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9"/>
  </p:notesMasterIdLst>
  <p:sldIdLst>
    <p:sldId id="299" r:id="rId2"/>
    <p:sldId id="355" r:id="rId3"/>
    <p:sldId id="379" r:id="rId4"/>
    <p:sldId id="380" r:id="rId5"/>
    <p:sldId id="381" r:id="rId6"/>
    <p:sldId id="384" r:id="rId7"/>
    <p:sldId id="382" r:id="rId8"/>
    <p:sldId id="383" r:id="rId9"/>
    <p:sldId id="385" r:id="rId10"/>
    <p:sldId id="386" r:id="rId11"/>
    <p:sldId id="375" r:id="rId12"/>
    <p:sldId id="363" r:id="rId13"/>
    <p:sldId id="362" r:id="rId14"/>
    <p:sldId id="400" r:id="rId15"/>
    <p:sldId id="377" r:id="rId16"/>
    <p:sldId id="389" r:id="rId17"/>
    <p:sldId id="326" r:id="rId18"/>
    <p:sldId id="40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358" r:id="rId2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FC9"/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5" autoAdjust="0"/>
    <p:restoredTop sz="81494" autoAdjust="0"/>
  </p:normalViewPr>
  <p:slideViewPr>
    <p:cSldViewPr snapToGrid="0">
      <p:cViewPr>
        <p:scale>
          <a:sx n="76" d="100"/>
          <a:sy n="76" d="100"/>
        </p:scale>
        <p:origin x="-2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>
                <a:effectLst/>
                <a:latin typeface="+mn-lt"/>
                <a:ea typeface="+mn-ea"/>
                <a:cs typeface="+mn-cs"/>
                <a:sym typeface="Avenir Roman"/>
              </a:rPr>
              <a:t>DARMA = Data Access for Risk Management.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</a:p>
          <a:p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The Japanese </a:t>
            </a:r>
            <a:r>
              <a:rPr lang="en-GB" sz="2400" b="1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Daruma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 or </a:t>
            </a:r>
            <a:r>
              <a:rPr lang="en-GB" sz="2400" b="1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Darma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, a traditional handmade Japanese wishing doll (referred to as a "GOAL DOLL") that keeps people focused on achieving their goals.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GEO-DARMA Concept still to be consolidated</a:t>
            </a:r>
          </a:p>
          <a:p>
            <a:endParaRPr lang="en-US" sz="24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29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2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8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Preliminary model of the deflation indicates that the source is located about 5 km SW of the volcano’s summit at a depth of 9.3 km beneath the surface, with a volume changes of ~0.045 km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.  This source geometry and strength is consistent with recordings from a </a:t>
            </a:r>
            <a:r>
              <a:rPr lang="en-US" sz="1600" dirty="0" err="1" smtClean="0"/>
              <a:t>tiltmeter</a:t>
            </a:r>
            <a:r>
              <a:rPr lang="en-US" sz="1600" dirty="0" smtClean="0"/>
              <a:t> located 4 km W of the volcano.</a:t>
            </a:r>
            <a:endParaRPr lang="it-IT" sz="1600" dirty="0" smtClean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SAR data used to characterize co-eruption surface deformation, and to constrain the location of the magma body that fed the eruption.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381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9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majority of deformation can be explained by oblique slip on a fault at depths ~1.5-3 km dipping WNW.  The orientation of this fault aligns well with faults mapped from regional topographic structures.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78% of events are infection diseases; 17 % are due to climate events (floods, droughts)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8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Using ALOS and CSK data, INGV calculated the changing rate of subsidence (2007-2015) in an urban flood plain in Bandung, Indonesia, with a view to improving risk assessment for long-term flood projections </a:t>
            </a:r>
            <a:r>
              <a:rPr lang="en-GB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(RASOR Project).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300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RASOR project showing subsidence impact on flood hazard in the Bandung area in West Java, Indonesia.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737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310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92106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17-08-31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17-08-31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17-08-31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17-08-31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17-08-31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47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17-08-31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66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17-08-31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875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4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ivan.petiteville@esa.int" TargetMode="External"/><Relationship Id="rId3" Type="http://schemas.openxmlformats.org/officeDocument/2006/relationships/hyperlink" Target="mailto:andrew.eddy@athenagloba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b="0" dirty="0" smtClean="0">
                <a:solidFill>
                  <a:srgbClr val="696969">
                    <a:lumMod val="20000"/>
                    <a:lumOff val="80000"/>
                  </a:srgbClr>
                </a:solidFill>
              </a:rPr>
              <a:t>Committee on Earth Observation Satellites</a:t>
            </a:r>
            <a:endParaRPr lang="en-US" sz="1050" b="0" dirty="0">
              <a:solidFill>
                <a:srgbClr val="69696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20309" y="451188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Ivan </a:t>
            </a:r>
            <a:r>
              <a:rPr lang="en-GB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Petiteville</a:t>
            </a: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ESA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Andrew Eddy, Athena Global</a:t>
            </a:r>
            <a:endParaRPr lang="en-GB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 Disasters # 8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Buenos Aires, Argentina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599" y="2454378"/>
            <a:ext cx="5756529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4200" b="1" dirty="0" smtClean="0">
                <a:solidFill>
                  <a:srgbClr val="FFFFFF"/>
                </a:solidFill>
              </a:rPr>
              <a:t>GEO-DARMA</a:t>
            </a:r>
          </a:p>
          <a:p>
            <a:pPr algn="l" rtl="0" latinLnBrk="1" hangingPunct="0"/>
            <a:r>
              <a:rPr lang="en-GB" altLang="ja-JP" sz="2400" b="1" dirty="0" smtClean="0">
                <a:solidFill>
                  <a:srgbClr val="FFFFFF"/>
                </a:solidFill>
                <a:latin typeface="Droid Serif"/>
              </a:rPr>
              <a:t>Status and Update</a:t>
            </a:r>
            <a:endParaRPr lang="ja-JP" altLang="en-US" sz="2400" dirty="0"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6110324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382000" cy="1981200"/>
          </a:xfrm>
        </p:spPr>
        <p:txBody>
          <a:bodyPr/>
          <a:lstStyle/>
          <a:p>
            <a:pPr marL="0" indent="0">
              <a:buNone/>
            </a:pPr>
            <a:r>
              <a:rPr lang="en-CA" i="1" dirty="0" smtClean="0"/>
              <a:t>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pic>
        <p:nvPicPr>
          <p:cNvPr id="7" name="Picture 6" descr="800px-UN_regional_group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275"/>
            <a:ext cx="9144000" cy="4648200"/>
          </a:xfrm>
          <a:prstGeom prst="rect">
            <a:avLst/>
          </a:prstGeom>
        </p:spPr>
      </p:pic>
      <p:pic>
        <p:nvPicPr>
          <p:cNvPr id="8" name="Picture 7" descr="Screen Shot 2016-03-22 at 13.44.22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3124199" cy="12699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60576" y="2840959"/>
            <a:ext cx="2431606" cy="2900031"/>
          </a:xfrm>
          <a:prstGeom prst="ellipse">
            <a:avLst/>
          </a:prstGeom>
          <a:noFill/>
          <a:ln w="38100" cap="flat">
            <a:solidFill>
              <a:srgbClr val="EA4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2943" y="2917673"/>
            <a:ext cx="1805094" cy="2346463"/>
          </a:xfrm>
          <a:prstGeom prst="ellipse">
            <a:avLst/>
          </a:prstGeom>
          <a:noFill/>
          <a:ln w="38100" cap="flat">
            <a:solidFill>
              <a:srgbClr val="00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8404" y="1929070"/>
            <a:ext cx="1737736" cy="2466067"/>
          </a:xfrm>
          <a:prstGeom prst="ellipse">
            <a:avLst/>
          </a:prstGeom>
          <a:noFill/>
          <a:ln w="38100" cap="flat">
            <a:solidFill>
              <a:srgbClr val="16801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8482" y="1922070"/>
            <a:ext cx="1981527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7F4D00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ASEAN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ADPC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ADRC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SDMC (SAARC)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UNESCAP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APEC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Others?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037" y="3276600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CDEMA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CEPRELAC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INDM (OAS)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CAPRADE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Others?</a:t>
            </a: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181" y="2955088"/>
            <a:ext cx="167640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tx1"/>
                </a:solidFill>
              </a:rPr>
              <a:t>SADC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ECOWAS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IGAD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RCMRD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AUC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Others?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168216"/>
            <a:ext cx="8915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i="1" dirty="0"/>
              <a:t>R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egional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en-US" sz="1600" b="1" i="1" dirty="0" err="1"/>
              <a:t>p</a:t>
            </a:r>
            <a:r>
              <a:rPr kumimoji="0" lang="en-US" sz="1600" b="1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rogrammes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global partners (e.g. World Bank, 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GFDRR, UNDP, UNEP, UNESCO, UNISDR)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be considered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across all regions</a:t>
            </a:r>
            <a:r>
              <a:rPr lang="en-US" sz="1600" b="1" i="1" dirty="0"/>
              <a:t>)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904999" y="304800"/>
            <a:ext cx="6589047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Partnership Approach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0" y="2599343"/>
            <a:ext cx="16825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Latin America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Caribbean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0490" y="2460192"/>
            <a:ext cx="7466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Africa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6780" y="2090862"/>
            <a:ext cx="14010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Asia-Pacific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462" y="4578963"/>
            <a:ext cx="3830538" cy="1754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Legend:</a:t>
            </a:r>
          </a:p>
          <a:p>
            <a:pPr algn="ctr" rtl="0" latinLnBrk="1" hangingPunct="0"/>
            <a:r>
              <a:rPr lang="en-US" b="1" i="1" dirty="0" smtClean="0"/>
              <a:t>Blue (e.g. ASEAN) is prospective Regional Institution partner</a:t>
            </a:r>
            <a:endParaRPr lang="en-US" b="1" i="1" dirty="0"/>
          </a:p>
          <a:p>
            <a:pPr algn="ctr" rtl="0" latinLnBrk="1" hangingPunct="0"/>
            <a:r>
              <a:rPr lang="en-US" b="1" i="1" dirty="0">
                <a:solidFill>
                  <a:srgbClr val="800000"/>
                </a:solidFill>
              </a:rPr>
              <a:t>R</a:t>
            </a:r>
            <a:r>
              <a:rPr lang="en-US" b="1" i="1" dirty="0" smtClean="0">
                <a:solidFill>
                  <a:srgbClr val="800000"/>
                </a:solidFill>
              </a:rPr>
              <a:t>ed (e.g. UNESCAP) is identified Regional Institution partner </a:t>
            </a:r>
            <a:endParaRPr lang="en-US" b="1" i="1" dirty="0">
              <a:solidFill>
                <a:srgbClr val="8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6088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First planning meeting held in Rome March 14</a:t>
            </a:r>
            <a:r>
              <a:rPr lang="en-US" baseline="30000" dirty="0" smtClean="0"/>
              <a:t>th</a:t>
            </a:r>
            <a:r>
              <a:rPr lang="en-US" dirty="0" smtClean="0"/>
              <a:t> (18 people) with CEOS WG Disasters, extended to a few interested parties, to discuss next steps and :</a:t>
            </a:r>
          </a:p>
          <a:p>
            <a:r>
              <a:rPr lang="en-US" dirty="0" smtClean="0"/>
              <a:t>Understand Sendai Framework priorities as they apply to EO</a:t>
            </a:r>
          </a:p>
          <a:p>
            <a:endParaRPr lang="en-US" dirty="0" smtClean="0"/>
          </a:p>
          <a:p>
            <a:r>
              <a:rPr lang="en-US" dirty="0" smtClean="0"/>
              <a:t>Examine Sendai Framework monitoring indicators and relevance for EO</a:t>
            </a:r>
          </a:p>
          <a:p>
            <a:endParaRPr lang="en-US" dirty="0" smtClean="0"/>
          </a:p>
          <a:p>
            <a:r>
              <a:rPr lang="en-US" dirty="0"/>
              <a:t>Examine regional organizations of </a:t>
            </a:r>
            <a:r>
              <a:rPr lang="en-US" dirty="0" smtClean="0"/>
              <a:t>interest</a:t>
            </a:r>
          </a:p>
          <a:p>
            <a:endParaRPr lang="en-US" dirty="0"/>
          </a:p>
          <a:p>
            <a:r>
              <a:rPr lang="en-US" dirty="0" smtClean="0"/>
              <a:t>Take stock of relevant regional DRR programs in three regions</a:t>
            </a:r>
          </a:p>
          <a:p>
            <a:endParaRPr lang="en-US" dirty="0" smtClean="0"/>
          </a:p>
          <a:p>
            <a:r>
              <a:rPr lang="en-US" dirty="0" smtClean="0"/>
              <a:t>Begin planning for 1</a:t>
            </a:r>
            <a:r>
              <a:rPr lang="en-US" baseline="30000" dirty="0" smtClean="0"/>
              <a:t>st</a:t>
            </a:r>
            <a:r>
              <a:rPr lang="en-US" dirty="0" smtClean="0"/>
              <a:t> SC meeting and Concept workshop in Cancun 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338224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KO Workshop March 14</a:t>
            </a:r>
            <a:r>
              <a:rPr lang="en-US" sz="2800" b="1" baseline="30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8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Steering Committee (SC) composed of high-level advisors to guide and steer GEO-DARMA initiative;</a:t>
            </a:r>
          </a:p>
          <a:p>
            <a:r>
              <a:rPr lang="en-US" sz="2800" dirty="0" smtClean="0"/>
              <a:t>SC to meet once a year face-to-face and once or twice by </a:t>
            </a:r>
            <a:r>
              <a:rPr lang="en-US" sz="2800" dirty="0" err="1" smtClean="0"/>
              <a:t>telcon</a:t>
            </a:r>
            <a:r>
              <a:rPr lang="en-US" sz="2800" dirty="0" smtClean="0"/>
              <a:t>;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meeting in Cancun May 2017; second meeting planned for October 2017 (</a:t>
            </a:r>
            <a:r>
              <a:rPr lang="en-US" sz="2800" dirty="0" err="1" smtClean="0"/>
              <a:t>telcon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SC membership is voluntary does not imply or require funding commitment from members to GEO-DARMA;</a:t>
            </a:r>
          </a:p>
          <a:p>
            <a:r>
              <a:rPr lang="en-US" sz="2800" dirty="0" smtClean="0"/>
              <a:t>SC provides advice to management team and Technical </a:t>
            </a:r>
            <a:r>
              <a:rPr lang="en-US" sz="2800" dirty="0"/>
              <a:t>C</a:t>
            </a:r>
            <a:r>
              <a:rPr lang="en-US" sz="2800" dirty="0" smtClean="0"/>
              <a:t>ommittee, which is made up of representatives of all projects partners (some organizations sit on both SC and Technical Committee </a:t>
            </a:r>
            <a:r>
              <a:rPr lang="mr-IN" sz="2800" dirty="0" smtClean="0"/>
              <a:t>–</a:t>
            </a:r>
            <a:r>
              <a:rPr lang="en-US" sz="2800" dirty="0" smtClean="0"/>
              <a:t> e.g. UNESCAP, ADPC, ECOWAS, CDEMA).</a:t>
            </a:r>
          </a:p>
          <a:p>
            <a:r>
              <a:rPr lang="en-US" sz="2800" dirty="0" smtClean="0"/>
              <a:t>Terms of reference draft completed and will be reviewed at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SC meeting</a:t>
            </a:r>
            <a:endParaRPr lang="en-US" sz="28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71104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Role and Schedule for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teering Committee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95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91" y="1382944"/>
            <a:ext cx="8231480" cy="48003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Introduced Steering Committee Members to GEO-DARMA Concept and forge collective approach on way forward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Reviewed role and schedule for SC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Reviewed high-level GEO-DARMA approach and refined schedule and timeline as function of objectives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Discussed Sendai Framework priorities and SDGs, and how EO contributes to their indicators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Initiated discussion on regional priorities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37680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Concept Workshop &amp; 1</a:t>
            </a:r>
            <a:r>
              <a:rPr lang="en-US" b="1" baseline="30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SC meeting </a:t>
            </a:r>
            <a:endParaRPr lang="en-CA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25 May, Cancun</a:t>
            </a:r>
            <a:endParaRPr lang="en-US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8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91" y="1382944"/>
            <a:ext cx="8231480" cy="48003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Regional Assessment Template Completed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Regional Organizations to develop short report on their vision for regional priorities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Review of regional assessments in October by SC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Conclusion of Concept phase and initiation of 1</a:t>
            </a:r>
            <a:r>
              <a:rPr lang="en-US" baseline="30000" dirty="0" smtClean="0"/>
              <a:t>st</a:t>
            </a:r>
            <a:r>
              <a:rPr lang="en-US" dirty="0" smtClean="0"/>
              <a:t> projects for prototyping phase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37680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C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Current Status and Next Steps</a:t>
            </a:r>
            <a:endParaRPr lang="en-US" sz="2800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7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08" y="1153104"/>
            <a:ext cx="8805643" cy="5784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 err="1" smtClean="0"/>
              <a:t>Tiziana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Bonapace</a:t>
            </a:r>
            <a:r>
              <a:rPr lang="en-US" sz="1600" b="1" dirty="0" smtClean="0"/>
              <a:t>, </a:t>
            </a:r>
            <a:r>
              <a:rPr lang="en-US" sz="1600" dirty="0"/>
              <a:t>Director ICT and DRR, </a:t>
            </a:r>
            <a:r>
              <a:rPr lang="en-US" sz="1600" dirty="0" smtClean="0"/>
              <a:t>UNESCAP</a:t>
            </a:r>
            <a:endParaRPr lang="en-US" sz="1600" dirty="0"/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/>
              <a:t>Francis </a:t>
            </a:r>
            <a:r>
              <a:rPr lang="en-US" sz="1600" b="1" dirty="0" err="1"/>
              <a:t>Ghesquiere</a:t>
            </a:r>
            <a:r>
              <a:rPr lang="en-US" sz="1600" dirty="0"/>
              <a:t>, Head, </a:t>
            </a:r>
            <a:r>
              <a:rPr lang="en-US" sz="1600" dirty="0" smtClean="0"/>
              <a:t>GFDRR</a:t>
            </a:r>
            <a:r>
              <a:rPr lang="en-US" sz="1600" b="1" dirty="0"/>
              <a:t>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/>
              <a:t>Ronald Jackson, </a:t>
            </a:r>
            <a:r>
              <a:rPr lang="en-US" sz="1600" dirty="0"/>
              <a:t>Executive Director, Caribbean Disaster and Emergency Management </a:t>
            </a:r>
            <a:r>
              <a:rPr lang="en-US" sz="1600" dirty="0" smtClean="0"/>
              <a:t>Agency (CDEMA)</a:t>
            </a:r>
            <a:endParaRPr lang="en-US" sz="1600" dirty="0"/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 smtClean="0"/>
              <a:t>Michael </a:t>
            </a:r>
            <a:r>
              <a:rPr lang="en-US" sz="1600" b="1" dirty="0" err="1" smtClean="0"/>
              <a:t>Szoenyi</a:t>
            </a:r>
            <a:r>
              <a:rPr lang="en-US" sz="1600" b="1" dirty="0" smtClean="0"/>
              <a:t>, </a:t>
            </a:r>
            <a:r>
              <a:rPr lang="en-US" sz="1600" dirty="0"/>
              <a:t>Group Head of Flood Resilience, Zurich Insurance G</a:t>
            </a:r>
            <a:r>
              <a:rPr lang="en-US" sz="1600" dirty="0" smtClean="0"/>
              <a:t>roup</a:t>
            </a:r>
            <a:endParaRPr lang="en-US" sz="1600" dirty="0"/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/>
              <a:t>Mohammed Ibrahim, </a:t>
            </a:r>
            <a:r>
              <a:rPr lang="en-US" sz="1600" dirty="0"/>
              <a:t>Principal </a:t>
            </a:r>
            <a:r>
              <a:rPr lang="en-US" sz="1600" dirty="0" err="1"/>
              <a:t>P</a:t>
            </a:r>
            <a:r>
              <a:rPr lang="en-US" sz="1600" dirty="0" err="1" smtClean="0"/>
              <a:t>rogramme</a:t>
            </a:r>
            <a:r>
              <a:rPr lang="en-US" sz="1600" dirty="0" smtClean="0"/>
              <a:t> </a:t>
            </a:r>
            <a:r>
              <a:rPr lang="en-US" sz="1600" dirty="0"/>
              <a:t>O</a:t>
            </a:r>
            <a:r>
              <a:rPr lang="en-US" sz="1600" dirty="0" smtClean="0"/>
              <a:t>fficer</a:t>
            </a:r>
            <a:r>
              <a:rPr lang="en-US" sz="1600" dirty="0"/>
              <a:t>, ECOWAS </a:t>
            </a:r>
            <a:r>
              <a:rPr lang="en-US" sz="1600" dirty="0" smtClean="0"/>
              <a:t>Commission</a:t>
            </a:r>
            <a:r>
              <a:rPr lang="en-US" sz="1600" b="1" dirty="0"/>
              <a:t> 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/>
              <a:t>Faisal </a:t>
            </a:r>
            <a:r>
              <a:rPr lang="en-US" sz="1600" b="1" dirty="0" err="1"/>
              <a:t>Djalal</a:t>
            </a:r>
            <a:r>
              <a:rPr lang="en-US" sz="1600" b="1" dirty="0"/>
              <a:t>, Chairperson, </a:t>
            </a:r>
            <a:r>
              <a:rPr lang="en-US" sz="1600" dirty="0"/>
              <a:t>Asia-Pacific Alliance for Disaster </a:t>
            </a:r>
            <a:r>
              <a:rPr lang="en-US" sz="1600" dirty="0" smtClean="0"/>
              <a:t>Management</a:t>
            </a:r>
            <a:r>
              <a:rPr lang="en-US" sz="1600" b="1" dirty="0"/>
              <a:t>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 smtClean="0"/>
              <a:t>Hans </a:t>
            </a:r>
            <a:r>
              <a:rPr lang="en-US" sz="1600" b="1" dirty="0" err="1" smtClean="0"/>
              <a:t>Guttman</a:t>
            </a:r>
            <a:r>
              <a:rPr lang="en-US" sz="1600" b="1" dirty="0" smtClean="0"/>
              <a:t>, </a:t>
            </a:r>
            <a:r>
              <a:rPr lang="en-US" sz="1600" dirty="0" smtClean="0"/>
              <a:t>Executive Director, </a:t>
            </a:r>
            <a:r>
              <a:rPr lang="en-US" sz="1600" dirty="0"/>
              <a:t>Asian Disaster Preparedness Center (ADPC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/>
              <a:t>John </a:t>
            </a:r>
            <a:r>
              <a:rPr lang="en-US" sz="1600" b="1" dirty="0" err="1"/>
              <a:t>Bosco</a:t>
            </a:r>
            <a:r>
              <a:rPr lang="en-US" sz="1600" b="1" dirty="0"/>
              <a:t> Kayla </a:t>
            </a:r>
            <a:r>
              <a:rPr lang="en-US" sz="1600" b="1" dirty="0" err="1"/>
              <a:t>Kiema</a:t>
            </a:r>
            <a:r>
              <a:rPr lang="en-US" sz="1600" b="1" dirty="0"/>
              <a:t>, </a:t>
            </a:r>
            <a:r>
              <a:rPr lang="en-US" sz="1600" dirty="0"/>
              <a:t>Director Technical Services, Regional Centre for Mapping of Resources for Development (RCMRD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/>
              <a:t>Godfrey </a:t>
            </a:r>
            <a:r>
              <a:rPr lang="en-US" sz="1600" b="1" dirty="0" err="1"/>
              <a:t>Bahigwa</a:t>
            </a:r>
            <a:r>
              <a:rPr lang="en-US" sz="1600" b="1" dirty="0"/>
              <a:t>,</a:t>
            </a:r>
            <a:r>
              <a:rPr lang="en-US" sz="1600" dirty="0"/>
              <a:t> </a:t>
            </a:r>
            <a:r>
              <a:rPr lang="en-US" sz="1600" dirty="0" smtClean="0"/>
              <a:t>Director</a:t>
            </a:r>
            <a:r>
              <a:rPr lang="en-US" sz="1600" dirty="0"/>
              <a:t>, Rural Economy and Agriculture, African Union Commission (Invited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 err="1" smtClean="0"/>
              <a:t>Rohan</a:t>
            </a:r>
            <a:r>
              <a:rPr lang="en-US" sz="1600" b="1" dirty="0" smtClean="0"/>
              <a:t> </a:t>
            </a:r>
            <a:r>
              <a:rPr lang="en-US" sz="1600" b="1" dirty="0"/>
              <a:t>Richards,</a:t>
            </a:r>
            <a:r>
              <a:rPr lang="en-US" sz="1600" dirty="0"/>
              <a:t> Co-chair, UN-GGIM WG-</a:t>
            </a:r>
            <a:r>
              <a:rPr lang="en-US" sz="1600" dirty="0" smtClean="0"/>
              <a:t>Disasters</a:t>
            </a:r>
            <a:endParaRPr lang="en-US" sz="1600" dirty="0"/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600" b="1" dirty="0" smtClean="0"/>
              <a:t>Mayra Valle Torres, </a:t>
            </a:r>
            <a:r>
              <a:rPr lang="en-US" sz="1600" dirty="0" smtClean="0"/>
              <a:t>CEPREDENAC, Coordinator, Training and Education (Invited)  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/>
              <a:t>Ivan </a:t>
            </a:r>
            <a:r>
              <a:rPr lang="en-US" sz="1600" b="1" dirty="0"/>
              <a:t>Petiteville, </a:t>
            </a:r>
            <a:r>
              <a:rPr lang="en-US" sz="1600" dirty="0"/>
              <a:t>GEO-DARMA </a:t>
            </a:r>
            <a:r>
              <a:rPr lang="en-US" sz="1600" dirty="0" err="1"/>
              <a:t>PoC</a:t>
            </a:r>
            <a:r>
              <a:rPr lang="en-US" sz="1600" dirty="0"/>
              <a:t>,  CEOS /  </a:t>
            </a:r>
            <a:r>
              <a:rPr lang="en-US" sz="1600" dirty="0" smtClean="0"/>
              <a:t>ESA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endParaRPr lang="en-US" sz="1600" b="1" dirty="0" smtClean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600" b="1" i="1" dirty="0" smtClean="0"/>
              <a:t>One or two more members from </a:t>
            </a:r>
            <a:r>
              <a:rPr lang="en-US" sz="1600" b="1" i="1" dirty="0"/>
              <a:t>L</a:t>
            </a:r>
            <a:r>
              <a:rPr lang="en-US" sz="1600" b="1" i="1" dirty="0" smtClean="0"/>
              <a:t>atin </a:t>
            </a:r>
            <a:r>
              <a:rPr lang="en-US" sz="1600" b="1" i="1" dirty="0"/>
              <a:t>A</a:t>
            </a:r>
            <a:r>
              <a:rPr lang="en-US" sz="1600" b="1" i="1" dirty="0" smtClean="0"/>
              <a:t>merica to join</a:t>
            </a:r>
            <a:endParaRPr lang="en-US" sz="1600" b="1" i="1" dirty="0"/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endParaRPr kumimoji="0" lang="en-US" sz="16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87820"/>
            <a:ext cx="6589047" cy="94856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Steering Committee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38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400" y="1265960"/>
            <a:ext cx="8870599" cy="55920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Identify specific SGD and Sendai indicators and </a:t>
            </a:r>
            <a:r>
              <a:rPr lang="en-US" sz="2200" b="1" dirty="0" smtClean="0"/>
              <a:t>demonstrate how EO can be used operationally to track progress </a:t>
            </a:r>
            <a:r>
              <a:rPr lang="mr-IN" sz="2200" dirty="0" smtClean="0"/>
              <a:t>–</a:t>
            </a:r>
            <a:r>
              <a:rPr lang="en-US" sz="2200" dirty="0" smtClean="0"/>
              <a:t> suggested area Central Asia or ASEAN countries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Identify existing projects (e.g. SERVIR Mekong) that could benefit from integration of much broader suite of satellite EO resources and </a:t>
            </a:r>
            <a:r>
              <a:rPr lang="en-US" sz="2200" b="1" dirty="0" smtClean="0"/>
              <a:t>demonstrate added benefit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Select a small (four to five) group of coastal mega cities in SE Asia that show rapid growth (e.g. Manila, Jakarta, Bangkok</a:t>
            </a:r>
            <a:r>
              <a:rPr lang="mr-IN" sz="2200" dirty="0" smtClean="0"/>
              <a:t>…</a:t>
            </a:r>
            <a:r>
              <a:rPr lang="en-CA" sz="2200" dirty="0" smtClean="0"/>
              <a:t>) and use EO as a tool to </a:t>
            </a:r>
            <a:r>
              <a:rPr lang="en-CA" sz="2200" b="1" dirty="0" smtClean="0"/>
              <a:t>monitor key parameters </a:t>
            </a:r>
            <a:r>
              <a:rPr lang="en-CA" sz="2200" dirty="0" smtClean="0"/>
              <a:t>of risk and resilience in a multi-hazard perspective over a five year period</a:t>
            </a:r>
          </a:p>
          <a:p>
            <a:pPr>
              <a:lnSpc>
                <a:spcPct val="120000"/>
              </a:lnSpc>
            </a:pPr>
            <a:r>
              <a:rPr lang="en-CA" sz="2200" dirty="0" smtClean="0"/>
              <a:t>Consider balance of smaller, easier to achieve projects (in Pacific island context for example) and broader more ambitious projects (in </a:t>
            </a:r>
            <a:r>
              <a:rPr lang="en-CA" sz="2200" dirty="0" err="1" smtClean="0"/>
              <a:t>transboundary</a:t>
            </a:r>
            <a:r>
              <a:rPr lang="en-CA" sz="2200" dirty="0" smtClean="0"/>
              <a:t> flooding in a major river basin)</a:t>
            </a:r>
            <a:endParaRPr lang="en-US" sz="220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221240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Suggestions from 1</a:t>
            </a:r>
            <a:r>
              <a:rPr lang="en-US" sz="2800" b="1" baseline="30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regional mission </a:t>
            </a:r>
            <a:r>
              <a:rPr lang="mr-I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Southeast Asia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60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534769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</a:t>
            </a:r>
            <a:r>
              <a:rPr lang="en-US" dirty="0"/>
              <a:t>: Substantially reduce global disaster mortality by 2030, aiming to lower average per 100,000 global mortality between 2020-2030 compared with 2005-2015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B: Substantially reduce the number of affected people globally by 2030, aiming to lower the average global figure per 100,000 between 2020-2030 compared with 2005-2015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C: Reduce direct disaster economic loss in relation to global gross domestic product (GDP) by 2030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D: Substantially reduce disaster damage to critical infrastructure and disruption of basic services, among them health and educational facilities, including through developing their resilience by </a:t>
            </a:r>
            <a:r>
              <a:rPr lang="en-US" dirty="0" smtClean="0"/>
              <a:t>2030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E: Substantially increase the number of countries with national and local disaster risk reduction strategies by 2020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F: Substantially enhance international cooperation to developing countries through adequate and sustainable support to complement their national actions for implementation of this framework by 2030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G: Substantially increase the availability of and access to multi‑hazard early warning systems and disaster risk information and assessments to the people by 2030.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37684"/>
            <a:ext cx="6589047" cy="103212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Sendai Indicators -</a:t>
            </a:r>
          </a:p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Global Targets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30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027" y="2957944"/>
            <a:ext cx="569776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Samples of CEOS Pilot Successes Relevant to GEO-DARMA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8379459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934599" y="6525260"/>
            <a:ext cx="1905000" cy="256540"/>
          </a:xfrm>
        </p:spPr>
        <p:txBody>
          <a:bodyPr/>
          <a:lstStyle/>
          <a:p>
            <a:pPr lvl="0"/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22225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Volcano Pilot, </a:t>
            </a:r>
            <a:r>
              <a:rPr lang="en-GB" dirty="0" err="1" smtClean="0"/>
              <a:t>Calbuco</a:t>
            </a:r>
            <a:r>
              <a:rPr lang="en-GB" dirty="0"/>
              <a:t>, Chile</a:t>
            </a: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0" y="1295400"/>
            <a:ext cx="6909195" cy="52451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000" dirty="0" smtClean="0"/>
              <a:t>After 43 years of quiescence, </a:t>
            </a:r>
            <a:r>
              <a:rPr lang="en-US" sz="2000" dirty="0" err="1" smtClean="0"/>
              <a:t>Calbuco</a:t>
            </a:r>
            <a:r>
              <a:rPr lang="en-US" sz="2000" dirty="0" smtClean="0"/>
              <a:t> began erupting on 22 April 2015, with very little warning.  </a:t>
            </a:r>
          </a:p>
          <a:p>
            <a:pPr defTabSz="914400"/>
            <a:endParaRPr lang="en-US" sz="1800" dirty="0" smtClean="0"/>
          </a:p>
          <a:p>
            <a:pPr defTabSz="914400"/>
            <a:r>
              <a:rPr lang="en-US" sz="2000" dirty="0" smtClean="0"/>
              <a:t>Large amount of ash, significant impact on air traffic on Chile and Argentina. </a:t>
            </a:r>
            <a:r>
              <a:rPr lang="en-US" sz="2000" dirty="0"/>
              <a:t>Ash tracked and was communicated to VAAC Buenos </a:t>
            </a:r>
            <a:r>
              <a:rPr lang="en-US" sz="2000" dirty="0" smtClean="0"/>
              <a:t>Aires</a:t>
            </a:r>
          </a:p>
          <a:p>
            <a:pPr defTabSz="914400"/>
            <a:endParaRPr lang="en-US" sz="2000" dirty="0">
              <a:solidFill>
                <a:srgbClr val="FF0000"/>
              </a:solidFill>
            </a:endParaRPr>
          </a:p>
          <a:p>
            <a:pPr defTabSz="914400"/>
            <a:r>
              <a:rPr lang="en-US" sz="2000" dirty="0" smtClean="0">
                <a:solidFill>
                  <a:srgbClr val="FF0000"/>
                </a:solidFill>
              </a:rPr>
              <a:t>Several 1000s people were evacuated from villages closest to </a:t>
            </a:r>
            <a:r>
              <a:rPr lang="en-US" sz="2000" dirty="0" err="1" smtClean="0">
                <a:solidFill>
                  <a:srgbClr val="FF0000"/>
                </a:solidFill>
              </a:rPr>
              <a:t>Calbuco</a:t>
            </a:r>
            <a:r>
              <a:rPr lang="en-US" sz="2000" dirty="0" smtClean="0">
                <a:solidFill>
                  <a:srgbClr val="FF0000"/>
                </a:solidFill>
              </a:rPr>
              <a:t> .  </a:t>
            </a:r>
          </a:p>
          <a:p>
            <a:pPr defTabSz="914400"/>
            <a:endParaRPr lang="en-US" sz="1800" dirty="0" smtClean="0">
              <a:solidFill>
                <a:srgbClr val="FF0000"/>
              </a:solidFill>
            </a:endParaRPr>
          </a:p>
          <a:p>
            <a:pPr defTabSz="914400"/>
            <a:r>
              <a:rPr lang="en-US" sz="2000" dirty="0" smtClean="0"/>
              <a:t>Other </a:t>
            </a:r>
            <a:r>
              <a:rPr lang="en-US" sz="2000" dirty="0" err="1" smtClean="0"/>
              <a:t>interferograms</a:t>
            </a:r>
            <a:r>
              <a:rPr lang="en-US" sz="2000" dirty="0" smtClean="0"/>
              <a:t> constrain the deformation to have started no more than 1.5 days before the eruption, and to have lasted no more than 1 day. </a:t>
            </a:r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5" y="1701124"/>
            <a:ext cx="2019582" cy="4839376"/>
          </a:xfrm>
          <a:prstGeom prst="rect">
            <a:avLst/>
          </a:prstGeom>
        </p:spPr>
      </p:pic>
      <p:sp>
        <p:nvSpPr>
          <p:cNvPr id="7" name="Rettangolo 10"/>
          <p:cNvSpPr/>
          <p:nvPr/>
        </p:nvSpPr>
        <p:spPr>
          <a:xfrm>
            <a:off x="404857" y="5884749"/>
            <a:ext cx="6801793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600" b="1" u="sng" dirty="0"/>
              <a:t>Partner </a:t>
            </a:r>
            <a:r>
              <a:rPr lang="it-IT" sz="1600" b="1" u="sng" dirty="0" err="1"/>
              <a:t>agencies</a:t>
            </a:r>
            <a:r>
              <a:rPr lang="it-IT" sz="1600" b="1" u="sng" dirty="0"/>
              <a:t>: </a:t>
            </a:r>
            <a:r>
              <a:rPr lang="it-IT" sz="1600" b="1" dirty="0" smtClean="0"/>
              <a:t>SERNAGEOMIN</a:t>
            </a:r>
            <a:r>
              <a:rPr lang="it-IT" sz="1600" dirty="0" smtClean="0"/>
              <a:t> (Chile); </a:t>
            </a:r>
            <a:r>
              <a:rPr lang="it-IT" sz="1600" b="1" dirty="0"/>
              <a:t>Buenos Aires Volcano </a:t>
            </a:r>
            <a:r>
              <a:rPr lang="it-IT" sz="1600" b="1" dirty="0" err="1"/>
              <a:t>Ash</a:t>
            </a:r>
            <a:r>
              <a:rPr lang="it-IT" sz="1600" b="1" dirty="0"/>
              <a:t> </a:t>
            </a:r>
            <a:r>
              <a:rPr lang="it-IT" sz="1600" b="1" dirty="0" err="1"/>
              <a:t>Advisory</a:t>
            </a:r>
            <a:r>
              <a:rPr lang="it-IT" sz="1600" b="1" dirty="0"/>
              <a:t> </a:t>
            </a:r>
            <a:r>
              <a:rPr lang="it-IT" sz="1600" b="1" dirty="0" smtClean="0"/>
              <a:t>Center</a:t>
            </a:r>
            <a:r>
              <a:rPr lang="it-IT" sz="1600" dirty="0" smtClean="0"/>
              <a:t> (Argentina); </a:t>
            </a:r>
            <a:r>
              <a:rPr lang="it-IT" sz="1600" b="1" dirty="0" err="1"/>
              <a:t>University</a:t>
            </a:r>
            <a:r>
              <a:rPr lang="it-IT" sz="1600" b="1" dirty="0"/>
              <a:t> of </a:t>
            </a:r>
            <a:r>
              <a:rPr lang="it-IT" sz="1600" b="1" dirty="0" smtClean="0"/>
              <a:t>Bristol</a:t>
            </a:r>
            <a:r>
              <a:rPr lang="it-IT" sz="1600" b="1" dirty="0"/>
              <a:t> </a:t>
            </a:r>
            <a:r>
              <a:rPr lang="it-IT" sz="1600" dirty="0" smtClean="0"/>
              <a:t>(UK); </a:t>
            </a:r>
            <a:r>
              <a:rPr lang="it-IT" sz="1600" b="1" dirty="0" err="1"/>
              <a:t>Cornell</a:t>
            </a:r>
            <a:r>
              <a:rPr lang="it-IT" sz="1600" b="1" dirty="0"/>
              <a:t> </a:t>
            </a:r>
            <a:r>
              <a:rPr lang="it-IT" sz="1600" b="1" dirty="0" err="1" smtClean="0"/>
              <a:t>University</a:t>
            </a:r>
            <a:r>
              <a:rPr lang="it-IT" sz="1600" dirty="0" smtClean="0"/>
              <a:t> (USA); </a:t>
            </a:r>
            <a:r>
              <a:rPr lang="it-IT" sz="1600" b="1" dirty="0" smtClean="0"/>
              <a:t>NOAA</a:t>
            </a:r>
            <a:r>
              <a:rPr lang="it-IT" sz="1600" dirty="0" smtClean="0"/>
              <a:t> (USA)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965387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16" y="1600200"/>
            <a:ext cx="8285784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Introduction and GEO-DARMA overview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Steering Committee </a:t>
            </a:r>
            <a:r>
              <a:rPr lang="mr-IN" sz="3200" dirty="0" smtClean="0"/>
              <a:t>–</a:t>
            </a:r>
            <a:r>
              <a:rPr lang="en-US" sz="3200" dirty="0" smtClean="0"/>
              <a:t> role, terms of reference, schedule</a:t>
            </a:r>
          </a:p>
          <a:p>
            <a:pPr>
              <a:lnSpc>
                <a:spcPct val="200000"/>
              </a:lnSpc>
            </a:pPr>
            <a:r>
              <a:rPr lang="en-CA" sz="3200" dirty="0"/>
              <a:t>Background and Current </a:t>
            </a:r>
            <a:r>
              <a:rPr lang="en-CA" sz="3200" dirty="0" smtClean="0"/>
              <a:t>Status</a:t>
            </a:r>
            <a:endParaRPr lang="en-US" sz="3200" dirty="0" smtClean="0"/>
          </a:p>
          <a:p>
            <a:pPr>
              <a:lnSpc>
                <a:spcPct val="200000"/>
              </a:lnSpc>
            </a:pPr>
            <a:r>
              <a:rPr lang="en-US" sz="3200" dirty="0" smtClean="0"/>
              <a:t>Samples of CEOS Pilot Success relevant for GEO-DARMA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271378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Table of Contents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1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Volcano Pilot, </a:t>
            </a:r>
            <a:r>
              <a:rPr lang="en-GB" dirty="0" err="1" smtClean="0"/>
              <a:t>Calbuco</a:t>
            </a:r>
            <a:r>
              <a:rPr lang="en-GB" dirty="0"/>
              <a:t>, Chile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1325" y="4709092"/>
            <a:ext cx="792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Observed (left), modeled (center), and residual (right) deformation at </a:t>
            </a:r>
            <a:r>
              <a:rPr lang="en-US" sz="1600" dirty="0" err="1"/>
              <a:t>Calbuco</a:t>
            </a:r>
            <a:r>
              <a:rPr lang="en-US" sz="1600" dirty="0"/>
              <a:t> from a Sentinel-1a </a:t>
            </a:r>
            <a:r>
              <a:rPr lang="en-US" sz="1600" dirty="0" err="1"/>
              <a:t>interferogram</a:t>
            </a:r>
            <a:r>
              <a:rPr lang="en-US" sz="1600" dirty="0"/>
              <a:t> spanning April 14–26, 2015. </a:t>
            </a:r>
            <a:r>
              <a:rPr lang="en-US" sz="1600" dirty="0" smtClean="0"/>
              <a:t> Deformation </a:t>
            </a:r>
            <a:r>
              <a:rPr lang="en-US" sz="1600" dirty="0"/>
              <a:t>can be approximated by a source at ~9 km depth beneath the volcano’s west flank.</a:t>
            </a:r>
            <a:endParaRPr lang="it-IT" sz="16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" y="1716946"/>
            <a:ext cx="8338095" cy="2898095"/>
          </a:xfrm>
          <a:prstGeom prst="rect">
            <a:avLst/>
          </a:prstGeom>
          <a:noFill/>
        </p:spPr>
      </p:pic>
      <p:sp>
        <p:nvSpPr>
          <p:cNvPr id="7" name="Rettangolo 2"/>
          <p:cNvSpPr/>
          <p:nvPr/>
        </p:nvSpPr>
        <p:spPr>
          <a:xfrm>
            <a:off x="641326" y="5720043"/>
            <a:ext cx="792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Observatorio Volcanológico de Los Andes del Sur (OVDAS</a:t>
            </a:r>
            <a:r>
              <a:rPr lang="es-ES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used </a:t>
            </a:r>
            <a:r>
              <a:rPr lang="en-US" dirty="0">
                <a:solidFill>
                  <a:srgbClr val="C00000"/>
                </a:solidFill>
              </a:rPr>
              <a:t>this source model to validate their tilt meter records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8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H:\DCIM\100CASIO\CIMG707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75" y="2197681"/>
            <a:ext cx="2927708" cy="2004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5074" y="221046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Chiles</a:t>
            </a:r>
            <a:endParaRPr lang="en-US" dirty="0">
              <a:latin typeface="+mj-lt"/>
            </a:endParaRPr>
          </a:p>
        </p:txBody>
      </p:sp>
      <p:pic>
        <p:nvPicPr>
          <p:cNvPr id="9" name="Imagen 7" descr="H:\DCIM\100CASIO\CIMG710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76" y="4294961"/>
            <a:ext cx="2927708" cy="2116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5076" y="430151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Cerro-Negro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074" y="6490155"/>
            <a:ext cx="3060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cs typeface="Times"/>
              </a:rPr>
              <a:t>p</a:t>
            </a:r>
            <a:r>
              <a:rPr lang="en-US" sz="1400" dirty="0" smtClean="0">
                <a:latin typeface="+mj-lt"/>
                <a:cs typeface="Times"/>
              </a:rPr>
              <a:t>hotos:  </a:t>
            </a:r>
            <a:r>
              <a:rPr lang="en-US" sz="1400" dirty="0" err="1" smtClean="0">
                <a:latin typeface="+mj-lt"/>
                <a:cs typeface="Times"/>
              </a:rPr>
              <a:t>Instituto</a:t>
            </a:r>
            <a:r>
              <a:rPr lang="en-US" sz="1400" dirty="0" smtClean="0">
                <a:latin typeface="+mj-lt"/>
                <a:cs typeface="Times"/>
              </a:rPr>
              <a:t> </a:t>
            </a:r>
            <a:r>
              <a:rPr lang="en-US" sz="1400" dirty="0" err="1" smtClean="0">
                <a:latin typeface="+mj-lt"/>
                <a:cs typeface="Times"/>
              </a:rPr>
              <a:t>Geofisico</a:t>
            </a:r>
            <a:r>
              <a:rPr lang="en-US" sz="1400" dirty="0" smtClean="0">
                <a:latin typeface="+mj-lt"/>
                <a:cs typeface="Times"/>
              </a:rPr>
              <a:t>, Ecuador</a:t>
            </a:r>
            <a:endParaRPr lang="en-US" sz="1400" dirty="0">
              <a:latin typeface="+mj-lt"/>
            </a:endParaRPr>
          </a:p>
        </p:txBody>
      </p:sp>
      <p:pic>
        <p:nvPicPr>
          <p:cNvPr id="12" name="Picture 11" descr="ma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62" y="3912300"/>
            <a:ext cx="3062797" cy="30450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4787" y="1380100"/>
            <a:ext cx="874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Chiles- Cerro Negro are volcanoes on the Ecuador-Colombian border, with no historical activity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0312" y="1966725"/>
            <a:ext cx="5312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  <a:cs typeface="Times"/>
              </a:rPr>
              <a:t>Since September 2014, thousands of small earthquakes every day – but no changes at the surface.</a:t>
            </a:r>
          </a:p>
          <a:p>
            <a:endParaRPr lang="en-US" b="1" dirty="0">
              <a:latin typeface="+mj-lt"/>
              <a:cs typeface="Times"/>
            </a:endParaRPr>
          </a:p>
          <a:p>
            <a:r>
              <a:rPr lang="en-US" dirty="0" smtClean="0">
                <a:latin typeface="+mj-lt"/>
                <a:cs typeface="Times"/>
              </a:rPr>
              <a:t>As there have been </a:t>
            </a:r>
            <a:r>
              <a:rPr lang="en-US" b="1" dirty="0" smtClean="0">
                <a:latin typeface="+mj-lt"/>
                <a:cs typeface="Times"/>
              </a:rPr>
              <a:t>no historical eruptions, ground based monitoring is limited</a:t>
            </a:r>
            <a:r>
              <a:rPr lang="en-US" dirty="0" smtClean="0">
                <a:latin typeface="+mj-lt"/>
                <a:cs typeface="Times"/>
              </a:rPr>
              <a:t>:</a:t>
            </a:r>
          </a:p>
          <a:p>
            <a:r>
              <a:rPr lang="en-US" dirty="0">
                <a:latin typeface="+mj-lt"/>
                <a:cs typeface="Times"/>
              </a:rPr>
              <a:t>	</a:t>
            </a:r>
            <a:r>
              <a:rPr lang="en-US" dirty="0" smtClean="0">
                <a:latin typeface="+mj-lt"/>
                <a:cs typeface="Times"/>
              </a:rPr>
              <a:t>	-&gt; </a:t>
            </a:r>
            <a:r>
              <a:rPr lang="en-US" b="1" u="sng" dirty="0">
                <a:solidFill>
                  <a:srgbClr val="FF0000"/>
                </a:solidFill>
                <a:latin typeface="+mj-lt"/>
                <a:cs typeface="Times"/>
              </a:rPr>
              <a:t>s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  <a:cs typeface="Times"/>
              </a:rPr>
              <a:t>atellite data are critical</a:t>
            </a:r>
            <a:endParaRPr lang="en-US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50457" y="22860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Volcano Pilot, Chiles –</a:t>
            </a:r>
          </a:p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Cerro </a:t>
            </a:r>
            <a:r>
              <a:rPr lang="en-US" sz="3200" b="1" dirty="0">
                <a:solidFill>
                  <a:srgbClr val="FFFFFF"/>
                </a:solidFill>
              </a:rPr>
              <a:t>Negro de </a:t>
            </a:r>
            <a:r>
              <a:rPr lang="en-US" sz="3200" b="1" dirty="0" err="1" smtClean="0">
                <a:solidFill>
                  <a:srgbClr val="FFFFFF"/>
                </a:solidFill>
              </a:rPr>
              <a:t>Mayasquer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301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92" y="1470330"/>
            <a:ext cx="8927626" cy="36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3249" y="4982150"/>
            <a:ext cx="87755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           Deformation              Best-fit fault plane solution                       Residuals</a:t>
            </a:r>
          </a:p>
          <a:p>
            <a:r>
              <a:rPr lang="en-US" sz="1600" dirty="0" smtClean="0"/>
              <a:t>The deformation detected using </a:t>
            </a:r>
            <a:r>
              <a:rPr lang="en-US" sz="1600" dirty="0" err="1" smtClean="0"/>
              <a:t>InSAR</a:t>
            </a:r>
            <a:r>
              <a:rPr lang="en-US" sz="1600" dirty="0" smtClean="0"/>
              <a:t> has so far been primarily associated with a larger (M5.6w) earthquake on the 22nd October 2014.  This earthquake result in maximum displacements of 15 cm towards the satellite in a region SW of Chiles volcano.  </a:t>
            </a:r>
          </a:p>
          <a:p>
            <a:pPr marL="342900" lvl="0" indent="-342900">
              <a:buFontTx/>
              <a:buChar char="-"/>
            </a:pPr>
            <a:r>
              <a:rPr lang="en-US" sz="1600" dirty="0" smtClean="0"/>
              <a:t>The majority of deformation can be explained by oblique slip on a fault at depths ~1.5-3 km. </a:t>
            </a:r>
            <a:r>
              <a:rPr lang="en-US" sz="2000" b="1" dirty="0">
                <a:solidFill>
                  <a:srgbClr val="FF0000"/>
                </a:solidFill>
              </a:rPr>
              <a:t>Civil Defense in Colombia ordered the evacuation of 12,000 people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50457" y="227112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Volcano Pilot, Chiles –</a:t>
            </a:r>
          </a:p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Cerro </a:t>
            </a:r>
            <a:r>
              <a:rPr lang="en-US" sz="3200" b="1" dirty="0">
                <a:solidFill>
                  <a:srgbClr val="FFFFFF"/>
                </a:solidFill>
              </a:rPr>
              <a:t>Negro de </a:t>
            </a:r>
            <a:r>
              <a:rPr lang="en-US" sz="3200" b="1" dirty="0" err="1" smtClean="0">
                <a:solidFill>
                  <a:srgbClr val="FFFFFF"/>
                </a:solidFill>
              </a:rPr>
              <a:t>Mayasquer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76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95400"/>
            <a:ext cx="6572250" cy="3962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Malaria </a:t>
            </a:r>
            <a:r>
              <a:rPr lang="en-US" sz="2800" b="1" dirty="0"/>
              <a:t>and meningococcal meningitis </a:t>
            </a:r>
            <a:r>
              <a:rPr lang="en-US" sz="2800" b="1" dirty="0" smtClean="0"/>
              <a:t>epidemics: recurring problems in Africa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2800" u="sng" dirty="0" smtClean="0"/>
              <a:t>Risk </a:t>
            </a:r>
            <a:r>
              <a:rPr lang="en-US" sz="2800" u="sng" dirty="0"/>
              <a:t>for malaria transmission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temperature between 18°C and </a:t>
            </a:r>
            <a:r>
              <a:rPr lang="en-US" sz="2400" dirty="0" smtClean="0"/>
              <a:t>32°C</a:t>
            </a:r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precipitation is greater than </a:t>
            </a:r>
            <a:r>
              <a:rPr lang="en-US" sz="2400" dirty="0" smtClean="0"/>
              <a:t>80mm</a:t>
            </a:r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relative humidity is greater than 60%</a:t>
            </a:r>
            <a:endParaRPr lang="en-US" dirty="0"/>
          </a:p>
          <a:p>
            <a:pPr marL="0" indent="0">
              <a:buNone/>
            </a:pPr>
            <a:endParaRPr lang="en-GB" sz="105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AutoShape 2" descr="produc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8" y="1219200"/>
            <a:ext cx="260405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2567" y="4343399"/>
            <a:ext cx="2375007" cy="107721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600" b="1" i="1" dirty="0" smtClean="0"/>
              <a:t>Estimated Precipitation</a:t>
            </a:r>
          </a:p>
          <a:p>
            <a:pPr algn="l" rtl="0" latinLnBrk="1" hangingPunct="0"/>
            <a:r>
              <a:rPr lang="en-GB" sz="1200" i="1" dirty="0" smtClean="0"/>
              <a:t>From SERVIR</a:t>
            </a:r>
            <a:r>
              <a:rPr lang="en-GB" sz="1200" i="1" dirty="0"/>
              <a:t>,</a:t>
            </a:r>
            <a:r>
              <a:rPr lang="en-GB" sz="1200" i="1" dirty="0" smtClean="0"/>
              <a:t> NASA’s </a:t>
            </a:r>
          </a:p>
          <a:p>
            <a:pPr algn="l" rtl="0" latinLnBrk="1" hangingPunct="0"/>
            <a:r>
              <a:rPr lang="en-GB" sz="1200" i="1" dirty="0" smtClean="0"/>
              <a:t>Earth </a:t>
            </a:r>
            <a:r>
              <a:rPr lang="en-GB" sz="1200" i="1" dirty="0"/>
              <a:t>Science </a:t>
            </a:r>
            <a:endParaRPr lang="en-GB" sz="1200" i="1" dirty="0" smtClean="0"/>
          </a:p>
          <a:p>
            <a:pPr algn="l" rtl="0" latinLnBrk="1" hangingPunct="0"/>
            <a:r>
              <a:rPr lang="en-GB" sz="1200" i="1" dirty="0" smtClean="0"/>
              <a:t>PI: </a:t>
            </a:r>
            <a:r>
              <a:rPr lang="en-GB" sz="1200" i="1" dirty="0" err="1" smtClean="0"/>
              <a:t>Pietro</a:t>
            </a:r>
            <a:r>
              <a:rPr lang="en-GB" sz="1200" i="1" dirty="0" smtClean="0"/>
              <a:t> </a:t>
            </a:r>
            <a:r>
              <a:rPr lang="en-GB" sz="1200" i="1" dirty="0" err="1"/>
              <a:t>Ceccato</a:t>
            </a:r>
            <a:r>
              <a:rPr lang="en-GB" sz="1200" i="1" dirty="0"/>
              <a:t>, </a:t>
            </a:r>
            <a:endParaRPr lang="en-GB" sz="1200" i="1" dirty="0" smtClean="0"/>
          </a:p>
          <a:p>
            <a:pPr algn="l" rtl="0" latinLnBrk="1" hangingPunct="0"/>
            <a:r>
              <a:rPr lang="en-GB" sz="1200" i="1" dirty="0" smtClean="0"/>
              <a:t>Columbia </a:t>
            </a:r>
            <a:r>
              <a:rPr lang="en-GB" sz="1200" i="1" dirty="0" err="1" smtClean="0"/>
              <a:t>University</a:t>
            </a:r>
            <a:r>
              <a:rPr lang="en-GB" sz="1200" i="1" dirty="0" err="1"/>
              <a:t>Team</a:t>
            </a:r>
            <a:r>
              <a:rPr lang="en-GB" sz="1200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" y="5562600"/>
            <a:ext cx="8317865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2800" b="1" dirty="0"/>
              <a:t>Combined use of satellite observations and </a:t>
            </a:r>
            <a:endParaRPr lang="en-GB" sz="2800" b="1" dirty="0" smtClean="0"/>
          </a:p>
          <a:p>
            <a:pPr algn="l" rtl="0" latinLnBrk="1" hangingPunct="0"/>
            <a:r>
              <a:rPr lang="en-GB" sz="2800" b="1" dirty="0" smtClean="0"/>
              <a:t>performing </a:t>
            </a:r>
            <a:r>
              <a:rPr lang="en-GB" sz="2800" b="1" dirty="0"/>
              <a:t>models can provide accurate </a:t>
            </a:r>
            <a:endParaRPr lang="en-GB" sz="2800" b="1" dirty="0" smtClean="0"/>
          </a:p>
          <a:p>
            <a:pPr algn="l" rtl="0" latinLnBrk="1" hangingPunct="0"/>
            <a:r>
              <a:rPr lang="en-GB" sz="2800" b="1" dirty="0" smtClean="0"/>
              <a:t>predictions </a:t>
            </a:r>
            <a:r>
              <a:rPr lang="en-GB" sz="2800" b="1" dirty="0"/>
              <a:t>to local populations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33240" y="310672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Management of Mosquito-borne Diseases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193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534400" cy="259810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‘</a:t>
            </a:r>
            <a:r>
              <a:rPr lang="en-US" sz="2800" b="1" dirty="0" err="1" smtClean="0"/>
              <a:t>Interferometric</a:t>
            </a:r>
            <a:r>
              <a:rPr lang="en-US" sz="2800" b="1" dirty="0"/>
              <a:t>’ image showing surface deformation of a landslide in the municipality of </a:t>
            </a:r>
            <a:r>
              <a:rPr lang="en-US" sz="2800" b="1" dirty="0" err="1"/>
              <a:t>Kåfjord</a:t>
            </a:r>
            <a:r>
              <a:rPr lang="en-US" sz="2800" b="1" dirty="0"/>
              <a:t> in Troms county, Norway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 indent="-342900"/>
            <a:r>
              <a:rPr lang="en-US" sz="2400" dirty="0"/>
              <a:t>Sentinel-1A radar scans from 23 </a:t>
            </a:r>
            <a:r>
              <a:rPr lang="en-US" sz="2400" dirty="0" smtClean="0"/>
              <a:t>Sep. </a:t>
            </a:r>
            <a:r>
              <a:rPr lang="en-US" sz="2400" dirty="0"/>
              <a:t>and 30 </a:t>
            </a:r>
            <a:r>
              <a:rPr lang="en-US" sz="2400" dirty="0" smtClean="0"/>
              <a:t>Aug. 2014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 </a:t>
            </a:r>
          </a:p>
        </p:txBody>
      </p:sp>
      <p:pic>
        <p:nvPicPr>
          <p:cNvPr id="3076" name="Picture 4" descr="http://www.esa.int/var/esa/storage/images/esa_multimedia/images/2015/03/landslide_risk_monitoring_with_sentinel-1/15333505-1-eng-GB/Landslide_risk_monitoring_with_Sentinel-1_node_full_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399"/>
            <a:ext cx="4806835" cy="2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810000"/>
            <a:ext cx="4038600" cy="259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2800" b="1" dirty="0" smtClean="0"/>
              <a:t>In 24 days, the ground moved about 1 cm.</a:t>
            </a:r>
            <a:endParaRPr lang="en-GB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50458" y="227112"/>
            <a:ext cx="63863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Landslide Risk Monitoring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81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3044952" cy="34719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3044952" cy="3471941"/>
          </a:xfrm>
          <a:prstGeom prst="rect">
            <a:avLst/>
          </a:prstGeo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204864"/>
            <a:ext cx="3044952" cy="34719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 ascending (2007-2011)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03848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 smtClean="0">
                <a:latin typeface="+mj-lt"/>
                <a:ea typeface="+mj-ea"/>
                <a:cs typeface="+mj-cs"/>
              </a:rPr>
              <a:t>CSK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ascending (2013-2015)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9048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 smtClean="0">
                <a:latin typeface="+mj-lt"/>
                <a:ea typeface="+mj-ea"/>
                <a:cs typeface="+mj-cs"/>
              </a:rPr>
              <a:t>Difference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(CSK-ALOS)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9048" y="573325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0" kern="0" noProof="0" dirty="0" smtClean="0">
                <a:latin typeface="+mj-lt"/>
                <a:ea typeface="+mj-ea"/>
                <a:cs typeface="+mj-cs"/>
              </a:rPr>
              <a:t>(red = increased rate of subsidence)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Flood Modelling and subsidence in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South-East Asia </a:t>
            </a:r>
          </a:p>
        </p:txBody>
      </p:sp>
    </p:spTree>
    <p:extLst>
      <p:ext uri="{BB962C8B-B14F-4D97-AF65-F5344CB8AC3E}">
        <p14:creationId xmlns:p14="http://schemas.microsoft.com/office/powerpoint/2010/main" val="40744536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3620" y="1301187"/>
            <a:ext cx="5463251" cy="43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16"/>
          <p:cNvSpPr/>
          <p:nvPr/>
        </p:nvSpPr>
        <p:spPr>
          <a:xfrm>
            <a:off x="1599235" y="4235369"/>
            <a:ext cx="657828" cy="488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15"/>
          <p:cNvSpPr/>
          <p:nvPr/>
        </p:nvSpPr>
        <p:spPr>
          <a:xfrm>
            <a:off x="2349660" y="4397415"/>
            <a:ext cx="694481" cy="474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0"/>
          <p:cNvSpPr txBox="1"/>
          <p:nvPr/>
        </p:nvSpPr>
        <p:spPr>
          <a:xfrm>
            <a:off x="152400" y="5593140"/>
            <a:ext cx="5484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u="sng" dirty="0" smtClean="0">
                <a:solidFill>
                  <a:schemeClr val="tx1"/>
                </a:solidFill>
                <a:cs typeface="Times New Roman" pitchFamily="18" charset="0"/>
              </a:rPr>
              <a:t>Projected</a:t>
            </a:r>
            <a:r>
              <a:rPr lang="it-IT" sz="2000" b="0" dirty="0" smtClean="0">
                <a:solidFill>
                  <a:schemeClr val="tx1"/>
                </a:solidFill>
                <a:cs typeface="Times New Roman" pitchFamily="18" charset="0"/>
              </a:rPr>
              <a:t> total subsidence by 2021 of up to 2.2 m along main drainage </a:t>
            </a:r>
            <a:r>
              <a:rPr lang="it-IT" sz="2000" b="0" dirty="0" err="1" smtClean="0">
                <a:solidFill>
                  <a:schemeClr val="tx1"/>
                </a:solidFill>
                <a:cs typeface="Times New Roman" pitchFamily="18" charset="0"/>
              </a:rPr>
              <a:t>areas</a:t>
            </a:r>
            <a:r>
              <a:rPr lang="it-IT" sz="2000" b="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it-IT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© INGV</a:t>
            </a:r>
            <a:endParaRPr lang="it-IT" sz="20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8028384" y="6492875"/>
            <a:ext cx="1115616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fld id="{C9B8015A-EF71-41EF-838F-244C2EE36FD7}" type="slidenum">
              <a:rPr lang="en-US" sz="1600" smtClean="0">
                <a:solidFill>
                  <a:schemeClr val="tx1"/>
                </a:solidFill>
              </a:rPr>
              <a:pPr algn="ctr"/>
              <a:t>26</a:t>
            </a:fld>
            <a:endParaRPr lang="en-US" sz="160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752600"/>
            <a:ext cx="3352800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u="sng" dirty="0"/>
              <a:t>Other Activities</a:t>
            </a:r>
            <a:r>
              <a:rPr lang="en-US" b="1" u="sng" dirty="0" smtClean="0"/>
              <a:t>:</a:t>
            </a:r>
          </a:p>
          <a:p>
            <a:pPr algn="l" rtl="0" latinLnBrk="1" hangingPunct="0"/>
            <a:endParaRPr lang="en-US" b="1" dirty="0"/>
          </a:p>
          <a:p>
            <a:pPr algn="l" rtl="0" latinLnBrk="1" hangingPunct="0"/>
            <a:r>
              <a:rPr lang="en-US" dirty="0"/>
              <a:t>Consultations on new pilot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products </a:t>
            </a:r>
            <a:r>
              <a:rPr lang="en-US" dirty="0"/>
              <a:t>with </a:t>
            </a:r>
            <a:r>
              <a:rPr lang="en-US" b="1" dirty="0"/>
              <a:t>UN, World Bank</a:t>
            </a:r>
            <a:r>
              <a:rPr lang="en-US" dirty="0"/>
              <a:t>, and </a:t>
            </a:r>
            <a:r>
              <a:rPr lang="en-US" b="1" dirty="0" smtClean="0"/>
              <a:t>ICRC</a:t>
            </a:r>
          </a:p>
          <a:p>
            <a:pPr algn="l" rtl="0" latinLnBrk="1" hangingPunct="0"/>
            <a:endParaRPr lang="en-US" dirty="0"/>
          </a:p>
          <a:p>
            <a:pPr algn="l" rtl="0" latinLnBrk="1" hangingPunct="0"/>
            <a:r>
              <a:rPr lang="en-US" b="1" dirty="0"/>
              <a:t>Asian Disaster Preparedness </a:t>
            </a:r>
            <a:endParaRPr lang="en-US" b="1" dirty="0" smtClean="0"/>
          </a:p>
          <a:p>
            <a:pPr algn="l" rtl="0" latinLnBrk="1" hangingPunct="0"/>
            <a:r>
              <a:rPr lang="en-US" b="1" dirty="0" smtClean="0"/>
              <a:t>Center </a:t>
            </a:r>
            <a:r>
              <a:rPr lang="en-US" dirty="0"/>
              <a:t>(</a:t>
            </a:r>
            <a:r>
              <a:rPr lang="en-US" dirty="0" smtClean="0"/>
              <a:t>ADPC, Bangkok </a:t>
            </a:r>
          </a:p>
          <a:p>
            <a:pPr algn="l" rtl="0" latinLnBrk="1" hangingPunct="0"/>
            <a:r>
              <a:rPr lang="en-US" dirty="0" smtClean="0"/>
              <a:t>Thailand) </a:t>
            </a:r>
            <a:r>
              <a:rPr lang="en-US" dirty="0"/>
              <a:t>to setup instance of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flood </a:t>
            </a:r>
            <a:r>
              <a:rPr lang="en-US" dirty="0"/>
              <a:t>modeling and monitoring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processing </a:t>
            </a:r>
            <a:r>
              <a:rPr lang="en-US" dirty="0"/>
              <a:t>and distribution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software </a:t>
            </a:r>
            <a:r>
              <a:rPr lang="en-US" dirty="0"/>
              <a:t>installed under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cooperation </a:t>
            </a:r>
            <a:r>
              <a:rPr lang="en-US" dirty="0"/>
              <a:t>with SERVIR and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USAID </a:t>
            </a:r>
            <a:r>
              <a:rPr lang="en-US" dirty="0"/>
              <a:t>Oct-Nov 2015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Flood Modelling</a:t>
            </a:r>
            <a:br>
              <a:rPr lang="en-GB" dirty="0" smtClean="0"/>
            </a:br>
            <a:r>
              <a:rPr lang="en-GB" dirty="0" smtClean="0"/>
              <a:t>- Subsidence </a:t>
            </a:r>
            <a:r>
              <a:rPr lang="en-GB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1368262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91" y="176731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Thank You!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ivan.petiteville@esa.int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hlinkClick r:id="rId3"/>
              </a:rPr>
              <a:t>andrew.eddy@athenaglobal.com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28406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Overview 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744" y="1915584"/>
            <a:ext cx="8379711" cy="1728192"/>
          </a:xfrm>
          <a:prstGeom prst="roundRect">
            <a:avLst/>
          </a:prstGeom>
          <a:solidFill>
            <a:srgbClr val="FFFF00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51520" y="1106800"/>
            <a:ext cx="8712968" cy="5221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Enhance use of EO data for better-informed Disaster Risk Reduction and Resilience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decision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making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Series of end-to-end projects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addressing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priorities of the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“Sendai Framework for Disaster Risk Reduction 2015-2030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International Cooperation. Engagement of all stakeholders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(end users, data &amp; risk information providers, internat./national agencies, donor institutions,…)</a:t>
            </a:r>
          </a:p>
        </p:txBody>
      </p:sp>
    </p:spTree>
    <p:extLst>
      <p:ext uri="{BB962C8B-B14F-4D97-AF65-F5344CB8AC3E}">
        <p14:creationId xmlns:p14="http://schemas.microsoft.com/office/powerpoint/2010/main" val="2558838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4164800"/>
            <a:ext cx="8856984" cy="2360569"/>
            <a:chOff x="179512" y="4164800"/>
            <a:chExt cx="8856984" cy="2360569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64800"/>
              <a:ext cx="8856984" cy="236056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4130925" y="4178052"/>
              <a:ext cx="4498875" cy="36004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Partnership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340768"/>
            <a:ext cx="8456488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Intention: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build an international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partnership with key stakeholders to define a strategy addressing high priorities of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Sendai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framework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resources available, on a best effort basis, adopting a phased approach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2" y="4762019"/>
            <a:ext cx="2258888" cy="848418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65925" y="4191642"/>
            <a:ext cx="4463875" cy="1216706"/>
            <a:chOff x="4165925" y="4191642"/>
            <a:chExt cx="4463875" cy="1216706"/>
          </a:xfrm>
        </p:grpSpPr>
        <p:grpSp>
          <p:nvGrpSpPr>
            <p:cNvPr id="8" name="Group 7"/>
            <p:cNvGrpSpPr/>
            <p:nvPr/>
          </p:nvGrpSpPr>
          <p:grpSpPr>
            <a:xfrm>
              <a:off x="5031532" y="4725144"/>
              <a:ext cx="3549013" cy="683204"/>
              <a:chOff x="5031532" y="4725144"/>
              <a:chExt cx="3549013" cy="68320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436096" y="4762019"/>
                <a:ext cx="3144449" cy="64632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0" i="0" u="none" strike="noStrike" cap="none" spc="0" normalizeH="0" baseline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if extra</a:t>
                </a:r>
                <a:r>
                  <a:rPr kumimoji="0" lang="en-GB" sz="1800" b="0" i="0" u="none" strike="noStrike" cap="none" spc="0" normalizeH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resources and funding</a:t>
                </a:r>
              </a:p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GB" baseline="0" dirty="0" smtClean="0">
                    <a:solidFill>
                      <a:srgbClr val="002569"/>
                    </a:solidFill>
                  </a:rPr>
                  <a:t>identified</a:t>
                </a:r>
                <a:endPara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5031532" y="4725144"/>
                <a:ext cx="404564" cy="360039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bevel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925" y="4191642"/>
              <a:ext cx="4463875" cy="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167002" y="5680741"/>
            <a:ext cx="284691" cy="36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8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257" y="5680741"/>
            <a:ext cx="412932" cy="36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24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9917" y="5568007"/>
            <a:ext cx="538619" cy="5321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2684" y="5702755"/>
            <a:ext cx="538619" cy="5321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1886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Concept Phase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76200" y="1188368"/>
            <a:ext cx="9067800" cy="566963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Data providers not fully aware of DRR priorities &amp; user needs, and users not aware of EO potential.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Dialogue with knowledgeable regional bodies needed for  ….</a:t>
            </a:r>
          </a:p>
          <a:p>
            <a:pPr>
              <a:buFont typeface="Wingdings"/>
              <a:buChar char="à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.. independent assessment of DRR priorities for 2015-2030:</a:t>
            </a:r>
            <a:endParaRPr lang="en-US" sz="3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At regional level, 2 or 3 independent and authoritative regional institutions or global stakeholders with regional role, such as World Bank, GFDRR,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UNISDR,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UNDP, UNESCAP, CDEMA, ECOWAS, RCMRD, others, … </a:t>
            </a:r>
            <a:r>
              <a:rPr lang="en-US" sz="2900" b="0" dirty="0" smtClean="0">
                <a:latin typeface="Arial" pitchFamily="34" charset="0"/>
                <a:cs typeface="Arial" pitchFamily="34" charset="0"/>
              </a:rPr>
              <a:t>(start with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3 regions: Africa,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Asia-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Pacific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and Latin American and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Caribbean)</a:t>
            </a:r>
            <a:endParaRPr lang="en-US" sz="3800" b="0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endParaRPr lang="en-US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Identification of hazards affecting most of the countries in the region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 highest human and economic losses) </a:t>
            </a: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of </a:t>
            </a:r>
            <a:r>
              <a:rPr lang="en-US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transboundary</a:t>
            </a: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risks that 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 regional and multi-country involvement.</a:t>
            </a:r>
          </a:p>
          <a:p>
            <a:pPr marL="450850" indent="-450850">
              <a:buFont typeface="+mj-lt"/>
              <a:buAutoNum type="arabicPeriod"/>
            </a:pP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Identification of 1</a:t>
            </a:r>
            <a:r>
              <a:rPr lang="en-US" sz="38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set of national projects within the region that could integrate EO in their objectives and delivery.</a:t>
            </a:r>
          </a:p>
        </p:txBody>
      </p:sp>
    </p:spTree>
    <p:extLst>
      <p:ext uri="{BB962C8B-B14F-4D97-AF65-F5344CB8AC3E}">
        <p14:creationId xmlns:p14="http://schemas.microsoft.com/office/powerpoint/2010/main" val="26203797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06017" y="1340768"/>
            <a:ext cx="9037983" cy="5400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1. Realistic assessment of recommendations from Regional Institutions, given resources from the potential actors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(e.g. data providers, value-added information providers, ..)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Define and implement possible prototype projects at country level to address recommended priorities;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close iterations with end users; 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maximum reuse of existing initiatives / activities incl. operational, research, capacity building, …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 Progressive extension to neighboring countries where applicable. 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If “successful” prototype projects and if strong request from end users to continue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Assess transition to operation with identification of donors for future operational phase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Prototype Phase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96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45" y="1227414"/>
            <a:ext cx="9541086" cy="5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96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7779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7" y="490154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4296540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7" y="4984394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3" y="346749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0" y="373094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441879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95" y="5657671"/>
            <a:ext cx="330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each region: 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Types of hazards, 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DRR Issues to be solved,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Initial countries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9" y="456426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rved Right Arrow 21"/>
          <p:cNvSpPr/>
          <p:nvPr/>
        </p:nvSpPr>
        <p:spPr bwMode="auto">
          <a:xfrm rot="3940438">
            <a:off x="1046671" y="4386707"/>
            <a:ext cx="593809" cy="185974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Curved Right Arrow 25"/>
          <p:cNvSpPr/>
          <p:nvPr/>
        </p:nvSpPr>
        <p:spPr bwMode="auto">
          <a:xfrm rot="3064333" flipH="1">
            <a:off x="4307610" y="5240915"/>
            <a:ext cx="335621" cy="148897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Curved Right Arrow 26"/>
          <p:cNvSpPr/>
          <p:nvPr/>
        </p:nvSpPr>
        <p:spPr bwMode="auto">
          <a:xfrm rot="3566343" flipH="1">
            <a:off x="5138054" y="4881964"/>
            <a:ext cx="670491" cy="256318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47" y="1456202"/>
            <a:ext cx="72112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Identification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of users needs and DRR priorities per region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8856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 (2)</a:t>
            </a:r>
          </a:p>
          <a:p>
            <a:pPr algn="ctr"/>
            <a:r>
              <a:rPr lang="en-GB" b="0" dirty="0" smtClean="0">
                <a:solidFill>
                  <a:srgbClr val="FFFFFF"/>
                </a:solidFill>
              </a:rPr>
              <a:t>(project dots only an illustration)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710748" y="46452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901854" y="5178587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901854" y="5799464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148823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6594" y="498813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35209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6007880" y="381249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691592" y="395521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657414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194458" y="433611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636594" y="4404216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59321" y="468063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489325" y="354482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7128061" y="375955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960815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360053" y="454317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84424" y="449018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56202"/>
            <a:ext cx="86106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Prototype projects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– progressive extension to neighbouring countries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6545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2064</Words>
  <Application>Microsoft Macintosh PowerPoint</Application>
  <PresentationFormat>On-screen Show (4:3)</PresentationFormat>
  <Paragraphs>244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Volcano Pilot, Calbuco, Chile</vt:lpstr>
      <vt:lpstr>Volcano Pilot, Calbuco, Chile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Andrew Eddy</cp:lastModifiedBy>
  <cp:revision>288</cp:revision>
  <dcterms:modified xsi:type="dcterms:W3CDTF">2017-08-31T08:38:12Z</dcterms:modified>
</cp:coreProperties>
</file>