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theme/theme4.xml" ContentType="application/vnd.openxmlformats-officedocument.them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1"/>
    <p:sldMasterId id="2147483704" r:id="rId2"/>
  </p:sldMasterIdLst>
  <p:notesMasterIdLst>
    <p:notesMasterId r:id="rId35"/>
  </p:notesMasterIdLst>
  <p:handoutMasterIdLst>
    <p:handoutMasterId r:id="rId36"/>
  </p:handoutMasterIdLst>
  <p:sldIdLst>
    <p:sldId id="256" r:id="rId3"/>
    <p:sldId id="416" r:id="rId4"/>
    <p:sldId id="418" r:id="rId5"/>
    <p:sldId id="439" r:id="rId6"/>
    <p:sldId id="430" r:id="rId7"/>
    <p:sldId id="431" r:id="rId8"/>
    <p:sldId id="432" r:id="rId9"/>
    <p:sldId id="433" r:id="rId10"/>
    <p:sldId id="434" r:id="rId11"/>
    <p:sldId id="435" r:id="rId12"/>
    <p:sldId id="436" r:id="rId13"/>
    <p:sldId id="437" r:id="rId14"/>
    <p:sldId id="438" r:id="rId15"/>
    <p:sldId id="444" r:id="rId16"/>
    <p:sldId id="446" r:id="rId17"/>
    <p:sldId id="406" r:id="rId18"/>
    <p:sldId id="447" r:id="rId19"/>
    <p:sldId id="407" r:id="rId20"/>
    <p:sldId id="419" r:id="rId21"/>
    <p:sldId id="408" r:id="rId22"/>
    <p:sldId id="410" r:id="rId23"/>
    <p:sldId id="411" r:id="rId24"/>
    <p:sldId id="413" r:id="rId25"/>
    <p:sldId id="420" r:id="rId26"/>
    <p:sldId id="421" r:id="rId27"/>
    <p:sldId id="422" r:id="rId28"/>
    <p:sldId id="440" r:id="rId29"/>
    <p:sldId id="441" r:id="rId30"/>
    <p:sldId id="414" r:id="rId31"/>
    <p:sldId id="390" r:id="rId32"/>
    <p:sldId id="415" r:id="rId33"/>
    <p:sldId id="442" r:id="rId34"/>
  </p:sldIdLst>
  <p:sldSz cx="9144000" cy="6858000" type="screen4x3"/>
  <p:notesSz cx="6858000" cy="9144000"/>
  <p:defaultTextStyle>
    <a:defPPr>
      <a:defRPr lang="it-IT"/>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66"/>
    <a:srgbClr val="006600"/>
    <a:srgbClr val="0000FF"/>
    <a:srgbClr val="333399"/>
    <a:srgbClr val="33CC33"/>
    <a:srgbClr val="003300"/>
    <a:srgbClr val="FF3300"/>
    <a:srgbClr val="FF9933"/>
  </p:clrMru>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38B1855-1B75-4FBE-930C-398BA8C253C6}" styleName="Stile con tema 2 - Colore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Stile con tema 2 - Colore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essuno stile, griglia tabel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93" autoAdjust="0"/>
    <p:restoredTop sz="98480" autoAdjust="0"/>
  </p:normalViewPr>
  <p:slideViewPr>
    <p:cSldViewPr snapToGrid="0">
      <p:cViewPr>
        <p:scale>
          <a:sx n="66" d="100"/>
          <a:sy n="66" d="100"/>
        </p:scale>
        <p:origin x="-902"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414"/>
    </p:cViewPr>
  </p:sorterViewPr>
  <p:notesViewPr>
    <p:cSldViewPr snapToGrid="0">
      <p:cViewPr varScale="1">
        <p:scale>
          <a:sx n="71" d="100"/>
          <a:sy n="71" d="100"/>
        </p:scale>
        <p:origin x="-2813" y="-86"/>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A4CD819-827A-4355-BC55-BC2EFF343CD1}" type="datetimeFigureOut">
              <a:rPr lang="it-IT" smtClean="0"/>
              <a:pPr/>
              <a:t>05/09/2017</a:t>
            </a:fld>
            <a:endParaRPr lang="it-IT"/>
          </a:p>
        </p:txBody>
      </p:sp>
      <p:sp>
        <p:nvSpPr>
          <p:cNvPr id="4" name="Segnaposto piè di pa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151CF55-8342-45B2-8FB0-B004E5CE6FF6}" type="slidenum">
              <a:rPr lang="it-IT" smtClean="0"/>
              <a:pPr/>
              <a:t>‹N›</a:t>
            </a:fld>
            <a:endParaRPr lang="it-IT"/>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endParaRPr lang="it-IT"/>
          </a:p>
        </p:txBody>
      </p:sp>
      <p:sp>
        <p:nvSpPr>
          <p:cNvPr id="9933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fld id="{C593A841-E1D7-427D-B95A-EC29C0921306}" type="datetimeFigureOut">
              <a:rPr lang="it-IT"/>
              <a:pPr/>
              <a:t>05/09/2017</a:t>
            </a:fld>
            <a:endParaRPr lang="it-IT"/>
          </a:p>
        </p:txBody>
      </p:sp>
      <p:sp>
        <p:nvSpPr>
          <p:cNvPr id="9933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9933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9933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endParaRPr lang="it-IT"/>
          </a:p>
        </p:txBody>
      </p:sp>
      <p:sp>
        <p:nvSpPr>
          <p:cNvPr id="9933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fld id="{C703B781-9744-4547-9764-3D475E27AAEC}" type="slidenum">
              <a:rPr lang="it-IT"/>
              <a:pPr/>
              <a:t>‹N›</a:t>
            </a:fld>
            <a:endParaRPr lang="it-IT"/>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Calibri" pitchFamily="34" charset="0"/>
        <a:ea typeface="+mn-ea"/>
        <a:cs typeface="+mn-cs"/>
      </a:defRPr>
    </a:lvl1pPr>
    <a:lvl2pPr marL="457200" algn="l" rtl="0" fontAlgn="base">
      <a:spcBef>
        <a:spcPct val="30000"/>
      </a:spcBef>
      <a:spcAft>
        <a:spcPct val="0"/>
      </a:spcAft>
      <a:defRPr sz="1200" kern="1200">
        <a:solidFill>
          <a:schemeClr val="tx1"/>
        </a:solidFill>
        <a:latin typeface="Calibri" pitchFamily="34" charset="0"/>
        <a:ea typeface="+mn-ea"/>
        <a:cs typeface="+mn-cs"/>
      </a:defRPr>
    </a:lvl2pPr>
    <a:lvl3pPr marL="914400" algn="l" rtl="0" fontAlgn="base">
      <a:spcBef>
        <a:spcPct val="30000"/>
      </a:spcBef>
      <a:spcAft>
        <a:spcPct val="0"/>
      </a:spcAft>
      <a:defRPr sz="1200" kern="1200">
        <a:solidFill>
          <a:schemeClr val="tx1"/>
        </a:solidFill>
        <a:latin typeface="Calibri" pitchFamily="34" charset="0"/>
        <a:ea typeface="+mn-ea"/>
        <a:cs typeface="+mn-cs"/>
      </a:defRPr>
    </a:lvl3pPr>
    <a:lvl4pPr marL="1371600" algn="l" rtl="0" fontAlgn="base">
      <a:spcBef>
        <a:spcPct val="30000"/>
      </a:spcBef>
      <a:spcAft>
        <a:spcPct val="0"/>
      </a:spcAft>
      <a:defRPr sz="1200" kern="1200">
        <a:solidFill>
          <a:schemeClr val="tx1"/>
        </a:solidFill>
        <a:latin typeface="Calibri" pitchFamily="34" charset="0"/>
        <a:ea typeface="+mn-ea"/>
        <a:cs typeface="+mn-cs"/>
      </a:defRPr>
    </a:lvl4pPr>
    <a:lvl5pPr marL="1828800" algn="l" rtl="0" fontAlgn="base">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C703B781-9744-4547-9764-3D475E27AAEC}" type="slidenum">
              <a:rPr lang="it-IT" smtClean="0"/>
              <a:pPr/>
              <a:t>2</a:t>
            </a:fld>
            <a:endParaRPr 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C703B781-9744-4547-9764-3D475E27AAEC}" type="slidenum">
              <a:rPr lang="it-IT" smtClean="0"/>
              <a:pPr/>
              <a:t>11</a:t>
            </a:fld>
            <a:endParaRPr 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C703B781-9744-4547-9764-3D475E27AAEC}" type="slidenum">
              <a:rPr lang="it-IT" smtClean="0"/>
              <a:pPr/>
              <a:t>12</a:t>
            </a:fld>
            <a:endParaRPr 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C703B781-9744-4547-9764-3D475E27AAEC}" type="slidenum">
              <a:rPr lang="it-IT" smtClean="0"/>
              <a:pPr/>
              <a:t>13</a:t>
            </a:fld>
            <a:endParaRPr 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C703B781-9744-4547-9764-3D475E27AAEC}" type="slidenum">
              <a:rPr lang="it-IT" smtClean="0"/>
              <a:pPr/>
              <a:t>16</a:t>
            </a:fld>
            <a:endParaRPr 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C703B781-9744-4547-9764-3D475E27AAEC}" type="slidenum">
              <a:rPr lang="it-IT" smtClean="0"/>
              <a:pPr/>
              <a:t>17</a:t>
            </a:fld>
            <a:endParaRPr 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C703B781-9744-4547-9764-3D475E27AAEC}" type="slidenum">
              <a:rPr lang="it-IT" smtClean="0"/>
              <a:pPr/>
              <a:t>18</a:t>
            </a:fld>
            <a:endParaRPr 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C703B781-9744-4547-9764-3D475E27AAEC}" type="slidenum">
              <a:rPr lang="it-IT" smtClean="0"/>
              <a:pPr/>
              <a:t>19</a:t>
            </a:fld>
            <a:endParaRPr 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C703B781-9744-4547-9764-3D475E27AAEC}" type="slidenum">
              <a:rPr lang="it-IT" smtClean="0"/>
              <a:pPr/>
              <a:t>20</a:t>
            </a:fld>
            <a:endParaRPr 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C703B781-9744-4547-9764-3D475E27AAEC}" type="slidenum">
              <a:rPr lang="it-IT" smtClean="0"/>
              <a:pPr/>
              <a:t>21</a:t>
            </a:fld>
            <a:endParaRPr 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C703B781-9744-4547-9764-3D475E27AAEC}" type="slidenum">
              <a:rPr lang="it-IT" smtClean="0"/>
              <a:pPr/>
              <a:t>22</a:t>
            </a:fld>
            <a:endParaRPr 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C703B781-9744-4547-9764-3D475E27AAEC}" type="slidenum">
              <a:rPr lang="it-IT" smtClean="0"/>
              <a:pPr/>
              <a:t>3</a:t>
            </a:fld>
            <a:endParaRPr 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C703B781-9744-4547-9764-3D475E27AAEC}" type="slidenum">
              <a:rPr lang="it-IT" smtClean="0"/>
              <a:pPr/>
              <a:t>23</a:t>
            </a:fld>
            <a:endParaRPr 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C703B781-9744-4547-9764-3D475E27AAEC}" type="slidenum">
              <a:rPr lang="it-IT" smtClean="0"/>
              <a:pPr/>
              <a:t>24</a:t>
            </a:fld>
            <a:endParaRPr 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C703B781-9744-4547-9764-3D475E27AAEC}" type="slidenum">
              <a:rPr lang="it-IT" smtClean="0"/>
              <a:pPr/>
              <a:t>25</a:t>
            </a:fld>
            <a:endParaRPr 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C703B781-9744-4547-9764-3D475E27AAEC}" type="slidenum">
              <a:rPr lang="it-IT" smtClean="0"/>
              <a:pPr/>
              <a:t>26</a:t>
            </a:fld>
            <a:endParaRPr 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C703B781-9744-4547-9764-3D475E27AAEC}" type="slidenum">
              <a:rPr lang="it-IT" smtClean="0"/>
              <a:pPr/>
              <a:t>27</a:t>
            </a:fld>
            <a:endParaRPr 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C703B781-9744-4547-9764-3D475E27AAEC}" type="slidenum">
              <a:rPr lang="it-IT" smtClean="0"/>
              <a:pPr/>
              <a:t>28</a:t>
            </a:fld>
            <a:endParaRPr 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C703B781-9744-4547-9764-3D475E27AAEC}" type="slidenum">
              <a:rPr lang="it-IT" smtClean="0"/>
              <a:pPr/>
              <a:t>32</a:t>
            </a:fld>
            <a:endParaRPr 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C703B781-9744-4547-9764-3D475E27AAEC}" type="slidenum">
              <a:rPr lang="it-IT" smtClean="0"/>
              <a:pPr/>
              <a:t>4</a:t>
            </a:fld>
            <a:endParaRPr 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C703B781-9744-4547-9764-3D475E27AAEC}" type="slidenum">
              <a:rPr lang="it-IT" smtClean="0"/>
              <a:pPr/>
              <a:t>5</a:t>
            </a:fld>
            <a:endParaRPr 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C703B781-9744-4547-9764-3D475E27AAEC}" type="slidenum">
              <a:rPr lang="it-IT" smtClean="0"/>
              <a:pPr/>
              <a:t>6</a:t>
            </a:fld>
            <a:endParaRPr 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C703B781-9744-4547-9764-3D475E27AAEC}" type="slidenum">
              <a:rPr lang="it-IT" smtClean="0"/>
              <a:pPr/>
              <a:t>7</a:t>
            </a:fld>
            <a:endParaRPr 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C703B781-9744-4547-9764-3D475E27AAEC}" type="slidenum">
              <a:rPr lang="it-IT" smtClean="0"/>
              <a:pPr/>
              <a:t>8</a:t>
            </a:fld>
            <a:endParaRPr 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C703B781-9744-4547-9764-3D475E27AAEC}" type="slidenum">
              <a:rPr lang="it-IT" smtClean="0"/>
              <a:pPr/>
              <a:t>9</a:t>
            </a:fld>
            <a:endParaRPr 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C703B781-9744-4547-9764-3D475E27AAEC}" type="slidenum">
              <a:rPr lang="it-IT" smtClean="0"/>
              <a:pPr/>
              <a:t>10</a:t>
            </a:fld>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fld id="{7E85E7A5-7482-4E77-BFFB-D60AAB164C4E}" type="datetimeFigureOut">
              <a:rPr lang="it-IT"/>
              <a:pPr/>
              <a:t>05/09/2017</a:t>
            </a:fld>
            <a:endParaRPr lang="it-IT"/>
          </a:p>
        </p:txBody>
      </p:sp>
      <p:sp>
        <p:nvSpPr>
          <p:cNvPr id="5" name="Segnaposto piè di pagina 4"/>
          <p:cNvSpPr>
            <a:spLocks noGrp="1"/>
          </p:cNvSpPr>
          <p:nvPr>
            <p:ph type="ftr" sz="quarter" idx="11"/>
          </p:nvPr>
        </p:nvSpPr>
        <p:spPr/>
        <p:txBody>
          <a:bodyPr/>
          <a:lstStyle>
            <a:lvl1pPr>
              <a:defRPr/>
            </a:lvl1pPr>
          </a:lstStyle>
          <a:p>
            <a:endParaRPr lang="it-IT"/>
          </a:p>
        </p:txBody>
      </p:sp>
      <p:sp>
        <p:nvSpPr>
          <p:cNvPr id="6" name="Segnaposto numero diapositiva 5"/>
          <p:cNvSpPr>
            <a:spLocks noGrp="1"/>
          </p:cNvSpPr>
          <p:nvPr>
            <p:ph type="sldNum" sz="quarter" idx="12"/>
          </p:nvPr>
        </p:nvSpPr>
        <p:spPr/>
        <p:txBody>
          <a:bodyPr/>
          <a:lstStyle>
            <a:lvl1pPr>
              <a:defRPr/>
            </a:lvl1pPr>
          </a:lstStyle>
          <a:p>
            <a:fld id="{9B1DB9DD-C9BE-45C4-B72B-0104B04A29FC}" type="slidenum">
              <a:rPr lang="it-IT"/>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fld id="{5DAF7775-E439-40CF-B3DA-17D9F0F38C30}" type="datetimeFigureOut">
              <a:rPr lang="it-IT"/>
              <a:pPr/>
              <a:t>05/09/2017</a:t>
            </a:fld>
            <a:endParaRPr lang="it-IT"/>
          </a:p>
        </p:txBody>
      </p:sp>
      <p:sp>
        <p:nvSpPr>
          <p:cNvPr id="5" name="Segnaposto piè di pagina 4"/>
          <p:cNvSpPr>
            <a:spLocks noGrp="1"/>
          </p:cNvSpPr>
          <p:nvPr>
            <p:ph type="ftr" sz="quarter" idx="11"/>
          </p:nvPr>
        </p:nvSpPr>
        <p:spPr/>
        <p:txBody>
          <a:bodyPr/>
          <a:lstStyle>
            <a:lvl1pPr>
              <a:defRPr/>
            </a:lvl1pPr>
          </a:lstStyle>
          <a:p>
            <a:endParaRPr lang="it-IT"/>
          </a:p>
        </p:txBody>
      </p:sp>
      <p:sp>
        <p:nvSpPr>
          <p:cNvPr id="6" name="Segnaposto numero diapositiva 5"/>
          <p:cNvSpPr>
            <a:spLocks noGrp="1"/>
          </p:cNvSpPr>
          <p:nvPr>
            <p:ph type="sldNum" sz="quarter" idx="12"/>
          </p:nvPr>
        </p:nvSpPr>
        <p:spPr/>
        <p:txBody>
          <a:bodyPr/>
          <a:lstStyle>
            <a:lvl1pPr>
              <a:defRPr/>
            </a:lvl1pPr>
          </a:lstStyle>
          <a:p>
            <a:fld id="{C686D369-852B-43D7-9D46-F4D722D5DF23}" type="slidenum">
              <a:rPr lang="it-IT"/>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fld id="{B8AF8E6B-711E-4D42-8EE3-A1217F05B929}" type="datetimeFigureOut">
              <a:rPr lang="it-IT"/>
              <a:pPr/>
              <a:t>05/09/2017</a:t>
            </a:fld>
            <a:endParaRPr lang="it-IT"/>
          </a:p>
        </p:txBody>
      </p:sp>
      <p:sp>
        <p:nvSpPr>
          <p:cNvPr id="5" name="Segnaposto piè di pagina 4"/>
          <p:cNvSpPr>
            <a:spLocks noGrp="1"/>
          </p:cNvSpPr>
          <p:nvPr>
            <p:ph type="ftr" sz="quarter" idx="11"/>
          </p:nvPr>
        </p:nvSpPr>
        <p:spPr/>
        <p:txBody>
          <a:bodyPr/>
          <a:lstStyle>
            <a:lvl1pPr>
              <a:defRPr/>
            </a:lvl1pPr>
          </a:lstStyle>
          <a:p>
            <a:endParaRPr lang="it-IT"/>
          </a:p>
        </p:txBody>
      </p:sp>
      <p:sp>
        <p:nvSpPr>
          <p:cNvPr id="6" name="Segnaposto numero diapositiva 5"/>
          <p:cNvSpPr>
            <a:spLocks noGrp="1"/>
          </p:cNvSpPr>
          <p:nvPr>
            <p:ph type="sldNum" sz="quarter" idx="12"/>
          </p:nvPr>
        </p:nvSpPr>
        <p:spPr/>
        <p:txBody>
          <a:bodyPr/>
          <a:lstStyle>
            <a:lvl1pPr>
              <a:defRPr/>
            </a:lvl1pPr>
          </a:lstStyle>
          <a:p>
            <a:fld id="{8BFD76A3-5F91-40CC-8E6A-52F98C8496FE}" type="slidenum">
              <a:rPr lang="it-IT"/>
              <a:pPr/>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3" name="Rettangolo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Rettangolo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Rettangolo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Rettangolo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Rettangolo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Rettangolo arrotondato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Rettangolo arrotondato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Rettangolo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ttangolo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ttangolo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ttangolo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olo 7"/>
          <p:cNvSpPr>
            <a:spLocks noGrp="1"/>
          </p:cNvSpPr>
          <p:nvPr>
            <p:ph type="ctrTitle"/>
          </p:nvPr>
        </p:nvSpPr>
        <p:spPr>
          <a:xfrm>
            <a:off x="457200" y="2401887"/>
            <a:ext cx="8458200" cy="1470025"/>
          </a:xfrm>
        </p:spPr>
        <p:txBody>
          <a:bodyPr anchor="b"/>
          <a:lstStyle>
            <a:lvl1pPr>
              <a:defRPr sz="4400">
                <a:solidFill>
                  <a:schemeClr val="bg1"/>
                </a:solidFill>
              </a:defRPr>
            </a:lvl1pPr>
          </a:lstStyle>
          <a:p>
            <a:endParaRPr kumimoji="0" lang="en-US" dirty="0"/>
          </a:p>
        </p:txBody>
      </p:sp>
      <p:sp>
        <p:nvSpPr>
          <p:cNvPr id="9" name="Sottotitolo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it-IT" smtClean="0"/>
              <a:t>Fare clic per modificare lo stile del sottotitolo dello schema</a:t>
            </a:r>
            <a:endParaRPr kumimoji="0" lang="en-US"/>
          </a:p>
        </p:txBody>
      </p:sp>
      <p:sp>
        <p:nvSpPr>
          <p:cNvPr id="28" name="Segnaposto data 27"/>
          <p:cNvSpPr>
            <a:spLocks noGrp="1"/>
          </p:cNvSpPr>
          <p:nvPr>
            <p:ph type="dt" sz="half" idx="10"/>
          </p:nvPr>
        </p:nvSpPr>
        <p:spPr>
          <a:xfrm>
            <a:off x="6705600" y="4206240"/>
            <a:ext cx="960120" cy="457200"/>
          </a:xfrm>
        </p:spPr>
        <p:txBody>
          <a:bodyPr/>
          <a:lstStyle/>
          <a:p>
            <a:fld id="{C3F416CD-67A3-4CF0-A210-F6AF31AC147F}" type="datetimeFigureOut">
              <a:rPr lang="en-US" smtClean="0"/>
              <a:pPr/>
              <a:t>9/5/2017</a:t>
            </a:fld>
            <a:endParaRPr lang="en-US"/>
          </a:p>
        </p:txBody>
      </p:sp>
      <p:sp>
        <p:nvSpPr>
          <p:cNvPr id="17" name="Segnaposto piè di pagina 16"/>
          <p:cNvSpPr>
            <a:spLocks noGrp="1"/>
          </p:cNvSpPr>
          <p:nvPr>
            <p:ph type="ftr" sz="quarter" idx="11"/>
          </p:nvPr>
        </p:nvSpPr>
        <p:spPr>
          <a:xfrm>
            <a:off x="5410200" y="4205288"/>
            <a:ext cx="1295400" cy="457200"/>
          </a:xfrm>
        </p:spPr>
        <p:txBody>
          <a:bodyPr/>
          <a:lstStyle/>
          <a:p>
            <a:endParaRPr kumimoji="0" lang="en-US" dirty="0"/>
          </a:p>
        </p:txBody>
      </p:sp>
      <p:sp>
        <p:nvSpPr>
          <p:cNvPr id="29" name="Segnaposto numero diapositiva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pPr algn="r" eaLnBrk="1" latinLnBrk="0" hangingPunct="1"/>
            <a:fld id="{96652B35-718D-4E28-AFEB-B694A3B357E8}" type="slidenum">
              <a:rPr kumimoji="0" lang="en-US" smtClean="0"/>
              <a:pPr algn="r" eaLnBrk="1" latinLnBrk="0" hangingPunct="1"/>
              <a:t>‹N›</a:t>
            </a:fld>
            <a:endParaRPr kumimoji="0" lang="en-US" sz="1800" dirty="0">
              <a:solidFill>
                <a:schemeClr val="bg1"/>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3" name="Segnaposto contenuto 2"/>
          <p:cNvSpPr>
            <a:spLocks noGrp="1"/>
          </p:cNvSpPr>
          <p:nvPr>
            <p:ph idx="1"/>
          </p:nvPr>
        </p:nvSpPr>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C3F416CD-67A3-4CF0-A210-F6AF31AC147F}" type="datetimeFigureOut">
              <a:rPr lang="en-US" smtClean="0"/>
              <a:pPr/>
              <a:t>9/5/2017</a:t>
            </a:fld>
            <a:endParaRPr lang="en-US"/>
          </a:p>
        </p:txBody>
      </p:sp>
      <p:sp>
        <p:nvSpPr>
          <p:cNvPr id="5" name="Segnaposto piè di pagina 4"/>
          <p:cNvSpPr>
            <a:spLocks noGrp="1"/>
          </p:cNvSpPr>
          <p:nvPr>
            <p:ph type="ftr" sz="quarter" idx="11"/>
          </p:nvPr>
        </p:nvSpPr>
        <p:spPr/>
        <p:txBody>
          <a:bodyPr/>
          <a:lstStyle/>
          <a:p>
            <a:pPr>
              <a:defRPr/>
            </a:pPr>
            <a:r>
              <a:rPr lang="it-IT" smtClean="0"/>
              <a:t>V Convegno Nazionale del Gruppo GIT         14-16 Giugno 2010</a:t>
            </a:r>
            <a:endParaRPr lang="it-IT"/>
          </a:p>
        </p:txBody>
      </p:sp>
      <p:sp>
        <p:nvSpPr>
          <p:cNvPr id="6" name="Segnaposto numero diapositiva 5"/>
          <p:cNvSpPr>
            <a:spLocks noGrp="1"/>
          </p:cNvSpPr>
          <p:nvPr>
            <p:ph type="sldNum" sz="quarter" idx="12"/>
          </p:nvPr>
        </p:nvSpPr>
        <p:spPr/>
        <p:txBody>
          <a:bodyPr/>
          <a:lstStyle/>
          <a:p>
            <a:fld id="{96652B35-718D-4E28-AFEB-B694A3B357E8}" type="slidenum">
              <a:rPr kumimoji="0" lang="en-US" smtClean="0"/>
              <a:pPr/>
              <a:t>‹N›</a:t>
            </a:fld>
            <a:endParaRPr kumimoji="0" lang="en-US"/>
          </a:p>
        </p:txBody>
      </p:sp>
      <p:sp>
        <p:nvSpPr>
          <p:cNvPr id="8" name="Segnaposto contenuto 7"/>
          <p:cNvSpPr>
            <a:spLocks noGrp="1"/>
          </p:cNvSpPr>
          <p:nvPr>
            <p:ph sz="quarter" idx="13"/>
          </p:nvPr>
        </p:nvSpPr>
        <p:spPr>
          <a:xfrm>
            <a:off x="2286000" y="228600"/>
            <a:ext cx="914400" cy="9144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it-IT" smtClean="0"/>
              <a:t>Fare clic per modificare lo stile del titolo</a:t>
            </a:r>
            <a:endParaRPr kumimoji="0" lang="en-US"/>
          </a:p>
        </p:txBody>
      </p:sp>
      <p:sp>
        <p:nvSpPr>
          <p:cNvPr id="3" name="Segnaposto testo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it-IT" smtClean="0"/>
              <a:t>Fare clic per modificare stili del testo dello schema</a:t>
            </a:r>
          </a:p>
        </p:txBody>
      </p:sp>
      <p:sp>
        <p:nvSpPr>
          <p:cNvPr id="4" name="Segnaposto data 3"/>
          <p:cNvSpPr>
            <a:spLocks noGrp="1"/>
          </p:cNvSpPr>
          <p:nvPr>
            <p:ph type="dt" sz="half" idx="10"/>
          </p:nvPr>
        </p:nvSpPr>
        <p:spPr/>
        <p:txBody>
          <a:bodyPr/>
          <a:lstStyle/>
          <a:p>
            <a:fld id="{C3F416CD-67A3-4CF0-A210-F6AF31AC147F}" type="datetimeFigureOut">
              <a:rPr lang="en-US" smtClean="0"/>
              <a:pPr/>
              <a:t>9/5/2017</a:t>
            </a:fld>
            <a:endParaRPr lang="en-US"/>
          </a:p>
        </p:txBody>
      </p:sp>
      <p:sp>
        <p:nvSpPr>
          <p:cNvPr id="5" name="Segnaposto piè di pagina 4"/>
          <p:cNvSpPr>
            <a:spLocks noGrp="1"/>
          </p:cNvSpPr>
          <p:nvPr>
            <p:ph type="ftr" sz="quarter" idx="11"/>
          </p:nvPr>
        </p:nvSpPr>
        <p:spPr/>
        <p:txBody>
          <a:bodyPr/>
          <a:lstStyle/>
          <a:p>
            <a:pPr>
              <a:defRPr/>
            </a:pPr>
            <a:r>
              <a:rPr lang="it-IT" smtClean="0"/>
              <a:t>V Convegno Nazionale del Gruppo GIT         14-16 Giugno 2010</a:t>
            </a:r>
            <a:endParaRPr lang="it-IT"/>
          </a:p>
        </p:txBody>
      </p:sp>
      <p:sp>
        <p:nvSpPr>
          <p:cNvPr id="6" name="Segnaposto numero diapositiva 5"/>
          <p:cNvSpPr>
            <a:spLocks noGrp="1"/>
          </p:cNvSpPr>
          <p:nvPr>
            <p:ph type="sldNum" sz="quarter" idx="12"/>
          </p:nvPr>
        </p:nvSpPr>
        <p:spPr/>
        <p:txBody>
          <a:bodyPr/>
          <a:lstStyle/>
          <a:p>
            <a:fld id="{96652B35-718D-4E28-AFEB-B694A3B357E8}" type="slidenum">
              <a:rPr kumimoji="0" lang="en-US" smtClean="0"/>
              <a:pPr/>
              <a:t>‹N›</a:t>
            </a:fld>
            <a:endParaRPr kumimoji="0"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3" name="Segnaposto contenuto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contenuto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5" name="Segnaposto data 4"/>
          <p:cNvSpPr>
            <a:spLocks noGrp="1"/>
          </p:cNvSpPr>
          <p:nvPr>
            <p:ph type="dt" sz="half" idx="10"/>
          </p:nvPr>
        </p:nvSpPr>
        <p:spPr/>
        <p:txBody>
          <a:bodyPr/>
          <a:lstStyle/>
          <a:p>
            <a:fld id="{C3F416CD-67A3-4CF0-A210-F6AF31AC147F}" type="datetimeFigureOut">
              <a:rPr lang="en-US" smtClean="0"/>
              <a:pPr/>
              <a:t>9/5/2017</a:t>
            </a:fld>
            <a:endParaRPr lang="en-US"/>
          </a:p>
        </p:txBody>
      </p:sp>
      <p:sp>
        <p:nvSpPr>
          <p:cNvPr id="6" name="Segnaposto piè di pagina 5"/>
          <p:cNvSpPr>
            <a:spLocks noGrp="1"/>
          </p:cNvSpPr>
          <p:nvPr>
            <p:ph type="ftr" sz="quarter" idx="11"/>
          </p:nvPr>
        </p:nvSpPr>
        <p:spPr/>
        <p:txBody>
          <a:bodyPr/>
          <a:lstStyle/>
          <a:p>
            <a:pPr>
              <a:defRPr/>
            </a:pPr>
            <a:r>
              <a:rPr lang="it-IT" smtClean="0"/>
              <a:t>V Convegno Nazionale del Gruppo GIT         14-16 Giugno 2010</a:t>
            </a:r>
            <a:endParaRPr lang="it-IT"/>
          </a:p>
        </p:txBody>
      </p:sp>
      <p:sp>
        <p:nvSpPr>
          <p:cNvPr id="7" name="Segnaposto numero diapositiva 6"/>
          <p:cNvSpPr>
            <a:spLocks noGrp="1"/>
          </p:cNvSpPr>
          <p:nvPr>
            <p:ph type="sldNum" sz="quarter" idx="12"/>
          </p:nvPr>
        </p:nvSpPr>
        <p:spPr/>
        <p:txBody>
          <a:bodyPr/>
          <a:lstStyle/>
          <a:p>
            <a:fld id="{96652B35-718D-4E28-AFEB-B694A3B357E8}" type="slidenum">
              <a:rPr kumimoji="0" lang="en-US" smtClean="0"/>
              <a:pPr/>
              <a:t>‹N›</a:t>
            </a:fld>
            <a:endParaRPr kumimoji="0"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381000" y="1143000"/>
            <a:ext cx="8382000" cy="1069848"/>
          </a:xfrm>
        </p:spPr>
        <p:txBody>
          <a:bodyPr anchor="ctr"/>
          <a:lstStyle>
            <a:lvl1pPr>
              <a:defRPr sz="4000" b="0" i="0" cap="none" baseline="0"/>
            </a:lvl1pPr>
          </a:lstStyle>
          <a:p>
            <a:r>
              <a:rPr kumimoji="0" lang="it-IT" smtClean="0"/>
              <a:t>Fare clic per modificare lo stile del titolo</a:t>
            </a:r>
            <a:endParaRPr kumimoji="0" lang="en-US"/>
          </a:p>
        </p:txBody>
      </p:sp>
      <p:sp>
        <p:nvSpPr>
          <p:cNvPr id="3" name="Segnaposto testo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it-IT" smtClean="0"/>
              <a:t>Fare clic per modificare stili del testo dello schema</a:t>
            </a:r>
          </a:p>
        </p:txBody>
      </p:sp>
      <p:sp>
        <p:nvSpPr>
          <p:cNvPr id="4" name="Segnaposto testo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it-IT" smtClean="0"/>
              <a:t>Fare clic per modificare stili del testo dello schema</a:t>
            </a:r>
          </a:p>
        </p:txBody>
      </p:sp>
      <p:sp>
        <p:nvSpPr>
          <p:cNvPr id="5" name="Segnaposto contenuto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6" name="Segnaposto contenuto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26" name="Segnaposto data 25"/>
          <p:cNvSpPr>
            <a:spLocks noGrp="1"/>
          </p:cNvSpPr>
          <p:nvPr>
            <p:ph type="dt" sz="half" idx="10"/>
          </p:nvPr>
        </p:nvSpPr>
        <p:spPr/>
        <p:txBody>
          <a:bodyPr rtlCol="0"/>
          <a:lstStyle/>
          <a:p>
            <a:pPr algn="l" eaLnBrk="1" latinLnBrk="0" hangingPunct="1"/>
            <a:fld id="{C3F416CD-67A3-4CF0-A210-F6AF31AC147F}" type="datetimeFigureOut">
              <a:rPr lang="en-US" smtClean="0"/>
              <a:pPr algn="l" eaLnBrk="1" latinLnBrk="0" hangingPunct="1"/>
              <a:t>9/5/2017</a:t>
            </a:fld>
            <a:endParaRPr lang="en-US"/>
          </a:p>
        </p:txBody>
      </p:sp>
      <p:sp>
        <p:nvSpPr>
          <p:cNvPr id="27" name="Segnaposto numero diapositiva 26"/>
          <p:cNvSpPr>
            <a:spLocks noGrp="1"/>
          </p:cNvSpPr>
          <p:nvPr>
            <p:ph type="sldNum" sz="quarter" idx="11"/>
          </p:nvPr>
        </p:nvSpPr>
        <p:spPr/>
        <p:txBody>
          <a:bodyPr rtlCol="0"/>
          <a:lstStyle/>
          <a:p>
            <a:pPr algn="r" eaLnBrk="1" latinLnBrk="0" hangingPunct="1"/>
            <a:fld id="{96652B35-718D-4E28-AFEB-B694A3B357E8}" type="slidenum">
              <a:rPr kumimoji="0" lang="en-US" smtClean="0"/>
              <a:pPr algn="r" eaLnBrk="1" latinLnBrk="0" hangingPunct="1"/>
              <a:t>‹N›</a:t>
            </a:fld>
            <a:endParaRPr kumimoji="0" lang="en-US"/>
          </a:p>
        </p:txBody>
      </p:sp>
      <p:sp>
        <p:nvSpPr>
          <p:cNvPr id="28" name="Segnaposto piè di pagina 27"/>
          <p:cNvSpPr>
            <a:spLocks noGrp="1"/>
          </p:cNvSpPr>
          <p:nvPr>
            <p:ph type="ftr" sz="quarter" idx="12"/>
          </p:nvPr>
        </p:nvSpPr>
        <p:spPr/>
        <p:txBody>
          <a:bodyPr rtlCol="0"/>
          <a:lstStyle/>
          <a:p>
            <a:pPr>
              <a:defRPr/>
            </a:pPr>
            <a:r>
              <a:rPr lang="it-IT" smtClean="0"/>
              <a:t>V Convegno Nazionale del Gruppo GIT         14-16 Giugno 2010</a:t>
            </a:r>
            <a:endParaRPr lang="it-IT"/>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it-IT" smtClean="0"/>
              <a:t>Fare clic per modificare lo stile del titolo</a:t>
            </a:r>
            <a:endParaRPr kumimoji="0" lang="en-US"/>
          </a:p>
        </p:txBody>
      </p:sp>
      <p:sp>
        <p:nvSpPr>
          <p:cNvPr id="3" name="Segnaposto data 2"/>
          <p:cNvSpPr>
            <a:spLocks noGrp="1"/>
          </p:cNvSpPr>
          <p:nvPr>
            <p:ph type="dt" sz="half" idx="10"/>
          </p:nvPr>
        </p:nvSpPr>
        <p:spPr>
          <a:xfrm>
            <a:off x="6583680" y="612648"/>
            <a:ext cx="957264" cy="457200"/>
          </a:xfrm>
        </p:spPr>
        <p:txBody>
          <a:bodyPr/>
          <a:lstStyle/>
          <a:p>
            <a:fld id="{C3F416CD-67A3-4CF0-A210-F6AF31AC147F}" type="datetimeFigureOut">
              <a:rPr lang="en-US" smtClean="0"/>
              <a:pPr/>
              <a:t>9/5/2017</a:t>
            </a:fld>
            <a:endParaRPr lang="en-US"/>
          </a:p>
        </p:txBody>
      </p:sp>
      <p:sp>
        <p:nvSpPr>
          <p:cNvPr id="4" name="Segnaposto piè di pagina 3"/>
          <p:cNvSpPr>
            <a:spLocks noGrp="1"/>
          </p:cNvSpPr>
          <p:nvPr>
            <p:ph type="ftr" sz="quarter" idx="11"/>
          </p:nvPr>
        </p:nvSpPr>
        <p:spPr>
          <a:xfrm>
            <a:off x="5257800" y="612648"/>
            <a:ext cx="1325880" cy="457200"/>
          </a:xfrm>
        </p:spPr>
        <p:txBody>
          <a:bodyPr/>
          <a:lstStyle/>
          <a:p>
            <a:pPr>
              <a:defRPr/>
            </a:pPr>
            <a:r>
              <a:rPr lang="it-IT" smtClean="0"/>
              <a:t>V Convegno Nazionale del Gruppo GIT         14-16 Giugno 2010</a:t>
            </a:r>
            <a:endParaRPr lang="it-IT"/>
          </a:p>
        </p:txBody>
      </p:sp>
      <p:sp>
        <p:nvSpPr>
          <p:cNvPr id="5" name="Segnaposto numero diapositiva 4"/>
          <p:cNvSpPr>
            <a:spLocks noGrp="1"/>
          </p:cNvSpPr>
          <p:nvPr>
            <p:ph type="sldNum" sz="quarter" idx="12"/>
          </p:nvPr>
        </p:nvSpPr>
        <p:spPr>
          <a:xfrm>
            <a:off x="8174736" y="2272"/>
            <a:ext cx="762000" cy="365760"/>
          </a:xfrm>
        </p:spPr>
        <p:txBody>
          <a:bodyPr/>
          <a:lstStyle/>
          <a:p>
            <a:fld id="{96652B35-718D-4E28-AFEB-B694A3B357E8}" type="slidenum">
              <a:rPr kumimoji="0" lang="en-US" smtClean="0"/>
              <a:pPr/>
              <a:t>‹N›</a:t>
            </a:fld>
            <a:endParaRPr kumimoji="0"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C3F416CD-67A3-4CF0-A210-F6AF31AC147F}" type="datetimeFigureOut">
              <a:rPr lang="en-US" smtClean="0"/>
              <a:pPr/>
              <a:t>9/5/2017</a:t>
            </a:fld>
            <a:endParaRPr lang="en-US"/>
          </a:p>
        </p:txBody>
      </p:sp>
      <p:sp>
        <p:nvSpPr>
          <p:cNvPr id="3" name="Segnaposto piè di pagina 2"/>
          <p:cNvSpPr>
            <a:spLocks noGrp="1"/>
          </p:cNvSpPr>
          <p:nvPr>
            <p:ph type="ftr" sz="quarter" idx="11"/>
          </p:nvPr>
        </p:nvSpPr>
        <p:spPr/>
        <p:txBody>
          <a:bodyPr/>
          <a:lstStyle/>
          <a:p>
            <a:pPr>
              <a:defRPr/>
            </a:pPr>
            <a:r>
              <a:rPr lang="it-IT" smtClean="0"/>
              <a:t>V Convegno Nazionale del Gruppo GIT         14-16 Giugno 2010</a:t>
            </a:r>
            <a:endParaRPr lang="it-IT"/>
          </a:p>
        </p:txBody>
      </p:sp>
      <p:sp>
        <p:nvSpPr>
          <p:cNvPr id="4" name="Segnaposto numero diapositiva 3"/>
          <p:cNvSpPr>
            <a:spLocks noGrp="1"/>
          </p:cNvSpPr>
          <p:nvPr>
            <p:ph type="sldNum" sz="quarter" idx="12"/>
          </p:nvPr>
        </p:nvSpPr>
        <p:spPr/>
        <p:txBody>
          <a:bodyPr/>
          <a:lstStyle/>
          <a:p>
            <a:fld id="{96652B35-718D-4E28-AFEB-B694A3B357E8}" type="slidenum">
              <a:rPr kumimoji="0" lang="en-US" smtClean="0"/>
              <a:pPr/>
              <a:t>‹N›</a:t>
            </a:fld>
            <a:endParaRPr kumimoji="0"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5353496" y="1101970"/>
            <a:ext cx="3383280" cy="877824"/>
          </a:xfrm>
        </p:spPr>
        <p:txBody>
          <a:bodyPr anchor="b"/>
          <a:lstStyle>
            <a:lvl1pPr algn="l">
              <a:buNone/>
              <a:defRPr sz="1800" b="1"/>
            </a:lvl1pPr>
          </a:lstStyle>
          <a:p>
            <a:r>
              <a:rPr kumimoji="0" lang="it-IT" smtClean="0"/>
              <a:t>Fare clic per modificare lo stile del titolo</a:t>
            </a:r>
            <a:endParaRPr kumimoji="0" lang="en-US"/>
          </a:p>
        </p:txBody>
      </p:sp>
      <p:sp>
        <p:nvSpPr>
          <p:cNvPr id="3" name="Segnaposto testo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it-IT" smtClean="0"/>
              <a:t>Fare clic per modificare stili del testo dello schema</a:t>
            </a:r>
          </a:p>
        </p:txBody>
      </p:sp>
      <p:sp>
        <p:nvSpPr>
          <p:cNvPr id="4" name="Segnaposto contenuto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5" name="Segnaposto data 4"/>
          <p:cNvSpPr>
            <a:spLocks noGrp="1"/>
          </p:cNvSpPr>
          <p:nvPr>
            <p:ph type="dt" sz="half" idx="10"/>
          </p:nvPr>
        </p:nvSpPr>
        <p:spPr/>
        <p:txBody>
          <a:bodyPr/>
          <a:lstStyle/>
          <a:p>
            <a:fld id="{C3F416CD-67A3-4CF0-A210-F6AF31AC147F}" type="datetimeFigureOut">
              <a:rPr lang="en-US" smtClean="0"/>
              <a:pPr/>
              <a:t>9/5/2017</a:t>
            </a:fld>
            <a:endParaRPr lang="en-US"/>
          </a:p>
        </p:txBody>
      </p:sp>
      <p:sp>
        <p:nvSpPr>
          <p:cNvPr id="6" name="Segnaposto piè di pagina 5"/>
          <p:cNvSpPr>
            <a:spLocks noGrp="1"/>
          </p:cNvSpPr>
          <p:nvPr>
            <p:ph type="ftr" sz="quarter" idx="11"/>
          </p:nvPr>
        </p:nvSpPr>
        <p:spPr/>
        <p:txBody>
          <a:bodyPr/>
          <a:lstStyle/>
          <a:p>
            <a:pPr>
              <a:defRPr/>
            </a:pPr>
            <a:r>
              <a:rPr lang="it-IT" smtClean="0"/>
              <a:t>V Convegno Nazionale del Gruppo GIT         14-16 Giugno 2010</a:t>
            </a:r>
            <a:endParaRPr lang="it-IT"/>
          </a:p>
        </p:txBody>
      </p:sp>
      <p:sp>
        <p:nvSpPr>
          <p:cNvPr id="7" name="Segnaposto numero diapositiva 6"/>
          <p:cNvSpPr>
            <a:spLocks noGrp="1"/>
          </p:cNvSpPr>
          <p:nvPr>
            <p:ph type="sldNum" sz="quarter" idx="12"/>
          </p:nvPr>
        </p:nvSpPr>
        <p:spPr/>
        <p:txBody>
          <a:bodyPr/>
          <a:lstStyle/>
          <a:p>
            <a:fld id="{96652B35-718D-4E28-AFEB-B694A3B357E8}" type="slidenum">
              <a:rPr kumimoji="0" lang="en-US" smtClean="0"/>
              <a:pPr/>
              <a:t>‹N›</a:t>
            </a:fld>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fld id="{9B1BD04B-D6B8-46A8-9855-7F9213837C81}" type="datetimeFigureOut">
              <a:rPr lang="it-IT"/>
              <a:pPr/>
              <a:t>05/09/2017</a:t>
            </a:fld>
            <a:endParaRPr lang="it-IT"/>
          </a:p>
        </p:txBody>
      </p:sp>
      <p:sp>
        <p:nvSpPr>
          <p:cNvPr id="5" name="Segnaposto piè di pagina 4"/>
          <p:cNvSpPr>
            <a:spLocks noGrp="1"/>
          </p:cNvSpPr>
          <p:nvPr>
            <p:ph type="ftr" sz="quarter" idx="11"/>
          </p:nvPr>
        </p:nvSpPr>
        <p:spPr/>
        <p:txBody>
          <a:bodyPr/>
          <a:lstStyle>
            <a:lvl1pPr>
              <a:defRPr/>
            </a:lvl1pPr>
          </a:lstStyle>
          <a:p>
            <a:endParaRPr lang="it-IT"/>
          </a:p>
        </p:txBody>
      </p:sp>
      <p:sp>
        <p:nvSpPr>
          <p:cNvPr id="6" name="Segnaposto numero diapositiva 5"/>
          <p:cNvSpPr>
            <a:spLocks noGrp="1"/>
          </p:cNvSpPr>
          <p:nvPr>
            <p:ph type="sldNum" sz="quarter" idx="12"/>
          </p:nvPr>
        </p:nvSpPr>
        <p:spPr/>
        <p:txBody>
          <a:bodyPr/>
          <a:lstStyle>
            <a:lvl1pPr>
              <a:defRPr/>
            </a:lvl1pPr>
          </a:lstStyle>
          <a:p>
            <a:fld id="{18F2CD15-36B1-4F59-AE77-FF5B03CF1D46}" type="slidenum">
              <a:rPr lang="it-IT"/>
              <a:pPr/>
              <a:t>‹N›</a:t>
            </a:fld>
            <a:endParaRPr lang="it-IT"/>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it-IT" smtClean="0"/>
              <a:t>Fare clic per modificare lo stile del titolo</a:t>
            </a:r>
            <a:endParaRPr kumimoji="0" lang="en-US"/>
          </a:p>
        </p:txBody>
      </p:sp>
      <p:sp>
        <p:nvSpPr>
          <p:cNvPr id="3" name="Segnaposto immagine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it-IT" smtClean="0"/>
              <a:t>Fare clic sull'icona per inserire un'immagine</a:t>
            </a:r>
            <a:endParaRPr kumimoji="0" lang="en-US" dirty="0"/>
          </a:p>
        </p:txBody>
      </p:sp>
      <p:sp>
        <p:nvSpPr>
          <p:cNvPr id="4" name="Segnaposto testo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it-IT" smtClean="0"/>
              <a:t>Fare clic per modificare stili del testo dello schema</a:t>
            </a:r>
          </a:p>
        </p:txBody>
      </p:sp>
      <p:sp>
        <p:nvSpPr>
          <p:cNvPr id="5" name="Segnaposto data 4"/>
          <p:cNvSpPr>
            <a:spLocks noGrp="1"/>
          </p:cNvSpPr>
          <p:nvPr>
            <p:ph type="dt" sz="half" idx="10"/>
          </p:nvPr>
        </p:nvSpPr>
        <p:spPr/>
        <p:txBody>
          <a:bodyPr/>
          <a:lstStyle/>
          <a:p>
            <a:fld id="{C3F416CD-67A3-4CF0-A210-F6AF31AC147F}" type="datetimeFigureOut">
              <a:rPr lang="en-US" smtClean="0"/>
              <a:pPr/>
              <a:t>9/5/2017</a:t>
            </a:fld>
            <a:endParaRPr lang="en-US"/>
          </a:p>
        </p:txBody>
      </p:sp>
      <p:sp>
        <p:nvSpPr>
          <p:cNvPr id="6" name="Segnaposto piè di pagina 5"/>
          <p:cNvSpPr>
            <a:spLocks noGrp="1"/>
          </p:cNvSpPr>
          <p:nvPr>
            <p:ph type="ftr" sz="quarter" idx="11"/>
          </p:nvPr>
        </p:nvSpPr>
        <p:spPr/>
        <p:txBody>
          <a:bodyPr/>
          <a:lstStyle/>
          <a:p>
            <a:pPr>
              <a:defRPr/>
            </a:pPr>
            <a:r>
              <a:rPr lang="it-IT" smtClean="0"/>
              <a:t>V Convegno Nazionale del Gruppo GIT         14-16 Giugno 2010</a:t>
            </a:r>
            <a:endParaRPr lang="it-IT"/>
          </a:p>
        </p:txBody>
      </p:sp>
      <p:sp>
        <p:nvSpPr>
          <p:cNvPr id="7" name="Segnaposto numero diapositiva 6"/>
          <p:cNvSpPr>
            <a:spLocks noGrp="1"/>
          </p:cNvSpPr>
          <p:nvPr>
            <p:ph type="sldNum" sz="quarter" idx="12"/>
          </p:nvPr>
        </p:nvSpPr>
        <p:spPr/>
        <p:txBody>
          <a:bodyPr/>
          <a:lstStyle/>
          <a:p>
            <a:fld id="{96652B35-718D-4E28-AFEB-B694A3B357E8}" type="slidenum">
              <a:rPr kumimoji="0" lang="en-US" smtClean="0"/>
              <a:pPr/>
              <a:t>‹N›</a:t>
            </a:fld>
            <a:endParaRPr kumimoji="0"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C3F416CD-67A3-4CF0-A210-F6AF31AC147F}" type="datetimeFigureOut">
              <a:rPr lang="en-US" smtClean="0"/>
              <a:pPr/>
              <a:t>9/5/2017</a:t>
            </a:fld>
            <a:endParaRPr lang="en-US"/>
          </a:p>
        </p:txBody>
      </p:sp>
      <p:sp>
        <p:nvSpPr>
          <p:cNvPr id="5" name="Segnaposto piè di pagina 4"/>
          <p:cNvSpPr>
            <a:spLocks noGrp="1"/>
          </p:cNvSpPr>
          <p:nvPr>
            <p:ph type="ftr" sz="quarter" idx="11"/>
          </p:nvPr>
        </p:nvSpPr>
        <p:spPr/>
        <p:txBody>
          <a:bodyPr/>
          <a:lstStyle/>
          <a:p>
            <a:pPr>
              <a:defRPr/>
            </a:pPr>
            <a:r>
              <a:rPr lang="it-IT" smtClean="0"/>
              <a:t>V Convegno Nazionale del Gruppo GIT         14-16 Giugno 2010</a:t>
            </a:r>
            <a:endParaRPr lang="it-IT"/>
          </a:p>
        </p:txBody>
      </p:sp>
      <p:sp>
        <p:nvSpPr>
          <p:cNvPr id="6" name="Segnaposto numero diapositiva 5"/>
          <p:cNvSpPr>
            <a:spLocks noGrp="1"/>
          </p:cNvSpPr>
          <p:nvPr>
            <p:ph type="sldNum" sz="quarter" idx="12"/>
          </p:nvPr>
        </p:nvSpPr>
        <p:spPr/>
        <p:txBody>
          <a:bodyPr/>
          <a:lstStyle/>
          <a:p>
            <a:fld id="{96652B35-718D-4E28-AFEB-B694A3B357E8}" type="slidenum">
              <a:rPr kumimoji="0" lang="en-US" smtClean="0"/>
              <a:pPr/>
              <a:t>‹N›</a:t>
            </a:fld>
            <a:endParaRPr kumimoji="0"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781800" y="1143000"/>
            <a:ext cx="1905000" cy="5486400"/>
          </a:xfrm>
        </p:spPr>
        <p:txBody>
          <a:bodyPr vert="eaVert"/>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a:xfrm>
            <a:off x="457200" y="1143000"/>
            <a:ext cx="6248400" cy="5486400"/>
          </a:xfrm>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C3F416CD-67A3-4CF0-A210-F6AF31AC147F}" type="datetimeFigureOut">
              <a:rPr lang="en-US" smtClean="0"/>
              <a:pPr/>
              <a:t>9/5/2017</a:t>
            </a:fld>
            <a:endParaRPr lang="en-US"/>
          </a:p>
        </p:txBody>
      </p:sp>
      <p:sp>
        <p:nvSpPr>
          <p:cNvPr id="5" name="Segnaposto piè di pagina 4"/>
          <p:cNvSpPr>
            <a:spLocks noGrp="1"/>
          </p:cNvSpPr>
          <p:nvPr>
            <p:ph type="ftr" sz="quarter" idx="11"/>
          </p:nvPr>
        </p:nvSpPr>
        <p:spPr/>
        <p:txBody>
          <a:bodyPr/>
          <a:lstStyle/>
          <a:p>
            <a:pPr>
              <a:defRPr/>
            </a:pPr>
            <a:r>
              <a:rPr lang="it-IT" smtClean="0"/>
              <a:t>V Convegno Nazionale del Gruppo GIT         14-16 Giugno 2010</a:t>
            </a:r>
            <a:endParaRPr lang="it-IT"/>
          </a:p>
        </p:txBody>
      </p:sp>
      <p:sp>
        <p:nvSpPr>
          <p:cNvPr id="6" name="Segnaposto numero diapositiva 5"/>
          <p:cNvSpPr>
            <a:spLocks noGrp="1"/>
          </p:cNvSpPr>
          <p:nvPr>
            <p:ph type="sldNum" sz="quarter" idx="12"/>
          </p:nvPr>
        </p:nvSpPr>
        <p:spPr/>
        <p:txBody>
          <a:bodyPr/>
          <a:lstStyle/>
          <a:p>
            <a:fld id="{96652B35-718D-4E28-AFEB-B694A3B357E8}" type="slidenum">
              <a:rPr kumimoji="0" lang="en-US" smtClean="0"/>
              <a:pPr/>
              <a:t>‹N›</a:t>
            </a:fld>
            <a:endParaRPr kumimoji="0"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3" name="Segnaposto contenuto 2"/>
          <p:cNvSpPr>
            <a:spLocks noGrp="1"/>
          </p:cNvSpPr>
          <p:nvPr>
            <p:ph idx="1"/>
          </p:nvPr>
        </p:nvSpPr>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C3F416CD-67A3-4CF0-A210-F6AF31AC147F}" type="datetimeFigureOut">
              <a:rPr lang="en-US" smtClean="0"/>
              <a:pPr/>
              <a:t>9/5/2017</a:t>
            </a:fld>
            <a:endParaRPr lang="en-US"/>
          </a:p>
        </p:txBody>
      </p:sp>
      <p:sp>
        <p:nvSpPr>
          <p:cNvPr id="5" name="Segnaposto piè di pagina 4"/>
          <p:cNvSpPr>
            <a:spLocks noGrp="1"/>
          </p:cNvSpPr>
          <p:nvPr>
            <p:ph type="ftr" sz="quarter" idx="11"/>
          </p:nvPr>
        </p:nvSpPr>
        <p:spPr/>
        <p:txBody>
          <a:bodyPr/>
          <a:lstStyle/>
          <a:p>
            <a:pPr>
              <a:defRPr/>
            </a:pPr>
            <a:r>
              <a:rPr lang="it-IT" smtClean="0"/>
              <a:t>V Convegno Nazionale del Gruppo GIT         14-16 Giugno 2010</a:t>
            </a:r>
            <a:endParaRPr lang="it-IT"/>
          </a:p>
        </p:txBody>
      </p:sp>
      <p:sp>
        <p:nvSpPr>
          <p:cNvPr id="6" name="Segnaposto numero diapositiva 5"/>
          <p:cNvSpPr>
            <a:spLocks noGrp="1"/>
          </p:cNvSpPr>
          <p:nvPr>
            <p:ph type="sldNum" sz="quarter" idx="12"/>
          </p:nvPr>
        </p:nvSpPr>
        <p:spPr/>
        <p:txBody>
          <a:bodyPr/>
          <a:lstStyle/>
          <a:p>
            <a:fld id="{96652B35-718D-4E28-AFEB-B694A3B357E8}" type="slidenum">
              <a:rPr kumimoji="0" lang="en-US" smtClean="0"/>
              <a:pPr/>
              <a:t>‹N›</a:t>
            </a:fld>
            <a:endParaRPr kumimoji="0" lang="en-US"/>
          </a:p>
        </p:txBody>
      </p:sp>
      <p:sp>
        <p:nvSpPr>
          <p:cNvPr id="8" name="Segnaposto contenuto 7"/>
          <p:cNvSpPr>
            <a:spLocks noGrp="1"/>
          </p:cNvSpPr>
          <p:nvPr>
            <p:ph sz="quarter" idx="13"/>
          </p:nvPr>
        </p:nvSpPr>
        <p:spPr>
          <a:xfrm>
            <a:off x="2286000" y="228600"/>
            <a:ext cx="914400" cy="9144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DE065E2-FDCA-49A0-93DD-308BA0E70F8B}" type="datetimeFigureOut">
              <a:rPr lang="en-GB" smtClean="0"/>
              <a:pPr/>
              <a:t>05/09/2017</a:t>
            </a:fld>
            <a:endParaRPr lang="en-GB"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CE9815B0-CC71-4B73-A34E-391124D3468A}" type="slidenum">
              <a:rPr lang="en-GB" smtClean="0"/>
              <a:pPr/>
              <a:t>‹N›</a:t>
            </a:fld>
            <a:endParaRPr lang="en-GB" dirty="0"/>
          </a:p>
        </p:txBody>
      </p:sp>
    </p:spTree>
    <p:extLst>
      <p:ext uri="{BB962C8B-B14F-4D97-AF65-F5344CB8AC3E}">
        <p14:creationId xmlns="" xmlns:p14="http://schemas.microsoft.com/office/powerpoint/2010/main" val="23026456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fld id="{9E5B1305-048E-4122-88D5-4E9F3FDC18E8}" type="datetimeFigureOut">
              <a:rPr lang="it-IT"/>
              <a:pPr/>
              <a:t>05/09/2017</a:t>
            </a:fld>
            <a:endParaRPr lang="it-IT"/>
          </a:p>
        </p:txBody>
      </p:sp>
      <p:sp>
        <p:nvSpPr>
          <p:cNvPr id="5" name="Segnaposto piè di pagina 4"/>
          <p:cNvSpPr>
            <a:spLocks noGrp="1"/>
          </p:cNvSpPr>
          <p:nvPr>
            <p:ph type="ftr" sz="quarter" idx="11"/>
          </p:nvPr>
        </p:nvSpPr>
        <p:spPr/>
        <p:txBody>
          <a:bodyPr/>
          <a:lstStyle>
            <a:lvl1pPr>
              <a:defRPr/>
            </a:lvl1pPr>
          </a:lstStyle>
          <a:p>
            <a:endParaRPr lang="it-IT"/>
          </a:p>
        </p:txBody>
      </p:sp>
      <p:sp>
        <p:nvSpPr>
          <p:cNvPr id="6" name="Segnaposto numero diapositiva 5"/>
          <p:cNvSpPr>
            <a:spLocks noGrp="1"/>
          </p:cNvSpPr>
          <p:nvPr>
            <p:ph type="sldNum" sz="quarter" idx="12"/>
          </p:nvPr>
        </p:nvSpPr>
        <p:spPr/>
        <p:txBody>
          <a:bodyPr/>
          <a:lstStyle>
            <a:lvl1pPr>
              <a:defRPr/>
            </a:lvl1pPr>
          </a:lstStyle>
          <a:p>
            <a:fld id="{97FA3464-B885-4B68-973D-DF6C3449F9DA}" type="slidenum">
              <a:rPr lang="it-IT"/>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defRPr/>
            </a:lvl1pPr>
          </a:lstStyle>
          <a:p>
            <a:fld id="{250E1BBC-A5A1-40CB-8A36-C4DCB232A352}" type="datetimeFigureOut">
              <a:rPr lang="it-IT"/>
              <a:pPr/>
              <a:t>05/09/2017</a:t>
            </a:fld>
            <a:endParaRPr lang="it-IT"/>
          </a:p>
        </p:txBody>
      </p:sp>
      <p:sp>
        <p:nvSpPr>
          <p:cNvPr id="6" name="Segnaposto piè di pagina 5"/>
          <p:cNvSpPr>
            <a:spLocks noGrp="1"/>
          </p:cNvSpPr>
          <p:nvPr>
            <p:ph type="ftr" sz="quarter" idx="11"/>
          </p:nvPr>
        </p:nvSpPr>
        <p:spPr/>
        <p:txBody>
          <a:bodyPr/>
          <a:lstStyle>
            <a:lvl1pPr>
              <a:defRPr/>
            </a:lvl1pPr>
          </a:lstStyle>
          <a:p>
            <a:endParaRPr lang="it-IT"/>
          </a:p>
        </p:txBody>
      </p:sp>
      <p:sp>
        <p:nvSpPr>
          <p:cNvPr id="7" name="Segnaposto numero diapositiva 6"/>
          <p:cNvSpPr>
            <a:spLocks noGrp="1"/>
          </p:cNvSpPr>
          <p:nvPr>
            <p:ph type="sldNum" sz="quarter" idx="12"/>
          </p:nvPr>
        </p:nvSpPr>
        <p:spPr/>
        <p:txBody>
          <a:bodyPr/>
          <a:lstStyle>
            <a:lvl1pPr>
              <a:defRPr/>
            </a:lvl1pPr>
          </a:lstStyle>
          <a:p>
            <a:fld id="{C5EC6D6C-AA3A-468B-8B28-1F2DFEEE95A1}" type="slidenum">
              <a:rPr lang="it-IT"/>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a:defRPr/>
            </a:lvl1pPr>
          </a:lstStyle>
          <a:p>
            <a:fld id="{CB2A29EA-6E1F-47E3-9F74-DA43C43890D1}" type="datetimeFigureOut">
              <a:rPr lang="it-IT"/>
              <a:pPr/>
              <a:t>05/09/2017</a:t>
            </a:fld>
            <a:endParaRPr lang="it-IT"/>
          </a:p>
        </p:txBody>
      </p:sp>
      <p:sp>
        <p:nvSpPr>
          <p:cNvPr id="8" name="Segnaposto piè di pagina 7"/>
          <p:cNvSpPr>
            <a:spLocks noGrp="1"/>
          </p:cNvSpPr>
          <p:nvPr>
            <p:ph type="ftr" sz="quarter" idx="11"/>
          </p:nvPr>
        </p:nvSpPr>
        <p:spPr/>
        <p:txBody>
          <a:bodyPr/>
          <a:lstStyle>
            <a:lvl1pPr>
              <a:defRPr/>
            </a:lvl1pPr>
          </a:lstStyle>
          <a:p>
            <a:endParaRPr lang="it-IT"/>
          </a:p>
        </p:txBody>
      </p:sp>
      <p:sp>
        <p:nvSpPr>
          <p:cNvPr id="9" name="Segnaposto numero diapositiva 8"/>
          <p:cNvSpPr>
            <a:spLocks noGrp="1"/>
          </p:cNvSpPr>
          <p:nvPr>
            <p:ph type="sldNum" sz="quarter" idx="12"/>
          </p:nvPr>
        </p:nvSpPr>
        <p:spPr/>
        <p:txBody>
          <a:bodyPr/>
          <a:lstStyle>
            <a:lvl1pPr>
              <a:defRPr/>
            </a:lvl1pPr>
          </a:lstStyle>
          <a:p>
            <a:fld id="{DE47577A-91FB-44A6-AA62-1CF48DB6FAB0}" type="slidenum">
              <a:rPr lang="it-IT"/>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a:defRPr/>
            </a:lvl1pPr>
          </a:lstStyle>
          <a:p>
            <a:fld id="{59C000B3-D036-48BB-9332-48B744FA4B21}" type="datetimeFigureOut">
              <a:rPr lang="it-IT"/>
              <a:pPr/>
              <a:t>05/09/2017</a:t>
            </a:fld>
            <a:endParaRPr lang="it-IT"/>
          </a:p>
        </p:txBody>
      </p:sp>
      <p:sp>
        <p:nvSpPr>
          <p:cNvPr id="4" name="Segnaposto piè di pagina 3"/>
          <p:cNvSpPr>
            <a:spLocks noGrp="1"/>
          </p:cNvSpPr>
          <p:nvPr>
            <p:ph type="ftr" sz="quarter" idx="11"/>
          </p:nvPr>
        </p:nvSpPr>
        <p:spPr/>
        <p:txBody>
          <a:bodyPr/>
          <a:lstStyle>
            <a:lvl1pPr>
              <a:defRPr/>
            </a:lvl1pPr>
          </a:lstStyle>
          <a:p>
            <a:endParaRPr lang="it-IT"/>
          </a:p>
        </p:txBody>
      </p:sp>
      <p:sp>
        <p:nvSpPr>
          <p:cNvPr id="5" name="Segnaposto numero diapositiva 4"/>
          <p:cNvSpPr>
            <a:spLocks noGrp="1"/>
          </p:cNvSpPr>
          <p:nvPr>
            <p:ph type="sldNum" sz="quarter" idx="12"/>
          </p:nvPr>
        </p:nvSpPr>
        <p:spPr/>
        <p:txBody>
          <a:bodyPr/>
          <a:lstStyle>
            <a:lvl1pPr>
              <a:defRPr/>
            </a:lvl1pPr>
          </a:lstStyle>
          <a:p>
            <a:fld id="{C1547239-E76C-4433-BDEA-75A3E3322EE9}" type="slidenum">
              <a:rPr lang="it-IT"/>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fld id="{5F7C44B5-0F25-47D3-8517-63085D809739}" type="datetimeFigureOut">
              <a:rPr lang="it-IT"/>
              <a:pPr/>
              <a:t>05/09/2017</a:t>
            </a:fld>
            <a:endParaRPr lang="it-IT"/>
          </a:p>
        </p:txBody>
      </p:sp>
      <p:sp>
        <p:nvSpPr>
          <p:cNvPr id="3" name="Segnaposto piè di pagina 2"/>
          <p:cNvSpPr>
            <a:spLocks noGrp="1"/>
          </p:cNvSpPr>
          <p:nvPr>
            <p:ph type="ftr" sz="quarter" idx="11"/>
          </p:nvPr>
        </p:nvSpPr>
        <p:spPr/>
        <p:txBody>
          <a:bodyPr/>
          <a:lstStyle>
            <a:lvl1pPr>
              <a:defRPr/>
            </a:lvl1pPr>
          </a:lstStyle>
          <a:p>
            <a:endParaRPr lang="it-IT"/>
          </a:p>
        </p:txBody>
      </p:sp>
      <p:sp>
        <p:nvSpPr>
          <p:cNvPr id="4" name="Segnaposto numero diapositiva 3"/>
          <p:cNvSpPr>
            <a:spLocks noGrp="1"/>
          </p:cNvSpPr>
          <p:nvPr>
            <p:ph type="sldNum" sz="quarter" idx="12"/>
          </p:nvPr>
        </p:nvSpPr>
        <p:spPr/>
        <p:txBody>
          <a:bodyPr/>
          <a:lstStyle>
            <a:lvl1pPr>
              <a:defRPr/>
            </a:lvl1pPr>
          </a:lstStyle>
          <a:p>
            <a:fld id="{3C81CD30-64FC-4C3E-B7BE-FFF4DA7169E8}" type="slidenum">
              <a:rPr lang="it-IT"/>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fld id="{6E38585F-E1BB-452A-B0AC-4F5519F21650}" type="datetimeFigureOut">
              <a:rPr lang="it-IT"/>
              <a:pPr/>
              <a:t>05/09/2017</a:t>
            </a:fld>
            <a:endParaRPr lang="it-IT"/>
          </a:p>
        </p:txBody>
      </p:sp>
      <p:sp>
        <p:nvSpPr>
          <p:cNvPr id="6" name="Segnaposto piè di pagina 5"/>
          <p:cNvSpPr>
            <a:spLocks noGrp="1"/>
          </p:cNvSpPr>
          <p:nvPr>
            <p:ph type="ftr" sz="quarter" idx="11"/>
          </p:nvPr>
        </p:nvSpPr>
        <p:spPr/>
        <p:txBody>
          <a:bodyPr/>
          <a:lstStyle>
            <a:lvl1pPr>
              <a:defRPr/>
            </a:lvl1pPr>
          </a:lstStyle>
          <a:p>
            <a:endParaRPr lang="it-IT"/>
          </a:p>
        </p:txBody>
      </p:sp>
      <p:sp>
        <p:nvSpPr>
          <p:cNvPr id="7" name="Segnaposto numero diapositiva 6"/>
          <p:cNvSpPr>
            <a:spLocks noGrp="1"/>
          </p:cNvSpPr>
          <p:nvPr>
            <p:ph type="sldNum" sz="quarter" idx="12"/>
          </p:nvPr>
        </p:nvSpPr>
        <p:spPr/>
        <p:txBody>
          <a:bodyPr/>
          <a:lstStyle>
            <a:lvl1pPr>
              <a:defRPr/>
            </a:lvl1pPr>
          </a:lstStyle>
          <a:p>
            <a:fld id="{A1491ADC-523B-4EAA-AF98-958FDCE824D4}" type="slidenum">
              <a:rPr lang="it-IT"/>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fld id="{32681281-6AD7-4AED-9ECC-E5C4279B2EC3}" type="datetimeFigureOut">
              <a:rPr lang="it-IT"/>
              <a:pPr/>
              <a:t>05/09/2017</a:t>
            </a:fld>
            <a:endParaRPr lang="it-IT"/>
          </a:p>
        </p:txBody>
      </p:sp>
      <p:sp>
        <p:nvSpPr>
          <p:cNvPr id="6" name="Segnaposto piè di pagina 5"/>
          <p:cNvSpPr>
            <a:spLocks noGrp="1"/>
          </p:cNvSpPr>
          <p:nvPr>
            <p:ph type="ftr" sz="quarter" idx="11"/>
          </p:nvPr>
        </p:nvSpPr>
        <p:spPr/>
        <p:txBody>
          <a:bodyPr/>
          <a:lstStyle>
            <a:lvl1pPr>
              <a:defRPr/>
            </a:lvl1pPr>
          </a:lstStyle>
          <a:p>
            <a:endParaRPr lang="it-IT"/>
          </a:p>
        </p:txBody>
      </p:sp>
      <p:sp>
        <p:nvSpPr>
          <p:cNvPr id="7" name="Segnaposto numero diapositiva 6"/>
          <p:cNvSpPr>
            <a:spLocks noGrp="1"/>
          </p:cNvSpPr>
          <p:nvPr>
            <p:ph type="sldNum" sz="quarter" idx="12"/>
          </p:nvPr>
        </p:nvSpPr>
        <p:spPr/>
        <p:txBody>
          <a:bodyPr/>
          <a:lstStyle>
            <a:lvl1pPr>
              <a:defRPr/>
            </a:lvl1pPr>
          </a:lstStyle>
          <a:p>
            <a:fld id="{87315E87-E864-484E-AC7A-9A62D5355EDD}" type="slidenum">
              <a:rPr lang="it-IT"/>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NUL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8909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8909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fld id="{A669EE13-24E8-423F-8F6A-059BF279456A}" type="datetimeFigureOut">
              <a:rPr lang="it-IT"/>
              <a:pPr/>
              <a:t>05/09/2017</a:t>
            </a:fld>
            <a:endParaRPr lang="it-IT"/>
          </a:p>
        </p:txBody>
      </p:sp>
      <p:sp>
        <p:nvSpPr>
          <p:cNvPr id="8909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endParaRPr lang="it-IT"/>
          </a:p>
        </p:txBody>
      </p:sp>
      <p:sp>
        <p:nvSpPr>
          <p:cNvPr id="8909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defRPr>
            </a:lvl1pPr>
          </a:lstStyle>
          <a:p>
            <a:fld id="{20F8C094-F9BC-4834-9F29-577F3CBA0FE1}" type="slidenum">
              <a:rPr lang="it-IT"/>
              <a:pPr/>
              <a:t>‹N›</a:t>
            </a:fld>
            <a:endParaRPr lang="it-IT"/>
          </a:p>
        </p:txBody>
      </p:sp>
    </p:spTree>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ttangolo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Rettangolo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Rettangolo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Rettangolo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ttangolo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Rettangolo arrotondato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Rettangolo arrotondato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Rettangolo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Rettangolo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Rettangolo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Rettangolo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Rettangolo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Rettangolo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Segnaposto titolo 21"/>
          <p:cNvSpPr>
            <a:spLocks noGrp="1"/>
          </p:cNvSpPr>
          <p:nvPr>
            <p:ph type="title"/>
          </p:nvPr>
        </p:nvSpPr>
        <p:spPr>
          <a:xfrm>
            <a:off x="457200" y="1143000"/>
            <a:ext cx="8229600" cy="1066800"/>
          </a:xfrm>
          <a:prstGeom prst="rect">
            <a:avLst/>
          </a:prstGeom>
        </p:spPr>
        <p:txBody>
          <a:bodyPr vert="horz" anchor="ctr">
            <a:normAutofit/>
          </a:bodyPr>
          <a:lstStyle/>
          <a:p>
            <a:r>
              <a:rPr kumimoji="0" lang="it-IT" smtClean="0"/>
              <a:t>Fare clic per modificare lo stile del titolo</a:t>
            </a:r>
            <a:endParaRPr kumimoji="0" lang="en-US"/>
          </a:p>
        </p:txBody>
      </p:sp>
      <p:sp>
        <p:nvSpPr>
          <p:cNvPr id="13" name="Segnaposto testo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it-IT" smtClean="0"/>
              <a:t>Fare clic per modificare stili del testo dello schema</a:t>
            </a:r>
          </a:p>
          <a:p>
            <a:pPr lvl="1" eaLnBrk="1" latinLnBrk="0" hangingPunct="1"/>
            <a:r>
              <a:rPr kumimoji="0" lang="it-IT" smtClean="0"/>
              <a:t>Secondo livello</a:t>
            </a:r>
          </a:p>
          <a:p>
            <a:pPr lvl="2" eaLnBrk="1" latinLnBrk="0" hangingPunct="1"/>
            <a:r>
              <a:rPr kumimoji="0" lang="it-IT" smtClean="0"/>
              <a:t>Terzo livello</a:t>
            </a:r>
          </a:p>
          <a:p>
            <a:pPr lvl="3" eaLnBrk="1" latinLnBrk="0" hangingPunct="1"/>
            <a:r>
              <a:rPr kumimoji="0" lang="it-IT" smtClean="0"/>
              <a:t>Quarto livello</a:t>
            </a:r>
          </a:p>
          <a:p>
            <a:pPr lvl="4" eaLnBrk="1" latinLnBrk="0" hangingPunct="1"/>
            <a:r>
              <a:rPr kumimoji="0" lang="it-IT" smtClean="0"/>
              <a:t>Quinto livello</a:t>
            </a:r>
            <a:endParaRPr kumimoji="0" lang="en-US"/>
          </a:p>
        </p:txBody>
      </p:sp>
      <p:sp>
        <p:nvSpPr>
          <p:cNvPr id="14" name="Segnaposto data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A669EE13-24E8-423F-8F6A-059BF279456A}" type="datetimeFigureOut">
              <a:rPr lang="it-IT" smtClean="0"/>
              <a:pPr/>
              <a:t>05/09/2017</a:t>
            </a:fld>
            <a:endParaRPr lang="it-IT"/>
          </a:p>
        </p:txBody>
      </p:sp>
      <p:sp>
        <p:nvSpPr>
          <p:cNvPr id="3" name="Segnaposto piè di pagina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it-IT"/>
          </a:p>
        </p:txBody>
      </p:sp>
      <p:sp>
        <p:nvSpPr>
          <p:cNvPr id="23" name="Segnaposto numero diapositiva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20F8C094-F9BC-4834-9F29-577F3CBA0FE1}" type="slidenum">
              <a:rPr lang="it-IT" smtClean="0"/>
              <a:pPr/>
              <a:t>‹N›</a:t>
            </a:fld>
            <a:endParaRPr lang="it-IT"/>
          </a:p>
        </p:txBody>
      </p:sp>
      <p:pic>
        <p:nvPicPr>
          <p:cNvPr id="26" name="Picture 2" descr="http://supersites.earthobservations.org/Supersites_website_banner_new.png"/>
          <p:cNvPicPr>
            <a:picLocks noChangeAspect="1" noChangeArrowheads="1"/>
          </p:cNvPicPr>
          <p:nvPr/>
        </p:nvPicPr>
        <p:blipFill>
          <a:blip r:embed="rId15" cstate="print"/>
          <a:srcRect/>
          <a:stretch>
            <a:fillRect/>
          </a:stretch>
        </p:blipFill>
        <p:spPr bwMode="auto">
          <a:xfrm>
            <a:off x="0" y="0"/>
            <a:ext cx="990600" cy="518886"/>
          </a:xfrm>
          <a:prstGeom prst="rect">
            <a:avLst/>
          </a:prstGeom>
          <a:noFill/>
        </p:spPr>
      </p:pic>
      <p:sp>
        <p:nvSpPr>
          <p:cNvPr id="27" name="CasellaDiTesto 26"/>
          <p:cNvSpPr txBox="1"/>
          <p:nvPr/>
        </p:nvSpPr>
        <p:spPr>
          <a:xfrm>
            <a:off x="1004170" y="-13384"/>
            <a:ext cx="4968027" cy="369332"/>
          </a:xfrm>
          <a:prstGeom prst="rect">
            <a:avLst/>
          </a:prstGeom>
          <a:noFill/>
        </p:spPr>
        <p:txBody>
          <a:bodyPr wrap="none" rtlCol="0">
            <a:spAutoFit/>
          </a:bodyPr>
          <a:lstStyle/>
          <a:p>
            <a:r>
              <a:rPr lang="it-IT" dirty="0" smtClean="0">
                <a:solidFill>
                  <a:schemeClr val="accent2">
                    <a:lumMod val="20000"/>
                    <a:lumOff val="80000"/>
                  </a:schemeClr>
                </a:solidFill>
                <a:ea typeface="Verdana" pitchFamily="34" charset="0"/>
                <a:cs typeface="Arial" pitchFamily="34" charset="0"/>
              </a:rPr>
              <a:t>Geohazard </a:t>
            </a:r>
            <a:r>
              <a:rPr lang="it-IT" dirty="0" err="1" smtClean="0">
                <a:solidFill>
                  <a:schemeClr val="accent2">
                    <a:lumMod val="20000"/>
                    <a:lumOff val="80000"/>
                  </a:schemeClr>
                </a:solidFill>
                <a:ea typeface="Verdana" pitchFamily="34" charset="0"/>
                <a:cs typeface="Arial" pitchFamily="34" charset="0"/>
              </a:rPr>
              <a:t>Supersites</a:t>
            </a:r>
            <a:r>
              <a:rPr lang="it-IT" dirty="0" smtClean="0">
                <a:solidFill>
                  <a:schemeClr val="accent2">
                    <a:lumMod val="20000"/>
                    <a:lumOff val="80000"/>
                  </a:schemeClr>
                </a:solidFill>
                <a:ea typeface="Verdana" pitchFamily="34" charset="0"/>
                <a:cs typeface="Arial" pitchFamily="34" charset="0"/>
              </a:rPr>
              <a:t> &amp; </a:t>
            </a:r>
            <a:r>
              <a:rPr lang="it-IT" dirty="0" err="1" smtClean="0">
                <a:solidFill>
                  <a:schemeClr val="accent2">
                    <a:lumMod val="20000"/>
                    <a:lumOff val="80000"/>
                  </a:schemeClr>
                </a:solidFill>
                <a:ea typeface="Verdana" pitchFamily="34" charset="0"/>
                <a:cs typeface="Arial" pitchFamily="34" charset="0"/>
              </a:rPr>
              <a:t>Natural</a:t>
            </a:r>
            <a:r>
              <a:rPr lang="it-IT" dirty="0" smtClean="0">
                <a:solidFill>
                  <a:schemeClr val="accent2">
                    <a:lumMod val="20000"/>
                    <a:lumOff val="80000"/>
                  </a:schemeClr>
                </a:solidFill>
                <a:ea typeface="Verdana" pitchFamily="34" charset="0"/>
                <a:cs typeface="Arial" pitchFamily="34" charset="0"/>
              </a:rPr>
              <a:t> </a:t>
            </a:r>
            <a:r>
              <a:rPr lang="it-IT" dirty="0" err="1" smtClean="0">
                <a:solidFill>
                  <a:schemeClr val="accent2">
                    <a:lumMod val="20000"/>
                    <a:lumOff val="80000"/>
                  </a:schemeClr>
                </a:solidFill>
                <a:ea typeface="Verdana" pitchFamily="34" charset="0"/>
                <a:cs typeface="Arial" pitchFamily="34" charset="0"/>
              </a:rPr>
              <a:t>Laboratories</a:t>
            </a:r>
            <a:endParaRPr lang="it-IT" dirty="0">
              <a:solidFill>
                <a:schemeClr val="accent2">
                  <a:lumMod val="20000"/>
                  <a:lumOff val="80000"/>
                </a:schemeClr>
              </a:solidFill>
              <a:ea typeface="Verdana" pitchFamily="34" charset="0"/>
              <a:cs typeface="Arial" pitchFamily="34" charset="0"/>
            </a:endParaRPr>
          </a:p>
        </p:txBody>
      </p:sp>
    </p:spTree>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3.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3.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4.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3.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3.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3.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3.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381000" y="1905000"/>
            <a:ext cx="8458200" cy="860425"/>
          </a:xfrm>
        </p:spPr>
        <p:txBody>
          <a:bodyPr>
            <a:normAutofit/>
          </a:bodyPr>
          <a:lstStyle/>
          <a:p>
            <a:r>
              <a:rPr lang="it-IT" dirty="0" smtClean="0"/>
              <a:t>Status </a:t>
            </a:r>
            <a:r>
              <a:rPr lang="it-IT" dirty="0" err="1" smtClean="0"/>
              <a:t>of</a:t>
            </a:r>
            <a:r>
              <a:rPr lang="it-IT" dirty="0" smtClean="0"/>
              <a:t> the GEO-GSNL </a:t>
            </a:r>
            <a:r>
              <a:rPr lang="it-IT" dirty="0" err="1" smtClean="0"/>
              <a:t>initiative</a:t>
            </a:r>
            <a:r>
              <a:rPr lang="it-IT" dirty="0" smtClean="0"/>
              <a:t>  </a:t>
            </a:r>
            <a:endParaRPr lang="it-IT" dirty="0"/>
          </a:p>
        </p:txBody>
      </p:sp>
      <p:pic>
        <p:nvPicPr>
          <p:cNvPr id="254978" name="Picture 2" descr="http://supersites.earthobservations.org/Supersites_website_banner_new.png"/>
          <p:cNvPicPr>
            <a:picLocks noChangeAspect="1" noChangeArrowheads="1"/>
          </p:cNvPicPr>
          <p:nvPr/>
        </p:nvPicPr>
        <p:blipFill>
          <a:blip r:embed="rId2" cstate="print"/>
          <a:srcRect/>
          <a:stretch>
            <a:fillRect/>
          </a:stretch>
        </p:blipFill>
        <p:spPr bwMode="auto">
          <a:xfrm>
            <a:off x="449494" y="228600"/>
            <a:ext cx="8237306" cy="1066800"/>
          </a:xfrm>
          <a:prstGeom prst="rect">
            <a:avLst/>
          </a:prstGeom>
          <a:noFill/>
        </p:spPr>
      </p:pic>
      <p:sp>
        <p:nvSpPr>
          <p:cNvPr id="6" name="Sottotitolo 2"/>
          <p:cNvSpPr txBox="1">
            <a:spLocks/>
          </p:cNvSpPr>
          <p:nvPr/>
        </p:nvSpPr>
        <p:spPr>
          <a:xfrm>
            <a:off x="457200" y="4419600"/>
            <a:ext cx="6553200" cy="1752600"/>
          </a:xfrm>
          <a:prstGeom prst="rect">
            <a:avLst/>
          </a:prstGeom>
        </p:spPr>
        <p:txBody>
          <a:bodyPr vert="horz">
            <a:normAutofit/>
          </a:bodyPr>
          <a:lstStyle/>
          <a:p>
            <a:pPr marL="64008" marR="0" lvl="0" indent="0" algn="l" defTabSz="914400" rtl="0" eaLnBrk="1" fontAlgn="auto" latinLnBrk="0" hangingPunct="1">
              <a:lnSpc>
                <a:spcPct val="100000"/>
              </a:lnSpc>
              <a:spcBef>
                <a:spcPts val="300"/>
              </a:spcBef>
              <a:spcAft>
                <a:spcPts val="0"/>
              </a:spcAft>
              <a:buClr>
                <a:schemeClr val="accent3"/>
              </a:buClr>
              <a:buSzTx/>
              <a:buFont typeface="Georgia"/>
              <a:buNone/>
              <a:tabLst/>
              <a:defRPr/>
            </a:pPr>
            <a:r>
              <a:rPr kumimoji="0" lang="en-US" sz="2400" b="0" i="0" u="none" strike="noStrike" kern="1200" cap="none" spc="0" normalizeH="0" baseline="0" noProof="0" dirty="0" smtClean="0">
                <a:ln>
                  <a:noFill/>
                </a:ln>
                <a:solidFill>
                  <a:schemeClr val="tx2"/>
                </a:solidFill>
                <a:effectLst/>
                <a:uLnTx/>
                <a:uFillTx/>
                <a:latin typeface="Calibri" pitchFamily="34" charset="0"/>
                <a:ea typeface="+mn-ea"/>
                <a:cs typeface="+mn-cs"/>
              </a:rPr>
              <a:t>Stefano </a:t>
            </a:r>
            <a:r>
              <a:rPr kumimoji="0" lang="en-US" sz="2400" b="0" i="0" u="none" strike="noStrike" kern="1200" cap="none" spc="0" normalizeH="0" baseline="0" noProof="0" dirty="0" err="1" smtClean="0">
                <a:ln>
                  <a:noFill/>
                </a:ln>
                <a:solidFill>
                  <a:schemeClr val="tx2"/>
                </a:solidFill>
                <a:effectLst/>
                <a:uLnTx/>
                <a:uFillTx/>
                <a:latin typeface="Calibri" pitchFamily="34" charset="0"/>
                <a:ea typeface="+mn-ea"/>
                <a:cs typeface="+mn-cs"/>
              </a:rPr>
              <a:t>Salvi</a:t>
            </a:r>
            <a:endParaRPr kumimoji="0" lang="en-US" sz="2400" b="0" i="0" u="none" strike="noStrike" kern="1200" cap="none" spc="0" normalizeH="0" baseline="0" noProof="0" dirty="0" smtClean="0">
              <a:ln>
                <a:noFill/>
              </a:ln>
              <a:solidFill>
                <a:schemeClr val="tx2"/>
              </a:solidFill>
              <a:effectLst/>
              <a:uLnTx/>
              <a:uFillTx/>
              <a:latin typeface="Calibri" pitchFamily="34" charset="0"/>
              <a:ea typeface="+mn-ea"/>
              <a:cs typeface="+mn-cs"/>
            </a:endParaRPr>
          </a:p>
          <a:p>
            <a:pPr marL="64008" marR="0" lvl="0" indent="0" algn="l" defTabSz="914400" rtl="0" eaLnBrk="1" fontAlgn="auto" latinLnBrk="0" hangingPunct="1">
              <a:lnSpc>
                <a:spcPct val="100000"/>
              </a:lnSpc>
              <a:spcBef>
                <a:spcPts val="300"/>
              </a:spcBef>
              <a:spcAft>
                <a:spcPts val="0"/>
              </a:spcAft>
              <a:buClr>
                <a:schemeClr val="accent3"/>
              </a:buClr>
              <a:buSzTx/>
              <a:buFont typeface="Georgia"/>
              <a:buNone/>
              <a:tabLst/>
              <a:defRPr/>
            </a:pPr>
            <a:r>
              <a:rPr kumimoji="0" lang="en-US" sz="2400" b="0" i="0" u="none" strike="noStrike" kern="1200" cap="none" spc="0" normalizeH="0" baseline="0" noProof="0" dirty="0" smtClean="0">
                <a:ln>
                  <a:noFill/>
                </a:ln>
                <a:solidFill>
                  <a:schemeClr val="tx2"/>
                </a:solidFill>
                <a:effectLst/>
                <a:uLnTx/>
                <a:uFillTx/>
                <a:latin typeface="Calibri" pitchFamily="34" charset="0"/>
                <a:ea typeface="+mn-ea"/>
                <a:cs typeface="+mn-cs"/>
              </a:rPr>
              <a:t>Chair of the Supersites Advisory Committee</a:t>
            </a:r>
          </a:p>
          <a:p>
            <a:pPr marL="64008" marR="0" lvl="0" indent="0" algn="l" defTabSz="914400" rtl="0" eaLnBrk="1" fontAlgn="auto" latinLnBrk="0" hangingPunct="1">
              <a:lnSpc>
                <a:spcPct val="100000"/>
              </a:lnSpc>
              <a:spcBef>
                <a:spcPts val="300"/>
              </a:spcBef>
              <a:spcAft>
                <a:spcPts val="0"/>
              </a:spcAft>
              <a:buClr>
                <a:schemeClr val="accent3"/>
              </a:buClr>
              <a:buSzTx/>
              <a:buFont typeface="Georgia"/>
              <a:buNone/>
              <a:tabLst/>
              <a:defRPr/>
            </a:pPr>
            <a:endParaRPr kumimoji="0" lang="en-US" sz="2400" b="0" i="0" u="none" strike="noStrike" kern="1200" cap="none" spc="0" normalizeH="0" baseline="0" noProof="0" dirty="0" smtClean="0">
              <a:ln>
                <a:noFill/>
              </a:ln>
              <a:solidFill>
                <a:schemeClr val="tx2"/>
              </a:solidFill>
              <a:effectLst/>
              <a:uLnTx/>
              <a:uFillTx/>
              <a:latin typeface="Calibri" pitchFamily="34" charset="0"/>
              <a:ea typeface="+mn-ea"/>
              <a:cs typeface="+mn-cs"/>
            </a:endParaRPr>
          </a:p>
          <a:p>
            <a:pPr marL="64008" marR="0" lvl="0" indent="0" algn="l" defTabSz="914400" rtl="0" eaLnBrk="1" fontAlgn="auto" latinLnBrk="0" hangingPunct="1">
              <a:lnSpc>
                <a:spcPct val="100000"/>
              </a:lnSpc>
              <a:spcBef>
                <a:spcPts val="300"/>
              </a:spcBef>
              <a:spcAft>
                <a:spcPts val="0"/>
              </a:spcAft>
              <a:buClr>
                <a:schemeClr val="accent3"/>
              </a:buClr>
              <a:buSzTx/>
              <a:buFont typeface="Georgia"/>
              <a:buNone/>
              <a:tabLst/>
              <a:defRPr/>
            </a:pPr>
            <a:r>
              <a:rPr kumimoji="0" lang="en-US" sz="1600" b="0" i="0" u="none" strike="noStrike" kern="1200" cap="none" spc="0" normalizeH="0" baseline="0" noProof="0" dirty="0" smtClean="0">
                <a:ln>
                  <a:noFill/>
                </a:ln>
                <a:solidFill>
                  <a:schemeClr val="tx2"/>
                </a:solidFill>
                <a:effectLst/>
                <a:uLnTx/>
                <a:uFillTx/>
                <a:latin typeface="Calibri" pitchFamily="34" charset="0"/>
                <a:ea typeface="+mn-ea"/>
                <a:cs typeface="+mn-cs"/>
              </a:rPr>
              <a:t>CEOS WG Disasters meeting #8, Buenos Aires, September 2017</a:t>
            </a:r>
          </a:p>
          <a:p>
            <a:pPr marL="64008" marR="0" lvl="0" indent="0" algn="l" defTabSz="914400" rtl="0" eaLnBrk="1" fontAlgn="auto" latinLnBrk="0" hangingPunct="1">
              <a:lnSpc>
                <a:spcPct val="100000"/>
              </a:lnSpc>
              <a:spcBef>
                <a:spcPts val="300"/>
              </a:spcBef>
              <a:spcAft>
                <a:spcPts val="0"/>
              </a:spcAft>
              <a:buClr>
                <a:schemeClr val="accent3"/>
              </a:buClr>
              <a:buSzTx/>
              <a:buFont typeface="Georgia"/>
              <a:buNone/>
              <a:tabLst/>
              <a:defRPr/>
            </a:pPr>
            <a:endParaRPr kumimoji="0" lang="it-IT" sz="2400" b="0" i="0" u="none" strike="noStrike" kern="1200" cap="none" spc="0" normalizeH="0" baseline="0" noProof="0" dirty="0">
              <a:ln>
                <a:noFill/>
              </a:ln>
              <a:solidFill>
                <a:schemeClr val="tx2"/>
              </a:solidFill>
              <a:effectLst/>
              <a:uLnTx/>
              <a:uFillTx/>
              <a:latin typeface="Calibri" pitchFamily="34" charset="0"/>
              <a:ea typeface="+mn-ea"/>
              <a:cs typeface="+mn-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txBox="1">
            <a:spLocks/>
          </p:cNvSpPr>
          <p:nvPr/>
        </p:nvSpPr>
        <p:spPr>
          <a:xfrm>
            <a:off x="304800" y="609600"/>
            <a:ext cx="8458200" cy="914400"/>
          </a:xfrm>
          <a:prstGeom prst="rect">
            <a:avLst/>
          </a:prstGeom>
        </p:spPr>
        <p:txBody>
          <a:bodyPr vert="horz" anchor="ctr">
            <a:noAutofit/>
          </a:bodyPr>
          <a:lstStyle/>
          <a:p>
            <a:pPr algn="ctr" fontAlgn="auto">
              <a:spcAft>
                <a:spcPts val="0"/>
              </a:spcAft>
              <a:defRPr/>
            </a:pPr>
            <a:r>
              <a:rPr lang="it-IT" sz="3600" dirty="0" err="1" smtClean="0">
                <a:latin typeface="Calibri" pitchFamily="34" charset="0"/>
              </a:rPr>
              <a:t>Taupo</a:t>
            </a:r>
            <a:r>
              <a:rPr lang="it-IT" sz="3600" dirty="0" smtClean="0">
                <a:latin typeface="Calibri" pitchFamily="34" charset="0"/>
              </a:rPr>
              <a:t> </a:t>
            </a:r>
            <a:r>
              <a:rPr lang="it-IT" sz="3600" dirty="0" err="1" smtClean="0">
                <a:latin typeface="Calibri" pitchFamily="34" charset="0"/>
              </a:rPr>
              <a:t>Volcanic</a:t>
            </a:r>
            <a:r>
              <a:rPr lang="it-IT" sz="3600" dirty="0" smtClean="0">
                <a:latin typeface="Calibri" pitchFamily="34" charset="0"/>
              </a:rPr>
              <a:t> Zone Supersite</a:t>
            </a:r>
          </a:p>
        </p:txBody>
      </p:sp>
      <p:sp>
        <p:nvSpPr>
          <p:cNvPr id="6" name="Rettangolo 5"/>
          <p:cNvSpPr/>
          <p:nvPr/>
        </p:nvSpPr>
        <p:spPr>
          <a:xfrm>
            <a:off x="2813539" y="4844982"/>
            <a:ext cx="6213230" cy="1477328"/>
          </a:xfrm>
          <a:prstGeom prst="rect">
            <a:avLst/>
          </a:prstGeom>
        </p:spPr>
        <p:txBody>
          <a:bodyPr wrap="square">
            <a:spAutoFit/>
          </a:bodyPr>
          <a:lstStyle/>
          <a:p>
            <a:pPr algn="just">
              <a:spcAft>
                <a:spcPts val="300"/>
              </a:spcAft>
            </a:pPr>
            <a:r>
              <a:rPr lang="en-US" dirty="0" smtClean="0">
                <a:latin typeface="Calibri" pitchFamily="34" charset="0"/>
              </a:rPr>
              <a:t>Ground displacements measured by CSK over the </a:t>
            </a:r>
            <a:r>
              <a:rPr lang="en-US" dirty="0" err="1" smtClean="0">
                <a:latin typeface="Calibri" pitchFamily="34" charset="0"/>
              </a:rPr>
              <a:t>Okataina</a:t>
            </a:r>
            <a:r>
              <a:rPr lang="en-US" dirty="0" smtClean="0">
                <a:latin typeface="Calibri" pitchFamily="34" charset="0"/>
              </a:rPr>
              <a:t> Caldera. On the right the comparison between the InSAR and GPS displacements. These results are used to study the magmatic plumbing beneath the northern TVZ, together with </a:t>
            </a:r>
            <a:r>
              <a:rPr lang="en-US" dirty="0" err="1" smtClean="0">
                <a:latin typeface="Calibri" pitchFamily="34" charset="0"/>
              </a:rPr>
              <a:t>Magnetotelluric</a:t>
            </a:r>
            <a:r>
              <a:rPr lang="en-US" dirty="0" smtClean="0">
                <a:latin typeface="Calibri" pitchFamily="34" charset="0"/>
              </a:rPr>
              <a:t> data and Finite element </a:t>
            </a:r>
            <a:r>
              <a:rPr lang="en-US" dirty="0" err="1" smtClean="0">
                <a:latin typeface="Calibri" pitchFamily="34" charset="0"/>
              </a:rPr>
              <a:t>modelling</a:t>
            </a:r>
            <a:r>
              <a:rPr lang="en-US" dirty="0" smtClean="0">
                <a:latin typeface="Calibri" pitchFamily="34" charset="0"/>
              </a:rPr>
              <a:t>.</a:t>
            </a:r>
          </a:p>
        </p:txBody>
      </p:sp>
      <p:sp>
        <p:nvSpPr>
          <p:cNvPr id="7" name="Rettangolo 6"/>
          <p:cNvSpPr/>
          <p:nvPr/>
        </p:nvSpPr>
        <p:spPr>
          <a:xfrm>
            <a:off x="401446" y="1371600"/>
            <a:ext cx="8368330" cy="461665"/>
          </a:xfrm>
          <a:prstGeom prst="rect">
            <a:avLst/>
          </a:prstGeom>
        </p:spPr>
        <p:txBody>
          <a:bodyPr wrap="square">
            <a:spAutoFit/>
          </a:bodyPr>
          <a:lstStyle/>
          <a:p>
            <a:pPr algn="ctr"/>
            <a:r>
              <a:rPr lang="en-US" sz="2400" dirty="0" smtClean="0">
                <a:latin typeface="Calibri" pitchFamily="34" charset="0"/>
              </a:rPr>
              <a:t>New InSAR observations used to study the magmatic system</a:t>
            </a:r>
            <a:endParaRPr lang="it-IT" sz="2400" dirty="0">
              <a:latin typeface="Calibri" pitchFamily="34" charset="0"/>
            </a:endParaRPr>
          </a:p>
        </p:txBody>
      </p:sp>
      <p:pic>
        <p:nvPicPr>
          <p:cNvPr id="8" name="Picture 7"/>
          <p:cNvPicPr/>
          <p:nvPr/>
        </p:nvPicPr>
        <p:blipFill>
          <a:blip r:embed="rId3"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a:stretch>
            <a:fillRect/>
          </a:stretch>
        </p:blipFill>
        <p:spPr bwMode="auto">
          <a:xfrm>
            <a:off x="2846105" y="2119608"/>
            <a:ext cx="6217285" cy="2551878"/>
          </a:xfrm>
          <a:prstGeom prst="rect">
            <a:avLst/>
          </a:prstGeom>
          <a:noFill/>
        </p:spPr>
      </p:pic>
      <p:pic>
        <p:nvPicPr>
          <p:cNvPr id="9" name="Picture 3"/>
          <p:cNvPicPr/>
          <p:nvPr/>
        </p:nvPicPr>
        <p:blipFill>
          <a:blip r:embed="rId4" cstate="print">
            <a:clrChange>
              <a:clrFrom>
                <a:srgbClr val="FFFFFF"/>
              </a:clrFrom>
              <a:clrTo>
                <a:srgbClr val="FFFFFF">
                  <a:alpha val="0"/>
                </a:srgbClr>
              </a:clrTo>
            </a:clrChange>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a:stretch>
            <a:fillRect/>
          </a:stretch>
        </p:blipFill>
        <p:spPr bwMode="auto">
          <a:xfrm>
            <a:off x="33453" y="2119400"/>
            <a:ext cx="2676293" cy="2552961"/>
          </a:xfrm>
          <a:prstGeom prst="rect">
            <a:avLst/>
          </a:prstGeom>
          <a:noFill/>
          <a:ln>
            <a:noFill/>
          </a:ln>
          <a:effectLst/>
          <a:extLst>
            <a:ext uri="{909E8E84-426E-40DD-AFC4-6F175D3DCCD1}">
              <a14:hiddenFill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a:solidFill>
                  <a:schemeClr val="accent1"/>
                </a:solidFill>
              </a14:hiddenFill>
            </a:ext>
            <a:ext uri="{91240B29-F687-4F45-9708-019B960494DF}">
              <a14:hiddenLine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w="9525">
                <a:solidFill>
                  <a:schemeClr val="tx1"/>
                </a:solidFill>
                <a:miter lim="800000"/>
                <a:headEnd/>
                <a:tailEnd/>
              </a14:hiddenLine>
            </a:ext>
            <a:ext uri="{AF507438-7753-43E0-B8FC-AC1667EBCBE1}">
              <a14:hiddenEffects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a:effectLst>
                  <a:outerShdw dist="35921" dir="2700000" algn="ctr" rotWithShape="0">
                    <a:schemeClr val="bg2"/>
                  </a:outerShdw>
                </a:effectLst>
              </a14:hiddenEffects>
            </a:ext>
          </a:extLst>
        </p:spPr>
      </p:pic>
      <p:sp>
        <p:nvSpPr>
          <p:cNvPr id="10" name="Rettangolo 9"/>
          <p:cNvSpPr/>
          <p:nvPr/>
        </p:nvSpPr>
        <p:spPr>
          <a:xfrm>
            <a:off x="390908" y="4823824"/>
            <a:ext cx="1726394" cy="646331"/>
          </a:xfrm>
          <a:prstGeom prst="rect">
            <a:avLst/>
          </a:prstGeom>
        </p:spPr>
        <p:txBody>
          <a:bodyPr wrap="square">
            <a:spAutoFit/>
          </a:bodyPr>
          <a:lstStyle/>
          <a:p>
            <a:pPr algn="just">
              <a:spcAft>
                <a:spcPts val="300"/>
              </a:spcAft>
            </a:pPr>
            <a:r>
              <a:rPr lang="en-US" dirty="0" smtClean="0">
                <a:latin typeface="Calibri" pitchFamily="34" charset="0"/>
              </a:rPr>
              <a:t>Pre-Supersite ENVISAT results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txBox="1">
            <a:spLocks/>
          </p:cNvSpPr>
          <p:nvPr/>
        </p:nvSpPr>
        <p:spPr>
          <a:xfrm>
            <a:off x="304800" y="539262"/>
            <a:ext cx="8458200" cy="914400"/>
          </a:xfrm>
          <a:prstGeom prst="rect">
            <a:avLst/>
          </a:prstGeom>
        </p:spPr>
        <p:txBody>
          <a:bodyPr vert="horz" anchor="ctr">
            <a:noAutofit/>
          </a:bodyPr>
          <a:lstStyle/>
          <a:p>
            <a:pPr algn="ctr" fontAlgn="auto">
              <a:spcAft>
                <a:spcPts val="0"/>
              </a:spcAft>
              <a:defRPr/>
            </a:pPr>
            <a:r>
              <a:rPr lang="it-IT" sz="3600" dirty="0" err="1" smtClean="0">
                <a:latin typeface="Calibri" pitchFamily="34" charset="0"/>
              </a:rPr>
              <a:t>Taupo</a:t>
            </a:r>
            <a:r>
              <a:rPr lang="it-IT" sz="3600" dirty="0" smtClean="0">
                <a:latin typeface="Calibri" pitchFamily="34" charset="0"/>
              </a:rPr>
              <a:t> </a:t>
            </a:r>
            <a:r>
              <a:rPr lang="it-IT" sz="3600" dirty="0" err="1" smtClean="0">
                <a:latin typeface="Calibri" pitchFamily="34" charset="0"/>
              </a:rPr>
              <a:t>Volcanic</a:t>
            </a:r>
            <a:r>
              <a:rPr lang="it-IT" sz="3600" dirty="0" smtClean="0">
                <a:latin typeface="Calibri" pitchFamily="34" charset="0"/>
              </a:rPr>
              <a:t> Zone Supersite</a:t>
            </a:r>
          </a:p>
        </p:txBody>
      </p:sp>
      <p:sp>
        <p:nvSpPr>
          <p:cNvPr id="7" name="Rettangolo 6"/>
          <p:cNvSpPr/>
          <p:nvPr/>
        </p:nvSpPr>
        <p:spPr>
          <a:xfrm>
            <a:off x="401446" y="1371600"/>
            <a:ext cx="8368330" cy="461665"/>
          </a:xfrm>
          <a:prstGeom prst="rect">
            <a:avLst/>
          </a:prstGeom>
        </p:spPr>
        <p:txBody>
          <a:bodyPr wrap="square">
            <a:spAutoFit/>
          </a:bodyPr>
          <a:lstStyle/>
          <a:p>
            <a:pPr algn="ctr"/>
            <a:r>
              <a:rPr lang="en-US" sz="2400" dirty="0" smtClean="0">
                <a:latin typeface="Calibri" pitchFamily="34" charset="0"/>
              </a:rPr>
              <a:t>CSK data show post eruptive deformation over </a:t>
            </a:r>
            <a:r>
              <a:rPr lang="en-US" sz="2400" dirty="0" err="1" smtClean="0">
                <a:latin typeface="Calibri" pitchFamily="34" charset="0"/>
              </a:rPr>
              <a:t>Tongariro</a:t>
            </a:r>
            <a:endParaRPr lang="it-IT" sz="2400" dirty="0">
              <a:latin typeface="Calibri" pitchFamily="34" charset="0"/>
            </a:endParaRPr>
          </a:p>
        </p:txBody>
      </p:sp>
      <p:pic>
        <p:nvPicPr>
          <p:cNvPr id="11" name="Picture 1"/>
          <p:cNvPicPr/>
          <p:nvPr/>
        </p:nvPicPr>
        <p:blipFill rotWithShape="1">
          <a:blip r:embed="rId3" cstate="print"/>
          <a:srcRect/>
          <a:stretch/>
        </p:blipFill>
        <p:spPr bwMode="auto">
          <a:xfrm>
            <a:off x="39420" y="1984298"/>
            <a:ext cx="6168236" cy="4568901"/>
          </a:xfrm>
          <a:prstGeom prst="rect">
            <a:avLst/>
          </a:prstGeom>
          <a:ln>
            <a:noFill/>
          </a:ln>
          <a:extLst>
            <a:ext uri="{53640926-AAD7-44D8-BBD7-CCE9431645EC}">
              <a14:shadowObscured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a:ext>
          </a:extLst>
        </p:spPr>
      </p:pic>
      <p:sp>
        <p:nvSpPr>
          <p:cNvPr id="6" name="Rettangolo 5"/>
          <p:cNvSpPr/>
          <p:nvPr/>
        </p:nvSpPr>
        <p:spPr>
          <a:xfrm>
            <a:off x="5029199" y="5146432"/>
            <a:ext cx="3821723" cy="923330"/>
          </a:xfrm>
          <a:prstGeom prst="rect">
            <a:avLst/>
          </a:prstGeom>
        </p:spPr>
        <p:txBody>
          <a:bodyPr wrap="square">
            <a:spAutoFit/>
          </a:bodyPr>
          <a:lstStyle/>
          <a:p>
            <a:pPr algn="just">
              <a:spcAft>
                <a:spcPts val="300"/>
              </a:spcAft>
            </a:pPr>
            <a:r>
              <a:rPr lang="en-US" dirty="0" smtClean="0">
                <a:latin typeface="Calibri" pitchFamily="34" charset="0"/>
              </a:rPr>
              <a:t>Significant subsidence is observed over the Te </a:t>
            </a:r>
            <a:r>
              <a:rPr lang="en-US" dirty="0" err="1" smtClean="0">
                <a:latin typeface="Calibri" pitchFamily="34" charset="0"/>
              </a:rPr>
              <a:t>Maari</a:t>
            </a:r>
            <a:r>
              <a:rPr lang="en-US" dirty="0" smtClean="0">
                <a:latin typeface="Calibri" pitchFamily="34" charset="0"/>
              </a:rPr>
              <a:t> eruption site since the last eruption in November 2012.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txBox="1">
            <a:spLocks/>
          </p:cNvSpPr>
          <p:nvPr/>
        </p:nvSpPr>
        <p:spPr>
          <a:xfrm>
            <a:off x="304800" y="539262"/>
            <a:ext cx="8458200" cy="914400"/>
          </a:xfrm>
          <a:prstGeom prst="rect">
            <a:avLst/>
          </a:prstGeom>
        </p:spPr>
        <p:txBody>
          <a:bodyPr vert="horz" anchor="ctr">
            <a:noAutofit/>
          </a:bodyPr>
          <a:lstStyle/>
          <a:p>
            <a:pPr algn="ctr" fontAlgn="auto">
              <a:spcAft>
                <a:spcPts val="0"/>
              </a:spcAft>
              <a:defRPr/>
            </a:pPr>
            <a:r>
              <a:rPr lang="it-IT" sz="3600" dirty="0" err="1" smtClean="0">
                <a:latin typeface="Calibri" pitchFamily="34" charset="0"/>
              </a:rPr>
              <a:t>Taupo</a:t>
            </a:r>
            <a:r>
              <a:rPr lang="it-IT" sz="3600" dirty="0" smtClean="0">
                <a:latin typeface="Calibri" pitchFamily="34" charset="0"/>
              </a:rPr>
              <a:t> </a:t>
            </a:r>
            <a:r>
              <a:rPr lang="it-IT" sz="3600" dirty="0" err="1" smtClean="0">
                <a:latin typeface="Calibri" pitchFamily="34" charset="0"/>
              </a:rPr>
              <a:t>Volcanic</a:t>
            </a:r>
            <a:r>
              <a:rPr lang="it-IT" sz="3600" dirty="0" smtClean="0">
                <a:latin typeface="Calibri" pitchFamily="34" charset="0"/>
              </a:rPr>
              <a:t> Zone Supersite</a:t>
            </a:r>
          </a:p>
        </p:txBody>
      </p:sp>
      <p:sp>
        <p:nvSpPr>
          <p:cNvPr id="7" name="Rettangolo 6"/>
          <p:cNvSpPr/>
          <p:nvPr/>
        </p:nvSpPr>
        <p:spPr>
          <a:xfrm>
            <a:off x="401446" y="1371600"/>
            <a:ext cx="8368330" cy="461665"/>
          </a:xfrm>
          <a:prstGeom prst="rect">
            <a:avLst/>
          </a:prstGeom>
        </p:spPr>
        <p:txBody>
          <a:bodyPr wrap="square">
            <a:spAutoFit/>
          </a:bodyPr>
          <a:lstStyle/>
          <a:p>
            <a:pPr algn="ctr"/>
            <a:r>
              <a:rPr lang="en-US" sz="2400" dirty="0" err="1" smtClean="0">
                <a:latin typeface="Calibri" pitchFamily="34" charset="0"/>
              </a:rPr>
              <a:t>TerraSAR</a:t>
            </a:r>
            <a:r>
              <a:rPr lang="en-US" sz="2400" dirty="0" smtClean="0">
                <a:latin typeface="Calibri" pitchFamily="34" charset="0"/>
              </a:rPr>
              <a:t>-X spotlight data show deformation over White Island</a:t>
            </a:r>
            <a:endParaRPr lang="it-IT" sz="2400" dirty="0">
              <a:latin typeface="Calibri" pitchFamily="34" charset="0"/>
            </a:endParaRPr>
          </a:p>
        </p:txBody>
      </p:sp>
      <p:sp>
        <p:nvSpPr>
          <p:cNvPr id="6" name="Rettangolo 5"/>
          <p:cNvSpPr/>
          <p:nvPr/>
        </p:nvSpPr>
        <p:spPr>
          <a:xfrm>
            <a:off x="245327" y="5458661"/>
            <a:ext cx="8717108" cy="1554272"/>
          </a:xfrm>
          <a:prstGeom prst="rect">
            <a:avLst/>
          </a:prstGeom>
        </p:spPr>
        <p:txBody>
          <a:bodyPr wrap="square">
            <a:spAutoFit/>
          </a:bodyPr>
          <a:lstStyle/>
          <a:p>
            <a:pPr>
              <a:spcAft>
                <a:spcPts val="600"/>
              </a:spcAft>
            </a:pPr>
            <a:r>
              <a:rPr lang="en-US" dirty="0" smtClean="0">
                <a:latin typeface="Calibri" pitchFamily="34" charset="0"/>
              </a:rPr>
              <a:t>TSX data reveal previously unrecognized deforming areas, including a landslide reactivated along the south-western crater wall, which has been moving at rates of 20 cm/yr after the 2016 eruption. </a:t>
            </a:r>
            <a:r>
              <a:rPr lang="it-IT" dirty="0" smtClean="0">
                <a:latin typeface="Calibri" pitchFamily="34" charset="0"/>
              </a:rPr>
              <a:t>The fast </a:t>
            </a:r>
            <a:r>
              <a:rPr lang="it-IT" dirty="0" err="1" smtClean="0">
                <a:latin typeface="Calibri" pitchFamily="34" charset="0"/>
              </a:rPr>
              <a:t>deformation</a:t>
            </a:r>
            <a:r>
              <a:rPr lang="it-IT" dirty="0" smtClean="0">
                <a:latin typeface="Calibri" pitchFamily="34" charset="0"/>
              </a:rPr>
              <a:t> </a:t>
            </a:r>
            <a:r>
              <a:rPr lang="it-IT" dirty="0" err="1" smtClean="0">
                <a:latin typeface="Calibri" pitchFamily="34" charset="0"/>
              </a:rPr>
              <a:t>rates</a:t>
            </a:r>
            <a:r>
              <a:rPr lang="it-IT" dirty="0" smtClean="0">
                <a:latin typeface="Calibri" pitchFamily="34" charset="0"/>
              </a:rPr>
              <a:t> </a:t>
            </a:r>
            <a:r>
              <a:rPr lang="it-IT" dirty="0" err="1" smtClean="0">
                <a:latin typeface="Calibri" pitchFamily="34" charset="0"/>
              </a:rPr>
              <a:t>prompted</a:t>
            </a:r>
            <a:r>
              <a:rPr lang="it-IT" dirty="0" smtClean="0">
                <a:latin typeface="Calibri" pitchFamily="34" charset="0"/>
              </a:rPr>
              <a:t> </a:t>
            </a:r>
            <a:r>
              <a:rPr lang="it-IT" dirty="0" err="1" smtClean="0">
                <a:latin typeface="Calibri" pitchFamily="34" charset="0"/>
              </a:rPr>
              <a:t>an</a:t>
            </a:r>
            <a:r>
              <a:rPr lang="it-IT" dirty="0" smtClean="0">
                <a:latin typeface="Calibri" pitchFamily="34" charset="0"/>
              </a:rPr>
              <a:t> </a:t>
            </a:r>
            <a:r>
              <a:rPr lang="it-IT" dirty="0" err="1" smtClean="0">
                <a:latin typeface="Calibri" pitchFamily="34" charset="0"/>
              </a:rPr>
              <a:t>access</a:t>
            </a:r>
            <a:r>
              <a:rPr lang="it-IT" dirty="0" smtClean="0">
                <a:latin typeface="Calibri" pitchFamily="34" charset="0"/>
              </a:rPr>
              <a:t> </a:t>
            </a:r>
            <a:r>
              <a:rPr lang="it-IT" dirty="0" err="1" smtClean="0">
                <a:latin typeface="Calibri" pitchFamily="34" charset="0"/>
              </a:rPr>
              <a:t>ban</a:t>
            </a:r>
            <a:r>
              <a:rPr lang="it-IT" dirty="0" smtClean="0">
                <a:latin typeface="Calibri" pitchFamily="34" charset="0"/>
              </a:rPr>
              <a:t> in the area </a:t>
            </a:r>
            <a:r>
              <a:rPr lang="it-IT" dirty="0" err="1" smtClean="0">
                <a:latin typeface="Calibri" pitchFamily="34" charset="0"/>
              </a:rPr>
              <a:t>by</a:t>
            </a:r>
            <a:r>
              <a:rPr lang="it-IT" dirty="0" smtClean="0">
                <a:latin typeface="Calibri" pitchFamily="34" charset="0"/>
              </a:rPr>
              <a:t> the </a:t>
            </a:r>
            <a:r>
              <a:rPr lang="it-IT" dirty="0" err="1" smtClean="0">
                <a:latin typeface="Calibri" pitchFamily="34" charset="0"/>
              </a:rPr>
              <a:t>Ministry</a:t>
            </a:r>
            <a:r>
              <a:rPr lang="it-IT" dirty="0" smtClean="0">
                <a:latin typeface="Calibri" pitchFamily="34" charset="0"/>
              </a:rPr>
              <a:t> </a:t>
            </a:r>
            <a:r>
              <a:rPr lang="it-IT" dirty="0" err="1" smtClean="0">
                <a:latin typeface="Calibri" pitchFamily="34" charset="0"/>
              </a:rPr>
              <a:t>of</a:t>
            </a:r>
            <a:r>
              <a:rPr lang="it-IT" dirty="0" smtClean="0">
                <a:latin typeface="Calibri" pitchFamily="34" charset="0"/>
              </a:rPr>
              <a:t> </a:t>
            </a:r>
            <a:r>
              <a:rPr lang="it-IT" dirty="0" err="1" smtClean="0">
                <a:latin typeface="Calibri" pitchFamily="34" charset="0"/>
              </a:rPr>
              <a:t>Civil</a:t>
            </a:r>
            <a:r>
              <a:rPr lang="it-IT" dirty="0" smtClean="0">
                <a:latin typeface="Calibri" pitchFamily="34" charset="0"/>
              </a:rPr>
              <a:t> </a:t>
            </a:r>
            <a:r>
              <a:rPr lang="it-IT" dirty="0" err="1" smtClean="0">
                <a:latin typeface="Calibri" pitchFamily="34" charset="0"/>
              </a:rPr>
              <a:t>Defense</a:t>
            </a:r>
            <a:r>
              <a:rPr lang="it-IT" dirty="0" smtClean="0">
                <a:latin typeface="Calibri" pitchFamily="34" charset="0"/>
              </a:rPr>
              <a:t>, </a:t>
            </a:r>
            <a:r>
              <a:rPr lang="it-IT" dirty="0" err="1" smtClean="0">
                <a:latin typeface="Calibri" pitchFamily="34" charset="0"/>
              </a:rPr>
              <a:t>to</a:t>
            </a:r>
            <a:r>
              <a:rPr lang="it-IT" dirty="0" smtClean="0">
                <a:latin typeface="Calibri" pitchFamily="34" charset="0"/>
              </a:rPr>
              <a:t> </a:t>
            </a:r>
            <a:r>
              <a:rPr lang="it-IT" dirty="0" err="1" smtClean="0">
                <a:latin typeface="Calibri" pitchFamily="34" charset="0"/>
              </a:rPr>
              <a:t>which</a:t>
            </a:r>
            <a:r>
              <a:rPr lang="it-IT" dirty="0" smtClean="0">
                <a:latin typeface="Calibri" pitchFamily="34" charset="0"/>
              </a:rPr>
              <a:t> GNS Science </a:t>
            </a:r>
            <a:r>
              <a:rPr lang="it-IT" dirty="0" err="1" smtClean="0">
                <a:latin typeface="Calibri" pitchFamily="34" charset="0"/>
              </a:rPr>
              <a:t>provides</a:t>
            </a:r>
            <a:r>
              <a:rPr lang="it-IT" dirty="0" smtClean="0">
                <a:latin typeface="Calibri" pitchFamily="34" charset="0"/>
              </a:rPr>
              <a:t> the </a:t>
            </a:r>
            <a:r>
              <a:rPr lang="it-IT" dirty="0" err="1" smtClean="0">
                <a:latin typeface="Calibri" pitchFamily="34" charset="0"/>
              </a:rPr>
              <a:t>scientific</a:t>
            </a:r>
            <a:r>
              <a:rPr lang="it-IT" dirty="0" smtClean="0">
                <a:latin typeface="Calibri" pitchFamily="34" charset="0"/>
              </a:rPr>
              <a:t> information.</a:t>
            </a:r>
          </a:p>
          <a:p>
            <a:pPr algn="just">
              <a:spcAft>
                <a:spcPts val="300"/>
              </a:spcAft>
            </a:pPr>
            <a:endParaRPr lang="en-US" dirty="0" smtClean="0">
              <a:latin typeface="Calibri" pitchFamily="34" charset="0"/>
            </a:endParaRPr>
          </a:p>
        </p:txBody>
      </p:sp>
      <p:pic>
        <p:nvPicPr>
          <p:cNvPr id="10" name="Picture 11"/>
          <p:cNvPicPr/>
          <p:nvPr/>
        </p:nvPicPr>
        <p:blipFill>
          <a:blip r:embed="rId3"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a:stretch>
            <a:fillRect/>
          </a:stretch>
        </p:blipFill>
        <p:spPr bwMode="auto">
          <a:xfrm>
            <a:off x="1078155" y="1930671"/>
            <a:ext cx="3450481" cy="3427473"/>
          </a:xfrm>
          <a:prstGeom prst="rect">
            <a:avLst/>
          </a:prstGeom>
          <a:noFill/>
        </p:spPr>
      </p:pic>
      <p:pic>
        <p:nvPicPr>
          <p:cNvPr id="12" name="Picture 10"/>
          <p:cNvPicPr/>
          <p:nvPr/>
        </p:nvPicPr>
        <p:blipFill>
          <a:blip r:embed="rId4"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a:stretch>
            <a:fillRect/>
          </a:stretch>
        </p:blipFill>
        <p:spPr bwMode="auto">
          <a:xfrm>
            <a:off x="4739906" y="1903606"/>
            <a:ext cx="3392965" cy="3437828"/>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txBox="1">
            <a:spLocks/>
          </p:cNvSpPr>
          <p:nvPr/>
        </p:nvSpPr>
        <p:spPr>
          <a:xfrm>
            <a:off x="304800" y="469812"/>
            <a:ext cx="8458200" cy="914400"/>
          </a:xfrm>
          <a:prstGeom prst="rect">
            <a:avLst/>
          </a:prstGeom>
        </p:spPr>
        <p:txBody>
          <a:bodyPr vert="horz" anchor="ctr">
            <a:noAutofit/>
          </a:bodyPr>
          <a:lstStyle/>
          <a:p>
            <a:pPr algn="ctr" fontAlgn="auto">
              <a:spcAft>
                <a:spcPts val="0"/>
              </a:spcAft>
              <a:defRPr/>
            </a:pPr>
            <a:r>
              <a:rPr lang="it-IT" sz="3600" dirty="0" smtClean="0">
                <a:latin typeface="Calibri" pitchFamily="34" charset="0"/>
              </a:rPr>
              <a:t>Campi Flegrei - </a:t>
            </a:r>
            <a:r>
              <a:rPr lang="it-IT" sz="3600" dirty="0" err="1" smtClean="0">
                <a:latin typeface="Calibri" pitchFamily="34" charset="0"/>
              </a:rPr>
              <a:t>Vesuvius</a:t>
            </a:r>
            <a:r>
              <a:rPr lang="it-IT" sz="3600" dirty="0" smtClean="0">
                <a:latin typeface="Calibri" pitchFamily="34" charset="0"/>
              </a:rPr>
              <a:t> Supersite</a:t>
            </a:r>
          </a:p>
        </p:txBody>
      </p:sp>
      <p:sp>
        <p:nvSpPr>
          <p:cNvPr id="7" name="Rettangolo 6"/>
          <p:cNvSpPr/>
          <p:nvPr/>
        </p:nvSpPr>
        <p:spPr>
          <a:xfrm>
            <a:off x="401446" y="1209550"/>
            <a:ext cx="8368330" cy="461665"/>
          </a:xfrm>
          <a:prstGeom prst="rect">
            <a:avLst/>
          </a:prstGeom>
        </p:spPr>
        <p:txBody>
          <a:bodyPr wrap="square">
            <a:spAutoFit/>
          </a:bodyPr>
          <a:lstStyle/>
          <a:p>
            <a:pPr algn="ctr"/>
            <a:r>
              <a:rPr lang="en-US" sz="2400" dirty="0" smtClean="0">
                <a:latin typeface="Calibri" pitchFamily="34" charset="0"/>
              </a:rPr>
              <a:t>Scientific information is summarized in risk management maps</a:t>
            </a:r>
            <a:endParaRPr lang="it-IT" sz="2400" dirty="0">
              <a:latin typeface="Calibri" pitchFamily="34" charset="0"/>
            </a:endParaRPr>
          </a:p>
        </p:txBody>
      </p:sp>
      <p:sp>
        <p:nvSpPr>
          <p:cNvPr id="6" name="Rettangolo 5"/>
          <p:cNvSpPr/>
          <p:nvPr/>
        </p:nvSpPr>
        <p:spPr>
          <a:xfrm>
            <a:off x="245327" y="5331336"/>
            <a:ext cx="8717108" cy="1277273"/>
          </a:xfrm>
          <a:prstGeom prst="rect">
            <a:avLst/>
          </a:prstGeom>
        </p:spPr>
        <p:txBody>
          <a:bodyPr wrap="square">
            <a:spAutoFit/>
          </a:bodyPr>
          <a:lstStyle/>
          <a:p>
            <a:pPr>
              <a:spcAft>
                <a:spcPts val="600"/>
              </a:spcAft>
            </a:pPr>
            <a:r>
              <a:rPr lang="en-US" dirty="0" smtClean="0">
                <a:latin typeface="Calibri" pitchFamily="34" charset="0"/>
              </a:rPr>
              <a:t>The new 2015 Emergency plan was developed based on several multidisciplinary scientific studies, including satellite data analyses.</a:t>
            </a:r>
          </a:p>
          <a:p>
            <a:pPr>
              <a:spcAft>
                <a:spcPts val="600"/>
              </a:spcAft>
            </a:pPr>
            <a:r>
              <a:rPr lang="en-US" dirty="0" smtClean="0">
                <a:latin typeface="Calibri" pitchFamily="34" charset="0"/>
              </a:rPr>
              <a:t>The Red zone is potentially affected by fast </a:t>
            </a:r>
            <a:r>
              <a:rPr lang="en-US" dirty="0" err="1" smtClean="0">
                <a:latin typeface="Calibri" pitchFamily="34" charset="0"/>
              </a:rPr>
              <a:t>pyroclastic</a:t>
            </a:r>
            <a:r>
              <a:rPr lang="en-US" dirty="0" smtClean="0">
                <a:latin typeface="Calibri" pitchFamily="34" charset="0"/>
              </a:rPr>
              <a:t> flows (substantial  damage is likely). The Yellow zone has &gt;5% probability of ash fallout &gt;300 kg/m2 (roof collapse threshold).</a:t>
            </a:r>
          </a:p>
        </p:txBody>
      </p:sp>
      <p:pic>
        <p:nvPicPr>
          <p:cNvPr id="8" name="Picture 2"/>
          <p:cNvPicPr>
            <a:picLocks noChangeAspect="1" noChangeArrowheads="1"/>
          </p:cNvPicPr>
          <p:nvPr/>
        </p:nvPicPr>
        <p:blipFill>
          <a:blip r:embed="rId3" cstate="print"/>
          <a:srcRect/>
          <a:stretch>
            <a:fillRect/>
          </a:stretch>
        </p:blipFill>
        <p:spPr bwMode="auto">
          <a:xfrm>
            <a:off x="2013430" y="1733869"/>
            <a:ext cx="4986590" cy="352636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uppo 18"/>
          <p:cNvGrpSpPr/>
          <p:nvPr/>
        </p:nvGrpSpPr>
        <p:grpSpPr>
          <a:xfrm>
            <a:off x="118596" y="1981201"/>
            <a:ext cx="4424615" cy="4851261"/>
            <a:chOff x="118596" y="2074985"/>
            <a:chExt cx="4424615" cy="4851261"/>
          </a:xfrm>
        </p:grpSpPr>
        <p:pic>
          <p:nvPicPr>
            <p:cNvPr id="2" name="Picture 1"/>
            <p:cNvPicPr>
              <a:picLocks noChangeAspect="1"/>
            </p:cNvPicPr>
            <p:nvPr/>
          </p:nvPicPr>
          <p:blipFill>
            <a:blip r:embed="rId2" cstate="print"/>
            <a:stretch>
              <a:fillRect/>
            </a:stretch>
          </p:blipFill>
          <p:spPr>
            <a:xfrm>
              <a:off x="118596" y="2074985"/>
              <a:ext cx="4424615" cy="4728151"/>
            </a:xfrm>
            <a:prstGeom prst="rect">
              <a:avLst/>
            </a:prstGeom>
          </p:spPr>
        </p:pic>
        <p:sp>
          <p:nvSpPr>
            <p:cNvPr id="4" name="Rectangle 3"/>
            <p:cNvSpPr/>
            <p:nvPr/>
          </p:nvSpPr>
          <p:spPr>
            <a:xfrm>
              <a:off x="607926" y="4147884"/>
              <a:ext cx="1594667" cy="400110"/>
            </a:xfrm>
            <a:prstGeom prst="rect">
              <a:avLst/>
            </a:prstGeom>
            <a:solidFill>
              <a:schemeClr val="bg1"/>
            </a:solidFill>
            <a:ln>
              <a:solidFill>
                <a:schemeClr val="tx1"/>
              </a:solidFill>
            </a:ln>
          </p:spPr>
          <p:txBody>
            <a:bodyPr wrap="none">
              <a:spAutoFit/>
            </a:bodyPr>
            <a:lstStyle/>
            <a:p>
              <a:r>
                <a:rPr lang="en-US" sz="2000" dirty="0"/>
                <a:t>b</a:t>
              </a:r>
              <a:r>
                <a:rPr lang="en-US" sz="2000" dirty="0" smtClean="0"/>
                <a:t>efore unrest</a:t>
              </a:r>
              <a:endParaRPr lang="en-US" sz="2000" dirty="0"/>
            </a:p>
          </p:txBody>
        </p:sp>
        <p:sp>
          <p:nvSpPr>
            <p:cNvPr id="6" name="Rectangle 5"/>
            <p:cNvSpPr/>
            <p:nvPr/>
          </p:nvSpPr>
          <p:spPr>
            <a:xfrm>
              <a:off x="2678320" y="4153660"/>
              <a:ext cx="1592359" cy="400110"/>
            </a:xfrm>
            <a:prstGeom prst="rect">
              <a:avLst/>
            </a:prstGeom>
            <a:solidFill>
              <a:schemeClr val="bg1"/>
            </a:solidFill>
            <a:ln>
              <a:solidFill>
                <a:schemeClr val="tx1"/>
              </a:solidFill>
            </a:ln>
          </p:spPr>
          <p:txBody>
            <a:bodyPr wrap="none">
              <a:spAutoFit/>
            </a:bodyPr>
            <a:lstStyle/>
            <a:p>
              <a:r>
                <a:rPr lang="en-US" sz="2000" dirty="0"/>
                <a:t>u</a:t>
              </a:r>
              <a:r>
                <a:rPr lang="en-US" sz="2000" dirty="0" smtClean="0"/>
                <a:t>nrest period</a:t>
              </a:r>
              <a:endParaRPr lang="en-US" sz="2000" dirty="0"/>
            </a:p>
          </p:txBody>
        </p:sp>
        <p:sp>
          <p:nvSpPr>
            <p:cNvPr id="12" name="TextBox 11"/>
            <p:cNvSpPr txBox="1"/>
            <p:nvPr/>
          </p:nvSpPr>
          <p:spPr>
            <a:xfrm>
              <a:off x="419817" y="6680025"/>
              <a:ext cx="2545890" cy="246221"/>
            </a:xfrm>
            <a:prstGeom prst="rect">
              <a:avLst/>
            </a:prstGeom>
            <a:noFill/>
          </p:spPr>
          <p:txBody>
            <a:bodyPr wrap="none" rtlCol="0">
              <a:spAutoFit/>
            </a:bodyPr>
            <a:lstStyle/>
            <a:p>
              <a:r>
                <a:rPr lang="en-US" sz="1000" dirty="0" smtClean="0"/>
                <a:t>Morales Rivera, Amelung et al., GRL in review</a:t>
              </a:r>
              <a:endParaRPr lang="en-US" sz="1000" dirty="0"/>
            </a:p>
          </p:txBody>
        </p:sp>
        <p:pic>
          <p:nvPicPr>
            <p:cNvPr id="5" name="Picture 4"/>
            <p:cNvPicPr>
              <a:picLocks noChangeAspect="1"/>
            </p:cNvPicPr>
            <p:nvPr/>
          </p:nvPicPr>
          <p:blipFill>
            <a:blip r:embed="rId3" cstate="print"/>
            <a:stretch>
              <a:fillRect/>
            </a:stretch>
          </p:blipFill>
          <p:spPr>
            <a:xfrm>
              <a:off x="2313432" y="6068714"/>
              <a:ext cx="1563878" cy="477981"/>
            </a:xfrm>
            <a:prstGeom prst="rect">
              <a:avLst/>
            </a:prstGeom>
          </p:spPr>
        </p:pic>
      </p:grpSp>
      <p:sp>
        <p:nvSpPr>
          <p:cNvPr id="16" name="TextBox 15"/>
          <p:cNvSpPr txBox="1"/>
          <p:nvPr/>
        </p:nvSpPr>
        <p:spPr>
          <a:xfrm>
            <a:off x="5116919" y="2337009"/>
            <a:ext cx="3287300" cy="1938992"/>
          </a:xfrm>
          <a:prstGeom prst="rect">
            <a:avLst/>
          </a:prstGeom>
          <a:noFill/>
        </p:spPr>
        <p:txBody>
          <a:bodyPr wrap="square" rtlCol="0">
            <a:spAutoFit/>
          </a:bodyPr>
          <a:lstStyle/>
          <a:p>
            <a:r>
              <a:rPr lang="en-US" sz="2400" dirty="0" smtClean="0"/>
              <a:t>Key findings:</a:t>
            </a:r>
          </a:p>
          <a:p>
            <a:endParaRPr lang="en-US" sz="2400" dirty="0" smtClean="0"/>
          </a:p>
          <a:p>
            <a:r>
              <a:rPr lang="en-US" sz="2400" dirty="0" smtClean="0"/>
              <a:t>InSAR detected 3 cm inflation on SW flank </a:t>
            </a:r>
            <a:r>
              <a:rPr lang="en-US" sz="2400" b="1" dirty="0" smtClean="0"/>
              <a:t>before the </a:t>
            </a:r>
            <a:r>
              <a:rPr lang="en-US" sz="2400" dirty="0" smtClean="0"/>
              <a:t>eruption.</a:t>
            </a:r>
          </a:p>
        </p:txBody>
      </p:sp>
      <p:sp>
        <p:nvSpPr>
          <p:cNvPr id="17" name="Titolo 1"/>
          <p:cNvSpPr txBox="1">
            <a:spLocks/>
          </p:cNvSpPr>
          <p:nvPr/>
        </p:nvSpPr>
        <p:spPr>
          <a:xfrm>
            <a:off x="304800" y="469812"/>
            <a:ext cx="8458200" cy="914400"/>
          </a:xfrm>
          <a:prstGeom prst="rect">
            <a:avLst/>
          </a:prstGeom>
        </p:spPr>
        <p:txBody>
          <a:bodyPr vert="horz" anchor="ctr">
            <a:noAutofit/>
          </a:bodyPr>
          <a:lstStyle/>
          <a:p>
            <a:pPr algn="ctr" fontAlgn="auto">
              <a:spcAft>
                <a:spcPts val="0"/>
              </a:spcAft>
              <a:defRPr/>
            </a:pPr>
            <a:r>
              <a:rPr lang="it-IT" sz="3600" dirty="0" smtClean="0">
                <a:latin typeface="Calibri" pitchFamily="34" charset="0"/>
              </a:rPr>
              <a:t>Ecuador Supersite</a:t>
            </a:r>
          </a:p>
        </p:txBody>
      </p:sp>
      <p:sp>
        <p:nvSpPr>
          <p:cNvPr id="18" name="Rettangolo 17"/>
          <p:cNvSpPr/>
          <p:nvPr/>
        </p:nvSpPr>
        <p:spPr>
          <a:xfrm>
            <a:off x="401446" y="1209550"/>
            <a:ext cx="8368330" cy="461665"/>
          </a:xfrm>
          <a:prstGeom prst="rect">
            <a:avLst/>
          </a:prstGeom>
        </p:spPr>
        <p:txBody>
          <a:bodyPr wrap="square">
            <a:spAutoFit/>
          </a:bodyPr>
          <a:lstStyle/>
          <a:p>
            <a:pPr algn="ctr"/>
            <a:r>
              <a:rPr lang="en-US" sz="2400" dirty="0" smtClean="0"/>
              <a:t>Precursory inflation from CSK time-series at Cotopaxi</a:t>
            </a:r>
            <a:endParaRPr lang="en-US" sz="2400" dirty="0"/>
          </a:p>
        </p:txBody>
      </p:sp>
    </p:spTree>
    <p:extLst>
      <p:ext uri="{BB962C8B-B14F-4D97-AF65-F5344CB8AC3E}">
        <p14:creationId xmlns="" xmlns:p14="http://schemas.microsoft.com/office/powerpoint/2010/main" val="6584727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05765" y="2392680"/>
            <a:ext cx="4257539" cy="3950690"/>
          </a:xfrm>
          <a:prstGeom prst="rect">
            <a:avLst/>
          </a:prstGeom>
        </p:spPr>
      </p:pic>
      <p:pic>
        <p:nvPicPr>
          <p:cNvPr id="15" name="Picture 5"/>
          <p:cNvPicPr>
            <a:picLocks noGrp="1" noChangeAspect="1" noChangeArrowheads="1"/>
          </p:cNvPicPr>
          <p:nvPr>
            <p:ph sz="half" idx="1"/>
          </p:nvPr>
        </p:nvPicPr>
        <p:blipFill>
          <a:blip r:embed="rId3" cstate="print">
            <a:extLst>
              <a:ext uri="{28A0092B-C50C-407E-A947-70E740481C1C}">
                <a14:useLocalDpi xmlns="" xmlns:a14="http://schemas.microsoft.com/office/drawing/2010/main" val="0"/>
              </a:ext>
            </a:extLst>
          </a:blip>
          <a:srcRect/>
          <a:stretch>
            <a:fillRect/>
          </a:stretch>
        </p:blipFill>
        <p:spPr>
          <a:xfrm>
            <a:off x="5606510" y="2590800"/>
            <a:ext cx="2631686" cy="3670013"/>
          </a:xfrm>
        </p:spPr>
      </p:pic>
      <p:sp>
        <p:nvSpPr>
          <p:cNvPr id="2" name="TextBox 1"/>
          <p:cNvSpPr txBox="1"/>
          <p:nvPr/>
        </p:nvSpPr>
        <p:spPr>
          <a:xfrm>
            <a:off x="6013296" y="2161064"/>
            <a:ext cx="1851789" cy="400110"/>
          </a:xfrm>
          <a:prstGeom prst="rect">
            <a:avLst/>
          </a:prstGeom>
          <a:noFill/>
        </p:spPr>
        <p:txBody>
          <a:bodyPr wrap="none" rtlCol="0">
            <a:spAutoFit/>
          </a:bodyPr>
          <a:lstStyle/>
          <a:p>
            <a:r>
              <a:rPr lang="en-US" sz="2000" b="1" dirty="0" smtClean="0"/>
              <a:t>1999 eruption</a:t>
            </a:r>
            <a:endParaRPr lang="en-US" sz="2000" b="1" dirty="0"/>
          </a:p>
        </p:txBody>
      </p:sp>
      <p:sp>
        <p:nvSpPr>
          <p:cNvPr id="7" name="Titolo 1"/>
          <p:cNvSpPr txBox="1">
            <a:spLocks/>
          </p:cNvSpPr>
          <p:nvPr/>
        </p:nvSpPr>
        <p:spPr>
          <a:xfrm>
            <a:off x="304800" y="469812"/>
            <a:ext cx="8458200" cy="914400"/>
          </a:xfrm>
          <a:prstGeom prst="rect">
            <a:avLst/>
          </a:prstGeom>
        </p:spPr>
        <p:txBody>
          <a:bodyPr vert="horz" anchor="ctr">
            <a:noAutofit/>
          </a:bodyPr>
          <a:lstStyle/>
          <a:p>
            <a:pPr algn="ctr" fontAlgn="auto">
              <a:spcAft>
                <a:spcPts val="0"/>
              </a:spcAft>
              <a:defRPr/>
            </a:pPr>
            <a:r>
              <a:rPr lang="it-IT" sz="3600" dirty="0" smtClean="0">
                <a:latin typeface="Calibri" pitchFamily="34" charset="0"/>
              </a:rPr>
              <a:t>Ecuador Supersite</a:t>
            </a:r>
          </a:p>
        </p:txBody>
      </p:sp>
      <p:sp>
        <p:nvSpPr>
          <p:cNvPr id="8" name="Rettangolo 7"/>
          <p:cNvSpPr/>
          <p:nvPr/>
        </p:nvSpPr>
        <p:spPr>
          <a:xfrm>
            <a:off x="401446" y="1209550"/>
            <a:ext cx="8368330" cy="461665"/>
          </a:xfrm>
          <a:prstGeom prst="rect">
            <a:avLst/>
          </a:prstGeom>
        </p:spPr>
        <p:txBody>
          <a:bodyPr wrap="square">
            <a:spAutoFit/>
          </a:bodyPr>
          <a:lstStyle/>
          <a:p>
            <a:pPr algn="ctr"/>
            <a:r>
              <a:rPr lang="en-US" sz="2400" dirty="0" smtClean="0"/>
              <a:t>Inflation measured by TSX at </a:t>
            </a:r>
            <a:r>
              <a:rPr lang="en-US" sz="2400" dirty="0" err="1" smtClean="0"/>
              <a:t>Guagua</a:t>
            </a:r>
            <a:r>
              <a:rPr lang="en-US" sz="2400" dirty="0" smtClean="0"/>
              <a:t> Pichincha</a:t>
            </a:r>
            <a:endParaRPr lang="en-US" sz="2400" dirty="0"/>
          </a:p>
        </p:txBody>
      </p:sp>
      <p:sp>
        <p:nvSpPr>
          <p:cNvPr id="9" name="TextBox 7"/>
          <p:cNvSpPr txBox="1"/>
          <p:nvPr/>
        </p:nvSpPr>
        <p:spPr>
          <a:xfrm>
            <a:off x="4892040" y="2131396"/>
            <a:ext cx="4023360" cy="40011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000" dirty="0"/>
              <a:t>Jan 2016-May 2017:   40 </a:t>
            </a:r>
            <a:r>
              <a:rPr lang="en-US" sz="2000" dirty="0" smtClean="0"/>
              <a:t>TSX scenes</a:t>
            </a:r>
            <a:endParaRPr lang="en-US" sz="2000" dirty="0"/>
          </a:p>
        </p:txBody>
      </p:sp>
      <p:pic>
        <p:nvPicPr>
          <p:cNvPr id="10" name="Picture 8"/>
          <p:cNvPicPr>
            <a:picLocks noChangeAspect="1"/>
          </p:cNvPicPr>
          <p:nvPr/>
        </p:nvPicPr>
        <p:blipFill rotWithShape="1">
          <a:blip r:embed="rId4" cstate="print">
            <a:extLst>
              <a:ext uri="{28A0092B-C50C-407E-A947-70E740481C1C}">
                <a14:useLocalDpi xmlns="" xmlns:a14="http://schemas.microsoft.com/office/drawing/2010/main" val="0"/>
              </a:ext>
            </a:extLst>
          </a:blip>
          <a:srcRect/>
          <a:stretch/>
        </p:blipFill>
        <p:spPr>
          <a:xfrm>
            <a:off x="4987672" y="2473621"/>
            <a:ext cx="3877153" cy="3834331"/>
          </a:xfrm>
          <a:prstGeom prst="rect">
            <a:avLst/>
          </a:prstGeom>
        </p:spPr>
      </p:pic>
    </p:spTree>
    <p:extLst>
      <p:ext uri="{BB962C8B-B14F-4D97-AF65-F5344CB8AC3E}">
        <p14:creationId xmlns="" xmlns:p14="http://schemas.microsoft.com/office/powerpoint/2010/main" val="958743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txBox="1">
            <a:spLocks/>
          </p:cNvSpPr>
          <p:nvPr/>
        </p:nvSpPr>
        <p:spPr>
          <a:xfrm>
            <a:off x="304800" y="838200"/>
            <a:ext cx="8458200" cy="1447800"/>
          </a:xfrm>
          <a:prstGeom prst="rect">
            <a:avLst/>
          </a:prstGeom>
        </p:spPr>
        <p:txBody>
          <a:bodyPr vert="horz" anchor="ctr">
            <a:noAutofit/>
          </a:bodyPr>
          <a:lstStyle/>
          <a:p>
            <a:pPr lvl="0" algn="ctr" fontAlgn="auto">
              <a:spcAft>
                <a:spcPts val="0"/>
              </a:spcAft>
              <a:defRPr/>
            </a:pPr>
            <a:r>
              <a:rPr lang="it-IT" sz="2800" dirty="0" smtClean="0">
                <a:latin typeface="Calibri" pitchFamily="34" charset="0"/>
                <a:ea typeface="+mj-ea"/>
                <a:cs typeface="+mj-cs"/>
              </a:rPr>
              <a:t>Supersite </a:t>
            </a:r>
            <a:r>
              <a:rPr lang="it-IT" sz="2800" dirty="0" err="1" smtClean="0">
                <a:latin typeface="Calibri" pitchFamily="34" charset="0"/>
                <a:ea typeface="+mj-ea"/>
                <a:cs typeface="+mj-cs"/>
              </a:rPr>
              <a:t>proposals</a:t>
            </a:r>
            <a:r>
              <a:rPr lang="it-IT" sz="2800" dirty="0" smtClean="0">
                <a:latin typeface="Calibri" pitchFamily="34" charset="0"/>
                <a:ea typeface="+mj-ea"/>
                <a:cs typeface="+mj-cs"/>
              </a:rPr>
              <a:t> </a:t>
            </a:r>
            <a:r>
              <a:rPr lang="it-IT" sz="2800" dirty="0" err="1" smtClean="0">
                <a:latin typeface="Calibri" pitchFamily="34" charset="0"/>
                <a:ea typeface="+mj-ea"/>
                <a:cs typeface="+mj-cs"/>
              </a:rPr>
              <a:t>submitted</a:t>
            </a:r>
            <a:r>
              <a:rPr lang="it-IT" sz="2800" dirty="0" smtClean="0">
                <a:latin typeface="Calibri" pitchFamily="34" charset="0"/>
                <a:ea typeface="+mj-ea"/>
                <a:cs typeface="+mj-cs"/>
              </a:rPr>
              <a:t> </a:t>
            </a:r>
            <a:r>
              <a:rPr lang="it-IT" sz="2800" dirty="0" err="1" smtClean="0">
                <a:latin typeface="Calibri" pitchFamily="34" charset="0"/>
                <a:ea typeface="+mj-ea"/>
                <a:cs typeface="+mj-cs"/>
              </a:rPr>
              <a:t>to</a:t>
            </a:r>
            <a:r>
              <a:rPr lang="it-IT" sz="2800" dirty="0" smtClean="0">
                <a:latin typeface="Calibri" pitchFamily="34" charset="0"/>
                <a:ea typeface="+mj-ea"/>
                <a:cs typeface="+mj-cs"/>
              </a:rPr>
              <a:t> the CEOS DCT </a:t>
            </a:r>
            <a:r>
              <a:rPr lang="it-IT" sz="2800" dirty="0" err="1" smtClean="0">
                <a:latin typeface="Calibri" pitchFamily="34" charset="0"/>
                <a:ea typeface="+mj-ea"/>
                <a:cs typeface="+mj-cs"/>
              </a:rPr>
              <a:t>for</a:t>
            </a:r>
            <a:r>
              <a:rPr lang="it-IT" sz="2800" dirty="0" smtClean="0">
                <a:latin typeface="Calibri" pitchFamily="34" charset="0"/>
                <a:ea typeface="+mj-ea"/>
                <a:cs typeface="+mj-cs"/>
              </a:rPr>
              <a:t> </a:t>
            </a:r>
            <a:r>
              <a:rPr lang="it-IT" sz="2800" dirty="0" err="1" smtClean="0">
                <a:latin typeface="Calibri" pitchFamily="34" charset="0"/>
                <a:ea typeface="+mj-ea"/>
                <a:cs typeface="+mj-cs"/>
              </a:rPr>
              <a:t>evaluation</a:t>
            </a:r>
            <a:endParaRPr lang="it-IT" sz="2800" dirty="0" smtClean="0">
              <a:latin typeface="Calibri" pitchFamily="34" charset="0"/>
              <a:ea typeface="+mj-ea"/>
              <a:cs typeface="+mj-cs"/>
            </a:endParaRPr>
          </a:p>
          <a:p>
            <a:pPr lvl="0" algn="ctr" fontAlgn="auto">
              <a:spcAft>
                <a:spcPts val="0"/>
              </a:spcAft>
              <a:defRPr/>
            </a:pPr>
            <a:endParaRPr lang="it-IT" sz="2800" dirty="0">
              <a:latin typeface="Calibri" pitchFamily="34" charset="0"/>
              <a:ea typeface="+mj-ea"/>
              <a:cs typeface="+mj-cs"/>
            </a:endParaRPr>
          </a:p>
        </p:txBody>
      </p:sp>
      <p:sp>
        <p:nvSpPr>
          <p:cNvPr id="10" name="Rettangolo 9"/>
          <p:cNvSpPr/>
          <p:nvPr/>
        </p:nvSpPr>
        <p:spPr>
          <a:xfrm>
            <a:off x="1088020" y="2158678"/>
            <a:ext cx="6967960" cy="1631216"/>
          </a:xfrm>
          <a:prstGeom prst="rect">
            <a:avLst/>
          </a:prstGeom>
        </p:spPr>
        <p:txBody>
          <a:bodyPr wrap="square">
            <a:spAutoFit/>
          </a:bodyPr>
          <a:lstStyle/>
          <a:p>
            <a:pPr marL="358775" lvl="0" indent="-358775" fontAlgn="auto">
              <a:spcAft>
                <a:spcPts val="0"/>
              </a:spcAft>
              <a:buFont typeface="Wingdings" pitchFamily="2" charset="2"/>
              <a:buChar char="§"/>
              <a:defRPr/>
            </a:pPr>
            <a:r>
              <a:rPr lang="it-IT" sz="2000" dirty="0" err="1" smtClean="0">
                <a:latin typeface="Calibri" pitchFamily="34" charset="0"/>
              </a:rPr>
              <a:t>Coupled</a:t>
            </a:r>
            <a:r>
              <a:rPr lang="it-IT" sz="2000" dirty="0" smtClean="0">
                <a:latin typeface="Calibri" pitchFamily="34" charset="0"/>
              </a:rPr>
              <a:t> </a:t>
            </a:r>
            <a:r>
              <a:rPr lang="it-IT" sz="2000" dirty="0" err="1" smtClean="0">
                <a:latin typeface="Calibri" pitchFamily="34" charset="0"/>
              </a:rPr>
              <a:t>geohazards</a:t>
            </a:r>
            <a:r>
              <a:rPr lang="it-IT" sz="2000" dirty="0" smtClean="0">
                <a:latin typeface="Calibri" pitchFamily="34" charset="0"/>
              </a:rPr>
              <a:t> at </a:t>
            </a:r>
            <a:r>
              <a:rPr lang="it-IT" sz="2000" dirty="0" err="1" smtClean="0">
                <a:latin typeface="Calibri" pitchFamily="34" charset="0"/>
              </a:rPr>
              <a:t>Southern</a:t>
            </a:r>
            <a:r>
              <a:rPr lang="it-IT" sz="2000" dirty="0" smtClean="0">
                <a:latin typeface="Calibri" pitchFamily="34" charset="0"/>
              </a:rPr>
              <a:t> </a:t>
            </a:r>
            <a:r>
              <a:rPr lang="it-IT" sz="2000" dirty="0" err="1" smtClean="0">
                <a:latin typeface="Calibri" pitchFamily="34" charset="0"/>
              </a:rPr>
              <a:t>Andes</a:t>
            </a:r>
            <a:r>
              <a:rPr lang="it-IT" sz="2000" dirty="0" smtClean="0">
                <a:latin typeface="Calibri" pitchFamily="34" charset="0"/>
              </a:rPr>
              <a:t> (Chile): </a:t>
            </a:r>
            <a:r>
              <a:rPr lang="it-IT" sz="2000" dirty="0" err="1" smtClean="0">
                <a:latin typeface="Calibri" pitchFamily="34" charset="0"/>
              </a:rPr>
              <a:t>Copahue-Lanín</a:t>
            </a:r>
            <a:r>
              <a:rPr lang="it-IT" sz="2000" dirty="0" smtClean="0">
                <a:latin typeface="Calibri" pitchFamily="34" charset="0"/>
              </a:rPr>
              <a:t> </a:t>
            </a:r>
            <a:r>
              <a:rPr lang="it-IT" sz="2000" dirty="0" err="1" smtClean="0">
                <a:latin typeface="Calibri" pitchFamily="34" charset="0"/>
              </a:rPr>
              <a:t>arc</a:t>
            </a:r>
            <a:r>
              <a:rPr lang="it-IT" sz="2000" dirty="0" smtClean="0">
                <a:latin typeface="Calibri" pitchFamily="34" charset="0"/>
              </a:rPr>
              <a:t> </a:t>
            </a:r>
            <a:r>
              <a:rPr lang="it-IT" sz="2000" dirty="0" err="1" smtClean="0">
                <a:latin typeface="Calibri" pitchFamily="34" charset="0"/>
              </a:rPr>
              <a:t>volcanoes</a:t>
            </a:r>
            <a:r>
              <a:rPr lang="it-IT" sz="2000" dirty="0" smtClean="0">
                <a:latin typeface="Calibri" pitchFamily="34" charset="0"/>
              </a:rPr>
              <a:t> and </a:t>
            </a:r>
            <a:r>
              <a:rPr lang="it-IT" sz="2000" dirty="0" err="1" smtClean="0">
                <a:latin typeface="Calibri" pitchFamily="34" charset="0"/>
              </a:rPr>
              <a:t>adjacent</a:t>
            </a:r>
            <a:r>
              <a:rPr lang="it-IT" sz="2000" dirty="0" smtClean="0">
                <a:latin typeface="Calibri" pitchFamily="34" charset="0"/>
              </a:rPr>
              <a:t> </a:t>
            </a:r>
            <a:r>
              <a:rPr lang="it-IT" sz="2000" dirty="0" err="1" smtClean="0">
                <a:latin typeface="Calibri" pitchFamily="34" charset="0"/>
              </a:rPr>
              <a:t>crustal</a:t>
            </a:r>
            <a:r>
              <a:rPr lang="it-IT" sz="2000" dirty="0" smtClean="0">
                <a:latin typeface="Calibri" pitchFamily="34" charset="0"/>
              </a:rPr>
              <a:t> </a:t>
            </a:r>
            <a:r>
              <a:rPr lang="it-IT" sz="2000" dirty="0" err="1" smtClean="0">
                <a:latin typeface="Calibri" pitchFamily="34" charset="0"/>
              </a:rPr>
              <a:t>faults</a:t>
            </a:r>
            <a:r>
              <a:rPr lang="it-IT" sz="2000" dirty="0" smtClean="0">
                <a:latin typeface="Calibri" pitchFamily="34" charset="0"/>
              </a:rPr>
              <a:t> (</a:t>
            </a:r>
            <a:r>
              <a:rPr lang="it-IT" sz="2000" dirty="0" err="1" smtClean="0">
                <a:latin typeface="Calibri" pitchFamily="34" charset="0"/>
              </a:rPr>
              <a:t>GeoHaZSA</a:t>
            </a:r>
            <a:r>
              <a:rPr lang="it-IT" sz="2000" dirty="0" smtClean="0">
                <a:latin typeface="Calibri" pitchFamily="34" charset="0"/>
              </a:rPr>
              <a:t>)</a:t>
            </a:r>
          </a:p>
          <a:p>
            <a:pPr marL="358775" lvl="0" indent="-358775" fontAlgn="auto">
              <a:spcAft>
                <a:spcPts val="0"/>
              </a:spcAft>
              <a:buFont typeface="Wingdings" pitchFamily="2" charset="2"/>
              <a:buChar char="§"/>
              <a:defRPr/>
            </a:pPr>
            <a:endParaRPr lang="it-IT" sz="2000" dirty="0" smtClean="0">
              <a:latin typeface="Calibri" pitchFamily="34" charset="0"/>
            </a:endParaRPr>
          </a:p>
          <a:p>
            <a:pPr marL="358775" lvl="0" indent="-358775" fontAlgn="auto">
              <a:spcAft>
                <a:spcPts val="0"/>
              </a:spcAft>
              <a:buFont typeface="Wingdings" pitchFamily="2" charset="2"/>
              <a:buChar char="§"/>
              <a:defRPr/>
            </a:pPr>
            <a:r>
              <a:rPr lang="it-IT" sz="2000" dirty="0" smtClean="0">
                <a:latin typeface="Calibri" pitchFamily="34" charset="0"/>
              </a:rPr>
              <a:t>Virunga </a:t>
            </a:r>
            <a:r>
              <a:rPr lang="it-IT" sz="2000" dirty="0" err="1" smtClean="0">
                <a:latin typeface="Calibri" pitchFamily="34" charset="0"/>
              </a:rPr>
              <a:t>volcanic</a:t>
            </a:r>
            <a:r>
              <a:rPr lang="it-IT" sz="2000" dirty="0" smtClean="0">
                <a:latin typeface="Calibri" pitchFamily="34" charset="0"/>
              </a:rPr>
              <a:t> area (</a:t>
            </a:r>
            <a:r>
              <a:rPr lang="it-IT" sz="2000" dirty="0" err="1" smtClean="0">
                <a:latin typeface="Calibri" pitchFamily="34" charset="0"/>
              </a:rPr>
              <a:t>D.R.</a:t>
            </a:r>
            <a:r>
              <a:rPr lang="it-IT" sz="2000" dirty="0" smtClean="0">
                <a:latin typeface="Calibri" pitchFamily="34" charset="0"/>
              </a:rPr>
              <a:t> Congo)</a:t>
            </a:r>
          </a:p>
          <a:p>
            <a:pPr lvl="0" fontAlgn="auto">
              <a:spcAft>
                <a:spcPts val="0"/>
              </a:spcAft>
              <a:buFont typeface="Wingdings" pitchFamily="2" charset="2"/>
              <a:buChar char="§"/>
              <a:defRPr/>
            </a:pPr>
            <a:endParaRPr lang="it-IT" sz="2000" dirty="0" smtClean="0">
              <a:latin typeface="Calibri"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txBox="1">
            <a:spLocks/>
          </p:cNvSpPr>
          <p:nvPr/>
        </p:nvSpPr>
        <p:spPr>
          <a:xfrm>
            <a:off x="304800" y="838200"/>
            <a:ext cx="8458200" cy="1447800"/>
          </a:xfrm>
          <a:prstGeom prst="rect">
            <a:avLst/>
          </a:prstGeom>
        </p:spPr>
        <p:txBody>
          <a:bodyPr vert="horz" anchor="ctr">
            <a:noAutofit/>
          </a:bodyPr>
          <a:lstStyle/>
          <a:p>
            <a:pPr lvl="0" algn="ctr" fontAlgn="auto">
              <a:spcAft>
                <a:spcPts val="0"/>
              </a:spcAft>
              <a:defRPr/>
            </a:pPr>
            <a:r>
              <a:rPr lang="it-IT" sz="2400" dirty="0" err="1" smtClean="0">
                <a:latin typeface="Calibri" pitchFamily="34" charset="0"/>
                <a:ea typeface="+mj-ea"/>
                <a:cs typeface="+mj-cs"/>
              </a:rPr>
              <a:t>Permanent</a:t>
            </a:r>
            <a:r>
              <a:rPr lang="it-IT" sz="2400" dirty="0" smtClean="0">
                <a:latin typeface="Calibri" pitchFamily="34" charset="0"/>
                <a:ea typeface="+mj-ea"/>
                <a:cs typeface="+mj-cs"/>
              </a:rPr>
              <a:t> Supersite </a:t>
            </a:r>
            <a:r>
              <a:rPr lang="it-IT" sz="2400" dirty="0" err="1" smtClean="0">
                <a:latin typeface="Calibri" pitchFamily="34" charset="0"/>
                <a:ea typeface="+mj-ea"/>
                <a:cs typeface="+mj-cs"/>
              </a:rPr>
              <a:t>proposal</a:t>
            </a:r>
            <a:r>
              <a:rPr lang="it-IT" sz="2400" dirty="0" smtClean="0">
                <a:latin typeface="Calibri" pitchFamily="34" charset="0"/>
                <a:ea typeface="+mj-ea"/>
                <a:cs typeface="+mj-cs"/>
              </a:rPr>
              <a:t>:</a:t>
            </a:r>
          </a:p>
          <a:p>
            <a:pPr lvl="0" algn="ctr" fontAlgn="auto">
              <a:spcAft>
                <a:spcPts val="0"/>
              </a:spcAft>
              <a:defRPr/>
            </a:pPr>
            <a:r>
              <a:rPr lang="it-IT" sz="2800" dirty="0" err="1" smtClean="0">
                <a:latin typeface="Calibri" pitchFamily="34" charset="0"/>
                <a:ea typeface="+mj-ea"/>
                <a:cs typeface="+mj-cs"/>
              </a:rPr>
              <a:t>Coupled</a:t>
            </a:r>
            <a:r>
              <a:rPr lang="it-IT" sz="2800" dirty="0" smtClean="0">
                <a:latin typeface="Calibri" pitchFamily="34" charset="0"/>
                <a:ea typeface="+mj-ea"/>
                <a:cs typeface="+mj-cs"/>
              </a:rPr>
              <a:t> </a:t>
            </a:r>
            <a:r>
              <a:rPr lang="it-IT" sz="2800" dirty="0" err="1" smtClean="0">
                <a:latin typeface="Calibri" pitchFamily="34" charset="0"/>
                <a:ea typeface="+mj-ea"/>
                <a:cs typeface="+mj-cs"/>
              </a:rPr>
              <a:t>geohazards</a:t>
            </a:r>
            <a:r>
              <a:rPr lang="it-IT" sz="2800" dirty="0" smtClean="0">
                <a:latin typeface="Calibri" pitchFamily="34" charset="0"/>
                <a:ea typeface="+mj-ea"/>
                <a:cs typeface="+mj-cs"/>
              </a:rPr>
              <a:t> at </a:t>
            </a:r>
            <a:r>
              <a:rPr lang="it-IT" sz="2800" dirty="0" err="1" smtClean="0">
                <a:latin typeface="Calibri" pitchFamily="34" charset="0"/>
                <a:ea typeface="+mj-ea"/>
                <a:cs typeface="+mj-cs"/>
              </a:rPr>
              <a:t>Southern</a:t>
            </a:r>
            <a:r>
              <a:rPr lang="it-IT" sz="2800" dirty="0" smtClean="0">
                <a:latin typeface="Calibri" pitchFamily="34" charset="0"/>
                <a:ea typeface="+mj-ea"/>
                <a:cs typeface="+mj-cs"/>
              </a:rPr>
              <a:t> </a:t>
            </a:r>
            <a:r>
              <a:rPr lang="it-IT" sz="2800" dirty="0" err="1" smtClean="0">
                <a:latin typeface="Calibri" pitchFamily="34" charset="0"/>
                <a:ea typeface="+mj-ea"/>
                <a:cs typeface="+mj-cs"/>
              </a:rPr>
              <a:t>Andes</a:t>
            </a:r>
            <a:r>
              <a:rPr lang="it-IT" sz="2800" dirty="0" smtClean="0">
                <a:latin typeface="Calibri" pitchFamily="34" charset="0"/>
                <a:ea typeface="+mj-ea"/>
                <a:cs typeface="+mj-cs"/>
              </a:rPr>
              <a:t>: </a:t>
            </a:r>
            <a:r>
              <a:rPr lang="it-IT" sz="2800" dirty="0" err="1" smtClean="0">
                <a:latin typeface="Calibri" pitchFamily="34" charset="0"/>
                <a:ea typeface="+mj-ea"/>
                <a:cs typeface="+mj-cs"/>
              </a:rPr>
              <a:t>Copahue-Lanín</a:t>
            </a:r>
            <a:r>
              <a:rPr lang="it-IT" sz="2800" dirty="0" smtClean="0">
                <a:latin typeface="Calibri" pitchFamily="34" charset="0"/>
                <a:ea typeface="+mj-ea"/>
                <a:cs typeface="+mj-cs"/>
              </a:rPr>
              <a:t> </a:t>
            </a:r>
            <a:r>
              <a:rPr lang="it-IT" sz="2800" dirty="0" err="1" smtClean="0">
                <a:latin typeface="Calibri" pitchFamily="34" charset="0"/>
                <a:ea typeface="+mj-ea"/>
                <a:cs typeface="+mj-cs"/>
              </a:rPr>
              <a:t>arc</a:t>
            </a:r>
            <a:r>
              <a:rPr lang="it-IT" sz="2800" dirty="0" smtClean="0">
                <a:latin typeface="Calibri" pitchFamily="34" charset="0"/>
                <a:ea typeface="+mj-ea"/>
                <a:cs typeface="+mj-cs"/>
              </a:rPr>
              <a:t> </a:t>
            </a:r>
            <a:r>
              <a:rPr lang="it-IT" sz="2800" dirty="0" err="1" smtClean="0">
                <a:latin typeface="Calibri" pitchFamily="34" charset="0"/>
                <a:ea typeface="+mj-ea"/>
                <a:cs typeface="+mj-cs"/>
              </a:rPr>
              <a:t>volcanoes</a:t>
            </a:r>
            <a:r>
              <a:rPr lang="it-IT" sz="2800" dirty="0" smtClean="0">
                <a:latin typeface="Calibri" pitchFamily="34" charset="0"/>
                <a:ea typeface="+mj-ea"/>
                <a:cs typeface="+mj-cs"/>
              </a:rPr>
              <a:t> and </a:t>
            </a:r>
            <a:r>
              <a:rPr lang="it-IT" sz="2800" dirty="0" err="1" smtClean="0">
                <a:latin typeface="Calibri" pitchFamily="34" charset="0"/>
                <a:ea typeface="+mj-ea"/>
                <a:cs typeface="+mj-cs"/>
              </a:rPr>
              <a:t>adjacent</a:t>
            </a:r>
            <a:r>
              <a:rPr lang="it-IT" sz="2800" dirty="0" smtClean="0">
                <a:latin typeface="Calibri" pitchFamily="34" charset="0"/>
                <a:ea typeface="+mj-ea"/>
                <a:cs typeface="+mj-cs"/>
              </a:rPr>
              <a:t> </a:t>
            </a:r>
            <a:r>
              <a:rPr lang="it-IT" sz="2800" dirty="0" err="1" smtClean="0">
                <a:latin typeface="Calibri" pitchFamily="34" charset="0"/>
                <a:ea typeface="+mj-ea"/>
                <a:cs typeface="+mj-cs"/>
              </a:rPr>
              <a:t>crustal</a:t>
            </a:r>
            <a:r>
              <a:rPr lang="it-IT" sz="2800" dirty="0" smtClean="0">
                <a:latin typeface="Calibri" pitchFamily="34" charset="0"/>
                <a:ea typeface="+mj-ea"/>
                <a:cs typeface="+mj-cs"/>
              </a:rPr>
              <a:t> </a:t>
            </a:r>
            <a:r>
              <a:rPr lang="it-IT" sz="2800" dirty="0" err="1" smtClean="0">
                <a:latin typeface="Calibri" pitchFamily="34" charset="0"/>
                <a:ea typeface="+mj-ea"/>
                <a:cs typeface="+mj-cs"/>
              </a:rPr>
              <a:t>faults</a:t>
            </a:r>
            <a:r>
              <a:rPr lang="it-IT" sz="2800" dirty="0" smtClean="0">
                <a:latin typeface="Calibri" pitchFamily="34" charset="0"/>
                <a:ea typeface="+mj-ea"/>
                <a:cs typeface="+mj-cs"/>
              </a:rPr>
              <a:t> (</a:t>
            </a:r>
            <a:r>
              <a:rPr lang="it-IT" sz="2800" dirty="0" err="1" smtClean="0">
                <a:latin typeface="Calibri" pitchFamily="34" charset="0"/>
                <a:ea typeface="+mj-ea"/>
                <a:cs typeface="+mj-cs"/>
              </a:rPr>
              <a:t>GeoHaZSA</a:t>
            </a:r>
            <a:r>
              <a:rPr lang="it-IT" sz="2800" dirty="0" smtClean="0">
                <a:latin typeface="Calibri" pitchFamily="34" charset="0"/>
                <a:ea typeface="+mj-ea"/>
                <a:cs typeface="+mj-cs"/>
              </a:rPr>
              <a:t>)</a:t>
            </a:r>
          </a:p>
          <a:p>
            <a:pPr lvl="0" algn="ctr" fontAlgn="auto">
              <a:spcAft>
                <a:spcPts val="0"/>
              </a:spcAft>
              <a:defRPr/>
            </a:pPr>
            <a:endParaRPr lang="it-IT" sz="2800" dirty="0">
              <a:latin typeface="Calibri" pitchFamily="34" charset="0"/>
              <a:ea typeface="+mj-ea"/>
              <a:cs typeface="+mj-cs"/>
            </a:endParaRPr>
          </a:p>
        </p:txBody>
      </p:sp>
      <p:pic>
        <p:nvPicPr>
          <p:cNvPr id="6" name="Imagen 1"/>
          <p:cNvPicPr/>
          <p:nvPr/>
        </p:nvPicPr>
        <p:blipFill>
          <a:blip r:embed="rId3"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l="4935"/>
          <a:stretch>
            <a:fillRect/>
          </a:stretch>
        </p:blipFill>
        <p:spPr bwMode="auto">
          <a:xfrm>
            <a:off x="0" y="2235152"/>
            <a:ext cx="2935447" cy="4622848"/>
          </a:xfrm>
          <a:prstGeom prst="rect">
            <a:avLst/>
          </a:prstGeom>
          <a:noFill/>
          <a:extLst>
            <a:ext uri="{FAA26D3D-D897-4be2-8F04-BA451C77F1D7}">
              <ma14:placeholderFlag xmlns:lc="http://schemas.openxmlformats.org/drawingml/2006/lockedCanvas" xmlns:pic="http://schemas.openxmlformats.org/drawingml/2006/picture"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ext>
          </a:extLst>
        </p:spPr>
      </p:pic>
      <p:sp>
        <p:nvSpPr>
          <p:cNvPr id="8" name="Rettangolo 7"/>
          <p:cNvSpPr/>
          <p:nvPr/>
        </p:nvSpPr>
        <p:spPr>
          <a:xfrm>
            <a:off x="1371600" y="3048000"/>
            <a:ext cx="457200" cy="381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Imagen 9"/>
          <p:cNvPicPr/>
          <p:nvPr/>
        </p:nvPicPr>
        <p:blipFill>
          <a:blip r:embed="rId4" cstate="print"/>
          <a:srcRect/>
          <a:stretch>
            <a:fillRect/>
          </a:stretch>
        </p:blipFill>
        <p:spPr>
          <a:xfrm>
            <a:off x="3124200" y="2362200"/>
            <a:ext cx="6196034" cy="4487333"/>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txBox="1">
            <a:spLocks/>
          </p:cNvSpPr>
          <p:nvPr/>
        </p:nvSpPr>
        <p:spPr>
          <a:xfrm>
            <a:off x="304800" y="838200"/>
            <a:ext cx="8458200" cy="1447800"/>
          </a:xfrm>
          <a:prstGeom prst="rect">
            <a:avLst/>
          </a:prstGeom>
        </p:spPr>
        <p:txBody>
          <a:bodyPr vert="horz" anchor="ctr">
            <a:noAutofit/>
          </a:bodyPr>
          <a:lstStyle/>
          <a:p>
            <a:pPr lvl="0" algn="ctr" fontAlgn="auto">
              <a:spcAft>
                <a:spcPts val="0"/>
              </a:spcAft>
              <a:defRPr/>
            </a:pPr>
            <a:r>
              <a:rPr lang="it-IT" sz="2800" dirty="0" err="1" smtClean="0">
                <a:latin typeface="Calibri" pitchFamily="34" charset="0"/>
                <a:ea typeface="+mj-ea"/>
                <a:cs typeface="+mj-cs"/>
              </a:rPr>
              <a:t>Core</a:t>
            </a:r>
            <a:r>
              <a:rPr lang="it-IT" sz="2800" dirty="0" smtClean="0">
                <a:latin typeface="Calibri" pitchFamily="34" charset="0"/>
                <a:ea typeface="+mj-ea"/>
                <a:cs typeface="+mj-cs"/>
              </a:rPr>
              <a:t> team </a:t>
            </a:r>
            <a:r>
              <a:rPr lang="it-IT" sz="2800" dirty="0" err="1" smtClean="0">
                <a:latin typeface="Calibri" pitchFamily="34" charset="0"/>
                <a:ea typeface="+mj-ea"/>
                <a:cs typeface="+mj-cs"/>
              </a:rPr>
              <a:t>of</a:t>
            </a:r>
            <a:r>
              <a:rPr lang="it-IT" sz="2800" dirty="0" smtClean="0">
                <a:latin typeface="Calibri" pitchFamily="34" charset="0"/>
                <a:ea typeface="+mj-ea"/>
                <a:cs typeface="+mj-cs"/>
              </a:rPr>
              <a:t> the </a:t>
            </a:r>
            <a:r>
              <a:rPr lang="it-IT" sz="2800" dirty="0" err="1" smtClean="0">
                <a:latin typeface="Calibri" pitchFamily="34" charset="0"/>
                <a:ea typeface="+mj-ea"/>
                <a:cs typeface="+mj-cs"/>
              </a:rPr>
              <a:t>GeoHaZSA</a:t>
            </a:r>
            <a:r>
              <a:rPr lang="it-IT" sz="2800" dirty="0" smtClean="0">
                <a:latin typeface="Calibri" pitchFamily="34" charset="0"/>
                <a:ea typeface="+mj-ea"/>
                <a:cs typeface="+mj-cs"/>
              </a:rPr>
              <a:t> Supersite</a:t>
            </a:r>
          </a:p>
        </p:txBody>
      </p:sp>
      <p:graphicFrame>
        <p:nvGraphicFramePr>
          <p:cNvPr id="6" name="Tabella 5"/>
          <p:cNvGraphicFramePr>
            <a:graphicFrameLocks noGrp="1"/>
          </p:cNvGraphicFramePr>
          <p:nvPr/>
        </p:nvGraphicFramePr>
        <p:xfrm>
          <a:off x="609600" y="2208763"/>
          <a:ext cx="7924800" cy="3920637"/>
        </p:xfrm>
        <a:graphic>
          <a:graphicData uri="http://schemas.openxmlformats.org/drawingml/2006/table">
            <a:tbl>
              <a:tblPr>
                <a:tableStyleId>{5940675A-B579-460E-94D1-54222C63F5DA}</a:tableStyleId>
              </a:tblPr>
              <a:tblGrid>
                <a:gridCol w="582706"/>
                <a:gridCol w="2447365"/>
                <a:gridCol w="4894729"/>
              </a:tblGrid>
              <a:tr h="327657">
                <a:tc>
                  <a:txBody>
                    <a:bodyPr/>
                    <a:lstStyle/>
                    <a:p>
                      <a:pPr algn="ctr" fontAlgn="t"/>
                      <a:r>
                        <a:rPr lang="it-IT" sz="1200" u="none" strike="noStrike" dirty="0">
                          <a:latin typeface="Calibri" pitchFamily="34" charset="0"/>
                        </a:rPr>
                        <a:t>1</a:t>
                      </a:r>
                      <a:endParaRPr lang="it-IT" sz="1200" b="0" i="0" u="none" strike="noStrike" dirty="0">
                        <a:solidFill>
                          <a:schemeClr val="tx1"/>
                        </a:solidFill>
                        <a:latin typeface="Calibri" pitchFamily="34" charset="0"/>
                      </a:endParaRPr>
                    </a:p>
                  </a:txBody>
                  <a:tcPr marL="0" marR="0" marT="0" marB="0" anchor="ctr"/>
                </a:tc>
                <a:tc>
                  <a:txBody>
                    <a:bodyPr/>
                    <a:lstStyle/>
                    <a:p>
                      <a:pPr marL="72000" algn="l" fontAlgn="t"/>
                      <a:r>
                        <a:rPr lang="it-IT" sz="1400" u="none" strike="noStrike" dirty="0">
                          <a:latin typeface="Calibri" pitchFamily="34" charset="0"/>
                        </a:rPr>
                        <a:t>Luis Lara</a:t>
                      </a:r>
                      <a:endParaRPr lang="it-IT" sz="1400" b="0" i="0" u="none" strike="noStrike" dirty="0">
                        <a:solidFill>
                          <a:schemeClr val="tx1"/>
                        </a:solidFill>
                        <a:latin typeface="Calibri" pitchFamily="34" charset="0"/>
                      </a:endParaRPr>
                    </a:p>
                  </a:txBody>
                  <a:tcPr marL="0" marR="0" marT="0" marB="0" anchor="ctr"/>
                </a:tc>
                <a:tc>
                  <a:txBody>
                    <a:bodyPr/>
                    <a:lstStyle/>
                    <a:p>
                      <a:pPr marL="72000" algn="l" fontAlgn="b"/>
                      <a:r>
                        <a:rPr lang="es-ES" sz="1400" u="none" strike="noStrike" dirty="0">
                          <a:latin typeface="Calibri" pitchFamily="34" charset="0"/>
                        </a:rPr>
                        <a:t>SERNAGEOMIN, Universidad de Concepción, Santiago, Chile</a:t>
                      </a:r>
                      <a:endParaRPr lang="es-ES" sz="1400" b="0" i="0" u="none" strike="noStrike" dirty="0">
                        <a:solidFill>
                          <a:schemeClr val="tx1"/>
                        </a:solidFill>
                        <a:latin typeface="Calibri" pitchFamily="34" charset="0"/>
                      </a:endParaRPr>
                    </a:p>
                  </a:txBody>
                  <a:tcPr marL="0" marR="0" marT="0" marB="0" anchor="ctr"/>
                </a:tc>
              </a:tr>
              <a:tr h="365238">
                <a:tc>
                  <a:txBody>
                    <a:bodyPr/>
                    <a:lstStyle/>
                    <a:p>
                      <a:pPr algn="ctr" fontAlgn="b"/>
                      <a:r>
                        <a:rPr lang="it-IT" sz="1200" u="none" strike="noStrike" dirty="0">
                          <a:latin typeface="Calibri" pitchFamily="34" charset="0"/>
                        </a:rPr>
                        <a:t>2</a:t>
                      </a:r>
                      <a:endParaRPr lang="it-IT" sz="1200" b="0" i="0" u="none" strike="noStrike" dirty="0">
                        <a:solidFill>
                          <a:schemeClr val="tx1"/>
                        </a:solidFill>
                        <a:latin typeface="Calibri" pitchFamily="34" charset="0"/>
                      </a:endParaRPr>
                    </a:p>
                  </a:txBody>
                  <a:tcPr marL="0" marR="0" marT="0" marB="0" anchor="ctr"/>
                </a:tc>
                <a:tc>
                  <a:txBody>
                    <a:bodyPr/>
                    <a:lstStyle/>
                    <a:p>
                      <a:pPr marL="72000" algn="l" fontAlgn="b"/>
                      <a:r>
                        <a:rPr lang="it-IT" sz="1400" u="none" strike="noStrike" dirty="0">
                          <a:latin typeface="Calibri" pitchFamily="34" charset="0"/>
                        </a:rPr>
                        <a:t>Maria Cordova</a:t>
                      </a:r>
                      <a:endParaRPr lang="it-IT" sz="1400" b="0" i="0" u="none" strike="noStrike" dirty="0">
                        <a:solidFill>
                          <a:schemeClr val="tx1"/>
                        </a:solidFill>
                        <a:latin typeface="Calibri" pitchFamily="34" charset="0"/>
                      </a:endParaRPr>
                    </a:p>
                  </a:txBody>
                  <a:tcPr marL="0" marR="0" marT="0" marB="0" anchor="ctr"/>
                </a:tc>
                <a:tc>
                  <a:txBody>
                    <a:bodyPr/>
                    <a:lstStyle/>
                    <a:p>
                      <a:pPr marL="72000" algn="l" fontAlgn="b"/>
                      <a:r>
                        <a:rPr lang="en-GB" sz="1400" u="none" strike="noStrike">
                          <a:latin typeface="Calibri" pitchFamily="34" charset="0"/>
                        </a:rPr>
                        <a:t>SERNAGEOMIN, Temuco, Chile</a:t>
                      </a:r>
                      <a:endParaRPr lang="en-GB" sz="1400" b="0" i="0" u="none" strike="noStrike">
                        <a:solidFill>
                          <a:schemeClr val="tx1"/>
                        </a:solidFill>
                        <a:latin typeface="Calibri" pitchFamily="34" charset="0"/>
                      </a:endParaRPr>
                    </a:p>
                  </a:txBody>
                  <a:tcPr marL="0" marR="0" marT="0" marB="0" anchor="ctr"/>
                </a:tc>
              </a:tr>
              <a:tr h="374942">
                <a:tc>
                  <a:txBody>
                    <a:bodyPr/>
                    <a:lstStyle/>
                    <a:p>
                      <a:pPr algn="ctr" fontAlgn="t"/>
                      <a:r>
                        <a:rPr lang="it-IT" sz="1200" u="none" strike="noStrike" dirty="0">
                          <a:latin typeface="Calibri" pitchFamily="34" charset="0"/>
                        </a:rPr>
                        <a:t>3</a:t>
                      </a:r>
                      <a:endParaRPr lang="it-IT" sz="1200" b="0" i="0" u="none" strike="noStrike" dirty="0">
                        <a:solidFill>
                          <a:schemeClr val="tx1"/>
                        </a:solidFill>
                        <a:latin typeface="Calibri" pitchFamily="34" charset="0"/>
                      </a:endParaRPr>
                    </a:p>
                  </a:txBody>
                  <a:tcPr marL="0" marR="0" marT="0" marB="0" anchor="ctr"/>
                </a:tc>
                <a:tc>
                  <a:txBody>
                    <a:bodyPr/>
                    <a:lstStyle/>
                    <a:p>
                      <a:pPr marL="72000" algn="l" fontAlgn="b"/>
                      <a:r>
                        <a:rPr lang="it-IT" sz="1400" u="none" strike="noStrike" dirty="0">
                          <a:latin typeface="Calibri" pitchFamily="34" charset="0"/>
                        </a:rPr>
                        <a:t>Francisco </a:t>
                      </a:r>
                      <a:r>
                        <a:rPr lang="it-IT" sz="1400" u="none" strike="noStrike" dirty="0" err="1">
                          <a:latin typeface="Calibri" pitchFamily="34" charset="0"/>
                        </a:rPr>
                        <a:t>Delgado</a:t>
                      </a:r>
                      <a:endParaRPr lang="it-IT" sz="1400" b="0" i="0" u="none" strike="noStrike" dirty="0">
                        <a:solidFill>
                          <a:schemeClr val="tx1"/>
                        </a:solidFill>
                        <a:latin typeface="Calibri" pitchFamily="34" charset="0"/>
                      </a:endParaRPr>
                    </a:p>
                  </a:txBody>
                  <a:tcPr marL="0" marR="0" marT="0" marB="0" anchor="ctr"/>
                </a:tc>
                <a:tc>
                  <a:txBody>
                    <a:bodyPr/>
                    <a:lstStyle/>
                    <a:p>
                      <a:pPr marL="72000" algn="l" fontAlgn="b"/>
                      <a:r>
                        <a:rPr lang="it-IT" sz="1400" u="none" strike="noStrike">
                          <a:latin typeface="Calibri" pitchFamily="34" charset="0"/>
                        </a:rPr>
                        <a:t>Cornell University, Ithaca, NY, USA</a:t>
                      </a:r>
                      <a:endParaRPr lang="it-IT" sz="1400" b="0" i="0" u="none" strike="noStrike">
                        <a:solidFill>
                          <a:schemeClr val="tx1"/>
                        </a:solidFill>
                        <a:latin typeface="Calibri" pitchFamily="34" charset="0"/>
                      </a:endParaRPr>
                    </a:p>
                  </a:txBody>
                  <a:tcPr marL="0" marR="0" marT="0" marB="0" anchor="ctr"/>
                </a:tc>
              </a:tr>
              <a:tr h="547858">
                <a:tc>
                  <a:txBody>
                    <a:bodyPr/>
                    <a:lstStyle/>
                    <a:p>
                      <a:pPr algn="ctr" fontAlgn="b"/>
                      <a:r>
                        <a:rPr lang="it-IT" sz="1200" u="none" strike="noStrike" dirty="0">
                          <a:latin typeface="Calibri" pitchFamily="34" charset="0"/>
                        </a:rPr>
                        <a:t>4</a:t>
                      </a:r>
                      <a:endParaRPr lang="it-IT" sz="1200" b="0" i="0" u="none" strike="noStrike" dirty="0">
                        <a:solidFill>
                          <a:schemeClr val="tx1"/>
                        </a:solidFill>
                        <a:latin typeface="Calibri" pitchFamily="34" charset="0"/>
                      </a:endParaRPr>
                    </a:p>
                  </a:txBody>
                  <a:tcPr marL="0" marR="0" marT="0" marB="0" anchor="ctr"/>
                </a:tc>
                <a:tc>
                  <a:txBody>
                    <a:bodyPr/>
                    <a:lstStyle/>
                    <a:p>
                      <a:pPr marL="72000" algn="l" fontAlgn="b"/>
                      <a:r>
                        <a:rPr lang="it-IT" sz="1400" u="none" strike="noStrike" dirty="0" err="1">
                          <a:latin typeface="Calibri" pitchFamily="34" charset="0"/>
                        </a:rPr>
                        <a:t>Andrés</a:t>
                      </a:r>
                      <a:r>
                        <a:rPr lang="it-IT" sz="1400" u="none" strike="noStrike" dirty="0">
                          <a:latin typeface="Calibri" pitchFamily="34" charset="0"/>
                        </a:rPr>
                        <a:t> </a:t>
                      </a:r>
                      <a:r>
                        <a:rPr lang="it-IT" sz="1400" u="none" strike="noStrike" dirty="0" err="1">
                          <a:latin typeface="Calibri" pitchFamily="34" charset="0"/>
                        </a:rPr>
                        <a:t>Tassara</a:t>
                      </a:r>
                      <a:endParaRPr lang="it-IT" sz="1400" b="0" i="0" u="none" strike="noStrike" dirty="0">
                        <a:solidFill>
                          <a:schemeClr val="tx1"/>
                        </a:solidFill>
                        <a:latin typeface="Calibri" pitchFamily="34" charset="0"/>
                      </a:endParaRPr>
                    </a:p>
                  </a:txBody>
                  <a:tcPr marL="0" marR="0" marT="0" marB="0" anchor="ctr"/>
                </a:tc>
                <a:tc>
                  <a:txBody>
                    <a:bodyPr/>
                    <a:lstStyle/>
                    <a:p>
                      <a:pPr marL="72000" algn="l" fontAlgn="b"/>
                      <a:r>
                        <a:rPr lang="es-ES" sz="1400" u="none" strike="noStrike" dirty="0">
                          <a:latin typeface="Calibri" pitchFamily="34" charset="0"/>
                        </a:rPr>
                        <a:t>Universidad de Concepción, Concepción, Chile</a:t>
                      </a:r>
                      <a:endParaRPr lang="es-ES" sz="1400" b="0" i="0" u="none" strike="noStrike" dirty="0">
                        <a:solidFill>
                          <a:schemeClr val="tx1"/>
                        </a:solidFill>
                        <a:latin typeface="Calibri" pitchFamily="34" charset="0"/>
                      </a:endParaRPr>
                    </a:p>
                  </a:txBody>
                  <a:tcPr marL="0" marR="0" marT="0" marB="0" anchor="ctr"/>
                </a:tc>
              </a:tr>
              <a:tr h="366453">
                <a:tc>
                  <a:txBody>
                    <a:bodyPr/>
                    <a:lstStyle/>
                    <a:p>
                      <a:pPr algn="ctr" fontAlgn="t"/>
                      <a:r>
                        <a:rPr lang="it-IT" sz="1200" u="none" strike="noStrike" dirty="0">
                          <a:latin typeface="Calibri" pitchFamily="34" charset="0"/>
                        </a:rPr>
                        <a:t>5</a:t>
                      </a:r>
                      <a:endParaRPr lang="it-IT" sz="1200" b="0" i="0" u="none" strike="noStrike" dirty="0">
                        <a:solidFill>
                          <a:schemeClr val="tx1"/>
                        </a:solidFill>
                        <a:latin typeface="Calibri" pitchFamily="34" charset="0"/>
                      </a:endParaRPr>
                    </a:p>
                  </a:txBody>
                  <a:tcPr marL="0" marR="0" marT="0" marB="0" anchor="ctr"/>
                </a:tc>
                <a:tc>
                  <a:txBody>
                    <a:bodyPr/>
                    <a:lstStyle/>
                    <a:p>
                      <a:pPr marL="72000" algn="l" fontAlgn="b"/>
                      <a:r>
                        <a:rPr lang="it-IT" sz="1400" u="none" strike="noStrike">
                          <a:latin typeface="Calibri" pitchFamily="34" charset="0"/>
                        </a:rPr>
                        <a:t>Pablo Euillades</a:t>
                      </a:r>
                      <a:endParaRPr lang="it-IT" sz="1400" b="0" i="0" u="none" strike="noStrike">
                        <a:solidFill>
                          <a:schemeClr val="tx1"/>
                        </a:solidFill>
                        <a:latin typeface="Calibri" pitchFamily="34" charset="0"/>
                      </a:endParaRPr>
                    </a:p>
                  </a:txBody>
                  <a:tcPr marL="0" marR="0" marT="0" marB="0" anchor="ctr"/>
                </a:tc>
                <a:tc>
                  <a:txBody>
                    <a:bodyPr/>
                    <a:lstStyle/>
                    <a:p>
                      <a:pPr marL="72000" algn="l" fontAlgn="b"/>
                      <a:r>
                        <a:rPr lang="es-ES" sz="1400" u="none" strike="noStrike" dirty="0">
                          <a:latin typeface="Calibri" pitchFamily="34" charset="0"/>
                        </a:rPr>
                        <a:t>Universidad Nacional de Cuyo, Mendoza, Argentina</a:t>
                      </a:r>
                      <a:endParaRPr lang="es-ES" sz="1400" b="0" i="0" u="none" strike="noStrike" dirty="0">
                        <a:solidFill>
                          <a:schemeClr val="tx1"/>
                        </a:solidFill>
                        <a:latin typeface="Calibri" pitchFamily="34" charset="0"/>
                      </a:endParaRPr>
                    </a:p>
                  </a:txBody>
                  <a:tcPr marL="0" marR="0" marT="0" marB="0" anchor="ctr"/>
                </a:tc>
              </a:tr>
              <a:tr h="372422">
                <a:tc>
                  <a:txBody>
                    <a:bodyPr/>
                    <a:lstStyle/>
                    <a:p>
                      <a:pPr algn="ctr" fontAlgn="b"/>
                      <a:r>
                        <a:rPr lang="it-IT" sz="1200" u="none" strike="noStrike" dirty="0">
                          <a:latin typeface="Calibri" pitchFamily="34" charset="0"/>
                        </a:rPr>
                        <a:t>6</a:t>
                      </a:r>
                      <a:endParaRPr lang="it-IT" sz="1200" b="0" i="0" u="none" strike="noStrike" dirty="0">
                        <a:solidFill>
                          <a:schemeClr val="tx1"/>
                        </a:solidFill>
                        <a:latin typeface="Calibri" pitchFamily="34" charset="0"/>
                      </a:endParaRPr>
                    </a:p>
                  </a:txBody>
                  <a:tcPr marL="0" marR="0" marT="0" marB="0" anchor="ctr"/>
                </a:tc>
                <a:tc>
                  <a:txBody>
                    <a:bodyPr/>
                    <a:lstStyle/>
                    <a:p>
                      <a:pPr marL="72000" algn="l" fontAlgn="b"/>
                      <a:r>
                        <a:rPr lang="it-IT" sz="1400" u="none" strike="noStrike">
                          <a:latin typeface="Calibri" pitchFamily="34" charset="0"/>
                        </a:rPr>
                        <a:t>Leonardo  Euillades</a:t>
                      </a:r>
                      <a:endParaRPr lang="it-IT" sz="1400" b="0" i="0" u="none" strike="noStrike">
                        <a:solidFill>
                          <a:schemeClr val="tx1"/>
                        </a:solidFill>
                        <a:latin typeface="Calibri" pitchFamily="34" charset="0"/>
                      </a:endParaRPr>
                    </a:p>
                  </a:txBody>
                  <a:tcPr marL="0" marR="0" marT="0" marB="0" anchor="ctr"/>
                </a:tc>
                <a:tc>
                  <a:txBody>
                    <a:bodyPr/>
                    <a:lstStyle/>
                    <a:p>
                      <a:pPr marL="72000" algn="l" fontAlgn="b"/>
                      <a:r>
                        <a:rPr lang="es-ES" sz="1400" u="none" strike="noStrike" dirty="0">
                          <a:latin typeface="Calibri" pitchFamily="34" charset="0"/>
                        </a:rPr>
                        <a:t>Universidad Nacional de Cuyo, Mendoza, Argentina</a:t>
                      </a:r>
                      <a:endParaRPr lang="es-ES" sz="1400" b="0" i="0" u="none" strike="noStrike" dirty="0">
                        <a:solidFill>
                          <a:schemeClr val="tx1"/>
                        </a:solidFill>
                        <a:latin typeface="Calibri" pitchFamily="34" charset="0"/>
                      </a:endParaRPr>
                    </a:p>
                  </a:txBody>
                  <a:tcPr marL="0" marR="0" marT="0" marB="0" anchor="ctr"/>
                </a:tc>
              </a:tr>
              <a:tr h="365238">
                <a:tc>
                  <a:txBody>
                    <a:bodyPr/>
                    <a:lstStyle/>
                    <a:p>
                      <a:pPr algn="ctr" fontAlgn="t"/>
                      <a:r>
                        <a:rPr lang="it-IT" sz="1200" u="none" strike="noStrike" dirty="0">
                          <a:latin typeface="Calibri" pitchFamily="34" charset="0"/>
                        </a:rPr>
                        <a:t>7</a:t>
                      </a:r>
                      <a:endParaRPr lang="it-IT" sz="1200" b="0" i="0" u="none" strike="noStrike" dirty="0">
                        <a:solidFill>
                          <a:schemeClr val="tx1"/>
                        </a:solidFill>
                        <a:latin typeface="Calibri" pitchFamily="34" charset="0"/>
                      </a:endParaRPr>
                    </a:p>
                  </a:txBody>
                  <a:tcPr marL="0" marR="0" marT="0" marB="0" anchor="ctr"/>
                </a:tc>
                <a:tc>
                  <a:txBody>
                    <a:bodyPr/>
                    <a:lstStyle/>
                    <a:p>
                      <a:pPr marL="72000" algn="l" fontAlgn="b"/>
                      <a:r>
                        <a:rPr lang="it-IT" sz="1400" u="none" strike="noStrike">
                          <a:latin typeface="Calibri" pitchFamily="34" charset="0"/>
                        </a:rPr>
                        <a:t>Felipe Aguilera</a:t>
                      </a:r>
                      <a:endParaRPr lang="it-IT" sz="1400" b="0" i="0" u="none" strike="noStrike">
                        <a:solidFill>
                          <a:schemeClr val="tx1"/>
                        </a:solidFill>
                        <a:latin typeface="Calibri" pitchFamily="34" charset="0"/>
                      </a:endParaRPr>
                    </a:p>
                  </a:txBody>
                  <a:tcPr marL="0" marR="0" marT="0" marB="0" anchor="ctr"/>
                </a:tc>
                <a:tc>
                  <a:txBody>
                    <a:bodyPr/>
                    <a:lstStyle/>
                    <a:p>
                      <a:pPr marL="72000" algn="l" fontAlgn="b"/>
                      <a:r>
                        <a:rPr lang="es-ES" sz="1400" u="none" strike="noStrike" dirty="0">
                          <a:latin typeface="Calibri" pitchFamily="34" charset="0"/>
                        </a:rPr>
                        <a:t>Universidad Católica del Norte, Antofagasta, Chile</a:t>
                      </a:r>
                      <a:endParaRPr lang="es-ES" sz="1400" b="0" i="0" u="none" strike="noStrike" dirty="0">
                        <a:solidFill>
                          <a:schemeClr val="tx1"/>
                        </a:solidFill>
                        <a:latin typeface="Calibri" pitchFamily="34" charset="0"/>
                      </a:endParaRPr>
                    </a:p>
                  </a:txBody>
                  <a:tcPr marL="0" marR="0" marT="0" marB="0" anchor="ctr"/>
                </a:tc>
              </a:tr>
              <a:tr h="470353">
                <a:tc>
                  <a:txBody>
                    <a:bodyPr/>
                    <a:lstStyle/>
                    <a:p>
                      <a:pPr algn="ctr" fontAlgn="b"/>
                      <a:r>
                        <a:rPr lang="it-IT" sz="1200" u="none" strike="noStrike" dirty="0">
                          <a:latin typeface="Calibri" pitchFamily="34" charset="0"/>
                        </a:rPr>
                        <a:t>8</a:t>
                      </a:r>
                      <a:endParaRPr lang="it-IT" sz="1200" b="0" i="0" u="none" strike="noStrike" dirty="0">
                        <a:solidFill>
                          <a:schemeClr val="tx1"/>
                        </a:solidFill>
                        <a:latin typeface="Calibri" pitchFamily="34" charset="0"/>
                      </a:endParaRPr>
                    </a:p>
                  </a:txBody>
                  <a:tcPr marL="0" marR="0" marT="0" marB="0" anchor="ctr"/>
                </a:tc>
                <a:tc>
                  <a:txBody>
                    <a:bodyPr/>
                    <a:lstStyle/>
                    <a:p>
                      <a:pPr marL="72000" algn="l" fontAlgn="b"/>
                      <a:r>
                        <a:rPr lang="it-IT" sz="1400" u="none" strike="noStrike">
                          <a:latin typeface="Calibri" pitchFamily="34" charset="0"/>
                        </a:rPr>
                        <a:t>Paul Lundgren</a:t>
                      </a:r>
                      <a:endParaRPr lang="it-IT" sz="1400" b="0" i="0" u="none" strike="noStrike">
                        <a:solidFill>
                          <a:schemeClr val="tx1"/>
                        </a:solidFill>
                        <a:latin typeface="Calibri" pitchFamily="34" charset="0"/>
                      </a:endParaRPr>
                    </a:p>
                  </a:txBody>
                  <a:tcPr marL="0" marR="0" marT="0" marB="0" anchor="ctr"/>
                </a:tc>
                <a:tc>
                  <a:txBody>
                    <a:bodyPr/>
                    <a:lstStyle/>
                    <a:p>
                      <a:pPr marL="72000" algn="l" fontAlgn="b"/>
                      <a:r>
                        <a:rPr lang="en-US" sz="1400" u="none" strike="noStrike" dirty="0">
                          <a:latin typeface="Calibri" pitchFamily="34" charset="0"/>
                        </a:rPr>
                        <a:t>Jet Propulsion Lab/California Inst. of Technology, Pasadena, CA, USA</a:t>
                      </a:r>
                      <a:endParaRPr lang="en-US" sz="1400" b="0" i="0" u="none" strike="noStrike" dirty="0">
                        <a:solidFill>
                          <a:schemeClr val="tx1"/>
                        </a:solidFill>
                        <a:latin typeface="Calibri" pitchFamily="34" charset="0"/>
                      </a:endParaRPr>
                    </a:p>
                  </a:txBody>
                  <a:tcPr marL="0" marR="0" marT="0" marB="0" anchor="ctr"/>
                </a:tc>
              </a:tr>
              <a:tr h="365238">
                <a:tc>
                  <a:txBody>
                    <a:bodyPr/>
                    <a:lstStyle/>
                    <a:p>
                      <a:pPr algn="ctr" fontAlgn="t"/>
                      <a:r>
                        <a:rPr lang="it-IT" sz="1200" u="none" strike="noStrike" dirty="0">
                          <a:latin typeface="Calibri" pitchFamily="34" charset="0"/>
                        </a:rPr>
                        <a:t>9</a:t>
                      </a:r>
                      <a:endParaRPr lang="it-IT" sz="1200" b="0" i="0" u="none" strike="noStrike" dirty="0">
                        <a:solidFill>
                          <a:schemeClr val="tx1"/>
                        </a:solidFill>
                        <a:latin typeface="Calibri" pitchFamily="34" charset="0"/>
                      </a:endParaRPr>
                    </a:p>
                  </a:txBody>
                  <a:tcPr marL="0" marR="0" marT="0" marB="0" anchor="ctr"/>
                </a:tc>
                <a:tc>
                  <a:txBody>
                    <a:bodyPr/>
                    <a:lstStyle/>
                    <a:p>
                      <a:pPr marL="72000" algn="l" fontAlgn="t"/>
                      <a:r>
                        <a:rPr lang="it-IT" sz="1400" u="none" strike="noStrike">
                          <a:latin typeface="Calibri" pitchFamily="34" charset="0"/>
                        </a:rPr>
                        <a:t>Charles Wicks</a:t>
                      </a:r>
                      <a:endParaRPr lang="it-IT" sz="1400" b="0" i="0" u="none" strike="noStrike">
                        <a:solidFill>
                          <a:schemeClr val="tx1"/>
                        </a:solidFill>
                        <a:latin typeface="Calibri" pitchFamily="34" charset="0"/>
                      </a:endParaRPr>
                    </a:p>
                  </a:txBody>
                  <a:tcPr marL="0" marR="0" marT="0" marB="0" anchor="ctr"/>
                </a:tc>
                <a:tc>
                  <a:txBody>
                    <a:bodyPr/>
                    <a:lstStyle/>
                    <a:p>
                      <a:pPr marL="72000" algn="l" fontAlgn="b"/>
                      <a:r>
                        <a:rPr lang="en-US" sz="1400" u="none" strike="noStrike" dirty="0">
                          <a:latin typeface="Calibri" pitchFamily="34" charset="0"/>
                        </a:rPr>
                        <a:t>U. S. Geological Survey,  Menlo Park, CA, USA</a:t>
                      </a:r>
                      <a:endParaRPr lang="en-US" sz="1400" b="0" i="0" u="none" strike="noStrike" dirty="0">
                        <a:solidFill>
                          <a:schemeClr val="tx1"/>
                        </a:solidFill>
                        <a:latin typeface="Calibri" pitchFamily="34" charset="0"/>
                      </a:endParaRPr>
                    </a:p>
                  </a:txBody>
                  <a:tcPr marL="0" marR="0" marT="0" marB="0" anchor="ctr"/>
                </a:tc>
              </a:tr>
              <a:tr h="365238">
                <a:tc>
                  <a:txBody>
                    <a:bodyPr/>
                    <a:lstStyle/>
                    <a:p>
                      <a:pPr algn="ctr" fontAlgn="b"/>
                      <a:r>
                        <a:rPr lang="it-IT" sz="1200" u="none" strike="noStrike" dirty="0">
                          <a:latin typeface="Calibri" pitchFamily="34" charset="0"/>
                        </a:rPr>
                        <a:t>10</a:t>
                      </a:r>
                      <a:endParaRPr lang="it-IT" sz="1200" b="0" i="0" u="none" strike="noStrike" dirty="0">
                        <a:solidFill>
                          <a:schemeClr val="tx1"/>
                        </a:solidFill>
                        <a:latin typeface="Calibri" pitchFamily="34" charset="0"/>
                      </a:endParaRPr>
                    </a:p>
                  </a:txBody>
                  <a:tcPr marL="0" marR="0" marT="0" marB="0" anchor="ctr"/>
                </a:tc>
                <a:tc>
                  <a:txBody>
                    <a:bodyPr/>
                    <a:lstStyle/>
                    <a:p>
                      <a:pPr marL="72000" algn="l" fontAlgn="b"/>
                      <a:r>
                        <a:rPr lang="it-IT" sz="1400" u="none" strike="noStrike" dirty="0">
                          <a:latin typeface="Calibri" pitchFamily="34" charset="0"/>
                        </a:rPr>
                        <a:t>Lucia </a:t>
                      </a:r>
                      <a:r>
                        <a:rPr lang="it-IT" sz="1400" u="none" strike="noStrike" dirty="0" err="1">
                          <a:latin typeface="Calibri" pitchFamily="34" charset="0"/>
                        </a:rPr>
                        <a:t>Lovison</a:t>
                      </a:r>
                      <a:r>
                        <a:rPr lang="it-IT" sz="1400" u="none" strike="noStrike" dirty="0">
                          <a:latin typeface="Calibri" pitchFamily="34" charset="0"/>
                        </a:rPr>
                        <a:t> </a:t>
                      </a:r>
                      <a:endParaRPr lang="it-IT" sz="1400" b="0" i="0" u="none" strike="noStrike" dirty="0">
                        <a:solidFill>
                          <a:schemeClr val="tx1"/>
                        </a:solidFill>
                        <a:latin typeface="Calibri" pitchFamily="34" charset="0"/>
                      </a:endParaRPr>
                    </a:p>
                  </a:txBody>
                  <a:tcPr marL="0" marR="0" marT="0" marB="0" anchor="ctr"/>
                </a:tc>
                <a:tc>
                  <a:txBody>
                    <a:bodyPr/>
                    <a:lstStyle/>
                    <a:p>
                      <a:pPr marL="72000" algn="l" fontAlgn="b"/>
                      <a:r>
                        <a:rPr lang="en-GB" sz="1400" u="none" strike="noStrike" dirty="0">
                          <a:latin typeface="Calibri" pitchFamily="34" charset="0"/>
                        </a:rPr>
                        <a:t>Sat-Drones, Wellesley, USA</a:t>
                      </a:r>
                      <a:endParaRPr lang="en-GB" sz="1400" b="0" i="0" u="none" strike="noStrike" dirty="0">
                        <a:solidFill>
                          <a:schemeClr val="tx1"/>
                        </a:solidFill>
                        <a:latin typeface="Calibri" pitchFamily="34" charset="0"/>
                      </a:endParaRPr>
                    </a:p>
                  </a:txBody>
                  <a:tcPr marL="0" marR="0" marT="0" marB="0" anchor="ctr"/>
                </a:tc>
              </a:tr>
            </a:tbl>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txBox="1">
            <a:spLocks/>
          </p:cNvSpPr>
          <p:nvPr/>
        </p:nvSpPr>
        <p:spPr>
          <a:xfrm>
            <a:off x="304800" y="838200"/>
            <a:ext cx="8458200" cy="1447800"/>
          </a:xfrm>
          <a:prstGeom prst="rect">
            <a:avLst/>
          </a:prstGeom>
        </p:spPr>
        <p:txBody>
          <a:bodyPr vert="horz" anchor="ctr">
            <a:noAutofit/>
          </a:bodyPr>
          <a:lstStyle/>
          <a:p>
            <a:pPr lvl="0" algn="ctr" fontAlgn="auto">
              <a:spcAft>
                <a:spcPts val="0"/>
              </a:spcAft>
              <a:defRPr/>
            </a:pPr>
            <a:r>
              <a:rPr lang="it-IT" sz="2800" dirty="0" err="1" smtClean="0">
                <a:latin typeface="Calibri" pitchFamily="34" charset="0"/>
                <a:ea typeface="+mj-ea"/>
                <a:cs typeface="+mj-cs"/>
              </a:rPr>
              <a:t>General</a:t>
            </a:r>
            <a:r>
              <a:rPr lang="it-IT" sz="2800" dirty="0" smtClean="0">
                <a:latin typeface="Calibri" pitchFamily="34" charset="0"/>
                <a:ea typeface="+mj-ea"/>
                <a:cs typeface="+mj-cs"/>
              </a:rPr>
              <a:t> </a:t>
            </a:r>
            <a:r>
              <a:rPr lang="it-IT" sz="2800" dirty="0" err="1" smtClean="0">
                <a:latin typeface="Calibri" pitchFamily="34" charset="0"/>
                <a:ea typeface="+mj-ea"/>
                <a:cs typeface="+mj-cs"/>
              </a:rPr>
              <a:t>features</a:t>
            </a:r>
            <a:r>
              <a:rPr lang="it-IT" sz="2800" dirty="0" smtClean="0">
                <a:latin typeface="Calibri" pitchFamily="34" charset="0"/>
                <a:ea typeface="+mj-ea"/>
                <a:cs typeface="+mj-cs"/>
              </a:rPr>
              <a:t> </a:t>
            </a:r>
            <a:r>
              <a:rPr lang="it-IT" sz="2800" dirty="0" err="1" smtClean="0">
                <a:latin typeface="Calibri" pitchFamily="34" charset="0"/>
              </a:rPr>
              <a:t>of</a:t>
            </a:r>
            <a:r>
              <a:rPr lang="it-IT" sz="2800" dirty="0" smtClean="0">
                <a:latin typeface="Calibri" pitchFamily="34" charset="0"/>
              </a:rPr>
              <a:t> the </a:t>
            </a:r>
            <a:r>
              <a:rPr lang="it-IT" sz="2800" dirty="0" err="1" smtClean="0">
                <a:latin typeface="Calibri" pitchFamily="34" charset="0"/>
              </a:rPr>
              <a:t>GeoHaZSA</a:t>
            </a:r>
            <a:r>
              <a:rPr lang="it-IT" sz="2800" dirty="0" smtClean="0">
                <a:latin typeface="Calibri" pitchFamily="34" charset="0"/>
              </a:rPr>
              <a:t> Supersite</a:t>
            </a:r>
            <a:endParaRPr lang="it-IT" sz="2400" dirty="0" smtClean="0">
              <a:latin typeface="Calibri" pitchFamily="34" charset="0"/>
              <a:ea typeface="+mj-ea"/>
              <a:cs typeface="+mj-cs"/>
            </a:endParaRPr>
          </a:p>
          <a:p>
            <a:pPr lvl="0" algn="ctr" fontAlgn="auto">
              <a:spcAft>
                <a:spcPts val="0"/>
              </a:spcAft>
              <a:defRPr/>
            </a:pPr>
            <a:endParaRPr lang="it-IT" sz="2400" dirty="0">
              <a:latin typeface="Calibri" pitchFamily="34" charset="0"/>
              <a:ea typeface="+mj-ea"/>
              <a:cs typeface="+mj-cs"/>
            </a:endParaRPr>
          </a:p>
        </p:txBody>
      </p:sp>
      <p:sp>
        <p:nvSpPr>
          <p:cNvPr id="5" name="Sottotitolo 2"/>
          <p:cNvSpPr txBox="1">
            <a:spLocks/>
          </p:cNvSpPr>
          <p:nvPr/>
        </p:nvSpPr>
        <p:spPr>
          <a:xfrm>
            <a:off x="609600" y="2286000"/>
            <a:ext cx="7924800" cy="3276600"/>
          </a:xfrm>
          <a:prstGeom prst="rect">
            <a:avLst/>
          </a:prstGeom>
        </p:spPr>
        <p:txBody>
          <a:bodyPr vert="horz">
            <a:noAutofit/>
          </a:bodyPr>
          <a:lstStyle/>
          <a:p>
            <a:pPr marL="355600" indent="-355600" algn="just" fontAlgn="auto">
              <a:spcBef>
                <a:spcPts val="600"/>
              </a:spcBef>
              <a:spcAft>
                <a:spcPts val="0"/>
              </a:spcAft>
              <a:buClr>
                <a:srgbClr val="A04DA3"/>
              </a:buClr>
              <a:buFont typeface="Wingdings" pitchFamily="2" charset="2"/>
              <a:buChar char="§"/>
              <a:defRPr/>
            </a:pPr>
            <a:r>
              <a:rPr lang="en-US" sz="2200" dirty="0" smtClean="0">
                <a:latin typeface="Calibri" pitchFamily="34" charset="0"/>
                <a:cs typeface="Arial" pitchFamily="34" charset="0"/>
              </a:rPr>
              <a:t>~50 x 200 km area, covering 9 </a:t>
            </a:r>
            <a:r>
              <a:rPr lang="en-US" sz="2200" dirty="0" err="1" smtClean="0">
                <a:latin typeface="Calibri" pitchFamily="34" charset="0"/>
                <a:cs typeface="Arial" pitchFamily="34" charset="0"/>
              </a:rPr>
              <a:t>stratovolcanoes</a:t>
            </a:r>
            <a:r>
              <a:rPr lang="en-US" sz="2200" dirty="0" smtClean="0">
                <a:latin typeface="Calibri" pitchFamily="34" charset="0"/>
                <a:cs typeface="Arial" pitchFamily="34" charset="0"/>
              </a:rPr>
              <a:t>, 2 volcanic fields, a large strike-slip fault</a:t>
            </a:r>
          </a:p>
          <a:p>
            <a:pPr marL="355600" indent="-355600" algn="just" fontAlgn="auto">
              <a:spcBef>
                <a:spcPts val="600"/>
              </a:spcBef>
              <a:spcAft>
                <a:spcPts val="0"/>
              </a:spcAft>
              <a:buClr>
                <a:srgbClr val="A04DA3"/>
              </a:buClr>
              <a:buFont typeface="Wingdings" pitchFamily="2" charset="2"/>
              <a:buChar char="§"/>
              <a:defRPr/>
            </a:pPr>
            <a:r>
              <a:rPr lang="en-US" sz="2200" dirty="0" smtClean="0">
                <a:latin typeface="Calibri" pitchFamily="34" charset="0"/>
                <a:cs typeface="Arial" pitchFamily="34" charset="0"/>
              </a:rPr>
              <a:t>Strong volcanic hazards - lahars, </a:t>
            </a:r>
            <a:r>
              <a:rPr lang="en-US" sz="2200" dirty="0" err="1" smtClean="0">
                <a:latin typeface="Calibri" pitchFamily="34" charset="0"/>
                <a:cs typeface="Arial" pitchFamily="34" charset="0"/>
              </a:rPr>
              <a:t>tephra</a:t>
            </a:r>
            <a:r>
              <a:rPr lang="en-US" sz="2200" dirty="0" smtClean="0">
                <a:latin typeface="Calibri" pitchFamily="34" charset="0"/>
                <a:cs typeface="Arial" pitchFamily="34" charset="0"/>
              </a:rPr>
              <a:t> fallout, ash plumes; +  seismic hazard</a:t>
            </a:r>
          </a:p>
          <a:p>
            <a:pPr marL="355600" indent="-355600" algn="just" fontAlgn="auto">
              <a:spcBef>
                <a:spcPts val="600"/>
              </a:spcBef>
              <a:spcAft>
                <a:spcPts val="0"/>
              </a:spcAft>
              <a:buClr>
                <a:srgbClr val="A04DA3"/>
              </a:buClr>
              <a:buFont typeface="Wingdings" pitchFamily="2" charset="2"/>
              <a:buChar char="§"/>
              <a:defRPr/>
            </a:pPr>
            <a:r>
              <a:rPr lang="en-US" sz="2200" dirty="0" smtClean="0">
                <a:latin typeface="Calibri" pitchFamily="34" charset="0"/>
                <a:cs typeface="Arial" pitchFamily="34" charset="0"/>
              </a:rPr>
              <a:t>80 eruptions since the 1900 </a:t>
            </a:r>
          </a:p>
          <a:p>
            <a:pPr marL="355600" indent="-355600" algn="just" fontAlgn="auto">
              <a:spcBef>
                <a:spcPts val="600"/>
              </a:spcBef>
              <a:spcAft>
                <a:spcPts val="0"/>
              </a:spcAft>
              <a:buClr>
                <a:srgbClr val="A04DA3"/>
              </a:buClr>
              <a:buFont typeface="Wingdings" pitchFamily="2" charset="2"/>
              <a:buChar char="§"/>
              <a:defRPr/>
            </a:pPr>
            <a:r>
              <a:rPr lang="en-US" sz="2200" dirty="0" smtClean="0">
                <a:latin typeface="Calibri" pitchFamily="34" charset="0"/>
                <a:cs typeface="Arial" pitchFamily="34" charset="0"/>
              </a:rPr>
              <a:t>Potentially affected population ~200 k</a:t>
            </a:r>
          </a:p>
          <a:p>
            <a:pPr marL="355600" indent="-355600" algn="just" fontAlgn="auto">
              <a:spcBef>
                <a:spcPts val="600"/>
              </a:spcBef>
              <a:spcAft>
                <a:spcPts val="0"/>
              </a:spcAft>
              <a:buClr>
                <a:srgbClr val="A04DA3"/>
              </a:buClr>
              <a:buFont typeface="Wingdings" pitchFamily="2" charset="2"/>
              <a:buChar char="§"/>
              <a:defRPr/>
            </a:pPr>
            <a:r>
              <a:rPr lang="en-US" sz="2200" dirty="0" smtClean="0">
                <a:latin typeface="Calibri" pitchFamily="34" charset="0"/>
                <a:cs typeface="Arial" pitchFamily="34" charset="0"/>
              </a:rPr>
              <a:t>EO data not widely used, little local capacity</a:t>
            </a:r>
          </a:p>
          <a:p>
            <a:pPr marL="355600" indent="-355600" algn="just" fontAlgn="auto">
              <a:spcBef>
                <a:spcPts val="600"/>
              </a:spcBef>
              <a:spcAft>
                <a:spcPts val="0"/>
              </a:spcAft>
              <a:buClr>
                <a:srgbClr val="A04DA3"/>
              </a:buClr>
              <a:buFont typeface="Wingdings" pitchFamily="2" charset="2"/>
              <a:buChar char="§"/>
              <a:defRPr/>
            </a:pPr>
            <a:r>
              <a:rPr lang="en-US" sz="2200" dirty="0" smtClean="0">
                <a:latin typeface="Calibri" pitchFamily="34" charset="0"/>
                <a:cs typeface="Arial" pitchFamily="34" charset="0"/>
              </a:rPr>
              <a:t>GEO Chile strongly supports the proposal</a:t>
            </a:r>
          </a:p>
          <a:p>
            <a:pPr marL="355600" indent="-355600" algn="just" fontAlgn="auto">
              <a:spcBef>
                <a:spcPts val="300"/>
              </a:spcBef>
              <a:spcAft>
                <a:spcPts val="0"/>
              </a:spcAft>
              <a:buClr>
                <a:srgbClr val="A04DA3"/>
              </a:buClr>
              <a:buFont typeface="Wingdings" pitchFamily="2" charset="2"/>
              <a:buChar char="§"/>
              <a:defRPr/>
            </a:pPr>
            <a:endParaRPr lang="en-US" sz="2200" dirty="0" smtClean="0">
              <a:latin typeface="Calibri" pitchFamily="34" charset="0"/>
              <a:cs typeface="Arial" pitchFamily="34" charset="0"/>
            </a:endParaRPr>
          </a:p>
          <a:p>
            <a:pPr algn="just" fontAlgn="auto">
              <a:spcBef>
                <a:spcPts val="300"/>
              </a:spcBef>
              <a:spcAft>
                <a:spcPts val="0"/>
              </a:spcAft>
              <a:buClr>
                <a:srgbClr val="A04DA3"/>
              </a:buClr>
              <a:buFont typeface="Wingdings" pitchFamily="2" charset="2"/>
              <a:buChar char="§"/>
              <a:defRPr/>
            </a:pPr>
            <a:endParaRPr lang="en-US" sz="2200" dirty="0" smtClean="0">
              <a:latin typeface="Calibri" pitchFamily="34" charset="0"/>
              <a:cs typeface="Arial" pitchFamily="34" charset="0"/>
            </a:endParaRPr>
          </a:p>
          <a:p>
            <a:pPr marL="365125" indent="-273050" algn="just" fontAlgn="auto">
              <a:spcBef>
                <a:spcPts val="300"/>
              </a:spcBef>
              <a:spcAft>
                <a:spcPts val="0"/>
              </a:spcAft>
              <a:buClr>
                <a:schemeClr val="accent3"/>
              </a:buClr>
              <a:buFont typeface="Wingdings" pitchFamily="2" charset="2"/>
              <a:buChar char="§"/>
              <a:defRPr/>
            </a:pPr>
            <a:endParaRPr lang="en-US" sz="2200" dirty="0" smtClean="0">
              <a:latin typeface="Calibri" pitchFamily="34" charset="0"/>
              <a:cs typeface="Arial" pitchFamily="34" charset="0"/>
            </a:endParaRPr>
          </a:p>
          <a:p>
            <a:pPr marL="365125" indent="-273050" algn="just" fontAlgn="auto">
              <a:spcBef>
                <a:spcPts val="300"/>
              </a:spcBef>
              <a:spcAft>
                <a:spcPts val="0"/>
              </a:spcAft>
              <a:buClr>
                <a:schemeClr val="accent3"/>
              </a:buClr>
              <a:buFont typeface="Wingdings" pitchFamily="2" charset="2"/>
              <a:buChar char="§"/>
              <a:defRPr/>
            </a:pPr>
            <a:endParaRPr lang="en-US" sz="2200" dirty="0" smtClean="0">
              <a:latin typeface="Calibri" pitchFamily="34" charset="0"/>
              <a:cs typeface="Arial" pitchFamily="34" charset="0"/>
            </a:endParaRPr>
          </a:p>
          <a:p>
            <a:pPr marL="365125" indent="-273050" algn="just" fontAlgn="auto">
              <a:spcBef>
                <a:spcPts val="300"/>
              </a:spcBef>
              <a:spcAft>
                <a:spcPts val="0"/>
              </a:spcAft>
              <a:buClr>
                <a:schemeClr val="accent3"/>
              </a:buClr>
              <a:buFont typeface="Wingdings" pitchFamily="2" charset="2"/>
              <a:buChar char="§"/>
              <a:defRPr/>
            </a:pPr>
            <a:endParaRPr lang="en-US" sz="2200" dirty="0" smtClean="0">
              <a:latin typeface="Calibri" pitchFamily="34" charset="0"/>
              <a:cs typeface="Arial"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txBox="1">
            <a:spLocks/>
          </p:cNvSpPr>
          <p:nvPr/>
        </p:nvSpPr>
        <p:spPr>
          <a:xfrm>
            <a:off x="304800" y="609600"/>
            <a:ext cx="8458200" cy="914400"/>
          </a:xfrm>
          <a:prstGeom prst="rect">
            <a:avLst/>
          </a:prstGeom>
        </p:spPr>
        <p:txBody>
          <a:bodyPr vert="horz" anchor="ctr">
            <a:noAutofit/>
          </a:bodyPr>
          <a:lstStyle/>
          <a:p>
            <a:pPr lvl="0" algn="ctr" fontAlgn="auto">
              <a:spcAft>
                <a:spcPts val="0"/>
              </a:spcAft>
              <a:defRPr/>
            </a:pPr>
            <a:r>
              <a:rPr lang="it-IT" sz="3600" dirty="0" err="1" smtClean="0">
                <a:latin typeface="Calibri" pitchFamily="34" charset="0"/>
              </a:rPr>
              <a:t>Permanent</a:t>
            </a:r>
            <a:r>
              <a:rPr lang="it-IT" sz="3600" dirty="0" smtClean="0">
                <a:latin typeface="Calibri" pitchFamily="34" charset="0"/>
              </a:rPr>
              <a:t> </a:t>
            </a:r>
            <a:r>
              <a:rPr lang="it-IT" sz="3600" dirty="0" err="1" smtClean="0">
                <a:latin typeface="Calibri" pitchFamily="34" charset="0"/>
              </a:rPr>
              <a:t>Supersites</a:t>
            </a:r>
            <a:endParaRPr lang="it-IT" sz="3600" dirty="0" smtClean="0">
              <a:latin typeface="Calibri" pitchFamily="34" charset="0"/>
            </a:endParaRPr>
          </a:p>
        </p:txBody>
      </p:sp>
      <p:graphicFrame>
        <p:nvGraphicFramePr>
          <p:cNvPr id="7" name="Tabella 6"/>
          <p:cNvGraphicFramePr>
            <a:graphicFrameLocks noGrp="1"/>
          </p:cNvGraphicFramePr>
          <p:nvPr/>
        </p:nvGraphicFramePr>
        <p:xfrm>
          <a:off x="457200" y="1524000"/>
          <a:ext cx="8229600" cy="4516120"/>
        </p:xfrm>
        <a:graphic>
          <a:graphicData uri="http://schemas.openxmlformats.org/drawingml/2006/table">
            <a:tbl>
              <a:tblPr firstRow="1" bandRow="1">
                <a:tableStyleId>{5C22544A-7EE6-4342-B048-85BDC9FD1C3A}</a:tableStyleId>
              </a:tblPr>
              <a:tblGrid>
                <a:gridCol w="457200"/>
                <a:gridCol w="3124200"/>
                <a:gridCol w="2514600"/>
                <a:gridCol w="2133600"/>
              </a:tblGrid>
              <a:tr h="370840">
                <a:tc>
                  <a:txBody>
                    <a:bodyPr/>
                    <a:lstStyle/>
                    <a:p>
                      <a:endParaRPr lang="it-IT" dirty="0">
                        <a:solidFill>
                          <a:schemeClr val="tx1"/>
                        </a:solidFill>
                        <a:latin typeface="Calibri" pitchFamily="34" charset="0"/>
                      </a:endParaRPr>
                    </a:p>
                  </a:txBody>
                  <a:tcPr>
                    <a:solidFill>
                      <a:schemeClr val="accent1">
                        <a:lumMod val="60000"/>
                        <a:lumOff val="40000"/>
                      </a:schemeClr>
                    </a:solidFill>
                  </a:tcPr>
                </a:tc>
                <a:tc>
                  <a:txBody>
                    <a:bodyPr/>
                    <a:lstStyle/>
                    <a:p>
                      <a:r>
                        <a:rPr lang="it-IT" dirty="0" smtClean="0">
                          <a:solidFill>
                            <a:schemeClr val="tx1"/>
                          </a:solidFill>
                          <a:latin typeface="Calibri" pitchFamily="34" charset="0"/>
                        </a:rPr>
                        <a:t>Supersite</a:t>
                      </a:r>
                      <a:endParaRPr lang="it-IT" dirty="0">
                        <a:solidFill>
                          <a:schemeClr val="tx1"/>
                        </a:solidFill>
                        <a:latin typeface="Calibri" pitchFamily="34" charset="0"/>
                      </a:endParaRPr>
                    </a:p>
                  </a:txBody>
                  <a:tcPr>
                    <a:solidFill>
                      <a:schemeClr val="accent1">
                        <a:lumMod val="60000"/>
                        <a:lumOff val="40000"/>
                      </a:schemeClr>
                    </a:solidFill>
                  </a:tcPr>
                </a:tc>
                <a:tc>
                  <a:txBody>
                    <a:bodyPr/>
                    <a:lstStyle/>
                    <a:p>
                      <a:pPr algn="ctr"/>
                      <a:r>
                        <a:rPr kumimoji="0" lang="it-IT" b="1" kern="1200" dirty="0" smtClean="0">
                          <a:solidFill>
                            <a:schemeClr val="tx1"/>
                          </a:solidFill>
                          <a:latin typeface="Calibri" pitchFamily="34" charset="0"/>
                          <a:ea typeface="+mn-ea"/>
                          <a:cs typeface="+mn-cs"/>
                        </a:rPr>
                        <a:t>Status</a:t>
                      </a:r>
                      <a:endParaRPr kumimoji="0" lang="it-IT" b="1" kern="1200" dirty="0">
                        <a:solidFill>
                          <a:schemeClr val="tx1"/>
                        </a:solidFill>
                        <a:latin typeface="Calibri" pitchFamily="34" charset="0"/>
                        <a:ea typeface="+mn-ea"/>
                        <a:cs typeface="+mn-cs"/>
                      </a:endParaRPr>
                    </a:p>
                  </a:txBody>
                  <a:tcPr anchor="ctr">
                    <a:solidFill>
                      <a:schemeClr val="accent1">
                        <a:lumMod val="60000"/>
                        <a:lumOff val="40000"/>
                      </a:schemeClr>
                    </a:solidFill>
                  </a:tcPr>
                </a:tc>
                <a:tc>
                  <a:txBody>
                    <a:bodyPr/>
                    <a:lstStyle/>
                    <a:p>
                      <a:r>
                        <a:rPr lang="it-IT" dirty="0" err="1" smtClean="0">
                          <a:solidFill>
                            <a:schemeClr val="tx1"/>
                          </a:solidFill>
                          <a:latin typeface="Calibri" pitchFamily="34" charset="0"/>
                        </a:rPr>
                        <a:t>Next</a:t>
                      </a:r>
                      <a:r>
                        <a:rPr lang="it-IT" dirty="0" smtClean="0">
                          <a:solidFill>
                            <a:schemeClr val="tx1"/>
                          </a:solidFill>
                          <a:latin typeface="Calibri" pitchFamily="34" charset="0"/>
                        </a:rPr>
                        <a:t> </a:t>
                      </a:r>
                      <a:r>
                        <a:rPr lang="it-IT" dirty="0" err="1" smtClean="0">
                          <a:solidFill>
                            <a:schemeClr val="tx1"/>
                          </a:solidFill>
                          <a:latin typeface="Calibri" pitchFamily="34" charset="0"/>
                        </a:rPr>
                        <a:t>Biennial</a:t>
                      </a:r>
                      <a:r>
                        <a:rPr lang="it-IT" dirty="0" smtClean="0">
                          <a:solidFill>
                            <a:schemeClr val="tx1"/>
                          </a:solidFill>
                          <a:latin typeface="Calibri" pitchFamily="34" charset="0"/>
                        </a:rPr>
                        <a:t> report</a:t>
                      </a:r>
                      <a:endParaRPr lang="it-IT" dirty="0">
                        <a:solidFill>
                          <a:schemeClr val="tx1"/>
                        </a:solidFill>
                        <a:latin typeface="Calibri" pitchFamily="34" charset="0"/>
                      </a:endParaRPr>
                    </a:p>
                  </a:txBody>
                  <a:tcPr>
                    <a:solidFill>
                      <a:schemeClr val="accent1">
                        <a:lumMod val="60000"/>
                        <a:lumOff val="40000"/>
                      </a:schemeClr>
                    </a:solidFill>
                  </a:tcPr>
                </a:tc>
              </a:tr>
              <a:tr h="370840">
                <a:tc>
                  <a:txBody>
                    <a:bodyPr/>
                    <a:lstStyle/>
                    <a:p>
                      <a:r>
                        <a:rPr lang="it-IT" dirty="0" smtClean="0">
                          <a:latin typeface="Calibri" pitchFamily="34" charset="0"/>
                        </a:rPr>
                        <a:t>1</a:t>
                      </a:r>
                      <a:endParaRPr lang="it-IT" dirty="0">
                        <a:latin typeface="Calibri" pitchFamily="34" charset="0"/>
                      </a:endParaRPr>
                    </a:p>
                  </a:txBody>
                  <a:tcPr/>
                </a:tc>
                <a:tc>
                  <a:txBody>
                    <a:bodyPr/>
                    <a:lstStyle/>
                    <a:p>
                      <a:r>
                        <a:rPr lang="en-US" sz="1800" dirty="0" smtClean="0">
                          <a:latin typeface="Calibri" pitchFamily="34" charset="0"/>
                          <a:ea typeface="Calibri" pitchFamily="34" charset="0"/>
                          <a:cs typeface="Cambria-Bold" charset="0"/>
                        </a:rPr>
                        <a:t>Hawaiian volcanoes </a:t>
                      </a:r>
                      <a:endParaRPr lang="it-IT" dirty="0">
                        <a:latin typeface="Calibri" pitchFamily="34" charset="0"/>
                      </a:endParaRPr>
                    </a:p>
                  </a:txBody>
                  <a:tcPr/>
                </a:tc>
                <a:tc>
                  <a:txBody>
                    <a:bodyPr/>
                    <a:lstStyle/>
                    <a:p>
                      <a:r>
                        <a:rPr kumimoji="0" lang="it-IT" sz="1800" kern="1200" dirty="0" err="1" smtClean="0">
                          <a:solidFill>
                            <a:schemeClr val="dk1"/>
                          </a:solidFill>
                          <a:latin typeface="Calibri" pitchFamily="34" charset="0"/>
                          <a:ea typeface="Calibri" pitchFamily="34" charset="0"/>
                          <a:cs typeface="Cambria-Bold" charset="0"/>
                        </a:rPr>
                        <a:t>Renewed</a:t>
                      </a:r>
                      <a:r>
                        <a:rPr kumimoji="0" lang="it-IT" sz="1800" kern="1200" dirty="0" smtClean="0">
                          <a:solidFill>
                            <a:schemeClr val="dk1"/>
                          </a:solidFill>
                          <a:latin typeface="Calibri" pitchFamily="34" charset="0"/>
                          <a:ea typeface="Calibri" pitchFamily="34" charset="0"/>
                          <a:cs typeface="Cambria-Bold" charset="0"/>
                        </a:rPr>
                        <a:t> </a:t>
                      </a:r>
                      <a:r>
                        <a:rPr lang="it-IT" dirty="0" smtClean="0">
                          <a:latin typeface="Calibri" pitchFamily="34" charset="0"/>
                        </a:rPr>
                        <a:t>at SIT 32</a:t>
                      </a:r>
                      <a:endParaRPr lang="it-IT" dirty="0">
                        <a:latin typeface="Calibri" pitchFamily="34" charset="0"/>
                      </a:endParaRPr>
                    </a:p>
                  </a:txBody>
                  <a:tcPr/>
                </a:tc>
                <a:tc>
                  <a:txBody>
                    <a:bodyPr/>
                    <a:lstStyle/>
                    <a:p>
                      <a:pPr marL="0" algn="ctr" rtl="0" eaLnBrk="1" fontAlgn="b" latinLnBrk="0" hangingPunct="1"/>
                      <a:r>
                        <a:rPr kumimoji="0" lang="it-IT" sz="1800" kern="1200" dirty="0" smtClean="0">
                          <a:solidFill>
                            <a:schemeClr val="dk1"/>
                          </a:solidFill>
                          <a:latin typeface="Calibri" pitchFamily="34" charset="0"/>
                          <a:ea typeface="Calibri" pitchFamily="34" charset="0"/>
                          <a:cs typeface="Cambria-Bold" charset="0"/>
                        </a:rPr>
                        <a:t>25-Oct-18 (3rd)</a:t>
                      </a:r>
                    </a:p>
                  </a:txBody>
                  <a:tcPr marL="0" marR="0" marT="0" marB="0" anchor="ctr"/>
                </a:tc>
              </a:tr>
              <a:tr h="370840">
                <a:tc>
                  <a:txBody>
                    <a:bodyPr/>
                    <a:lstStyle/>
                    <a:p>
                      <a:r>
                        <a:rPr lang="it-IT" dirty="0" smtClean="0">
                          <a:latin typeface="Calibri" pitchFamily="34" charset="0"/>
                        </a:rPr>
                        <a:t>2</a:t>
                      </a:r>
                      <a:endParaRPr lang="it-IT" dirty="0">
                        <a:latin typeface="Calibri" pitchFamily="34" charset="0"/>
                      </a:endParaRPr>
                    </a:p>
                  </a:txBody>
                  <a:tcPr/>
                </a:tc>
                <a:tc>
                  <a:txBody>
                    <a:bodyPr/>
                    <a:lstStyle/>
                    <a:p>
                      <a:r>
                        <a:rPr lang="en-US" sz="1800" dirty="0" smtClean="0">
                          <a:latin typeface="Calibri" pitchFamily="34" charset="0"/>
                          <a:ea typeface="Calibri" pitchFamily="34" charset="0"/>
                          <a:cs typeface="Cambria-Bold" charset="0"/>
                        </a:rPr>
                        <a:t>Icelandic volcanoes </a:t>
                      </a:r>
                      <a:endParaRPr lang="it-IT" dirty="0">
                        <a:latin typeface="Calibri"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it-IT" sz="1800" kern="1200" dirty="0" err="1" smtClean="0">
                          <a:solidFill>
                            <a:schemeClr val="dk1"/>
                          </a:solidFill>
                          <a:latin typeface="Calibri" pitchFamily="34" charset="0"/>
                          <a:ea typeface="Calibri" pitchFamily="34" charset="0"/>
                          <a:cs typeface="Cambria-Bold" charset="0"/>
                        </a:rPr>
                        <a:t>Renewed</a:t>
                      </a:r>
                      <a:r>
                        <a:rPr kumimoji="0" lang="it-IT" sz="1800" kern="1200" dirty="0" smtClean="0">
                          <a:solidFill>
                            <a:schemeClr val="dk1"/>
                          </a:solidFill>
                          <a:latin typeface="Calibri" pitchFamily="34" charset="0"/>
                          <a:ea typeface="Calibri" pitchFamily="34" charset="0"/>
                          <a:cs typeface="Cambria-Bold" charset="0"/>
                        </a:rPr>
                        <a:t> at </a:t>
                      </a:r>
                      <a:r>
                        <a:rPr kumimoji="0" lang="it-IT" sz="1800" kern="1200" dirty="0" err="1" smtClean="0">
                          <a:solidFill>
                            <a:schemeClr val="dk1"/>
                          </a:solidFill>
                          <a:latin typeface="Calibri" pitchFamily="34" charset="0"/>
                          <a:ea typeface="Calibri" pitchFamily="34" charset="0"/>
                          <a:cs typeface="Cambria-Bold" charset="0"/>
                        </a:rPr>
                        <a:t>Plenary</a:t>
                      </a:r>
                      <a:r>
                        <a:rPr kumimoji="0" lang="it-IT" sz="1800" kern="1200" dirty="0" smtClean="0">
                          <a:solidFill>
                            <a:schemeClr val="dk1"/>
                          </a:solidFill>
                          <a:latin typeface="Calibri" pitchFamily="34" charset="0"/>
                          <a:ea typeface="Calibri" pitchFamily="34" charset="0"/>
                          <a:cs typeface="Cambria-Bold" charset="0"/>
                        </a:rPr>
                        <a:t> 29</a:t>
                      </a:r>
                      <a:endParaRPr lang="it-IT" dirty="0">
                        <a:latin typeface="Calibri" pitchFamily="34" charset="0"/>
                      </a:endParaRPr>
                    </a:p>
                  </a:txBody>
                  <a:tcPr/>
                </a:tc>
                <a:tc>
                  <a:txBody>
                    <a:bodyPr/>
                    <a:lstStyle/>
                    <a:p>
                      <a:pPr marL="0" algn="ctr" rtl="0" eaLnBrk="1" latinLnBrk="0" hangingPunct="1"/>
                      <a:r>
                        <a:rPr kumimoji="0" lang="it-IT" sz="1800" kern="1200" dirty="0" smtClean="0">
                          <a:solidFill>
                            <a:schemeClr val="dk1"/>
                          </a:solidFill>
                          <a:latin typeface="Calibri" pitchFamily="34" charset="0"/>
                          <a:ea typeface="Calibri" pitchFamily="34" charset="0"/>
                          <a:cs typeface="Cambria-Bold" charset="0"/>
                        </a:rPr>
                        <a:t>5-Nov-17 (2nd)</a:t>
                      </a:r>
                    </a:p>
                    <a:p>
                      <a:pPr marL="0" algn="ctr" rtl="0" eaLnBrk="1" latinLnBrk="0" hangingPunct="1"/>
                      <a:endParaRPr kumimoji="0" lang="it-IT" sz="1800" kern="1200" dirty="0" smtClean="0">
                        <a:solidFill>
                          <a:schemeClr val="dk1"/>
                        </a:solidFill>
                        <a:latin typeface="Calibri" pitchFamily="34" charset="0"/>
                        <a:ea typeface="Calibri" pitchFamily="34" charset="0"/>
                        <a:cs typeface="Cambria-Bold" charset="0"/>
                      </a:endParaRPr>
                    </a:p>
                  </a:txBody>
                  <a:tcPr anchor="ctr"/>
                </a:tc>
              </a:tr>
              <a:tr h="370840">
                <a:tc>
                  <a:txBody>
                    <a:bodyPr/>
                    <a:lstStyle/>
                    <a:p>
                      <a:r>
                        <a:rPr lang="it-IT" dirty="0" smtClean="0">
                          <a:solidFill>
                            <a:schemeClr val="tx1"/>
                          </a:solidFill>
                          <a:latin typeface="Calibri" pitchFamily="34" charset="0"/>
                        </a:rPr>
                        <a:t>3</a:t>
                      </a:r>
                      <a:endParaRPr lang="it-IT" dirty="0">
                        <a:solidFill>
                          <a:schemeClr val="tx1"/>
                        </a:solidFill>
                        <a:latin typeface="Calibri" pitchFamily="34" charset="0"/>
                      </a:endParaRPr>
                    </a:p>
                  </a:txBody>
                  <a:tcPr/>
                </a:tc>
                <a:tc>
                  <a:txBody>
                    <a:bodyPr/>
                    <a:lstStyle/>
                    <a:p>
                      <a:r>
                        <a:rPr lang="en-US" sz="1800" dirty="0" smtClean="0">
                          <a:solidFill>
                            <a:schemeClr val="tx1"/>
                          </a:solidFill>
                          <a:latin typeface="Calibri" pitchFamily="34" charset="0"/>
                          <a:ea typeface="Calibri" pitchFamily="34" charset="0"/>
                          <a:cs typeface="Cambria-Bold" charset="0"/>
                        </a:rPr>
                        <a:t>Etna volcano </a:t>
                      </a:r>
                      <a:endParaRPr lang="it-IT" dirty="0">
                        <a:solidFill>
                          <a:schemeClr val="tx1"/>
                        </a:solidFill>
                        <a:latin typeface="Calibri" pitchFamily="34" charset="0"/>
                      </a:endParaRPr>
                    </a:p>
                  </a:txBody>
                  <a:tcPr/>
                </a:tc>
                <a:tc>
                  <a:txBody>
                    <a:bodyPr/>
                    <a:lstStyle/>
                    <a:p>
                      <a:r>
                        <a:rPr lang="it-IT" dirty="0" err="1" smtClean="0">
                          <a:latin typeface="Calibri" pitchFamily="34" charset="0"/>
                        </a:rPr>
                        <a:t>Renewed</a:t>
                      </a:r>
                      <a:r>
                        <a:rPr lang="it-IT" dirty="0" smtClean="0">
                          <a:latin typeface="Calibri" pitchFamily="34" charset="0"/>
                        </a:rPr>
                        <a:t> at </a:t>
                      </a:r>
                      <a:r>
                        <a:rPr lang="it-IT" dirty="0" err="1" smtClean="0">
                          <a:latin typeface="Calibri" pitchFamily="34" charset="0"/>
                        </a:rPr>
                        <a:t>Plenary</a:t>
                      </a:r>
                      <a:r>
                        <a:rPr lang="it-IT" dirty="0" smtClean="0">
                          <a:latin typeface="Calibri" pitchFamily="34" charset="0"/>
                        </a:rPr>
                        <a:t> 30</a:t>
                      </a:r>
                      <a:endParaRPr lang="it-IT" dirty="0">
                        <a:latin typeface="Calibri" pitchFamily="34" charset="0"/>
                      </a:endParaRPr>
                    </a:p>
                  </a:txBody>
                  <a:tcPr/>
                </a:tc>
                <a:tc>
                  <a:txBody>
                    <a:bodyPr/>
                    <a:lstStyle/>
                    <a:p>
                      <a:pPr marL="0" algn="ctr" rtl="0" eaLnBrk="1" latinLnBrk="0" hangingPunct="1"/>
                      <a:r>
                        <a:rPr kumimoji="0" lang="it-IT" sz="1800" kern="1200" dirty="0" smtClean="0">
                          <a:solidFill>
                            <a:schemeClr val="dk1"/>
                          </a:solidFill>
                          <a:latin typeface="Calibri" pitchFamily="34" charset="0"/>
                          <a:ea typeface="Calibri" pitchFamily="34" charset="0"/>
                          <a:cs typeface="Cambria-Bold" charset="0"/>
                        </a:rPr>
                        <a:t>9-Apr-18 (2nd)</a:t>
                      </a:r>
                    </a:p>
                  </a:txBody>
                  <a:tcPr anchor="ctr"/>
                </a:tc>
              </a:tr>
              <a:tr h="370840">
                <a:tc>
                  <a:txBody>
                    <a:bodyPr/>
                    <a:lstStyle/>
                    <a:p>
                      <a:r>
                        <a:rPr lang="it-IT" dirty="0" smtClean="0">
                          <a:solidFill>
                            <a:schemeClr val="tx1"/>
                          </a:solidFill>
                          <a:latin typeface="Calibri" pitchFamily="34" charset="0"/>
                        </a:rPr>
                        <a:t>4</a:t>
                      </a:r>
                      <a:endParaRPr lang="it-IT" dirty="0">
                        <a:solidFill>
                          <a:schemeClr val="tx1"/>
                        </a:solidFill>
                        <a:latin typeface="Calibri" pitchFamily="34" charset="0"/>
                      </a:endParaRPr>
                    </a:p>
                  </a:txBody>
                  <a:tcPr/>
                </a:tc>
                <a:tc>
                  <a:txBody>
                    <a:bodyPr/>
                    <a:lstStyle/>
                    <a:p>
                      <a:r>
                        <a:rPr lang="en-US" sz="1800" dirty="0" err="1" smtClean="0">
                          <a:solidFill>
                            <a:schemeClr val="tx1"/>
                          </a:solidFill>
                          <a:latin typeface="Calibri" pitchFamily="34" charset="0"/>
                          <a:ea typeface="Calibri" pitchFamily="34" charset="0"/>
                          <a:cs typeface="Cambria-Bold" charset="0"/>
                        </a:rPr>
                        <a:t>Campi</a:t>
                      </a:r>
                      <a:r>
                        <a:rPr lang="en-US" sz="1800" dirty="0" smtClean="0">
                          <a:solidFill>
                            <a:schemeClr val="tx1"/>
                          </a:solidFill>
                          <a:latin typeface="Calibri" pitchFamily="34" charset="0"/>
                          <a:ea typeface="Calibri" pitchFamily="34" charset="0"/>
                          <a:cs typeface="Cambria-Bold" charset="0"/>
                        </a:rPr>
                        <a:t> </a:t>
                      </a:r>
                      <a:r>
                        <a:rPr lang="en-US" sz="1800" dirty="0" err="1" smtClean="0">
                          <a:solidFill>
                            <a:schemeClr val="tx1"/>
                          </a:solidFill>
                          <a:latin typeface="Calibri" pitchFamily="34" charset="0"/>
                          <a:ea typeface="Calibri" pitchFamily="34" charset="0"/>
                          <a:cs typeface="Cambria-Bold" charset="0"/>
                        </a:rPr>
                        <a:t>Flegrei</a:t>
                      </a:r>
                      <a:r>
                        <a:rPr lang="en-US" sz="1800" dirty="0" smtClean="0">
                          <a:solidFill>
                            <a:schemeClr val="tx1"/>
                          </a:solidFill>
                          <a:latin typeface="Calibri" pitchFamily="34" charset="0"/>
                          <a:ea typeface="Calibri" pitchFamily="34" charset="0"/>
                          <a:cs typeface="Cambria-Bold" charset="0"/>
                        </a:rPr>
                        <a:t>/Vesuvius volcano </a:t>
                      </a:r>
                      <a:endParaRPr lang="it-IT" dirty="0">
                        <a:solidFill>
                          <a:schemeClr val="tx1"/>
                        </a:solidFill>
                        <a:latin typeface="Calibri" pitchFamily="34" charset="0"/>
                      </a:endParaRPr>
                    </a:p>
                  </a:txBody>
                  <a:tcPr/>
                </a:tc>
                <a:tc>
                  <a:txBody>
                    <a:bodyPr/>
                    <a:lstStyle/>
                    <a:p>
                      <a:r>
                        <a:rPr lang="it-IT" smtClean="0">
                          <a:latin typeface="Calibri" pitchFamily="34" charset="0"/>
                        </a:rPr>
                        <a:t>Renewed at Plenary 30</a:t>
                      </a:r>
                      <a:endParaRPr lang="it-IT" dirty="0">
                        <a:latin typeface="Calibri" pitchFamily="34" charset="0"/>
                      </a:endParaRPr>
                    </a:p>
                  </a:txBody>
                  <a:tcPr/>
                </a:tc>
                <a:tc>
                  <a:txBody>
                    <a:bodyPr/>
                    <a:lstStyle/>
                    <a:p>
                      <a:pPr marL="0" algn="ctr" rtl="0" eaLnBrk="1" latinLnBrk="0" hangingPunct="1"/>
                      <a:r>
                        <a:rPr kumimoji="0" lang="it-IT" sz="1800" kern="1200" dirty="0" smtClean="0">
                          <a:solidFill>
                            <a:schemeClr val="dk1"/>
                          </a:solidFill>
                          <a:latin typeface="Calibri" pitchFamily="34" charset="0"/>
                          <a:ea typeface="Calibri" pitchFamily="34" charset="0"/>
                          <a:cs typeface="Cambria-Bold" charset="0"/>
                        </a:rPr>
                        <a:t>9-Apr-18  (2nd)</a:t>
                      </a:r>
                    </a:p>
                  </a:txBody>
                  <a:tcPr anchor="ctr"/>
                </a:tc>
              </a:tr>
              <a:tr h="370840">
                <a:tc>
                  <a:txBody>
                    <a:bodyPr/>
                    <a:lstStyle/>
                    <a:p>
                      <a:r>
                        <a:rPr lang="it-IT" dirty="0" smtClean="0">
                          <a:latin typeface="Calibri" pitchFamily="34" charset="0"/>
                        </a:rPr>
                        <a:t>5</a:t>
                      </a:r>
                      <a:endParaRPr lang="it-IT" dirty="0">
                        <a:latin typeface="Calibri" pitchFamily="34" charset="0"/>
                      </a:endParaRPr>
                    </a:p>
                  </a:txBody>
                  <a:tcPr/>
                </a:tc>
                <a:tc>
                  <a:txBody>
                    <a:bodyPr/>
                    <a:lstStyle/>
                    <a:p>
                      <a:r>
                        <a:rPr lang="en-US" sz="1800" dirty="0" smtClean="0">
                          <a:latin typeface="Calibri" pitchFamily="34" charset="0"/>
                          <a:ea typeface="Calibri" pitchFamily="34" charset="0"/>
                          <a:cs typeface="Cambria-Bold" charset="0"/>
                        </a:rPr>
                        <a:t>Western North Anatolian Fault </a:t>
                      </a:r>
                      <a:endParaRPr lang="it-IT" dirty="0">
                        <a:latin typeface="Calibri" pitchFamily="34" charset="0"/>
                      </a:endParaRPr>
                    </a:p>
                  </a:txBody>
                  <a:tcPr/>
                </a:tc>
                <a:tc>
                  <a:txBody>
                    <a:bodyPr/>
                    <a:lstStyle/>
                    <a:p>
                      <a:r>
                        <a:rPr lang="it-IT" dirty="0" err="1" smtClean="0">
                          <a:latin typeface="Calibri" pitchFamily="34" charset="0"/>
                        </a:rPr>
                        <a:t>Renewed</a:t>
                      </a:r>
                      <a:r>
                        <a:rPr lang="it-IT" dirty="0" smtClean="0">
                          <a:latin typeface="Calibri" pitchFamily="34" charset="0"/>
                        </a:rPr>
                        <a:t> at </a:t>
                      </a:r>
                      <a:r>
                        <a:rPr lang="it-IT" dirty="0" err="1" smtClean="0">
                          <a:latin typeface="Calibri" pitchFamily="34" charset="0"/>
                        </a:rPr>
                        <a:t>Plenary</a:t>
                      </a:r>
                      <a:r>
                        <a:rPr lang="it-IT" dirty="0" smtClean="0">
                          <a:latin typeface="Calibri" pitchFamily="34" charset="0"/>
                        </a:rPr>
                        <a:t> 30</a:t>
                      </a:r>
                      <a:endParaRPr lang="it-IT" dirty="0">
                        <a:latin typeface="Calibri"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it-IT" sz="1800" kern="1200" dirty="0" smtClean="0">
                          <a:solidFill>
                            <a:schemeClr val="dk1"/>
                          </a:solidFill>
                          <a:latin typeface="Calibri" pitchFamily="34" charset="0"/>
                          <a:ea typeface="Calibri" pitchFamily="34" charset="0"/>
                          <a:cs typeface="Cambria-Bold" charset="0"/>
                        </a:rPr>
                        <a:t>9-Apr-18  (2nd)</a:t>
                      </a:r>
                    </a:p>
                  </a:txBody>
                  <a:tcPr anchor="ctr"/>
                </a:tc>
              </a:tr>
              <a:tr h="370840">
                <a:tc>
                  <a:txBody>
                    <a:bodyPr/>
                    <a:lstStyle/>
                    <a:p>
                      <a:r>
                        <a:rPr lang="it-IT" dirty="0" smtClean="0">
                          <a:solidFill>
                            <a:srgbClr val="C00000"/>
                          </a:solidFill>
                          <a:latin typeface="Calibri" pitchFamily="34" charset="0"/>
                        </a:rPr>
                        <a:t>6</a:t>
                      </a:r>
                      <a:endParaRPr lang="it-IT" dirty="0">
                        <a:solidFill>
                          <a:srgbClr val="C00000"/>
                        </a:solidFill>
                        <a:latin typeface="Calibri" pitchFamily="34" charset="0"/>
                      </a:endParaRPr>
                    </a:p>
                  </a:txBody>
                  <a:tcPr/>
                </a:tc>
                <a:tc>
                  <a:txBody>
                    <a:bodyPr/>
                    <a:lstStyle/>
                    <a:p>
                      <a:r>
                        <a:rPr lang="en-US" sz="1800" dirty="0" err="1" smtClean="0">
                          <a:solidFill>
                            <a:srgbClr val="C00000"/>
                          </a:solidFill>
                          <a:latin typeface="Calibri" pitchFamily="34" charset="0"/>
                          <a:ea typeface="Calibri" pitchFamily="34" charset="0"/>
                          <a:cs typeface="Cambria-Bold" charset="0"/>
                        </a:rPr>
                        <a:t>Taupo</a:t>
                      </a:r>
                      <a:r>
                        <a:rPr lang="en-US" sz="1800" dirty="0" smtClean="0">
                          <a:solidFill>
                            <a:srgbClr val="C00000"/>
                          </a:solidFill>
                          <a:latin typeface="Calibri" pitchFamily="34" charset="0"/>
                          <a:ea typeface="Calibri" pitchFamily="34" charset="0"/>
                          <a:cs typeface="Cambria-Bold" charset="0"/>
                        </a:rPr>
                        <a:t> Volcano </a:t>
                      </a:r>
                      <a:endParaRPr lang="it-IT" dirty="0">
                        <a:solidFill>
                          <a:srgbClr val="C00000"/>
                        </a:solidFill>
                        <a:latin typeface="Calibri" pitchFamily="34" charset="0"/>
                      </a:endParaRPr>
                    </a:p>
                  </a:txBody>
                  <a:tcPr/>
                </a:tc>
                <a:tc>
                  <a:txBody>
                    <a:bodyPr/>
                    <a:lstStyle/>
                    <a:p>
                      <a:r>
                        <a:rPr lang="it-IT" sz="1800" dirty="0" err="1" smtClean="0">
                          <a:solidFill>
                            <a:srgbClr val="C00000"/>
                          </a:solidFill>
                          <a:latin typeface="Calibri" pitchFamily="34" charset="0"/>
                        </a:rPr>
                        <a:t>To</a:t>
                      </a:r>
                      <a:r>
                        <a:rPr lang="it-IT" sz="1800" dirty="0" smtClean="0">
                          <a:solidFill>
                            <a:srgbClr val="C00000"/>
                          </a:solidFill>
                          <a:latin typeface="Calibri" pitchFamily="34" charset="0"/>
                        </a:rPr>
                        <a:t> </a:t>
                      </a:r>
                      <a:r>
                        <a:rPr lang="it-IT" sz="1800" dirty="0" err="1" smtClean="0">
                          <a:solidFill>
                            <a:srgbClr val="C00000"/>
                          </a:solidFill>
                          <a:latin typeface="Calibri" pitchFamily="34" charset="0"/>
                        </a:rPr>
                        <a:t>be</a:t>
                      </a:r>
                      <a:r>
                        <a:rPr lang="it-IT" sz="1800" dirty="0" smtClean="0">
                          <a:solidFill>
                            <a:srgbClr val="C00000"/>
                          </a:solidFill>
                          <a:latin typeface="Calibri" pitchFamily="34" charset="0"/>
                        </a:rPr>
                        <a:t> </a:t>
                      </a:r>
                      <a:r>
                        <a:rPr lang="it-IT" sz="1800" dirty="0" err="1" smtClean="0">
                          <a:solidFill>
                            <a:srgbClr val="C00000"/>
                          </a:solidFill>
                          <a:latin typeface="Calibri" pitchFamily="34" charset="0"/>
                        </a:rPr>
                        <a:t>renewed</a:t>
                      </a:r>
                      <a:r>
                        <a:rPr lang="it-IT" sz="1800" dirty="0" smtClean="0">
                          <a:solidFill>
                            <a:srgbClr val="C00000"/>
                          </a:solidFill>
                          <a:latin typeface="Calibri" pitchFamily="34" charset="0"/>
                        </a:rPr>
                        <a:t> at </a:t>
                      </a:r>
                      <a:r>
                        <a:rPr lang="it-IT" sz="1800" dirty="0" err="1" smtClean="0">
                          <a:solidFill>
                            <a:srgbClr val="C00000"/>
                          </a:solidFill>
                          <a:latin typeface="Calibri" pitchFamily="34" charset="0"/>
                        </a:rPr>
                        <a:t>Plenary</a:t>
                      </a:r>
                      <a:r>
                        <a:rPr lang="it-IT" sz="1800" dirty="0" smtClean="0">
                          <a:solidFill>
                            <a:srgbClr val="C00000"/>
                          </a:solidFill>
                          <a:latin typeface="Calibri" pitchFamily="34" charset="0"/>
                        </a:rPr>
                        <a:t> 31</a:t>
                      </a:r>
                      <a:endParaRPr lang="it-IT" dirty="0">
                        <a:solidFill>
                          <a:srgbClr val="C00000"/>
                        </a:solidFill>
                        <a:latin typeface="Calibri" pitchFamily="34" charset="0"/>
                      </a:endParaRPr>
                    </a:p>
                  </a:txBody>
                  <a:tcPr/>
                </a:tc>
                <a:tc>
                  <a:txBody>
                    <a:bodyPr/>
                    <a:lstStyle/>
                    <a:p>
                      <a:pPr marL="0" algn="ctr" rtl="0" eaLnBrk="1" latinLnBrk="0" hangingPunct="1"/>
                      <a:r>
                        <a:rPr kumimoji="0" lang="it-IT" sz="1800" kern="1200" dirty="0" smtClean="0">
                          <a:solidFill>
                            <a:schemeClr val="dk1"/>
                          </a:solidFill>
                          <a:latin typeface="Calibri" pitchFamily="34" charset="0"/>
                          <a:ea typeface="Calibri" pitchFamily="34" charset="0"/>
                          <a:cs typeface="Cambria-Bold" charset="0"/>
                        </a:rPr>
                        <a:t>29-Oct-18 (2nd)</a:t>
                      </a:r>
                    </a:p>
                  </a:txBody>
                  <a:tcPr anchor="ctr"/>
                </a:tc>
              </a:tr>
              <a:tr h="370840">
                <a:tc>
                  <a:txBody>
                    <a:bodyPr/>
                    <a:lstStyle/>
                    <a:p>
                      <a:r>
                        <a:rPr lang="it-IT" dirty="0" smtClean="0">
                          <a:solidFill>
                            <a:srgbClr val="C00000"/>
                          </a:solidFill>
                          <a:latin typeface="Calibri" pitchFamily="34" charset="0"/>
                        </a:rPr>
                        <a:t>7</a:t>
                      </a:r>
                      <a:endParaRPr lang="it-IT" dirty="0">
                        <a:solidFill>
                          <a:srgbClr val="C00000"/>
                        </a:solidFill>
                        <a:latin typeface="Calibri" pitchFamily="34" charset="0"/>
                      </a:endParaRPr>
                    </a:p>
                  </a:txBody>
                  <a:tcPr/>
                </a:tc>
                <a:tc>
                  <a:txBody>
                    <a:bodyPr/>
                    <a:lstStyle/>
                    <a:p>
                      <a:r>
                        <a:rPr lang="en-US" sz="1800" dirty="0" smtClean="0">
                          <a:solidFill>
                            <a:srgbClr val="C00000"/>
                          </a:solidFill>
                          <a:latin typeface="Calibri" pitchFamily="34" charset="0"/>
                          <a:ea typeface="Calibri" pitchFamily="34" charset="0"/>
                          <a:cs typeface="Cambria-Bold" charset="0"/>
                        </a:rPr>
                        <a:t>Ecuador volcanoes </a:t>
                      </a:r>
                      <a:endParaRPr lang="it-IT" dirty="0">
                        <a:solidFill>
                          <a:srgbClr val="C00000"/>
                        </a:solidFill>
                        <a:latin typeface="Calibri" pitchFamily="34" charset="0"/>
                      </a:endParaRPr>
                    </a:p>
                  </a:txBody>
                  <a:tcPr/>
                </a:tc>
                <a:tc>
                  <a:txBody>
                    <a:bodyPr/>
                    <a:lstStyle/>
                    <a:p>
                      <a:r>
                        <a:rPr lang="it-IT" sz="1800" dirty="0" err="1" smtClean="0">
                          <a:solidFill>
                            <a:srgbClr val="C00000"/>
                          </a:solidFill>
                          <a:latin typeface="Calibri" pitchFamily="34" charset="0"/>
                        </a:rPr>
                        <a:t>To</a:t>
                      </a:r>
                      <a:r>
                        <a:rPr lang="it-IT" sz="1800" dirty="0" smtClean="0">
                          <a:solidFill>
                            <a:srgbClr val="C00000"/>
                          </a:solidFill>
                          <a:latin typeface="Calibri" pitchFamily="34" charset="0"/>
                        </a:rPr>
                        <a:t> </a:t>
                      </a:r>
                      <a:r>
                        <a:rPr lang="it-IT" sz="1800" dirty="0" err="1" smtClean="0">
                          <a:solidFill>
                            <a:srgbClr val="C00000"/>
                          </a:solidFill>
                          <a:latin typeface="Calibri" pitchFamily="34" charset="0"/>
                        </a:rPr>
                        <a:t>be</a:t>
                      </a:r>
                      <a:r>
                        <a:rPr lang="it-IT" sz="1800" dirty="0" smtClean="0">
                          <a:solidFill>
                            <a:srgbClr val="C00000"/>
                          </a:solidFill>
                          <a:latin typeface="Calibri" pitchFamily="34" charset="0"/>
                        </a:rPr>
                        <a:t> </a:t>
                      </a:r>
                      <a:r>
                        <a:rPr lang="it-IT" sz="1800" dirty="0" err="1" smtClean="0">
                          <a:solidFill>
                            <a:srgbClr val="C00000"/>
                          </a:solidFill>
                          <a:latin typeface="Calibri" pitchFamily="34" charset="0"/>
                        </a:rPr>
                        <a:t>renewed</a:t>
                      </a:r>
                      <a:r>
                        <a:rPr lang="it-IT" sz="1800" dirty="0" smtClean="0">
                          <a:solidFill>
                            <a:srgbClr val="C00000"/>
                          </a:solidFill>
                          <a:latin typeface="Calibri" pitchFamily="34" charset="0"/>
                        </a:rPr>
                        <a:t> at </a:t>
                      </a:r>
                      <a:r>
                        <a:rPr lang="it-IT" sz="1800" dirty="0" err="1" smtClean="0">
                          <a:solidFill>
                            <a:srgbClr val="C00000"/>
                          </a:solidFill>
                          <a:latin typeface="Calibri" pitchFamily="34" charset="0"/>
                        </a:rPr>
                        <a:t>Plenary</a:t>
                      </a:r>
                      <a:r>
                        <a:rPr lang="it-IT" sz="1800" dirty="0" smtClean="0">
                          <a:solidFill>
                            <a:srgbClr val="C00000"/>
                          </a:solidFill>
                          <a:latin typeface="Calibri" pitchFamily="34" charset="0"/>
                        </a:rPr>
                        <a:t> 31</a:t>
                      </a:r>
                      <a:endParaRPr lang="it-IT" dirty="0">
                        <a:solidFill>
                          <a:srgbClr val="C00000"/>
                        </a:solidFill>
                        <a:latin typeface="Calibri" pitchFamily="34" charset="0"/>
                      </a:endParaRPr>
                    </a:p>
                  </a:txBody>
                  <a:tcPr/>
                </a:tc>
                <a:tc>
                  <a:txBody>
                    <a:bodyPr/>
                    <a:lstStyle/>
                    <a:p>
                      <a:pPr marL="0" algn="ctr" rtl="0" eaLnBrk="1" latinLnBrk="0" hangingPunct="1"/>
                      <a:r>
                        <a:rPr kumimoji="0" lang="it-IT" sz="1800" kern="1200" dirty="0" smtClean="0">
                          <a:solidFill>
                            <a:schemeClr val="dk1"/>
                          </a:solidFill>
                          <a:latin typeface="Calibri" pitchFamily="34" charset="0"/>
                          <a:ea typeface="Calibri" pitchFamily="34" charset="0"/>
                          <a:cs typeface="Cambria-Bold" charset="0"/>
                        </a:rPr>
                        <a:t>29-Oct-18 (2nd)</a:t>
                      </a:r>
                    </a:p>
                  </a:txBody>
                  <a:tcPr anchor="ct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dirty="0" smtClean="0">
                          <a:solidFill>
                            <a:schemeClr val="tx1"/>
                          </a:solidFill>
                          <a:latin typeface="Calibri" pitchFamily="34" charset="0"/>
                        </a:rPr>
                        <a:t>8</a:t>
                      </a:r>
                      <a:endParaRPr lang="it-IT" dirty="0">
                        <a:solidFill>
                          <a:schemeClr val="tx1"/>
                        </a:solidFill>
                        <a:latin typeface="Calibri"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dirty="0" err="1" smtClean="0">
                          <a:solidFill>
                            <a:schemeClr val="tx1"/>
                          </a:solidFill>
                          <a:latin typeface="Calibri" pitchFamily="34" charset="0"/>
                        </a:rPr>
                        <a:t>Corinth</a:t>
                      </a:r>
                      <a:r>
                        <a:rPr lang="it-IT" dirty="0" smtClean="0">
                          <a:solidFill>
                            <a:schemeClr val="tx1"/>
                          </a:solidFill>
                          <a:latin typeface="Calibri" pitchFamily="34" charset="0"/>
                        </a:rPr>
                        <a:t> </a:t>
                      </a:r>
                      <a:r>
                        <a:rPr lang="it-IT" dirty="0" err="1" smtClean="0">
                          <a:solidFill>
                            <a:schemeClr val="tx1"/>
                          </a:solidFill>
                          <a:latin typeface="Calibri" pitchFamily="34" charset="0"/>
                        </a:rPr>
                        <a:t>Gulf</a:t>
                      </a:r>
                      <a:r>
                        <a:rPr lang="it-IT" dirty="0" smtClean="0">
                          <a:solidFill>
                            <a:schemeClr val="tx1"/>
                          </a:solidFill>
                          <a:latin typeface="Calibri" pitchFamily="34" charset="0"/>
                        </a:rPr>
                        <a:t>/</a:t>
                      </a:r>
                      <a:r>
                        <a:rPr lang="it-IT" dirty="0" err="1" smtClean="0">
                          <a:solidFill>
                            <a:schemeClr val="tx1"/>
                          </a:solidFill>
                          <a:latin typeface="Calibri" pitchFamily="34" charset="0"/>
                        </a:rPr>
                        <a:t>Ionian</a:t>
                      </a:r>
                      <a:r>
                        <a:rPr lang="it-IT" dirty="0" smtClean="0">
                          <a:solidFill>
                            <a:schemeClr val="tx1"/>
                          </a:solidFill>
                          <a:latin typeface="Calibri" pitchFamily="34" charset="0"/>
                        </a:rPr>
                        <a:t> </a:t>
                      </a:r>
                      <a:r>
                        <a:rPr lang="it-IT" dirty="0" err="1" smtClean="0">
                          <a:solidFill>
                            <a:schemeClr val="tx1"/>
                          </a:solidFill>
                          <a:latin typeface="Calibri" pitchFamily="34" charset="0"/>
                        </a:rPr>
                        <a:t>Islands</a:t>
                      </a:r>
                      <a:endParaRPr lang="it-IT" dirty="0">
                        <a:solidFill>
                          <a:schemeClr val="tx1"/>
                        </a:solidFill>
                        <a:latin typeface="Calibri" pitchFamily="34" charset="0"/>
                      </a:endParaRPr>
                    </a:p>
                  </a:txBody>
                  <a:tcPr/>
                </a:tc>
                <a:tc>
                  <a:txBody>
                    <a:bodyPr/>
                    <a:lstStyle/>
                    <a:p>
                      <a:r>
                        <a:rPr lang="it-IT" baseline="0" dirty="0" smtClean="0">
                          <a:latin typeface="Calibri" pitchFamily="34" charset="0"/>
                        </a:rPr>
                        <a:t>1st </a:t>
                      </a:r>
                      <a:r>
                        <a:rPr lang="it-IT" baseline="0" dirty="0" err="1" smtClean="0">
                          <a:latin typeface="Calibri" pitchFamily="34" charset="0"/>
                        </a:rPr>
                        <a:t>year</a:t>
                      </a:r>
                      <a:r>
                        <a:rPr lang="it-IT" baseline="0" dirty="0" smtClean="0">
                          <a:latin typeface="Calibri" pitchFamily="34" charset="0"/>
                        </a:rPr>
                        <a:t> </a:t>
                      </a:r>
                      <a:r>
                        <a:rPr lang="it-IT" baseline="0" dirty="0" err="1" smtClean="0">
                          <a:latin typeface="Calibri" pitchFamily="34" charset="0"/>
                        </a:rPr>
                        <a:t>of</a:t>
                      </a:r>
                      <a:r>
                        <a:rPr lang="it-IT" baseline="0" dirty="0" smtClean="0">
                          <a:latin typeface="Calibri" pitchFamily="34" charset="0"/>
                        </a:rPr>
                        <a:t> </a:t>
                      </a:r>
                      <a:r>
                        <a:rPr lang="it-IT" baseline="0" dirty="0" err="1" smtClean="0">
                          <a:latin typeface="Calibri" pitchFamily="34" charset="0"/>
                        </a:rPr>
                        <a:t>activity</a:t>
                      </a:r>
                      <a:endParaRPr lang="it-IT" dirty="0">
                        <a:latin typeface="Calibri" pitchFamily="34" charset="0"/>
                      </a:endParaRPr>
                    </a:p>
                  </a:txBody>
                  <a:tcPr/>
                </a:tc>
                <a:tc>
                  <a:txBody>
                    <a:bodyPr/>
                    <a:lstStyle/>
                    <a:p>
                      <a:pPr marL="0" algn="ctr" rtl="0" eaLnBrk="1" latinLnBrk="0" hangingPunct="1"/>
                      <a:r>
                        <a:rPr kumimoji="0" lang="it-IT" sz="1800" kern="1200" dirty="0" smtClean="0">
                          <a:solidFill>
                            <a:schemeClr val="dk1"/>
                          </a:solidFill>
                          <a:latin typeface="Calibri" pitchFamily="34" charset="0"/>
                          <a:ea typeface="Calibri" pitchFamily="34" charset="0"/>
                          <a:cs typeface="Cambria-Bold" charset="0"/>
                        </a:rPr>
                        <a:t>8-Nov-18 (1st)</a:t>
                      </a:r>
                    </a:p>
                  </a:txBody>
                  <a:tcPr anchor="ct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dirty="0" smtClean="0">
                          <a:latin typeface="Calibri" pitchFamily="34" charset="0"/>
                        </a:rPr>
                        <a:t>9</a:t>
                      </a:r>
                      <a:endParaRPr lang="it-IT" dirty="0">
                        <a:latin typeface="Calibri"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dirty="0" smtClean="0">
                          <a:latin typeface="Calibri" pitchFamily="34" charset="0"/>
                        </a:rPr>
                        <a:t>San</a:t>
                      </a:r>
                      <a:r>
                        <a:rPr lang="it-IT" baseline="0" dirty="0" smtClean="0">
                          <a:latin typeface="Calibri" pitchFamily="34" charset="0"/>
                        </a:rPr>
                        <a:t> </a:t>
                      </a:r>
                      <a:r>
                        <a:rPr lang="it-IT" baseline="0" dirty="0" err="1" smtClean="0">
                          <a:latin typeface="Calibri" pitchFamily="34" charset="0"/>
                        </a:rPr>
                        <a:t>Andreas</a:t>
                      </a:r>
                      <a:r>
                        <a:rPr lang="it-IT" baseline="0" dirty="0" smtClean="0">
                          <a:latin typeface="Calibri" pitchFamily="34" charset="0"/>
                        </a:rPr>
                        <a:t> Fault NL</a:t>
                      </a:r>
                      <a:endParaRPr lang="it-IT" dirty="0">
                        <a:latin typeface="Calibri" pitchFamily="34" charset="0"/>
                      </a:endParaRPr>
                    </a:p>
                  </a:txBody>
                  <a:tcPr/>
                </a:tc>
                <a:tc>
                  <a:txBody>
                    <a:bodyPr/>
                    <a:lstStyle/>
                    <a:p>
                      <a:r>
                        <a:rPr lang="it-IT" dirty="0" smtClean="0">
                          <a:latin typeface="Calibri" pitchFamily="34" charset="0"/>
                        </a:rPr>
                        <a:t> </a:t>
                      </a:r>
                      <a:r>
                        <a:rPr lang="it-IT" dirty="0" err="1" smtClean="0">
                          <a:latin typeface="Calibri" pitchFamily="34" charset="0"/>
                        </a:rPr>
                        <a:t>Approved</a:t>
                      </a:r>
                      <a:r>
                        <a:rPr lang="it-IT" dirty="0" smtClean="0">
                          <a:latin typeface="Calibri" pitchFamily="34" charset="0"/>
                        </a:rPr>
                        <a:t> at SIT 32</a:t>
                      </a:r>
                      <a:endParaRPr lang="it-IT" dirty="0">
                        <a:latin typeface="Calibri" pitchFamily="34" charset="0"/>
                      </a:endParaRPr>
                    </a:p>
                  </a:txBody>
                  <a:tcPr/>
                </a:tc>
                <a:tc>
                  <a:txBody>
                    <a:bodyPr/>
                    <a:lstStyle/>
                    <a:p>
                      <a:pPr marL="0" algn="ctr" rtl="0" eaLnBrk="1" latinLnBrk="0" hangingPunct="1"/>
                      <a:r>
                        <a:rPr kumimoji="0" lang="it-IT" sz="1800" kern="1200" dirty="0" smtClean="0">
                          <a:solidFill>
                            <a:schemeClr val="dk1"/>
                          </a:solidFill>
                          <a:latin typeface="Calibri" pitchFamily="34" charset="0"/>
                          <a:ea typeface="Calibri" pitchFamily="34" charset="0"/>
                          <a:cs typeface="Cambria-Bold" charset="0"/>
                        </a:rPr>
                        <a:t>27-Apr-19 (1st)</a:t>
                      </a:r>
                    </a:p>
                  </a:txBody>
                  <a:tcPr anchor="ctr"/>
                </a:tc>
              </a:tr>
            </a:tbl>
          </a:graphicData>
        </a:graphic>
      </p:graphicFrame>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txBox="1">
            <a:spLocks/>
          </p:cNvSpPr>
          <p:nvPr/>
        </p:nvSpPr>
        <p:spPr>
          <a:xfrm>
            <a:off x="304800" y="762000"/>
            <a:ext cx="8458200" cy="1447800"/>
          </a:xfrm>
          <a:prstGeom prst="rect">
            <a:avLst/>
          </a:prstGeom>
        </p:spPr>
        <p:txBody>
          <a:bodyPr vert="horz" anchor="ctr">
            <a:noAutofit/>
          </a:bodyPr>
          <a:lstStyle/>
          <a:p>
            <a:pPr algn="ctr" fontAlgn="auto">
              <a:spcAft>
                <a:spcPts val="0"/>
              </a:spcAft>
              <a:defRPr/>
            </a:pPr>
            <a:r>
              <a:rPr lang="it-IT" sz="2800" dirty="0" err="1" smtClean="0">
                <a:latin typeface="Calibri" pitchFamily="34" charset="0"/>
                <a:ea typeface="+mj-ea"/>
                <a:cs typeface="+mj-cs"/>
              </a:rPr>
              <a:t>Main</a:t>
            </a:r>
            <a:r>
              <a:rPr lang="it-IT" sz="2800" dirty="0" smtClean="0">
                <a:latin typeface="Calibri" pitchFamily="34" charset="0"/>
                <a:ea typeface="+mj-ea"/>
                <a:cs typeface="+mj-cs"/>
              </a:rPr>
              <a:t> </a:t>
            </a:r>
            <a:r>
              <a:rPr lang="it-IT" sz="2800" dirty="0" err="1" smtClean="0">
                <a:latin typeface="Calibri" pitchFamily="34" charset="0"/>
                <a:ea typeface="+mj-ea"/>
                <a:cs typeface="+mj-cs"/>
              </a:rPr>
              <a:t>goals</a:t>
            </a:r>
            <a:r>
              <a:rPr lang="it-IT" sz="2800" dirty="0" smtClean="0">
                <a:latin typeface="Calibri" pitchFamily="34" charset="0"/>
                <a:ea typeface="+mj-ea"/>
                <a:cs typeface="+mj-cs"/>
              </a:rPr>
              <a:t> </a:t>
            </a:r>
            <a:r>
              <a:rPr lang="it-IT" sz="2800" dirty="0" err="1" smtClean="0">
                <a:latin typeface="Calibri" pitchFamily="34" charset="0"/>
              </a:rPr>
              <a:t>of</a:t>
            </a:r>
            <a:r>
              <a:rPr lang="it-IT" sz="2800" dirty="0" smtClean="0">
                <a:latin typeface="Calibri" pitchFamily="34" charset="0"/>
              </a:rPr>
              <a:t> the </a:t>
            </a:r>
            <a:r>
              <a:rPr lang="it-IT" sz="2800" dirty="0" err="1" smtClean="0">
                <a:latin typeface="Calibri" pitchFamily="34" charset="0"/>
              </a:rPr>
              <a:t>GeoHaZSA</a:t>
            </a:r>
            <a:r>
              <a:rPr lang="it-IT" sz="2800" dirty="0" smtClean="0">
                <a:latin typeface="Calibri" pitchFamily="34" charset="0"/>
              </a:rPr>
              <a:t> Supersite</a:t>
            </a:r>
            <a:r>
              <a:rPr lang="it-IT" sz="900" dirty="0" smtClean="0">
                <a:latin typeface="Calibri" pitchFamily="34" charset="0"/>
                <a:ea typeface="+mj-ea"/>
                <a:cs typeface="+mj-cs"/>
              </a:rPr>
              <a:t> </a:t>
            </a:r>
          </a:p>
        </p:txBody>
      </p:sp>
      <p:sp>
        <p:nvSpPr>
          <p:cNvPr id="5" name="Sottotitolo 2"/>
          <p:cNvSpPr txBox="1">
            <a:spLocks/>
          </p:cNvSpPr>
          <p:nvPr/>
        </p:nvSpPr>
        <p:spPr>
          <a:xfrm>
            <a:off x="609600" y="2209800"/>
            <a:ext cx="7924800" cy="3276600"/>
          </a:xfrm>
          <a:prstGeom prst="rect">
            <a:avLst/>
          </a:prstGeom>
        </p:spPr>
        <p:txBody>
          <a:bodyPr vert="horz">
            <a:noAutofit/>
          </a:bodyPr>
          <a:lstStyle/>
          <a:p>
            <a:pPr marL="355600" lvl="0" indent="-355600" algn="just" fontAlgn="auto">
              <a:spcBef>
                <a:spcPts val="600"/>
              </a:spcBef>
              <a:spcAft>
                <a:spcPts val="0"/>
              </a:spcAft>
              <a:buClr>
                <a:srgbClr val="A04DA3"/>
              </a:buClr>
              <a:buFont typeface="Wingdings" pitchFamily="2" charset="2"/>
              <a:buChar char="§"/>
              <a:defRPr/>
            </a:pPr>
            <a:r>
              <a:rPr lang="en-CA" sz="2200" dirty="0" smtClean="0">
                <a:latin typeface="Calibri" pitchFamily="34" charset="0"/>
                <a:cs typeface="Arial" pitchFamily="34" charset="0"/>
              </a:rPr>
              <a:t>To establish </a:t>
            </a:r>
            <a:r>
              <a:rPr lang="en-CA" sz="2200" u="sng" dirty="0" smtClean="0">
                <a:latin typeface="Calibri" pitchFamily="34" charset="0"/>
                <a:cs typeface="Arial" pitchFamily="34" charset="0"/>
              </a:rPr>
              <a:t>regional source models</a:t>
            </a:r>
            <a:r>
              <a:rPr lang="en-CA" sz="2200" b="1" dirty="0" smtClean="0">
                <a:latin typeface="Calibri" pitchFamily="34" charset="0"/>
                <a:cs typeface="Arial" pitchFamily="34" charset="0"/>
              </a:rPr>
              <a:t> </a:t>
            </a:r>
            <a:r>
              <a:rPr lang="en-CA" sz="2200" dirty="0" smtClean="0">
                <a:latin typeface="Calibri" pitchFamily="34" charset="0"/>
                <a:cs typeface="Arial" pitchFamily="34" charset="0"/>
              </a:rPr>
              <a:t>for faults/volcanoes.</a:t>
            </a:r>
            <a:endParaRPr lang="it-IT" sz="2200" dirty="0" smtClean="0">
              <a:latin typeface="Calibri" pitchFamily="34" charset="0"/>
              <a:cs typeface="Arial" pitchFamily="34" charset="0"/>
            </a:endParaRPr>
          </a:p>
          <a:p>
            <a:pPr marL="355600" lvl="0" indent="-355600" algn="just" fontAlgn="auto">
              <a:spcBef>
                <a:spcPts val="600"/>
              </a:spcBef>
              <a:spcAft>
                <a:spcPts val="0"/>
              </a:spcAft>
              <a:buClr>
                <a:srgbClr val="A04DA3"/>
              </a:buClr>
              <a:buFont typeface="Wingdings" pitchFamily="2" charset="2"/>
              <a:buChar char="§"/>
              <a:defRPr/>
            </a:pPr>
            <a:r>
              <a:rPr lang="en-CA" sz="2200" dirty="0" smtClean="0">
                <a:latin typeface="Calibri" pitchFamily="34" charset="0"/>
                <a:cs typeface="Arial" pitchFamily="34" charset="0"/>
              </a:rPr>
              <a:t>To develop a </a:t>
            </a:r>
            <a:r>
              <a:rPr lang="en-CA" sz="2200" u="sng" dirty="0" smtClean="0">
                <a:latin typeface="Calibri" pitchFamily="34" charset="0"/>
                <a:cs typeface="Arial" pitchFamily="34" charset="0"/>
              </a:rPr>
              <a:t>rapid strategy for ground deformation monitoring </a:t>
            </a:r>
            <a:r>
              <a:rPr lang="en-CA" sz="2200" dirty="0" smtClean="0">
                <a:latin typeface="Calibri" pitchFamily="34" charset="0"/>
                <a:cs typeface="Arial" pitchFamily="34" charset="0"/>
              </a:rPr>
              <a:t>based on InSAR.</a:t>
            </a:r>
            <a:endParaRPr lang="it-IT" sz="2200" dirty="0" smtClean="0">
              <a:latin typeface="Calibri" pitchFamily="34" charset="0"/>
              <a:cs typeface="Arial" pitchFamily="34" charset="0"/>
            </a:endParaRPr>
          </a:p>
          <a:p>
            <a:pPr marL="355600" lvl="0" indent="-355600" algn="just" fontAlgn="auto">
              <a:spcBef>
                <a:spcPts val="600"/>
              </a:spcBef>
              <a:spcAft>
                <a:spcPts val="0"/>
              </a:spcAft>
              <a:buClr>
                <a:srgbClr val="A04DA3"/>
              </a:buClr>
              <a:buFont typeface="Wingdings" pitchFamily="2" charset="2"/>
              <a:buChar char="§"/>
              <a:defRPr/>
            </a:pPr>
            <a:r>
              <a:rPr lang="en-CA" sz="2200" dirty="0" smtClean="0">
                <a:latin typeface="Calibri" pitchFamily="34" charset="0"/>
                <a:cs typeface="Arial" pitchFamily="34" charset="0"/>
              </a:rPr>
              <a:t>To develop an </a:t>
            </a:r>
            <a:r>
              <a:rPr lang="en-CA" sz="2200" u="sng" dirty="0" smtClean="0">
                <a:latin typeface="Calibri" pitchFamily="34" charset="0"/>
                <a:cs typeface="Arial" pitchFamily="34" charset="0"/>
              </a:rPr>
              <a:t>early warning system for volcanic unrest </a:t>
            </a:r>
            <a:r>
              <a:rPr lang="en-CA" sz="2200" dirty="0" smtClean="0">
                <a:latin typeface="Calibri" pitchFamily="34" charset="0"/>
                <a:cs typeface="Arial" pitchFamily="34" charset="0"/>
              </a:rPr>
              <a:t>based on InSAR, GPS, seismicity and gas measurements.</a:t>
            </a:r>
            <a:endParaRPr lang="it-IT" sz="2200" dirty="0" smtClean="0">
              <a:latin typeface="Calibri" pitchFamily="34" charset="0"/>
              <a:cs typeface="Arial" pitchFamily="34" charset="0"/>
            </a:endParaRPr>
          </a:p>
          <a:p>
            <a:pPr marL="355600" lvl="0" indent="-355600" algn="just" fontAlgn="auto">
              <a:spcBef>
                <a:spcPts val="600"/>
              </a:spcBef>
              <a:spcAft>
                <a:spcPts val="0"/>
              </a:spcAft>
              <a:buClr>
                <a:srgbClr val="A04DA3"/>
              </a:buClr>
              <a:buFont typeface="Wingdings" pitchFamily="2" charset="2"/>
              <a:buChar char="§"/>
              <a:defRPr/>
            </a:pPr>
            <a:r>
              <a:rPr lang="en-CA" sz="2200" dirty="0" smtClean="0">
                <a:latin typeface="Calibri" pitchFamily="34" charset="0"/>
                <a:cs typeface="Arial" pitchFamily="34" charset="0"/>
              </a:rPr>
              <a:t>To improve capability to </a:t>
            </a:r>
            <a:r>
              <a:rPr lang="en-CA" sz="2200" u="sng" dirty="0" smtClean="0">
                <a:latin typeface="Calibri" pitchFamily="34" charset="0"/>
                <a:cs typeface="Arial" pitchFamily="34" charset="0"/>
              </a:rPr>
              <a:t>measure effusion/emission rates</a:t>
            </a:r>
            <a:r>
              <a:rPr lang="en-CA" sz="2200" dirty="0" smtClean="0">
                <a:latin typeface="Calibri" pitchFamily="34" charset="0"/>
                <a:cs typeface="Arial" pitchFamily="34" charset="0"/>
              </a:rPr>
              <a:t>.</a:t>
            </a:r>
            <a:endParaRPr lang="it-IT" sz="2200" dirty="0" smtClean="0">
              <a:latin typeface="Calibri" pitchFamily="34" charset="0"/>
              <a:cs typeface="Arial" pitchFamily="34" charset="0"/>
            </a:endParaRPr>
          </a:p>
          <a:p>
            <a:pPr marL="355600" lvl="0" indent="-355600" algn="just" fontAlgn="auto">
              <a:spcBef>
                <a:spcPts val="600"/>
              </a:spcBef>
              <a:spcAft>
                <a:spcPts val="0"/>
              </a:spcAft>
              <a:buClr>
                <a:srgbClr val="A04DA3"/>
              </a:buClr>
              <a:buFont typeface="Wingdings" pitchFamily="2" charset="2"/>
              <a:buChar char="§"/>
              <a:defRPr/>
            </a:pPr>
            <a:r>
              <a:rPr lang="en-CA" sz="2200" dirty="0" smtClean="0">
                <a:latin typeface="Calibri" pitchFamily="34" charset="0"/>
                <a:cs typeface="Arial" pitchFamily="34" charset="0"/>
              </a:rPr>
              <a:t>To generate high resolution </a:t>
            </a:r>
            <a:r>
              <a:rPr lang="en-CA" sz="2200" u="sng" dirty="0" smtClean="0">
                <a:latin typeface="Calibri" pitchFamily="34" charset="0"/>
                <a:cs typeface="Arial" pitchFamily="34" charset="0"/>
              </a:rPr>
              <a:t>hazards maps</a:t>
            </a:r>
            <a:r>
              <a:rPr lang="en-CA" sz="2200" dirty="0" smtClean="0">
                <a:latin typeface="Calibri" pitchFamily="34" charset="0"/>
                <a:cs typeface="Arial" pitchFamily="34" charset="0"/>
              </a:rPr>
              <a:t>.</a:t>
            </a:r>
            <a:endParaRPr lang="it-IT" sz="2200" dirty="0" smtClean="0">
              <a:latin typeface="Calibri" pitchFamily="34" charset="0"/>
              <a:cs typeface="Arial" pitchFamily="34" charset="0"/>
            </a:endParaRPr>
          </a:p>
          <a:p>
            <a:pPr marL="355600" lvl="0" indent="-355600" algn="just" fontAlgn="auto">
              <a:spcBef>
                <a:spcPts val="600"/>
              </a:spcBef>
              <a:spcAft>
                <a:spcPts val="0"/>
              </a:spcAft>
              <a:buClr>
                <a:srgbClr val="A04DA3"/>
              </a:buClr>
              <a:buFont typeface="Wingdings" pitchFamily="2" charset="2"/>
              <a:buChar char="§"/>
              <a:defRPr/>
            </a:pPr>
            <a:r>
              <a:rPr lang="en-CA" sz="2200" dirty="0" smtClean="0">
                <a:latin typeface="Calibri" pitchFamily="34" charset="0"/>
                <a:cs typeface="Arial" pitchFamily="34" charset="0"/>
              </a:rPr>
              <a:t>To provide information to </a:t>
            </a:r>
            <a:r>
              <a:rPr lang="en-CA" sz="2200" u="sng" dirty="0" smtClean="0">
                <a:latin typeface="Calibri" pitchFamily="34" charset="0"/>
                <a:cs typeface="Arial" pitchFamily="34" charset="0"/>
              </a:rPr>
              <a:t>first responders, society and scientific communities</a:t>
            </a:r>
            <a:r>
              <a:rPr lang="en-CA" sz="2200" dirty="0" smtClean="0">
                <a:latin typeface="Calibri" pitchFamily="34" charset="0"/>
                <a:cs typeface="Arial" pitchFamily="34" charset="0"/>
              </a:rPr>
              <a:t>.</a:t>
            </a:r>
            <a:endParaRPr lang="it-IT" sz="2200" dirty="0" smtClean="0">
              <a:latin typeface="Calibri" pitchFamily="34" charset="0"/>
              <a:cs typeface="Arial" pitchFamily="34" charset="0"/>
            </a:endParaRPr>
          </a:p>
          <a:p>
            <a:pPr marL="355600" indent="-355600" algn="just" fontAlgn="auto">
              <a:spcBef>
                <a:spcPts val="600"/>
              </a:spcBef>
              <a:spcAft>
                <a:spcPts val="0"/>
              </a:spcAft>
              <a:buClr>
                <a:srgbClr val="A04DA3"/>
              </a:buClr>
              <a:buFont typeface="Wingdings" pitchFamily="2" charset="2"/>
              <a:buChar char="§"/>
              <a:defRPr/>
            </a:pPr>
            <a:endParaRPr lang="en-US" sz="2200" dirty="0" smtClean="0">
              <a:latin typeface="Calibri" pitchFamily="34" charset="0"/>
              <a:cs typeface="Arial" pitchFamily="34" charset="0"/>
            </a:endParaRPr>
          </a:p>
          <a:p>
            <a:pPr algn="just" fontAlgn="auto">
              <a:spcBef>
                <a:spcPts val="600"/>
              </a:spcBef>
              <a:spcAft>
                <a:spcPts val="0"/>
              </a:spcAft>
              <a:buClr>
                <a:srgbClr val="A04DA3"/>
              </a:buClr>
              <a:buFont typeface="Wingdings" pitchFamily="2" charset="2"/>
              <a:buChar char="§"/>
              <a:defRPr/>
            </a:pPr>
            <a:endParaRPr lang="en-US" sz="2200" dirty="0" smtClean="0">
              <a:latin typeface="Calibri" pitchFamily="34" charset="0"/>
              <a:cs typeface="Arial" pitchFamily="34" charset="0"/>
            </a:endParaRPr>
          </a:p>
          <a:p>
            <a:pPr marL="365125" indent="-273050" algn="just" fontAlgn="auto">
              <a:spcBef>
                <a:spcPts val="600"/>
              </a:spcBef>
              <a:spcAft>
                <a:spcPts val="0"/>
              </a:spcAft>
              <a:buClr>
                <a:schemeClr val="accent3"/>
              </a:buClr>
              <a:buFont typeface="Wingdings" pitchFamily="2" charset="2"/>
              <a:buChar char="§"/>
              <a:defRPr/>
            </a:pPr>
            <a:endParaRPr lang="en-US" sz="2200" dirty="0" smtClean="0">
              <a:latin typeface="Calibri" pitchFamily="34" charset="0"/>
              <a:cs typeface="Arial" pitchFamily="34" charset="0"/>
            </a:endParaRPr>
          </a:p>
          <a:p>
            <a:pPr marL="365125" indent="-273050" algn="just" fontAlgn="auto">
              <a:spcBef>
                <a:spcPts val="600"/>
              </a:spcBef>
              <a:spcAft>
                <a:spcPts val="0"/>
              </a:spcAft>
              <a:buClr>
                <a:schemeClr val="accent3"/>
              </a:buClr>
              <a:buFont typeface="Wingdings" pitchFamily="2" charset="2"/>
              <a:buChar char="§"/>
              <a:defRPr/>
            </a:pPr>
            <a:endParaRPr lang="en-US" sz="2200" dirty="0" smtClean="0">
              <a:latin typeface="Calibri" pitchFamily="34" charset="0"/>
              <a:cs typeface="Arial" pitchFamily="34" charset="0"/>
            </a:endParaRPr>
          </a:p>
          <a:p>
            <a:pPr marL="365125" indent="-273050" algn="just" fontAlgn="auto">
              <a:spcBef>
                <a:spcPts val="600"/>
              </a:spcBef>
              <a:spcAft>
                <a:spcPts val="0"/>
              </a:spcAft>
              <a:buClr>
                <a:schemeClr val="accent3"/>
              </a:buClr>
              <a:buFont typeface="Wingdings" pitchFamily="2" charset="2"/>
              <a:buChar char="§"/>
              <a:defRPr/>
            </a:pPr>
            <a:endParaRPr lang="en-US" sz="2200" dirty="0" smtClean="0">
              <a:latin typeface="Calibri" pitchFamily="34" charset="0"/>
              <a:cs typeface="Arial"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txBox="1">
            <a:spLocks/>
          </p:cNvSpPr>
          <p:nvPr/>
        </p:nvSpPr>
        <p:spPr>
          <a:xfrm>
            <a:off x="304800" y="533400"/>
            <a:ext cx="8458200" cy="1447800"/>
          </a:xfrm>
          <a:prstGeom prst="rect">
            <a:avLst/>
          </a:prstGeom>
        </p:spPr>
        <p:txBody>
          <a:bodyPr vert="horz" anchor="ctr">
            <a:noAutofit/>
          </a:bodyPr>
          <a:lstStyle/>
          <a:p>
            <a:pPr lvl="0" algn="ctr" fontAlgn="auto">
              <a:spcAft>
                <a:spcPts val="0"/>
              </a:spcAft>
              <a:defRPr/>
            </a:pPr>
            <a:r>
              <a:rPr lang="it-IT" sz="2800" dirty="0" smtClean="0">
                <a:latin typeface="Calibri" pitchFamily="34" charset="0"/>
                <a:ea typeface="+mj-ea"/>
                <a:cs typeface="+mj-cs"/>
              </a:rPr>
              <a:t>In situ data </a:t>
            </a:r>
            <a:r>
              <a:rPr lang="it-IT" sz="2800" dirty="0" err="1" smtClean="0">
                <a:latin typeface="Calibri" pitchFamily="34" charset="0"/>
                <a:ea typeface="+mj-ea"/>
                <a:cs typeface="+mj-cs"/>
              </a:rPr>
              <a:t>sets</a:t>
            </a:r>
            <a:r>
              <a:rPr lang="it-IT" sz="2800" dirty="0" smtClean="0">
                <a:latin typeface="Calibri" pitchFamily="34" charset="0"/>
                <a:ea typeface="+mj-ea"/>
                <a:cs typeface="+mj-cs"/>
              </a:rPr>
              <a:t> </a:t>
            </a:r>
            <a:r>
              <a:rPr lang="it-IT" sz="2800" dirty="0" err="1" smtClean="0">
                <a:latin typeface="Calibri" pitchFamily="34" charset="0"/>
              </a:rPr>
              <a:t>for</a:t>
            </a:r>
            <a:r>
              <a:rPr lang="it-IT" sz="2800" dirty="0" smtClean="0">
                <a:latin typeface="Calibri" pitchFamily="34" charset="0"/>
              </a:rPr>
              <a:t> the </a:t>
            </a:r>
            <a:r>
              <a:rPr lang="it-IT" sz="2800" dirty="0" err="1" smtClean="0">
                <a:latin typeface="Calibri" pitchFamily="34" charset="0"/>
              </a:rPr>
              <a:t>GeoHaZSA</a:t>
            </a:r>
            <a:r>
              <a:rPr lang="it-IT" sz="2800" dirty="0" smtClean="0">
                <a:latin typeface="Calibri" pitchFamily="34" charset="0"/>
              </a:rPr>
              <a:t> Supersite</a:t>
            </a:r>
            <a:r>
              <a:rPr lang="it-IT" sz="900" dirty="0" smtClean="0">
                <a:latin typeface="Calibri" pitchFamily="34" charset="0"/>
                <a:ea typeface="+mj-ea"/>
                <a:cs typeface="+mj-cs"/>
              </a:rPr>
              <a:t> </a:t>
            </a:r>
          </a:p>
        </p:txBody>
      </p:sp>
      <p:graphicFrame>
        <p:nvGraphicFramePr>
          <p:cNvPr id="5" name="Tabella 4"/>
          <p:cNvGraphicFramePr>
            <a:graphicFrameLocks noGrp="1"/>
          </p:cNvGraphicFramePr>
          <p:nvPr/>
        </p:nvGraphicFramePr>
        <p:xfrm>
          <a:off x="380999" y="1828800"/>
          <a:ext cx="8229602" cy="4391025"/>
        </p:xfrm>
        <a:graphic>
          <a:graphicData uri="http://schemas.openxmlformats.org/drawingml/2006/table">
            <a:tbl>
              <a:tblPr/>
              <a:tblGrid>
                <a:gridCol w="1676401"/>
                <a:gridCol w="2602993"/>
                <a:gridCol w="3950208"/>
              </a:tblGrid>
              <a:tr h="381000">
                <a:tc>
                  <a:txBody>
                    <a:bodyPr/>
                    <a:lstStyle/>
                    <a:p>
                      <a:pPr algn="ctr">
                        <a:spcAft>
                          <a:spcPts val="600"/>
                        </a:spcAft>
                      </a:pPr>
                      <a:r>
                        <a:rPr lang="en-GB" sz="2000" b="1" dirty="0">
                          <a:solidFill>
                            <a:srgbClr val="FFFFFF"/>
                          </a:solidFill>
                          <a:latin typeface="Calibri" pitchFamily="34" charset="0"/>
                          <a:ea typeface="Arial Unicode MS"/>
                        </a:rPr>
                        <a:t>Type of data </a:t>
                      </a:r>
                      <a:endParaRPr lang="it-IT" sz="2000" dirty="0">
                        <a:latin typeface="Calibri" pitchFamily="34" charset="0"/>
                        <a:ea typeface="Arial Unicode MS"/>
                      </a:endParaRPr>
                    </a:p>
                  </a:txBody>
                  <a:tcPr marL="68537" marR="68537"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spcAft>
                          <a:spcPts val="600"/>
                        </a:spcAft>
                      </a:pPr>
                      <a:r>
                        <a:rPr lang="en-GB" sz="2000" b="1" dirty="0">
                          <a:solidFill>
                            <a:srgbClr val="FFFFFF"/>
                          </a:solidFill>
                          <a:latin typeface="Calibri" pitchFamily="34" charset="0"/>
                          <a:ea typeface="Arial Unicode MS"/>
                        </a:rPr>
                        <a:t>Data source</a:t>
                      </a:r>
                      <a:endParaRPr lang="it-IT" sz="2000" dirty="0">
                        <a:latin typeface="Calibri" pitchFamily="34" charset="0"/>
                        <a:ea typeface="Arial Unicode MS"/>
                      </a:endParaRPr>
                    </a:p>
                  </a:txBody>
                  <a:tcPr marL="68537" marR="6853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marR="21590" algn="ctr">
                        <a:spcAft>
                          <a:spcPts val="600"/>
                        </a:spcAft>
                      </a:pPr>
                      <a:r>
                        <a:rPr lang="en-GB" sz="2000" b="1" dirty="0">
                          <a:solidFill>
                            <a:srgbClr val="FFFFFF"/>
                          </a:solidFill>
                          <a:latin typeface="Calibri" pitchFamily="34" charset="0"/>
                          <a:ea typeface="Arial Unicode MS"/>
                        </a:rPr>
                        <a:t>Data access</a:t>
                      </a:r>
                      <a:endParaRPr lang="it-IT" sz="2000" dirty="0">
                        <a:latin typeface="Calibri" pitchFamily="34" charset="0"/>
                        <a:ea typeface="Arial Unicode MS"/>
                      </a:endParaRPr>
                    </a:p>
                  </a:txBody>
                  <a:tcPr marL="68537" marR="68537"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r>
              <a:tr h="574447">
                <a:tc>
                  <a:txBody>
                    <a:bodyPr/>
                    <a:lstStyle/>
                    <a:p>
                      <a:pPr algn="just">
                        <a:spcAft>
                          <a:spcPts val="600"/>
                        </a:spcAft>
                      </a:pPr>
                      <a:r>
                        <a:rPr lang="en-GB" sz="1600" b="1" dirty="0">
                          <a:latin typeface="Calibri" pitchFamily="34" charset="0"/>
                          <a:ea typeface="Arial Unicode MS"/>
                        </a:rPr>
                        <a:t>Seismic </a:t>
                      </a:r>
                      <a:r>
                        <a:rPr lang="en-GB" sz="1600" b="1" dirty="0" smtClean="0">
                          <a:latin typeface="Calibri" pitchFamily="34" charset="0"/>
                          <a:ea typeface="Arial Unicode MS"/>
                        </a:rPr>
                        <a:t>data</a:t>
                      </a:r>
                      <a:endParaRPr lang="it-IT" sz="1600" dirty="0">
                        <a:latin typeface="Calibri" pitchFamily="34" charset="0"/>
                        <a:ea typeface="Arial Unicode MS"/>
                      </a:endParaRPr>
                    </a:p>
                  </a:txBody>
                  <a:tcPr marL="68537" marR="68537"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just">
                        <a:spcAft>
                          <a:spcPts val="600"/>
                        </a:spcAft>
                      </a:pPr>
                      <a:r>
                        <a:rPr lang="en-GB" sz="1600" i="1" dirty="0">
                          <a:latin typeface="Calibri" pitchFamily="34" charset="0"/>
                          <a:ea typeface="Arial Unicode MS"/>
                        </a:rPr>
                        <a:t>SERNAGEOMIN (OVDAS) network (</a:t>
                      </a:r>
                      <a:r>
                        <a:rPr lang="en-GB" sz="1600" b="1" i="1" dirty="0">
                          <a:latin typeface="Calibri" pitchFamily="34" charset="0"/>
                          <a:ea typeface="Arial Unicode MS"/>
                        </a:rPr>
                        <a:t>35 stations</a:t>
                      </a:r>
                      <a:r>
                        <a:rPr lang="en-GB" sz="1600" i="1" dirty="0" smtClean="0">
                          <a:latin typeface="Calibri" pitchFamily="34" charset="0"/>
                          <a:ea typeface="Arial Unicode MS"/>
                        </a:rPr>
                        <a:t>)</a:t>
                      </a:r>
                      <a:endParaRPr lang="it-IT" sz="1600" dirty="0">
                        <a:latin typeface="Calibri" pitchFamily="34" charset="0"/>
                        <a:ea typeface="Arial Unicode MS"/>
                      </a:endParaRPr>
                    </a:p>
                  </a:txBody>
                  <a:tcPr marL="68537" marR="6853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just">
                        <a:spcAft>
                          <a:spcPts val="600"/>
                        </a:spcAft>
                      </a:pPr>
                      <a:r>
                        <a:rPr lang="en-GB" sz="1600" i="1" dirty="0">
                          <a:latin typeface="Calibri" pitchFamily="34" charset="0"/>
                          <a:ea typeface="Arial Unicode MS"/>
                        </a:rPr>
                        <a:t>Open access with registration form; server to remote download scheduled. Time-series for registered scientists under specific </a:t>
                      </a:r>
                      <a:r>
                        <a:rPr lang="en-GB" sz="1600" i="1" dirty="0" smtClean="0">
                          <a:latin typeface="Calibri" pitchFamily="34" charset="0"/>
                          <a:ea typeface="Arial Unicode MS"/>
                        </a:rPr>
                        <a:t>agreements</a:t>
                      </a:r>
                      <a:endParaRPr lang="it-IT" sz="1600" dirty="0">
                        <a:latin typeface="Calibri" pitchFamily="34" charset="0"/>
                        <a:ea typeface="Arial Unicode MS"/>
                      </a:endParaRPr>
                    </a:p>
                  </a:txBody>
                  <a:tcPr marL="68537" marR="68537"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1025798">
                <a:tc>
                  <a:txBody>
                    <a:bodyPr/>
                    <a:lstStyle/>
                    <a:p>
                      <a:pPr marL="0" marR="0" indent="0" algn="just" defTabSz="914400" rtl="0" eaLnBrk="1" fontAlgn="auto" latinLnBrk="0" hangingPunct="1">
                        <a:lnSpc>
                          <a:spcPct val="100000"/>
                        </a:lnSpc>
                        <a:spcBef>
                          <a:spcPts val="0"/>
                        </a:spcBef>
                        <a:spcAft>
                          <a:spcPts val="600"/>
                        </a:spcAft>
                        <a:buClrTx/>
                        <a:buSzTx/>
                        <a:buFontTx/>
                        <a:buNone/>
                        <a:tabLst/>
                        <a:defRPr/>
                      </a:pPr>
                      <a:r>
                        <a:rPr lang="en-GB" sz="1600" b="1" dirty="0" smtClean="0">
                          <a:latin typeface="Calibri" pitchFamily="34" charset="0"/>
                          <a:ea typeface="Arial Unicode MS"/>
                        </a:rPr>
                        <a:t>GNSS data</a:t>
                      </a:r>
                      <a:endParaRPr lang="it-IT" sz="1600" dirty="0">
                        <a:latin typeface="Calibri" pitchFamily="34" charset="0"/>
                        <a:ea typeface="Arial Unicode MS"/>
                      </a:endParaRPr>
                    </a:p>
                  </a:txBody>
                  <a:tcPr marL="68537" marR="68537"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indent="0" algn="just" defTabSz="914400" rtl="0" eaLnBrk="1" fontAlgn="auto" latinLnBrk="0" hangingPunct="1">
                        <a:lnSpc>
                          <a:spcPct val="100000"/>
                        </a:lnSpc>
                        <a:spcBef>
                          <a:spcPts val="0"/>
                        </a:spcBef>
                        <a:spcAft>
                          <a:spcPts val="600"/>
                        </a:spcAft>
                        <a:buClrTx/>
                        <a:buSzTx/>
                        <a:buFontTx/>
                        <a:buNone/>
                        <a:tabLst/>
                        <a:defRPr/>
                      </a:pPr>
                      <a:r>
                        <a:rPr lang="en-GB" sz="1600" i="1" dirty="0" smtClean="0">
                          <a:latin typeface="Calibri" pitchFamily="34" charset="0"/>
                          <a:ea typeface="Arial Unicode MS"/>
                        </a:rPr>
                        <a:t>SERNAGEOMIN (OVDAS) (</a:t>
                      </a:r>
                      <a:r>
                        <a:rPr lang="en-GB" sz="1600" b="1" i="1" dirty="0" smtClean="0">
                          <a:latin typeface="Calibri" pitchFamily="34" charset="0"/>
                          <a:ea typeface="Arial Unicode MS"/>
                        </a:rPr>
                        <a:t>16</a:t>
                      </a:r>
                      <a:r>
                        <a:rPr lang="en-GB" sz="1600" i="1" dirty="0" smtClean="0">
                          <a:latin typeface="Calibri" pitchFamily="34" charset="0"/>
                          <a:ea typeface="Arial Unicode MS"/>
                        </a:rPr>
                        <a:t>), IGM (</a:t>
                      </a:r>
                      <a:r>
                        <a:rPr lang="en-GB" sz="1600" b="1" i="1" dirty="0" smtClean="0">
                          <a:latin typeface="Calibri" pitchFamily="34" charset="0"/>
                          <a:ea typeface="Arial Unicode MS"/>
                        </a:rPr>
                        <a:t>1</a:t>
                      </a:r>
                      <a:r>
                        <a:rPr lang="en-GB" sz="1600" i="1" dirty="0" smtClean="0">
                          <a:latin typeface="Calibri" pitchFamily="34" charset="0"/>
                          <a:ea typeface="Arial Unicode MS"/>
                        </a:rPr>
                        <a:t>) and CSN (</a:t>
                      </a:r>
                      <a:r>
                        <a:rPr lang="en-GB" sz="1600" b="1" i="1" dirty="0" smtClean="0">
                          <a:latin typeface="Calibri" pitchFamily="34" charset="0"/>
                          <a:ea typeface="Arial Unicode MS"/>
                        </a:rPr>
                        <a:t>1</a:t>
                      </a:r>
                      <a:r>
                        <a:rPr lang="en-GB" sz="1600" i="1" dirty="0" smtClean="0">
                          <a:latin typeface="Calibri" pitchFamily="34" charset="0"/>
                          <a:ea typeface="Arial Unicode MS"/>
                        </a:rPr>
                        <a:t>) network and </a:t>
                      </a:r>
                      <a:r>
                        <a:rPr lang="en-GB" sz="1600" b="1" i="1" dirty="0" smtClean="0">
                          <a:latin typeface="Calibri" pitchFamily="34" charset="0"/>
                          <a:ea typeface="Arial Unicode MS"/>
                        </a:rPr>
                        <a:t>GPS</a:t>
                      </a:r>
                      <a:r>
                        <a:rPr lang="en-GB" sz="1600" i="1" dirty="0" smtClean="0">
                          <a:latin typeface="Calibri" pitchFamily="34" charset="0"/>
                          <a:ea typeface="Arial Unicode MS"/>
                        </a:rPr>
                        <a:t> Campaigns</a:t>
                      </a:r>
                      <a:endParaRPr lang="it-IT" sz="1600" dirty="0" smtClean="0">
                        <a:latin typeface="Calibri" pitchFamily="34" charset="0"/>
                        <a:ea typeface="Arial Unicode MS"/>
                      </a:endParaRPr>
                    </a:p>
                  </a:txBody>
                  <a:tcPr marL="68537" marR="6853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indent="0" algn="just" defTabSz="914400" rtl="0" eaLnBrk="1" fontAlgn="auto" latinLnBrk="0" hangingPunct="1">
                        <a:lnSpc>
                          <a:spcPct val="100000"/>
                        </a:lnSpc>
                        <a:spcBef>
                          <a:spcPts val="0"/>
                        </a:spcBef>
                        <a:spcAft>
                          <a:spcPts val="600"/>
                        </a:spcAft>
                        <a:buClrTx/>
                        <a:buSzTx/>
                        <a:buFontTx/>
                        <a:buNone/>
                        <a:tabLst/>
                        <a:defRPr/>
                      </a:pPr>
                      <a:r>
                        <a:rPr lang="en-GB" sz="1600" i="1" dirty="0" smtClean="0">
                          <a:latin typeface="Calibri" pitchFamily="34" charset="0"/>
                          <a:ea typeface="Arial Unicode MS"/>
                        </a:rPr>
                        <a:t>Open access to GNSL scientists</a:t>
                      </a:r>
                      <a:endParaRPr lang="it-IT" sz="1600" dirty="0">
                        <a:latin typeface="Calibri" pitchFamily="34" charset="0"/>
                        <a:ea typeface="Arial Unicode MS"/>
                      </a:endParaRPr>
                    </a:p>
                  </a:txBody>
                  <a:tcPr marL="68537" marR="68537"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902702">
                <a:tc>
                  <a:txBody>
                    <a:bodyPr/>
                    <a:lstStyle/>
                    <a:p>
                      <a:pPr marL="0" marR="0" indent="0" algn="l" defTabSz="914400" rtl="0" eaLnBrk="1" fontAlgn="auto" latinLnBrk="0" hangingPunct="1">
                        <a:lnSpc>
                          <a:spcPct val="100000"/>
                        </a:lnSpc>
                        <a:spcBef>
                          <a:spcPts val="0"/>
                        </a:spcBef>
                        <a:spcAft>
                          <a:spcPts val="600"/>
                        </a:spcAft>
                        <a:buClrTx/>
                        <a:buSzTx/>
                        <a:buFontTx/>
                        <a:buNone/>
                        <a:tabLst/>
                        <a:defRPr/>
                      </a:pPr>
                      <a:r>
                        <a:rPr lang="en-GB" sz="1600" b="1" dirty="0" smtClean="0">
                          <a:latin typeface="Calibri" pitchFamily="34" charset="0"/>
                          <a:ea typeface="Arial Unicode MS"/>
                        </a:rPr>
                        <a:t>DOAS and Gas measurements</a:t>
                      </a:r>
                    </a:p>
                    <a:p>
                      <a:pPr marL="0" marR="0" indent="0" algn="just" defTabSz="914400" rtl="0" eaLnBrk="1" fontAlgn="auto" latinLnBrk="0" hangingPunct="1">
                        <a:lnSpc>
                          <a:spcPct val="100000"/>
                        </a:lnSpc>
                        <a:spcBef>
                          <a:spcPts val="0"/>
                        </a:spcBef>
                        <a:spcAft>
                          <a:spcPts val="600"/>
                        </a:spcAft>
                        <a:buClrTx/>
                        <a:buSzTx/>
                        <a:buFontTx/>
                        <a:buNone/>
                        <a:tabLst/>
                        <a:defRPr/>
                      </a:pPr>
                      <a:endParaRPr lang="it-IT" sz="1600" dirty="0" smtClean="0">
                        <a:latin typeface="Calibri" pitchFamily="34" charset="0"/>
                        <a:ea typeface="Arial Unicode MS"/>
                      </a:endParaRPr>
                    </a:p>
                    <a:p>
                      <a:pPr algn="just">
                        <a:spcAft>
                          <a:spcPts val="600"/>
                        </a:spcAft>
                      </a:pPr>
                      <a:endParaRPr lang="it-IT" sz="1600" dirty="0">
                        <a:latin typeface="Calibri" pitchFamily="34" charset="0"/>
                        <a:ea typeface="Arial Unicode MS"/>
                      </a:endParaRPr>
                    </a:p>
                  </a:txBody>
                  <a:tcPr marL="68537" marR="68537"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indent="0" algn="just" defTabSz="914400" rtl="0" eaLnBrk="1" fontAlgn="auto" latinLnBrk="0" hangingPunct="1">
                        <a:lnSpc>
                          <a:spcPct val="100000"/>
                        </a:lnSpc>
                        <a:spcBef>
                          <a:spcPts val="0"/>
                        </a:spcBef>
                        <a:spcAft>
                          <a:spcPts val="600"/>
                        </a:spcAft>
                        <a:buClrTx/>
                        <a:buSzTx/>
                        <a:buFontTx/>
                        <a:buNone/>
                        <a:tabLst/>
                        <a:defRPr/>
                      </a:pPr>
                      <a:r>
                        <a:rPr lang="en-GB" sz="1600" i="1" dirty="0" smtClean="0">
                          <a:latin typeface="Calibri" pitchFamily="34" charset="0"/>
                          <a:ea typeface="Arial Unicode MS"/>
                        </a:rPr>
                        <a:t>SERNAGEOMIN (OVDAS) network (</a:t>
                      </a:r>
                      <a:r>
                        <a:rPr lang="en-GB" sz="1600" b="1" i="1" dirty="0" smtClean="0">
                          <a:latin typeface="Calibri" pitchFamily="34" charset="0"/>
                          <a:ea typeface="Arial Unicode MS"/>
                        </a:rPr>
                        <a:t>5 continuous stations</a:t>
                      </a:r>
                      <a:r>
                        <a:rPr lang="en-GB" sz="1600" i="1" dirty="0" smtClean="0">
                          <a:latin typeface="Calibri" pitchFamily="34" charset="0"/>
                          <a:ea typeface="Arial Unicode MS"/>
                        </a:rPr>
                        <a:t>) and Campaigns</a:t>
                      </a:r>
                      <a:endParaRPr lang="it-IT" sz="1600" dirty="0">
                        <a:latin typeface="Calibri" pitchFamily="34" charset="0"/>
                        <a:ea typeface="Arial Unicode MS"/>
                      </a:endParaRPr>
                    </a:p>
                  </a:txBody>
                  <a:tcPr marL="68537" marR="6853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indent="0" algn="just" defTabSz="914400" rtl="0" eaLnBrk="1" fontAlgn="auto" latinLnBrk="0" hangingPunct="1">
                        <a:lnSpc>
                          <a:spcPct val="100000"/>
                        </a:lnSpc>
                        <a:spcBef>
                          <a:spcPts val="0"/>
                        </a:spcBef>
                        <a:spcAft>
                          <a:spcPts val="600"/>
                        </a:spcAft>
                        <a:buClrTx/>
                        <a:buSzTx/>
                        <a:buFontTx/>
                        <a:buNone/>
                        <a:tabLst/>
                        <a:defRPr/>
                      </a:pPr>
                      <a:r>
                        <a:rPr lang="en-GB" sz="1600" i="1" dirty="0" smtClean="0">
                          <a:latin typeface="Calibri" pitchFamily="34" charset="0"/>
                          <a:ea typeface="Arial Unicode MS"/>
                        </a:rPr>
                        <a:t>Open access to GNSL scientists</a:t>
                      </a:r>
                      <a:endParaRPr lang="it-IT" sz="1600" dirty="0" smtClean="0">
                        <a:latin typeface="Calibri" pitchFamily="34" charset="0"/>
                        <a:ea typeface="Arial Unicode MS"/>
                      </a:endParaRPr>
                    </a:p>
                  </a:txBody>
                  <a:tcPr marL="68537" marR="68537"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881107">
                <a:tc>
                  <a:txBody>
                    <a:bodyPr/>
                    <a:lstStyle/>
                    <a:p>
                      <a:pPr marL="0" marR="0" indent="0" algn="just" defTabSz="914400" rtl="0" eaLnBrk="1" fontAlgn="auto" latinLnBrk="0" hangingPunct="1">
                        <a:lnSpc>
                          <a:spcPct val="100000"/>
                        </a:lnSpc>
                        <a:spcBef>
                          <a:spcPts val="0"/>
                        </a:spcBef>
                        <a:spcAft>
                          <a:spcPts val="600"/>
                        </a:spcAft>
                        <a:buClrTx/>
                        <a:buSzTx/>
                        <a:buFontTx/>
                        <a:buNone/>
                        <a:tabLst/>
                        <a:defRPr/>
                      </a:pPr>
                      <a:r>
                        <a:rPr lang="en-GB" sz="1600" b="1" dirty="0" smtClean="0">
                          <a:latin typeface="Calibri" pitchFamily="34" charset="0"/>
                          <a:ea typeface="Arial Unicode MS"/>
                        </a:rPr>
                        <a:t>Infrasound</a:t>
                      </a:r>
                      <a:endParaRPr lang="it-IT" sz="1600" dirty="0">
                        <a:latin typeface="Calibri" pitchFamily="34" charset="0"/>
                        <a:ea typeface="Arial Unicode MS"/>
                      </a:endParaRPr>
                    </a:p>
                  </a:txBody>
                  <a:tcPr marL="68537" marR="68537"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just">
                        <a:spcAft>
                          <a:spcPts val="600"/>
                        </a:spcAft>
                      </a:pPr>
                      <a:r>
                        <a:rPr lang="en-GB" sz="1600" i="1" dirty="0" smtClean="0">
                          <a:latin typeface="Calibri" pitchFamily="34" charset="0"/>
                          <a:ea typeface="Arial Unicode MS"/>
                        </a:rPr>
                        <a:t>SERNAGEOMIN (OVDAS) </a:t>
                      </a:r>
                      <a:r>
                        <a:rPr lang="en-GB" sz="1600" b="1" i="1" dirty="0" smtClean="0">
                          <a:latin typeface="Calibri" pitchFamily="34" charset="0"/>
                          <a:ea typeface="Arial Unicode MS"/>
                        </a:rPr>
                        <a:t>2 stations</a:t>
                      </a:r>
                      <a:endParaRPr lang="it-IT" sz="1600" b="1" dirty="0">
                        <a:latin typeface="Calibri" pitchFamily="34" charset="0"/>
                        <a:ea typeface="Arial Unicode MS"/>
                      </a:endParaRPr>
                    </a:p>
                  </a:txBody>
                  <a:tcPr marL="68537" marR="6853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indent="0" algn="just" defTabSz="914400" rtl="0" eaLnBrk="1" fontAlgn="auto" latinLnBrk="0" hangingPunct="1">
                        <a:lnSpc>
                          <a:spcPct val="100000"/>
                        </a:lnSpc>
                        <a:spcBef>
                          <a:spcPts val="0"/>
                        </a:spcBef>
                        <a:spcAft>
                          <a:spcPts val="600"/>
                        </a:spcAft>
                        <a:buClrTx/>
                        <a:buSzTx/>
                        <a:buFontTx/>
                        <a:buNone/>
                        <a:tabLst/>
                        <a:defRPr/>
                      </a:pPr>
                      <a:r>
                        <a:rPr lang="en-GB" sz="1600" i="1" dirty="0" smtClean="0">
                          <a:latin typeface="Calibri" pitchFamily="34" charset="0"/>
                          <a:ea typeface="Arial Unicode MS"/>
                        </a:rPr>
                        <a:t>Open access to GNSL scientists</a:t>
                      </a:r>
                      <a:endParaRPr lang="it-IT" sz="1600" dirty="0" smtClean="0">
                        <a:latin typeface="Calibri" pitchFamily="34" charset="0"/>
                        <a:ea typeface="Arial Unicode MS"/>
                      </a:endParaRPr>
                    </a:p>
                  </a:txBody>
                  <a:tcPr marL="68537" marR="68537"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txBox="1">
            <a:spLocks/>
          </p:cNvSpPr>
          <p:nvPr/>
        </p:nvSpPr>
        <p:spPr>
          <a:xfrm>
            <a:off x="304800" y="564609"/>
            <a:ext cx="8458200" cy="762000"/>
          </a:xfrm>
          <a:prstGeom prst="rect">
            <a:avLst/>
          </a:prstGeom>
        </p:spPr>
        <p:txBody>
          <a:bodyPr vert="horz" anchor="ctr">
            <a:noAutofit/>
          </a:bodyPr>
          <a:lstStyle/>
          <a:p>
            <a:pPr algn="ctr" fontAlgn="auto">
              <a:spcAft>
                <a:spcPts val="0"/>
              </a:spcAft>
              <a:defRPr/>
            </a:pPr>
            <a:r>
              <a:rPr lang="it-IT" sz="2800" dirty="0" smtClean="0">
                <a:latin typeface="Calibri" pitchFamily="34" charset="0"/>
                <a:ea typeface="+mj-ea"/>
                <a:cs typeface="+mj-cs"/>
              </a:rPr>
              <a:t>EO data </a:t>
            </a:r>
            <a:r>
              <a:rPr lang="it-IT" sz="2800" dirty="0" err="1" smtClean="0">
                <a:latin typeface="Calibri" pitchFamily="34" charset="0"/>
                <a:ea typeface="+mj-ea"/>
                <a:cs typeface="+mj-cs"/>
              </a:rPr>
              <a:t>requests</a:t>
            </a:r>
            <a:r>
              <a:rPr lang="it-IT" sz="2800" dirty="0" smtClean="0">
                <a:latin typeface="Calibri" pitchFamily="34" charset="0"/>
                <a:ea typeface="+mj-ea"/>
                <a:cs typeface="+mj-cs"/>
              </a:rPr>
              <a:t> </a:t>
            </a:r>
            <a:r>
              <a:rPr lang="it-IT" sz="2800" dirty="0" err="1" smtClean="0">
                <a:latin typeface="Calibri" pitchFamily="34" charset="0"/>
                <a:ea typeface="+mj-ea"/>
                <a:cs typeface="+mj-cs"/>
              </a:rPr>
              <a:t>for</a:t>
            </a:r>
            <a:r>
              <a:rPr lang="it-IT" sz="2800" dirty="0" smtClean="0">
                <a:latin typeface="Calibri" pitchFamily="34" charset="0"/>
              </a:rPr>
              <a:t> the </a:t>
            </a:r>
            <a:r>
              <a:rPr lang="it-IT" sz="2800" dirty="0" err="1" smtClean="0">
                <a:latin typeface="Calibri" pitchFamily="34" charset="0"/>
              </a:rPr>
              <a:t>GeoHaZSA</a:t>
            </a:r>
            <a:r>
              <a:rPr lang="it-IT" sz="2800" dirty="0" smtClean="0">
                <a:latin typeface="Calibri" pitchFamily="34" charset="0"/>
              </a:rPr>
              <a:t> Supersite</a:t>
            </a:r>
            <a:r>
              <a:rPr lang="it-IT" sz="900" dirty="0" smtClean="0">
                <a:latin typeface="Calibri" pitchFamily="34" charset="0"/>
                <a:ea typeface="+mj-ea"/>
                <a:cs typeface="+mj-cs"/>
              </a:rPr>
              <a:t> </a:t>
            </a:r>
          </a:p>
        </p:txBody>
      </p:sp>
      <p:graphicFrame>
        <p:nvGraphicFramePr>
          <p:cNvPr id="6" name="Tabella 5"/>
          <p:cNvGraphicFramePr>
            <a:graphicFrameLocks noGrp="1"/>
          </p:cNvGraphicFramePr>
          <p:nvPr/>
        </p:nvGraphicFramePr>
        <p:xfrm>
          <a:off x="152400" y="1371600"/>
          <a:ext cx="8915398" cy="5440325"/>
        </p:xfrm>
        <a:graphic>
          <a:graphicData uri="http://schemas.openxmlformats.org/drawingml/2006/table">
            <a:tbl>
              <a:tblPr/>
              <a:tblGrid>
                <a:gridCol w="1145097"/>
                <a:gridCol w="817926"/>
                <a:gridCol w="6952375"/>
              </a:tblGrid>
              <a:tr h="311888">
                <a:tc>
                  <a:txBody>
                    <a:bodyPr/>
                    <a:lstStyle/>
                    <a:p>
                      <a:pPr algn="ctr">
                        <a:spcAft>
                          <a:spcPts val="600"/>
                        </a:spcAft>
                      </a:pPr>
                      <a:r>
                        <a:rPr lang="en-GB" sz="1600" b="1" dirty="0" smtClean="0">
                          <a:solidFill>
                            <a:srgbClr val="FFFFFF"/>
                          </a:solidFill>
                          <a:latin typeface="Calibri" pitchFamily="34" charset="0"/>
                          <a:ea typeface="Arial Unicode MS"/>
                        </a:rPr>
                        <a:t>Sensor</a:t>
                      </a:r>
                      <a:endParaRPr lang="it-IT" sz="1600" dirty="0">
                        <a:latin typeface="Calibri" pitchFamily="34" charset="0"/>
                        <a:ea typeface="Arial Unicode MS"/>
                      </a:endParaRPr>
                    </a:p>
                  </a:txBody>
                  <a:tcPr marL="68537" marR="68537"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spcAft>
                          <a:spcPts val="600"/>
                        </a:spcAft>
                      </a:pPr>
                      <a:r>
                        <a:rPr lang="en-GB" sz="1600" b="1" dirty="0" smtClean="0">
                          <a:solidFill>
                            <a:srgbClr val="FFFFFF"/>
                          </a:solidFill>
                          <a:latin typeface="Calibri" pitchFamily="34" charset="0"/>
                          <a:ea typeface="Arial Unicode MS"/>
                        </a:rPr>
                        <a:t>Source</a:t>
                      </a:r>
                      <a:endParaRPr lang="it-IT" sz="1600" dirty="0">
                        <a:latin typeface="Calibri" pitchFamily="34" charset="0"/>
                        <a:ea typeface="Arial Unicode MS"/>
                      </a:endParaRPr>
                    </a:p>
                  </a:txBody>
                  <a:tcPr marL="68537" marR="6853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marR="21590" algn="ctr">
                        <a:spcAft>
                          <a:spcPts val="600"/>
                        </a:spcAft>
                      </a:pPr>
                      <a:r>
                        <a:rPr lang="en-GB" sz="1600" b="1" dirty="0">
                          <a:solidFill>
                            <a:srgbClr val="FFFFFF"/>
                          </a:solidFill>
                          <a:latin typeface="Calibri" pitchFamily="34" charset="0"/>
                          <a:ea typeface="Arial Unicode MS"/>
                        </a:rPr>
                        <a:t>Data </a:t>
                      </a:r>
                      <a:r>
                        <a:rPr lang="en-GB" sz="1600" b="1" dirty="0" smtClean="0">
                          <a:solidFill>
                            <a:srgbClr val="FFFFFF"/>
                          </a:solidFill>
                          <a:latin typeface="Calibri" pitchFamily="34" charset="0"/>
                          <a:ea typeface="Arial Unicode MS"/>
                        </a:rPr>
                        <a:t>requested</a:t>
                      </a:r>
                      <a:endParaRPr lang="it-IT" sz="1600" dirty="0">
                        <a:latin typeface="Calibri" pitchFamily="34" charset="0"/>
                        <a:ea typeface="Arial Unicode MS"/>
                      </a:endParaRPr>
                    </a:p>
                  </a:txBody>
                  <a:tcPr marL="68537" marR="68537"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r>
              <a:tr h="831112">
                <a:tc>
                  <a:txBody>
                    <a:bodyPr/>
                    <a:lstStyle/>
                    <a:p>
                      <a:pPr algn="just">
                        <a:spcAft>
                          <a:spcPts val="600"/>
                        </a:spcAft>
                      </a:pPr>
                      <a:r>
                        <a:rPr lang="en-GB" sz="1600" b="0" dirty="0" smtClean="0">
                          <a:latin typeface="Calibri" pitchFamily="34" charset="0"/>
                          <a:ea typeface="Arial Unicode MS"/>
                        </a:rPr>
                        <a:t>SAR X-band </a:t>
                      </a:r>
                    </a:p>
                    <a:p>
                      <a:pPr algn="just">
                        <a:spcAft>
                          <a:spcPts val="600"/>
                        </a:spcAft>
                      </a:pPr>
                      <a:r>
                        <a:rPr lang="en-GB" sz="1600" b="1" dirty="0" smtClean="0">
                          <a:latin typeface="Calibri" pitchFamily="34" charset="0"/>
                          <a:ea typeface="Arial Unicode MS"/>
                        </a:rPr>
                        <a:t>CSK</a:t>
                      </a:r>
                      <a:endParaRPr lang="it-IT" sz="1600" dirty="0">
                        <a:latin typeface="Calibri" pitchFamily="34" charset="0"/>
                        <a:ea typeface="Arial Unicode MS"/>
                      </a:endParaRPr>
                    </a:p>
                  </a:txBody>
                  <a:tcPr marL="68537" marR="68537"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just">
                        <a:spcAft>
                          <a:spcPts val="600"/>
                        </a:spcAft>
                      </a:pPr>
                      <a:r>
                        <a:rPr lang="en-GB" sz="1600" i="0" dirty="0" smtClean="0">
                          <a:latin typeface="Calibri" pitchFamily="34" charset="0"/>
                          <a:ea typeface="Arial Unicode MS"/>
                        </a:rPr>
                        <a:t>ASI </a:t>
                      </a:r>
                      <a:endParaRPr lang="it-IT" sz="1600" i="0" dirty="0">
                        <a:latin typeface="Calibri" pitchFamily="34" charset="0"/>
                        <a:ea typeface="Arial Unicode MS"/>
                      </a:endParaRPr>
                    </a:p>
                  </a:txBody>
                  <a:tcPr marL="68537" marR="6853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just">
                        <a:spcAft>
                          <a:spcPts val="300"/>
                        </a:spcAft>
                      </a:pPr>
                      <a:r>
                        <a:rPr lang="en-GB" sz="1600" i="1" dirty="0" smtClean="0">
                          <a:latin typeface="Calibri" pitchFamily="34" charset="0"/>
                          <a:ea typeface="Arial Unicode MS"/>
                        </a:rPr>
                        <a:t>Entire archive: </a:t>
                      </a:r>
                      <a:r>
                        <a:rPr lang="en-GB" sz="1600" i="1" baseline="0" dirty="0" smtClean="0">
                          <a:latin typeface="Calibri" pitchFamily="34" charset="0"/>
                          <a:ea typeface="Arial Unicode MS"/>
                        </a:rPr>
                        <a:t>~ </a:t>
                      </a:r>
                      <a:r>
                        <a:rPr lang="en-GB" sz="1600" i="1" dirty="0" smtClean="0">
                          <a:latin typeface="Calibri" pitchFamily="34" charset="0"/>
                          <a:ea typeface="Arial Unicode MS"/>
                        </a:rPr>
                        <a:t>1000 images, + ascending/descending coverage every 16 days for 9 volcanic</a:t>
                      </a:r>
                      <a:r>
                        <a:rPr lang="en-GB" sz="1600" i="1" baseline="0" dirty="0" smtClean="0">
                          <a:latin typeface="Calibri" pitchFamily="34" charset="0"/>
                          <a:ea typeface="Arial Unicode MS"/>
                        </a:rPr>
                        <a:t> areas: ~ 450 images/yr</a:t>
                      </a:r>
                    </a:p>
                    <a:p>
                      <a:pPr algn="just">
                        <a:spcAft>
                          <a:spcPts val="300"/>
                        </a:spcAft>
                      </a:pPr>
                      <a:r>
                        <a:rPr lang="en-GB" sz="1600" i="1" baseline="0" dirty="0" smtClean="0">
                          <a:latin typeface="Calibri" pitchFamily="34" charset="0"/>
                          <a:ea typeface="Arial Unicode MS"/>
                        </a:rPr>
                        <a:t>Monitoring should be intensified in case of unrest, rapid delivery would be needed.</a:t>
                      </a:r>
                      <a:endParaRPr lang="it-IT" sz="1600" dirty="0">
                        <a:latin typeface="Calibri" pitchFamily="34" charset="0"/>
                        <a:ea typeface="Arial Unicode MS"/>
                      </a:endParaRPr>
                    </a:p>
                  </a:txBody>
                  <a:tcPr marL="68537" marR="68537"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732937">
                <a:tc>
                  <a:txBody>
                    <a:bodyPr/>
                    <a:lstStyle/>
                    <a:p>
                      <a:pPr algn="just">
                        <a:spcAft>
                          <a:spcPts val="600"/>
                        </a:spcAft>
                      </a:pPr>
                      <a:r>
                        <a:rPr lang="en-GB" sz="1600" b="0" dirty="0" smtClean="0">
                          <a:latin typeface="Calibri" pitchFamily="34" charset="0"/>
                          <a:ea typeface="Arial Unicode MS"/>
                        </a:rPr>
                        <a:t>SAR X-band</a:t>
                      </a:r>
                    </a:p>
                    <a:p>
                      <a:pPr algn="just">
                        <a:spcAft>
                          <a:spcPts val="600"/>
                        </a:spcAft>
                      </a:pPr>
                      <a:r>
                        <a:rPr lang="en-GB" sz="1600" b="1" dirty="0" smtClean="0">
                          <a:latin typeface="Calibri" pitchFamily="34" charset="0"/>
                          <a:ea typeface="Arial Unicode MS"/>
                        </a:rPr>
                        <a:t>TSX-TDX</a:t>
                      </a:r>
                      <a:endParaRPr lang="it-IT" sz="1600" dirty="0">
                        <a:latin typeface="Calibri" pitchFamily="34" charset="0"/>
                        <a:ea typeface="Arial Unicode MS"/>
                      </a:endParaRPr>
                    </a:p>
                  </a:txBody>
                  <a:tcPr marL="68537" marR="68537"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just">
                        <a:spcAft>
                          <a:spcPts val="600"/>
                        </a:spcAft>
                      </a:pPr>
                      <a:r>
                        <a:rPr lang="en-GB" sz="1600" i="0" dirty="0" smtClean="0">
                          <a:latin typeface="Calibri" pitchFamily="34" charset="0"/>
                          <a:ea typeface="Arial Unicode MS"/>
                        </a:rPr>
                        <a:t> DLR</a:t>
                      </a:r>
                      <a:endParaRPr lang="it-IT" sz="1600" i="0" dirty="0">
                        <a:latin typeface="Calibri" pitchFamily="34" charset="0"/>
                        <a:ea typeface="Arial Unicode MS"/>
                      </a:endParaRPr>
                    </a:p>
                  </a:txBody>
                  <a:tcPr marL="68537" marR="6853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just">
                        <a:spcAft>
                          <a:spcPts val="300"/>
                        </a:spcAft>
                      </a:pPr>
                      <a:r>
                        <a:rPr lang="en-GB" sz="1600" i="1" dirty="0" smtClean="0">
                          <a:latin typeface="Calibri" pitchFamily="34" charset="0"/>
                          <a:ea typeface="Arial Unicode MS"/>
                        </a:rPr>
                        <a:t>Entire archive + ascending/descending coverage for DEM </a:t>
                      </a:r>
                      <a:r>
                        <a:rPr kumimoji="0" lang="en-GB" sz="1600" i="1" kern="1200" baseline="0" dirty="0" smtClean="0">
                          <a:solidFill>
                            <a:schemeClr val="tx1"/>
                          </a:solidFill>
                          <a:latin typeface="Calibri" pitchFamily="34" charset="0"/>
                          <a:ea typeface="Arial Unicode MS"/>
                          <a:cs typeface="+mn-cs"/>
                        </a:rPr>
                        <a:t>production: ~ 150 images/yr.</a:t>
                      </a:r>
                    </a:p>
                    <a:p>
                      <a:pPr algn="just">
                        <a:spcAft>
                          <a:spcPts val="300"/>
                        </a:spcAft>
                      </a:pPr>
                      <a:r>
                        <a:rPr kumimoji="0" lang="en-GB" sz="1600" i="1" kern="1200" baseline="0" dirty="0" smtClean="0">
                          <a:solidFill>
                            <a:schemeClr val="tx1"/>
                          </a:solidFill>
                          <a:latin typeface="Calibri" pitchFamily="34" charset="0"/>
                          <a:ea typeface="Arial Unicode MS"/>
                          <a:cs typeface="+mn-cs"/>
                        </a:rPr>
                        <a:t>The plan is to build one initial reference DEM for each volcano, then after any eruption new acquisitions are planned to update the DEMs.</a:t>
                      </a:r>
                    </a:p>
                  </a:txBody>
                  <a:tcPr marL="68537" marR="68537"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732937">
                <a:tc>
                  <a:txBody>
                    <a:bodyPr/>
                    <a:lstStyle/>
                    <a:p>
                      <a:pPr algn="just">
                        <a:spcAft>
                          <a:spcPts val="600"/>
                        </a:spcAft>
                      </a:pPr>
                      <a:r>
                        <a:rPr lang="en-GB" sz="1600" b="0" dirty="0" smtClean="0">
                          <a:latin typeface="Calibri" pitchFamily="34" charset="0"/>
                          <a:ea typeface="Arial Unicode MS"/>
                        </a:rPr>
                        <a:t>SAR C-band</a:t>
                      </a:r>
                    </a:p>
                    <a:p>
                      <a:pPr algn="just">
                        <a:spcAft>
                          <a:spcPts val="600"/>
                        </a:spcAft>
                      </a:pPr>
                      <a:r>
                        <a:rPr lang="en-GB" sz="1600" b="1" dirty="0" err="1" smtClean="0">
                          <a:latin typeface="Calibri" pitchFamily="34" charset="0"/>
                          <a:ea typeface="Arial Unicode MS"/>
                        </a:rPr>
                        <a:t>Rsat</a:t>
                      </a:r>
                      <a:r>
                        <a:rPr lang="en-GB" sz="1600" b="1" dirty="0" smtClean="0">
                          <a:latin typeface="Calibri" pitchFamily="34" charset="0"/>
                          <a:ea typeface="Arial Unicode MS"/>
                        </a:rPr>
                        <a:t> 2</a:t>
                      </a:r>
                      <a:endParaRPr lang="it-IT" sz="1600" dirty="0">
                        <a:latin typeface="Calibri" pitchFamily="34" charset="0"/>
                        <a:ea typeface="Arial Unicode MS"/>
                      </a:endParaRPr>
                    </a:p>
                  </a:txBody>
                  <a:tcPr marL="68537" marR="68537"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just">
                        <a:spcAft>
                          <a:spcPts val="600"/>
                        </a:spcAft>
                      </a:pPr>
                      <a:r>
                        <a:rPr lang="en-GB" sz="1600" i="0" baseline="0" dirty="0" smtClean="0">
                          <a:latin typeface="Calibri" pitchFamily="34" charset="0"/>
                          <a:ea typeface="Arial Unicode MS"/>
                        </a:rPr>
                        <a:t>CSA</a:t>
                      </a:r>
                      <a:endParaRPr lang="it-IT" sz="1600" i="0" dirty="0">
                        <a:latin typeface="Calibri" pitchFamily="34" charset="0"/>
                        <a:ea typeface="Arial Unicode MS"/>
                      </a:endParaRPr>
                    </a:p>
                  </a:txBody>
                  <a:tcPr marL="68537" marR="6853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indent="0" algn="just" defTabSz="914400" rtl="0" eaLnBrk="1" fontAlgn="auto" latinLnBrk="0" hangingPunct="1">
                        <a:lnSpc>
                          <a:spcPct val="100000"/>
                        </a:lnSpc>
                        <a:spcBef>
                          <a:spcPts val="0"/>
                        </a:spcBef>
                        <a:spcAft>
                          <a:spcPts val="300"/>
                        </a:spcAft>
                        <a:buClrTx/>
                        <a:buSzTx/>
                        <a:buFontTx/>
                        <a:buNone/>
                        <a:tabLst/>
                        <a:defRPr/>
                      </a:pPr>
                      <a:r>
                        <a:rPr lang="en-GB" sz="1600" i="1" dirty="0" smtClean="0">
                          <a:latin typeface="Calibri" pitchFamily="34" charset="0"/>
                          <a:ea typeface="Arial Unicode MS"/>
                        </a:rPr>
                        <a:t>Entire archive + ascending/descending coverage for monitoring in quiescent times</a:t>
                      </a:r>
                      <a:r>
                        <a:rPr lang="en-GB" sz="1600" i="1" baseline="0" dirty="0" smtClean="0">
                          <a:latin typeface="Calibri" pitchFamily="34" charset="0"/>
                          <a:ea typeface="Arial Unicode MS"/>
                        </a:rPr>
                        <a:t>: ~ 150 images/yr. </a:t>
                      </a:r>
                    </a:p>
                    <a:p>
                      <a:pPr marL="0" marR="0" indent="0" algn="just" defTabSz="914400" rtl="0" eaLnBrk="1" fontAlgn="auto" latinLnBrk="0" hangingPunct="1">
                        <a:lnSpc>
                          <a:spcPct val="100000"/>
                        </a:lnSpc>
                        <a:spcBef>
                          <a:spcPts val="0"/>
                        </a:spcBef>
                        <a:spcAft>
                          <a:spcPts val="300"/>
                        </a:spcAft>
                        <a:buClrTx/>
                        <a:buSzTx/>
                        <a:buFontTx/>
                        <a:buNone/>
                        <a:tabLst/>
                        <a:defRPr/>
                      </a:pPr>
                      <a:r>
                        <a:rPr lang="en-GB" sz="1600" i="1" baseline="0" dirty="0" smtClean="0">
                          <a:latin typeface="Calibri" pitchFamily="34" charset="0"/>
                          <a:ea typeface="Arial Unicode MS"/>
                        </a:rPr>
                        <a:t>The </a:t>
                      </a:r>
                      <a:r>
                        <a:rPr lang="en-GB" sz="1600" i="1" baseline="0" dirty="0" err="1" smtClean="0">
                          <a:latin typeface="Calibri" pitchFamily="34" charset="0"/>
                          <a:ea typeface="Arial Unicode MS"/>
                        </a:rPr>
                        <a:t>Rsat</a:t>
                      </a:r>
                      <a:r>
                        <a:rPr lang="en-GB" sz="1600" i="1" baseline="0" dirty="0" smtClean="0">
                          <a:latin typeface="Calibri" pitchFamily="34" charset="0"/>
                          <a:ea typeface="Arial Unicode MS"/>
                        </a:rPr>
                        <a:t> 2 data should be </a:t>
                      </a:r>
                      <a:r>
                        <a:rPr lang="en-GB" sz="1600" i="1" dirty="0" smtClean="0">
                          <a:latin typeface="Calibri" pitchFamily="34" charset="0"/>
                          <a:ea typeface="Arial Unicode MS"/>
                        </a:rPr>
                        <a:t>synergic</a:t>
                      </a:r>
                      <a:r>
                        <a:rPr lang="en-GB" sz="1600" i="1" baseline="0" dirty="0" smtClean="0">
                          <a:latin typeface="Calibri" pitchFamily="34" charset="0"/>
                          <a:ea typeface="Arial Unicode MS"/>
                        </a:rPr>
                        <a:t> with S1, i.e. with different angles/orbits, dates.</a:t>
                      </a:r>
                      <a:endParaRPr lang="it-IT" sz="1600" dirty="0">
                        <a:latin typeface="Calibri" pitchFamily="34" charset="0"/>
                        <a:ea typeface="Arial Unicode MS"/>
                      </a:endParaRPr>
                    </a:p>
                  </a:txBody>
                  <a:tcPr marL="68537" marR="68537"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514616">
                <a:tc>
                  <a:txBody>
                    <a:bodyPr/>
                    <a:lstStyle/>
                    <a:p>
                      <a:pPr algn="just">
                        <a:spcAft>
                          <a:spcPts val="600"/>
                        </a:spcAft>
                      </a:pPr>
                      <a:r>
                        <a:rPr lang="en-GB" sz="1600" b="0" dirty="0" smtClean="0">
                          <a:latin typeface="Calibri" pitchFamily="34" charset="0"/>
                          <a:ea typeface="Arial Unicode MS"/>
                        </a:rPr>
                        <a:t>SAR C-band</a:t>
                      </a:r>
                    </a:p>
                    <a:p>
                      <a:pPr algn="just">
                        <a:spcAft>
                          <a:spcPts val="600"/>
                        </a:spcAft>
                      </a:pPr>
                      <a:r>
                        <a:rPr lang="en-GB" sz="1600" b="1" dirty="0" smtClean="0">
                          <a:latin typeface="Calibri" pitchFamily="34" charset="0"/>
                          <a:ea typeface="Arial Unicode MS"/>
                        </a:rPr>
                        <a:t>Sentinel 1</a:t>
                      </a:r>
                      <a:endParaRPr lang="it-IT" sz="1600" dirty="0">
                        <a:latin typeface="Calibri" pitchFamily="34" charset="0"/>
                        <a:ea typeface="Arial Unicode MS"/>
                      </a:endParaRPr>
                    </a:p>
                  </a:txBody>
                  <a:tcPr marL="68537" marR="68537"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just">
                        <a:spcAft>
                          <a:spcPts val="600"/>
                        </a:spcAft>
                      </a:pPr>
                      <a:r>
                        <a:rPr lang="en-GB" sz="1600" i="0" dirty="0" smtClean="0">
                          <a:latin typeface="Calibri" pitchFamily="34" charset="0"/>
                          <a:ea typeface="Arial Unicode MS"/>
                        </a:rPr>
                        <a:t>ESA</a:t>
                      </a:r>
                      <a:r>
                        <a:rPr lang="en-GB" sz="1600" i="0" baseline="0" dirty="0" smtClean="0">
                          <a:latin typeface="Calibri" pitchFamily="34" charset="0"/>
                          <a:ea typeface="Arial Unicode MS"/>
                        </a:rPr>
                        <a:t> </a:t>
                      </a:r>
                      <a:endParaRPr lang="it-IT" sz="1600" i="0" dirty="0">
                        <a:latin typeface="Calibri" pitchFamily="34" charset="0"/>
                        <a:ea typeface="Arial Unicode MS"/>
                      </a:endParaRPr>
                    </a:p>
                  </a:txBody>
                  <a:tcPr marL="68537" marR="6853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just">
                        <a:spcAft>
                          <a:spcPts val="300"/>
                        </a:spcAft>
                      </a:pPr>
                      <a:r>
                        <a:rPr lang="en-GB" sz="1600" i="1" dirty="0" smtClean="0">
                          <a:latin typeface="Calibri" pitchFamily="34" charset="0"/>
                          <a:ea typeface="Arial Unicode MS"/>
                        </a:rPr>
                        <a:t>Open. However, they request ascending/descending coverage </a:t>
                      </a:r>
                      <a:r>
                        <a:rPr lang="en-GB" sz="1600" b="1" i="1" dirty="0" smtClean="0">
                          <a:latin typeface="Calibri" pitchFamily="34" charset="0"/>
                          <a:ea typeface="Arial Unicode MS"/>
                        </a:rPr>
                        <a:t>every 6 days </a:t>
                      </a:r>
                      <a:r>
                        <a:rPr lang="en-GB" sz="1600" i="1" dirty="0" smtClean="0">
                          <a:latin typeface="Calibri" pitchFamily="34" charset="0"/>
                          <a:ea typeface="Arial Unicode MS"/>
                        </a:rPr>
                        <a:t>when volcanoes are under unrest.</a:t>
                      </a:r>
                      <a:endParaRPr lang="it-IT" sz="1600" dirty="0">
                        <a:latin typeface="Calibri" pitchFamily="34" charset="0"/>
                        <a:ea typeface="Arial Unicode MS"/>
                      </a:endParaRPr>
                    </a:p>
                  </a:txBody>
                  <a:tcPr marL="68537" marR="68537"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534110">
                <a:tc>
                  <a:txBody>
                    <a:bodyPr/>
                    <a:lstStyle/>
                    <a:p>
                      <a:pPr algn="just">
                        <a:spcAft>
                          <a:spcPts val="600"/>
                        </a:spcAft>
                      </a:pPr>
                      <a:r>
                        <a:rPr lang="en-GB" sz="1600" b="0" dirty="0" smtClean="0">
                          <a:latin typeface="Calibri" pitchFamily="34" charset="0"/>
                          <a:ea typeface="Arial Unicode MS"/>
                        </a:rPr>
                        <a:t>SAR L-band</a:t>
                      </a:r>
                    </a:p>
                    <a:p>
                      <a:pPr algn="just">
                        <a:spcAft>
                          <a:spcPts val="600"/>
                        </a:spcAft>
                      </a:pPr>
                      <a:r>
                        <a:rPr lang="en-GB" sz="1600" b="1" dirty="0" smtClean="0">
                          <a:latin typeface="Calibri" pitchFamily="34" charset="0"/>
                          <a:ea typeface="Arial Unicode MS"/>
                        </a:rPr>
                        <a:t>ALOS 2</a:t>
                      </a:r>
                      <a:endParaRPr lang="it-IT" sz="1600" dirty="0">
                        <a:latin typeface="Calibri" pitchFamily="34" charset="0"/>
                        <a:ea typeface="Arial Unicode MS"/>
                      </a:endParaRPr>
                    </a:p>
                  </a:txBody>
                  <a:tcPr marL="68537" marR="68537"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just">
                        <a:spcAft>
                          <a:spcPts val="600"/>
                        </a:spcAft>
                      </a:pPr>
                      <a:r>
                        <a:rPr lang="en-GB" sz="1600" i="0" dirty="0" smtClean="0">
                          <a:latin typeface="Calibri" pitchFamily="34" charset="0"/>
                          <a:ea typeface="Arial Unicode MS"/>
                        </a:rPr>
                        <a:t>JAXA</a:t>
                      </a:r>
                      <a:endParaRPr lang="it-IT" sz="1600" i="0" dirty="0">
                        <a:latin typeface="Calibri" pitchFamily="34" charset="0"/>
                        <a:ea typeface="Arial Unicode MS"/>
                      </a:endParaRPr>
                    </a:p>
                  </a:txBody>
                  <a:tcPr marL="68537" marR="6853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indent="0" algn="just" defTabSz="914400" rtl="0" eaLnBrk="1" fontAlgn="auto" latinLnBrk="0" hangingPunct="1">
                        <a:lnSpc>
                          <a:spcPct val="100000"/>
                        </a:lnSpc>
                        <a:spcBef>
                          <a:spcPts val="0"/>
                        </a:spcBef>
                        <a:spcAft>
                          <a:spcPts val="300"/>
                        </a:spcAft>
                        <a:buClrTx/>
                        <a:buSzTx/>
                        <a:buFontTx/>
                        <a:buNone/>
                        <a:tabLst/>
                        <a:defRPr/>
                      </a:pPr>
                      <a:r>
                        <a:rPr lang="en-GB" sz="1600" i="1" dirty="0" smtClean="0">
                          <a:latin typeface="Calibri" pitchFamily="34" charset="0"/>
                          <a:ea typeface="Arial Unicode MS"/>
                        </a:rPr>
                        <a:t>Entire archive</a:t>
                      </a:r>
                      <a:r>
                        <a:rPr lang="en-GB" sz="1600" i="1" baseline="0" dirty="0" smtClean="0">
                          <a:latin typeface="Calibri" pitchFamily="34" charset="0"/>
                          <a:ea typeface="Arial Unicode MS"/>
                        </a:rPr>
                        <a:t> + a</a:t>
                      </a:r>
                      <a:r>
                        <a:rPr lang="en-GB" sz="1600" i="1" dirty="0" smtClean="0">
                          <a:latin typeface="Calibri" pitchFamily="34" charset="0"/>
                          <a:ea typeface="Arial Unicode MS"/>
                        </a:rPr>
                        <a:t>scending/descending coverage:</a:t>
                      </a:r>
                      <a:r>
                        <a:rPr lang="en-GB" sz="1600" i="1" baseline="0" dirty="0" smtClean="0">
                          <a:latin typeface="Calibri" pitchFamily="34" charset="0"/>
                          <a:ea typeface="Arial Unicode MS"/>
                        </a:rPr>
                        <a:t> ~ 150 images/yr. </a:t>
                      </a:r>
                      <a:r>
                        <a:rPr lang="en-GB" sz="1600" b="1" i="1" baseline="0" dirty="0" smtClean="0">
                          <a:latin typeface="Calibri" pitchFamily="34" charset="0"/>
                          <a:ea typeface="Arial Unicode MS"/>
                        </a:rPr>
                        <a:t>Very important over strongly vegetated areas</a:t>
                      </a:r>
                      <a:r>
                        <a:rPr lang="en-GB" sz="1600" b="0" i="1" baseline="0" dirty="0" smtClean="0">
                          <a:latin typeface="Calibri" pitchFamily="34" charset="0"/>
                          <a:ea typeface="Arial Unicode MS"/>
                        </a:rPr>
                        <a:t>, that is in the lower parts of the cones.</a:t>
                      </a:r>
                      <a:endParaRPr lang="it-IT" sz="1600" b="1" dirty="0" smtClean="0">
                        <a:latin typeface="Calibri" pitchFamily="34" charset="0"/>
                        <a:ea typeface="Arial Unicode MS"/>
                      </a:endParaRPr>
                    </a:p>
                  </a:txBody>
                  <a:tcPr marL="68537" marR="68537"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654965">
                <a:tc>
                  <a:txBody>
                    <a:bodyPr/>
                    <a:lstStyle/>
                    <a:p>
                      <a:pPr marL="0" marR="0" indent="0" algn="just" defTabSz="914400" rtl="0" eaLnBrk="1" fontAlgn="auto" latinLnBrk="0" hangingPunct="1">
                        <a:lnSpc>
                          <a:spcPct val="100000"/>
                        </a:lnSpc>
                        <a:spcBef>
                          <a:spcPts val="0"/>
                        </a:spcBef>
                        <a:spcAft>
                          <a:spcPts val="600"/>
                        </a:spcAft>
                        <a:buClrTx/>
                        <a:buSzTx/>
                        <a:buFontTx/>
                        <a:buNone/>
                        <a:tabLst/>
                        <a:defRPr/>
                      </a:pPr>
                      <a:r>
                        <a:rPr lang="en-GB" sz="1600" b="0" dirty="0" smtClean="0">
                          <a:latin typeface="Calibri" pitchFamily="34" charset="0"/>
                          <a:ea typeface="Arial Unicode MS"/>
                        </a:rPr>
                        <a:t>Optical data</a:t>
                      </a:r>
                    </a:p>
                    <a:p>
                      <a:pPr marL="0" marR="0" indent="0" algn="just" defTabSz="914400" rtl="0" eaLnBrk="1" fontAlgn="auto" latinLnBrk="0" hangingPunct="1">
                        <a:lnSpc>
                          <a:spcPct val="100000"/>
                        </a:lnSpc>
                        <a:spcBef>
                          <a:spcPts val="0"/>
                        </a:spcBef>
                        <a:spcAft>
                          <a:spcPts val="600"/>
                        </a:spcAft>
                        <a:buClrTx/>
                        <a:buSzTx/>
                        <a:buFontTx/>
                        <a:buNone/>
                        <a:tabLst/>
                        <a:defRPr/>
                      </a:pPr>
                      <a:r>
                        <a:rPr lang="en-GB" sz="1600" b="1" dirty="0" smtClean="0">
                          <a:latin typeface="Calibri" pitchFamily="34" charset="0"/>
                          <a:ea typeface="Arial Unicode MS"/>
                        </a:rPr>
                        <a:t>Pleiades</a:t>
                      </a:r>
                      <a:endParaRPr lang="it-IT" sz="1600" dirty="0">
                        <a:latin typeface="Calibri" pitchFamily="34" charset="0"/>
                        <a:ea typeface="Arial Unicode MS"/>
                      </a:endParaRPr>
                    </a:p>
                  </a:txBody>
                  <a:tcPr marL="68537" marR="68537"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indent="0" algn="just" defTabSz="914400" rtl="0" eaLnBrk="1" fontAlgn="auto" latinLnBrk="0" hangingPunct="1">
                        <a:lnSpc>
                          <a:spcPct val="100000"/>
                        </a:lnSpc>
                        <a:spcBef>
                          <a:spcPts val="0"/>
                        </a:spcBef>
                        <a:spcAft>
                          <a:spcPts val="600"/>
                        </a:spcAft>
                        <a:buClrTx/>
                        <a:buSzTx/>
                        <a:buFontTx/>
                        <a:buNone/>
                        <a:tabLst/>
                        <a:defRPr/>
                      </a:pPr>
                      <a:r>
                        <a:rPr lang="en-GB" sz="1600" i="0" dirty="0" smtClean="0">
                          <a:latin typeface="Calibri" pitchFamily="34" charset="0"/>
                          <a:ea typeface="Arial Unicode MS"/>
                        </a:rPr>
                        <a:t>CNES</a:t>
                      </a:r>
                      <a:endParaRPr lang="it-IT" sz="1600" i="0" dirty="0" smtClean="0">
                        <a:latin typeface="Calibri" pitchFamily="34" charset="0"/>
                        <a:ea typeface="Arial Unicode MS"/>
                      </a:endParaRPr>
                    </a:p>
                  </a:txBody>
                  <a:tcPr marL="68537" marR="6853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indent="0" algn="just" defTabSz="914400" rtl="0" eaLnBrk="1" fontAlgn="auto" latinLnBrk="0" hangingPunct="1">
                        <a:lnSpc>
                          <a:spcPct val="100000"/>
                        </a:lnSpc>
                        <a:spcBef>
                          <a:spcPts val="0"/>
                        </a:spcBef>
                        <a:spcAft>
                          <a:spcPts val="300"/>
                        </a:spcAft>
                        <a:buClrTx/>
                        <a:buSzTx/>
                        <a:buFontTx/>
                        <a:buNone/>
                        <a:tabLst/>
                        <a:defRPr/>
                      </a:pPr>
                      <a:r>
                        <a:rPr lang="en-GB" sz="1600" i="1" dirty="0" smtClean="0">
                          <a:latin typeface="Calibri" pitchFamily="34" charset="0"/>
                          <a:ea typeface="Arial Unicode MS"/>
                        </a:rPr>
                        <a:t>One initial tri-stereo coverage for each volcano, then one more each time there are substantial morphological changes (1 coverage per year on average). Used for HR DEM creation</a:t>
                      </a:r>
                      <a:r>
                        <a:rPr lang="en-GB" sz="1600" i="1" baseline="0" dirty="0" smtClean="0">
                          <a:latin typeface="Calibri" pitchFamily="34" charset="0"/>
                          <a:ea typeface="Arial Unicode MS"/>
                        </a:rPr>
                        <a:t> and photo-analysis.</a:t>
                      </a:r>
                      <a:endParaRPr lang="it-IT" sz="1600" dirty="0">
                        <a:latin typeface="Calibri" pitchFamily="34" charset="0"/>
                        <a:ea typeface="Arial Unicode MS"/>
                      </a:endParaRPr>
                    </a:p>
                  </a:txBody>
                  <a:tcPr marL="68537" marR="68537"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654965">
                <a:tc>
                  <a:txBody>
                    <a:bodyPr/>
                    <a:lstStyle/>
                    <a:p>
                      <a:pPr marL="0" marR="0" indent="0" algn="just" defTabSz="914400" rtl="0" eaLnBrk="1" fontAlgn="auto" latinLnBrk="0" hangingPunct="1">
                        <a:lnSpc>
                          <a:spcPct val="100000"/>
                        </a:lnSpc>
                        <a:spcBef>
                          <a:spcPts val="0"/>
                        </a:spcBef>
                        <a:spcAft>
                          <a:spcPts val="600"/>
                        </a:spcAft>
                        <a:buClrTx/>
                        <a:buSzTx/>
                        <a:buFontTx/>
                        <a:buNone/>
                        <a:tabLst/>
                        <a:defRPr/>
                      </a:pPr>
                      <a:r>
                        <a:rPr lang="en-GB" sz="1600" b="0" dirty="0" smtClean="0">
                          <a:latin typeface="Calibri" pitchFamily="34" charset="0"/>
                          <a:ea typeface="Arial Unicode MS"/>
                        </a:rPr>
                        <a:t>Optical data</a:t>
                      </a:r>
                    </a:p>
                    <a:p>
                      <a:pPr marL="0" marR="0" indent="0" algn="just" defTabSz="914400" rtl="0" eaLnBrk="1" fontAlgn="auto" latinLnBrk="0" hangingPunct="1">
                        <a:lnSpc>
                          <a:spcPct val="100000"/>
                        </a:lnSpc>
                        <a:spcBef>
                          <a:spcPts val="0"/>
                        </a:spcBef>
                        <a:spcAft>
                          <a:spcPts val="600"/>
                        </a:spcAft>
                        <a:buClrTx/>
                        <a:buSzTx/>
                        <a:buFontTx/>
                        <a:buNone/>
                        <a:tabLst/>
                        <a:defRPr/>
                      </a:pPr>
                      <a:r>
                        <a:rPr lang="en-GB" sz="1600" b="1" dirty="0" smtClean="0">
                          <a:latin typeface="Calibri" pitchFamily="34" charset="0"/>
                          <a:ea typeface="Arial Unicode MS"/>
                        </a:rPr>
                        <a:t>Sentinel 2</a:t>
                      </a:r>
                      <a:endParaRPr lang="it-IT" sz="1600" dirty="0">
                        <a:latin typeface="Calibri" pitchFamily="34" charset="0"/>
                        <a:ea typeface="Arial Unicode MS"/>
                      </a:endParaRPr>
                    </a:p>
                  </a:txBody>
                  <a:tcPr marL="68537" marR="68537"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indent="0" algn="just" defTabSz="914400" rtl="0" eaLnBrk="1" fontAlgn="auto" latinLnBrk="0" hangingPunct="1">
                        <a:lnSpc>
                          <a:spcPct val="100000"/>
                        </a:lnSpc>
                        <a:spcBef>
                          <a:spcPts val="0"/>
                        </a:spcBef>
                        <a:spcAft>
                          <a:spcPts val="600"/>
                        </a:spcAft>
                        <a:buClrTx/>
                        <a:buSzTx/>
                        <a:buFontTx/>
                        <a:buNone/>
                        <a:tabLst/>
                        <a:defRPr/>
                      </a:pPr>
                      <a:r>
                        <a:rPr lang="it-IT" sz="1600" i="0" dirty="0" smtClean="0">
                          <a:latin typeface="Calibri" pitchFamily="34" charset="0"/>
                          <a:ea typeface="Arial Unicode MS"/>
                        </a:rPr>
                        <a:t>ESA</a:t>
                      </a:r>
                    </a:p>
                  </a:txBody>
                  <a:tcPr marL="68537" marR="6853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indent="0" algn="just" defTabSz="914400" rtl="0" eaLnBrk="1" fontAlgn="auto" latinLnBrk="0" hangingPunct="1">
                        <a:lnSpc>
                          <a:spcPct val="100000"/>
                        </a:lnSpc>
                        <a:spcBef>
                          <a:spcPts val="0"/>
                        </a:spcBef>
                        <a:spcAft>
                          <a:spcPts val="300"/>
                        </a:spcAft>
                        <a:buClrTx/>
                        <a:buSzTx/>
                        <a:buFontTx/>
                        <a:buNone/>
                        <a:tabLst/>
                        <a:defRPr/>
                      </a:pPr>
                      <a:r>
                        <a:rPr lang="it-IT" sz="1600" i="1" dirty="0" smtClean="0">
                          <a:latin typeface="Calibri" pitchFamily="34" charset="0"/>
                          <a:ea typeface="Arial Unicode MS"/>
                        </a:rPr>
                        <a:t>Open.</a:t>
                      </a:r>
                      <a:r>
                        <a:rPr lang="it-IT" sz="1600" i="1" baseline="0" dirty="0" smtClean="0">
                          <a:latin typeface="Calibri" pitchFamily="34" charset="0"/>
                          <a:ea typeface="Arial Unicode MS"/>
                        </a:rPr>
                        <a:t> </a:t>
                      </a:r>
                      <a:r>
                        <a:rPr lang="it-IT" sz="1600" i="1" dirty="0" err="1" smtClean="0">
                          <a:latin typeface="Calibri" pitchFamily="34" charset="0"/>
                          <a:ea typeface="Arial Unicode MS"/>
                        </a:rPr>
                        <a:t>Used</a:t>
                      </a:r>
                      <a:r>
                        <a:rPr lang="it-IT" sz="1600" i="1" dirty="0" smtClean="0">
                          <a:latin typeface="Calibri" pitchFamily="34" charset="0"/>
                          <a:ea typeface="Arial Unicode MS"/>
                        </a:rPr>
                        <a:t> </a:t>
                      </a:r>
                      <a:r>
                        <a:rPr lang="it-IT" sz="1600" i="1" dirty="0" err="1" smtClean="0">
                          <a:latin typeface="Calibri" pitchFamily="34" charset="0"/>
                          <a:ea typeface="Arial Unicode MS"/>
                        </a:rPr>
                        <a:t>for</a:t>
                      </a:r>
                      <a:r>
                        <a:rPr lang="it-IT" sz="1600" i="1" dirty="0" smtClean="0">
                          <a:latin typeface="Calibri" pitchFamily="34" charset="0"/>
                          <a:ea typeface="Arial Unicode MS"/>
                        </a:rPr>
                        <a:t> </a:t>
                      </a:r>
                      <a:r>
                        <a:rPr lang="it-IT" sz="1600" i="1" dirty="0" err="1" smtClean="0">
                          <a:latin typeface="Calibri" pitchFamily="34" charset="0"/>
                          <a:ea typeface="Arial Unicode MS"/>
                        </a:rPr>
                        <a:t>geological</a:t>
                      </a:r>
                      <a:r>
                        <a:rPr lang="it-IT" sz="1600" i="1" dirty="0" smtClean="0">
                          <a:latin typeface="Calibri" pitchFamily="34" charset="0"/>
                          <a:ea typeface="Arial Unicode MS"/>
                        </a:rPr>
                        <a:t> and </a:t>
                      </a:r>
                      <a:r>
                        <a:rPr lang="it-IT" sz="1600" i="1" dirty="0" err="1" smtClean="0">
                          <a:latin typeface="Calibri" pitchFamily="34" charset="0"/>
                          <a:ea typeface="Arial Unicode MS"/>
                        </a:rPr>
                        <a:t>morphological</a:t>
                      </a:r>
                      <a:r>
                        <a:rPr lang="it-IT" sz="1600" i="1" dirty="0" smtClean="0">
                          <a:latin typeface="Calibri" pitchFamily="34" charset="0"/>
                          <a:ea typeface="Arial Unicode MS"/>
                        </a:rPr>
                        <a:t> </a:t>
                      </a:r>
                      <a:r>
                        <a:rPr lang="it-IT" sz="1600" i="1" dirty="0" err="1" smtClean="0">
                          <a:latin typeface="Calibri" pitchFamily="34" charset="0"/>
                          <a:ea typeface="Arial Unicode MS"/>
                        </a:rPr>
                        <a:t>analyses</a:t>
                      </a:r>
                      <a:endParaRPr lang="it-IT" sz="1600" i="1" dirty="0">
                        <a:latin typeface="Calibri" pitchFamily="34" charset="0"/>
                        <a:ea typeface="Arial Unicode MS"/>
                      </a:endParaRPr>
                    </a:p>
                  </a:txBody>
                  <a:tcPr marL="68537" marR="68537"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txBox="1">
            <a:spLocks/>
          </p:cNvSpPr>
          <p:nvPr/>
        </p:nvSpPr>
        <p:spPr>
          <a:xfrm>
            <a:off x="304800" y="533400"/>
            <a:ext cx="8458200" cy="990600"/>
          </a:xfrm>
          <a:prstGeom prst="rect">
            <a:avLst/>
          </a:prstGeom>
        </p:spPr>
        <p:txBody>
          <a:bodyPr vert="horz" anchor="ctr">
            <a:noAutofit/>
          </a:bodyPr>
          <a:lstStyle/>
          <a:p>
            <a:pPr lvl="0" algn="ctr" fontAlgn="auto">
              <a:spcAft>
                <a:spcPts val="0"/>
              </a:spcAft>
              <a:defRPr/>
            </a:pPr>
            <a:r>
              <a:rPr lang="it-IT" sz="2400" dirty="0" err="1" smtClean="0">
                <a:latin typeface="Calibri" pitchFamily="34" charset="0"/>
                <a:ea typeface="+mj-ea"/>
                <a:cs typeface="+mj-cs"/>
              </a:rPr>
              <a:t>Permanent</a:t>
            </a:r>
            <a:r>
              <a:rPr lang="it-IT" sz="2400" dirty="0" smtClean="0">
                <a:latin typeface="Calibri" pitchFamily="34" charset="0"/>
                <a:ea typeface="+mj-ea"/>
                <a:cs typeface="+mj-cs"/>
              </a:rPr>
              <a:t> Supersite :</a:t>
            </a:r>
          </a:p>
          <a:p>
            <a:pPr lvl="0" algn="ctr" fontAlgn="auto">
              <a:spcAft>
                <a:spcPts val="0"/>
              </a:spcAft>
              <a:defRPr/>
            </a:pPr>
            <a:r>
              <a:rPr lang="it-IT" sz="2800" dirty="0" smtClean="0">
                <a:latin typeface="Calibri" pitchFamily="34" charset="0"/>
                <a:ea typeface="+mj-ea"/>
                <a:cs typeface="+mj-cs"/>
              </a:rPr>
              <a:t>Virunga </a:t>
            </a:r>
            <a:r>
              <a:rPr lang="it-IT" sz="2800" dirty="0" err="1" smtClean="0">
                <a:latin typeface="Calibri" pitchFamily="34" charset="0"/>
                <a:ea typeface="+mj-ea"/>
                <a:cs typeface="+mj-cs"/>
              </a:rPr>
              <a:t>volcanic</a:t>
            </a:r>
            <a:r>
              <a:rPr lang="it-IT" sz="2800" dirty="0" smtClean="0">
                <a:latin typeface="Calibri" pitchFamily="34" charset="0"/>
                <a:ea typeface="+mj-ea"/>
                <a:cs typeface="+mj-cs"/>
              </a:rPr>
              <a:t> area (</a:t>
            </a:r>
            <a:r>
              <a:rPr lang="it-IT" sz="2800" dirty="0" err="1" smtClean="0">
                <a:latin typeface="Calibri" pitchFamily="34" charset="0"/>
                <a:ea typeface="+mj-ea"/>
                <a:cs typeface="+mj-cs"/>
              </a:rPr>
              <a:t>Democratic</a:t>
            </a:r>
            <a:r>
              <a:rPr lang="it-IT" sz="2800" dirty="0" smtClean="0">
                <a:latin typeface="Calibri" pitchFamily="34" charset="0"/>
                <a:ea typeface="+mj-ea"/>
                <a:cs typeface="+mj-cs"/>
              </a:rPr>
              <a:t> Republic </a:t>
            </a:r>
            <a:r>
              <a:rPr lang="it-IT" sz="2800" dirty="0" err="1" smtClean="0">
                <a:latin typeface="Calibri" pitchFamily="34" charset="0"/>
                <a:ea typeface="+mj-ea"/>
                <a:cs typeface="+mj-cs"/>
              </a:rPr>
              <a:t>of</a:t>
            </a:r>
            <a:r>
              <a:rPr lang="it-IT" sz="2800" dirty="0" smtClean="0">
                <a:latin typeface="Calibri" pitchFamily="34" charset="0"/>
                <a:ea typeface="+mj-ea"/>
                <a:cs typeface="+mj-cs"/>
              </a:rPr>
              <a:t> Congo)</a:t>
            </a:r>
            <a:endParaRPr lang="it-IT" sz="2800" dirty="0">
              <a:latin typeface="Calibri" pitchFamily="34" charset="0"/>
              <a:ea typeface="+mj-ea"/>
              <a:cs typeface="+mj-cs"/>
            </a:endParaRPr>
          </a:p>
        </p:txBody>
      </p:sp>
      <p:grpSp>
        <p:nvGrpSpPr>
          <p:cNvPr id="27" name="Gruppo 26"/>
          <p:cNvGrpSpPr/>
          <p:nvPr/>
        </p:nvGrpSpPr>
        <p:grpSpPr>
          <a:xfrm>
            <a:off x="4206240" y="2357120"/>
            <a:ext cx="4815840" cy="4409440"/>
            <a:chOff x="4206240" y="2448560"/>
            <a:chExt cx="4815840" cy="4409440"/>
          </a:xfrm>
        </p:grpSpPr>
        <p:pic>
          <p:nvPicPr>
            <p:cNvPr id="5" name="Immagine 4"/>
            <p:cNvPicPr/>
            <p:nvPr/>
          </p:nvPicPr>
          <p:blipFill>
            <a:blip r:embed="rId3" cstate="print">
              <a:lum bright="35000" contrast="39000"/>
            </a:blip>
            <a:srcRect/>
            <a:stretch>
              <a:fillRect/>
            </a:stretch>
          </p:blipFill>
          <p:spPr bwMode="auto">
            <a:xfrm>
              <a:off x="4206240" y="2448560"/>
              <a:ext cx="4815840" cy="4409440"/>
            </a:xfrm>
            <a:prstGeom prst="rect">
              <a:avLst/>
            </a:prstGeom>
            <a:noFill/>
            <a:ln w="9525">
              <a:noFill/>
              <a:miter lim="800000"/>
              <a:headEnd/>
              <a:tailEnd/>
            </a:ln>
          </p:spPr>
        </p:pic>
        <p:sp>
          <p:nvSpPr>
            <p:cNvPr id="6" name="Figura a mano libera 5"/>
            <p:cNvSpPr/>
            <p:nvPr/>
          </p:nvSpPr>
          <p:spPr>
            <a:xfrm>
              <a:off x="4949254" y="2602816"/>
              <a:ext cx="3413023" cy="4138782"/>
            </a:xfrm>
            <a:custGeom>
              <a:avLst/>
              <a:gdLst>
                <a:gd name="connsiteX0" fmla="*/ 815975 w 2209800"/>
                <a:gd name="connsiteY0" fmla="*/ 0 h 2679700"/>
                <a:gd name="connsiteX1" fmla="*/ 1444625 w 2209800"/>
                <a:gd name="connsiteY1" fmla="*/ 136525 h 2679700"/>
                <a:gd name="connsiteX2" fmla="*/ 1666875 w 2209800"/>
                <a:gd name="connsiteY2" fmla="*/ 206375 h 2679700"/>
                <a:gd name="connsiteX3" fmla="*/ 2209800 w 2209800"/>
                <a:gd name="connsiteY3" fmla="*/ 327025 h 2679700"/>
                <a:gd name="connsiteX4" fmla="*/ 1517650 w 2209800"/>
                <a:gd name="connsiteY4" fmla="*/ 2679700 h 2679700"/>
                <a:gd name="connsiteX5" fmla="*/ 0 w 2209800"/>
                <a:gd name="connsiteY5" fmla="*/ 2406650 h 2679700"/>
                <a:gd name="connsiteX6" fmla="*/ 815975 w 2209800"/>
                <a:gd name="connsiteY6" fmla="*/ 0 h 267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9800" h="2679700">
                  <a:moveTo>
                    <a:pt x="815975" y="0"/>
                  </a:moveTo>
                  <a:lnTo>
                    <a:pt x="1444625" y="136525"/>
                  </a:lnTo>
                  <a:lnTo>
                    <a:pt x="1666875" y="206375"/>
                  </a:lnTo>
                  <a:lnTo>
                    <a:pt x="2209800" y="327025"/>
                  </a:lnTo>
                  <a:lnTo>
                    <a:pt x="1517650" y="2679700"/>
                  </a:lnTo>
                  <a:lnTo>
                    <a:pt x="0" y="2406650"/>
                  </a:lnTo>
                  <a:lnTo>
                    <a:pt x="815975" y="0"/>
                  </a:lnTo>
                  <a:close/>
                </a:path>
              </a:pathLst>
            </a:custGeom>
            <a:noFill/>
            <a:ln>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8" name="Rettangolo 7"/>
          <p:cNvSpPr/>
          <p:nvPr/>
        </p:nvSpPr>
        <p:spPr>
          <a:xfrm>
            <a:off x="4267200" y="1549400"/>
            <a:ext cx="4572000" cy="646331"/>
          </a:xfrm>
          <a:prstGeom prst="rect">
            <a:avLst/>
          </a:prstGeom>
        </p:spPr>
        <p:txBody>
          <a:bodyPr wrap="square">
            <a:spAutoFit/>
          </a:bodyPr>
          <a:lstStyle/>
          <a:p>
            <a:r>
              <a:rPr lang="en-CA" dirty="0" smtClean="0">
                <a:latin typeface="Calibri" pitchFamily="34" charset="0"/>
                <a:cs typeface="Arial" pitchFamily="34" charset="0"/>
              </a:rPr>
              <a:t>The Supersite covers two active volcanoes,</a:t>
            </a:r>
          </a:p>
          <a:p>
            <a:r>
              <a:rPr lang="en-CA" b="1" dirty="0" err="1" smtClean="0">
                <a:latin typeface="Calibri" pitchFamily="34" charset="0"/>
                <a:cs typeface="Arial" pitchFamily="34" charset="0"/>
              </a:rPr>
              <a:t>Nyragongo</a:t>
            </a:r>
            <a:r>
              <a:rPr lang="en-CA" dirty="0" smtClean="0">
                <a:latin typeface="Calibri" pitchFamily="34" charset="0"/>
                <a:cs typeface="Arial" pitchFamily="34" charset="0"/>
              </a:rPr>
              <a:t> and </a:t>
            </a:r>
            <a:r>
              <a:rPr lang="en-CA" b="1" dirty="0" err="1" smtClean="0">
                <a:latin typeface="Calibri" pitchFamily="34" charset="0"/>
                <a:cs typeface="Arial" pitchFamily="34" charset="0"/>
              </a:rPr>
              <a:t>Nyamulagira</a:t>
            </a:r>
            <a:endParaRPr lang="it-IT" b="1" dirty="0"/>
          </a:p>
        </p:txBody>
      </p:sp>
      <p:grpSp>
        <p:nvGrpSpPr>
          <p:cNvPr id="26" name="Gruppo 25"/>
          <p:cNvGrpSpPr/>
          <p:nvPr/>
        </p:nvGrpSpPr>
        <p:grpSpPr>
          <a:xfrm>
            <a:off x="-131956" y="1564106"/>
            <a:ext cx="4094355" cy="5403548"/>
            <a:chOff x="-131956" y="1564106"/>
            <a:chExt cx="4094355" cy="5403548"/>
          </a:xfrm>
        </p:grpSpPr>
        <p:pic>
          <p:nvPicPr>
            <p:cNvPr id="10" name="Image 5"/>
            <p:cNvPicPr/>
            <p:nvPr/>
          </p:nvPicPr>
          <p:blipFill rotWithShape="1">
            <a:blip r:embed="rId4"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p:blipFill>
          <p:spPr bwMode="auto">
            <a:xfrm>
              <a:off x="-131956" y="1564106"/>
              <a:ext cx="4094355" cy="5403548"/>
            </a:xfrm>
            <a:prstGeom prst="rect">
              <a:avLst/>
            </a:prstGeom>
            <a:noFill/>
            <a:ln w="9525">
              <a:solidFill>
                <a:schemeClr val="tx1"/>
              </a:solidFill>
            </a:ln>
            <a:extLst>
              <a:ext uri="{53640926-AAD7-44D8-BBD7-CCE9431645EC}">
                <a14:shadowObscured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a:ext>
            </a:extLst>
          </p:spPr>
        </p:pic>
        <p:grpSp>
          <p:nvGrpSpPr>
            <p:cNvPr id="25" name="Gruppo 24"/>
            <p:cNvGrpSpPr/>
            <p:nvPr/>
          </p:nvGrpSpPr>
          <p:grpSpPr>
            <a:xfrm>
              <a:off x="791739" y="1719580"/>
              <a:ext cx="2139421" cy="2103120"/>
              <a:chOff x="791739" y="1719580"/>
              <a:chExt cx="2139421" cy="2103120"/>
            </a:xfrm>
          </p:grpSpPr>
          <p:cxnSp>
            <p:nvCxnSpPr>
              <p:cNvPr id="13" name="Connettore 1 12"/>
              <p:cNvCxnSpPr/>
              <p:nvPr/>
            </p:nvCxnSpPr>
            <p:spPr>
              <a:xfrm flipH="1">
                <a:off x="791739" y="1719580"/>
                <a:ext cx="623041" cy="183007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Connettore 1 18"/>
              <p:cNvCxnSpPr>
                <a:endCxn id="11" idx="4"/>
              </p:cNvCxnSpPr>
              <p:nvPr/>
            </p:nvCxnSpPr>
            <p:spPr>
              <a:xfrm>
                <a:off x="791739" y="3549650"/>
                <a:ext cx="1517650" cy="27305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Connettore 1 22"/>
              <p:cNvCxnSpPr/>
              <p:nvPr/>
            </p:nvCxnSpPr>
            <p:spPr>
              <a:xfrm flipV="1">
                <a:off x="2309389" y="1719580"/>
                <a:ext cx="621771" cy="210312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txBox="1">
            <a:spLocks/>
          </p:cNvSpPr>
          <p:nvPr/>
        </p:nvSpPr>
        <p:spPr>
          <a:xfrm>
            <a:off x="304800" y="838200"/>
            <a:ext cx="8458200" cy="685800"/>
          </a:xfrm>
          <a:prstGeom prst="rect">
            <a:avLst/>
          </a:prstGeom>
        </p:spPr>
        <p:txBody>
          <a:bodyPr vert="horz" anchor="ctr">
            <a:noAutofit/>
          </a:bodyPr>
          <a:lstStyle/>
          <a:p>
            <a:pPr lvl="0" algn="ctr" fontAlgn="auto">
              <a:spcAft>
                <a:spcPts val="0"/>
              </a:spcAft>
              <a:defRPr/>
            </a:pPr>
            <a:r>
              <a:rPr lang="it-IT" sz="2800" dirty="0" err="1" smtClean="0">
                <a:latin typeface="Calibri" pitchFamily="34" charset="0"/>
                <a:ea typeface="+mj-ea"/>
                <a:cs typeface="+mj-cs"/>
              </a:rPr>
              <a:t>Core</a:t>
            </a:r>
            <a:r>
              <a:rPr lang="it-IT" sz="2800" dirty="0" smtClean="0">
                <a:latin typeface="Calibri" pitchFamily="34" charset="0"/>
                <a:ea typeface="+mj-ea"/>
                <a:cs typeface="+mj-cs"/>
              </a:rPr>
              <a:t> team </a:t>
            </a:r>
            <a:r>
              <a:rPr lang="it-IT" sz="2800" dirty="0" err="1" smtClean="0">
                <a:latin typeface="Calibri" pitchFamily="34" charset="0"/>
                <a:ea typeface="+mj-ea"/>
                <a:cs typeface="+mj-cs"/>
              </a:rPr>
              <a:t>of</a:t>
            </a:r>
            <a:r>
              <a:rPr lang="it-IT" sz="2800" dirty="0" smtClean="0">
                <a:latin typeface="Calibri" pitchFamily="34" charset="0"/>
                <a:ea typeface="+mj-ea"/>
                <a:cs typeface="+mj-cs"/>
              </a:rPr>
              <a:t> the Virunga Supersite</a:t>
            </a:r>
          </a:p>
        </p:txBody>
      </p:sp>
      <p:graphicFrame>
        <p:nvGraphicFramePr>
          <p:cNvPr id="6" name="Tabella 5"/>
          <p:cNvGraphicFramePr>
            <a:graphicFrameLocks noGrp="1"/>
          </p:cNvGraphicFramePr>
          <p:nvPr/>
        </p:nvGraphicFramePr>
        <p:xfrm>
          <a:off x="609600" y="1828800"/>
          <a:ext cx="7924800" cy="3702276"/>
        </p:xfrm>
        <a:graphic>
          <a:graphicData uri="http://schemas.openxmlformats.org/drawingml/2006/table">
            <a:tbl>
              <a:tblPr>
                <a:tableStyleId>{5940675A-B579-460E-94D1-54222C63F5DA}</a:tableStyleId>
              </a:tblPr>
              <a:tblGrid>
                <a:gridCol w="582706"/>
                <a:gridCol w="2447365"/>
                <a:gridCol w="4894729"/>
              </a:tblGrid>
              <a:tr h="327657">
                <a:tc>
                  <a:txBody>
                    <a:bodyPr/>
                    <a:lstStyle/>
                    <a:p>
                      <a:pPr algn="ctr" fontAlgn="t"/>
                      <a:r>
                        <a:rPr lang="it-IT" sz="1200" u="none" strike="noStrike" dirty="0">
                          <a:latin typeface="Calibri" pitchFamily="34" charset="0"/>
                        </a:rPr>
                        <a:t>1</a:t>
                      </a:r>
                      <a:endParaRPr lang="it-IT" sz="1200" b="0" i="0" u="none" strike="noStrike" dirty="0">
                        <a:solidFill>
                          <a:schemeClr val="tx1"/>
                        </a:solidFill>
                        <a:latin typeface="Calibri" pitchFamily="34" charset="0"/>
                      </a:endParaRPr>
                    </a:p>
                  </a:txBody>
                  <a:tcPr marL="0" marR="0" marT="0" marB="0" anchor="ctr"/>
                </a:tc>
                <a:tc>
                  <a:txBody>
                    <a:bodyPr/>
                    <a:lstStyle/>
                    <a:p>
                      <a:pPr marL="72000" algn="l" fontAlgn="t"/>
                      <a:r>
                        <a:rPr lang="it-IT" sz="1400" b="0" i="0" u="none" strike="noStrike" dirty="0">
                          <a:solidFill>
                            <a:srgbClr val="C00000"/>
                          </a:solidFill>
                          <a:latin typeface="Calibri" pitchFamily="34" charset="0"/>
                        </a:rPr>
                        <a:t>Charles </a:t>
                      </a:r>
                      <a:r>
                        <a:rPr lang="it-IT" sz="1400" b="0" i="0" u="none" strike="noStrike" dirty="0" err="1">
                          <a:solidFill>
                            <a:srgbClr val="C00000"/>
                          </a:solidFill>
                          <a:latin typeface="Calibri" pitchFamily="34" charset="0"/>
                        </a:rPr>
                        <a:t>Balagizi</a:t>
                      </a:r>
                      <a:endParaRPr lang="it-IT" sz="1400" b="0" i="0" u="none" strike="noStrike" dirty="0">
                        <a:solidFill>
                          <a:srgbClr val="C00000"/>
                        </a:solidFill>
                        <a:latin typeface="Calibri" pitchFamily="34" charset="0"/>
                      </a:endParaRPr>
                    </a:p>
                  </a:txBody>
                  <a:tcPr marL="0" marR="0" marT="0" marB="0" anchor="ctr"/>
                </a:tc>
                <a:tc>
                  <a:txBody>
                    <a:bodyPr/>
                    <a:lstStyle/>
                    <a:p>
                      <a:pPr marL="72000" algn="l" fontAlgn="b"/>
                      <a:r>
                        <a:rPr lang="en-US" sz="1400" b="0" i="0" u="none" strike="noStrike" dirty="0" err="1">
                          <a:solidFill>
                            <a:srgbClr val="000000"/>
                          </a:solidFill>
                          <a:latin typeface="Calibri" pitchFamily="34" charset="0"/>
                        </a:rPr>
                        <a:t>Goma</a:t>
                      </a:r>
                      <a:r>
                        <a:rPr lang="en-US" sz="1400" b="0" i="0" u="none" strike="noStrike" dirty="0">
                          <a:solidFill>
                            <a:srgbClr val="000000"/>
                          </a:solidFill>
                          <a:latin typeface="Calibri" pitchFamily="34" charset="0"/>
                        </a:rPr>
                        <a:t> Volcano Observatory, </a:t>
                      </a:r>
                      <a:r>
                        <a:rPr lang="en-US" sz="1400" b="0" i="0" u="none" strike="noStrike" dirty="0" err="1">
                          <a:solidFill>
                            <a:srgbClr val="000000"/>
                          </a:solidFill>
                          <a:latin typeface="Calibri" pitchFamily="34" charset="0"/>
                        </a:rPr>
                        <a:t>Goma</a:t>
                      </a:r>
                      <a:r>
                        <a:rPr lang="en-US" sz="1400" b="0" i="0" u="none" strike="noStrike" dirty="0">
                          <a:solidFill>
                            <a:srgbClr val="000000"/>
                          </a:solidFill>
                          <a:latin typeface="Calibri" pitchFamily="34" charset="0"/>
                        </a:rPr>
                        <a:t>, DR Congo</a:t>
                      </a:r>
                      <a:endParaRPr lang="it-IT" sz="1400" b="0" i="0" u="none" strike="noStrike" dirty="0">
                        <a:solidFill>
                          <a:srgbClr val="000000"/>
                        </a:solidFill>
                        <a:latin typeface="Calibri" pitchFamily="34" charset="0"/>
                      </a:endParaRPr>
                    </a:p>
                  </a:txBody>
                  <a:tcPr marL="0" marR="0" marT="0" marB="0" anchor="ctr"/>
                </a:tc>
              </a:tr>
              <a:tr h="365238">
                <a:tc>
                  <a:txBody>
                    <a:bodyPr/>
                    <a:lstStyle/>
                    <a:p>
                      <a:pPr algn="ctr" fontAlgn="b"/>
                      <a:r>
                        <a:rPr lang="it-IT" sz="1200" u="none" strike="noStrike" dirty="0">
                          <a:latin typeface="Calibri" pitchFamily="34" charset="0"/>
                        </a:rPr>
                        <a:t>2</a:t>
                      </a:r>
                      <a:endParaRPr lang="it-IT" sz="1200" b="0" i="0" u="none" strike="noStrike" dirty="0">
                        <a:solidFill>
                          <a:schemeClr val="tx1"/>
                        </a:solidFill>
                        <a:latin typeface="Calibri" pitchFamily="34" charset="0"/>
                      </a:endParaRPr>
                    </a:p>
                  </a:txBody>
                  <a:tcPr marL="0" marR="0" marT="0" marB="0" anchor="ctr"/>
                </a:tc>
                <a:tc>
                  <a:txBody>
                    <a:bodyPr/>
                    <a:lstStyle/>
                    <a:p>
                      <a:pPr marL="72000" algn="l" fontAlgn="b"/>
                      <a:r>
                        <a:rPr lang="en-GB" sz="1400" b="0" i="0" u="none" strike="noStrike" dirty="0">
                          <a:solidFill>
                            <a:srgbClr val="000000"/>
                          </a:solidFill>
                          <a:latin typeface="Calibri" pitchFamily="34" charset="0"/>
                        </a:rPr>
                        <a:t>Georges  </a:t>
                      </a:r>
                      <a:r>
                        <a:rPr lang="en-GB" sz="1400" b="0" i="0" u="none" strike="noStrike" dirty="0" err="1">
                          <a:solidFill>
                            <a:srgbClr val="000000"/>
                          </a:solidFill>
                          <a:latin typeface="Calibri" pitchFamily="34" charset="0"/>
                        </a:rPr>
                        <a:t>Tuluku</a:t>
                      </a:r>
                      <a:endParaRPr lang="en-GB" sz="1400" b="0" i="0" u="none" strike="noStrike" dirty="0">
                        <a:solidFill>
                          <a:srgbClr val="000000"/>
                        </a:solidFill>
                        <a:latin typeface="Calibri" pitchFamily="34" charset="0"/>
                      </a:endParaRPr>
                    </a:p>
                  </a:txBody>
                  <a:tcPr marL="0" marR="0" marT="0" marB="0" anchor="ctr"/>
                </a:tc>
                <a:tc>
                  <a:txBody>
                    <a:bodyPr/>
                    <a:lstStyle/>
                    <a:p>
                      <a:pPr marL="72000" algn="l" fontAlgn="b"/>
                      <a:r>
                        <a:rPr lang="it-IT" sz="1400" b="0" i="0" u="none" strike="noStrike" dirty="0" err="1">
                          <a:solidFill>
                            <a:srgbClr val="000000"/>
                          </a:solidFill>
                          <a:latin typeface="Calibri" pitchFamily="34" charset="0"/>
                        </a:rPr>
                        <a:t>Goma</a:t>
                      </a:r>
                      <a:r>
                        <a:rPr lang="it-IT" sz="1400" b="0" i="0" u="none" strike="noStrike" dirty="0">
                          <a:solidFill>
                            <a:srgbClr val="000000"/>
                          </a:solidFill>
                          <a:latin typeface="Calibri" pitchFamily="34" charset="0"/>
                        </a:rPr>
                        <a:t> Volcano </a:t>
                      </a:r>
                      <a:r>
                        <a:rPr lang="it-IT" sz="1400" b="0" i="0" u="none" strike="noStrike" dirty="0" err="1">
                          <a:solidFill>
                            <a:srgbClr val="000000"/>
                          </a:solidFill>
                          <a:latin typeface="Calibri" pitchFamily="34" charset="0"/>
                        </a:rPr>
                        <a:t>Observatory</a:t>
                      </a:r>
                      <a:r>
                        <a:rPr lang="it-IT" sz="1400" b="0" i="0" u="none" strike="noStrike" dirty="0">
                          <a:solidFill>
                            <a:srgbClr val="000000"/>
                          </a:solidFill>
                          <a:latin typeface="Calibri" pitchFamily="34" charset="0"/>
                        </a:rPr>
                        <a:t>, </a:t>
                      </a:r>
                      <a:r>
                        <a:rPr lang="it-IT" sz="1400" b="0" i="0" u="none" strike="noStrike" dirty="0" err="1">
                          <a:solidFill>
                            <a:srgbClr val="000000"/>
                          </a:solidFill>
                          <a:latin typeface="Calibri" pitchFamily="34" charset="0"/>
                        </a:rPr>
                        <a:t>Goma</a:t>
                      </a:r>
                      <a:r>
                        <a:rPr lang="it-IT" sz="1400" b="0" i="0" u="none" strike="noStrike" dirty="0">
                          <a:solidFill>
                            <a:srgbClr val="000000"/>
                          </a:solidFill>
                          <a:latin typeface="Calibri" pitchFamily="34" charset="0"/>
                        </a:rPr>
                        <a:t>, DR Congo</a:t>
                      </a:r>
                    </a:p>
                  </a:txBody>
                  <a:tcPr marL="0" marR="0" marT="0" marB="0" anchor="ctr"/>
                </a:tc>
              </a:tr>
              <a:tr h="374942">
                <a:tc>
                  <a:txBody>
                    <a:bodyPr/>
                    <a:lstStyle/>
                    <a:p>
                      <a:pPr algn="ctr" fontAlgn="t"/>
                      <a:r>
                        <a:rPr lang="it-IT" sz="1200" u="none" strike="noStrike" dirty="0">
                          <a:latin typeface="Calibri" pitchFamily="34" charset="0"/>
                        </a:rPr>
                        <a:t>3</a:t>
                      </a:r>
                      <a:endParaRPr lang="it-IT" sz="1200" b="0" i="0" u="none" strike="noStrike" dirty="0">
                        <a:solidFill>
                          <a:schemeClr val="tx1"/>
                        </a:solidFill>
                        <a:latin typeface="Calibri" pitchFamily="34" charset="0"/>
                      </a:endParaRPr>
                    </a:p>
                  </a:txBody>
                  <a:tcPr marL="0" marR="0" marT="0" marB="0" anchor="ctr"/>
                </a:tc>
                <a:tc>
                  <a:txBody>
                    <a:bodyPr/>
                    <a:lstStyle/>
                    <a:p>
                      <a:pPr marL="72000" algn="l" fontAlgn="b"/>
                      <a:r>
                        <a:rPr lang="en-US" sz="1400" b="0" i="0" u="none" strike="noStrike" dirty="0" err="1">
                          <a:solidFill>
                            <a:srgbClr val="000000"/>
                          </a:solidFill>
                          <a:latin typeface="Calibri" pitchFamily="34" charset="0"/>
                        </a:rPr>
                        <a:t>Katcho</a:t>
                      </a:r>
                      <a:r>
                        <a:rPr lang="en-US" sz="1400" b="0" i="0" u="none" strike="noStrike" dirty="0">
                          <a:solidFill>
                            <a:srgbClr val="000000"/>
                          </a:solidFill>
                          <a:latin typeface="Calibri" pitchFamily="34" charset="0"/>
                        </a:rPr>
                        <a:t> </a:t>
                      </a:r>
                      <a:r>
                        <a:rPr lang="en-US" sz="1400" b="0" i="0" u="none" strike="noStrike" dirty="0" err="1">
                          <a:solidFill>
                            <a:srgbClr val="000000"/>
                          </a:solidFill>
                          <a:latin typeface="Calibri" pitchFamily="34" charset="0"/>
                        </a:rPr>
                        <a:t>Karume</a:t>
                      </a:r>
                      <a:endParaRPr lang="en-US" sz="1400" b="0" i="0" u="none" strike="noStrike" dirty="0">
                        <a:solidFill>
                          <a:srgbClr val="000000"/>
                        </a:solidFill>
                        <a:latin typeface="Calibri" pitchFamily="34" charset="0"/>
                      </a:endParaRPr>
                    </a:p>
                  </a:txBody>
                  <a:tcPr marL="0" marR="0" marT="0" marB="0" anchor="ctr"/>
                </a:tc>
                <a:tc>
                  <a:txBody>
                    <a:bodyPr/>
                    <a:lstStyle/>
                    <a:p>
                      <a:pPr marL="72000" algn="l" fontAlgn="b"/>
                      <a:r>
                        <a:rPr lang="it-IT" sz="1400" b="0" i="0" u="none" strike="noStrike" dirty="0" err="1">
                          <a:solidFill>
                            <a:srgbClr val="000000"/>
                          </a:solidFill>
                          <a:latin typeface="Calibri" pitchFamily="34" charset="0"/>
                        </a:rPr>
                        <a:t>Goma</a:t>
                      </a:r>
                      <a:r>
                        <a:rPr lang="it-IT" sz="1400" b="0" i="0" u="none" strike="noStrike" dirty="0">
                          <a:solidFill>
                            <a:srgbClr val="000000"/>
                          </a:solidFill>
                          <a:latin typeface="Calibri" pitchFamily="34" charset="0"/>
                        </a:rPr>
                        <a:t> Volcano </a:t>
                      </a:r>
                      <a:r>
                        <a:rPr lang="it-IT" sz="1400" b="0" i="0" u="none" strike="noStrike" dirty="0" err="1">
                          <a:solidFill>
                            <a:srgbClr val="000000"/>
                          </a:solidFill>
                          <a:latin typeface="Calibri" pitchFamily="34" charset="0"/>
                        </a:rPr>
                        <a:t>Observatory</a:t>
                      </a:r>
                      <a:r>
                        <a:rPr lang="it-IT" sz="1400" b="0" i="0" u="none" strike="noStrike" dirty="0">
                          <a:solidFill>
                            <a:srgbClr val="000000"/>
                          </a:solidFill>
                          <a:latin typeface="Calibri" pitchFamily="34" charset="0"/>
                        </a:rPr>
                        <a:t>, </a:t>
                      </a:r>
                      <a:r>
                        <a:rPr lang="it-IT" sz="1400" b="0" i="0" u="none" strike="noStrike" dirty="0" err="1">
                          <a:solidFill>
                            <a:srgbClr val="000000"/>
                          </a:solidFill>
                          <a:latin typeface="Calibri" pitchFamily="34" charset="0"/>
                        </a:rPr>
                        <a:t>Goma</a:t>
                      </a:r>
                      <a:r>
                        <a:rPr lang="it-IT" sz="1400" b="0" i="0" u="none" strike="noStrike" dirty="0">
                          <a:solidFill>
                            <a:srgbClr val="000000"/>
                          </a:solidFill>
                          <a:latin typeface="Calibri" pitchFamily="34" charset="0"/>
                        </a:rPr>
                        <a:t>, DR Congo</a:t>
                      </a:r>
                    </a:p>
                  </a:txBody>
                  <a:tcPr marL="0" marR="0" marT="0" marB="0" anchor="ctr"/>
                </a:tc>
              </a:tr>
              <a:tr h="379963">
                <a:tc>
                  <a:txBody>
                    <a:bodyPr/>
                    <a:lstStyle/>
                    <a:p>
                      <a:pPr algn="ctr" fontAlgn="b"/>
                      <a:r>
                        <a:rPr lang="it-IT" sz="1200" u="none" strike="noStrike" dirty="0">
                          <a:latin typeface="Calibri" pitchFamily="34" charset="0"/>
                        </a:rPr>
                        <a:t>4</a:t>
                      </a:r>
                      <a:endParaRPr lang="it-IT" sz="1200" b="0" i="0" u="none" strike="noStrike" dirty="0">
                        <a:solidFill>
                          <a:schemeClr val="tx1"/>
                        </a:solidFill>
                        <a:latin typeface="Calibri" pitchFamily="34" charset="0"/>
                      </a:endParaRPr>
                    </a:p>
                  </a:txBody>
                  <a:tcPr marL="0" marR="0" marT="0" marB="0" anchor="ctr"/>
                </a:tc>
                <a:tc>
                  <a:txBody>
                    <a:bodyPr/>
                    <a:lstStyle/>
                    <a:p>
                      <a:pPr marL="72000" algn="l" fontAlgn="b"/>
                      <a:r>
                        <a:rPr lang="en-GB" sz="1400" b="0" i="0" u="none" strike="noStrike" dirty="0">
                          <a:solidFill>
                            <a:srgbClr val="000000"/>
                          </a:solidFill>
                          <a:latin typeface="Calibri" pitchFamily="34" charset="0"/>
                        </a:rPr>
                        <a:t>Celestin  </a:t>
                      </a:r>
                      <a:r>
                        <a:rPr lang="en-GB" sz="1400" b="0" i="0" u="none" strike="noStrike" dirty="0" err="1">
                          <a:solidFill>
                            <a:srgbClr val="000000"/>
                          </a:solidFill>
                          <a:latin typeface="Calibri" pitchFamily="34" charset="0"/>
                        </a:rPr>
                        <a:t>Mahinda</a:t>
                      </a:r>
                      <a:endParaRPr lang="en-GB" sz="1400" b="0" i="0" u="none" strike="noStrike" dirty="0">
                        <a:solidFill>
                          <a:srgbClr val="000000"/>
                        </a:solidFill>
                        <a:latin typeface="Calibri" pitchFamily="34" charset="0"/>
                      </a:endParaRPr>
                    </a:p>
                  </a:txBody>
                  <a:tcPr marL="0" marR="0" marT="0" marB="0" anchor="ctr"/>
                </a:tc>
                <a:tc>
                  <a:txBody>
                    <a:bodyPr/>
                    <a:lstStyle/>
                    <a:p>
                      <a:pPr marL="72000" algn="l" fontAlgn="b"/>
                      <a:r>
                        <a:rPr lang="it-IT" sz="1400" b="0" i="0" u="none" strike="noStrike" dirty="0" err="1">
                          <a:solidFill>
                            <a:srgbClr val="000000"/>
                          </a:solidFill>
                          <a:latin typeface="Calibri" pitchFamily="34" charset="0"/>
                        </a:rPr>
                        <a:t>Goma</a:t>
                      </a:r>
                      <a:r>
                        <a:rPr lang="it-IT" sz="1400" b="0" i="0" u="none" strike="noStrike" dirty="0">
                          <a:solidFill>
                            <a:srgbClr val="000000"/>
                          </a:solidFill>
                          <a:latin typeface="Calibri" pitchFamily="34" charset="0"/>
                        </a:rPr>
                        <a:t> Volcano </a:t>
                      </a:r>
                      <a:r>
                        <a:rPr lang="it-IT" sz="1400" b="0" i="0" u="none" strike="noStrike" dirty="0" err="1">
                          <a:solidFill>
                            <a:srgbClr val="000000"/>
                          </a:solidFill>
                          <a:latin typeface="Calibri" pitchFamily="34" charset="0"/>
                        </a:rPr>
                        <a:t>Observatory</a:t>
                      </a:r>
                      <a:r>
                        <a:rPr lang="it-IT" sz="1400" b="0" i="0" u="none" strike="noStrike" dirty="0">
                          <a:solidFill>
                            <a:srgbClr val="000000"/>
                          </a:solidFill>
                          <a:latin typeface="Calibri" pitchFamily="34" charset="0"/>
                        </a:rPr>
                        <a:t>, </a:t>
                      </a:r>
                      <a:r>
                        <a:rPr lang="it-IT" sz="1400" b="0" i="0" u="none" strike="noStrike" dirty="0" err="1">
                          <a:solidFill>
                            <a:srgbClr val="000000"/>
                          </a:solidFill>
                          <a:latin typeface="Calibri" pitchFamily="34" charset="0"/>
                        </a:rPr>
                        <a:t>Goma</a:t>
                      </a:r>
                      <a:r>
                        <a:rPr lang="it-IT" sz="1400" b="0" i="0" u="none" strike="noStrike" dirty="0">
                          <a:solidFill>
                            <a:srgbClr val="000000"/>
                          </a:solidFill>
                          <a:latin typeface="Calibri" pitchFamily="34" charset="0"/>
                        </a:rPr>
                        <a:t>, DR Congo</a:t>
                      </a:r>
                    </a:p>
                  </a:txBody>
                  <a:tcPr marL="0" marR="0" marT="0" marB="0" anchor="ctr"/>
                </a:tc>
              </a:tr>
              <a:tr h="366453">
                <a:tc>
                  <a:txBody>
                    <a:bodyPr/>
                    <a:lstStyle/>
                    <a:p>
                      <a:pPr algn="ctr" fontAlgn="t"/>
                      <a:r>
                        <a:rPr lang="it-IT" sz="1200" u="none" strike="noStrike" dirty="0">
                          <a:latin typeface="Calibri" pitchFamily="34" charset="0"/>
                        </a:rPr>
                        <a:t>5</a:t>
                      </a:r>
                      <a:endParaRPr lang="it-IT" sz="1200" b="0" i="0" u="none" strike="noStrike" dirty="0">
                        <a:solidFill>
                          <a:schemeClr val="tx1"/>
                        </a:solidFill>
                        <a:latin typeface="Calibri" pitchFamily="34" charset="0"/>
                      </a:endParaRPr>
                    </a:p>
                  </a:txBody>
                  <a:tcPr marL="0" marR="0" marT="0" marB="0" anchor="ctr"/>
                </a:tc>
                <a:tc>
                  <a:txBody>
                    <a:bodyPr/>
                    <a:lstStyle/>
                    <a:p>
                      <a:pPr marL="72000" algn="l" fontAlgn="b"/>
                      <a:r>
                        <a:rPr lang="en-GB" sz="1400" b="0" i="0" u="none" strike="noStrike" dirty="0" err="1">
                          <a:solidFill>
                            <a:srgbClr val="000000"/>
                          </a:solidFill>
                          <a:latin typeface="Calibri" pitchFamily="34" charset="0"/>
                        </a:rPr>
                        <a:t>Honoré</a:t>
                      </a:r>
                      <a:r>
                        <a:rPr lang="en-GB" sz="1400" b="0" i="0" u="none" strike="noStrike" dirty="0">
                          <a:solidFill>
                            <a:srgbClr val="000000"/>
                          </a:solidFill>
                          <a:latin typeface="Calibri" pitchFamily="34" charset="0"/>
                        </a:rPr>
                        <a:t>  </a:t>
                      </a:r>
                      <a:r>
                        <a:rPr lang="en-GB" sz="1400" b="0" i="0" u="none" strike="noStrike" dirty="0" err="1">
                          <a:solidFill>
                            <a:srgbClr val="000000"/>
                          </a:solidFill>
                          <a:latin typeface="Calibri" pitchFamily="34" charset="0"/>
                        </a:rPr>
                        <a:t>Mateso</a:t>
                      </a:r>
                      <a:endParaRPr lang="en-GB" sz="1400" b="0" i="0" u="none" strike="noStrike" dirty="0">
                        <a:solidFill>
                          <a:srgbClr val="000000"/>
                        </a:solidFill>
                        <a:latin typeface="Calibri" pitchFamily="34" charset="0"/>
                      </a:endParaRPr>
                    </a:p>
                  </a:txBody>
                  <a:tcPr marL="0" marR="0" marT="0" marB="0" anchor="ctr"/>
                </a:tc>
                <a:tc>
                  <a:txBody>
                    <a:bodyPr/>
                    <a:lstStyle/>
                    <a:p>
                      <a:pPr marL="72000" algn="l" fontAlgn="b"/>
                      <a:r>
                        <a:rPr lang="it-IT" sz="1400" b="0" i="0" u="none" strike="noStrike" dirty="0" err="1">
                          <a:solidFill>
                            <a:srgbClr val="000000"/>
                          </a:solidFill>
                          <a:latin typeface="Calibri" pitchFamily="34" charset="0"/>
                        </a:rPr>
                        <a:t>Goma</a:t>
                      </a:r>
                      <a:r>
                        <a:rPr lang="it-IT" sz="1400" b="0" i="0" u="none" strike="noStrike" dirty="0">
                          <a:solidFill>
                            <a:srgbClr val="000000"/>
                          </a:solidFill>
                          <a:latin typeface="Calibri" pitchFamily="34" charset="0"/>
                        </a:rPr>
                        <a:t> Volcano </a:t>
                      </a:r>
                      <a:r>
                        <a:rPr lang="it-IT" sz="1400" b="0" i="0" u="none" strike="noStrike" dirty="0" err="1">
                          <a:solidFill>
                            <a:srgbClr val="000000"/>
                          </a:solidFill>
                          <a:latin typeface="Calibri" pitchFamily="34" charset="0"/>
                        </a:rPr>
                        <a:t>Observatory</a:t>
                      </a:r>
                      <a:r>
                        <a:rPr lang="it-IT" sz="1400" b="0" i="0" u="none" strike="noStrike" dirty="0">
                          <a:solidFill>
                            <a:srgbClr val="000000"/>
                          </a:solidFill>
                          <a:latin typeface="Calibri" pitchFamily="34" charset="0"/>
                        </a:rPr>
                        <a:t>, </a:t>
                      </a:r>
                      <a:r>
                        <a:rPr lang="it-IT" sz="1400" b="0" i="0" u="none" strike="noStrike" dirty="0" err="1">
                          <a:solidFill>
                            <a:srgbClr val="000000"/>
                          </a:solidFill>
                          <a:latin typeface="Calibri" pitchFamily="34" charset="0"/>
                        </a:rPr>
                        <a:t>Goma</a:t>
                      </a:r>
                      <a:r>
                        <a:rPr lang="it-IT" sz="1400" b="0" i="0" u="none" strike="noStrike" dirty="0">
                          <a:solidFill>
                            <a:srgbClr val="000000"/>
                          </a:solidFill>
                          <a:latin typeface="Calibri" pitchFamily="34" charset="0"/>
                        </a:rPr>
                        <a:t>, DR Congo</a:t>
                      </a:r>
                    </a:p>
                  </a:txBody>
                  <a:tcPr marL="0" marR="0" marT="0" marB="0" anchor="ctr"/>
                </a:tc>
              </a:tr>
              <a:tr h="372422">
                <a:tc>
                  <a:txBody>
                    <a:bodyPr/>
                    <a:lstStyle/>
                    <a:p>
                      <a:pPr algn="ctr" fontAlgn="b"/>
                      <a:r>
                        <a:rPr lang="it-IT" sz="1200" u="none" strike="noStrike" dirty="0">
                          <a:latin typeface="Calibri" pitchFamily="34" charset="0"/>
                        </a:rPr>
                        <a:t>6</a:t>
                      </a:r>
                      <a:endParaRPr lang="it-IT" sz="1200" b="0" i="0" u="none" strike="noStrike" dirty="0">
                        <a:solidFill>
                          <a:schemeClr val="tx1"/>
                        </a:solidFill>
                        <a:latin typeface="Calibri" pitchFamily="34" charset="0"/>
                      </a:endParaRPr>
                    </a:p>
                  </a:txBody>
                  <a:tcPr marL="0" marR="0" marT="0" marB="0" anchor="ctr"/>
                </a:tc>
                <a:tc>
                  <a:txBody>
                    <a:bodyPr/>
                    <a:lstStyle/>
                    <a:p>
                      <a:pPr marL="72000" algn="l" fontAlgn="b"/>
                      <a:r>
                        <a:rPr lang="en-GB" sz="1400" b="0" i="0" u="none" strike="noStrike">
                          <a:solidFill>
                            <a:srgbClr val="000000"/>
                          </a:solidFill>
                          <a:latin typeface="Calibri" pitchFamily="34" charset="0"/>
                        </a:rPr>
                        <a:t>Mathieu Mapendano</a:t>
                      </a:r>
                    </a:p>
                  </a:txBody>
                  <a:tcPr marL="0" marR="0" marT="0" marB="0" anchor="ctr"/>
                </a:tc>
                <a:tc>
                  <a:txBody>
                    <a:bodyPr/>
                    <a:lstStyle/>
                    <a:p>
                      <a:pPr marL="72000" algn="l" fontAlgn="b"/>
                      <a:r>
                        <a:rPr lang="it-IT" sz="1400" b="0" i="0" u="none" strike="noStrike" dirty="0" err="1">
                          <a:solidFill>
                            <a:srgbClr val="000000"/>
                          </a:solidFill>
                          <a:latin typeface="Calibri" pitchFamily="34" charset="0"/>
                        </a:rPr>
                        <a:t>Goma</a:t>
                      </a:r>
                      <a:r>
                        <a:rPr lang="it-IT" sz="1400" b="0" i="0" u="none" strike="noStrike" dirty="0">
                          <a:solidFill>
                            <a:srgbClr val="000000"/>
                          </a:solidFill>
                          <a:latin typeface="Calibri" pitchFamily="34" charset="0"/>
                        </a:rPr>
                        <a:t> Volcano </a:t>
                      </a:r>
                      <a:r>
                        <a:rPr lang="it-IT" sz="1400" b="0" i="0" u="none" strike="noStrike" dirty="0" err="1">
                          <a:solidFill>
                            <a:srgbClr val="000000"/>
                          </a:solidFill>
                          <a:latin typeface="Calibri" pitchFamily="34" charset="0"/>
                        </a:rPr>
                        <a:t>Observatory</a:t>
                      </a:r>
                      <a:r>
                        <a:rPr lang="it-IT" sz="1400" b="0" i="0" u="none" strike="noStrike" dirty="0">
                          <a:solidFill>
                            <a:srgbClr val="000000"/>
                          </a:solidFill>
                          <a:latin typeface="Calibri" pitchFamily="34" charset="0"/>
                        </a:rPr>
                        <a:t>, </a:t>
                      </a:r>
                      <a:r>
                        <a:rPr lang="it-IT" sz="1400" b="0" i="0" u="none" strike="noStrike" dirty="0" err="1">
                          <a:solidFill>
                            <a:srgbClr val="000000"/>
                          </a:solidFill>
                          <a:latin typeface="Calibri" pitchFamily="34" charset="0"/>
                        </a:rPr>
                        <a:t>Goma</a:t>
                      </a:r>
                      <a:r>
                        <a:rPr lang="it-IT" sz="1400" b="0" i="0" u="none" strike="noStrike" dirty="0">
                          <a:solidFill>
                            <a:srgbClr val="000000"/>
                          </a:solidFill>
                          <a:latin typeface="Calibri" pitchFamily="34" charset="0"/>
                        </a:rPr>
                        <a:t>, DR Congo</a:t>
                      </a:r>
                    </a:p>
                  </a:txBody>
                  <a:tcPr marL="0" marR="0" marT="0" marB="0" anchor="ctr"/>
                </a:tc>
              </a:tr>
              <a:tr h="365238">
                <a:tc>
                  <a:txBody>
                    <a:bodyPr/>
                    <a:lstStyle/>
                    <a:p>
                      <a:pPr algn="ctr" fontAlgn="t"/>
                      <a:r>
                        <a:rPr lang="it-IT" sz="1200" u="none" strike="noStrike" dirty="0">
                          <a:latin typeface="Calibri" pitchFamily="34" charset="0"/>
                        </a:rPr>
                        <a:t>7</a:t>
                      </a:r>
                      <a:endParaRPr lang="it-IT" sz="1200" b="0" i="0" u="none" strike="noStrike" dirty="0">
                        <a:solidFill>
                          <a:schemeClr val="tx1"/>
                        </a:solidFill>
                        <a:latin typeface="Calibri" pitchFamily="34" charset="0"/>
                      </a:endParaRPr>
                    </a:p>
                  </a:txBody>
                  <a:tcPr marL="0" marR="0" marT="0" marB="0" anchor="ctr"/>
                </a:tc>
                <a:tc>
                  <a:txBody>
                    <a:bodyPr/>
                    <a:lstStyle/>
                    <a:p>
                      <a:pPr marL="72000" algn="l" fontAlgn="b"/>
                      <a:r>
                        <a:rPr lang="it-IT" sz="1400" b="0" i="0" u="none" strike="noStrike">
                          <a:solidFill>
                            <a:srgbClr val="000000"/>
                          </a:solidFill>
                          <a:latin typeface="Calibri" pitchFamily="34" charset="0"/>
                        </a:rPr>
                        <a:t>Bo Galle</a:t>
                      </a:r>
                    </a:p>
                  </a:txBody>
                  <a:tcPr marL="0" marR="0" marT="0" marB="0" anchor="ctr"/>
                </a:tc>
                <a:tc>
                  <a:txBody>
                    <a:bodyPr/>
                    <a:lstStyle/>
                    <a:p>
                      <a:pPr marL="72000" algn="l" fontAlgn="b"/>
                      <a:r>
                        <a:rPr lang="it-IT" sz="1400" b="0" i="0" u="none" strike="noStrike" dirty="0" err="1">
                          <a:solidFill>
                            <a:srgbClr val="000000"/>
                          </a:solidFill>
                          <a:latin typeface="Calibri" pitchFamily="34" charset="0"/>
                        </a:rPr>
                        <a:t>Chalmers</a:t>
                      </a:r>
                      <a:r>
                        <a:rPr lang="it-IT" sz="1400" b="0" i="0" u="none" strike="noStrike" dirty="0">
                          <a:solidFill>
                            <a:srgbClr val="000000"/>
                          </a:solidFill>
                          <a:latin typeface="Calibri" pitchFamily="34" charset="0"/>
                        </a:rPr>
                        <a:t> </a:t>
                      </a:r>
                      <a:r>
                        <a:rPr lang="it-IT" sz="1400" b="0" i="0" u="none" strike="noStrike" dirty="0" err="1">
                          <a:solidFill>
                            <a:srgbClr val="000000"/>
                          </a:solidFill>
                          <a:latin typeface="Calibri" pitchFamily="34" charset="0"/>
                        </a:rPr>
                        <a:t>University</a:t>
                      </a:r>
                      <a:r>
                        <a:rPr lang="it-IT" sz="1400" b="0" i="0" u="none" strike="noStrike" dirty="0">
                          <a:solidFill>
                            <a:srgbClr val="000000"/>
                          </a:solidFill>
                          <a:latin typeface="Calibri" pitchFamily="34" charset="0"/>
                        </a:rPr>
                        <a:t> </a:t>
                      </a:r>
                      <a:r>
                        <a:rPr lang="it-IT" sz="1400" b="0" i="0" u="none" strike="noStrike" dirty="0" err="1">
                          <a:solidFill>
                            <a:srgbClr val="000000"/>
                          </a:solidFill>
                          <a:latin typeface="Calibri" pitchFamily="34" charset="0"/>
                        </a:rPr>
                        <a:t>of</a:t>
                      </a:r>
                      <a:r>
                        <a:rPr lang="it-IT" sz="1400" b="0" i="0" u="none" strike="noStrike" dirty="0">
                          <a:solidFill>
                            <a:srgbClr val="000000"/>
                          </a:solidFill>
                          <a:latin typeface="Calibri" pitchFamily="34" charset="0"/>
                        </a:rPr>
                        <a:t> </a:t>
                      </a:r>
                      <a:r>
                        <a:rPr lang="it-IT" sz="1400" b="0" i="0" u="none" strike="noStrike" dirty="0" err="1">
                          <a:solidFill>
                            <a:srgbClr val="000000"/>
                          </a:solidFill>
                          <a:latin typeface="Calibri" pitchFamily="34" charset="0"/>
                        </a:rPr>
                        <a:t>Technology</a:t>
                      </a:r>
                      <a:r>
                        <a:rPr lang="it-IT" sz="1400" b="0" i="0" u="none" strike="noStrike" dirty="0">
                          <a:solidFill>
                            <a:srgbClr val="000000"/>
                          </a:solidFill>
                          <a:latin typeface="Calibri" pitchFamily="34" charset="0"/>
                        </a:rPr>
                        <a:t>, </a:t>
                      </a:r>
                      <a:r>
                        <a:rPr lang="it-IT" sz="1400" b="0" i="0" u="none" strike="noStrike" dirty="0" err="1">
                          <a:solidFill>
                            <a:srgbClr val="000000"/>
                          </a:solidFill>
                          <a:latin typeface="Calibri" pitchFamily="34" charset="0"/>
                        </a:rPr>
                        <a:t>Göteborg</a:t>
                      </a:r>
                      <a:r>
                        <a:rPr lang="it-IT" sz="1400" b="0" i="0" u="none" strike="noStrike" dirty="0">
                          <a:solidFill>
                            <a:srgbClr val="000000"/>
                          </a:solidFill>
                          <a:latin typeface="Calibri" pitchFamily="34" charset="0"/>
                        </a:rPr>
                        <a:t>, </a:t>
                      </a:r>
                      <a:r>
                        <a:rPr lang="it-IT" sz="1400" b="0" i="0" u="none" strike="noStrike" dirty="0" err="1">
                          <a:solidFill>
                            <a:srgbClr val="000000"/>
                          </a:solidFill>
                          <a:latin typeface="Calibri" pitchFamily="34" charset="0"/>
                        </a:rPr>
                        <a:t>Sweden</a:t>
                      </a:r>
                      <a:endParaRPr lang="it-IT" sz="1400" b="0" i="0" u="none" strike="noStrike" dirty="0">
                        <a:solidFill>
                          <a:srgbClr val="000000"/>
                        </a:solidFill>
                        <a:latin typeface="Calibri" pitchFamily="34" charset="0"/>
                      </a:endParaRPr>
                    </a:p>
                  </a:txBody>
                  <a:tcPr marL="0" marR="0" marT="0" marB="0" anchor="ctr"/>
                </a:tc>
              </a:tr>
              <a:tr h="419887">
                <a:tc>
                  <a:txBody>
                    <a:bodyPr/>
                    <a:lstStyle/>
                    <a:p>
                      <a:pPr algn="ctr" fontAlgn="b"/>
                      <a:r>
                        <a:rPr lang="it-IT" sz="1200" u="none" strike="noStrike" dirty="0">
                          <a:latin typeface="Calibri" pitchFamily="34" charset="0"/>
                        </a:rPr>
                        <a:t>8</a:t>
                      </a:r>
                      <a:endParaRPr lang="it-IT" sz="1200" b="0" i="0" u="none" strike="noStrike" dirty="0">
                        <a:solidFill>
                          <a:schemeClr val="tx1"/>
                        </a:solidFill>
                        <a:latin typeface="Calibri" pitchFamily="34" charset="0"/>
                      </a:endParaRPr>
                    </a:p>
                  </a:txBody>
                  <a:tcPr marL="0" marR="0" marT="0" marB="0" anchor="ctr"/>
                </a:tc>
                <a:tc>
                  <a:txBody>
                    <a:bodyPr/>
                    <a:lstStyle/>
                    <a:p>
                      <a:pPr marL="72000" algn="l" fontAlgn="b"/>
                      <a:r>
                        <a:rPr lang="it-IT" sz="1400" b="0" i="0" u="none" strike="noStrike">
                          <a:solidFill>
                            <a:srgbClr val="000000"/>
                          </a:solidFill>
                          <a:latin typeface="Calibri" pitchFamily="34" charset="0"/>
                        </a:rPr>
                        <a:t>Mike Poland</a:t>
                      </a:r>
                    </a:p>
                  </a:txBody>
                  <a:tcPr marL="0" marR="0" marT="0" marB="0" anchor="ctr"/>
                </a:tc>
                <a:tc>
                  <a:txBody>
                    <a:bodyPr/>
                    <a:lstStyle/>
                    <a:p>
                      <a:pPr marL="72000" algn="l" fontAlgn="b"/>
                      <a:r>
                        <a:rPr lang="it-IT" sz="1400" b="0" i="0" u="none" strike="noStrike" dirty="0">
                          <a:solidFill>
                            <a:srgbClr val="000000"/>
                          </a:solidFill>
                          <a:latin typeface="Calibri" pitchFamily="34" charset="0"/>
                        </a:rPr>
                        <a:t>USGS – </a:t>
                      </a:r>
                      <a:r>
                        <a:rPr lang="it-IT" sz="1400" b="0" i="0" u="none" strike="noStrike" dirty="0" err="1">
                          <a:solidFill>
                            <a:srgbClr val="000000"/>
                          </a:solidFill>
                          <a:latin typeface="Calibri" pitchFamily="34" charset="0"/>
                        </a:rPr>
                        <a:t>Cascades</a:t>
                      </a:r>
                      <a:r>
                        <a:rPr lang="it-IT" sz="1400" b="0" i="0" u="none" strike="noStrike" dirty="0">
                          <a:solidFill>
                            <a:srgbClr val="000000"/>
                          </a:solidFill>
                          <a:latin typeface="Calibri" pitchFamily="34" charset="0"/>
                        </a:rPr>
                        <a:t> Volcano </a:t>
                      </a:r>
                      <a:r>
                        <a:rPr lang="it-IT" sz="1400" b="0" i="0" u="none" strike="noStrike" dirty="0" err="1">
                          <a:solidFill>
                            <a:srgbClr val="000000"/>
                          </a:solidFill>
                          <a:latin typeface="Calibri" pitchFamily="34" charset="0"/>
                        </a:rPr>
                        <a:t>Observatory</a:t>
                      </a:r>
                      <a:r>
                        <a:rPr lang="it-IT" sz="1400" b="0" i="0" u="none" strike="noStrike" dirty="0">
                          <a:solidFill>
                            <a:srgbClr val="000000"/>
                          </a:solidFill>
                          <a:latin typeface="Calibri" pitchFamily="34" charset="0"/>
                        </a:rPr>
                        <a:t>,Vancouver, WA, USA</a:t>
                      </a:r>
                    </a:p>
                  </a:txBody>
                  <a:tcPr marL="0" marR="0" marT="0" marB="0" anchor="ctr"/>
                </a:tc>
              </a:tr>
              <a:tr h="365238">
                <a:tc>
                  <a:txBody>
                    <a:bodyPr/>
                    <a:lstStyle/>
                    <a:p>
                      <a:pPr algn="ctr" fontAlgn="t"/>
                      <a:r>
                        <a:rPr lang="it-IT" sz="1200" u="none" strike="noStrike" dirty="0">
                          <a:latin typeface="Calibri" pitchFamily="34" charset="0"/>
                        </a:rPr>
                        <a:t>9</a:t>
                      </a:r>
                      <a:endParaRPr lang="it-IT" sz="1200" b="0" i="0" u="none" strike="noStrike" dirty="0">
                        <a:solidFill>
                          <a:schemeClr val="tx1"/>
                        </a:solidFill>
                        <a:latin typeface="Calibri" pitchFamily="34" charset="0"/>
                      </a:endParaRPr>
                    </a:p>
                  </a:txBody>
                  <a:tcPr marL="0" marR="0" marT="0" marB="0" anchor="ctr"/>
                </a:tc>
                <a:tc>
                  <a:txBody>
                    <a:bodyPr/>
                    <a:lstStyle/>
                    <a:p>
                      <a:pPr marL="72000" algn="l" fontAlgn="b"/>
                      <a:r>
                        <a:rPr lang="it-IT" sz="1400" b="0" i="0" u="none" strike="noStrike">
                          <a:solidFill>
                            <a:srgbClr val="000000"/>
                          </a:solidFill>
                          <a:latin typeface="Calibri" pitchFamily="34" charset="0"/>
                        </a:rPr>
                        <a:t>Marcello Liotta</a:t>
                      </a:r>
                    </a:p>
                  </a:txBody>
                  <a:tcPr marL="0" marR="0" marT="0" marB="0" anchor="ctr"/>
                </a:tc>
                <a:tc>
                  <a:txBody>
                    <a:bodyPr/>
                    <a:lstStyle/>
                    <a:p>
                      <a:pPr marL="72000" algn="l" fontAlgn="b"/>
                      <a:r>
                        <a:rPr lang="it-IT" sz="1400" b="0" i="0" u="none" strike="noStrike" dirty="0">
                          <a:solidFill>
                            <a:srgbClr val="000000"/>
                          </a:solidFill>
                          <a:latin typeface="Calibri" pitchFamily="34" charset="0"/>
                        </a:rPr>
                        <a:t>Istituto Nazionale di Geofisica e Vulcanologia, Palermo, ITALY</a:t>
                      </a:r>
                    </a:p>
                  </a:txBody>
                  <a:tcPr marL="0" marR="0" marT="0" marB="0" anchor="ctr"/>
                </a:tc>
              </a:tr>
              <a:tr h="365238">
                <a:tc>
                  <a:txBody>
                    <a:bodyPr/>
                    <a:lstStyle/>
                    <a:p>
                      <a:pPr algn="ctr" fontAlgn="t"/>
                      <a:r>
                        <a:rPr lang="it-IT" sz="1200" b="0" i="0" u="none" strike="noStrike" dirty="0" smtClean="0">
                          <a:solidFill>
                            <a:schemeClr val="tx1"/>
                          </a:solidFill>
                          <a:latin typeface="Calibri" pitchFamily="34" charset="0"/>
                        </a:rPr>
                        <a:t>10</a:t>
                      </a:r>
                      <a:endParaRPr lang="it-IT" sz="1200" b="0" i="0" u="none" strike="noStrike" dirty="0">
                        <a:solidFill>
                          <a:schemeClr val="tx1"/>
                        </a:solidFill>
                        <a:latin typeface="Calibri" pitchFamily="34" charset="0"/>
                      </a:endParaRPr>
                    </a:p>
                  </a:txBody>
                  <a:tcPr marL="0" marR="0" marT="0" marB="0" anchor="ctr"/>
                </a:tc>
                <a:tc>
                  <a:txBody>
                    <a:bodyPr/>
                    <a:lstStyle/>
                    <a:p>
                      <a:pPr marL="72000" algn="l" fontAlgn="b"/>
                      <a:r>
                        <a:rPr lang="it-IT" sz="1400" b="0" i="0" u="none" strike="noStrike" dirty="0" err="1" smtClean="0">
                          <a:solidFill>
                            <a:srgbClr val="000000"/>
                          </a:solidFill>
                          <a:latin typeface="Calibri" pitchFamily="34" charset="0"/>
                        </a:rPr>
                        <a:t>Yosuke</a:t>
                      </a:r>
                      <a:r>
                        <a:rPr lang="it-IT" sz="1400" b="0" i="0" u="none" strike="noStrike" dirty="0" smtClean="0">
                          <a:solidFill>
                            <a:srgbClr val="000000"/>
                          </a:solidFill>
                          <a:latin typeface="Calibri" pitchFamily="34" charset="0"/>
                        </a:rPr>
                        <a:t> </a:t>
                      </a:r>
                      <a:r>
                        <a:rPr lang="it-IT" sz="1400" b="0" i="0" u="none" strike="noStrike" dirty="0" err="1" smtClean="0">
                          <a:solidFill>
                            <a:srgbClr val="000000"/>
                          </a:solidFill>
                          <a:latin typeface="Calibri" pitchFamily="34" charset="0"/>
                        </a:rPr>
                        <a:t>Aoki</a:t>
                      </a:r>
                      <a:endParaRPr lang="it-IT" sz="1400" b="0" i="0" u="none" strike="noStrike" dirty="0">
                        <a:solidFill>
                          <a:srgbClr val="000000"/>
                        </a:solidFill>
                        <a:latin typeface="Calibri" pitchFamily="34" charset="0"/>
                      </a:endParaRPr>
                    </a:p>
                  </a:txBody>
                  <a:tcPr marL="0" marR="0" marT="0" marB="0" anchor="ctr"/>
                </a:tc>
                <a:tc>
                  <a:txBody>
                    <a:bodyPr/>
                    <a:lstStyle/>
                    <a:p>
                      <a:pPr marL="72000" algn="l" fontAlgn="b"/>
                      <a:r>
                        <a:rPr lang="en-US" sz="1400" b="0" i="0" u="none" strike="noStrike" dirty="0" smtClean="0">
                          <a:solidFill>
                            <a:srgbClr val="000000"/>
                          </a:solidFill>
                          <a:latin typeface="Calibri" pitchFamily="34" charset="0"/>
                        </a:rPr>
                        <a:t>Earthquake Research Institute, University of Tokyo</a:t>
                      </a:r>
                    </a:p>
                  </a:txBody>
                  <a:tcPr marL="0" marR="0" marT="0" marB="0" anchor="ctr"/>
                </a:tc>
              </a:tr>
            </a:tbl>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txBox="1">
            <a:spLocks/>
          </p:cNvSpPr>
          <p:nvPr/>
        </p:nvSpPr>
        <p:spPr>
          <a:xfrm>
            <a:off x="304800" y="685800"/>
            <a:ext cx="8458200" cy="1447800"/>
          </a:xfrm>
          <a:prstGeom prst="rect">
            <a:avLst/>
          </a:prstGeom>
        </p:spPr>
        <p:txBody>
          <a:bodyPr vert="horz" anchor="ctr">
            <a:noAutofit/>
          </a:bodyPr>
          <a:lstStyle/>
          <a:p>
            <a:pPr lvl="0" algn="ctr" fontAlgn="auto">
              <a:spcAft>
                <a:spcPts val="0"/>
              </a:spcAft>
              <a:defRPr/>
            </a:pPr>
            <a:r>
              <a:rPr lang="it-IT" sz="2800" dirty="0" err="1" smtClean="0">
                <a:latin typeface="Calibri" pitchFamily="34" charset="0"/>
                <a:ea typeface="+mj-ea"/>
                <a:cs typeface="+mj-cs"/>
              </a:rPr>
              <a:t>General</a:t>
            </a:r>
            <a:r>
              <a:rPr lang="it-IT" sz="2800" dirty="0" smtClean="0">
                <a:latin typeface="Calibri" pitchFamily="34" charset="0"/>
                <a:ea typeface="+mj-ea"/>
                <a:cs typeface="+mj-cs"/>
              </a:rPr>
              <a:t> </a:t>
            </a:r>
            <a:r>
              <a:rPr lang="it-IT" sz="2800" dirty="0" err="1" smtClean="0">
                <a:latin typeface="Calibri" pitchFamily="34" charset="0"/>
                <a:ea typeface="+mj-ea"/>
                <a:cs typeface="+mj-cs"/>
              </a:rPr>
              <a:t>features</a:t>
            </a:r>
            <a:r>
              <a:rPr lang="it-IT" sz="2800" dirty="0" smtClean="0">
                <a:latin typeface="Calibri" pitchFamily="34" charset="0"/>
                <a:ea typeface="+mj-ea"/>
                <a:cs typeface="+mj-cs"/>
              </a:rPr>
              <a:t> </a:t>
            </a:r>
            <a:r>
              <a:rPr lang="it-IT" sz="2800" dirty="0" err="1" smtClean="0">
                <a:latin typeface="Calibri" pitchFamily="34" charset="0"/>
                <a:ea typeface="+mj-ea"/>
                <a:cs typeface="+mj-cs"/>
              </a:rPr>
              <a:t>of</a:t>
            </a:r>
            <a:r>
              <a:rPr lang="it-IT" sz="2800" dirty="0" smtClean="0">
                <a:latin typeface="Calibri" pitchFamily="34" charset="0"/>
                <a:ea typeface="+mj-ea"/>
                <a:cs typeface="+mj-cs"/>
              </a:rPr>
              <a:t> the Virunga Supersite</a:t>
            </a:r>
          </a:p>
          <a:p>
            <a:pPr lvl="0" algn="ctr" fontAlgn="auto">
              <a:spcAft>
                <a:spcPts val="0"/>
              </a:spcAft>
              <a:defRPr/>
            </a:pPr>
            <a:endParaRPr lang="it-IT" sz="2800" dirty="0">
              <a:latin typeface="Calibri" pitchFamily="34" charset="0"/>
              <a:ea typeface="+mj-ea"/>
              <a:cs typeface="+mj-cs"/>
            </a:endParaRPr>
          </a:p>
        </p:txBody>
      </p:sp>
      <p:sp>
        <p:nvSpPr>
          <p:cNvPr id="10" name="Sottotitolo 2"/>
          <p:cNvSpPr txBox="1">
            <a:spLocks/>
          </p:cNvSpPr>
          <p:nvPr/>
        </p:nvSpPr>
        <p:spPr>
          <a:xfrm>
            <a:off x="609600" y="1704282"/>
            <a:ext cx="7924800" cy="3048000"/>
          </a:xfrm>
          <a:prstGeom prst="rect">
            <a:avLst/>
          </a:prstGeom>
        </p:spPr>
        <p:txBody>
          <a:bodyPr vert="horz">
            <a:noAutofit/>
          </a:bodyPr>
          <a:lstStyle/>
          <a:p>
            <a:pPr marL="355600" lvl="0" indent="-355600" fontAlgn="auto">
              <a:spcBef>
                <a:spcPts val="600"/>
              </a:spcBef>
              <a:spcAft>
                <a:spcPts val="0"/>
              </a:spcAft>
              <a:buClr>
                <a:srgbClr val="A04DA3"/>
              </a:buClr>
              <a:buFont typeface="Wingdings" pitchFamily="2" charset="2"/>
              <a:buChar char="§"/>
              <a:defRPr/>
            </a:pPr>
            <a:r>
              <a:rPr lang="en-CA" sz="2200" dirty="0" err="1" smtClean="0">
                <a:latin typeface="Calibri" pitchFamily="34" charset="0"/>
                <a:cs typeface="Arial" pitchFamily="34" charset="0"/>
              </a:rPr>
              <a:t>Nyragongo</a:t>
            </a:r>
            <a:r>
              <a:rPr lang="en-CA" sz="2200" dirty="0" smtClean="0">
                <a:latin typeface="Calibri" pitchFamily="34" charset="0"/>
                <a:cs typeface="Arial" pitchFamily="34" charset="0"/>
              </a:rPr>
              <a:t> and </a:t>
            </a:r>
            <a:r>
              <a:rPr lang="en-CA" sz="2200" dirty="0" err="1" smtClean="0">
                <a:latin typeface="Calibri" pitchFamily="34" charset="0"/>
                <a:cs typeface="Arial" pitchFamily="34" charset="0"/>
              </a:rPr>
              <a:t>Nyamulagira</a:t>
            </a:r>
            <a:r>
              <a:rPr lang="en-CA" sz="2200" dirty="0" smtClean="0">
                <a:latin typeface="Calibri" pitchFamily="34" charset="0"/>
                <a:cs typeface="Arial" pitchFamily="34" charset="0"/>
              </a:rPr>
              <a:t> volcanoes account for 40% of historical African eruptions</a:t>
            </a:r>
          </a:p>
          <a:p>
            <a:pPr marL="355600" lvl="0" indent="-355600" fontAlgn="auto">
              <a:spcBef>
                <a:spcPts val="600"/>
              </a:spcBef>
              <a:spcAft>
                <a:spcPts val="0"/>
              </a:spcAft>
              <a:buClr>
                <a:srgbClr val="A04DA3"/>
              </a:buClr>
              <a:buFont typeface="Wingdings" pitchFamily="2" charset="2"/>
              <a:buChar char="§"/>
              <a:defRPr/>
            </a:pPr>
            <a:r>
              <a:rPr lang="en-CA" sz="2200" dirty="0" smtClean="0">
                <a:latin typeface="Calibri" pitchFamily="34" charset="0"/>
                <a:cs typeface="Arial" pitchFamily="34" charset="0"/>
              </a:rPr>
              <a:t>Erupted on average every 6 years in the last 150 years</a:t>
            </a:r>
          </a:p>
          <a:p>
            <a:pPr marL="355600" lvl="0" indent="-355600" fontAlgn="auto">
              <a:spcBef>
                <a:spcPts val="600"/>
              </a:spcBef>
              <a:spcAft>
                <a:spcPts val="0"/>
              </a:spcAft>
              <a:buClr>
                <a:srgbClr val="A04DA3"/>
              </a:buClr>
              <a:buFont typeface="Wingdings" pitchFamily="2" charset="2"/>
              <a:buChar char="§"/>
              <a:defRPr/>
            </a:pPr>
            <a:r>
              <a:rPr lang="en-CA" sz="2200" dirty="0" smtClean="0">
                <a:latin typeface="Calibri" pitchFamily="34" charset="0"/>
                <a:cs typeface="Arial" pitchFamily="34" charset="0"/>
              </a:rPr>
              <a:t>High volcanic risk for over 1.5 M people (</a:t>
            </a:r>
            <a:r>
              <a:rPr lang="en-CA" sz="2200" dirty="0" err="1" smtClean="0">
                <a:latin typeface="Calibri" pitchFamily="34" charset="0"/>
                <a:cs typeface="Arial" pitchFamily="34" charset="0"/>
              </a:rPr>
              <a:t>Goma</a:t>
            </a:r>
            <a:r>
              <a:rPr lang="en-CA" sz="2200" dirty="0" smtClean="0">
                <a:latin typeface="Calibri" pitchFamily="34" charset="0"/>
                <a:cs typeface="Arial" pitchFamily="34" charset="0"/>
              </a:rPr>
              <a:t> city), additional risk of disrupting vital agricultural resources by ash fall</a:t>
            </a:r>
          </a:p>
          <a:p>
            <a:pPr marL="355600" lvl="0" indent="-355600" fontAlgn="auto">
              <a:spcBef>
                <a:spcPts val="600"/>
              </a:spcBef>
              <a:spcAft>
                <a:spcPts val="0"/>
              </a:spcAft>
              <a:buClr>
                <a:srgbClr val="A04DA3"/>
              </a:buClr>
              <a:buFont typeface="Wingdings" pitchFamily="2" charset="2"/>
              <a:buChar char="§"/>
              <a:defRPr/>
            </a:pPr>
            <a:r>
              <a:rPr lang="en-CA" sz="2200" dirty="0" smtClean="0">
                <a:latin typeface="Calibri" pitchFamily="34" charset="0"/>
                <a:cs typeface="Arial" pitchFamily="34" charset="0"/>
              </a:rPr>
              <a:t>Potential for huge disaster </a:t>
            </a:r>
            <a:r>
              <a:rPr lang="en-US" sz="2200" dirty="0" smtClean="0">
                <a:latin typeface="Calibri" pitchFamily="34" charset="0"/>
                <a:cs typeface="Arial" pitchFamily="34" charset="0"/>
              </a:rPr>
              <a:t>(affecting 3 M people) </a:t>
            </a:r>
            <a:r>
              <a:rPr lang="en-CA" sz="2200" dirty="0" smtClean="0">
                <a:latin typeface="Calibri" pitchFamily="34" charset="0"/>
                <a:cs typeface="Arial" pitchFamily="34" charset="0"/>
              </a:rPr>
              <a:t>if volcanic activity triggers </a:t>
            </a:r>
            <a:r>
              <a:rPr lang="en-US" sz="2200" dirty="0" smtClean="0">
                <a:latin typeface="Calibri" pitchFamily="34" charset="0"/>
                <a:cs typeface="Arial" pitchFamily="34" charset="0"/>
              </a:rPr>
              <a:t>catastrophic discharge of CO2 and CH4 stored in the thermally stratified waters of Lake Kivu</a:t>
            </a:r>
            <a:endParaRPr lang="en-CA" sz="2200" dirty="0" smtClean="0">
              <a:latin typeface="Calibri" pitchFamily="34" charset="0"/>
              <a:cs typeface="Arial" pitchFamily="34" charset="0"/>
            </a:endParaRPr>
          </a:p>
          <a:p>
            <a:pPr marL="355600" lvl="0" indent="-355600" fontAlgn="auto">
              <a:spcBef>
                <a:spcPts val="600"/>
              </a:spcBef>
              <a:spcAft>
                <a:spcPts val="0"/>
              </a:spcAft>
              <a:buClr>
                <a:srgbClr val="A04DA3"/>
              </a:buClr>
              <a:buFont typeface="Wingdings" pitchFamily="2" charset="2"/>
              <a:buChar char="§"/>
              <a:defRPr/>
            </a:pPr>
            <a:r>
              <a:rPr lang="en-CA" sz="2200" dirty="0" smtClean="0">
                <a:latin typeface="Calibri" pitchFamily="34" charset="0"/>
                <a:cs typeface="Arial" pitchFamily="34" charset="0"/>
              </a:rPr>
              <a:t>Strong need for scientific investigations of the volcanic systems</a:t>
            </a:r>
          </a:p>
          <a:p>
            <a:pPr marL="355600" lvl="0" indent="-355600" fontAlgn="auto">
              <a:spcBef>
                <a:spcPts val="600"/>
              </a:spcBef>
              <a:spcAft>
                <a:spcPts val="0"/>
              </a:spcAft>
              <a:buClr>
                <a:srgbClr val="A04DA3"/>
              </a:buClr>
              <a:buFont typeface="Wingdings" pitchFamily="2" charset="2"/>
              <a:buChar char="§"/>
              <a:defRPr/>
            </a:pPr>
            <a:r>
              <a:rPr lang="en-CA" sz="2200" dirty="0" smtClean="0">
                <a:latin typeface="Calibri" pitchFamily="34" charset="0"/>
                <a:cs typeface="Arial" pitchFamily="34" charset="0"/>
              </a:rPr>
              <a:t>Poor in situ monitoring capacities</a:t>
            </a:r>
          </a:p>
          <a:p>
            <a:pPr marL="355600" lvl="0" indent="-355600" fontAlgn="auto">
              <a:spcBef>
                <a:spcPts val="600"/>
              </a:spcBef>
              <a:spcAft>
                <a:spcPts val="0"/>
              </a:spcAft>
              <a:buClr>
                <a:srgbClr val="A04DA3"/>
              </a:buClr>
              <a:buFont typeface="Wingdings" pitchFamily="2" charset="2"/>
              <a:buChar char="§"/>
              <a:defRPr/>
            </a:pPr>
            <a:r>
              <a:rPr lang="en-CA" sz="2200" dirty="0" smtClean="0">
                <a:latin typeface="Calibri" pitchFamily="34" charset="0"/>
                <a:cs typeface="Arial" pitchFamily="34" charset="0"/>
              </a:rPr>
              <a:t>No local capacities for EO data usage</a:t>
            </a:r>
            <a:endParaRPr lang="en-US" sz="2200" dirty="0" smtClean="0">
              <a:latin typeface="Calibri" pitchFamily="34" charset="0"/>
              <a:cs typeface="Arial" pitchFamily="34" charset="0"/>
            </a:endParaRPr>
          </a:p>
          <a:p>
            <a:pPr fontAlgn="auto">
              <a:spcBef>
                <a:spcPts val="600"/>
              </a:spcBef>
              <a:spcAft>
                <a:spcPts val="0"/>
              </a:spcAft>
              <a:buClr>
                <a:srgbClr val="A04DA3"/>
              </a:buClr>
              <a:buFont typeface="Wingdings" pitchFamily="2" charset="2"/>
              <a:buChar char="§"/>
              <a:defRPr/>
            </a:pPr>
            <a:endParaRPr lang="en-US" sz="2200" dirty="0" smtClean="0">
              <a:latin typeface="Calibri" pitchFamily="34" charset="0"/>
              <a:cs typeface="Arial" pitchFamily="34" charset="0"/>
            </a:endParaRPr>
          </a:p>
          <a:p>
            <a:pPr marL="365125" indent="-273050" fontAlgn="auto">
              <a:spcBef>
                <a:spcPts val="600"/>
              </a:spcBef>
              <a:spcAft>
                <a:spcPts val="0"/>
              </a:spcAft>
              <a:buClr>
                <a:schemeClr val="accent3"/>
              </a:buClr>
              <a:buFont typeface="Wingdings" pitchFamily="2" charset="2"/>
              <a:buChar char="§"/>
              <a:defRPr/>
            </a:pPr>
            <a:endParaRPr lang="en-US" sz="2200" dirty="0" smtClean="0">
              <a:latin typeface="Calibri" pitchFamily="34" charset="0"/>
              <a:cs typeface="Arial" pitchFamily="34" charset="0"/>
            </a:endParaRPr>
          </a:p>
          <a:p>
            <a:pPr marL="365125" indent="-273050" fontAlgn="auto">
              <a:spcBef>
                <a:spcPts val="600"/>
              </a:spcBef>
              <a:spcAft>
                <a:spcPts val="0"/>
              </a:spcAft>
              <a:buClr>
                <a:schemeClr val="accent3"/>
              </a:buClr>
              <a:buFont typeface="Wingdings" pitchFamily="2" charset="2"/>
              <a:buChar char="§"/>
              <a:defRPr/>
            </a:pPr>
            <a:endParaRPr lang="en-US" sz="2200" dirty="0" smtClean="0">
              <a:latin typeface="Calibri" pitchFamily="34" charset="0"/>
              <a:cs typeface="Arial" pitchFamily="34" charset="0"/>
            </a:endParaRPr>
          </a:p>
          <a:p>
            <a:pPr marL="365125" indent="-273050" fontAlgn="auto">
              <a:spcBef>
                <a:spcPts val="600"/>
              </a:spcBef>
              <a:spcAft>
                <a:spcPts val="0"/>
              </a:spcAft>
              <a:buClr>
                <a:schemeClr val="accent3"/>
              </a:buClr>
              <a:buFont typeface="Wingdings" pitchFamily="2" charset="2"/>
              <a:buChar char="§"/>
              <a:defRPr/>
            </a:pPr>
            <a:endParaRPr lang="en-US" sz="2200" dirty="0" smtClean="0">
              <a:latin typeface="Calibri" pitchFamily="34" charset="0"/>
              <a:cs typeface="Arial"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txBox="1">
            <a:spLocks/>
          </p:cNvSpPr>
          <p:nvPr/>
        </p:nvSpPr>
        <p:spPr>
          <a:xfrm>
            <a:off x="304800" y="260205"/>
            <a:ext cx="8458200" cy="1447800"/>
          </a:xfrm>
          <a:prstGeom prst="rect">
            <a:avLst/>
          </a:prstGeom>
        </p:spPr>
        <p:txBody>
          <a:bodyPr vert="horz" anchor="ctr">
            <a:noAutofit/>
          </a:bodyPr>
          <a:lstStyle/>
          <a:p>
            <a:pPr algn="ctr" fontAlgn="auto">
              <a:spcAft>
                <a:spcPts val="0"/>
              </a:spcAft>
              <a:defRPr/>
            </a:pPr>
            <a:r>
              <a:rPr lang="it-IT" sz="2800" dirty="0" err="1" smtClean="0">
                <a:latin typeface="Calibri" pitchFamily="34" charset="0"/>
                <a:ea typeface="+mj-ea"/>
                <a:cs typeface="+mj-cs"/>
              </a:rPr>
              <a:t>Main</a:t>
            </a:r>
            <a:r>
              <a:rPr lang="it-IT" sz="2800" dirty="0" smtClean="0">
                <a:latin typeface="Calibri" pitchFamily="34" charset="0"/>
                <a:ea typeface="+mj-ea"/>
                <a:cs typeface="+mj-cs"/>
              </a:rPr>
              <a:t> </a:t>
            </a:r>
            <a:r>
              <a:rPr lang="it-IT" sz="2800" dirty="0" err="1" smtClean="0">
                <a:latin typeface="Calibri" pitchFamily="34" charset="0"/>
                <a:ea typeface="+mj-ea"/>
                <a:cs typeface="+mj-cs"/>
              </a:rPr>
              <a:t>goals</a:t>
            </a:r>
            <a:r>
              <a:rPr lang="it-IT" sz="2800" dirty="0" smtClean="0">
                <a:latin typeface="Calibri" pitchFamily="34" charset="0"/>
                <a:ea typeface="+mj-ea"/>
                <a:cs typeface="+mj-cs"/>
              </a:rPr>
              <a:t> </a:t>
            </a:r>
            <a:r>
              <a:rPr lang="it-IT" sz="2800" dirty="0" err="1" smtClean="0">
                <a:latin typeface="Calibri" pitchFamily="34" charset="0"/>
              </a:rPr>
              <a:t>of</a:t>
            </a:r>
            <a:r>
              <a:rPr lang="it-IT" sz="2800" dirty="0" smtClean="0">
                <a:latin typeface="Calibri" pitchFamily="34" charset="0"/>
              </a:rPr>
              <a:t> the Virunga Supersite</a:t>
            </a:r>
            <a:r>
              <a:rPr lang="it-IT" sz="900" dirty="0" smtClean="0">
                <a:latin typeface="Calibri" pitchFamily="34" charset="0"/>
                <a:ea typeface="+mj-ea"/>
                <a:cs typeface="+mj-cs"/>
              </a:rPr>
              <a:t> </a:t>
            </a:r>
          </a:p>
        </p:txBody>
      </p:sp>
      <p:sp>
        <p:nvSpPr>
          <p:cNvPr id="5" name="Sottotitolo 2"/>
          <p:cNvSpPr txBox="1">
            <a:spLocks/>
          </p:cNvSpPr>
          <p:nvPr/>
        </p:nvSpPr>
        <p:spPr>
          <a:xfrm>
            <a:off x="609600" y="1161605"/>
            <a:ext cx="7924800" cy="5094233"/>
          </a:xfrm>
          <a:prstGeom prst="rect">
            <a:avLst/>
          </a:prstGeom>
        </p:spPr>
        <p:txBody>
          <a:bodyPr vert="horz">
            <a:noAutofit/>
          </a:bodyPr>
          <a:lstStyle/>
          <a:p>
            <a:pPr marL="355600" lvl="0" indent="-355600" fontAlgn="auto">
              <a:spcBef>
                <a:spcPts val="600"/>
              </a:spcBef>
              <a:spcAft>
                <a:spcPts val="0"/>
              </a:spcAft>
              <a:buClr>
                <a:srgbClr val="A04DA3"/>
              </a:buClr>
              <a:buFont typeface="Wingdings" pitchFamily="2" charset="2"/>
              <a:buChar char="§"/>
              <a:defRPr/>
            </a:pPr>
            <a:endParaRPr lang="it-IT" sz="2200" dirty="0" smtClean="0">
              <a:latin typeface="Calibri" pitchFamily="34" charset="0"/>
              <a:cs typeface="Arial" pitchFamily="34" charset="0"/>
            </a:endParaRPr>
          </a:p>
          <a:p>
            <a:pPr marL="355600" indent="-355600" fontAlgn="auto">
              <a:spcBef>
                <a:spcPts val="600"/>
              </a:spcBef>
              <a:spcAft>
                <a:spcPts val="0"/>
              </a:spcAft>
              <a:buClr>
                <a:srgbClr val="A04DA3"/>
              </a:buClr>
              <a:buFont typeface="Wingdings" pitchFamily="2" charset="2"/>
              <a:buChar char="§"/>
              <a:defRPr/>
            </a:pPr>
            <a:r>
              <a:rPr lang="en-CA" sz="2200" dirty="0" smtClean="0">
                <a:latin typeface="Calibri" pitchFamily="34" charset="0"/>
                <a:cs typeface="Arial" pitchFamily="34" charset="0"/>
              </a:rPr>
              <a:t>To </a:t>
            </a:r>
            <a:r>
              <a:rPr lang="en-CA" sz="2200" dirty="0" err="1" smtClean="0">
                <a:latin typeface="Calibri" pitchFamily="34" charset="0"/>
                <a:cs typeface="Arial" pitchFamily="34" charset="0"/>
              </a:rPr>
              <a:t>i</a:t>
            </a:r>
            <a:r>
              <a:rPr lang="en-US" sz="2200" u="sng" dirty="0" err="1" smtClean="0">
                <a:latin typeface="Calibri" pitchFamily="34" charset="0"/>
                <a:cs typeface="Arial" pitchFamily="34" charset="0"/>
              </a:rPr>
              <a:t>ncrease</a:t>
            </a:r>
            <a:r>
              <a:rPr lang="en-US" sz="2200" u="sng" dirty="0" smtClean="0">
                <a:latin typeface="Calibri" pitchFamily="34" charset="0"/>
                <a:cs typeface="Arial" pitchFamily="34" charset="0"/>
              </a:rPr>
              <a:t> the international collaboration </a:t>
            </a:r>
            <a:r>
              <a:rPr lang="en-US" sz="2200" dirty="0" smtClean="0">
                <a:latin typeface="Calibri" pitchFamily="34" charset="0"/>
                <a:cs typeface="Arial" pitchFamily="34" charset="0"/>
              </a:rPr>
              <a:t>for improved scientific understanding of the volcanoes, sharing data and knowledge</a:t>
            </a:r>
            <a:endParaRPr lang="en-CA" sz="2200" dirty="0" smtClean="0">
              <a:latin typeface="Calibri" pitchFamily="34" charset="0"/>
              <a:cs typeface="Arial" pitchFamily="34" charset="0"/>
            </a:endParaRPr>
          </a:p>
          <a:p>
            <a:pPr marL="355600" indent="-355600" algn="just" fontAlgn="auto">
              <a:spcBef>
                <a:spcPts val="600"/>
              </a:spcBef>
              <a:spcAft>
                <a:spcPts val="0"/>
              </a:spcAft>
              <a:buClr>
                <a:srgbClr val="A04DA3"/>
              </a:buClr>
              <a:buFont typeface="Wingdings" pitchFamily="2" charset="2"/>
              <a:buChar char="§"/>
              <a:defRPr/>
            </a:pPr>
            <a:r>
              <a:rPr lang="en-CA" sz="2200" dirty="0" smtClean="0">
                <a:latin typeface="Calibri" pitchFamily="34" charset="0"/>
                <a:cs typeface="Arial" pitchFamily="34" charset="0"/>
              </a:rPr>
              <a:t>To </a:t>
            </a:r>
            <a:r>
              <a:rPr lang="en-CA" sz="2200" dirty="0" err="1" smtClean="0">
                <a:latin typeface="Calibri" pitchFamily="34" charset="0"/>
                <a:cs typeface="Arial" pitchFamily="34" charset="0"/>
              </a:rPr>
              <a:t>i</a:t>
            </a:r>
            <a:r>
              <a:rPr lang="en-US" sz="2200" dirty="0" err="1" smtClean="0">
                <a:latin typeface="Calibri" pitchFamily="34" charset="0"/>
                <a:cs typeface="Arial" pitchFamily="34" charset="0"/>
              </a:rPr>
              <a:t>mprove</a:t>
            </a:r>
            <a:r>
              <a:rPr lang="en-US" sz="2200" dirty="0" smtClean="0">
                <a:latin typeface="Calibri" pitchFamily="34" charset="0"/>
                <a:cs typeface="Arial" pitchFamily="34" charset="0"/>
              </a:rPr>
              <a:t> </a:t>
            </a:r>
            <a:r>
              <a:rPr lang="en-US" sz="2200" u="sng" dirty="0" smtClean="0">
                <a:latin typeface="Calibri" pitchFamily="34" charset="0"/>
                <a:cs typeface="Arial" pitchFamily="34" charset="0"/>
              </a:rPr>
              <a:t>geohazard assessment and monitoring </a:t>
            </a:r>
            <a:r>
              <a:rPr lang="en-US" sz="2200" dirty="0" smtClean="0">
                <a:latin typeface="Calibri" pitchFamily="34" charset="0"/>
                <a:cs typeface="Arial" pitchFamily="34" charset="0"/>
              </a:rPr>
              <a:t>in the </a:t>
            </a:r>
            <a:r>
              <a:rPr lang="en-US" sz="2200" dirty="0" err="1" smtClean="0">
                <a:latin typeface="Calibri" pitchFamily="34" charset="0"/>
                <a:cs typeface="Arial" pitchFamily="34" charset="0"/>
              </a:rPr>
              <a:t>Virunga</a:t>
            </a:r>
            <a:endParaRPr lang="it-IT" sz="2200" dirty="0" smtClean="0">
              <a:latin typeface="Calibri" pitchFamily="34" charset="0"/>
              <a:cs typeface="Arial" pitchFamily="34" charset="0"/>
            </a:endParaRPr>
          </a:p>
          <a:p>
            <a:pPr marL="355600" indent="-355600" algn="just" fontAlgn="auto">
              <a:spcBef>
                <a:spcPts val="600"/>
              </a:spcBef>
              <a:spcAft>
                <a:spcPts val="0"/>
              </a:spcAft>
              <a:buClr>
                <a:srgbClr val="A04DA3"/>
              </a:buClr>
              <a:buFont typeface="Wingdings" pitchFamily="2" charset="2"/>
              <a:buChar char="§"/>
              <a:defRPr/>
            </a:pPr>
            <a:r>
              <a:rPr lang="en-CA" sz="2200" dirty="0" smtClean="0">
                <a:latin typeface="Calibri" pitchFamily="34" charset="0"/>
                <a:cs typeface="Arial" pitchFamily="34" charset="0"/>
              </a:rPr>
              <a:t>To improve local capacities to </a:t>
            </a:r>
            <a:r>
              <a:rPr lang="en-CA" sz="2200" u="sng" dirty="0" smtClean="0">
                <a:latin typeface="Calibri" pitchFamily="34" charset="0"/>
                <a:cs typeface="Arial" pitchFamily="34" charset="0"/>
              </a:rPr>
              <a:t>issue </a:t>
            </a:r>
            <a:r>
              <a:rPr lang="en-US" sz="2200" u="sng" dirty="0" smtClean="0">
                <a:latin typeface="Calibri" pitchFamily="34" charset="0"/>
                <a:cs typeface="Arial" pitchFamily="34" charset="0"/>
              </a:rPr>
              <a:t>Volcano Observatory Notice for Aviation (VONA) messages</a:t>
            </a:r>
            <a:r>
              <a:rPr lang="en-US" sz="2200" dirty="0" smtClean="0">
                <a:latin typeface="Calibri" pitchFamily="34" charset="0"/>
                <a:cs typeface="Arial" pitchFamily="34" charset="0"/>
              </a:rPr>
              <a:t> to aviation authorities and VAACs</a:t>
            </a:r>
          </a:p>
          <a:p>
            <a:pPr marL="355600" lvl="0" indent="-355600" algn="just" fontAlgn="auto">
              <a:spcBef>
                <a:spcPts val="600"/>
              </a:spcBef>
              <a:spcAft>
                <a:spcPts val="0"/>
              </a:spcAft>
              <a:buClr>
                <a:srgbClr val="A04DA3"/>
              </a:buClr>
              <a:buFont typeface="Wingdings" pitchFamily="2" charset="2"/>
              <a:buChar char="§"/>
              <a:defRPr/>
            </a:pPr>
            <a:r>
              <a:rPr lang="en-CA" sz="2200" dirty="0" smtClean="0">
                <a:latin typeface="Calibri" pitchFamily="34" charset="0"/>
                <a:cs typeface="Arial" pitchFamily="34" charset="0"/>
              </a:rPr>
              <a:t>To </a:t>
            </a:r>
            <a:r>
              <a:rPr lang="en-CA" sz="2200" u="sng" dirty="0" smtClean="0">
                <a:latin typeface="Calibri" pitchFamily="34" charset="0"/>
                <a:cs typeface="Arial" pitchFamily="34" charset="0"/>
              </a:rPr>
              <a:t>obtain satellite data </a:t>
            </a:r>
            <a:r>
              <a:rPr lang="en-CA" sz="2200" dirty="0" smtClean="0">
                <a:latin typeface="Calibri" pitchFamily="34" charset="0"/>
                <a:cs typeface="Arial" pitchFamily="34" charset="0"/>
              </a:rPr>
              <a:t>for scientific and monitoring applications</a:t>
            </a:r>
          </a:p>
          <a:p>
            <a:pPr marL="355600" lvl="0" indent="-355600" algn="just" fontAlgn="auto">
              <a:spcBef>
                <a:spcPts val="600"/>
              </a:spcBef>
              <a:spcAft>
                <a:spcPts val="0"/>
              </a:spcAft>
              <a:buClr>
                <a:srgbClr val="A04DA3"/>
              </a:buClr>
              <a:buFont typeface="Wingdings" pitchFamily="2" charset="2"/>
              <a:buChar char="§"/>
              <a:defRPr/>
            </a:pPr>
            <a:r>
              <a:rPr lang="en-CA" sz="2200" dirty="0" smtClean="0">
                <a:latin typeface="Calibri" pitchFamily="34" charset="0"/>
                <a:cs typeface="Arial" pitchFamily="34" charset="0"/>
              </a:rPr>
              <a:t>To develop a strategy for </a:t>
            </a:r>
            <a:r>
              <a:rPr lang="en-CA" sz="2200" u="sng" dirty="0" smtClean="0">
                <a:latin typeface="Calibri" pitchFamily="34" charset="0"/>
                <a:cs typeface="Arial" pitchFamily="34" charset="0"/>
              </a:rPr>
              <a:t>rapid volcano deformation monitoring </a:t>
            </a:r>
            <a:r>
              <a:rPr lang="en-CA" sz="2200" dirty="0" smtClean="0">
                <a:latin typeface="Calibri" pitchFamily="34" charset="0"/>
                <a:cs typeface="Arial" pitchFamily="34" charset="0"/>
              </a:rPr>
              <a:t>based on </a:t>
            </a:r>
            <a:r>
              <a:rPr lang="en-CA" sz="2200" dirty="0" err="1" smtClean="0">
                <a:latin typeface="Calibri" pitchFamily="34" charset="0"/>
                <a:cs typeface="Arial" pitchFamily="34" charset="0"/>
              </a:rPr>
              <a:t>InSAR</a:t>
            </a:r>
            <a:endParaRPr lang="it-IT" sz="2200" dirty="0" smtClean="0">
              <a:latin typeface="Calibri" pitchFamily="34" charset="0"/>
              <a:cs typeface="Arial" pitchFamily="34" charset="0"/>
            </a:endParaRPr>
          </a:p>
          <a:p>
            <a:pPr marL="355600" indent="-355600" algn="just" fontAlgn="auto">
              <a:spcBef>
                <a:spcPts val="600"/>
              </a:spcBef>
              <a:spcAft>
                <a:spcPts val="0"/>
              </a:spcAft>
              <a:buClr>
                <a:srgbClr val="A04DA3"/>
              </a:buClr>
              <a:buFont typeface="Wingdings" pitchFamily="2" charset="2"/>
              <a:buChar char="§"/>
              <a:defRPr/>
            </a:pPr>
            <a:r>
              <a:rPr lang="en-CA" sz="2200" dirty="0" smtClean="0">
                <a:latin typeface="Calibri" pitchFamily="34" charset="0"/>
                <a:cs typeface="Arial" pitchFamily="34" charset="0"/>
              </a:rPr>
              <a:t>To </a:t>
            </a:r>
            <a:r>
              <a:rPr lang="en-CA" sz="2200" u="sng" dirty="0" smtClean="0">
                <a:latin typeface="Calibri" pitchFamily="34" charset="0"/>
                <a:cs typeface="Arial" pitchFamily="34" charset="0"/>
              </a:rPr>
              <a:t>attract attention from international agencies</a:t>
            </a:r>
            <a:r>
              <a:rPr lang="en-CA" sz="2200" dirty="0" smtClean="0">
                <a:latin typeface="Calibri" pitchFamily="34" charset="0"/>
                <a:cs typeface="Arial" pitchFamily="34" charset="0"/>
              </a:rPr>
              <a:t> to develop local monitoring, scientific  and DRM capacities</a:t>
            </a:r>
          </a:p>
          <a:p>
            <a:pPr marL="355600" lvl="0" indent="-355600" algn="just" fontAlgn="auto">
              <a:spcBef>
                <a:spcPts val="600"/>
              </a:spcBef>
              <a:spcAft>
                <a:spcPts val="0"/>
              </a:spcAft>
              <a:buClr>
                <a:srgbClr val="A04DA3"/>
              </a:buClr>
              <a:buFont typeface="Wingdings" pitchFamily="2" charset="2"/>
              <a:buChar char="§"/>
              <a:defRPr/>
            </a:pPr>
            <a:r>
              <a:rPr lang="en-CA" sz="2200" dirty="0" smtClean="0">
                <a:latin typeface="Calibri" pitchFamily="34" charset="0"/>
                <a:cs typeface="Arial" pitchFamily="34" charset="0"/>
              </a:rPr>
              <a:t>To </a:t>
            </a:r>
            <a:r>
              <a:rPr lang="en-CA" sz="2200" u="sng" dirty="0" smtClean="0">
                <a:latin typeface="Calibri" pitchFamily="34" charset="0"/>
                <a:cs typeface="Arial" pitchFamily="34" charset="0"/>
              </a:rPr>
              <a:t>provide scientific information for DRM to the national government</a:t>
            </a:r>
            <a:endParaRPr lang="it-IT" sz="2200" dirty="0" smtClean="0">
              <a:latin typeface="Calibri" pitchFamily="34" charset="0"/>
              <a:cs typeface="Arial" pitchFamily="34" charset="0"/>
            </a:endParaRPr>
          </a:p>
          <a:p>
            <a:pPr marL="355600" indent="-355600" algn="just" fontAlgn="auto">
              <a:spcBef>
                <a:spcPts val="600"/>
              </a:spcBef>
              <a:spcAft>
                <a:spcPts val="0"/>
              </a:spcAft>
              <a:buClr>
                <a:srgbClr val="A04DA3"/>
              </a:buClr>
              <a:buFont typeface="Wingdings" pitchFamily="2" charset="2"/>
              <a:buChar char="§"/>
              <a:defRPr/>
            </a:pPr>
            <a:endParaRPr lang="en-US" sz="2200" dirty="0" smtClean="0">
              <a:latin typeface="Calibri" pitchFamily="34" charset="0"/>
              <a:cs typeface="Arial" pitchFamily="34" charset="0"/>
            </a:endParaRPr>
          </a:p>
          <a:p>
            <a:pPr algn="just" fontAlgn="auto">
              <a:spcBef>
                <a:spcPts val="600"/>
              </a:spcBef>
              <a:spcAft>
                <a:spcPts val="0"/>
              </a:spcAft>
              <a:buClr>
                <a:srgbClr val="A04DA3"/>
              </a:buClr>
              <a:buFont typeface="Wingdings" pitchFamily="2" charset="2"/>
              <a:buChar char="§"/>
              <a:defRPr/>
            </a:pPr>
            <a:endParaRPr lang="en-US" sz="2200" dirty="0" smtClean="0">
              <a:latin typeface="Calibri" pitchFamily="34" charset="0"/>
              <a:cs typeface="Arial" pitchFamily="34" charset="0"/>
            </a:endParaRPr>
          </a:p>
          <a:p>
            <a:pPr marL="365125" indent="-273050" algn="just" fontAlgn="auto">
              <a:spcBef>
                <a:spcPts val="600"/>
              </a:spcBef>
              <a:spcAft>
                <a:spcPts val="0"/>
              </a:spcAft>
              <a:buClr>
                <a:schemeClr val="accent3"/>
              </a:buClr>
              <a:buFont typeface="Wingdings" pitchFamily="2" charset="2"/>
              <a:buChar char="§"/>
              <a:defRPr/>
            </a:pPr>
            <a:endParaRPr lang="en-US" sz="2200" dirty="0" smtClean="0">
              <a:latin typeface="Calibri" pitchFamily="34" charset="0"/>
              <a:cs typeface="Arial" pitchFamily="34" charset="0"/>
            </a:endParaRPr>
          </a:p>
          <a:p>
            <a:pPr marL="365125" indent="-273050" algn="just" fontAlgn="auto">
              <a:spcBef>
                <a:spcPts val="600"/>
              </a:spcBef>
              <a:spcAft>
                <a:spcPts val="0"/>
              </a:spcAft>
              <a:buClr>
                <a:schemeClr val="accent3"/>
              </a:buClr>
              <a:buFont typeface="Wingdings" pitchFamily="2" charset="2"/>
              <a:buChar char="§"/>
              <a:defRPr/>
            </a:pPr>
            <a:endParaRPr lang="en-US" sz="2200" dirty="0" smtClean="0">
              <a:latin typeface="Calibri" pitchFamily="34" charset="0"/>
              <a:cs typeface="Arial" pitchFamily="34" charset="0"/>
            </a:endParaRPr>
          </a:p>
          <a:p>
            <a:pPr marL="365125" indent="-273050" algn="just" fontAlgn="auto">
              <a:spcBef>
                <a:spcPts val="600"/>
              </a:spcBef>
              <a:spcAft>
                <a:spcPts val="0"/>
              </a:spcAft>
              <a:buClr>
                <a:schemeClr val="accent3"/>
              </a:buClr>
              <a:buFont typeface="Wingdings" pitchFamily="2" charset="2"/>
              <a:buChar char="§"/>
              <a:defRPr/>
            </a:pPr>
            <a:endParaRPr lang="en-US" sz="2200" dirty="0" smtClean="0">
              <a:latin typeface="Calibri" pitchFamily="34" charset="0"/>
              <a:cs typeface="Arial"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txBox="1">
            <a:spLocks/>
          </p:cNvSpPr>
          <p:nvPr/>
        </p:nvSpPr>
        <p:spPr>
          <a:xfrm>
            <a:off x="304800" y="533400"/>
            <a:ext cx="8458200" cy="1037492"/>
          </a:xfrm>
          <a:prstGeom prst="rect">
            <a:avLst/>
          </a:prstGeom>
        </p:spPr>
        <p:txBody>
          <a:bodyPr vert="horz" anchor="ctr">
            <a:noAutofit/>
          </a:bodyPr>
          <a:lstStyle/>
          <a:p>
            <a:pPr lvl="0" algn="ctr" fontAlgn="auto">
              <a:spcAft>
                <a:spcPts val="0"/>
              </a:spcAft>
              <a:defRPr/>
            </a:pPr>
            <a:r>
              <a:rPr lang="it-IT" sz="2800" dirty="0" smtClean="0">
                <a:latin typeface="Calibri" pitchFamily="34" charset="0"/>
                <a:ea typeface="+mj-ea"/>
                <a:cs typeface="+mj-cs"/>
              </a:rPr>
              <a:t>In situ data </a:t>
            </a:r>
            <a:r>
              <a:rPr lang="it-IT" sz="2800" dirty="0" err="1" smtClean="0">
                <a:latin typeface="Calibri" pitchFamily="34" charset="0"/>
                <a:ea typeface="+mj-ea"/>
                <a:cs typeface="+mj-cs"/>
              </a:rPr>
              <a:t>sets</a:t>
            </a:r>
            <a:r>
              <a:rPr lang="it-IT" sz="2800" dirty="0" smtClean="0">
                <a:latin typeface="Calibri" pitchFamily="34" charset="0"/>
                <a:ea typeface="+mj-ea"/>
                <a:cs typeface="+mj-cs"/>
              </a:rPr>
              <a:t> </a:t>
            </a:r>
            <a:r>
              <a:rPr lang="it-IT" sz="2800" dirty="0" err="1" smtClean="0">
                <a:latin typeface="Calibri" pitchFamily="34" charset="0"/>
              </a:rPr>
              <a:t>for</a:t>
            </a:r>
            <a:r>
              <a:rPr lang="it-IT" sz="2800" dirty="0" smtClean="0">
                <a:latin typeface="Calibri" pitchFamily="34" charset="0"/>
              </a:rPr>
              <a:t> the Virunga Supersite</a:t>
            </a:r>
            <a:r>
              <a:rPr lang="it-IT" sz="900" dirty="0" smtClean="0">
                <a:latin typeface="Calibri" pitchFamily="34" charset="0"/>
                <a:ea typeface="+mj-ea"/>
                <a:cs typeface="+mj-cs"/>
              </a:rPr>
              <a:t> </a:t>
            </a:r>
          </a:p>
        </p:txBody>
      </p:sp>
      <p:graphicFrame>
        <p:nvGraphicFramePr>
          <p:cNvPr id="6" name="Tabella 5"/>
          <p:cNvGraphicFramePr>
            <a:graphicFrameLocks noGrp="1"/>
          </p:cNvGraphicFramePr>
          <p:nvPr/>
        </p:nvGraphicFramePr>
        <p:xfrm>
          <a:off x="359108" y="1449695"/>
          <a:ext cx="8433200" cy="4722576"/>
        </p:xfrm>
        <a:graphic>
          <a:graphicData uri="http://schemas.openxmlformats.org/drawingml/2006/table">
            <a:tbl>
              <a:tblPr/>
              <a:tblGrid>
                <a:gridCol w="2060861"/>
                <a:gridCol w="4731108"/>
                <a:gridCol w="1641231"/>
              </a:tblGrid>
              <a:tr h="483561">
                <a:tc>
                  <a:txBody>
                    <a:bodyPr/>
                    <a:lstStyle/>
                    <a:p>
                      <a:pPr algn="just">
                        <a:lnSpc>
                          <a:spcPct val="115000"/>
                        </a:lnSpc>
                        <a:spcAft>
                          <a:spcPts val="600"/>
                        </a:spcAft>
                      </a:pPr>
                      <a:r>
                        <a:rPr lang="en-US" sz="2000" b="1" dirty="0">
                          <a:solidFill>
                            <a:srgbClr val="FFFFFF"/>
                          </a:solidFill>
                          <a:latin typeface="+mj-lt"/>
                          <a:ea typeface="Arial Unicode MS"/>
                        </a:rPr>
                        <a:t>Type of data </a:t>
                      </a:r>
                      <a:endParaRPr lang="it-IT" sz="2000" dirty="0">
                        <a:latin typeface="+mj-lt"/>
                        <a:ea typeface="Arial Unicode MS"/>
                      </a:endParaRPr>
                    </a:p>
                  </a:txBody>
                  <a:tcPr marL="43004" marR="43004"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just">
                        <a:lnSpc>
                          <a:spcPct val="115000"/>
                        </a:lnSpc>
                        <a:spcAft>
                          <a:spcPts val="0"/>
                        </a:spcAft>
                      </a:pPr>
                      <a:r>
                        <a:rPr lang="en-US" sz="2000" b="1" dirty="0" smtClean="0">
                          <a:solidFill>
                            <a:srgbClr val="FFFFFF"/>
                          </a:solidFill>
                          <a:latin typeface="+mj-lt"/>
                          <a:ea typeface="Arial Unicode MS"/>
                        </a:rPr>
                        <a:t>Description</a:t>
                      </a:r>
                      <a:endParaRPr lang="it-IT" sz="2000" dirty="0">
                        <a:latin typeface="+mj-lt"/>
                        <a:ea typeface="Arial Unicode MS"/>
                      </a:endParaRPr>
                    </a:p>
                  </a:txBody>
                  <a:tcPr marL="43004" marR="43004"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marL="0" indent="84138" algn="just">
                        <a:lnSpc>
                          <a:spcPct val="115000"/>
                        </a:lnSpc>
                        <a:spcAft>
                          <a:spcPts val="600"/>
                        </a:spcAft>
                      </a:pPr>
                      <a:r>
                        <a:rPr lang="en-US" sz="2000" b="1" dirty="0" smtClean="0">
                          <a:solidFill>
                            <a:srgbClr val="FFFFFF"/>
                          </a:solidFill>
                          <a:latin typeface="+mj-lt"/>
                          <a:ea typeface="Arial Unicode MS"/>
                        </a:rPr>
                        <a:t>#</a:t>
                      </a:r>
                      <a:r>
                        <a:rPr lang="en-US" sz="2000" b="1" baseline="0" dirty="0" smtClean="0">
                          <a:solidFill>
                            <a:srgbClr val="FFFFFF"/>
                          </a:solidFill>
                          <a:latin typeface="+mj-lt"/>
                          <a:ea typeface="Arial Unicode MS"/>
                        </a:rPr>
                        <a:t> </a:t>
                      </a:r>
                      <a:r>
                        <a:rPr lang="en-US" sz="2000" b="1" dirty="0" smtClean="0">
                          <a:solidFill>
                            <a:srgbClr val="FFFFFF"/>
                          </a:solidFill>
                          <a:latin typeface="+mj-lt"/>
                          <a:ea typeface="Arial Unicode MS"/>
                        </a:rPr>
                        <a:t>of stations</a:t>
                      </a:r>
                      <a:endParaRPr lang="it-IT" sz="2000" dirty="0">
                        <a:latin typeface="+mj-lt"/>
                        <a:ea typeface="Arial Unicode MS"/>
                      </a:endParaRPr>
                    </a:p>
                  </a:txBody>
                  <a:tcPr marL="43004" marR="43004"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r>
              <a:tr h="140561">
                <a:tc>
                  <a:txBody>
                    <a:bodyPr/>
                    <a:lstStyle/>
                    <a:p>
                      <a:pPr algn="l">
                        <a:lnSpc>
                          <a:spcPct val="115000"/>
                        </a:lnSpc>
                        <a:spcAft>
                          <a:spcPts val="600"/>
                        </a:spcAft>
                      </a:pPr>
                      <a:r>
                        <a:rPr lang="en-US" sz="1600" b="0" i="1" dirty="0">
                          <a:latin typeface="+mn-lt"/>
                          <a:ea typeface="Arial Unicode MS"/>
                        </a:rPr>
                        <a:t>Seismic waveforms</a:t>
                      </a:r>
                      <a:endParaRPr lang="it-IT" sz="1600" b="0" dirty="0">
                        <a:latin typeface="+mn-lt"/>
                        <a:ea typeface="Arial Unicode MS"/>
                      </a:endParaRPr>
                    </a:p>
                  </a:txBody>
                  <a:tcPr marL="43004" marR="43004"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l">
                        <a:lnSpc>
                          <a:spcPct val="115000"/>
                        </a:lnSpc>
                        <a:spcAft>
                          <a:spcPts val="600"/>
                        </a:spcAft>
                      </a:pPr>
                      <a:r>
                        <a:rPr lang="en-US" sz="1600" b="0" i="1" dirty="0">
                          <a:latin typeface="+mn-lt"/>
                          <a:ea typeface="Arial Unicode MS"/>
                        </a:rPr>
                        <a:t> </a:t>
                      </a:r>
                      <a:r>
                        <a:rPr lang="en-US" sz="1600" b="0" i="1" dirty="0" smtClean="0">
                          <a:latin typeface="+mn-lt"/>
                          <a:ea typeface="Arial Unicode MS"/>
                        </a:rPr>
                        <a:t>Broadband </a:t>
                      </a:r>
                      <a:r>
                        <a:rPr lang="en-US" sz="1600" b="0" i="1" dirty="0">
                          <a:latin typeface="+mn-lt"/>
                          <a:ea typeface="Arial Unicode MS"/>
                        </a:rPr>
                        <a:t>Sensor</a:t>
                      </a:r>
                      <a:endParaRPr lang="it-IT" sz="1600" b="0" dirty="0">
                        <a:latin typeface="+mn-lt"/>
                        <a:ea typeface="Arial Unicode MS"/>
                      </a:endParaRPr>
                    </a:p>
                  </a:txBody>
                  <a:tcPr marL="43004" marR="43004"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600"/>
                        </a:spcAft>
                      </a:pPr>
                      <a:r>
                        <a:rPr lang="en-GB" sz="1600" b="0" i="1" dirty="0" smtClean="0">
                          <a:latin typeface="+mn-lt"/>
                          <a:ea typeface="Arial Unicode MS"/>
                        </a:rPr>
                        <a:t>14</a:t>
                      </a:r>
                      <a:endParaRPr lang="it-IT" sz="1600" b="0" dirty="0">
                        <a:latin typeface="+mn-lt"/>
                        <a:ea typeface="Arial Unicode MS"/>
                      </a:endParaRPr>
                    </a:p>
                  </a:txBody>
                  <a:tcPr marL="43004" marR="43004"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329701">
                <a:tc>
                  <a:txBody>
                    <a:bodyPr/>
                    <a:lstStyle/>
                    <a:p>
                      <a:pPr algn="l">
                        <a:lnSpc>
                          <a:spcPct val="115000"/>
                        </a:lnSpc>
                        <a:spcAft>
                          <a:spcPts val="600"/>
                        </a:spcAft>
                      </a:pPr>
                      <a:r>
                        <a:rPr lang="en-US" sz="1600" b="0" i="1" dirty="0">
                          <a:latin typeface="+mn-lt"/>
                          <a:ea typeface="Arial Unicode MS"/>
                        </a:rPr>
                        <a:t>SO</a:t>
                      </a:r>
                      <a:r>
                        <a:rPr lang="en-US" sz="1600" b="0" i="1" baseline="-25000" dirty="0">
                          <a:latin typeface="+mn-lt"/>
                          <a:ea typeface="Arial Unicode MS"/>
                        </a:rPr>
                        <a:t>2</a:t>
                      </a:r>
                      <a:r>
                        <a:rPr lang="en-US" sz="1600" b="0" i="1" dirty="0">
                          <a:latin typeface="+mn-lt"/>
                          <a:ea typeface="Arial Unicode MS"/>
                        </a:rPr>
                        <a:t> data</a:t>
                      </a:r>
                      <a:endParaRPr lang="it-IT" sz="1600" b="0" dirty="0">
                        <a:latin typeface="+mn-lt"/>
                        <a:ea typeface="Arial Unicode MS"/>
                      </a:endParaRPr>
                    </a:p>
                  </a:txBody>
                  <a:tcPr marL="43004" marR="43004"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l">
                        <a:lnSpc>
                          <a:spcPct val="115000"/>
                        </a:lnSpc>
                        <a:spcAft>
                          <a:spcPts val="600"/>
                        </a:spcAft>
                      </a:pPr>
                      <a:r>
                        <a:rPr lang="en-US" sz="1600" b="0" i="1" dirty="0">
                          <a:latin typeface="+mn-lt"/>
                          <a:ea typeface="Arial Unicode MS"/>
                        </a:rPr>
                        <a:t>FIX </a:t>
                      </a:r>
                      <a:r>
                        <a:rPr lang="en-US" sz="1600" b="0" i="1" dirty="0" smtClean="0">
                          <a:latin typeface="+mn-lt"/>
                          <a:ea typeface="Arial Unicode MS"/>
                        </a:rPr>
                        <a:t>DOAS</a:t>
                      </a:r>
                      <a:endParaRPr lang="it-IT" sz="1600" b="0" dirty="0">
                        <a:latin typeface="+mn-lt"/>
                        <a:ea typeface="Arial Unicode MS"/>
                      </a:endParaRPr>
                    </a:p>
                  </a:txBody>
                  <a:tcPr marL="43004" marR="43004"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600"/>
                        </a:spcAft>
                      </a:pPr>
                      <a:r>
                        <a:rPr lang="en-GB" sz="1600" b="0" i="1" dirty="0" smtClean="0">
                          <a:latin typeface="+mn-lt"/>
                          <a:ea typeface="Arial Unicode MS"/>
                        </a:rPr>
                        <a:t>4</a:t>
                      </a:r>
                      <a:endParaRPr lang="it-IT" sz="1600" b="0" dirty="0">
                        <a:latin typeface="+mn-lt"/>
                        <a:ea typeface="Arial Unicode MS"/>
                      </a:endParaRPr>
                    </a:p>
                  </a:txBody>
                  <a:tcPr marL="43004" marR="43004"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19800">
                <a:tc>
                  <a:txBody>
                    <a:bodyPr/>
                    <a:lstStyle/>
                    <a:p>
                      <a:pPr algn="l">
                        <a:lnSpc>
                          <a:spcPct val="115000"/>
                        </a:lnSpc>
                        <a:spcAft>
                          <a:spcPts val="0"/>
                        </a:spcAft>
                      </a:pPr>
                      <a:r>
                        <a:rPr lang="en-US" sz="1600" b="0" i="1" dirty="0">
                          <a:latin typeface="+mn-lt"/>
                          <a:ea typeface="Arial Unicode MS"/>
                        </a:rPr>
                        <a:t>GPS</a:t>
                      </a:r>
                      <a:endParaRPr lang="it-IT" sz="1600" b="0" dirty="0">
                        <a:latin typeface="+mn-lt"/>
                        <a:ea typeface="Arial Unicode MS"/>
                      </a:endParaRPr>
                    </a:p>
                  </a:txBody>
                  <a:tcPr marL="43004" marR="43004"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l">
                        <a:lnSpc>
                          <a:spcPct val="115000"/>
                        </a:lnSpc>
                        <a:spcAft>
                          <a:spcPts val="0"/>
                        </a:spcAft>
                      </a:pPr>
                      <a:r>
                        <a:rPr lang="en-US" sz="1600" b="0" i="1" dirty="0">
                          <a:latin typeface="+mn-lt"/>
                          <a:ea typeface="Arial Unicode MS"/>
                        </a:rPr>
                        <a:t> </a:t>
                      </a:r>
                      <a:r>
                        <a:rPr lang="en-US" sz="1600" b="0" i="1" dirty="0" err="1">
                          <a:latin typeface="+mn-lt"/>
                          <a:ea typeface="Arial Unicode MS"/>
                        </a:rPr>
                        <a:t>Leica</a:t>
                      </a:r>
                      <a:r>
                        <a:rPr lang="en-US" sz="1600" b="0" i="1" dirty="0">
                          <a:latin typeface="+mn-lt"/>
                          <a:ea typeface="Arial Unicode MS"/>
                        </a:rPr>
                        <a:t> </a:t>
                      </a:r>
                      <a:r>
                        <a:rPr lang="en-GB" sz="1600" b="0" i="1" dirty="0">
                          <a:latin typeface="+mn-lt"/>
                          <a:ea typeface="Arial Unicode MS"/>
                        </a:rPr>
                        <a:t>GNSS high </a:t>
                      </a:r>
                      <a:r>
                        <a:rPr lang="en-GB" sz="1600" b="0" i="1" dirty="0" smtClean="0">
                          <a:latin typeface="+mn-lt"/>
                          <a:ea typeface="Arial Unicode MS"/>
                        </a:rPr>
                        <a:t>performance </a:t>
                      </a:r>
                      <a:r>
                        <a:rPr lang="en-GB" sz="1600" b="0" i="1" dirty="0">
                          <a:latin typeface="+mn-lt"/>
                          <a:ea typeface="Arial Unicode MS"/>
                        </a:rPr>
                        <a:t>system </a:t>
                      </a:r>
                      <a:endParaRPr lang="it-IT" sz="1600" b="0" dirty="0">
                        <a:latin typeface="+mn-lt"/>
                        <a:ea typeface="Arial Unicode MS"/>
                      </a:endParaRPr>
                    </a:p>
                  </a:txBody>
                  <a:tcPr marL="43004" marR="43004"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600"/>
                        </a:spcAft>
                      </a:pPr>
                      <a:r>
                        <a:rPr lang="en-GB" sz="1600" b="0" i="1" dirty="0" smtClean="0">
                          <a:latin typeface="+mn-lt"/>
                          <a:ea typeface="Arial Unicode MS"/>
                        </a:rPr>
                        <a:t>7</a:t>
                      </a:r>
                      <a:endParaRPr lang="it-IT" sz="1600" b="0" dirty="0">
                        <a:latin typeface="+mn-lt"/>
                        <a:ea typeface="Arial Unicode MS"/>
                      </a:endParaRPr>
                    </a:p>
                  </a:txBody>
                  <a:tcPr marL="43004" marR="43004"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19800">
                <a:tc>
                  <a:txBody>
                    <a:bodyPr/>
                    <a:lstStyle/>
                    <a:p>
                      <a:pPr algn="l">
                        <a:lnSpc>
                          <a:spcPct val="115000"/>
                        </a:lnSpc>
                        <a:spcAft>
                          <a:spcPts val="600"/>
                        </a:spcAft>
                      </a:pPr>
                      <a:r>
                        <a:rPr lang="en-US" sz="1600" b="0" i="1" dirty="0">
                          <a:latin typeface="+mn-lt"/>
                          <a:ea typeface="Arial Unicode MS"/>
                        </a:rPr>
                        <a:t>Soil </a:t>
                      </a:r>
                      <a:r>
                        <a:rPr lang="en-US" sz="1600" b="0" i="1" dirty="0" smtClean="0">
                          <a:latin typeface="+mn-lt"/>
                          <a:ea typeface="Arial Unicode MS"/>
                        </a:rPr>
                        <a:t>temperature and gas emissions</a:t>
                      </a:r>
                      <a:endParaRPr lang="it-IT" sz="1600" b="0" dirty="0">
                        <a:latin typeface="+mn-lt"/>
                        <a:ea typeface="Arial Unicode MS"/>
                      </a:endParaRPr>
                    </a:p>
                  </a:txBody>
                  <a:tcPr marL="43004" marR="43004"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l">
                        <a:lnSpc>
                          <a:spcPct val="115000"/>
                        </a:lnSpc>
                        <a:spcAft>
                          <a:spcPts val="0"/>
                        </a:spcAft>
                      </a:pPr>
                      <a:r>
                        <a:rPr lang="it-IT" sz="1600" b="0" i="1" dirty="0" smtClean="0">
                          <a:latin typeface="+mn-lt"/>
                          <a:ea typeface="Arial Unicode MS"/>
                        </a:rPr>
                        <a:t>Gas: </a:t>
                      </a:r>
                      <a:r>
                        <a:rPr lang="en-US" sz="1600" b="0" i="1" dirty="0" smtClean="0">
                          <a:latin typeface="+mn-lt"/>
                          <a:ea typeface="Arial Unicode MS"/>
                        </a:rPr>
                        <a:t>Radon, CO</a:t>
                      </a:r>
                      <a:r>
                        <a:rPr lang="en-US" sz="1600" b="0" i="1" baseline="-25000" dirty="0" smtClean="0">
                          <a:latin typeface="+mn-lt"/>
                          <a:ea typeface="Arial Unicode MS"/>
                        </a:rPr>
                        <a:t>2</a:t>
                      </a:r>
                      <a:r>
                        <a:rPr lang="it-IT" sz="1600" b="0" i="1" baseline="0" dirty="0" smtClean="0">
                          <a:latin typeface="+mn-lt"/>
                          <a:ea typeface="Arial Unicode MS"/>
                        </a:rPr>
                        <a:t> </a:t>
                      </a:r>
                      <a:endParaRPr lang="it-IT" sz="1600" b="0" i="1" dirty="0">
                        <a:latin typeface="+mn-lt"/>
                        <a:ea typeface="Arial Unicode MS"/>
                      </a:endParaRPr>
                    </a:p>
                  </a:txBody>
                  <a:tcPr marL="43004" marR="43004"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600"/>
                        </a:spcAft>
                      </a:pPr>
                      <a:r>
                        <a:rPr lang="en-GB" sz="1600" b="0" i="1" dirty="0" smtClean="0">
                          <a:latin typeface="+mn-lt"/>
                          <a:ea typeface="Arial Unicode MS"/>
                        </a:rPr>
                        <a:t>25</a:t>
                      </a:r>
                      <a:endParaRPr lang="it-IT" sz="1600" b="0" dirty="0">
                        <a:latin typeface="+mn-lt"/>
                        <a:ea typeface="Arial Unicode MS"/>
                      </a:endParaRPr>
                    </a:p>
                  </a:txBody>
                  <a:tcPr marL="43004" marR="43004"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769302">
                <a:tc>
                  <a:txBody>
                    <a:bodyPr/>
                    <a:lstStyle/>
                    <a:p>
                      <a:pPr algn="l">
                        <a:lnSpc>
                          <a:spcPct val="115000"/>
                        </a:lnSpc>
                        <a:spcAft>
                          <a:spcPts val="600"/>
                        </a:spcAft>
                      </a:pPr>
                      <a:r>
                        <a:rPr lang="en-US" sz="1600" b="0" i="1" dirty="0" err="1">
                          <a:latin typeface="+mn-lt"/>
                          <a:ea typeface="Arial Unicode MS"/>
                        </a:rPr>
                        <a:t>Virunga</a:t>
                      </a:r>
                      <a:r>
                        <a:rPr lang="en-US" sz="1600" b="0" i="1" dirty="0">
                          <a:latin typeface="+mn-lt"/>
                          <a:ea typeface="Arial Unicode MS"/>
                        </a:rPr>
                        <a:t> </a:t>
                      </a:r>
                      <a:r>
                        <a:rPr lang="en-US" sz="1600" b="0" i="1" dirty="0" smtClean="0">
                          <a:latin typeface="+mn-lt"/>
                          <a:ea typeface="Arial Unicode MS"/>
                        </a:rPr>
                        <a:t>river</a:t>
                      </a:r>
                      <a:r>
                        <a:rPr lang="en-US" sz="1600" b="0" i="1" baseline="0" dirty="0" smtClean="0">
                          <a:latin typeface="+mn-lt"/>
                          <a:ea typeface="Arial Unicode MS"/>
                        </a:rPr>
                        <a:t> </a:t>
                      </a:r>
                      <a:r>
                        <a:rPr lang="en-US" sz="1600" b="0" i="1" dirty="0" smtClean="0">
                          <a:latin typeface="+mn-lt"/>
                          <a:ea typeface="Arial Unicode MS"/>
                        </a:rPr>
                        <a:t>water geochemical</a:t>
                      </a:r>
                      <a:r>
                        <a:rPr lang="en-US" sz="1600" b="0" i="1" baseline="0" dirty="0" smtClean="0">
                          <a:latin typeface="+mn-lt"/>
                          <a:ea typeface="Arial Unicode MS"/>
                        </a:rPr>
                        <a:t> data</a:t>
                      </a:r>
                      <a:endParaRPr lang="it-IT" sz="1600" b="0" dirty="0">
                        <a:latin typeface="+mn-lt"/>
                        <a:ea typeface="Arial Unicode MS"/>
                      </a:endParaRPr>
                    </a:p>
                  </a:txBody>
                  <a:tcPr marL="43004" marR="43004"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l">
                        <a:lnSpc>
                          <a:spcPct val="115000"/>
                        </a:lnSpc>
                        <a:spcAft>
                          <a:spcPts val="0"/>
                        </a:spcAft>
                      </a:pPr>
                      <a:r>
                        <a:rPr lang="en-US" sz="1600" b="0" i="1" dirty="0">
                          <a:latin typeface="+mn-lt"/>
                          <a:ea typeface="Arial Unicode MS"/>
                        </a:rPr>
                        <a:t>Monthly field </a:t>
                      </a:r>
                      <a:r>
                        <a:rPr lang="en-US" sz="1600" b="0" i="1" dirty="0" smtClean="0">
                          <a:latin typeface="+mn-lt"/>
                          <a:ea typeface="Arial Unicode MS"/>
                        </a:rPr>
                        <a:t>campaigns</a:t>
                      </a:r>
                      <a:r>
                        <a:rPr lang="en-US" sz="1600" b="0" i="1" baseline="0" dirty="0" smtClean="0">
                          <a:latin typeface="+mn-lt"/>
                          <a:ea typeface="Arial Unicode MS"/>
                        </a:rPr>
                        <a:t> for </a:t>
                      </a:r>
                      <a:r>
                        <a:rPr lang="en-US" sz="1600" b="0" i="1" dirty="0" smtClean="0">
                          <a:latin typeface="+mn-lt"/>
                          <a:ea typeface="Arial Unicode MS"/>
                        </a:rPr>
                        <a:t>Physicochemical parameters,  </a:t>
                      </a:r>
                      <a:r>
                        <a:rPr lang="en-US" sz="1600" b="0" i="1" dirty="0">
                          <a:latin typeface="+mn-lt"/>
                          <a:ea typeface="Arial Unicode MS"/>
                        </a:rPr>
                        <a:t>major and trace </a:t>
                      </a:r>
                      <a:r>
                        <a:rPr lang="en-US" sz="1600" b="0" i="1" dirty="0" smtClean="0">
                          <a:latin typeface="+mn-lt"/>
                          <a:ea typeface="Arial Unicode MS"/>
                        </a:rPr>
                        <a:t>elements, stable </a:t>
                      </a:r>
                      <a:r>
                        <a:rPr lang="en-US" sz="1600" b="0" i="1" dirty="0">
                          <a:latin typeface="+mn-lt"/>
                          <a:ea typeface="Arial Unicode MS"/>
                        </a:rPr>
                        <a:t>and radiogenic isotopes </a:t>
                      </a:r>
                      <a:r>
                        <a:rPr lang="en-US" sz="1600" b="0" i="1" dirty="0" smtClean="0">
                          <a:latin typeface="+mn-lt"/>
                          <a:ea typeface="Arial Unicode MS"/>
                        </a:rPr>
                        <a:t>, Gas concentrations (</a:t>
                      </a:r>
                      <a:r>
                        <a:rPr lang="en-US" sz="1600" b="0" i="1" dirty="0">
                          <a:latin typeface="+mn-lt"/>
                          <a:ea typeface="Arial Unicode MS"/>
                        </a:rPr>
                        <a:t>e.g. CO</a:t>
                      </a:r>
                      <a:r>
                        <a:rPr lang="en-US" sz="1600" b="0" i="1" baseline="-25000" dirty="0">
                          <a:latin typeface="+mn-lt"/>
                          <a:ea typeface="Arial Unicode MS"/>
                        </a:rPr>
                        <a:t>2</a:t>
                      </a:r>
                      <a:r>
                        <a:rPr lang="en-US" sz="1600" b="0" i="1" dirty="0">
                          <a:latin typeface="+mn-lt"/>
                          <a:ea typeface="Arial Unicode MS"/>
                        </a:rPr>
                        <a:t>, CH</a:t>
                      </a:r>
                      <a:r>
                        <a:rPr lang="en-US" sz="1600" b="0" i="1" baseline="-25000" dirty="0">
                          <a:latin typeface="+mn-lt"/>
                          <a:ea typeface="Arial Unicode MS"/>
                        </a:rPr>
                        <a:t>4</a:t>
                      </a:r>
                      <a:r>
                        <a:rPr lang="en-US" sz="1600" b="0" i="1" dirty="0">
                          <a:latin typeface="+mn-lt"/>
                          <a:ea typeface="Arial Unicode MS"/>
                        </a:rPr>
                        <a:t>, N</a:t>
                      </a:r>
                      <a:r>
                        <a:rPr lang="en-US" sz="1600" b="0" i="1" baseline="-25000" dirty="0">
                          <a:latin typeface="+mn-lt"/>
                          <a:ea typeface="Arial Unicode MS"/>
                        </a:rPr>
                        <a:t>2</a:t>
                      </a:r>
                      <a:r>
                        <a:rPr lang="en-US" sz="1600" b="0" i="1" dirty="0">
                          <a:latin typeface="+mn-lt"/>
                          <a:ea typeface="Arial Unicode MS"/>
                        </a:rPr>
                        <a:t>O)</a:t>
                      </a:r>
                      <a:endParaRPr lang="it-IT" sz="1600" b="0" dirty="0">
                        <a:latin typeface="+mn-lt"/>
                        <a:ea typeface="Arial Unicode MS"/>
                      </a:endParaRPr>
                    </a:p>
                  </a:txBody>
                  <a:tcPr marL="43004" marR="43004"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n-GB" sz="1600" b="0" i="1" dirty="0" smtClean="0">
                          <a:latin typeface="+mn-lt"/>
                          <a:ea typeface="Arial Unicode MS"/>
                        </a:rPr>
                        <a:t>14 </a:t>
                      </a:r>
                      <a:r>
                        <a:rPr lang="en-GB" sz="1600" b="0" i="1" dirty="0">
                          <a:latin typeface="+mn-lt"/>
                          <a:ea typeface="Arial Unicode MS"/>
                        </a:rPr>
                        <a:t>rivers</a:t>
                      </a:r>
                      <a:endParaRPr lang="it-IT" sz="1600" b="0" dirty="0">
                        <a:latin typeface="+mn-lt"/>
                        <a:ea typeface="Arial Unicode MS"/>
                      </a:endParaRPr>
                    </a:p>
                    <a:p>
                      <a:pPr algn="ctr">
                        <a:lnSpc>
                          <a:spcPct val="115000"/>
                        </a:lnSpc>
                        <a:spcAft>
                          <a:spcPts val="0"/>
                        </a:spcAft>
                      </a:pPr>
                      <a:r>
                        <a:rPr lang="en-GB" sz="1600" b="0" i="1" dirty="0" smtClean="0">
                          <a:latin typeface="+mn-lt"/>
                          <a:ea typeface="Arial Unicode MS"/>
                        </a:rPr>
                        <a:t>7 </a:t>
                      </a:r>
                      <a:r>
                        <a:rPr lang="en-GB" sz="1600" b="0" i="1" dirty="0">
                          <a:latin typeface="+mn-lt"/>
                          <a:ea typeface="Arial Unicode MS"/>
                        </a:rPr>
                        <a:t>cold springs</a:t>
                      </a:r>
                      <a:endParaRPr lang="it-IT" sz="1600" b="0" dirty="0">
                        <a:latin typeface="+mn-lt"/>
                        <a:ea typeface="Arial Unicode MS"/>
                      </a:endParaRPr>
                    </a:p>
                    <a:p>
                      <a:pPr algn="ctr">
                        <a:lnSpc>
                          <a:spcPct val="115000"/>
                        </a:lnSpc>
                        <a:spcAft>
                          <a:spcPts val="0"/>
                        </a:spcAft>
                      </a:pPr>
                      <a:r>
                        <a:rPr lang="en-GB" sz="1600" b="0" i="1" dirty="0" smtClean="0">
                          <a:latin typeface="+mn-lt"/>
                          <a:ea typeface="Arial Unicode MS"/>
                        </a:rPr>
                        <a:t>7 </a:t>
                      </a:r>
                      <a:r>
                        <a:rPr lang="en-GB" sz="1600" b="0" i="1" dirty="0">
                          <a:latin typeface="+mn-lt"/>
                          <a:ea typeface="Arial Unicode MS"/>
                        </a:rPr>
                        <a:t>hot springs</a:t>
                      </a:r>
                      <a:endParaRPr lang="it-IT" sz="1600" b="0" dirty="0">
                        <a:latin typeface="+mn-lt"/>
                        <a:ea typeface="Arial Unicode MS"/>
                      </a:endParaRPr>
                    </a:p>
                    <a:p>
                      <a:pPr algn="ctr">
                        <a:lnSpc>
                          <a:spcPct val="115000"/>
                        </a:lnSpc>
                        <a:spcAft>
                          <a:spcPts val="600"/>
                        </a:spcAft>
                      </a:pPr>
                      <a:r>
                        <a:rPr lang="en-GB" sz="1600" b="0" i="1" dirty="0">
                          <a:latin typeface="+mn-lt"/>
                          <a:ea typeface="Arial Unicode MS"/>
                        </a:rPr>
                        <a:t>            </a:t>
                      </a:r>
                      <a:endParaRPr lang="it-IT" sz="1600" b="0" dirty="0">
                        <a:latin typeface="+mn-lt"/>
                        <a:ea typeface="Arial Unicode MS"/>
                      </a:endParaRPr>
                    </a:p>
                  </a:txBody>
                  <a:tcPr marL="43004" marR="43004"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604451">
                <a:tc>
                  <a:txBody>
                    <a:bodyPr/>
                    <a:lstStyle/>
                    <a:p>
                      <a:pPr algn="l">
                        <a:lnSpc>
                          <a:spcPct val="115000"/>
                        </a:lnSpc>
                        <a:spcAft>
                          <a:spcPts val="600"/>
                        </a:spcAft>
                      </a:pPr>
                      <a:r>
                        <a:rPr lang="en-US" sz="1600" b="0" i="1" dirty="0" err="1">
                          <a:latin typeface="+mn-lt"/>
                          <a:ea typeface="Arial Unicode MS"/>
                        </a:rPr>
                        <a:t>Virunga</a:t>
                      </a:r>
                      <a:r>
                        <a:rPr lang="en-US" sz="1600" b="0" i="1" dirty="0">
                          <a:latin typeface="+mn-lt"/>
                          <a:ea typeface="Arial Unicode MS"/>
                        </a:rPr>
                        <a:t> rainwater </a:t>
                      </a:r>
                      <a:r>
                        <a:rPr lang="en-US" sz="1600" b="0" i="1" dirty="0" smtClean="0">
                          <a:latin typeface="+mn-lt"/>
                          <a:ea typeface="Arial Unicode MS"/>
                        </a:rPr>
                        <a:t>geochemical</a:t>
                      </a:r>
                      <a:r>
                        <a:rPr lang="en-US" sz="1600" b="0" i="1" baseline="0" dirty="0" smtClean="0">
                          <a:latin typeface="+mn-lt"/>
                          <a:ea typeface="Arial Unicode MS"/>
                        </a:rPr>
                        <a:t> data</a:t>
                      </a:r>
                      <a:endParaRPr lang="it-IT" sz="1600" b="0" dirty="0">
                        <a:latin typeface="+mn-lt"/>
                        <a:ea typeface="Arial Unicode MS"/>
                      </a:endParaRPr>
                    </a:p>
                  </a:txBody>
                  <a:tcPr marL="43004" marR="43004"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l">
                        <a:lnSpc>
                          <a:spcPct val="115000"/>
                        </a:lnSpc>
                        <a:spcAft>
                          <a:spcPts val="0"/>
                        </a:spcAft>
                      </a:pPr>
                      <a:r>
                        <a:rPr lang="en-US" sz="1600" b="0" i="1" dirty="0">
                          <a:latin typeface="+mn-lt"/>
                          <a:ea typeface="Arial Unicode MS"/>
                        </a:rPr>
                        <a:t>Monthly field </a:t>
                      </a:r>
                      <a:r>
                        <a:rPr lang="en-US" sz="1600" b="0" i="1" dirty="0" smtClean="0">
                          <a:latin typeface="+mn-lt"/>
                          <a:ea typeface="Arial Unicode MS"/>
                        </a:rPr>
                        <a:t>campaigns</a:t>
                      </a:r>
                      <a:r>
                        <a:rPr lang="en-US" sz="1600" b="0" i="1" baseline="0" dirty="0" smtClean="0">
                          <a:latin typeface="+mn-lt"/>
                          <a:ea typeface="Arial Unicode MS"/>
                        </a:rPr>
                        <a:t> for </a:t>
                      </a:r>
                      <a:r>
                        <a:rPr lang="en-US" sz="1600" b="0" i="1" dirty="0" smtClean="0">
                          <a:latin typeface="+mn-lt"/>
                          <a:ea typeface="Arial Unicode MS"/>
                        </a:rPr>
                        <a:t>Physicochemical parameters, major </a:t>
                      </a:r>
                      <a:r>
                        <a:rPr lang="en-US" sz="1600" b="0" i="1" dirty="0">
                          <a:latin typeface="+mn-lt"/>
                          <a:ea typeface="Arial Unicode MS"/>
                        </a:rPr>
                        <a:t>and trace </a:t>
                      </a:r>
                      <a:r>
                        <a:rPr lang="en-US" sz="1600" b="0" i="1" dirty="0" smtClean="0">
                          <a:latin typeface="+mn-lt"/>
                          <a:ea typeface="Arial Unicode MS"/>
                        </a:rPr>
                        <a:t>elements, stable </a:t>
                      </a:r>
                      <a:r>
                        <a:rPr lang="en-US" sz="1600" b="0" i="1" dirty="0">
                          <a:latin typeface="+mn-lt"/>
                          <a:ea typeface="Arial Unicode MS"/>
                        </a:rPr>
                        <a:t>and radiogenic </a:t>
                      </a:r>
                      <a:r>
                        <a:rPr lang="en-US" sz="1600" b="0" i="1" dirty="0" smtClean="0">
                          <a:latin typeface="+mn-lt"/>
                          <a:ea typeface="Arial Unicode MS"/>
                        </a:rPr>
                        <a:t>isotopes</a:t>
                      </a:r>
                      <a:endParaRPr lang="it-IT" sz="1600" b="0" dirty="0">
                        <a:latin typeface="+mn-lt"/>
                        <a:ea typeface="Arial Unicode MS"/>
                      </a:endParaRPr>
                    </a:p>
                  </a:txBody>
                  <a:tcPr marL="43004" marR="43004"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600"/>
                        </a:spcAft>
                      </a:pPr>
                      <a:r>
                        <a:rPr lang="en-GB" sz="1600" b="0" i="1" dirty="0" smtClean="0">
                          <a:latin typeface="+mn-lt"/>
                          <a:ea typeface="Arial Unicode MS"/>
                        </a:rPr>
                        <a:t>14 </a:t>
                      </a:r>
                      <a:endParaRPr lang="it-IT" sz="1600" b="0" dirty="0">
                        <a:latin typeface="+mn-lt"/>
                        <a:ea typeface="Arial Unicode MS"/>
                      </a:endParaRPr>
                    </a:p>
                  </a:txBody>
                  <a:tcPr marL="43004" marR="43004"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725342">
                <a:tc>
                  <a:txBody>
                    <a:bodyPr/>
                    <a:lstStyle/>
                    <a:p>
                      <a:pPr algn="l">
                        <a:lnSpc>
                          <a:spcPct val="115000"/>
                        </a:lnSpc>
                        <a:spcAft>
                          <a:spcPts val="600"/>
                        </a:spcAft>
                      </a:pPr>
                      <a:r>
                        <a:rPr lang="en-US" sz="1600" b="0" i="1" dirty="0">
                          <a:latin typeface="+mn-lt"/>
                          <a:ea typeface="Arial Unicode MS"/>
                        </a:rPr>
                        <a:t>Lake Kivu physicochemical parameters profile</a:t>
                      </a:r>
                      <a:endParaRPr lang="it-IT" sz="1600" b="0" dirty="0">
                        <a:latin typeface="+mn-lt"/>
                        <a:ea typeface="Arial Unicode MS"/>
                      </a:endParaRPr>
                    </a:p>
                  </a:txBody>
                  <a:tcPr marL="43004" marR="43004"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l">
                        <a:lnSpc>
                          <a:spcPct val="115000"/>
                        </a:lnSpc>
                        <a:spcAft>
                          <a:spcPts val="0"/>
                        </a:spcAft>
                      </a:pPr>
                      <a:r>
                        <a:rPr lang="en-US" sz="1600" b="0" i="1" dirty="0">
                          <a:latin typeface="+mn-lt"/>
                          <a:ea typeface="Arial Unicode MS"/>
                        </a:rPr>
                        <a:t>Field campaigns, profiles </a:t>
                      </a:r>
                      <a:r>
                        <a:rPr lang="en-US" sz="1600" b="0" i="1" dirty="0" smtClean="0">
                          <a:latin typeface="+mn-lt"/>
                          <a:ea typeface="Arial Unicode MS"/>
                        </a:rPr>
                        <a:t> of physicochemical parameters, major </a:t>
                      </a:r>
                      <a:r>
                        <a:rPr lang="en-US" sz="1600" b="0" i="1" dirty="0">
                          <a:latin typeface="+mn-lt"/>
                          <a:ea typeface="Arial Unicode MS"/>
                        </a:rPr>
                        <a:t>and trace </a:t>
                      </a:r>
                      <a:r>
                        <a:rPr lang="en-US" sz="1600" b="0" i="1" dirty="0" smtClean="0">
                          <a:latin typeface="+mn-lt"/>
                          <a:ea typeface="Arial Unicode MS"/>
                        </a:rPr>
                        <a:t>elements, stable </a:t>
                      </a:r>
                      <a:r>
                        <a:rPr lang="en-US" sz="1600" b="0" i="1" dirty="0">
                          <a:latin typeface="+mn-lt"/>
                          <a:ea typeface="Arial Unicode MS"/>
                        </a:rPr>
                        <a:t>and radiogenic isotopes </a:t>
                      </a:r>
                      <a:r>
                        <a:rPr lang="it-IT" sz="1600" b="0" i="1" dirty="0" smtClean="0">
                          <a:latin typeface="+mn-lt"/>
                          <a:ea typeface="Arial Unicode MS"/>
                        </a:rPr>
                        <a:t>, </a:t>
                      </a:r>
                      <a:r>
                        <a:rPr lang="en-US" sz="1600" b="0" i="1" dirty="0" smtClean="0">
                          <a:latin typeface="+mn-lt"/>
                          <a:ea typeface="Arial Unicode MS"/>
                        </a:rPr>
                        <a:t>secondary </a:t>
                      </a:r>
                      <a:r>
                        <a:rPr lang="en-US" sz="1600" b="0" i="1" dirty="0">
                          <a:latin typeface="+mn-lt"/>
                          <a:ea typeface="Arial Unicode MS"/>
                        </a:rPr>
                        <a:t>mineral saturation </a:t>
                      </a:r>
                      <a:endParaRPr lang="it-IT" sz="1600" b="0" dirty="0">
                        <a:latin typeface="+mn-lt"/>
                        <a:ea typeface="Arial Unicode MS"/>
                      </a:endParaRPr>
                    </a:p>
                  </a:txBody>
                  <a:tcPr marL="43004" marR="43004"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600"/>
                        </a:spcAft>
                      </a:pPr>
                      <a:r>
                        <a:rPr lang="en-GB" sz="1600" b="0" i="1" dirty="0" smtClean="0">
                          <a:latin typeface="+mn-lt"/>
                          <a:ea typeface="Arial Unicode MS"/>
                        </a:rPr>
                        <a:t>Main </a:t>
                      </a:r>
                      <a:r>
                        <a:rPr lang="en-GB" sz="1600" b="0" i="1" dirty="0">
                          <a:latin typeface="+mn-lt"/>
                          <a:ea typeface="Arial Unicode MS"/>
                        </a:rPr>
                        <a:t>basin</a:t>
                      </a:r>
                      <a:endParaRPr lang="it-IT" sz="1600" b="0" dirty="0">
                        <a:latin typeface="+mn-lt"/>
                        <a:ea typeface="Arial Unicode MS"/>
                      </a:endParaRPr>
                    </a:p>
                    <a:p>
                      <a:pPr algn="ctr">
                        <a:lnSpc>
                          <a:spcPct val="115000"/>
                        </a:lnSpc>
                        <a:spcAft>
                          <a:spcPts val="600"/>
                        </a:spcAft>
                      </a:pPr>
                      <a:r>
                        <a:rPr lang="en-GB" sz="1600" b="0" i="1" dirty="0" err="1" smtClean="0">
                          <a:latin typeface="+mn-lt"/>
                          <a:ea typeface="Arial Unicode MS"/>
                        </a:rPr>
                        <a:t>Kabuno</a:t>
                      </a:r>
                      <a:r>
                        <a:rPr lang="en-GB" sz="1600" b="0" i="1" dirty="0" smtClean="0">
                          <a:latin typeface="+mn-lt"/>
                          <a:ea typeface="Arial Unicode MS"/>
                        </a:rPr>
                        <a:t> </a:t>
                      </a:r>
                      <a:r>
                        <a:rPr lang="en-GB" sz="1600" b="0" i="1" dirty="0">
                          <a:latin typeface="+mn-lt"/>
                          <a:ea typeface="Arial Unicode MS"/>
                        </a:rPr>
                        <a:t>Bay</a:t>
                      </a:r>
                      <a:endParaRPr lang="it-IT" sz="1600" b="0" dirty="0">
                        <a:latin typeface="+mn-lt"/>
                        <a:ea typeface="Arial Unicode MS"/>
                      </a:endParaRPr>
                    </a:p>
                  </a:txBody>
                  <a:tcPr marL="43004" marR="43004"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txBox="1">
            <a:spLocks/>
          </p:cNvSpPr>
          <p:nvPr/>
        </p:nvSpPr>
        <p:spPr>
          <a:xfrm>
            <a:off x="304800" y="564609"/>
            <a:ext cx="8458200" cy="762000"/>
          </a:xfrm>
          <a:prstGeom prst="rect">
            <a:avLst/>
          </a:prstGeom>
        </p:spPr>
        <p:txBody>
          <a:bodyPr vert="horz" anchor="ctr">
            <a:noAutofit/>
          </a:bodyPr>
          <a:lstStyle/>
          <a:p>
            <a:pPr algn="ctr" fontAlgn="auto">
              <a:spcAft>
                <a:spcPts val="0"/>
              </a:spcAft>
              <a:defRPr/>
            </a:pPr>
            <a:r>
              <a:rPr lang="it-IT" sz="2800" dirty="0" smtClean="0">
                <a:latin typeface="Calibri" pitchFamily="34" charset="0"/>
                <a:ea typeface="+mj-ea"/>
                <a:cs typeface="+mj-cs"/>
              </a:rPr>
              <a:t>EO data </a:t>
            </a:r>
            <a:r>
              <a:rPr lang="it-IT" sz="2800" dirty="0" err="1" smtClean="0">
                <a:latin typeface="Calibri" pitchFamily="34" charset="0"/>
                <a:ea typeface="+mj-ea"/>
                <a:cs typeface="+mj-cs"/>
              </a:rPr>
              <a:t>requests</a:t>
            </a:r>
            <a:r>
              <a:rPr lang="it-IT" sz="2800" dirty="0" smtClean="0">
                <a:latin typeface="Calibri" pitchFamily="34" charset="0"/>
                <a:ea typeface="+mj-ea"/>
                <a:cs typeface="+mj-cs"/>
              </a:rPr>
              <a:t> </a:t>
            </a:r>
            <a:r>
              <a:rPr lang="it-IT" sz="2800" dirty="0" err="1" smtClean="0">
                <a:latin typeface="Calibri" pitchFamily="34" charset="0"/>
                <a:ea typeface="+mj-ea"/>
                <a:cs typeface="+mj-cs"/>
              </a:rPr>
              <a:t>for</a:t>
            </a:r>
            <a:r>
              <a:rPr lang="it-IT" sz="2800" dirty="0" smtClean="0">
                <a:latin typeface="Calibri" pitchFamily="34" charset="0"/>
              </a:rPr>
              <a:t> the </a:t>
            </a:r>
            <a:r>
              <a:rPr lang="it-IT" sz="2800" dirty="0" err="1" smtClean="0">
                <a:latin typeface="Calibri" pitchFamily="34" charset="0"/>
              </a:rPr>
              <a:t>GeoHaZSA</a:t>
            </a:r>
            <a:r>
              <a:rPr lang="it-IT" sz="2800" dirty="0" smtClean="0">
                <a:latin typeface="Calibri" pitchFamily="34" charset="0"/>
              </a:rPr>
              <a:t> Supersite</a:t>
            </a:r>
            <a:r>
              <a:rPr lang="it-IT" sz="900" dirty="0" smtClean="0">
                <a:latin typeface="Calibri" pitchFamily="34" charset="0"/>
                <a:ea typeface="+mj-ea"/>
                <a:cs typeface="+mj-cs"/>
              </a:rPr>
              <a:t> </a:t>
            </a:r>
          </a:p>
        </p:txBody>
      </p:sp>
      <p:graphicFrame>
        <p:nvGraphicFramePr>
          <p:cNvPr id="6" name="Tabella 5"/>
          <p:cNvGraphicFramePr>
            <a:graphicFrameLocks noGrp="1"/>
          </p:cNvGraphicFramePr>
          <p:nvPr/>
        </p:nvGraphicFramePr>
        <p:xfrm>
          <a:off x="152400" y="1371600"/>
          <a:ext cx="8915398" cy="4880849"/>
        </p:xfrm>
        <a:graphic>
          <a:graphicData uri="http://schemas.openxmlformats.org/drawingml/2006/table">
            <a:tbl>
              <a:tblPr/>
              <a:tblGrid>
                <a:gridCol w="1145097"/>
                <a:gridCol w="817926"/>
                <a:gridCol w="6952375"/>
              </a:tblGrid>
              <a:tr h="445477">
                <a:tc>
                  <a:txBody>
                    <a:bodyPr/>
                    <a:lstStyle/>
                    <a:p>
                      <a:pPr algn="ctr">
                        <a:spcAft>
                          <a:spcPts val="600"/>
                        </a:spcAft>
                      </a:pPr>
                      <a:r>
                        <a:rPr lang="en-GB" sz="1800" b="1" dirty="0" smtClean="0">
                          <a:solidFill>
                            <a:srgbClr val="FFFFFF"/>
                          </a:solidFill>
                          <a:latin typeface="Calibri" pitchFamily="34" charset="0"/>
                          <a:ea typeface="Arial Unicode MS"/>
                        </a:rPr>
                        <a:t>Sensor</a:t>
                      </a:r>
                      <a:endParaRPr lang="it-IT" sz="1800" dirty="0">
                        <a:latin typeface="Calibri" pitchFamily="34" charset="0"/>
                        <a:ea typeface="Arial Unicode MS"/>
                      </a:endParaRPr>
                    </a:p>
                  </a:txBody>
                  <a:tcPr marL="68537" marR="68537" marT="0" marB="0" anchor="ctr">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spcAft>
                          <a:spcPts val="600"/>
                        </a:spcAft>
                      </a:pPr>
                      <a:r>
                        <a:rPr lang="en-GB" sz="1800" b="1" dirty="0" smtClean="0">
                          <a:solidFill>
                            <a:srgbClr val="FFFFFF"/>
                          </a:solidFill>
                          <a:latin typeface="Calibri" pitchFamily="34" charset="0"/>
                          <a:ea typeface="Arial Unicode MS"/>
                        </a:rPr>
                        <a:t>Source</a:t>
                      </a:r>
                      <a:endParaRPr lang="it-IT" sz="1800" dirty="0">
                        <a:latin typeface="Calibri" pitchFamily="34" charset="0"/>
                        <a:ea typeface="Arial Unicode MS"/>
                      </a:endParaRPr>
                    </a:p>
                  </a:txBody>
                  <a:tcPr marL="68537" marR="68537" marT="0" marB="0" anchor="ctr">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marR="21590" algn="ctr">
                        <a:spcAft>
                          <a:spcPts val="600"/>
                        </a:spcAft>
                      </a:pPr>
                      <a:r>
                        <a:rPr lang="en-GB" sz="1800" b="1" dirty="0">
                          <a:solidFill>
                            <a:srgbClr val="FFFFFF"/>
                          </a:solidFill>
                          <a:latin typeface="Calibri" pitchFamily="34" charset="0"/>
                          <a:ea typeface="Arial Unicode MS"/>
                        </a:rPr>
                        <a:t>Data </a:t>
                      </a:r>
                      <a:r>
                        <a:rPr lang="en-GB" sz="1800" b="1" dirty="0" smtClean="0">
                          <a:solidFill>
                            <a:srgbClr val="FFFFFF"/>
                          </a:solidFill>
                          <a:latin typeface="Calibri" pitchFamily="34" charset="0"/>
                          <a:ea typeface="Arial Unicode MS"/>
                        </a:rPr>
                        <a:t>requested</a:t>
                      </a:r>
                      <a:endParaRPr lang="it-IT" sz="1800" dirty="0">
                        <a:latin typeface="Calibri" pitchFamily="34" charset="0"/>
                        <a:ea typeface="Arial Unicode MS"/>
                      </a:endParaRPr>
                    </a:p>
                  </a:txBody>
                  <a:tcPr marL="68537" marR="68537" marT="0" marB="0" anchor="ctr">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r>
              <a:tr h="831112">
                <a:tc>
                  <a:txBody>
                    <a:bodyPr/>
                    <a:lstStyle/>
                    <a:p>
                      <a:pPr algn="just">
                        <a:spcAft>
                          <a:spcPts val="600"/>
                        </a:spcAft>
                      </a:pPr>
                      <a:r>
                        <a:rPr lang="en-GB" sz="1600" b="0" dirty="0" smtClean="0">
                          <a:latin typeface="Calibri" pitchFamily="34" charset="0"/>
                          <a:ea typeface="Arial Unicode MS"/>
                        </a:rPr>
                        <a:t>SAR X-band </a:t>
                      </a:r>
                    </a:p>
                    <a:p>
                      <a:pPr algn="just">
                        <a:spcAft>
                          <a:spcPts val="600"/>
                        </a:spcAft>
                      </a:pPr>
                      <a:r>
                        <a:rPr lang="en-GB" sz="1600" b="1" dirty="0" smtClean="0">
                          <a:latin typeface="Calibri" pitchFamily="34" charset="0"/>
                          <a:ea typeface="Arial Unicode MS"/>
                        </a:rPr>
                        <a:t>CSK</a:t>
                      </a:r>
                      <a:endParaRPr lang="it-IT" sz="1600" dirty="0">
                        <a:latin typeface="Calibri" pitchFamily="34" charset="0"/>
                        <a:ea typeface="Arial Unicode MS"/>
                      </a:endParaRPr>
                    </a:p>
                  </a:txBody>
                  <a:tcPr marL="68537" marR="68537"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just">
                        <a:spcAft>
                          <a:spcPts val="600"/>
                        </a:spcAft>
                      </a:pPr>
                      <a:r>
                        <a:rPr lang="en-GB" sz="1600" i="0" dirty="0" smtClean="0">
                          <a:latin typeface="Calibri" pitchFamily="34" charset="0"/>
                          <a:ea typeface="Arial Unicode MS"/>
                        </a:rPr>
                        <a:t>ASI </a:t>
                      </a:r>
                      <a:endParaRPr lang="it-IT" sz="1600" i="0" dirty="0">
                        <a:latin typeface="Calibri" pitchFamily="34" charset="0"/>
                        <a:ea typeface="Arial Unicode MS"/>
                      </a:endParaRPr>
                    </a:p>
                  </a:txBody>
                  <a:tcPr marL="68537" marR="6853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just">
                        <a:spcAft>
                          <a:spcPts val="300"/>
                        </a:spcAft>
                      </a:pPr>
                      <a:r>
                        <a:rPr lang="en-GB" sz="1600" i="1" dirty="0" smtClean="0">
                          <a:latin typeface="Calibri" pitchFamily="34" charset="0"/>
                          <a:ea typeface="Arial Unicode MS"/>
                        </a:rPr>
                        <a:t>Entire archive: </a:t>
                      </a:r>
                      <a:r>
                        <a:rPr lang="en-GB" sz="1600" i="1" baseline="0" dirty="0" smtClean="0">
                          <a:latin typeface="Calibri" pitchFamily="34" charset="0"/>
                          <a:ea typeface="Arial Unicode MS"/>
                        </a:rPr>
                        <a:t>~ </a:t>
                      </a:r>
                      <a:r>
                        <a:rPr lang="en-GB" sz="1600" i="1" dirty="0" smtClean="0">
                          <a:latin typeface="Calibri" pitchFamily="34" charset="0"/>
                          <a:ea typeface="Arial Unicode MS"/>
                        </a:rPr>
                        <a:t>400 images, + ascending/descending coverage every 16 days for 2 volcanic</a:t>
                      </a:r>
                      <a:r>
                        <a:rPr lang="en-GB" sz="1600" i="1" baseline="0" dirty="0" smtClean="0">
                          <a:latin typeface="Calibri" pitchFamily="34" charset="0"/>
                          <a:ea typeface="Arial Unicode MS"/>
                        </a:rPr>
                        <a:t> areas: ~ 100 images/yr</a:t>
                      </a:r>
                    </a:p>
                    <a:p>
                      <a:pPr algn="just">
                        <a:spcAft>
                          <a:spcPts val="300"/>
                        </a:spcAft>
                      </a:pPr>
                      <a:r>
                        <a:rPr lang="en-GB" sz="1600" i="1" baseline="0" dirty="0" smtClean="0">
                          <a:latin typeface="Calibri" pitchFamily="34" charset="0"/>
                          <a:ea typeface="Arial Unicode MS"/>
                        </a:rPr>
                        <a:t>Monitoring may be intensified in case of unrest, also with Spotlight mode images.</a:t>
                      </a:r>
                      <a:endParaRPr lang="it-IT" sz="1600" dirty="0">
                        <a:latin typeface="Calibri" pitchFamily="34" charset="0"/>
                        <a:ea typeface="Arial Unicode MS"/>
                      </a:endParaRPr>
                    </a:p>
                  </a:txBody>
                  <a:tcPr marL="68537" marR="68537"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732937">
                <a:tc>
                  <a:txBody>
                    <a:bodyPr/>
                    <a:lstStyle/>
                    <a:p>
                      <a:pPr algn="just">
                        <a:spcAft>
                          <a:spcPts val="600"/>
                        </a:spcAft>
                      </a:pPr>
                      <a:r>
                        <a:rPr lang="en-GB" sz="1600" b="0" dirty="0" smtClean="0">
                          <a:latin typeface="Calibri" pitchFamily="34" charset="0"/>
                          <a:ea typeface="Arial Unicode MS"/>
                        </a:rPr>
                        <a:t>SAR X-band</a:t>
                      </a:r>
                    </a:p>
                    <a:p>
                      <a:pPr algn="just">
                        <a:spcAft>
                          <a:spcPts val="600"/>
                        </a:spcAft>
                      </a:pPr>
                      <a:r>
                        <a:rPr lang="en-GB" sz="1600" b="1" dirty="0" smtClean="0">
                          <a:latin typeface="Calibri" pitchFamily="34" charset="0"/>
                          <a:ea typeface="Arial Unicode MS"/>
                        </a:rPr>
                        <a:t>TSX-TDX</a:t>
                      </a:r>
                      <a:endParaRPr lang="it-IT" sz="1600" dirty="0">
                        <a:latin typeface="Calibri" pitchFamily="34" charset="0"/>
                        <a:ea typeface="Arial Unicode MS"/>
                      </a:endParaRPr>
                    </a:p>
                  </a:txBody>
                  <a:tcPr marL="68537" marR="68537"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just">
                        <a:spcAft>
                          <a:spcPts val="600"/>
                        </a:spcAft>
                      </a:pPr>
                      <a:r>
                        <a:rPr lang="en-GB" sz="1600" i="0" dirty="0" smtClean="0">
                          <a:latin typeface="Calibri" pitchFamily="34" charset="0"/>
                          <a:ea typeface="Arial Unicode MS"/>
                        </a:rPr>
                        <a:t> DLR</a:t>
                      </a:r>
                      <a:endParaRPr lang="it-IT" sz="1600" i="0" dirty="0">
                        <a:latin typeface="Calibri" pitchFamily="34" charset="0"/>
                        <a:ea typeface="Arial Unicode MS"/>
                      </a:endParaRPr>
                    </a:p>
                  </a:txBody>
                  <a:tcPr marL="68537" marR="6853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just">
                        <a:spcAft>
                          <a:spcPts val="300"/>
                        </a:spcAft>
                      </a:pPr>
                      <a:r>
                        <a:rPr lang="en-GB" sz="1600" i="1" dirty="0" smtClean="0">
                          <a:latin typeface="Calibri" pitchFamily="34" charset="0"/>
                          <a:ea typeface="Arial Unicode MS"/>
                        </a:rPr>
                        <a:t>Entire archive</a:t>
                      </a:r>
                      <a:r>
                        <a:rPr lang="en-GB" sz="1600" i="1" baseline="0" dirty="0" smtClean="0">
                          <a:latin typeface="Calibri" pitchFamily="34" charset="0"/>
                          <a:ea typeface="Arial Unicode MS"/>
                        </a:rPr>
                        <a:t> + </a:t>
                      </a:r>
                      <a:r>
                        <a:rPr lang="en-GB" sz="1600" i="1" dirty="0" smtClean="0">
                          <a:latin typeface="Calibri" pitchFamily="34" charset="0"/>
                          <a:ea typeface="Arial Unicode MS"/>
                        </a:rPr>
                        <a:t>TDX ascending/descending coverage for building </a:t>
                      </a:r>
                      <a:r>
                        <a:rPr kumimoji="0" lang="en-GB" sz="1600" i="1" kern="1200" baseline="0" dirty="0" smtClean="0">
                          <a:solidFill>
                            <a:schemeClr val="tx1"/>
                          </a:solidFill>
                          <a:latin typeface="Calibri" pitchFamily="34" charset="0"/>
                          <a:ea typeface="Arial Unicode MS"/>
                          <a:cs typeface="+mn-cs"/>
                        </a:rPr>
                        <a:t>one initial reference DEM for each volcano, then after any eruption new TDX data would be needed to update the DEMs. TSX for ground deformation in synergy with CSK, </a:t>
                      </a:r>
                      <a:r>
                        <a:rPr lang="en-GB" sz="1600" i="1" baseline="0" dirty="0" smtClean="0">
                          <a:latin typeface="Calibri" pitchFamily="34" charset="0"/>
                          <a:ea typeface="Arial Unicode MS"/>
                        </a:rPr>
                        <a:t>~ 100 images/yr</a:t>
                      </a:r>
                      <a:endParaRPr kumimoji="0" lang="en-GB" sz="1600" i="1" kern="1200" baseline="0" dirty="0" smtClean="0">
                        <a:solidFill>
                          <a:schemeClr val="tx1"/>
                        </a:solidFill>
                        <a:latin typeface="Calibri" pitchFamily="34" charset="0"/>
                        <a:ea typeface="Arial Unicode MS"/>
                        <a:cs typeface="+mn-cs"/>
                      </a:endParaRPr>
                    </a:p>
                  </a:txBody>
                  <a:tcPr marL="68537" marR="68537"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732937">
                <a:tc>
                  <a:txBody>
                    <a:bodyPr/>
                    <a:lstStyle/>
                    <a:p>
                      <a:pPr algn="just">
                        <a:spcAft>
                          <a:spcPts val="600"/>
                        </a:spcAft>
                      </a:pPr>
                      <a:r>
                        <a:rPr lang="en-GB" sz="1600" b="0" dirty="0" smtClean="0">
                          <a:latin typeface="Calibri" pitchFamily="34" charset="0"/>
                          <a:ea typeface="Arial Unicode MS"/>
                        </a:rPr>
                        <a:t>SAR C-band</a:t>
                      </a:r>
                    </a:p>
                    <a:p>
                      <a:pPr algn="just">
                        <a:spcAft>
                          <a:spcPts val="600"/>
                        </a:spcAft>
                      </a:pPr>
                      <a:r>
                        <a:rPr lang="en-GB" sz="1600" b="1" dirty="0" err="1" smtClean="0">
                          <a:latin typeface="Calibri" pitchFamily="34" charset="0"/>
                          <a:ea typeface="Arial Unicode MS"/>
                        </a:rPr>
                        <a:t>Rsat</a:t>
                      </a:r>
                      <a:r>
                        <a:rPr lang="en-GB" sz="1600" b="1" dirty="0" smtClean="0">
                          <a:latin typeface="Calibri" pitchFamily="34" charset="0"/>
                          <a:ea typeface="Arial Unicode MS"/>
                        </a:rPr>
                        <a:t> 2</a:t>
                      </a:r>
                      <a:endParaRPr lang="it-IT" sz="1600" dirty="0">
                        <a:latin typeface="Calibri" pitchFamily="34" charset="0"/>
                        <a:ea typeface="Arial Unicode MS"/>
                      </a:endParaRPr>
                    </a:p>
                  </a:txBody>
                  <a:tcPr marL="68537" marR="68537"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just">
                        <a:spcAft>
                          <a:spcPts val="600"/>
                        </a:spcAft>
                      </a:pPr>
                      <a:r>
                        <a:rPr lang="en-GB" sz="1600" i="0" baseline="0" dirty="0" smtClean="0">
                          <a:latin typeface="Calibri" pitchFamily="34" charset="0"/>
                          <a:ea typeface="Arial Unicode MS"/>
                        </a:rPr>
                        <a:t>CSA</a:t>
                      </a:r>
                      <a:endParaRPr lang="it-IT" sz="1600" i="0" dirty="0">
                        <a:latin typeface="Calibri" pitchFamily="34" charset="0"/>
                        <a:ea typeface="Arial Unicode MS"/>
                      </a:endParaRPr>
                    </a:p>
                  </a:txBody>
                  <a:tcPr marL="68537" marR="6853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indent="0" algn="just" defTabSz="914400" rtl="0" eaLnBrk="1" fontAlgn="auto" latinLnBrk="0" hangingPunct="1">
                        <a:lnSpc>
                          <a:spcPct val="100000"/>
                        </a:lnSpc>
                        <a:spcBef>
                          <a:spcPts val="0"/>
                        </a:spcBef>
                        <a:spcAft>
                          <a:spcPts val="300"/>
                        </a:spcAft>
                        <a:buClrTx/>
                        <a:buSzTx/>
                        <a:buFontTx/>
                        <a:buNone/>
                        <a:tabLst/>
                        <a:defRPr/>
                      </a:pPr>
                      <a:r>
                        <a:rPr lang="en-GB" sz="1600" i="1" dirty="0" smtClean="0">
                          <a:latin typeface="Calibri" pitchFamily="34" charset="0"/>
                          <a:ea typeface="Arial Unicode MS"/>
                        </a:rPr>
                        <a:t>Entire archive. Descending/descending coverage for long term monitoring in quiescent times</a:t>
                      </a:r>
                      <a:r>
                        <a:rPr lang="en-GB" sz="1600" i="1" baseline="0" dirty="0" smtClean="0">
                          <a:latin typeface="Calibri" pitchFamily="34" charset="0"/>
                          <a:ea typeface="Arial Unicode MS"/>
                        </a:rPr>
                        <a:t>: ~ 50 images/yr. </a:t>
                      </a:r>
                    </a:p>
                    <a:p>
                      <a:pPr marL="0" marR="0" indent="0" algn="just" defTabSz="914400" rtl="0" eaLnBrk="1" fontAlgn="auto" latinLnBrk="0" hangingPunct="1">
                        <a:lnSpc>
                          <a:spcPct val="100000"/>
                        </a:lnSpc>
                        <a:spcBef>
                          <a:spcPts val="0"/>
                        </a:spcBef>
                        <a:spcAft>
                          <a:spcPts val="300"/>
                        </a:spcAft>
                        <a:buClrTx/>
                        <a:buSzTx/>
                        <a:buFontTx/>
                        <a:buNone/>
                        <a:tabLst/>
                        <a:defRPr/>
                      </a:pPr>
                      <a:r>
                        <a:rPr lang="en-GB" sz="1600" i="1" baseline="0" dirty="0" smtClean="0">
                          <a:latin typeface="Calibri" pitchFamily="34" charset="0"/>
                          <a:ea typeface="Arial Unicode MS"/>
                        </a:rPr>
                        <a:t>The </a:t>
                      </a:r>
                      <a:r>
                        <a:rPr lang="en-GB" sz="1600" i="1" baseline="0" dirty="0" err="1" smtClean="0">
                          <a:latin typeface="Calibri" pitchFamily="34" charset="0"/>
                          <a:ea typeface="Arial Unicode MS"/>
                        </a:rPr>
                        <a:t>Rsat</a:t>
                      </a:r>
                      <a:r>
                        <a:rPr lang="en-GB" sz="1600" i="1" baseline="0" dirty="0" smtClean="0">
                          <a:latin typeface="Calibri" pitchFamily="34" charset="0"/>
                          <a:ea typeface="Arial Unicode MS"/>
                        </a:rPr>
                        <a:t> 2 data should be </a:t>
                      </a:r>
                      <a:r>
                        <a:rPr lang="en-GB" sz="1600" i="1" dirty="0" smtClean="0">
                          <a:latin typeface="Calibri" pitchFamily="34" charset="0"/>
                          <a:ea typeface="Arial Unicode MS"/>
                        </a:rPr>
                        <a:t>synergic</a:t>
                      </a:r>
                      <a:r>
                        <a:rPr lang="en-GB" sz="1600" i="1" baseline="0" dirty="0" smtClean="0">
                          <a:latin typeface="Calibri" pitchFamily="34" charset="0"/>
                          <a:ea typeface="Arial Unicode MS"/>
                        </a:rPr>
                        <a:t> with S1, i.e. with different angles/orbits, dates.</a:t>
                      </a:r>
                      <a:endParaRPr lang="it-IT" sz="1600" dirty="0">
                        <a:latin typeface="Calibri" pitchFamily="34" charset="0"/>
                        <a:ea typeface="Arial Unicode MS"/>
                      </a:endParaRPr>
                    </a:p>
                  </a:txBody>
                  <a:tcPr marL="68537" marR="68537"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514616">
                <a:tc>
                  <a:txBody>
                    <a:bodyPr/>
                    <a:lstStyle/>
                    <a:p>
                      <a:pPr algn="just">
                        <a:spcAft>
                          <a:spcPts val="600"/>
                        </a:spcAft>
                      </a:pPr>
                      <a:r>
                        <a:rPr lang="en-GB" sz="1600" b="0" dirty="0" smtClean="0">
                          <a:latin typeface="Calibri" pitchFamily="34" charset="0"/>
                          <a:ea typeface="Arial Unicode MS"/>
                        </a:rPr>
                        <a:t>SAR C-band</a:t>
                      </a:r>
                    </a:p>
                    <a:p>
                      <a:pPr algn="just">
                        <a:spcAft>
                          <a:spcPts val="600"/>
                        </a:spcAft>
                      </a:pPr>
                      <a:r>
                        <a:rPr lang="en-GB" sz="1600" b="1" dirty="0" smtClean="0">
                          <a:latin typeface="Calibri" pitchFamily="34" charset="0"/>
                          <a:ea typeface="Arial Unicode MS"/>
                        </a:rPr>
                        <a:t>Sentinel 1</a:t>
                      </a:r>
                      <a:endParaRPr lang="it-IT" sz="1600" dirty="0">
                        <a:latin typeface="Calibri" pitchFamily="34" charset="0"/>
                        <a:ea typeface="Arial Unicode MS"/>
                      </a:endParaRPr>
                    </a:p>
                  </a:txBody>
                  <a:tcPr marL="68537" marR="68537"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just">
                        <a:spcAft>
                          <a:spcPts val="600"/>
                        </a:spcAft>
                      </a:pPr>
                      <a:r>
                        <a:rPr lang="en-GB" sz="1600" i="0" dirty="0" smtClean="0">
                          <a:latin typeface="Calibri" pitchFamily="34" charset="0"/>
                          <a:ea typeface="Arial Unicode MS"/>
                        </a:rPr>
                        <a:t>ESA</a:t>
                      </a:r>
                      <a:r>
                        <a:rPr lang="en-GB" sz="1600" i="0" baseline="0" dirty="0" smtClean="0">
                          <a:latin typeface="Calibri" pitchFamily="34" charset="0"/>
                          <a:ea typeface="Arial Unicode MS"/>
                        </a:rPr>
                        <a:t> </a:t>
                      </a:r>
                      <a:endParaRPr lang="it-IT" sz="1600" i="0" dirty="0">
                        <a:latin typeface="Calibri" pitchFamily="34" charset="0"/>
                        <a:ea typeface="Arial Unicode MS"/>
                      </a:endParaRPr>
                    </a:p>
                  </a:txBody>
                  <a:tcPr marL="68537" marR="6853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just">
                        <a:spcAft>
                          <a:spcPts val="300"/>
                        </a:spcAft>
                      </a:pPr>
                      <a:r>
                        <a:rPr lang="en-GB" sz="1600" i="1" dirty="0" smtClean="0">
                          <a:latin typeface="Calibri" pitchFamily="34" charset="0"/>
                          <a:ea typeface="Arial Unicode MS"/>
                        </a:rPr>
                        <a:t>Open. However, they request ascending/descending coverage </a:t>
                      </a:r>
                      <a:r>
                        <a:rPr lang="en-GB" sz="1600" b="1" i="1" dirty="0" smtClean="0">
                          <a:latin typeface="Calibri" pitchFamily="34" charset="0"/>
                          <a:ea typeface="Arial Unicode MS"/>
                        </a:rPr>
                        <a:t>every 6 days </a:t>
                      </a:r>
                      <a:r>
                        <a:rPr lang="en-GB" sz="1600" i="1" dirty="0" smtClean="0">
                          <a:latin typeface="Calibri" pitchFamily="34" charset="0"/>
                          <a:ea typeface="Arial Unicode MS"/>
                        </a:rPr>
                        <a:t>when volcanoes are under unrest.</a:t>
                      </a:r>
                      <a:endParaRPr lang="it-IT" sz="1600" dirty="0">
                        <a:latin typeface="Calibri" pitchFamily="34" charset="0"/>
                        <a:ea typeface="Arial Unicode MS"/>
                      </a:endParaRPr>
                    </a:p>
                  </a:txBody>
                  <a:tcPr marL="68537" marR="68537"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534110">
                <a:tc>
                  <a:txBody>
                    <a:bodyPr/>
                    <a:lstStyle/>
                    <a:p>
                      <a:pPr algn="just">
                        <a:spcAft>
                          <a:spcPts val="600"/>
                        </a:spcAft>
                      </a:pPr>
                      <a:r>
                        <a:rPr lang="en-GB" sz="1600" b="0" dirty="0" smtClean="0">
                          <a:latin typeface="Calibri" pitchFamily="34" charset="0"/>
                          <a:ea typeface="Arial Unicode MS"/>
                        </a:rPr>
                        <a:t>SAR L-band</a:t>
                      </a:r>
                    </a:p>
                    <a:p>
                      <a:pPr algn="just">
                        <a:spcAft>
                          <a:spcPts val="600"/>
                        </a:spcAft>
                      </a:pPr>
                      <a:r>
                        <a:rPr lang="en-GB" sz="1600" b="1" dirty="0" smtClean="0">
                          <a:latin typeface="Calibri" pitchFamily="34" charset="0"/>
                          <a:ea typeface="Arial Unicode MS"/>
                        </a:rPr>
                        <a:t>ALOS 2</a:t>
                      </a:r>
                      <a:endParaRPr lang="it-IT" sz="1600" dirty="0">
                        <a:latin typeface="Calibri" pitchFamily="34" charset="0"/>
                        <a:ea typeface="Arial Unicode MS"/>
                      </a:endParaRPr>
                    </a:p>
                  </a:txBody>
                  <a:tcPr marL="68537" marR="68537"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just">
                        <a:spcAft>
                          <a:spcPts val="600"/>
                        </a:spcAft>
                      </a:pPr>
                      <a:r>
                        <a:rPr lang="en-GB" sz="1600" i="0" dirty="0" smtClean="0">
                          <a:latin typeface="Calibri" pitchFamily="34" charset="0"/>
                          <a:ea typeface="Arial Unicode MS"/>
                        </a:rPr>
                        <a:t>JAXA</a:t>
                      </a:r>
                      <a:endParaRPr lang="it-IT" sz="1600" i="0" dirty="0">
                        <a:latin typeface="Calibri" pitchFamily="34" charset="0"/>
                        <a:ea typeface="Arial Unicode MS"/>
                      </a:endParaRPr>
                    </a:p>
                  </a:txBody>
                  <a:tcPr marL="68537" marR="6853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indent="0" algn="just" defTabSz="914400" rtl="0" eaLnBrk="1" fontAlgn="auto" latinLnBrk="0" hangingPunct="1">
                        <a:lnSpc>
                          <a:spcPct val="100000"/>
                        </a:lnSpc>
                        <a:spcBef>
                          <a:spcPts val="0"/>
                        </a:spcBef>
                        <a:spcAft>
                          <a:spcPts val="300"/>
                        </a:spcAft>
                        <a:buClrTx/>
                        <a:buSzTx/>
                        <a:buFontTx/>
                        <a:buNone/>
                        <a:tabLst/>
                        <a:defRPr/>
                      </a:pPr>
                      <a:r>
                        <a:rPr lang="en-GB" sz="1600" i="1" dirty="0" smtClean="0">
                          <a:latin typeface="Calibri" pitchFamily="34" charset="0"/>
                          <a:ea typeface="Arial Unicode MS"/>
                        </a:rPr>
                        <a:t>Entire archive</a:t>
                      </a:r>
                      <a:r>
                        <a:rPr lang="en-GB" sz="1600" i="1" baseline="0" dirty="0" smtClean="0">
                          <a:latin typeface="Calibri" pitchFamily="34" charset="0"/>
                          <a:ea typeface="Arial Unicode MS"/>
                        </a:rPr>
                        <a:t> + a</a:t>
                      </a:r>
                      <a:r>
                        <a:rPr lang="en-GB" sz="1600" i="1" dirty="0" smtClean="0">
                          <a:latin typeface="Calibri" pitchFamily="34" charset="0"/>
                          <a:ea typeface="Arial Unicode MS"/>
                        </a:rPr>
                        <a:t>scending/descending coverage:</a:t>
                      </a:r>
                      <a:r>
                        <a:rPr lang="en-GB" sz="1600" i="1" baseline="0" dirty="0" smtClean="0">
                          <a:latin typeface="Calibri" pitchFamily="34" charset="0"/>
                          <a:ea typeface="Arial Unicode MS"/>
                        </a:rPr>
                        <a:t> ~ 25 images/yr. </a:t>
                      </a:r>
                    </a:p>
                    <a:p>
                      <a:pPr marL="0" marR="0" indent="0" algn="just" defTabSz="914400" rtl="0" eaLnBrk="1" fontAlgn="auto" latinLnBrk="0" hangingPunct="1">
                        <a:lnSpc>
                          <a:spcPct val="100000"/>
                        </a:lnSpc>
                        <a:spcBef>
                          <a:spcPts val="0"/>
                        </a:spcBef>
                        <a:spcAft>
                          <a:spcPts val="300"/>
                        </a:spcAft>
                        <a:buClrTx/>
                        <a:buSzTx/>
                        <a:buFontTx/>
                        <a:buNone/>
                        <a:tabLst/>
                        <a:defRPr/>
                      </a:pPr>
                      <a:r>
                        <a:rPr lang="en-GB" sz="1600" b="1" i="1" baseline="0" dirty="0" smtClean="0">
                          <a:latin typeface="Calibri" pitchFamily="34" charset="0"/>
                          <a:ea typeface="Arial Unicode MS"/>
                        </a:rPr>
                        <a:t>Very important in this Supersite, considering the strong vegetation coverage.</a:t>
                      </a:r>
                      <a:endParaRPr lang="it-IT" sz="1600" b="1" dirty="0" smtClean="0">
                        <a:latin typeface="Calibri" pitchFamily="34" charset="0"/>
                        <a:ea typeface="Arial Unicode MS"/>
                      </a:endParaRPr>
                    </a:p>
                  </a:txBody>
                  <a:tcPr marL="68537" marR="68537"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654965">
                <a:tc>
                  <a:txBody>
                    <a:bodyPr/>
                    <a:lstStyle/>
                    <a:p>
                      <a:pPr marL="0" marR="0" indent="0" algn="just" defTabSz="914400" rtl="0" eaLnBrk="1" fontAlgn="auto" latinLnBrk="0" hangingPunct="1">
                        <a:lnSpc>
                          <a:spcPct val="100000"/>
                        </a:lnSpc>
                        <a:spcBef>
                          <a:spcPts val="0"/>
                        </a:spcBef>
                        <a:spcAft>
                          <a:spcPts val="600"/>
                        </a:spcAft>
                        <a:buClrTx/>
                        <a:buSzTx/>
                        <a:buFontTx/>
                        <a:buNone/>
                        <a:tabLst/>
                        <a:defRPr/>
                      </a:pPr>
                      <a:r>
                        <a:rPr lang="en-GB" sz="1600" b="0" dirty="0" smtClean="0">
                          <a:latin typeface="Calibri" pitchFamily="34" charset="0"/>
                          <a:ea typeface="Arial Unicode MS"/>
                        </a:rPr>
                        <a:t>Optical data</a:t>
                      </a:r>
                    </a:p>
                    <a:p>
                      <a:pPr marL="0" marR="0" indent="0" algn="just" defTabSz="914400" rtl="0" eaLnBrk="1" fontAlgn="auto" latinLnBrk="0" hangingPunct="1">
                        <a:lnSpc>
                          <a:spcPct val="100000"/>
                        </a:lnSpc>
                        <a:spcBef>
                          <a:spcPts val="0"/>
                        </a:spcBef>
                        <a:spcAft>
                          <a:spcPts val="600"/>
                        </a:spcAft>
                        <a:buClrTx/>
                        <a:buSzTx/>
                        <a:buFontTx/>
                        <a:buNone/>
                        <a:tabLst/>
                        <a:defRPr/>
                      </a:pPr>
                      <a:r>
                        <a:rPr lang="en-GB" sz="1600" b="1" dirty="0" smtClean="0">
                          <a:latin typeface="Calibri" pitchFamily="34" charset="0"/>
                          <a:ea typeface="Arial Unicode MS"/>
                        </a:rPr>
                        <a:t>Pleiades</a:t>
                      </a:r>
                      <a:endParaRPr lang="it-IT" sz="1600" dirty="0">
                        <a:latin typeface="Calibri" pitchFamily="34" charset="0"/>
                        <a:ea typeface="Arial Unicode MS"/>
                      </a:endParaRPr>
                    </a:p>
                  </a:txBody>
                  <a:tcPr marL="68537" marR="68537"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indent="0" algn="just" defTabSz="914400" rtl="0" eaLnBrk="1" fontAlgn="auto" latinLnBrk="0" hangingPunct="1">
                        <a:lnSpc>
                          <a:spcPct val="100000"/>
                        </a:lnSpc>
                        <a:spcBef>
                          <a:spcPts val="0"/>
                        </a:spcBef>
                        <a:spcAft>
                          <a:spcPts val="600"/>
                        </a:spcAft>
                        <a:buClrTx/>
                        <a:buSzTx/>
                        <a:buFontTx/>
                        <a:buNone/>
                        <a:tabLst/>
                        <a:defRPr/>
                      </a:pPr>
                      <a:r>
                        <a:rPr lang="en-GB" sz="1600" i="0" dirty="0" smtClean="0">
                          <a:latin typeface="Calibri" pitchFamily="34" charset="0"/>
                          <a:ea typeface="Arial Unicode MS"/>
                        </a:rPr>
                        <a:t>CNES</a:t>
                      </a:r>
                      <a:endParaRPr lang="it-IT" sz="1600" i="0" dirty="0" smtClean="0">
                        <a:latin typeface="Calibri" pitchFamily="34" charset="0"/>
                        <a:ea typeface="Arial Unicode MS"/>
                      </a:endParaRPr>
                    </a:p>
                  </a:txBody>
                  <a:tcPr marL="68537" marR="68537"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indent="0" algn="just" defTabSz="914400" rtl="0" eaLnBrk="1" fontAlgn="auto" latinLnBrk="0" hangingPunct="1">
                        <a:lnSpc>
                          <a:spcPct val="100000"/>
                        </a:lnSpc>
                        <a:spcBef>
                          <a:spcPts val="0"/>
                        </a:spcBef>
                        <a:spcAft>
                          <a:spcPts val="300"/>
                        </a:spcAft>
                        <a:buClrTx/>
                        <a:buSzTx/>
                        <a:buFontTx/>
                        <a:buNone/>
                        <a:tabLst/>
                        <a:defRPr/>
                      </a:pPr>
                      <a:r>
                        <a:rPr lang="en-GB" sz="1600" i="1" dirty="0" smtClean="0">
                          <a:latin typeface="Calibri" pitchFamily="34" charset="0"/>
                          <a:ea typeface="Arial Unicode MS"/>
                        </a:rPr>
                        <a:t>One initial tri-stereo coverage for each volcano, then one more each time there are substantial morphological changes (1 coverage every</a:t>
                      </a:r>
                      <a:r>
                        <a:rPr lang="en-GB" sz="1600" i="1" baseline="0" dirty="0" smtClean="0">
                          <a:latin typeface="Calibri" pitchFamily="34" charset="0"/>
                          <a:ea typeface="Arial Unicode MS"/>
                        </a:rPr>
                        <a:t> 5 years </a:t>
                      </a:r>
                      <a:r>
                        <a:rPr lang="en-GB" sz="1600" i="1" dirty="0" smtClean="0">
                          <a:latin typeface="Calibri" pitchFamily="34" charset="0"/>
                          <a:ea typeface="Arial Unicode MS"/>
                        </a:rPr>
                        <a:t>on average). Used for HR DEM creation</a:t>
                      </a:r>
                      <a:r>
                        <a:rPr lang="en-GB" sz="1600" i="1" baseline="0" dirty="0" smtClean="0">
                          <a:latin typeface="Calibri" pitchFamily="34" charset="0"/>
                          <a:ea typeface="Arial Unicode MS"/>
                        </a:rPr>
                        <a:t> and photo-analysis.</a:t>
                      </a:r>
                      <a:endParaRPr lang="it-IT" sz="1600" dirty="0">
                        <a:latin typeface="Calibri" pitchFamily="34" charset="0"/>
                        <a:ea typeface="Arial Unicode MS"/>
                      </a:endParaRPr>
                    </a:p>
                  </a:txBody>
                  <a:tcPr marL="68537" marR="68537"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txBox="1">
            <a:spLocks/>
          </p:cNvSpPr>
          <p:nvPr/>
        </p:nvSpPr>
        <p:spPr>
          <a:xfrm>
            <a:off x="685800" y="762000"/>
            <a:ext cx="7772400" cy="914400"/>
          </a:xfrm>
          <a:prstGeom prst="rect">
            <a:avLst/>
          </a:prstGeom>
        </p:spPr>
        <p:txBody>
          <a:bodyPr vert="horz" anchor="ctr">
            <a:normAutofit/>
          </a:bodyPr>
          <a:lstStyle/>
          <a:p>
            <a:pPr lvl="0" algn="ctr" fontAlgn="auto">
              <a:spcAft>
                <a:spcPts val="0"/>
              </a:spcAft>
              <a:defRPr/>
            </a:pPr>
            <a:r>
              <a:rPr kumimoji="0" lang="it-IT" sz="3200" b="0" i="0" u="none" strike="noStrike" kern="1200" cap="none" spc="0" normalizeH="0" baseline="0" noProof="0" dirty="0" err="1" smtClean="0">
                <a:ln>
                  <a:noFill/>
                </a:ln>
                <a:effectLst/>
                <a:uLnTx/>
                <a:uFillTx/>
                <a:latin typeface="Calibri" pitchFamily="34" charset="0"/>
                <a:ea typeface="+mj-ea"/>
                <a:cs typeface="+mj-cs"/>
              </a:rPr>
              <a:t>Issues</a:t>
            </a:r>
            <a:r>
              <a:rPr kumimoji="0" lang="it-IT" sz="3200" b="0" i="0" u="none" strike="noStrike" kern="1200" cap="none" spc="0" normalizeH="0" baseline="0" noProof="0" dirty="0" smtClean="0">
                <a:ln>
                  <a:noFill/>
                </a:ln>
                <a:effectLst/>
                <a:uLnTx/>
                <a:uFillTx/>
                <a:latin typeface="Calibri" pitchFamily="34" charset="0"/>
                <a:ea typeface="+mj-ea"/>
                <a:cs typeface="+mj-cs"/>
              </a:rPr>
              <a:t> </a:t>
            </a:r>
            <a:r>
              <a:rPr kumimoji="0" lang="it-IT" sz="3200" b="0" i="0" u="none" strike="noStrike" kern="1200" cap="none" spc="0" normalizeH="0" baseline="0" noProof="0" dirty="0" err="1" smtClean="0">
                <a:ln>
                  <a:noFill/>
                </a:ln>
                <a:effectLst/>
                <a:uLnTx/>
                <a:uFillTx/>
                <a:latin typeface="Calibri" pitchFamily="34" charset="0"/>
                <a:ea typeface="+mj-ea"/>
                <a:cs typeface="+mj-cs"/>
              </a:rPr>
              <a:t>with</a:t>
            </a:r>
            <a:r>
              <a:rPr kumimoji="0" lang="it-IT" sz="3200" b="0" i="0" u="none" strike="noStrike" kern="1200" cap="none" spc="0" normalizeH="0" baseline="0" noProof="0" dirty="0" smtClean="0">
                <a:ln>
                  <a:noFill/>
                </a:ln>
                <a:effectLst/>
                <a:uLnTx/>
                <a:uFillTx/>
                <a:latin typeface="Calibri" pitchFamily="34" charset="0"/>
                <a:ea typeface="+mj-ea"/>
                <a:cs typeface="+mj-cs"/>
              </a:rPr>
              <a:t> the Virunga Supersite</a:t>
            </a:r>
            <a:endParaRPr kumimoji="0" lang="it-IT" sz="3200" b="0" i="0" u="none" strike="noStrike" kern="1200" cap="none" spc="0" normalizeH="0" baseline="0" noProof="0" dirty="0">
              <a:ln>
                <a:noFill/>
              </a:ln>
              <a:effectLst/>
              <a:uLnTx/>
              <a:uFillTx/>
              <a:latin typeface="Calibri" pitchFamily="34" charset="0"/>
              <a:ea typeface="+mj-ea"/>
              <a:cs typeface="+mj-cs"/>
            </a:endParaRPr>
          </a:p>
        </p:txBody>
      </p:sp>
      <p:sp>
        <p:nvSpPr>
          <p:cNvPr id="5" name="Sottotitolo 2"/>
          <p:cNvSpPr txBox="1">
            <a:spLocks/>
          </p:cNvSpPr>
          <p:nvPr/>
        </p:nvSpPr>
        <p:spPr>
          <a:xfrm>
            <a:off x="609600" y="1600200"/>
            <a:ext cx="7924800" cy="3657600"/>
          </a:xfrm>
          <a:prstGeom prst="rect">
            <a:avLst/>
          </a:prstGeom>
        </p:spPr>
        <p:txBody>
          <a:bodyPr vert="horz">
            <a:noAutofit/>
          </a:bodyPr>
          <a:lstStyle/>
          <a:p>
            <a:pPr marL="365125" lvl="0" indent="-273050" algn="just" fontAlgn="auto">
              <a:spcBef>
                <a:spcPts val="600"/>
              </a:spcBef>
              <a:spcAft>
                <a:spcPts val="0"/>
              </a:spcAft>
              <a:buClr>
                <a:srgbClr val="7030A0"/>
              </a:buClr>
              <a:buFont typeface="Wingdings" pitchFamily="2" charset="2"/>
              <a:buChar char="§"/>
              <a:defRPr/>
            </a:pPr>
            <a:endParaRPr lang="en-US" sz="2000" dirty="0" smtClean="0">
              <a:latin typeface="Calibri" pitchFamily="34" charset="0"/>
            </a:endParaRPr>
          </a:p>
          <a:p>
            <a:pPr marL="365125" indent="-273050" algn="just" fontAlgn="auto">
              <a:spcBef>
                <a:spcPts val="600"/>
              </a:spcBef>
              <a:spcAft>
                <a:spcPts val="0"/>
              </a:spcAft>
              <a:buClr>
                <a:srgbClr val="7030A0"/>
              </a:buClr>
              <a:buFont typeface="Wingdings" pitchFamily="2" charset="2"/>
              <a:buChar char="§"/>
              <a:defRPr/>
            </a:pPr>
            <a:r>
              <a:rPr lang="en-US" sz="2000" dirty="0" smtClean="0">
                <a:solidFill>
                  <a:prstClr val="black"/>
                </a:solidFill>
                <a:latin typeface="Calibri" pitchFamily="34" charset="0"/>
              </a:rPr>
              <a:t>Concern was raised by one reviewer and one SAC member on the capacity of the GVO to be able to carry out its duties, given the rather scarce resources and the limited capacities of its personnel.</a:t>
            </a:r>
          </a:p>
          <a:p>
            <a:pPr marL="365125" indent="-273050" algn="just" fontAlgn="auto">
              <a:spcBef>
                <a:spcPts val="600"/>
              </a:spcBef>
              <a:spcAft>
                <a:spcPts val="0"/>
              </a:spcAft>
              <a:buClr>
                <a:srgbClr val="7030A0"/>
              </a:buClr>
              <a:buFont typeface="Wingdings" pitchFamily="2" charset="2"/>
              <a:buChar char="§"/>
              <a:defRPr/>
            </a:pPr>
            <a:r>
              <a:rPr lang="en-US" sz="2000" dirty="0" smtClean="0">
                <a:solidFill>
                  <a:prstClr val="black"/>
                </a:solidFill>
                <a:latin typeface="Calibri" pitchFamily="34" charset="0"/>
              </a:rPr>
              <a:t>The proposers replied that the Supersite is their best occasion to raise the level of attention on the area, and through that they expect international agencies and scientific communities to support further development of capacities at GVO and in DRC.</a:t>
            </a:r>
          </a:p>
          <a:p>
            <a:pPr marL="365125" indent="-273050" algn="just" fontAlgn="auto">
              <a:spcBef>
                <a:spcPts val="600"/>
              </a:spcBef>
              <a:spcAft>
                <a:spcPts val="0"/>
              </a:spcAft>
              <a:buClr>
                <a:srgbClr val="7030A0"/>
              </a:buClr>
              <a:buFont typeface="Wingdings" pitchFamily="2" charset="2"/>
              <a:buChar char="§"/>
              <a:defRPr/>
            </a:pPr>
            <a:r>
              <a:rPr lang="en-US" sz="2000" dirty="0" smtClean="0">
                <a:solidFill>
                  <a:prstClr val="black"/>
                </a:solidFill>
                <a:latin typeface="Calibri" pitchFamily="34" charset="0"/>
              </a:rPr>
              <a:t>The SAC and </a:t>
            </a:r>
            <a:r>
              <a:rPr lang="en-US" sz="2000" dirty="0" err="1" smtClean="0">
                <a:solidFill>
                  <a:prstClr val="black"/>
                </a:solidFill>
                <a:latin typeface="Calibri" pitchFamily="34" charset="0"/>
              </a:rPr>
              <a:t>GEOSec</a:t>
            </a:r>
            <a:r>
              <a:rPr lang="en-US" sz="2000" dirty="0" smtClean="0">
                <a:solidFill>
                  <a:prstClr val="black"/>
                </a:solidFill>
                <a:latin typeface="Calibri" pitchFamily="34" charset="0"/>
              </a:rPr>
              <a:t> shared this view and thus approved the Supersite. </a:t>
            </a:r>
          </a:p>
          <a:p>
            <a:pPr marL="365125" indent="-273050" algn="just" fontAlgn="auto">
              <a:spcBef>
                <a:spcPts val="600"/>
              </a:spcBef>
              <a:spcAft>
                <a:spcPts val="0"/>
              </a:spcAft>
              <a:buClr>
                <a:srgbClr val="7030A0"/>
              </a:buClr>
              <a:buFont typeface="Wingdings" pitchFamily="2" charset="2"/>
              <a:buChar char="§"/>
              <a:defRPr/>
            </a:pPr>
            <a:r>
              <a:rPr lang="en-US" sz="2000" dirty="0" smtClean="0">
                <a:solidFill>
                  <a:prstClr val="black"/>
                </a:solidFill>
                <a:latin typeface="Calibri" pitchFamily="34" charset="0"/>
              </a:rPr>
              <a:t>As an initial result, the Copernicus EMS Risk &amp; Recovery Mapping (RRM) service has been activated and is generating a high resolution DEM of the area and volcanic hazard maps.</a:t>
            </a:r>
          </a:p>
          <a:p>
            <a:pPr marL="365125" indent="-273050" algn="just" fontAlgn="auto">
              <a:spcBef>
                <a:spcPts val="600"/>
              </a:spcBef>
              <a:spcAft>
                <a:spcPts val="0"/>
              </a:spcAft>
              <a:buClr>
                <a:srgbClr val="7030A0"/>
              </a:buClr>
              <a:buFont typeface="Wingdings" pitchFamily="2" charset="2"/>
              <a:buChar char="§"/>
              <a:defRPr/>
            </a:pPr>
            <a:endParaRPr lang="en-US" sz="2000" dirty="0" smtClean="0">
              <a:solidFill>
                <a:prstClr val="black"/>
              </a:solidFill>
              <a:latin typeface="Calibri" pitchFamily="34" charset="0"/>
            </a:endParaRPr>
          </a:p>
          <a:p>
            <a:pPr marL="365125" indent="-273050" algn="just" fontAlgn="auto">
              <a:spcBef>
                <a:spcPts val="600"/>
              </a:spcBef>
              <a:spcAft>
                <a:spcPts val="0"/>
              </a:spcAft>
              <a:buClr>
                <a:srgbClr val="7030A0"/>
              </a:buClr>
              <a:buFont typeface="Wingdings" pitchFamily="2" charset="2"/>
              <a:buChar char="§"/>
              <a:defRPr/>
            </a:pPr>
            <a:endParaRPr lang="en-US" sz="2000" dirty="0" smtClean="0">
              <a:solidFill>
                <a:prstClr val="black"/>
              </a:solidFill>
              <a:latin typeface="Calibri" pitchFamily="34" charset="0"/>
            </a:endParaRPr>
          </a:p>
          <a:p>
            <a:pPr marL="365125" indent="-273050" algn="just" fontAlgn="auto">
              <a:spcBef>
                <a:spcPts val="1200"/>
              </a:spcBef>
              <a:spcAft>
                <a:spcPts val="0"/>
              </a:spcAft>
              <a:buClr>
                <a:srgbClr val="7030A0"/>
              </a:buClr>
              <a:buFont typeface="Wingdings" pitchFamily="2" charset="2"/>
              <a:buChar char="§"/>
              <a:defRPr/>
            </a:pPr>
            <a:endParaRPr lang="en-US" sz="2000" dirty="0" smtClean="0">
              <a:latin typeface="Calibri" pitchFamily="34" charset="0"/>
            </a:endParaRPr>
          </a:p>
          <a:p>
            <a:pPr marL="365125" indent="-273050" algn="just" fontAlgn="auto">
              <a:spcBef>
                <a:spcPts val="1200"/>
              </a:spcBef>
              <a:spcAft>
                <a:spcPts val="0"/>
              </a:spcAft>
              <a:buClr>
                <a:srgbClr val="7030A0"/>
              </a:buClr>
              <a:buFont typeface="Wingdings" pitchFamily="2" charset="2"/>
              <a:buChar char="§"/>
              <a:defRPr/>
            </a:pPr>
            <a:endParaRPr lang="en-US" sz="2000" dirty="0" smtClean="0">
              <a:latin typeface="Calibri"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txBox="1">
            <a:spLocks/>
          </p:cNvSpPr>
          <p:nvPr/>
        </p:nvSpPr>
        <p:spPr>
          <a:xfrm>
            <a:off x="304800" y="609600"/>
            <a:ext cx="8458200" cy="914400"/>
          </a:xfrm>
          <a:prstGeom prst="rect">
            <a:avLst/>
          </a:prstGeom>
        </p:spPr>
        <p:txBody>
          <a:bodyPr vert="horz" anchor="ctr">
            <a:noAutofit/>
          </a:bodyPr>
          <a:lstStyle/>
          <a:p>
            <a:pPr lvl="0" algn="ctr" fontAlgn="auto">
              <a:spcAft>
                <a:spcPts val="0"/>
              </a:spcAft>
              <a:defRPr/>
            </a:pPr>
            <a:r>
              <a:rPr lang="it-IT" sz="3600" dirty="0" smtClean="0">
                <a:latin typeface="Calibri" pitchFamily="34" charset="0"/>
              </a:rPr>
              <a:t>2017 </a:t>
            </a:r>
            <a:r>
              <a:rPr lang="it-IT" sz="3600" dirty="0" err="1" smtClean="0">
                <a:latin typeface="Calibri" pitchFamily="34" charset="0"/>
              </a:rPr>
              <a:t>Event</a:t>
            </a:r>
            <a:r>
              <a:rPr lang="it-IT" sz="3600" dirty="0" smtClean="0">
                <a:latin typeface="Calibri" pitchFamily="34" charset="0"/>
              </a:rPr>
              <a:t> </a:t>
            </a:r>
            <a:r>
              <a:rPr lang="it-IT" sz="3600" dirty="0" err="1" smtClean="0">
                <a:latin typeface="Calibri" pitchFamily="34" charset="0"/>
              </a:rPr>
              <a:t>Supersites</a:t>
            </a:r>
            <a:endParaRPr lang="it-IT" sz="3600" dirty="0" smtClean="0">
              <a:latin typeface="Calibri" pitchFamily="34" charset="0"/>
            </a:endParaRPr>
          </a:p>
        </p:txBody>
      </p:sp>
      <p:graphicFrame>
        <p:nvGraphicFramePr>
          <p:cNvPr id="7" name="Tabella 6"/>
          <p:cNvGraphicFramePr>
            <a:graphicFrameLocks noGrp="1"/>
          </p:cNvGraphicFramePr>
          <p:nvPr/>
        </p:nvGraphicFramePr>
        <p:xfrm>
          <a:off x="457200" y="1524000"/>
          <a:ext cx="8229600" cy="741680"/>
        </p:xfrm>
        <a:graphic>
          <a:graphicData uri="http://schemas.openxmlformats.org/drawingml/2006/table">
            <a:tbl>
              <a:tblPr firstRow="1" bandRow="1">
                <a:tableStyleId>{5C22544A-7EE6-4342-B048-85BDC9FD1C3A}</a:tableStyleId>
              </a:tblPr>
              <a:tblGrid>
                <a:gridCol w="457200"/>
                <a:gridCol w="3124200"/>
                <a:gridCol w="2514600"/>
                <a:gridCol w="2133600"/>
              </a:tblGrid>
              <a:tr h="370840">
                <a:tc>
                  <a:txBody>
                    <a:bodyPr/>
                    <a:lstStyle/>
                    <a:p>
                      <a:endParaRPr lang="it-IT" dirty="0">
                        <a:solidFill>
                          <a:schemeClr val="tx1"/>
                        </a:solidFill>
                        <a:latin typeface="Calibri" pitchFamily="34" charset="0"/>
                      </a:endParaRPr>
                    </a:p>
                  </a:txBody>
                  <a:tcPr>
                    <a:solidFill>
                      <a:schemeClr val="accent1">
                        <a:lumMod val="60000"/>
                        <a:lumOff val="40000"/>
                      </a:schemeClr>
                    </a:solidFill>
                  </a:tcPr>
                </a:tc>
                <a:tc>
                  <a:txBody>
                    <a:bodyPr/>
                    <a:lstStyle/>
                    <a:p>
                      <a:r>
                        <a:rPr lang="it-IT" dirty="0" smtClean="0">
                          <a:solidFill>
                            <a:schemeClr val="tx1"/>
                          </a:solidFill>
                          <a:latin typeface="Calibri" pitchFamily="34" charset="0"/>
                        </a:rPr>
                        <a:t>Supersite</a:t>
                      </a:r>
                      <a:endParaRPr lang="it-IT" dirty="0">
                        <a:solidFill>
                          <a:schemeClr val="tx1"/>
                        </a:solidFill>
                        <a:latin typeface="Calibri" pitchFamily="34" charset="0"/>
                      </a:endParaRPr>
                    </a:p>
                  </a:txBody>
                  <a:tcPr>
                    <a:solidFill>
                      <a:schemeClr val="accent1">
                        <a:lumMod val="60000"/>
                        <a:lumOff val="40000"/>
                      </a:schemeClr>
                    </a:solidFill>
                  </a:tcPr>
                </a:tc>
                <a:tc>
                  <a:txBody>
                    <a:bodyPr/>
                    <a:lstStyle/>
                    <a:p>
                      <a:pPr algn="l"/>
                      <a:r>
                        <a:rPr kumimoji="0" lang="it-IT" b="1" kern="1200" dirty="0" err="1" smtClean="0">
                          <a:solidFill>
                            <a:schemeClr val="tx1"/>
                          </a:solidFill>
                          <a:latin typeface="Calibri" pitchFamily="34" charset="0"/>
                          <a:ea typeface="+mn-ea"/>
                          <a:cs typeface="+mn-cs"/>
                        </a:rPr>
                        <a:t>Supporting</a:t>
                      </a:r>
                      <a:r>
                        <a:rPr kumimoji="0" lang="it-IT" b="1" kern="1200" dirty="0" smtClean="0">
                          <a:solidFill>
                            <a:schemeClr val="tx1"/>
                          </a:solidFill>
                          <a:latin typeface="Calibri" pitchFamily="34" charset="0"/>
                          <a:ea typeface="+mn-ea"/>
                          <a:cs typeface="+mn-cs"/>
                        </a:rPr>
                        <a:t> </a:t>
                      </a:r>
                      <a:r>
                        <a:rPr kumimoji="0" lang="it-IT" b="1" kern="1200" dirty="0" err="1" smtClean="0">
                          <a:solidFill>
                            <a:schemeClr val="tx1"/>
                          </a:solidFill>
                          <a:latin typeface="Calibri" pitchFamily="34" charset="0"/>
                          <a:ea typeface="+mn-ea"/>
                          <a:cs typeface="+mn-cs"/>
                        </a:rPr>
                        <a:t>agencies</a:t>
                      </a:r>
                      <a:endParaRPr kumimoji="0" lang="it-IT" b="1" kern="1200" dirty="0">
                        <a:solidFill>
                          <a:schemeClr val="tx1"/>
                        </a:solidFill>
                        <a:latin typeface="Calibri" pitchFamily="34" charset="0"/>
                        <a:ea typeface="+mn-ea"/>
                        <a:cs typeface="+mn-cs"/>
                      </a:endParaRPr>
                    </a:p>
                  </a:txBody>
                  <a:tcPr anchor="ctr">
                    <a:solidFill>
                      <a:schemeClr val="accent1">
                        <a:lumMod val="60000"/>
                        <a:lumOff val="40000"/>
                      </a:schemeClr>
                    </a:solidFill>
                  </a:tcPr>
                </a:tc>
                <a:tc>
                  <a:txBody>
                    <a:bodyPr/>
                    <a:lstStyle/>
                    <a:p>
                      <a:pPr algn="l"/>
                      <a:r>
                        <a:rPr kumimoji="0" lang="it-IT" b="1" kern="1200" dirty="0" smtClean="0">
                          <a:solidFill>
                            <a:schemeClr val="tx1"/>
                          </a:solidFill>
                          <a:latin typeface="Calibri" pitchFamily="34" charset="0"/>
                          <a:ea typeface="+mn-ea"/>
                          <a:cs typeface="+mn-cs"/>
                        </a:rPr>
                        <a:t>Date </a:t>
                      </a:r>
                      <a:r>
                        <a:rPr kumimoji="0" lang="it-IT" b="1" kern="1200" dirty="0" err="1" smtClean="0">
                          <a:solidFill>
                            <a:schemeClr val="tx1"/>
                          </a:solidFill>
                          <a:latin typeface="Calibri" pitchFamily="34" charset="0"/>
                          <a:ea typeface="+mn-ea"/>
                          <a:cs typeface="+mn-cs"/>
                        </a:rPr>
                        <a:t>started</a:t>
                      </a:r>
                      <a:endParaRPr kumimoji="0" lang="it-IT" b="1" kern="1200" dirty="0">
                        <a:solidFill>
                          <a:schemeClr val="tx1"/>
                        </a:solidFill>
                        <a:latin typeface="Calibri" pitchFamily="34" charset="0"/>
                        <a:ea typeface="+mn-ea"/>
                        <a:cs typeface="+mn-cs"/>
                      </a:endParaRPr>
                    </a:p>
                  </a:txBody>
                  <a:tcPr>
                    <a:solidFill>
                      <a:schemeClr val="accent1">
                        <a:lumMod val="60000"/>
                        <a:lumOff val="40000"/>
                      </a:schemeClr>
                    </a:solidFill>
                  </a:tcPr>
                </a:tc>
              </a:tr>
              <a:tr h="370840">
                <a:tc>
                  <a:txBody>
                    <a:bodyPr/>
                    <a:lstStyle/>
                    <a:p>
                      <a:r>
                        <a:rPr lang="it-IT" dirty="0" smtClean="0">
                          <a:latin typeface="Calibri" pitchFamily="34" charset="0"/>
                        </a:rPr>
                        <a:t>1</a:t>
                      </a:r>
                      <a:endParaRPr lang="it-IT" dirty="0">
                        <a:latin typeface="Calibri" pitchFamily="34" charset="0"/>
                      </a:endParaRPr>
                    </a:p>
                  </a:txBody>
                  <a:tcPr/>
                </a:tc>
                <a:tc>
                  <a:txBody>
                    <a:bodyPr/>
                    <a:lstStyle/>
                    <a:p>
                      <a:r>
                        <a:rPr lang="en-US" sz="1800" dirty="0" err="1" smtClean="0">
                          <a:latin typeface="Calibri" pitchFamily="34" charset="0"/>
                          <a:ea typeface="Calibri" pitchFamily="34" charset="0"/>
                          <a:cs typeface="Cambria-Bold" charset="0"/>
                        </a:rPr>
                        <a:t>Sinabung</a:t>
                      </a:r>
                      <a:r>
                        <a:rPr lang="en-US" sz="1800" dirty="0" smtClean="0">
                          <a:latin typeface="Calibri" pitchFamily="34" charset="0"/>
                          <a:ea typeface="Calibri" pitchFamily="34" charset="0"/>
                          <a:cs typeface="Cambria-Bold" charset="0"/>
                        </a:rPr>
                        <a:t> volcano (Indonesia) </a:t>
                      </a:r>
                      <a:endParaRPr lang="it-IT" dirty="0">
                        <a:latin typeface="Calibri" pitchFamily="34" charset="0"/>
                      </a:endParaRPr>
                    </a:p>
                  </a:txBody>
                  <a:tcPr/>
                </a:tc>
                <a:tc>
                  <a:txBody>
                    <a:bodyPr/>
                    <a:lstStyle/>
                    <a:p>
                      <a:r>
                        <a:rPr kumimoji="0" lang="it-IT" sz="1800" kern="1200" dirty="0" smtClean="0">
                          <a:solidFill>
                            <a:schemeClr val="dk1"/>
                          </a:solidFill>
                          <a:latin typeface="Calibri" pitchFamily="34" charset="0"/>
                          <a:ea typeface="Calibri" pitchFamily="34" charset="0"/>
                          <a:cs typeface="Cambria-Bold" charset="0"/>
                        </a:rPr>
                        <a:t>DLR (70 TSX), ASI (???)</a:t>
                      </a:r>
                      <a:endParaRPr lang="it-IT" dirty="0">
                        <a:latin typeface="Calibri" pitchFamily="34" charset="0"/>
                      </a:endParaRPr>
                    </a:p>
                  </a:txBody>
                  <a:tcPr/>
                </a:tc>
                <a:tc>
                  <a:txBody>
                    <a:bodyPr/>
                    <a:lstStyle/>
                    <a:p>
                      <a:pPr marL="0" algn="ctr" rtl="0" eaLnBrk="1" fontAlgn="b" latinLnBrk="0" hangingPunct="1"/>
                      <a:r>
                        <a:rPr kumimoji="0" lang="it-IT" sz="1800" kern="1200" dirty="0" smtClean="0">
                          <a:solidFill>
                            <a:schemeClr val="dk1"/>
                          </a:solidFill>
                          <a:latin typeface="Calibri" pitchFamily="34" charset="0"/>
                          <a:ea typeface="Calibri" pitchFamily="34" charset="0"/>
                          <a:cs typeface="Cambria-Bold" charset="0"/>
                        </a:rPr>
                        <a:t>??</a:t>
                      </a:r>
                    </a:p>
                  </a:txBody>
                  <a:tcPr marL="0" marR="0" marT="0" marB="0" anchor="ctr"/>
                </a:tc>
              </a:tr>
            </a:tbl>
          </a:graphicData>
        </a:graphic>
      </p:graphicFrame>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txBox="1">
            <a:spLocks/>
          </p:cNvSpPr>
          <p:nvPr/>
        </p:nvSpPr>
        <p:spPr>
          <a:xfrm>
            <a:off x="533400" y="762000"/>
            <a:ext cx="7772400" cy="525379"/>
          </a:xfrm>
          <a:prstGeom prst="rect">
            <a:avLst/>
          </a:prstGeom>
        </p:spPr>
        <p:txBody>
          <a:bodyPr vert="horz" anchor="ctr">
            <a:normAutofit fontScale="92500" lnSpcReduction="10000"/>
          </a:bodyPr>
          <a:lstStyle/>
          <a:p>
            <a:pPr lvl="0" algn="ctr" fontAlgn="auto">
              <a:spcAft>
                <a:spcPts val="0"/>
              </a:spcAft>
              <a:defRPr/>
            </a:pPr>
            <a:r>
              <a:rPr kumimoji="0" lang="it-IT" sz="3200" b="0" i="0" u="none" strike="noStrike" kern="1200" cap="none" spc="0" normalizeH="0" baseline="0" noProof="0" dirty="0" smtClean="0">
                <a:ln>
                  <a:noFill/>
                </a:ln>
                <a:effectLst/>
                <a:uLnTx/>
                <a:uFillTx/>
                <a:latin typeface="Calibri" pitchFamily="34" charset="0"/>
                <a:ea typeface="+mj-ea"/>
                <a:cs typeface="+mj-cs"/>
              </a:rPr>
              <a:t>New GSNL website and </a:t>
            </a:r>
            <a:r>
              <a:rPr kumimoji="0" lang="it-IT" sz="3200" b="0" i="0" u="none" strike="noStrike" kern="1200" cap="none" spc="0" normalizeH="0" baseline="0" noProof="0" dirty="0" err="1" smtClean="0">
                <a:ln>
                  <a:noFill/>
                </a:ln>
                <a:effectLst/>
                <a:uLnTx/>
                <a:uFillTx/>
                <a:latin typeface="Calibri" pitchFamily="34" charset="0"/>
                <a:ea typeface="+mj-ea"/>
                <a:cs typeface="+mj-cs"/>
              </a:rPr>
              <a:t>Twitter</a:t>
            </a:r>
            <a:r>
              <a:rPr kumimoji="0" lang="it-IT" sz="3200" b="0" i="0" u="none" strike="noStrike" kern="1200" cap="none" spc="0" normalizeH="0" baseline="0" noProof="0" dirty="0" smtClean="0">
                <a:ln>
                  <a:noFill/>
                </a:ln>
                <a:effectLst/>
                <a:uLnTx/>
                <a:uFillTx/>
                <a:latin typeface="Calibri" pitchFamily="34" charset="0"/>
                <a:ea typeface="+mj-ea"/>
                <a:cs typeface="+mj-cs"/>
              </a:rPr>
              <a:t> account</a:t>
            </a:r>
            <a:endParaRPr kumimoji="0" lang="it-IT" sz="3200" b="0" i="0" u="none" strike="noStrike" kern="1200" cap="none" spc="0" normalizeH="0" baseline="0" noProof="0" dirty="0">
              <a:ln>
                <a:noFill/>
              </a:ln>
              <a:effectLst/>
              <a:uLnTx/>
              <a:uFillTx/>
              <a:latin typeface="Calibri" pitchFamily="34" charset="0"/>
              <a:ea typeface="+mj-ea"/>
              <a:cs typeface="+mj-cs"/>
            </a:endParaRPr>
          </a:p>
        </p:txBody>
      </p:sp>
      <p:pic>
        <p:nvPicPr>
          <p:cNvPr id="32769" name="Picture 1"/>
          <p:cNvPicPr>
            <a:picLocks noChangeAspect="1" noChangeArrowheads="1"/>
          </p:cNvPicPr>
          <p:nvPr/>
        </p:nvPicPr>
        <p:blipFill>
          <a:blip r:embed="rId2" cstate="print"/>
          <a:srcRect l="12577" r="14269" b="3128"/>
          <a:stretch>
            <a:fillRect/>
          </a:stretch>
        </p:blipFill>
        <p:spPr bwMode="auto">
          <a:xfrm>
            <a:off x="678087" y="1321777"/>
            <a:ext cx="7432431" cy="5536223"/>
          </a:xfrm>
          <a:prstGeom prst="rect">
            <a:avLst/>
          </a:prstGeom>
          <a:noFill/>
          <a:ln w="9525">
            <a:noFill/>
            <a:miter lim="800000"/>
            <a:headEnd/>
            <a:tailEnd/>
          </a:ln>
        </p:spPr>
      </p:pic>
      <p:sp>
        <p:nvSpPr>
          <p:cNvPr id="5" name="Sottotitolo 2"/>
          <p:cNvSpPr txBox="1">
            <a:spLocks/>
          </p:cNvSpPr>
          <p:nvPr/>
        </p:nvSpPr>
        <p:spPr>
          <a:xfrm>
            <a:off x="0" y="6471138"/>
            <a:ext cx="3399692" cy="386862"/>
          </a:xfrm>
          <a:prstGeom prst="rect">
            <a:avLst/>
          </a:prstGeom>
          <a:ln>
            <a:solidFill>
              <a:schemeClr val="tx1"/>
            </a:solidFill>
          </a:ln>
        </p:spPr>
        <p:txBody>
          <a:bodyPr vert="horz">
            <a:noAutofit/>
          </a:bodyPr>
          <a:lstStyle/>
          <a:p>
            <a:pPr marL="365125" indent="-273050" algn="just" fontAlgn="auto">
              <a:spcBef>
                <a:spcPts val="600"/>
              </a:spcBef>
              <a:spcAft>
                <a:spcPts val="0"/>
              </a:spcAft>
              <a:buClr>
                <a:srgbClr val="7030A0"/>
              </a:buClr>
              <a:defRPr/>
            </a:pPr>
            <a:r>
              <a:rPr lang="en-US" sz="2000" dirty="0" smtClean="0">
                <a:solidFill>
                  <a:prstClr val="black"/>
                </a:solidFill>
                <a:latin typeface="Calibri" pitchFamily="34" charset="0"/>
              </a:rPr>
              <a:t>To be published in October</a:t>
            </a:r>
            <a:endParaRPr lang="en-US" sz="2000" dirty="0" smtClean="0">
              <a:latin typeface="Calibri" pitchFamily="34" charset="0"/>
            </a:endParaRPr>
          </a:p>
          <a:p>
            <a:pPr marL="365125" indent="-273050" algn="just" fontAlgn="auto">
              <a:spcBef>
                <a:spcPts val="1200"/>
              </a:spcBef>
              <a:spcAft>
                <a:spcPts val="0"/>
              </a:spcAft>
              <a:buClr>
                <a:srgbClr val="7030A0"/>
              </a:buClr>
              <a:defRPr/>
            </a:pPr>
            <a:endParaRPr lang="en-US" sz="2000" dirty="0" smtClean="0">
              <a:latin typeface="Calibri"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txBox="1">
            <a:spLocks/>
          </p:cNvSpPr>
          <p:nvPr/>
        </p:nvSpPr>
        <p:spPr>
          <a:xfrm>
            <a:off x="533400" y="576800"/>
            <a:ext cx="7772400" cy="914400"/>
          </a:xfrm>
          <a:prstGeom prst="rect">
            <a:avLst/>
          </a:prstGeom>
        </p:spPr>
        <p:txBody>
          <a:bodyPr vert="horz" anchor="ctr">
            <a:normAutofit/>
          </a:bodyPr>
          <a:lstStyle/>
          <a:p>
            <a:pPr lvl="0" algn="ctr" fontAlgn="auto">
              <a:spcAft>
                <a:spcPts val="0"/>
              </a:spcAft>
              <a:defRPr/>
            </a:pPr>
            <a:r>
              <a:rPr kumimoji="0" lang="it-IT" sz="3200" b="0" i="0" u="none" strike="noStrike" kern="1200" cap="none" spc="0" normalizeH="0" baseline="0" noProof="0" dirty="0" err="1" smtClean="0">
                <a:ln>
                  <a:noFill/>
                </a:ln>
                <a:effectLst/>
                <a:uLnTx/>
                <a:uFillTx/>
                <a:latin typeface="Calibri" pitchFamily="34" charset="0"/>
                <a:ea typeface="+mj-ea"/>
                <a:cs typeface="+mj-cs"/>
              </a:rPr>
              <a:t>Issues</a:t>
            </a:r>
            <a:r>
              <a:rPr kumimoji="0" lang="it-IT" sz="3200" b="0" i="0" u="none" strike="noStrike" kern="1200" cap="none" spc="0" normalizeH="0" baseline="0" noProof="0" dirty="0" smtClean="0">
                <a:ln>
                  <a:noFill/>
                </a:ln>
                <a:effectLst/>
                <a:uLnTx/>
                <a:uFillTx/>
                <a:latin typeface="Calibri" pitchFamily="34" charset="0"/>
                <a:ea typeface="+mj-ea"/>
                <a:cs typeface="+mj-cs"/>
              </a:rPr>
              <a:t> </a:t>
            </a:r>
            <a:r>
              <a:rPr kumimoji="0" lang="it-IT" sz="3200" b="0" i="0" u="none" strike="noStrike" kern="1200" cap="none" spc="0" normalizeH="0" baseline="0" noProof="0" dirty="0" err="1" smtClean="0">
                <a:ln>
                  <a:noFill/>
                </a:ln>
                <a:effectLst/>
                <a:uLnTx/>
                <a:uFillTx/>
                <a:latin typeface="Calibri" pitchFamily="34" charset="0"/>
                <a:ea typeface="+mj-ea"/>
                <a:cs typeface="+mj-cs"/>
              </a:rPr>
              <a:t>with</a:t>
            </a:r>
            <a:r>
              <a:rPr kumimoji="0" lang="it-IT" sz="3200" b="0" i="0" u="none" strike="noStrike" kern="1200" cap="none" spc="0" normalizeH="0" baseline="0" noProof="0" dirty="0" smtClean="0">
                <a:ln>
                  <a:noFill/>
                </a:ln>
                <a:effectLst/>
                <a:uLnTx/>
                <a:uFillTx/>
                <a:latin typeface="Calibri" pitchFamily="34" charset="0"/>
                <a:ea typeface="+mj-ea"/>
                <a:cs typeface="+mj-cs"/>
              </a:rPr>
              <a:t> EO data </a:t>
            </a:r>
            <a:r>
              <a:rPr kumimoji="0" lang="it-IT" sz="3200" b="0" i="0" u="none" strike="noStrike" kern="1200" cap="none" spc="0" normalizeH="0" baseline="0" noProof="0" dirty="0" err="1" smtClean="0">
                <a:ln>
                  <a:noFill/>
                </a:ln>
                <a:effectLst/>
                <a:uLnTx/>
                <a:uFillTx/>
                <a:latin typeface="Calibri" pitchFamily="34" charset="0"/>
                <a:ea typeface="+mj-ea"/>
                <a:cs typeface="+mj-cs"/>
              </a:rPr>
              <a:t>access</a:t>
            </a:r>
            <a:endParaRPr kumimoji="0" lang="it-IT" sz="3200" b="0" i="0" u="none" strike="noStrike" kern="1200" cap="none" spc="0" normalizeH="0" baseline="0" noProof="0" dirty="0">
              <a:ln>
                <a:noFill/>
              </a:ln>
              <a:effectLst/>
              <a:uLnTx/>
              <a:uFillTx/>
              <a:latin typeface="Calibri" pitchFamily="34" charset="0"/>
              <a:ea typeface="+mj-ea"/>
              <a:cs typeface="+mj-cs"/>
            </a:endParaRPr>
          </a:p>
        </p:txBody>
      </p:sp>
      <p:sp>
        <p:nvSpPr>
          <p:cNvPr id="5" name="Sottotitolo 2"/>
          <p:cNvSpPr txBox="1">
            <a:spLocks/>
          </p:cNvSpPr>
          <p:nvPr/>
        </p:nvSpPr>
        <p:spPr>
          <a:xfrm>
            <a:off x="304801" y="1559170"/>
            <a:ext cx="8346830" cy="3657600"/>
          </a:xfrm>
          <a:prstGeom prst="rect">
            <a:avLst/>
          </a:prstGeom>
        </p:spPr>
        <p:txBody>
          <a:bodyPr vert="horz">
            <a:noAutofit/>
          </a:bodyPr>
          <a:lstStyle/>
          <a:p>
            <a:pPr marL="365125" indent="-273050" algn="just" fontAlgn="auto">
              <a:spcBef>
                <a:spcPts val="600"/>
              </a:spcBef>
              <a:spcAft>
                <a:spcPts val="0"/>
              </a:spcAft>
              <a:buClr>
                <a:srgbClr val="7030A0"/>
              </a:buClr>
              <a:buFont typeface="Wingdings" pitchFamily="2" charset="2"/>
              <a:buChar char="§"/>
              <a:defRPr/>
            </a:pPr>
            <a:r>
              <a:rPr lang="en-US" sz="2000" dirty="0" smtClean="0">
                <a:solidFill>
                  <a:prstClr val="black"/>
                </a:solidFill>
                <a:latin typeface="Calibri" pitchFamily="34" charset="0"/>
              </a:rPr>
              <a:t>DLR portal ok but still has some issues, e.g. multiple data sets in one tar file</a:t>
            </a:r>
          </a:p>
          <a:p>
            <a:pPr marL="365125" indent="-273050" algn="just" fontAlgn="auto">
              <a:spcBef>
                <a:spcPts val="600"/>
              </a:spcBef>
              <a:spcAft>
                <a:spcPts val="0"/>
              </a:spcAft>
              <a:buClr>
                <a:srgbClr val="7030A0"/>
              </a:buClr>
              <a:buFont typeface="Wingdings" pitchFamily="2" charset="2"/>
              <a:buChar char="§"/>
              <a:defRPr/>
            </a:pPr>
            <a:r>
              <a:rPr lang="en-US" sz="2000" dirty="0" smtClean="0">
                <a:solidFill>
                  <a:prstClr val="black"/>
                </a:solidFill>
                <a:latin typeface="Calibri" pitchFamily="34" charset="0"/>
              </a:rPr>
              <a:t>Some satellite datasets (CSK, RSAT, </a:t>
            </a:r>
            <a:r>
              <a:rPr lang="en-US" sz="2000" dirty="0" err="1" smtClean="0">
                <a:solidFill>
                  <a:prstClr val="black"/>
                </a:solidFill>
                <a:latin typeface="Calibri" pitchFamily="34" charset="0"/>
              </a:rPr>
              <a:t>Pleiadés</a:t>
            </a:r>
            <a:r>
              <a:rPr lang="en-US" sz="2000" dirty="0" smtClean="0">
                <a:solidFill>
                  <a:prstClr val="black"/>
                </a:solidFill>
                <a:latin typeface="Calibri" pitchFamily="34" charset="0"/>
              </a:rPr>
              <a:t>) are only available through the Supersite coordinators at  the moment. We need to find a definitive solution to allow users easy access to the data collections (also for GEOSS).</a:t>
            </a:r>
          </a:p>
          <a:p>
            <a:pPr marL="365125" indent="-273050" algn="just" fontAlgn="auto">
              <a:spcBef>
                <a:spcPts val="600"/>
              </a:spcBef>
              <a:spcAft>
                <a:spcPts val="0"/>
              </a:spcAft>
              <a:buClr>
                <a:srgbClr val="7030A0"/>
              </a:buClr>
              <a:buFont typeface="Wingdings" pitchFamily="2" charset="2"/>
              <a:buChar char="§"/>
              <a:defRPr/>
            </a:pPr>
            <a:r>
              <a:rPr lang="en-US" sz="2000" dirty="0" smtClean="0">
                <a:solidFill>
                  <a:prstClr val="black"/>
                </a:solidFill>
                <a:latin typeface="Calibri" pitchFamily="34" charset="0"/>
              </a:rPr>
              <a:t>UNAVCO already hosts some datasets (not </a:t>
            </a:r>
            <a:r>
              <a:rPr lang="en-US" sz="2000" dirty="0" err="1" smtClean="0">
                <a:solidFill>
                  <a:prstClr val="black"/>
                </a:solidFill>
                <a:latin typeface="Calibri" pitchFamily="34" charset="0"/>
              </a:rPr>
              <a:t>Pleiadés</a:t>
            </a:r>
            <a:r>
              <a:rPr lang="en-US" sz="2000" dirty="0" smtClean="0">
                <a:solidFill>
                  <a:prstClr val="black"/>
                </a:solidFill>
                <a:latin typeface="Calibri" pitchFamily="34" charset="0"/>
              </a:rPr>
              <a:t> data).</a:t>
            </a:r>
          </a:p>
          <a:p>
            <a:pPr marL="365125" indent="-273050" algn="just" fontAlgn="auto">
              <a:spcBef>
                <a:spcPts val="600"/>
              </a:spcBef>
              <a:spcAft>
                <a:spcPts val="0"/>
              </a:spcAft>
              <a:buClr>
                <a:srgbClr val="7030A0"/>
              </a:buClr>
              <a:buFont typeface="Wingdings" pitchFamily="2" charset="2"/>
              <a:buChar char="§"/>
              <a:defRPr/>
            </a:pPr>
            <a:r>
              <a:rPr lang="en-US" sz="2000" dirty="0" smtClean="0">
                <a:solidFill>
                  <a:prstClr val="black"/>
                </a:solidFill>
                <a:latin typeface="Calibri" pitchFamily="34" charset="0"/>
              </a:rPr>
              <a:t>The ESA GEP has offered to host all data sets. It already provides discovery to TSX data on the DLR portal.</a:t>
            </a:r>
          </a:p>
          <a:p>
            <a:pPr marL="365125" indent="-273050" algn="just" fontAlgn="auto">
              <a:spcBef>
                <a:spcPts val="600"/>
              </a:spcBef>
              <a:spcAft>
                <a:spcPts val="0"/>
              </a:spcAft>
              <a:buClr>
                <a:srgbClr val="7030A0"/>
              </a:buClr>
              <a:buFont typeface="Wingdings" pitchFamily="2" charset="2"/>
              <a:buChar char="§"/>
              <a:defRPr/>
            </a:pPr>
            <a:r>
              <a:rPr lang="en-US" sz="2000" dirty="0" smtClean="0">
                <a:solidFill>
                  <a:prstClr val="black"/>
                </a:solidFill>
                <a:latin typeface="Calibri" pitchFamily="34" charset="0"/>
              </a:rPr>
              <a:t>ASI now agrees that all Supersite data can be hosted on the GEP. We will repatriate all the global Supersite data on the ESA/GEP. The Supersite coordinators will maintain the control, providing  access coordinates only after license signature.</a:t>
            </a:r>
          </a:p>
          <a:p>
            <a:pPr marL="365125" indent="-273050" algn="just" fontAlgn="auto">
              <a:spcBef>
                <a:spcPts val="600"/>
              </a:spcBef>
              <a:spcAft>
                <a:spcPts val="0"/>
              </a:spcAft>
              <a:buClr>
                <a:srgbClr val="7030A0"/>
              </a:buClr>
              <a:buFont typeface="Wingdings" pitchFamily="2" charset="2"/>
              <a:buChar char="§"/>
              <a:defRPr/>
            </a:pPr>
            <a:r>
              <a:rPr lang="en-US" sz="2000" dirty="0" smtClean="0">
                <a:solidFill>
                  <a:prstClr val="black"/>
                </a:solidFill>
                <a:latin typeface="Calibri" pitchFamily="34" charset="0"/>
              </a:rPr>
              <a:t>A similar approach should be used for CSA and CNES data. Any problem?</a:t>
            </a:r>
          </a:p>
          <a:p>
            <a:pPr marL="365125" indent="-273050" algn="just" fontAlgn="auto">
              <a:spcBef>
                <a:spcPts val="600"/>
              </a:spcBef>
              <a:spcAft>
                <a:spcPts val="0"/>
              </a:spcAft>
              <a:buClr>
                <a:srgbClr val="7030A0"/>
              </a:buClr>
              <a:buFont typeface="Wingdings" pitchFamily="2" charset="2"/>
              <a:buChar char="§"/>
              <a:defRPr/>
            </a:pPr>
            <a:r>
              <a:rPr lang="en-US" sz="2000" dirty="0" smtClean="0">
                <a:solidFill>
                  <a:prstClr val="black"/>
                </a:solidFill>
                <a:latin typeface="Calibri" pitchFamily="34" charset="0"/>
              </a:rPr>
              <a:t>Critical ALOS-2 data still not provided to GSNL. </a:t>
            </a:r>
            <a:r>
              <a:rPr lang="en-US" sz="2000" b="1" dirty="0" smtClean="0">
                <a:solidFill>
                  <a:prstClr val="black"/>
                </a:solidFill>
                <a:latin typeface="Calibri" pitchFamily="34" charset="0"/>
              </a:rPr>
              <a:t>Need to find a solution</a:t>
            </a:r>
            <a:r>
              <a:rPr lang="en-US" sz="2000" dirty="0" smtClean="0">
                <a:solidFill>
                  <a:prstClr val="black"/>
                </a:solidFill>
                <a:latin typeface="Calibri" pitchFamily="34" charset="0"/>
              </a:rPr>
              <a:t>. </a:t>
            </a:r>
            <a:endParaRPr lang="en-US" sz="2000" dirty="0" smtClean="0">
              <a:latin typeface="Calibri"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txBox="1">
            <a:spLocks/>
          </p:cNvSpPr>
          <p:nvPr/>
        </p:nvSpPr>
        <p:spPr>
          <a:xfrm>
            <a:off x="304800" y="609600"/>
            <a:ext cx="8458200" cy="914400"/>
          </a:xfrm>
          <a:prstGeom prst="rect">
            <a:avLst/>
          </a:prstGeom>
        </p:spPr>
        <p:txBody>
          <a:bodyPr vert="horz" anchor="ctr">
            <a:noAutofit/>
          </a:bodyPr>
          <a:lstStyle/>
          <a:p>
            <a:pPr lvl="0" algn="ctr" fontAlgn="auto">
              <a:spcAft>
                <a:spcPts val="0"/>
              </a:spcAft>
              <a:defRPr/>
            </a:pPr>
            <a:r>
              <a:rPr lang="it-IT" sz="3600" dirty="0" err="1" smtClean="0">
                <a:latin typeface="Calibri" pitchFamily="34" charset="0"/>
              </a:rPr>
              <a:t>Outstanding</a:t>
            </a:r>
            <a:r>
              <a:rPr lang="it-IT" sz="3600" dirty="0" smtClean="0">
                <a:latin typeface="Calibri" pitchFamily="34" charset="0"/>
              </a:rPr>
              <a:t> </a:t>
            </a:r>
            <a:r>
              <a:rPr lang="it-IT" sz="3600" dirty="0" err="1" smtClean="0">
                <a:latin typeface="Calibri" pitchFamily="34" charset="0"/>
              </a:rPr>
              <a:t>issues</a:t>
            </a:r>
            <a:endParaRPr lang="it-IT" sz="3600" dirty="0" smtClean="0">
              <a:latin typeface="Calibri" pitchFamily="34" charset="0"/>
            </a:endParaRPr>
          </a:p>
        </p:txBody>
      </p:sp>
      <p:sp>
        <p:nvSpPr>
          <p:cNvPr id="6" name="Rettangolo 5"/>
          <p:cNvSpPr/>
          <p:nvPr/>
        </p:nvSpPr>
        <p:spPr>
          <a:xfrm>
            <a:off x="752050" y="1676400"/>
            <a:ext cx="7629950" cy="3677930"/>
          </a:xfrm>
          <a:prstGeom prst="rect">
            <a:avLst/>
          </a:prstGeom>
        </p:spPr>
        <p:txBody>
          <a:bodyPr wrap="square">
            <a:spAutoFit/>
          </a:bodyPr>
          <a:lstStyle/>
          <a:p>
            <a:pPr marL="365125" indent="-273050" algn="just" fontAlgn="auto">
              <a:spcBef>
                <a:spcPts val="600"/>
              </a:spcBef>
              <a:spcAft>
                <a:spcPts val="0"/>
              </a:spcAft>
              <a:buClr>
                <a:srgbClr val="7030A0"/>
              </a:buClr>
              <a:buFont typeface="Wingdings" pitchFamily="2" charset="2"/>
              <a:buChar char="§"/>
              <a:defRPr/>
            </a:pPr>
            <a:r>
              <a:rPr lang="en-US" sz="2000" dirty="0" smtClean="0">
                <a:solidFill>
                  <a:prstClr val="black"/>
                </a:solidFill>
                <a:latin typeface="Calibri" pitchFamily="34" charset="0"/>
              </a:rPr>
              <a:t>The 2014-2016 Biennial Reports of the </a:t>
            </a:r>
            <a:r>
              <a:rPr lang="en-US" sz="2000" dirty="0" err="1" smtClean="0">
                <a:solidFill>
                  <a:prstClr val="black"/>
                </a:solidFill>
                <a:latin typeface="Calibri" pitchFamily="34" charset="0"/>
              </a:rPr>
              <a:t>Taupo</a:t>
            </a:r>
            <a:r>
              <a:rPr lang="en-US" sz="2000" dirty="0" smtClean="0">
                <a:solidFill>
                  <a:prstClr val="black"/>
                </a:solidFill>
                <a:latin typeface="Calibri" pitchFamily="34" charset="0"/>
              </a:rPr>
              <a:t> and Ecuador volcano Supersites should be approved at the Plenary.  Questions/issues?</a:t>
            </a:r>
          </a:p>
          <a:p>
            <a:pPr marL="365125" indent="-273050" algn="just" fontAlgn="auto">
              <a:spcBef>
                <a:spcPts val="600"/>
              </a:spcBef>
              <a:spcAft>
                <a:spcPts val="0"/>
              </a:spcAft>
              <a:buClr>
                <a:srgbClr val="7030A0"/>
              </a:buClr>
              <a:buFont typeface="Wingdings" pitchFamily="2" charset="2"/>
              <a:buChar char="§"/>
              <a:defRPr/>
            </a:pPr>
            <a:r>
              <a:rPr lang="en-US" sz="2000" dirty="0" smtClean="0">
                <a:solidFill>
                  <a:prstClr val="black"/>
                </a:solidFill>
                <a:latin typeface="Calibri" pitchFamily="34" charset="0"/>
              </a:rPr>
              <a:t>The proposal for a new Supersite in Chile Southern Andes (focus on volcanoes + fault) should be approved at the Plenary. Status, questions/issues?</a:t>
            </a:r>
          </a:p>
          <a:p>
            <a:pPr marL="365125" indent="-273050" algn="just" fontAlgn="auto">
              <a:spcBef>
                <a:spcPts val="600"/>
              </a:spcBef>
              <a:spcAft>
                <a:spcPts val="0"/>
              </a:spcAft>
              <a:buClr>
                <a:srgbClr val="7030A0"/>
              </a:buClr>
              <a:buFont typeface="Wingdings" pitchFamily="2" charset="2"/>
              <a:buChar char="§"/>
              <a:defRPr/>
            </a:pPr>
            <a:r>
              <a:rPr lang="en-US" sz="2000" dirty="0" smtClean="0">
                <a:solidFill>
                  <a:prstClr val="black"/>
                </a:solidFill>
                <a:latin typeface="Calibri" pitchFamily="34" charset="0"/>
              </a:rPr>
              <a:t>The proposal for a new Supersite in D. R. Congo (two volcanoes in the </a:t>
            </a:r>
            <a:r>
              <a:rPr lang="en-US" sz="2000" dirty="0" err="1" smtClean="0">
                <a:solidFill>
                  <a:prstClr val="black"/>
                </a:solidFill>
                <a:latin typeface="Calibri" pitchFamily="34" charset="0"/>
              </a:rPr>
              <a:t>Virunga</a:t>
            </a:r>
            <a:r>
              <a:rPr lang="en-US" sz="2000" dirty="0" smtClean="0">
                <a:solidFill>
                  <a:prstClr val="black"/>
                </a:solidFill>
                <a:latin typeface="Calibri" pitchFamily="34" charset="0"/>
              </a:rPr>
              <a:t> volcanic area) should be approved at the Plenary. Status, questions/issues?</a:t>
            </a:r>
          </a:p>
          <a:p>
            <a:pPr marL="365125" indent="-273050" algn="just" fontAlgn="auto">
              <a:spcBef>
                <a:spcPts val="600"/>
              </a:spcBef>
              <a:spcAft>
                <a:spcPts val="0"/>
              </a:spcAft>
              <a:buClr>
                <a:srgbClr val="7030A0"/>
              </a:buClr>
              <a:buFont typeface="Wingdings" pitchFamily="2" charset="2"/>
              <a:buChar char="§"/>
              <a:defRPr/>
            </a:pPr>
            <a:r>
              <a:rPr lang="en-US" sz="2000" dirty="0" smtClean="0">
                <a:solidFill>
                  <a:prstClr val="black"/>
                </a:solidFill>
                <a:latin typeface="Calibri" pitchFamily="34" charset="0"/>
              </a:rPr>
              <a:t>Discussion on the maximum number of Supersites that the agencies can support (separate meeting?).</a:t>
            </a:r>
          </a:p>
          <a:p>
            <a:pPr>
              <a:buFont typeface="Wingdings" pitchFamily="2" charset="2"/>
              <a:buChar char="§"/>
            </a:pPr>
            <a:endParaRPr lang="en-US" dirty="0" smtClean="0">
              <a:latin typeface="Calibri" pitchFamily="34" charset="0"/>
              <a:ea typeface="Calibri" pitchFamily="34" charset="0"/>
              <a:cs typeface="Cambria-Bold"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txBox="1">
            <a:spLocks/>
          </p:cNvSpPr>
          <p:nvPr/>
        </p:nvSpPr>
        <p:spPr>
          <a:xfrm>
            <a:off x="304800" y="921828"/>
            <a:ext cx="8458200" cy="914400"/>
          </a:xfrm>
          <a:prstGeom prst="rect">
            <a:avLst/>
          </a:prstGeom>
        </p:spPr>
        <p:txBody>
          <a:bodyPr vert="horz" anchor="ctr">
            <a:noAutofit/>
          </a:bodyPr>
          <a:lstStyle/>
          <a:p>
            <a:pPr lvl="0" algn="ctr" fontAlgn="auto">
              <a:spcAft>
                <a:spcPts val="0"/>
              </a:spcAft>
              <a:defRPr/>
            </a:pPr>
            <a:r>
              <a:rPr lang="it-IT" sz="3600" dirty="0" err="1" smtClean="0">
                <a:latin typeface="Calibri" pitchFamily="34" charset="0"/>
              </a:rPr>
              <a:t>Scientific</a:t>
            </a:r>
            <a:r>
              <a:rPr lang="it-IT" sz="3600" dirty="0" smtClean="0">
                <a:latin typeface="Calibri" pitchFamily="34" charset="0"/>
              </a:rPr>
              <a:t> </a:t>
            </a:r>
            <a:r>
              <a:rPr lang="it-IT" sz="3600" dirty="0" err="1" smtClean="0">
                <a:latin typeface="Calibri" pitchFamily="34" charset="0"/>
              </a:rPr>
              <a:t>results</a:t>
            </a:r>
            <a:r>
              <a:rPr lang="it-IT" sz="3600" dirty="0" smtClean="0">
                <a:latin typeface="Calibri" pitchFamily="34" charset="0"/>
              </a:rPr>
              <a:t> </a:t>
            </a:r>
            <a:r>
              <a:rPr lang="it-IT" sz="3600" dirty="0" err="1" smtClean="0">
                <a:latin typeface="Calibri" pitchFamily="34" charset="0"/>
              </a:rPr>
              <a:t>for</a:t>
            </a:r>
            <a:r>
              <a:rPr lang="it-IT" sz="3600" dirty="0" smtClean="0">
                <a:latin typeface="Calibri" pitchFamily="34" charset="0"/>
              </a:rPr>
              <a:t> the </a:t>
            </a:r>
            <a:r>
              <a:rPr lang="it-IT" sz="3600" dirty="0" err="1" smtClean="0">
                <a:latin typeface="Calibri" pitchFamily="34" charset="0"/>
              </a:rPr>
              <a:t>Supersites</a:t>
            </a:r>
            <a:endParaRPr lang="it-IT" sz="3600" dirty="0" smtClean="0">
              <a:latin typeface="Calibri" pitchFamily="34" charset="0"/>
            </a:endParaRPr>
          </a:p>
        </p:txBody>
      </p:sp>
      <p:sp>
        <p:nvSpPr>
          <p:cNvPr id="6" name="Rettangolo 5"/>
          <p:cNvSpPr/>
          <p:nvPr/>
        </p:nvSpPr>
        <p:spPr>
          <a:xfrm>
            <a:off x="752050" y="1988628"/>
            <a:ext cx="7629950" cy="4093428"/>
          </a:xfrm>
          <a:prstGeom prst="rect">
            <a:avLst/>
          </a:prstGeom>
        </p:spPr>
        <p:txBody>
          <a:bodyPr wrap="square">
            <a:spAutoFit/>
          </a:bodyPr>
          <a:lstStyle/>
          <a:p>
            <a:pPr indent="357188">
              <a:spcAft>
                <a:spcPts val="600"/>
              </a:spcAft>
              <a:buFont typeface="Wingdings" pitchFamily="2" charset="2"/>
              <a:buChar char="Ø"/>
            </a:pPr>
            <a:r>
              <a:rPr lang="it-IT" sz="2400" dirty="0" err="1" smtClean="0">
                <a:latin typeface="Calibri" pitchFamily="34" charset="0"/>
              </a:rPr>
              <a:t>Hawai</a:t>
            </a:r>
            <a:r>
              <a:rPr lang="it-IT" sz="2400" dirty="0" smtClean="0">
                <a:latin typeface="Calibri" pitchFamily="34" charset="0"/>
              </a:rPr>
              <a:t>‘i (</a:t>
            </a:r>
            <a:r>
              <a:rPr lang="it-IT" sz="2400" dirty="0" err="1" smtClean="0">
                <a:latin typeface="Calibri" pitchFamily="34" charset="0"/>
              </a:rPr>
              <a:t>based</a:t>
            </a:r>
            <a:r>
              <a:rPr lang="it-IT" sz="2400" dirty="0" smtClean="0">
                <a:latin typeface="Calibri" pitchFamily="34" charset="0"/>
              </a:rPr>
              <a:t> on 2nd </a:t>
            </a:r>
            <a:r>
              <a:rPr lang="it-IT" sz="2400" dirty="0" err="1" smtClean="0">
                <a:latin typeface="Calibri" pitchFamily="34" charset="0"/>
              </a:rPr>
              <a:t>biennial</a:t>
            </a:r>
            <a:r>
              <a:rPr lang="it-IT" sz="2400" dirty="0" smtClean="0">
                <a:latin typeface="Calibri" pitchFamily="34" charset="0"/>
              </a:rPr>
              <a:t> report </a:t>
            </a:r>
            <a:r>
              <a:rPr lang="it-IT" sz="2400" dirty="0" err="1" smtClean="0">
                <a:latin typeface="Calibri" pitchFamily="34" charset="0"/>
              </a:rPr>
              <a:t>by</a:t>
            </a:r>
            <a:r>
              <a:rPr lang="it-IT" sz="2400" dirty="0" smtClean="0">
                <a:latin typeface="Calibri" pitchFamily="34" charset="0"/>
              </a:rPr>
              <a:t> Mike </a:t>
            </a:r>
            <a:r>
              <a:rPr lang="it-IT" sz="2400" dirty="0" err="1" smtClean="0">
                <a:latin typeface="Calibri" pitchFamily="34" charset="0"/>
              </a:rPr>
              <a:t>Poland</a:t>
            </a:r>
            <a:r>
              <a:rPr lang="it-IT" sz="2400" dirty="0" smtClean="0">
                <a:latin typeface="Calibri" pitchFamily="34" charset="0"/>
              </a:rPr>
              <a:t>)</a:t>
            </a:r>
            <a:endParaRPr lang="en-US" sz="2400" dirty="0" smtClean="0">
              <a:latin typeface="Calibri" pitchFamily="34" charset="0"/>
              <a:ea typeface="Calibri" pitchFamily="34" charset="0"/>
              <a:cs typeface="Cambria-Bold" charset="0"/>
            </a:endParaRPr>
          </a:p>
          <a:p>
            <a:pPr indent="357188">
              <a:spcAft>
                <a:spcPts val="600"/>
              </a:spcAft>
              <a:buFont typeface="Wingdings" pitchFamily="2" charset="2"/>
              <a:buChar char="Ø"/>
            </a:pPr>
            <a:r>
              <a:rPr lang="en-US" sz="2400" dirty="0" err="1" smtClean="0">
                <a:latin typeface="Calibri" pitchFamily="34" charset="0"/>
                <a:ea typeface="Calibri" pitchFamily="34" charset="0"/>
                <a:cs typeface="Cambria-Bold" charset="0"/>
              </a:rPr>
              <a:t>Taupo</a:t>
            </a:r>
            <a:r>
              <a:rPr lang="en-US" sz="2400" dirty="0" smtClean="0">
                <a:latin typeface="Calibri" pitchFamily="34" charset="0"/>
                <a:ea typeface="Calibri" pitchFamily="34" charset="0"/>
                <a:cs typeface="Cambria-Bold" charset="0"/>
              </a:rPr>
              <a:t>  (</a:t>
            </a:r>
            <a:r>
              <a:rPr lang="it-IT" sz="2400" dirty="0" err="1" smtClean="0">
                <a:latin typeface="Calibri" pitchFamily="34" charset="0"/>
              </a:rPr>
              <a:t>based</a:t>
            </a:r>
            <a:r>
              <a:rPr lang="it-IT" sz="2400" dirty="0" smtClean="0">
                <a:latin typeface="Calibri" pitchFamily="34" charset="0"/>
              </a:rPr>
              <a:t> on 1st </a:t>
            </a:r>
            <a:r>
              <a:rPr lang="it-IT" sz="2400" dirty="0" err="1" smtClean="0">
                <a:latin typeface="Calibri" pitchFamily="34" charset="0"/>
              </a:rPr>
              <a:t>biennial</a:t>
            </a:r>
            <a:r>
              <a:rPr lang="it-IT" sz="2400" dirty="0" smtClean="0">
                <a:latin typeface="Calibri" pitchFamily="34" charset="0"/>
              </a:rPr>
              <a:t> report </a:t>
            </a:r>
            <a:r>
              <a:rPr lang="it-IT" sz="2400" dirty="0" err="1" smtClean="0">
                <a:latin typeface="Calibri" pitchFamily="34" charset="0"/>
              </a:rPr>
              <a:t>by</a:t>
            </a:r>
            <a:r>
              <a:rPr lang="it-IT" sz="2400" dirty="0" smtClean="0">
                <a:latin typeface="Calibri" pitchFamily="34" charset="0"/>
              </a:rPr>
              <a:t> </a:t>
            </a:r>
            <a:r>
              <a:rPr lang="it-IT" sz="2400" dirty="0" err="1" smtClean="0">
                <a:latin typeface="Calibri" pitchFamily="34" charset="0"/>
              </a:rPr>
              <a:t>Ian</a:t>
            </a:r>
            <a:r>
              <a:rPr lang="it-IT" sz="2400" dirty="0" smtClean="0">
                <a:latin typeface="Calibri" pitchFamily="34" charset="0"/>
              </a:rPr>
              <a:t> </a:t>
            </a:r>
            <a:r>
              <a:rPr lang="it-IT" sz="2400" dirty="0" err="1" smtClean="0">
                <a:latin typeface="Calibri" pitchFamily="34" charset="0"/>
              </a:rPr>
              <a:t>Hamling</a:t>
            </a:r>
            <a:r>
              <a:rPr lang="it-IT" sz="2400" dirty="0" smtClean="0">
                <a:latin typeface="Calibri" pitchFamily="34" charset="0"/>
              </a:rPr>
              <a:t>)</a:t>
            </a:r>
            <a:endParaRPr lang="en-US" sz="2400" dirty="0" smtClean="0">
              <a:latin typeface="Calibri" pitchFamily="34" charset="0"/>
              <a:ea typeface="Calibri" pitchFamily="34" charset="0"/>
              <a:cs typeface="Cambria-Bold" charset="0"/>
            </a:endParaRPr>
          </a:p>
          <a:p>
            <a:pPr indent="357188">
              <a:spcAft>
                <a:spcPts val="600"/>
              </a:spcAft>
              <a:buFont typeface="Wingdings" pitchFamily="2" charset="2"/>
              <a:buChar char="Ø"/>
            </a:pPr>
            <a:r>
              <a:rPr lang="en-US" sz="2400" dirty="0" err="1" smtClean="0">
                <a:latin typeface="Calibri" pitchFamily="34" charset="0"/>
                <a:ea typeface="Calibri" pitchFamily="34" charset="0"/>
                <a:cs typeface="Cambria-Bold" charset="0"/>
              </a:rPr>
              <a:t>Campi</a:t>
            </a:r>
            <a:r>
              <a:rPr lang="en-US" sz="2400" dirty="0" smtClean="0">
                <a:latin typeface="Calibri" pitchFamily="34" charset="0"/>
                <a:ea typeface="Calibri" pitchFamily="34" charset="0"/>
                <a:cs typeface="Cambria-Bold" charset="0"/>
              </a:rPr>
              <a:t> </a:t>
            </a:r>
            <a:r>
              <a:rPr lang="en-US" sz="2400" dirty="0" err="1" smtClean="0">
                <a:latin typeface="Calibri" pitchFamily="34" charset="0"/>
                <a:ea typeface="Calibri" pitchFamily="34" charset="0"/>
                <a:cs typeface="Cambria-Bold" charset="0"/>
              </a:rPr>
              <a:t>Flegrei</a:t>
            </a:r>
            <a:r>
              <a:rPr lang="en-US" sz="2400" dirty="0" smtClean="0">
                <a:latin typeface="Calibri" pitchFamily="34" charset="0"/>
                <a:ea typeface="Calibri" pitchFamily="34" charset="0"/>
                <a:cs typeface="Cambria-Bold" charset="0"/>
              </a:rPr>
              <a:t> (based on INGV work)</a:t>
            </a:r>
          </a:p>
          <a:p>
            <a:pPr marL="358775" indent="-358775">
              <a:spcAft>
                <a:spcPts val="600"/>
              </a:spcAft>
              <a:buFont typeface="Wingdings" pitchFamily="2" charset="2"/>
              <a:buChar char="Ø"/>
            </a:pPr>
            <a:r>
              <a:rPr lang="en-US" sz="2400" dirty="0" smtClean="0">
                <a:latin typeface="Calibri" pitchFamily="34" charset="0"/>
                <a:ea typeface="Calibri" pitchFamily="34" charset="0"/>
                <a:cs typeface="Cambria-Bold" charset="0"/>
              </a:rPr>
              <a:t>Ecuador (based on F. </a:t>
            </a:r>
            <a:r>
              <a:rPr lang="en-US" sz="2400" dirty="0" err="1" smtClean="0">
                <a:latin typeface="Calibri" pitchFamily="34" charset="0"/>
                <a:ea typeface="Calibri" pitchFamily="34" charset="0"/>
                <a:cs typeface="Cambria-Bold" charset="0"/>
              </a:rPr>
              <a:t>Amelung</a:t>
            </a:r>
            <a:r>
              <a:rPr lang="en-US" sz="2400" dirty="0" smtClean="0">
                <a:latin typeface="Calibri" pitchFamily="34" charset="0"/>
                <a:ea typeface="Calibri" pitchFamily="34" charset="0"/>
                <a:cs typeface="Cambria-Bold" charset="0"/>
              </a:rPr>
              <a:t> presentation and 1st biennial report)</a:t>
            </a:r>
          </a:p>
          <a:p>
            <a:endParaRPr lang="en-US" sz="2400" dirty="0" smtClean="0">
              <a:latin typeface="Calibri" pitchFamily="34" charset="0"/>
              <a:ea typeface="Calibri" pitchFamily="34" charset="0"/>
              <a:cs typeface="Cambria-Bold" charset="0"/>
            </a:endParaRPr>
          </a:p>
          <a:p>
            <a:endParaRPr lang="en-US" sz="2400" dirty="0" smtClean="0">
              <a:latin typeface="Calibri" pitchFamily="34" charset="0"/>
              <a:ea typeface="Calibri" pitchFamily="34" charset="0"/>
              <a:cs typeface="Cambria-Bold" charset="0"/>
            </a:endParaRPr>
          </a:p>
          <a:p>
            <a:endParaRPr lang="en-US" sz="2400" dirty="0" smtClean="0">
              <a:latin typeface="Calibri" pitchFamily="34" charset="0"/>
              <a:ea typeface="Calibri" pitchFamily="34" charset="0"/>
              <a:cs typeface="Cambria-Bold" charset="0"/>
            </a:endParaRPr>
          </a:p>
          <a:p>
            <a:endParaRPr lang="it-IT" sz="2400" dirty="0" smtClean="0">
              <a:latin typeface="Calibri" pitchFamily="34" charset="0"/>
            </a:endParaRPr>
          </a:p>
          <a:p>
            <a:r>
              <a:rPr lang="en-US" sz="2400" dirty="0" smtClean="0">
                <a:latin typeface="Calibri" pitchFamily="34" charset="0"/>
                <a:ea typeface="Calibri" pitchFamily="34" charset="0"/>
                <a:cs typeface="Cambria-Bold" charset="0"/>
              </a:rPr>
              <a:t> </a:t>
            </a:r>
            <a:endParaRPr lang="it-IT" sz="2400" dirty="0">
              <a:latin typeface="Calibri"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txBox="1">
            <a:spLocks/>
          </p:cNvSpPr>
          <p:nvPr/>
        </p:nvSpPr>
        <p:spPr>
          <a:xfrm>
            <a:off x="304800" y="609600"/>
            <a:ext cx="8458200" cy="914400"/>
          </a:xfrm>
          <a:prstGeom prst="rect">
            <a:avLst/>
          </a:prstGeom>
        </p:spPr>
        <p:txBody>
          <a:bodyPr vert="horz" anchor="ctr">
            <a:noAutofit/>
          </a:bodyPr>
          <a:lstStyle/>
          <a:p>
            <a:pPr algn="ctr" fontAlgn="auto">
              <a:spcAft>
                <a:spcPts val="0"/>
              </a:spcAft>
              <a:defRPr/>
            </a:pPr>
            <a:r>
              <a:rPr lang="it-IT" sz="3600" dirty="0" err="1" smtClean="0">
                <a:latin typeface="Calibri" pitchFamily="34" charset="0"/>
              </a:rPr>
              <a:t>Hawai</a:t>
            </a:r>
            <a:r>
              <a:rPr lang="it-IT" sz="3600" dirty="0" smtClean="0">
                <a:latin typeface="Calibri" pitchFamily="34" charset="0"/>
              </a:rPr>
              <a:t>‘i Supersite</a:t>
            </a:r>
          </a:p>
        </p:txBody>
      </p:sp>
      <p:sp>
        <p:nvSpPr>
          <p:cNvPr id="6" name="Rettangolo 5"/>
          <p:cNvSpPr/>
          <p:nvPr/>
        </p:nvSpPr>
        <p:spPr>
          <a:xfrm>
            <a:off x="659118" y="4943691"/>
            <a:ext cx="7793506" cy="1515800"/>
          </a:xfrm>
          <a:prstGeom prst="rect">
            <a:avLst/>
          </a:prstGeom>
        </p:spPr>
        <p:txBody>
          <a:bodyPr wrap="square">
            <a:spAutoFit/>
          </a:bodyPr>
          <a:lstStyle/>
          <a:p>
            <a:pPr algn="just">
              <a:spcAft>
                <a:spcPts val="300"/>
              </a:spcAft>
            </a:pPr>
            <a:r>
              <a:rPr lang="en-US" dirty="0" smtClean="0"/>
              <a:t>The backscatter differences between volcanic deposits and vegetation are large in cross-polarized SAR amplitude. </a:t>
            </a:r>
          </a:p>
          <a:p>
            <a:pPr algn="just">
              <a:spcAft>
                <a:spcPts val="300"/>
              </a:spcAft>
            </a:pPr>
            <a:r>
              <a:rPr lang="en-US" dirty="0" smtClean="0"/>
              <a:t>SAR data as those of RADARSAT-2 which are frequently acquired in high-res quad-</a:t>
            </a:r>
            <a:r>
              <a:rPr lang="en-US" dirty="0" err="1" smtClean="0"/>
              <a:t>pol</a:t>
            </a:r>
            <a:r>
              <a:rPr lang="en-US" dirty="0" smtClean="0"/>
              <a:t> modes, provide exceptional views of lava flow emplacement in forested areas</a:t>
            </a:r>
            <a:endParaRPr lang="it-IT" dirty="0">
              <a:latin typeface="Calibri" pitchFamily="34" charset="0"/>
            </a:endParaRPr>
          </a:p>
        </p:txBody>
      </p:sp>
      <p:sp>
        <p:nvSpPr>
          <p:cNvPr id="7" name="Rettangolo 6"/>
          <p:cNvSpPr/>
          <p:nvPr/>
        </p:nvSpPr>
        <p:spPr>
          <a:xfrm>
            <a:off x="401446" y="1371600"/>
            <a:ext cx="8368330" cy="461665"/>
          </a:xfrm>
          <a:prstGeom prst="rect">
            <a:avLst/>
          </a:prstGeom>
        </p:spPr>
        <p:txBody>
          <a:bodyPr wrap="square">
            <a:spAutoFit/>
          </a:bodyPr>
          <a:lstStyle/>
          <a:p>
            <a:r>
              <a:rPr lang="en-US" sz="2400" dirty="0" err="1" smtClean="0">
                <a:latin typeface="Calibri" pitchFamily="34" charset="0"/>
                <a:ea typeface="Calibri" pitchFamily="34" charset="0"/>
                <a:cs typeface="Cambria-Bold" charset="0"/>
              </a:rPr>
              <a:t>Radarsat</a:t>
            </a:r>
            <a:r>
              <a:rPr lang="en-US" sz="2400" dirty="0" smtClean="0">
                <a:latin typeface="Calibri" pitchFamily="34" charset="0"/>
                <a:ea typeface="Calibri" pitchFamily="34" charset="0"/>
                <a:cs typeface="Cambria-Bold" charset="0"/>
              </a:rPr>
              <a:t> 2 cross-</a:t>
            </a:r>
            <a:r>
              <a:rPr lang="en-US" sz="2400" dirty="0" err="1" smtClean="0">
                <a:latin typeface="Calibri" pitchFamily="34" charset="0"/>
                <a:ea typeface="Calibri" pitchFamily="34" charset="0"/>
                <a:cs typeface="Cambria-Bold" charset="0"/>
              </a:rPr>
              <a:t>pol</a:t>
            </a:r>
            <a:r>
              <a:rPr lang="en-US" sz="2400" dirty="0" smtClean="0">
                <a:latin typeface="Calibri" pitchFamily="34" charset="0"/>
                <a:ea typeface="Calibri" pitchFamily="34" charset="0"/>
                <a:cs typeface="Cambria-Bold" charset="0"/>
              </a:rPr>
              <a:t> data show new lava flows in forested areas</a:t>
            </a:r>
            <a:endParaRPr lang="it-IT" sz="2400" dirty="0">
              <a:latin typeface="Calibri" pitchFamily="34" charset="0"/>
            </a:endParaRPr>
          </a:p>
        </p:txBody>
      </p:sp>
      <p:pic>
        <p:nvPicPr>
          <p:cNvPr id="10" name="Picture 3"/>
          <p:cNvPicPr/>
          <p:nvPr/>
        </p:nvPicPr>
        <p:blipFill>
          <a:blip r:embed="rId3" cstate="screen">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a:ext>
            </a:extLst>
          </a:blip>
          <a:stretch>
            <a:fillRect/>
          </a:stretch>
        </p:blipFill>
        <p:spPr>
          <a:xfrm>
            <a:off x="867555" y="2127709"/>
            <a:ext cx="7490284" cy="268962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txBox="1">
            <a:spLocks/>
          </p:cNvSpPr>
          <p:nvPr/>
        </p:nvSpPr>
        <p:spPr>
          <a:xfrm>
            <a:off x="304800" y="609600"/>
            <a:ext cx="8458200" cy="914400"/>
          </a:xfrm>
          <a:prstGeom prst="rect">
            <a:avLst/>
          </a:prstGeom>
        </p:spPr>
        <p:txBody>
          <a:bodyPr vert="horz" anchor="ctr">
            <a:noAutofit/>
          </a:bodyPr>
          <a:lstStyle/>
          <a:p>
            <a:pPr algn="ctr" fontAlgn="auto">
              <a:spcAft>
                <a:spcPts val="0"/>
              </a:spcAft>
              <a:defRPr/>
            </a:pPr>
            <a:r>
              <a:rPr lang="it-IT" sz="3600" dirty="0" err="1" smtClean="0">
                <a:latin typeface="Calibri" pitchFamily="34" charset="0"/>
              </a:rPr>
              <a:t>Hawai</a:t>
            </a:r>
            <a:r>
              <a:rPr lang="it-IT" sz="3600" dirty="0" smtClean="0">
                <a:latin typeface="Calibri" pitchFamily="34" charset="0"/>
              </a:rPr>
              <a:t>‘i Supersite</a:t>
            </a:r>
          </a:p>
        </p:txBody>
      </p:sp>
      <p:sp>
        <p:nvSpPr>
          <p:cNvPr id="6" name="Rettangolo 5"/>
          <p:cNvSpPr/>
          <p:nvPr/>
        </p:nvSpPr>
        <p:spPr>
          <a:xfrm>
            <a:off x="168466" y="5088654"/>
            <a:ext cx="8774810" cy="961802"/>
          </a:xfrm>
          <a:prstGeom prst="rect">
            <a:avLst/>
          </a:prstGeom>
        </p:spPr>
        <p:txBody>
          <a:bodyPr wrap="square">
            <a:spAutoFit/>
          </a:bodyPr>
          <a:lstStyle/>
          <a:p>
            <a:pPr algn="just">
              <a:spcAft>
                <a:spcPts val="300"/>
              </a:spcAft>
            </a:pPr>
            <a:r>
              <a:rPr lang="en-US" dirty="0" smtClean="0">
                <a:latin typeface="Calibri" pitchFamily="34" charset="0"/>
                <a:ea typeface="Calibri" pitchFamily="34" charset="0"/>
                <a:cs typeface="Cambria-Bold" charset="0"/>
              </a:rPr>
              <a:t>Sequential false-color images (RGB: R=earlier HV, G=later HV, B=coherence) from Sentinel-1 showing development of the </a:t>
            </a:r>
            <a:r>
              <a:rPr lang="en-US" dirty="0" err="1" smtClean="0">
                <a:latin typeface="Calibri" pitchFamily="34" charset="0"/>
                <a:ea typeface="Calibri" pitchFamily="34" charset="0"/>
                <a:cs typeface="Cambria-Bold" charset="0"/>
              </a:rPr>
              <a:t>Pāhoa</a:t>
            </a:r>
            <a:r>
              <a:rPr lang="en-US" dirty="0" smtClean="0">
                <a:latin typeface="Calibri" pitchFamily="34" charset="0"/>
                <a:ea typeface="Calibri" pitchFamily="34" charset="0"/>
                <a:cs typeface="Cambria-Bold" charset="0"/>
              </a:rPr>
              <a:t> lava flow at </a:t>
            </a:r>
            <a:r>
              <a:rPr lang="en-US" dirty="0" err="1" smtClean="0">
                <a:latin typeface="Calibri" pitchFamily="34" charset="0"/>
                <a:ea typeface="Calibri" pitchFamily="34" charset="0"/>
                <a:cs typeface="Cambria-Bold" charset="0"/>
              </a:rPr>
              <a:t>Kīlauea</a:t>
            </a:r>
            <a:r>
              <a:rPr lang="en-US" dirty="0" smtClean="0">
                <a:latin typeface="Calibri" pitchFamily="34" charset="0"/>
                <a:ea typeface="Calibri" pitchFamily="34" charset="0"/>
                <a:cs typeface="Cambria-Bold" charset="0"/>
              </a:rPr>
              <a:t> during late 2014 - early 2015.  </a:t>
            </a:r>
          </a:p>
          <a:p>
            <a:pPr algn="just">
              <a:spcAft>
                <a:spcPts val="300"/>
              </a:spcAft>
            </a:pPr>
            <a:r>
              <a:rPr lang="en-US" dirty="0" smtClean="0">
                <a:latin typeface="Calibri" pitchFamily="34" charset="0"/>
                <a:ea typeface="Calibri" pitchFamily="34" charset="0"/>
                <a:cs typeface="Cambria-Bold" charset="0"/>
              </a:rPr>
              <a:t>Each image is approximately 10 km across.  New lava flow activity appears reddish.</a:t>
            </a:r>
            <a:endParaRPr lang="it-IT" dirty="0">
              <a:latin typeface="Calibri" pitchFamily="34" charset="0"/>
            </a:endParaRPr>
          </a:p>
        </p:txBody>
      </p:sp>
      <p:pic>
        <p:nvPicPr>
          <p:cNvPr id="5" name="Picture 13"/>
          <p:cNvPicPr/>
          <p:nvPr/>
        </p:nvPicPr>
        <p:blipFill>
          <a:blip r:embed="rId3" cstate="screen">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a:ext>
            </a:extLst>
          </a:blip>
          <a:stretch>
            <a:fillRect/>
          </a:stretch>
        </p:blipFill>
        <p:spPr>
          <a:xfrm>
            <a:off x="183995" y="2399200"/>
            <a:ext cx="8814051" cy="2128179"/>
          </a:xfrm>
          <a:prstGeom prst="rect">
            <a:avLst/>
          </a:prstGeom>
        </p:spPr>
      </p:pic>
      <p:sp>
        <p:nvSpPr>
          <p:cNvPr id="7" name="Rettangolo 6"/>
          <p:cNvSpPr/>
          <p:nvPr/>
        </p:nvSpPr>
        <p:spPr>
          <a:xfrm>
            <a:off x="401446" y="1371600"/>
            <a:ext cx="8368330" cy="461665"/>
          </a:xfrm>
          <a:prstGeom prst="rect">
            <a:avLst/>
          </a:prstGeom>
        </p:spPr>
        <p:txBody>
          <a:bodyPr wrap="square">
            <a:spAutoFit/>
          </a:bodyPr>
          <a:lstStyle/>
          <a:p>
            <a:r>
              <a:rPr lang="en-US" sz="2400" dirty="0" smtClean="0">
                <a:latin typeface="Calibri" pitchFamily="34" charset="0"/>
                <a:ea typeface="Calibri" pitchFamily="34" charset="0"/>
                <a:cs typeface="Cambria-Bold" charset="0"/>
              </a:rPr>
              <a:t>Sentinel 1 cross-</a:t>
            </a:r>
            <a:r>
              <a:rPr lang="en-US" sz="2400" dirty="0" err="1" smtClean="0">
                <a:latin typeface="Calibri" pitchFamily="34" charset="0"/>
                <a:ea typeface="Calibri" pitchFamily="34" charset="0"/>
                <a:cs typeface="Cambria-Bold" charset="0"/>
              </a:rPr>
              <a:t>pol</a:t>
            </a:r>
            <a:r>
              <a:rPr lang="en-US" sz="2400" dirty="0" smtClean="0">
                <a:latin typeface="Calibri" pitchFamily="34" charset="0"/>
                <a:ea typeface="Calibri" pitchFamily="34" charset="0"/>
                <a:cs typeface="Cambria-Bold" charset="0"/>
              </a:rPr>
              <a:t> data used to closely monitor new lava flows </a:t>
            </a:r>
            <a:endParaRPr lang="it-IT" sz="2400" dirty="0">
              <a:latin typeface="Calibri" pitchFamily="34" charset="0"/>
            </a:endParaRPr>
          </a:p>
        </p:txBody>
      </p:sp>
      <p:sp>
        <p:nvSpPr>
          <p:cNvPr id="8" name="Freccia a destra 7"/>
          <p:cNvSpPr/>
          <p:nvPr/>
        </p:nvSpPr>
        <p:spPr>
          <a:xfrm>
            <a:off x="1594634" y="4583152"/>
            <a:ext cx="6211229" cy="2453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p:cNvSpPr/>
          <p:nvPr/>
        </p:nvSpPr>
        <p:spPr>
          <a:xfrm>
            <a:off x="796657" y="4519942"/>
            <a:ext cx="786818" cy="400110"/>
          </a:xfrm>
          <a:prstGeom prst="rect">
            <a:avLst/>
          </a:prstGeom>
        </p:spPr>
        <p:txBody>
          <a:bodyPr wrap="square">
            <a:spAutoFit/>
          </a:bodyPr>
          <a:lstStyle/>
          <a:p>
            <a:r>
              <a:rPr lang="en-US" sz="2000" dirty="0" smtClean="0">
                <a:latin typeface="Calibri" pitchFamily="34" charset="0"/>
                <a:ea typeface="Calibri" pitchFamily="34" charset="0"/>
                <a:cs typeface="Cambria-Bold" charset="0"/>
              </a:rPr>
              <a:t>TIME</a:t>
            </a:r>
            <a:endParaRPr lang="it-IT" sz="2000" dirty="0">
              <a:latin typeface="Calibri"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txBox="1">
            <a:spLocks/>
          </p:cNvSpPr>
          <p:nvPr/>
        </p:nvSpPr>
        <p:spPr>
          <a:xfrm>
            <a:off x="304800" y="609600"/>
            <a:ext cx="8458200" cy="914400"/>
          </a:xfrm>
          <a:prstGeom prst="rect">
            <a:avLst/>
          </a:prstGeom>
        </p:spPr>
        <p:txBody>
          <a:bodyPr vert="horz" anchor="ctr">
            <a:noAutofit/>
          </a:bodyPr>
          <a:lstStyle/>
          <a:p>
            <a:pPr algn="ctr" fontAlgn="auto">
              <a:spcAft>
                <a:spcPts val="0"/>
              </a:spcAft>
              <a:defRPr/>
            </a:pPr>
            <a:r>
              <a:rPr lang="it-IT" sz="3600" dirty="0" err="1" smtClean="0">
                <a:latin typeface="Calibri" pitchFamily="34" charset="0"/>
              </a:rPr>
              <a:t>Hawai</a:t>
            </a:r>
            <a:r>
              <a:rPr lang="it-IT" sz="3600" dirty="0" smtClean="0">
                <a:latin typeface="Calibri" pitchFamily="34" charset="0"/>
              </a:rPr>
              <a:t>‘i Supersite</a:t>
            </a:r>
          </a:p>
        </p:txBody>
      </p:sp>
      <p:sp>
        <p:nvSpPr>
          <p:cNvPr id="6" name="Rettangolo 5"/>
          <p:cNvSpPr/>
          <p:nvPr/>
        </p:nvSpPr>
        <p:spPr>
          <a:xfrm>
            <a:off x="168466" y="5311674"/>
            <a:ext cx="8774810" cy="1238801"/>
          </a:xfrm>
          <a:prstGeom prst="rect">
            <a:avLst/>
          </a:prstGeom>
        </p:spPr>
        <p:txBody>
          <a:bodyPr wrap="square">
            <a:spAutoFit/>
          </a:bodyPr>
          <a:lstStyle/>
          <a:p>
            <a:pPr algn="just">
              <a:spcAft>
                <a:spcPts val="300"/>
              </a:spcAft>
            </a:pPr>
            <a:r>
              <a:rPr lang="en-US" dirty="0" smtClean="0">
                <a:latin typeface="Calibri" pitchFamily="34" charset="0"/>
              </a:rPr>
              <a:t>The summit inflation pattern initially resembles the one occurred in 2002-2009, then shifts to the SW, then again to the previous location, suggesting magma accumulation in compartments that in certain conditions may become isolated from one another.</a:t>
            </a:r>
          </a:p>
          <a:p>
            <a:pPr algn="just">
              <a:spcAft>
                <a:spcPts val="300"/>
              </a:spcAft>
            </a:pPr>
            <a:r>
              <a:rPr lang="en-US" dirty="0" smtClean="0">
                <a:latin typeface="Calibri" pitchFamily="34" charset="0"/>
              </a:rPr>
              <a:t>Note that GPS station density is not sufficient to map this complex dynamics.</a:t>
            </a:r>
            <a:endParaRPr lang="it-IT" dirty="0">
              <a:latin typeface="Calibri" pitchFamily="34" charset="0"/>
            </a:endParaRPr>
          </a:p>
        </p:txBody>
      </p:sp>
      <p:sp>
        <p:nvSpPr>
          <p:cNvPr id="7" name="Rettangolo 6"/>
          <p:cNvSpPr/>
          <p:nvPr/>
        </p:nvSpPr>
        <p:spPr>
          <a:xfrm>
            <a:off x="167268" y="1371600"/>
            <a:ext cx="8836686" cy="461665"/>
          </a:xfrm>
          <a:prstGeom prst="rect">
            <a:avLst/>
          </a:prstGeom>
        </p:spPr>
        <p:txBody>
          <a:bodyPr wrap="square">
            <a:spAutoFit/>
          </a:bodyPr>
          <a:lstStyle/>
          <a:p>
            <a:pPr algn="ctr"/>
            <a:r>
              <a:rPr lang="en-US" sz="2400" dirty="0" smtClean="0">
                <a:latin typeface="Calibri" pitchFamily="34" charset="0"/>
                <a:ea typeface="Calibri" pitchFamily="34" charset="0"/>
                <a:cs typeface="Cambria-Bold" charset="0"/>
              </a:rPr>
              <a:t>CSK data used to monitor Mauna Loa plumbing system complexities</a:t>
            </a:r>
            <a:endParaRPr lang="it-IT" sz="2400" dirty="0">
              <a:latin typeface="Calibri" pitchFamily="34" charset="0"/>
            </a:endParaRPr>
          </a:p>
        </p:txBody>
      </p:sp>
      <p:pic>
        <p:nvPicPr>
          <p:cNvPr id="10" name="Picture 14"/>
          <p:cNvPicPr>
            <a:picLocks noChangeAspect="1"/>
          </p:cNvPicPr>
          <p:nvPr/>
        </p:nvPicPr>
        <p:blipFill>
          <a:blip r:embed="rId3" cstate="screen">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a:ext>
            </a:extLst>
          </a:blip>
          <a:srcRect/>
          <a:stretch>
            <a:fillRect/>
          </a:stretch>
        </p:blipFill>
        <p:spPr>
          <a:xfrm>
            <a:off x="87471" y="2197656"/>
            <a:ext cx="4462228" cy="2876149"/>
          </a:xfrm>
          <a:prstGeom prst="rect">
            <a:avLst/>
          </a:prstGeom>
        </p:spPr>
      </p:pic>
      <p:pic>
        <p:nvPicPr>
          <p:cNvPr id="11" name="Picture 14"/>
          <p:cNvPicPr>
            <a:picLocks noChangeAspect="1"/>
          </p:cNvPicPr>
          <p:nvPr/>
        </p:nvPicPr>
        <p:blipFill>
          <a:blip r:embed="rId4" cstate="screen">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a:ext>
            </a:extLst>
          </a:blip>
          <a:srcRect/>
          <a:stretch>
            <a:fillRect/>
          </a:stretch>
        </p:blipFill>
        <p:spPr>
          <a:xfrm>
            <a:off x="4603710" y="2151639"/>
            <a:ext cx="4462228" cy="2888829"/>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txBox="1">
            <a:spLocks/>
          </p:cNvSpPr>
          <p:nvPr/>
        </p:nvSpPr>
        <p:spPr>
          <a:xfrm>
            <a:off x="304800" y="609600"/>
            <a:ext cx="8458200" cy="914400"/>
          </a:xfrm>
          <a:prstGeom prst="rect">
            <a:avLst/>
          </a:prstGeom>
        </p:spPr>
        <p:txBody>
          <a:bodyPr vert="horz" anchor="ctr">
            <a:noAutofit/>
          </a:bodyPr>
          <a:lstStyle/>
          <a:p>
            <a:pPr algn="ctr" fontAlgn="auto">
              <a:spcAft>
                <a:spcPts val="0"/>
              </a:spcAft>
              <a:defRPr/>
            </a:pPr>
            <a:r>
              <a:rPr lang="it-IT" sz="3600" dirty="0" err="1" smtClean="0">
                <a:latin typeface="Calibri" pitchFamily="34" charset="0"/>
              </a:rPr>
              <a:t>Hawai</a:t>
            </a:r>
            <a:r>
              <a:rPr lang="it-IT" sz="3600" dirty="0" smtClean="0">
                <a:latin typeface="Calibri" pitchFamily="34" charset="0"/>
              </a:rPr>
              <a:t>‘i Supersite</a:t>
            </a:r>
          </a:p>
        </p:txBody>
      </p:sp>
      <p:sp>
        <p:nvSpPr>
          <p:cNvPr id="6" name="Rettangolo 5"/>
          <p:cNvSpPr/>
          <p:nvPr/>
        </p:nvSpPr>
        <p:spPr>
          <a:xfrm>
            <a:off x="168466" y="5311674"/>
            <a:ext cx="8774810" cy="923330"/>
          </a:xfrm>
          <a:prstGeom prst="rect">
            <a:avLst/>
          </a:prstGeom>
        </p:spPr>
        <p:txBody>
          <a:bodyPr wrap="square">
            <a:spAutoFit/>
          </a:bodyPr>
          <a:lstStyle/>
          <a:p>
            <a:pPr algn="just">
              <a:spcAft>
                <a:spcPts val="300"/>
              </a:spcAft>
            </a:pPr>
            <a:r>
              <a:rPr lang="en-US" dirty="0" smtClean="0">
                <a:latin typeface="Calibri" pitchFamily="34" charset="0"/>
              </a:rPr>
              <a:t>The crater formation was temporally framed using </a:t>
            </a:r>
            <a:r>
              <a:rPr lang="en-US" dirty="0" err="1" smtClean="0">
                <a:latin typeface="Calibri" pitchFamily="34" charset="0"/>
              </a:rPr>
              <a:t>Rsat</a:t>
            </a:r>
            <a:r>
              <a:rPr lang="en-US" dirty="0" smtClean="0">
                <a:latin typeface="Calibri" pitchFamily="34" charset="0"/>
              </a:rPr>
              <a:t> images, then it was found that the ground collapse was preceded by about 1 cm of subsidence relative to the surrounding area in the days to weeks before the crater formed.  </a:t>
            </a:r>
            <a:endParaRPr lang="it-IT" dirty="0">
              <a:latin typeface="Calibri" pitchFamily="34" charset="0"/>
            </a:endParaRPr>
          </a:p>
        </p:txBody>
      </p:sp>
      <p:sp>
        <p:nvSpPr>
          <p:cNvPr id="7" name="Rettangolo 6"/>
          <p:cNvSpPr/>
          <p:nvPr/>
        </p:nvSpPr>
        <p:spPr>
          <a:xfrm>
            <a:off x="401446" y="1371600"/>
            <a:ext cx="8368330" cy="461665"/>
          </a:xfrm>
          <a:prstGeom prst="rect">
            <a:avLst/>
          </a:prstGeom>
        </p:spPr>
        <p:txBody>
          <a:bodyPr wrap="square">
            <a:spAutoFit/>
          </a:bodyPr>
          <a:lstStyle/>
          <a:p>
            <a:pPr algn="ctr"/>
            <a:r>
              <a:rPr lang="en-US" sz="2400" dirty="0" err="1" smtClean="0">
                <a:latin typeface="Calibri" pitchFamily="34" charset="0"/>
                <a:ea typeface="Calibri" pitchFamily="34" charset="0"/>
                <a:cs typeface="Cambria-Bold" charset="0"/>
              </a:rPr>
              <a:t>Radarsat</a:t>
            </a:r>
            <a:r>
              <a:rPr lang="en-US" sz="2400" dirty="0" smtClean="0">
                <a:latin typeface="Calibri" pitchFamily="34" charset="0"/>
                <a:ea typeface="Calibri" pitchFamily="34" charset="0"/>
                <a:cs typeface="Cambria-Bold" charset="0"/>
              </a:rPr>
              <a:t> 2  data used to study a new pit crater on Mauna Loa</a:t>
            </a:r>
            <a:endParaRPr lang="it-IT" sz="2400" dirty="0">
              <a:latin typeface="Calibri" pitchFamily="34" charset="0"/>
            </a:endParaRPr>
          </a:p>
        </p:txBody>
      </p:sp>
      <p:pic>
        <p:nvPicPr>
          <p:cNvPr id="8" name="Picture 6"/>
          <p:cNvPicPr>
            <a:picLocks noChangeAspect="1"/>
          </p:cNvPicPr>
          <p:nvPr/>
        </p:nvPicPr>
        <p:blipFill>
          <a:blip r:embed="rId3" cstate="screen">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a:ext>
            </a:extLst>
          </a:blip>
          <a:srcRect/>
          <a:stretch>
            <a:fillRect/>
          </a:stretch>
        </p:blipFill>
        <p:spPr>
          <a:xfrm>
            <a:off x="130525" y="2051833"/>
            <a:ext cx="1863815" cy="2849190"/>
          </a:xfrm>
          <a:prstGeom prst="rect">
            <a:avLst/>
          </a:prstGeom>
        </p:spPr>
      </p:pic>
      <p:pic>
        <p:nvPicPr>
          <p:cNvPr id="12" name="Picture 6"/>
          <p:cNvPicPr>
            <a:picLocks noChangeAspect="1"/>
          </p:cNvPicPr>
          <p:nvPr/>
        </p:nvPicPr>
        <p:blipFill>
          <a:blip r:embed="rId4" cstate="screen">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a:ext>
            </a:extLst>
          </a:blip>
          <a:srcRect/>
          <a:stretch>
            <a:fillRect/>
          </a:stretch>
        </p:blipFill>
        <p:spPr>
          <a:xfrm>
            <a:off x="2081988" y="2050593"/>
            <a:ext cx="1863814" cy="2873246"/>
          </a:xfrm>
          <a:prstGeom prst="rect">
            <a:avLst/>
          </a:prstGeom>
        </p:spPr>
      </p:pic>
      <p:pic>
        <p:nvPicPr>
          <p:cNvPr id="13" name="Picture 5"/>
          <p:cNvPicPr/>
          <p:nvPr/>
        </p:nvPicPr>
        <p:blipFill>
          <a:blip r:embed="rId5" cstate="screen">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a:ext>
            </a:extLst>
          </a:blip>
          <a:srcRect/>
          <a:stretch>
            <a:fillRect/>
          </a:stretch>
        </p:blipFill>
        <p:spPr>
          <a:xfrm>
            <a:off x="4047893" y="2061473"/>
            <a:ext cx="2445268" cy="2878525"/>
          </a:xfrm>
          <a:prstGeom prst="rect">
            <a:avLst/>
          </a:prstGeom>
        </p:spPr>
      </p:pic>
      <p:pic>
        <p:nvPicPr>
          <p:cNvPr id="14" name="Picture 5"/>
          <p:cNvPicPr/>
          <p:nvPr/>
        </p:nvPicPr>
        <p:blipFill>
          <a:blip r:embed="rId6" cstate="screen">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a:ext>
            </a:extLst>
          </a:blip>
          <a:srcRect/>
          <a:stretch>
            <a:fillRect/>
          </a:stretch>
        </p:blipFill>
        <p:spPr>
          <a:xfrm>
            <a:off x="6568067" y="2069550"/>
            <a:ext cx="2445268" cy="2885714"/>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txBox="1">
            <a:spLocks/>
          </p:cNvSpPr>
          <p:nvPr/>
        </p:nvSpPr>
        <p:spPr>
          <a:xfrm>
            <a:off x="304800" y="609600"/>
            <a:ext cx="8458200" cy="914400"/>
          </a:xfrm>
          <a:prstGeom prst="rect">
            <a:avLst/>
          </a:prstGeom>
        </p:spPr>
        <p:txBody>
          <a:bodyPr vert="horz" anchor="ctr">
            <a:noAutofit/>
          </a:bodyPr>
          <a:lstStyle/>
          <a:p>
            <a:pPr algn="ctr" fontAlgn="auto">
              <a:spcAft>
                <a:spcPts val="0"/>
              </a:spcAft>
              <a:defRPr/>
            </a:pPr>
            <a:r>
              <a:rPr lang="it-IT" sz="3600" dirty="0" err="1" smtClean="0">
                <a:latin typeface="Calibri" pitchFamily="34" charset="0"/>
              </a:rPr>
              <a:t>Hawai</a:t>
            </a:r>
            <a:r>
              <a:rPr lang="it-IT" sz="3600" dirty="0" smtClean="0">
                <a:latin typeface="Calibri" pitchFamily="34" charset="0"/>
              </a:rPr>
              <a:t>‘i Supersite</a:t>
            </a:r>
          </a:p>
        </p:txBody>
      </p:sp>
      <p:sp>
        <p:nvSpPr>
          <p:cNvPr id="6" name="Rettangolo 5"/>
          <p:cNvSpPr/>
          <p:nvPr/>
        </p:nvSpPr>
        <p:spPr>
          <a:xfrm>
            <a:off x="191616" y="5114899"/>
            <a:ext cx="8774810" cy="1200329"/>
          </a:xfrm>
          <a:prstGeom prst="rect">
            <a:avLst/>
          </a:prstGeom>
        </p:spPr>
        <p:txBody>
          <a:bodyPr wrap="square">
            <a:spAutoFit/>
          </a:bodyPr>
          <a:lstStyle/>
          <a:p>
            <a:pPr algn="just">
              <a:spcAft>
                <a:spcPts val="300"/>
              </a:spcAft>
            </a:pPr>
            <a:r>
              <a:rPr lang="en-US" dirty="0" smtClean="0">
                <a:latin typeface="Calibri" pitchFamily="34" charset="0"/>
              </a:rPr>
              <a:t>The InSAR and differential DEM (from </a:t>
            </a:r>
            <a:r>
              <a:rPr lang="en-US" dirty="0" err="1" smtClean="0">
                <a:latin typeface="Calibri" pitchFamily="34" charset="0"/>
              </a:rPr>
              <a:t>TanDEM</a:t>
            </a:r>
            <a:r>
              <a:rPr lang="en-US" dirty="0" smtClean="0">
                <a:latin typeface="Calibri" pitchFamily="34" charset="0"/>
              </a:rPr>
              <a:t> X) analyses allowed to observe the fast dynamics of magma migration between two </a:t>
            </a:r>
            <a:r>
              <a:rPr lang="en-US" dirty="0" err="1" smtClean="0">
                <a:latin typeface="Calibri" pitchFamily="34" charset="0"/>
              </a:rPr>
              <a:t>subcaldera</a:t>
            </a:r>
            <a:r>
              <a:rPr lang="en-US" dirty="0" smtClean="0">
                <a:latin typeface="Calibri" pitchFamily="34" charset="0"/>
              </a:rPr>
              <a:t> reservoirs, as well as to monitor an increase of Kilauea inflation in 2016-2017 suggesting that a change in eruptive activity within the coming months may occur.</a:t>
            </a:r>
          </a:p>
        </p:txBody>
      </p:sp>
      <p:sp>
        <p:nvSpPr>
          <p:cNvPr id="7" name="Rettangolo 6"/>
          <p:cNvSpPr/>
          <p:nvPr/>
        </p:nvSpPr>
        <p:spPr>
          <a:xfrm>
            <a:off x="401446" y="1371600"/>
            <a:ext cx="8368330" cy="461665"/>
          </a:xfrm>
          <a:prstGeom prst="rect">
            <a:avLst/>
          </a:prstGeom>
        </p:spPr>
        <p:txBody>
          <a:bodyPr wrap="square">
            <a:spAutoFit/>
          </a:bodyPr>
          <a:lstStyle/>
          <a:p>
            <a:pPr algn="ctr"/>
            <a:r>
              <a:rPr lang="en-US" sz="2400" dirty="0" smtClean="0">
                <a:latin typeface="Calibri" pitchFamily="34" charset="0"/>
              </a:rPr>
              <a:t>CSK, </a:t>
            </a:r>
            <a:r>
              <a:rPr lang="en-US" sz="2400" dirty="0" err="1" smtClean="0">
                <a:latin typeface="Calibri" pitchFamily="34" charset="0"/>
              </a:rPr>
              <a:t>Rsat</a:t>
            </a:r>
            <a:r>
              <a:rPr lang="en-US" sz="2400" dirty="0" smtClean="0">
                <a:latin typeface="Calibri" pitchFamily="34" charset="0"/>
              </a:rPr>
              <a:t> 2 and TSX reveal change in eruptive activity at Kilauea</a:t>
            </a:r>
            <a:endParaRPr lang="it-IT" sz="2400" dirty="0">
              <a:latin typeface="Calibri" pitchFamily="34" charset="0"/>
            </a:endParaRPr>
          </a:p>
        </p:txBody>
      </p:sp>
      <p:pic>
        <p:nvPicPr>
          <p:cNvPr id="16" name="Picture 15"/>
          <p:cNvPicPr/>
          <p:nvPr/>
        </p:nvPicPr>
        <p:blipFill>
          <a:blip r:embed="rId3" cstate="print"/>
          <a:stretch>
            <a:fillRect/>
          </a:stretch>
        </p:blipFill>
        <p:spPr>
          <a:xfrm>
            <a:off x="92596" y="2365345"/>
            <a:ext cx="5275088" cy="2451564"/>
          </a:xfrm>
          <a:prstGeom prst="rect">
            <a:avLst/>
          </a:prstGeom>
        </p:spPr>
      </p:pic>
      <p:pic>
        <p:nvPicPr>
          <p:cNvPr id="17" name="Picture 10"/>
          <p:cNvPicPr/>
          <p:nvPr/>
        </p:nvPicPr>
        <p:blipFill>
          <a:blip r:embed="rId4" cstate="screen">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a:ext>
            </a:extLst>
          </a:blip>
          <a:stretch>
            <a:fillRect/>
          </a:stretch>
        </p:blipFill>
        <p:spPr>
          <a:xfrm>
            <a:off x="5442283" y="2345215"/>
            <a:ext cx="3632267" cy="2471571"/>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14779</TotalTime>
  <Words>2602</Words>
  <Application>Microsoft Office PowerPoint</Application>
  <PresentationFormat>Presentazione su schermo (4:3)</PresentationFormat>
  <Paragraphs>382</Paragraphs>
  <Slides>32</Slides>
  <Notes>26</Notes>
  <HiddenSlides>0</HiddenSlides>
  <MMClips>0</MMClips>
  <ScaleCrop>false</ScaleCrop>
  <HeadingPairs>
    <vt:vector size="4" baseType="variant">
      <vt:variant>
        <vt:lpstr>Tema</vt:lpstr>
      </vt:variant>
      <vt:variant>
        <vt:i4>2</vt:i4>
      </vt:variant>
      <vt:variant>
        <vt:lpstr>Titoli diapositive</vt:lpstr>
      </vt:variant>
      <vt:variant>
        <vt:i4>32</vt:i4>
      </vt:variant>
    </vt:vector>
  </HeadingPairs>
  <TitlesOfParts>
    <vt:vector size="34" baseType="lpstr">
      <vt:lpstr>Tema di Office</vt:lpstr>
      <vt:lpstr>Tema di Office</vt:lpstr>
      <vt:lpstr>Status of the GEO-GSNL initiative  </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vector>
  </TitlesOfParts>
  <Company>INGV</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Stefano</dc:creator>
  <cp:lastModifiedBy>Stefano</cp:lastModifiedBy>
  <cp:revision>513</cp:revision>
  <dcterms:created xsi:type="dcterms:W3CDTF">2010-06-14T07:49:16Z</dcterms:created>
  <dcterms:modified xsi:type="dcterms:W3CDTF">2017-09-05T10:56:13Z</dcterms:modified>
</cp:coreProperties>
</file>