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3"/>
  </p:notesMasterIdLst>
  <p:sldIdLst>
    <p:sldId id="256" r:id="rId2"/>
    <p:sldId id="275" r:id="rId3"/>
    <p:sldId id="262" r:id="rId4"/>
    <p:sldId id="264" r:id="rId5"/>
    <p:sldId id="266" r:id="rId6"/>
    <p:sldId id="267" r:id="rId7"/>
    <p:sldId id="270" r:id="rId8"/>
    <p:sldId id="276" r:id="rId9"/>
    <p:sldId id="277" r:id="rId10"/>
    <p:sldId id="269" r:id="rId11"/>
    <p:sldId id="272" r:id="rId12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2"/>
    <p:restoredTop sz="94816"/>
  </p:normalViewPr>
  <p:slideViewPr>
    <p:cSldViewPr>
      <p:cViewPr varScale="1">
        <p:scale>
          <a:sx n="105" d="100"/>
          <a:sy n="105" d="100"/>
        </p:scale>
        <p:origin x="174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05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uk-UA" smtClean="0"/>
              <a:pPr defTabSz="914400"/>
              <a:t>‹#›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hape 3"/>
          <p:cNvSpPr/>
          <p:nvPr userDrawn="1"/>
        </p:nvSpPr>
        <p:spPr>
          <a:xfrm>
            <a:off x="152400" y="6553200"/>
            <a:ext cx="23622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WGDISASTER 9-13 March 2020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quarter" idx="11" hasCustomPrompt="1"/>
          </p:nvPr>
        </p:nvSpPr>
        <p:spPr>
          <a:xfrm>
            <a:off x="2057400" y="304800"/>
            <a:ext cx="4953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en-US" dirty="0"/>
              <a:t>Title TBA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tif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tif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tiff"/><Relationship Id="rId7" Type="http://schemas.openxmlformats.org/officeDocument/2006/relationships/image" Target="../media/image11.jpe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22789" y="2514600"/>
            <a:ext cx="6387611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>
                <a:solidFill>
                  <a:srgbClr val="FFFFFF"/>
                </a:solidFill>
                <a:latin typeface="+mj-lt"/>
              </a:rPr>
              <a:t>GEO/LEO/SAR Flood Pilot Proposal</a:t>
            </a:r>
            <a:endParaRPr sz="4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457200" y="3886200"/>
            <a:ext cx="5549411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David Green (NASA), Andrew </a:t>
            </a:r>
            <a:r>
              <a:rPr lang="en-US" dirty="0" err="1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Molthan</a:t>
            </a:r>
            <a:r>
              <a:rPr lang="en-US" dirty="0">
                <a:solidFill>
                  <a:srgbClr val="FFFFFF"/>
                </a:solidFill>
                <a:ea typeface="Arial Bold"/>
                <a:cs typeface="Arial Bold"/>
                <a:sym typeface="Arial Bold"/>
              </a:rPr>
              <a:t> (NASA) and Mitch Goldberg (NOAA)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2020 </a:t>
            </a:r>
            <a:r>
              <a:rPr lang="en-AU" dirty="0" err="1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WGDisasters</a:t>
            </a: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Meeting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Virtual Discussion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9 – 13, March 2020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89" y="1217405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622789" y="2246634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11F1C4-869E-3A42-9E23-053D32EA0F3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10</a:t>
            </a:fld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4CB8E-D049-1244-AAD2-FD38EF1D3D3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Discuss concept of </a:t>
            </a:r>
            <a:r>
              <a:rPr lang="en-US" dirty="0" err="1"/>
              <a:t>WGDisasters</a:t>
            </a:r>
            <a:r>
              <a:rPr lang="en-US" dirty="0"/>
              <a:t> Flood Pilot among potential partners, suggest revisions and refined direction</a:t>
            </a:r>
          </a:p>
          <a:p>
            <a:r>
              <a:rPr lang="en-US" dirty="0"/>
              <a:t>Create portfolio of the flood community – document remote sensing requirements, data formats, and ancillary data across optical and SAR platforms</a:t>
            </a:r>
          </a:p>
          <a:p>
            <a:r>
              <a:rPr lang="en-US" dirty="0"/>
              <a:t>Identify water extent and flood mapping capabilities and techniques throughout CEOS agency efforts</a:t>
            </a:r>
          </a:p>
          <a:p>
            <a:r>
              <a:rPr lang="en-US" dirty="0"/>
              <a:t>Create a CEOS Flood Portal to share documentation on requirements and capture capabilities for flood detection along with related forecasting and analysis websites.</a:t>
            </a:r>
          </a:p>
          <a:p>
            <a:r>
              <a:rPr lang="en-US" dirty="0"/>
              <a:t>Use case studies to explore best practices for combining LEO/GEO and SAR information from multiple spatial/temporal resolutions</a:t>
            </a:r>
          </a:p>
          <a:p>
            <a:r>
              <a:rPr lang="en-US" dirty="0"/>
              <a:t>Share lessons learned on mapping capabilities and combined LEO/GEO and SAR in partnership with </a:t>
            </a:r>
            <a:r>
              <a:rPr lang="en-US" dirty="0" err="1"/>
              <a:t>WGCapD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579F3-4BF2-3B4A-B2FC-D2B4544D83A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Proposed Next Steps</a:t>
            </a:r>
          </a:p>
        </p:txBody>
      </p:sp>
    </p:spTree>
    <p:extLst>
      <p:ext uri="{BB962C8B-B14F-4D97-AF65-F5344CB8AC3E}">
        <p14:creationId xmlns:p14="http://schemas.microsoft.com/office/powerpoint/2010/main" val="175542142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325A28-3E1F-F540-BAEA-F9454E44466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11</a:t>
            </a:fld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ADB28-C089-7C45-AE95-C3F6EB7F7E2A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25AE3-CB85-0F41-A937-3FE30E8B837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Questions / Group Discussion</a:t>
            </a:r>
          </a:p>
        </p:txBody>
      </p:sp>
    </p:spTree>
    <p:extLst>
      <p:ext uri="{BB962C8B-B14F-4D97-AF65-F5344CB8AC3E}">
        <p14:creationId xmlns:p14="http://schemas.microsoft.com/office/powerpoint/2010/main" val="400624890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4C8823-3AB2-E642-8CD0-65E4B4441D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2</a:t>
            </a:fld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E24DF-8FE1-B74F-8A0F-3BE9F684FC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91436" y="1606875"/>
            <a:ext cx="6858000" cy="4724400"/>
          </a:xfrm>
        </p:spPr>
        <p:txBody>
          <a:bodyPr/>
          <a:lstStyle/>
          <a:p>
            <a:r>
              <a:rPr lang="en-US" dirty="0"/>
              <a:t>Dr. Mitch Goldberg, NOAA/NESDIS</a:t>
            </a:r>
          </a:p>
          <a:p>
            <a:pPr lvl="1"/>
            <a:r>
              <a:rPr lang="en-US" dirty="0"/>
              <a:t>NOAA’s Chief Scientist for Low Earth Orbiting Satellites and formerly the Chief of the NESDIS Satellite Meteorology and Climatology Division</a:t>
            </a:r>
          </a:p>
          <a:p>
            <a:pPr lvl="1"/>
            <a:r>
              <a:rPr lang="en-US" dirty="0"/>
              <a:t>Leads the NESDIS Satellite Proving Ground program to improve NOAA services through facilitated collaboration for product developers      and end users</a:t>
            </a:r>
          </a:p>
          <a:p>
            <a:r>
              <a:rPr lang="en-US" dirty="0"/>
              <a:t>Dr. Andrew Molthan, Marshall Space Flight Center</a:t>
            </a:r>
          </a:p>
          <a:p>
            <a:pPr lvl="1"/>
            <a:r>
              <a:rPr lang="en-US" dirty="0"/>
              <a:t>Research Meteorologist at NASA Marshall, collaborates with NASA’s Disasters Program to help the disasters community use NASA data and tools</a:t>
            </a:r>
          </a:p>
          <a:p>
            <a:pPr lvl="1"/>
            <a:r>
              <a:rPr lang="en-US" dirty="0"/>
              <a:t>Past experience in the use of numerical weather prediction, GEO/LEO remote sensing, and SAR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B7335A-E574-E544-B4C4-9AFD4C2D858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Co-Leads and Introductions</a:t>
            </a:r>
          </a:p>
        </p:txBody>
      </p:sp>
      <p:pic>
        <p:nvPicPr>
          <p:cNvPr id="5" name="Picture 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93085EBA-9556-F44E-B431-05595C6452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160322" y="1606875"/>
            <a:ext cx="1526478" cy="2126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9A30C6-659D-5341-B8BF-673269026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4648200"/>
            <a:ext cx="1526478" cy="19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2080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3</a:t>
            </a:fld>
            <a:endParaRPr lang="uk-U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2019 CEOS Plenary – </a:t>
            </a:r>
            <a:r>
              <a:rPr lang="en-US" dirty="0" err="1"/>
              <a:t>WGDisasters</a:t>
            </a:r>
            <a:r>
              <a:rPr lang="en-US" dirty="0"/>
              <a:t> proposed expanding CGMS flood pilot to include SAR, focus on urban and coastal flooding and bring in more CEOS participation.</a:t>
            </a:r>
          </a:p>
          <a:p>
            <a:r>
              <a:rPr lang="en-US" dirty="0"/>
              <a:t>GEO/LEO and </a:t>
            </a:r>
            <a:r>
              <a:rPr lang="en-US" dirty="0" err="1"/>
              <a:t>WGDisasters</a:t>
            </a:r>
            <a:r>
              <a:rPr lang="en-US" dirty="0"/>
              <a:t> see opportunities for collaboration:</a:t>
            </a:r>
          </a:p>
          <a:p>
            <a:pPr lvl="1"/>
            <a:r>
              <a:rPr lang="en-US" dirty="0"/>
              <a:t>Work with community of partners to document needs and requirements for effective water extent and flood mapping</a:t>
            </a:r>
          </a:p>
          <a:p>
            <a:pPr lvl="1"/>
            <a:r>
              <a:rPr lang="en-US" dirty="0"/>
              <a:t>Share information about techniques, methodologies, methods of product dissemination and best practices</a:t>
            </a:r>
          </a:p>
          <a:p>
            <a:pPr lvl="1"/>
            <a:r>
              <a:rPr lang="en-US" dirty="0"/>
              <a:t>Identify a small number of impactful flood events with known, rich volumes of GEO/LEO and complementary SAR data</a:t>
            </a:r>
          </a:p>
          <a:p>
            <a:pPr lvl="1"/>
            <a:r>
              <a:rPr lang="en-US" dirty="0"/>
              <a:t>Identify additional past cases and new, unfolding cases emphasizing availability of multi-frequency and new SAR missions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905000" y="381000"/>
            <a:ext cx="5943600" cy="533400"/>
          </a:xfrm>
        </p:spPr>
        <p:txBody>
          <a:bodyPr/>
          <a:lstStyle/>
          <a:p>
            <a:r>
              <a:rPr lang="en-US" dirty="0"/>
              <a:t>GEO / LEO Progress and Pilot Concepts</a:t>
            </a:r>
          </a:p>
        </p:txBody>
      </p:sp>
    </p:spTree>
    <p:extLst>
      <p:ext uri="{BB962C8B-B14F-4D97-AF65-F5344CB8AC3E}">
        <p14:creationId xmlns:p14="http://schemas.microsoft.com/office/powerpoint/2010/main" val="37564682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4F8BAE88-B70A-544B-845B-21BD59AFD984}"/>
              </a:ext>
            </a:extLst>
          </p:cNvPr>
          <p:cNvSpPr/>
          <p:nvPr/>
        </p:nvSpPr>
        <p:spPr>
          <a:xfrm>
            <a:off x="434281" y="4316186"/>
            <a:ext cx="334499" cy="1785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33C06BF-5068-BD42-9DEE-798789B0303B}"/>
              </a:ext>
            </a:extLst>
          </p:cNvPr>
          <p:cNvSpPr/>
          <p:nvPr/>
        </p:nvSpPr>
        <p:spPr>
          <a:xfrm>
            <a:off x="765751" y="4316186"/>
            <a:ext cx="2424090" cy="174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4C43BB1-70F9-714F-AEE9-F52038697C83}"/>
              </a:ext>
            </a:extLst>
          </p:cNvPr>
          <p:cNvSpPr/>
          <p:nvPr/>
        </p:nvSpPr>
        <p:spPr>
          <a:xfrm>
            <a:off x="3102551" y="4316186"/>
            <a:ext cx="5902751" cy="174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7005AD7-D9F7-DC40-BE4B-E39ED63A24D0}"/>
              </a:ext>
            </a:extLst>
          </p:cNvPr>
          <p:cNvCxnSpPr>
            <a:cxnSpLocks/>
          </p:cNvCxnSpPr>
          <p:nvPr/>
        </p:nvCxnSpPr>
        <p:spPr>
          <a:xfrm>
            <a:off x="5309350" y="3903179"/>
            <a:ext cx="0" cy="413007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A1727-1252-1A43-B588-38963A9D1B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4</a:t>
            </a:fld>
            <a:endParaRPr lang="uk-U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514A8-D45B-614B-B2AF-CE774E39C0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552704" cy="533400"/>
          </a:xfrm>
        </p:spPr>
        <p:txBody>
          <a:bodyPr/>
          <a:lstStyle/>
          <a:p>
            <a:r>
              <a:rPr lang="en-US" dirty="0"/>
              <a:t>Combined Value of LEO/GEO and SAR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7A67E61-5408-3440-A92C-CC30ACD782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000" y="1339613"/>
            <a:ext cx="1645193" cy="191363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D1F3B87-5500-D447-8DAF-28AB2104588A}"/>
              </a:ext>
            </a:extLst>
          </p:cNvPr>
          <p:cNvSpPr txBox="1"/>
          <p:nvPr/>
        </p:nvSpPr>
        <p:spPr>
          <a:xfrm>
            <a:off x="376114" y="4280264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August 23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0AE09AE-174E-E94A-BEFF-A3337B2944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069" y="2447819"/>
            <a:ext cx="1645181" cy="1626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6F390C4C-CBE7-DC48-B539-2D520BFDFBE2}"/>
              </a:ext>
            </a:extLst>
          </p:cNvPr>
          <p:cNvSpPr txBox="1"/>
          <p:nvPr/>
        </p:nvSpPr>
        <p:spPr>
          <a:xfrm>
            <a:off x="1650541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F3AC6DC-9898-044F-AD50-D810CA9F289E}"/>
              </a:ext>
            </a:extLst>
          </p:cNvPr>
          <p:cNvSpPr txBox="1"/>
          <p:nvPr/>
        </p:nvSpPr>
        <p:spPr>
          <a:xfrm>
            <a:off x="6800722" y="4280263"/>
            <a:ext cx="13724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ym typeface="Wingdings"/>
              </a:rPr>
              <a:t></a:t>
            </a:r>
            <a:r>
              <a:rPr lang="en-US" sz="1000" dirty="0"/>
              <a:t>UAVSAR Flights</a:t>
            </a:r>
            <a:r>
              <a:rPr lang="en-US" sz="1000" dirty="0">
                <a:sym typeface="Wingdings"/>
              </a:rPr>
              <a:t></a:t>
            </a:r>
            <a:endParaRPr lang="en-US" sz="1000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9D5A9D66-FE7A-9A48-BB76-BA7CA05E2A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92"/>
          <a:stretch/>
        </p:blipFill>
        <p:spPr>
          <a:xfrm>
            <a:off x="3585217" y="1295400"/>
            <a:ext cx="1377184" cy="1679077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D2AE3FFB-F2AF-3543-A33B-7950FCAC0A13}"/>
              </a:ext>
            </a:extLst>
          </p:cNvPr>
          <p:cNvSpPr/>
          <p:nvPr/>
        </p:nvSpPr>
        <p:spPr>
          <a:xfrm>
            <a:off x="1324883" y="1160648"/>
            <a:ext cx="2136558" cy="230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1233488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ＭＳ Ｐゴシック" charset="0"/>
              </a:rPr>
              <a:t>Charter/RadarSat-2 Flood Map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6033040-243F-DA40-89E1-8BF3C5A4D0C6}"/>
              </a:ext>
            </a:extLst>
          </p:cNvPr>
          <p:cNvCxnSpPr>
            <a:cxnSpLocks/>
          </p:cNvCxnSpPr>
          <p:nvPr/>
        </p:nvCxnSpPr>
        <p:spPr>
          <a:xfrm>
            <a:off x="1828800" y="3253250"/>
            <a:ext cx="0" cy="1062936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A1EC119E-CADD-CD4C-939C-4BA9B58EB895}"/>
              </a:ext>
            </a:extLst>
          </p:cNvPr>
          <p:cNvSpPr/>
          <p:nvPr/>
        </p:nvSpPr>
        <p:spPr>
          <a:xfrm>
            <a:off x="2427542" y="3879227"/>
            <a:ext cx="1645194" cy="230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1233488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rPr>
              <a:t>ALOS-2 JPL/ARIA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ＭＳ Ｐゴシック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FBF927C-2052-6F4E-B03C-1266596601C1}"/>
              </a:ext>
            </a:extLst>
          </p:cNvPr>
          <p:cNvCxnSpPr>
            <a:cxnSpLocks/>
          </p:cNvCxnSpPr>
          <p:nvPr/>
        </p:nvCxnSpPr>
        <p:spPr>
          <a:xfrm>
            <a:off x="3461441" y="4074198"/>
            <a:ext cx="0" cy="241988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FEFE940-F49D-FE47-BBA0-A45D2475616C}"/>
              </a:ext>
            </a:extLst>
          </p:cNvPr>
          <p:cNvGrpSpPr/>
          <p:nvPr/>
        </p:nvGrpSpPr>
        <p:grpSpPr>
          <a:xfrm>
            <a:off x="4546637" y="1447800"/>
            <a:ext cx="2051636" cy="2441989"/>
            <a:chOff x="3274018" y="-84796"/>
            <a:chExt cx="2337533" cy="278228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9295B3F-9BCB-D44C-859F-F134B4800188}"/>
                </a:ext>
              </a:extLst>
            </p:cNvPr>
            <p:cNvSpPr/>
            <p:nvPr/>
          </p:nvSpPr>
          <p:spPr>
            <a:xfrm>
              <a:off x="3274018" y="-83324"/>
              <a:ext cx="1737995" cy="5364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1233488" rtl="0" eaLnBrk="0" fontAlgn="base" latinLnBrk="0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Sentinel</a:t>
              </a:r>
              <a:r>
                <a:rPr kumimoji="0" lang="en-US" sz="10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 1A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/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ARIA Flood Proxy Map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(Hurricane Harvey)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454CDAF-C75F-C841-818F-79E94D28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4475" y="-84796"/>
              <a:ext cx="2257076" cy="2782281"/>
            </a:xfrm>
            <a:prstGeom prst="rect">
              <a:avLst/>
            </a:prstGeom>
            <a:ln w="28575">
              <a:solidFill>
                <a:schemeClr val="tx1">
                  <a:lumMod val="85000"/>
                </a:schemeClr>
              </a:solidFill>
              <a:miter lim="800000"/>
            </a:ln>
            <a:effectLst>
              <a:outerShdw blurRad="50800" dist="50800" dir="2700000" algn="tl" rotWithShape="0">
                <a:prstClr val="black">
                  <a:alpha val="60000"/>
                </a:prstClr>
              </a:outerShdw>
            </a:effectLst>
          </p:spPr>
        </p:pic>
      </p:grp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CF148F0-B308-754F-9CA3-77D5D00D3B40}"/>
              </a:ext>
            </a:extLst>
          </p:cNvPr>
          <p:cNvCxnSpPr>
            <a:cxnSpLocks/>
          </p:cNvCxnSpPr>
          <p:nvPr/>
        </p:nvCxnSpPr>
        <p:spPr>
          <a:xfrm>
            <a:off x="4419600" y="2974477"/>
            <a:ext cx="0" cy="1341709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" name="Content Placeholder 6" descr="Brazos_14937_Snipe_1Sep2017.png">
            <a:extLst>
              <a:ext uri="{FF2B5EF4-FFF2-40B4-BE49-F238E27FC236}">
                <a16:creationId xmlns:a16="http://schemas.microsoft.com/office/drawing/2014/main" id="{4151ADB9-319F-2541-874C-00124F7B48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130" y="2619558"/>
            <a:ext cx="1320974" cy="159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" name="Content Placeholder 7" descr="Brazos_14937_Snipe_2Sep2017.png">
            <a:extLst>
              <a:ext uri="{FF2B5EF4-FFF2-40B4-BE49-F238E27FC236}">
                <a16:creationId xmlns:a16="http://schemas.microsoft.com/office/drawing/2014/main" id="{9CE8E5E6-5FAD-F544-B4A3-CC032321F0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499" y="2602069"/>
            <a:ext cx="1352803" cy="1599491"/>
          </a:xfrm>
          <a:prstGeom prst="rect">
            <a:avLst/>
          </a:prstGeom>
          <a:ln>
            <a:solidFill>
              <a:srgbClr val="59595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EC25A41C-7B67-304D-995A-FFFF8DA9A223}"/>
              </a:ext>
            </a:extLst>
          </p:cNvPr>
          <p:cNvSpPr txBox="1"/>
          <p:nvPr/>
        </p:nvSpPr>
        <p:spPr>
          <a:xfrm>
            <a:off x="7246070" y="2387281"/>
            <a:ext cx="18357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increased flooding from 9/1-2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2D34B3D-BD42-BC44-B19A-50F696B5D6BF}"/>
              </a:ext>
            </a:extLst>
          </p:cNvPr>
          <p:cNvSpPr txBox="1"/>
          <p:nvPr/>
        </p:nvSpPr>
        <p:spPr>
          <a:xfrm>
            <a:off x="6224748" y="3970496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9/1/17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51999B0-3C46-FB4B-A1FA-E7B02AEA5413}"/>
              </a:ext>
            </a:extLst>
          </p:cNvPr>
          <p:cNvSpPr txBox="1"/>
          <p:nvPr/>
        </p:nvSpPr>
        <p:spPr>
          <a:xfrm>
            <a:off x="7610104" y="3975535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9/2/17</a:t>
            </a:r>
          </a:p>
        </p:txBody>
      </p:sp>
      <p:pic>
        <p:nvPicPr>
          <p:cNvPr id="107" name="Content Placeholder 26" descr="G-III_pod_inflight_small.jpg">
            <a:extLst>
              <a:ext uri="{FF2B5EF4-FFF2-40B4-BE49-F238E27FC236}">
                <a16:creationId xmlns:a16="http://schemas.microsoft.com/office/drawing/2014/main" id="{F562F14D-F39F-B744-BF30-453D7D993B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61481" y="2597715"/>
            <a:ext cx="1028982" cy="64351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C01A7933-4CCF-BA42-AC82-F630504BEE2C}"/>
              </a:ext>
            </a:extLst>
          </p:cNvPr>
          <p:cNvSpPr/>
          <p:nvPr/>
        </p:nvSpPr>
        <p:spPr>
          <a:xfrm>
            <a:off x="4572000" y="1434410"/>
            <a:ext cx="1645194" cy="230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1233488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rPr>
              <a:t>Sentinel-1 JPL/ARIA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37CF8AF-35D4-A440-B806-92E0D78A701D}"/>
              </a:ext>
            </a:extLst>
          </p:cNvPr>
          <p:cNvSpPr txBox="1"/>
          <p:nvPr/>
        </p:nvSpPr>
        <p:spPr>
          <a:xfrm>
            <a:off x="2500322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06494E6-467D-FB46-A785-3295FFAE8E99}"/>
              </a:ext>
            </a:extLst>
          </p:cNvPr>
          <p:cNvSpPr txBox="1"/>
          <p:nvPr/>
        </p:nvSpPr>
        <p:spPr>
          <a:xfrm>
            <a:off x="3305259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DD65F72-DE55-5A44-B0B2-36B08796E64A}"/>
              </a:ext>
            </a:extLst>
          </p:cNvPr>
          <p:cNvSpPr txBox="1"/>
          <p:nvPr/>
        </p:nvSpPr>
        <p:spPr>
          <a:xfrm>
            <a:off x="4262631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8/30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147796C-1E24-3845-AB2C-2505174E42DD}"/>
              </a:ext>
            </a:extLst>
          </p:cNvPr>
          <p:cNvSpPr txBox="1"/>
          <p:nvPr/>
        </p:nvSpPr>
        <p:spPr>
          <a:xfrm>
            <a:off x="5168622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8/31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76C195C-C891-EB40-8BAE-500C75CCC1D4}"/>
              </a:ext>
            </a:extLst>
          </p:cNvPr>
          <p:cNvSpPr txBox="1"/>
          <p:nvPr/>
        </p:nvSpPr>
        <p:spPr>
          <a:xfrm>
            <a:off x="6095916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September 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4F69039-D7BF-374E-9DE4-9FC6E4A312AA}"/>
              </a:ext>
            </a:extLst>
          </p:cNvPr>
          <p:cNvSpPr txBox="1"/>
          <p:nvPr/>
        </p:nvSpPr>
        <p:spPr>
          <a:xfrm>
            <a:off x="8331162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9/4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B219FB4-3893-AA46-B987-F7B03389F9C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79" y="3844354"/>
            <a:ext cx="484458" cy="441289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7F8E009-D3B8-214E-9197-DDA8E80A4707}"/>
              </a:ext>
            </a:extLst>
          </p:cNvPr>
          <p:cNvSpPr txBox="1"/>
          <p:nvPr/>
        </p:nvSpPr>
        <p:spPr>
          <a:xfrm>
            <a:off x="-46239" y="3058446"/>
            <a:ext cx="1724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Multi-agency collaborations around remote sensing response to Harvey</a:t>
            </a:r>
          </a:p>
        </p:txBody>
      </p:sp>
      <p:pic>
        <p:nvPicPr>
          <p:cNvPr id="124" name="Google Shape;96;p3">
            <a:extLst>
              <a:ext uri="{FF2B5EF4-FFF2-40B4-BE49-F238E27FC236}">
                <a16:creationId xmlns:a16="http://schemas.microsoft.com/office/drawing/2014/main" id="{C384BF81-F973-B84A-9166-718D06629FB7}"/>
              </a:ext>
            </a:extLst>
          </p:cNvPr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22" y="4684658"/>
            <a:ext cx="2649071" cy="187419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9D90D889-45C0-B34E-9258-D6D2DEB8C05F}"/>
              </a:ext>
            </a:extLst>
          </p:cNvPr>
          <p:cNvSpPr txBox="1"/>
          <p:nvPr/>
        </p:nvSpPr>
        <p:spPr>
          <a:xfrm>
            <a:off x="3805631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8/29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3E7CEF63-F390-5946-9AEC-7AE25A7CEB59}"/>
              </a:ext>
            </a:extLst>
          </p:cNvPr>
          <p:cNvCxnSpPr>
            <a:cxnSpLocks/>
          </p:cNvCxnSpPr>
          <p:nvPr/>
        </p:nvCxnSpPr>
        <p:spPr>
          <a:xfrm flipV="1">
            <a:off x="2680820" y="4466303"/>
            <a:ext cx="0" cy="210079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531FDCB2-6C19-8947-8BDC-15BD96757A89}"/>
              </a:ext>
            </a:extLst>
          </p:cNvPr>
          <p:cNvCxnSpPr>
            <a:cxnSpLocks/>
          </p:cNvCxnSpPr>
          <p:nvPr/>
        </p:nvCxnSpPr>
        <p:spPr>
          <a:xfrm flipV="1">
            <a:off x="3962400" y="4474579"/>
            <a:ext cx="0" cy="210079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1" name="Google Shape;130;p9">
            <a:extLst>
              <a:ext uri="{FF2B5EF4-FFF2-40B4-BE49-F238E27FC236}">
                <a16:creationId xmlns:a16="http://schemas.microsoft.com/office/drawing/2014/main" id="{AD8AC06C-CA46-E94F-8551-5AD7BBB49B12}"/>
              </a:ext>
            </a:extLst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080" y="4660878"/>
            <a:ext cx="2674693" cy="18923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EE0FB02B-E9D4-E048-AA9D-F63B8C4D69F9}"/>
              </a:ext>
            </a:extLst>
          </p:cNvPr>
          <p:cNvCxnSpPr>
            <a:cxnSpLocks/>
          </p:cNvCxnSpPr>
          <p:nvPr/>
        </p:nvCxnSpPr>
        <p:spPr>
          <a:xfrm flipV="1">
            <a:off x="5334000" y="4495800"/>
            <a:ext cx="0" cy="137160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009AE9B-2BD2-A244-ABC2-A17CC809FB73}"/>
              </a:ext>
            </a:extLst>
          </p:cNvPr>
          <p:cNvCxnSpPr/>
          <p:nvPr/>
        </p:nvCxnSpPr>
        <p:spPr>
          <a:xfrm>
            <a:off x="5334000" y="4617720"/>
            <a:ext cx="1701050" cy="0"/>
          </a:xfrm>
          <a:prstGeom prst="line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E6DAF60F-D0D0-C64A-8F9B-02F2A310716F}"/>
              </a:ext>
            </a:extLst>
          </p:cNvPr>
          <p:cNvCxnSpPr>
            <a:cxnSpLocks/>
          </p:cNvCxnSpPr>
          <p:nvPr/>
        </p:nvCxnSpPr>
        <p:spPr>
          <a:xfrm flipV="1">
            <a:off x="7031736" y="4617720"/>
            <a:ext cx="0" cy="137160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headEnd type="none"/>
            <a:tailEnd type="non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2" name="Google Shape;174;p17">
            <a:extLst>
              <a:ext uri="{FF2B5EF4-FFF2-40B4-BE49-F238E27FC236}">
                <a16:creationId xmlns:a16="http://schemas.microsoft.com/office/drawing/2014/main" id="{3EA829E4-2CA1-B74F-9A2A-212FC4D7C93D}"/>
              </a:ext>
            </a:extLst>
          </p:cNvPr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660" y="4671779"/>
            <a:ext cx="2674692" cy="1892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5587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4F8BAE88-B70A-544B-845B-21BD59AFD984}"/>
              </a:ext>
            </a:extLst>
          </p:cNvPr>
          <p:cNvSpPr/>
          <p:nvPr/>
        </p:nvSpPr>
        <p:spPr>
          <a:xfrm>
            <a:off x="434281" y="4316186"/>
            <a:ext cx="334499" cy="1785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33C06BF-5068-BD42-9DEE-798789B0303B}"/>
              </a:ext>
            </a:extLst>
          </p:cNvPr>
          <p:cNvSpPr/>
          <p:nvPr/>
        </p:nvSpPr>
        <p:spPr>
          <a:xfrm>
            <a:off x="765751" y="4316186"/>
            <a:ext cx="2424090" cy="174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4C43BB1-70F9-714F-AEE9-F52038697C83}"/>
              </a:ext>
            </a:extLst>
          </p:cNvPr>
          <p:cNvSpPr/>
          <p:nvPr/>
        </p:nvSpPr>
        <p:spPr>
          <a:xfrm>
            <a:off x="3102551" y="4316186"/>
            <a:ext cx="5902751" cy="174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7005AD7-D9F7-DC40-BE4B-E39ED63A24D0}"/>
              </a:ext>
            </a:extLst>
          </p:cNvPr>
          <p:cNvCxnSpPr>
            <a:cxnSpLocks/>
          </p:cNvCxnSpPr>
          <p:nvPr/>
        </p:nvCxnSpPr>
        <p:spPr>
          <a:xfrm>
            <a:off x="5309350" y="3903179"/>
            <a:ext cx="0" cy="413007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A1727-1252-1A43-B588-38963A9D1B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5</a:t>
            </a:fld>
            <a:endParaRPr lang="uk-U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514A8-D45B-614B-B2AF-CE774E39C0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552704" cy="533400"/>
          </a:xfrm>
        </p:spPr>
        <p:txBody>
          <a:bodyPr/>
          <a:lstStyle/>
          <a:p>
            <a:r>
              <a:rPr lang="en-US" dirty="0"/>
              <a:t>Combined Value of LEO/GEO and SAR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7A67E61-5408-3440-A92C-CC30ACD782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000" y="1339613"/>
            <a:ext cx="1645193" cy="191363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D1F3B87-5500-D447-8DAF-28AB2104588A}"/>
              </a:ext>
            </a:extLst>
          </p:cNvPr>
          <p:cNvSpPr txBox="1"/>
          <p:nvPr/>
        </p:nvSpPr>
        <p:spPr>
          <a:xfrm>
            <a:off x="376114" y="4280264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August 23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0AE09AE-174E-E94A-BEFF-A3337B2944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069" y="2447819"/>
            <a:ext cx="1645181" cy="1626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6F390C4C-CBE7-DC48-B539-2D520BFDFBE2}"/>
              </a:ext>
            </a:extLst>
          </p:cNvPr>
          <p:cNvSpPr txBox="1"/>
          <p:nvPr/>
        </p:nvSpPr>
        <p:spPr>
          <a:xfrm>
            <a:off x="1650541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F3AC6DC-9898-044F-AD50-D810CA9F289E}"/>
              </a:ext>
            </a:extLst>
          </p:cNvPr>
          <p:cNvSpPr txBox="1"/>
          <p:nvPr/>
        </p:nvSpPr>
        <p:spPr>
          <a:xfrm>
            <a:off x="6800722" y="4280263"/>
            <a:ext cx="13724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ym typeface="Wingdings"/>
              </a:rPr>
              <a:t></a:t>
            </a:r>
            <a:r>
              <a:rPr lang="en-US" sz="1000" dirty="0"/>
              <a:t>UAVSAR Flights</a:t>
            </a:r>
            <a:r>
              <a:rPr lang="en-US" sz="1000" dirty="0">
                <a:sym typeface="Wingdings"/>
              </a:rPr>
              <a:t></a:t>
            </a:r>
            <a:endParaRPr lang="en-US" sz="1000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9D5A9D66-FE7A-9A48-BB76-BA7CA05E2A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92"/>
          <a:stretch/>
        </p:blipFill>
        <p:spPr>
          <a:xfrm>
            <a:off x="3585217" y="1295400"/>
            <a:ext cx="1377184" cy="1679077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D2AE3FFB-F2AF-3543-A33B-7950FCAC0A13}"/>
              </a:ext>
            </a:extLst>
          </p:cNvPr>
          <p:cNvSpPr/>
          <p:nvPr/>
        </p:nvSpPr>
        <p:spPr>
          <a:xfrm>
            <a:off x="1324883" y="1160648"/>
            <a:ext cx="2136558" cy="230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1233488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ＭＳ Ｐゴシック" charset="0"/>
              </a:rPr>
              <a:t>Charter/RadarSat-2 Flood Map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6033040-243F-DA40-89E1-8BF3C5A4D0C6}"/>
              </a:ext>
            </a:extLst>
          </p:cNvPr>
          <p:cNvCxnSpPr>
            <a:cxnSpLocks/>
          </p:cNvCxnSpPr>
          <p:nvPr/>
        </p:nvCxnSpPr>
        <p:spPr>
          <a:xfrm>
            <a:off x="1828800" y="3253250"/>
            <a:ext cx="0" cy="1062936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A1EC119E-CADD-CD4C-939C-4BA9B58EB895}"/>
              </a:ext>
            </a:extLst>
          </p:cNvPr>
          <p:cNvSpPr/>
          <p:nvPr/>
        </p:nvSpPr>
        <p:spPr>
          <a:xfrm>
            <a:off x="2427542" y="3879227"/>
            <a:ext cx="1645194" cy="230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1233488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rPr>
              <a:t>ALOS-2 JPL/ARIA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ＭＳ Ｐゴシック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FBF927C-2052-6F4E-B03C-1266596601C1}"/>
              </a:ext>
            </a:extLst>
          </p:cNvPr>
          <p:cNvCxnSpPr>
            <a:cxnSpLocks/>
          </p:cNvCxnSpPr>
          <p:nvPr/>
        </p:nvCxnSpPr>
        <p:spPr>
          <a:xfrm>
            <a:off x="3461441" y="4074198"/>
            <a:ext cx="0" cy="241988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FEFE940-F49D-FE47-BBA0-A45D2475616C}"/>
              </a:ext>
            </a:extLst>
          </p:cNvPr>
          <p:cNvGrpSpPr/>
          <p:nvPr/>
        </p:nvGrpSpPr>
        <p:grpSpPr>
          <a:xfrm>
            <a:off x="4546637" y="1447800"/>
            <a:ext cx="2051636" cy="2441989"/>
            <a:chOff x="3274018" y="-84796"/>
            <a:chExt cx="2337533" cy="278228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9295B3F-9BCB-D44C-859F-F134B4800188}"/>
                </a:ext>
              </a:extLst>
            </p:cNvPr>
            <p:cNvSpPr/>
            <p:nvPr/>
          </p:nvSpPr>
          <p:spPr>
            <a:xfrm>
              <a:off x="3274018" y="-83324"/>
              <a:ext cx="1737995" cy="5364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1233488" rtl="0" eaLnBrk="0" fontAlgn="base" latinLnBrk="0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Sentinel</a:t>
              </a:r>
              <a:r>
                <a:rPr kumimoji="0" lang="en-US" sz="10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 1A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/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ARIA Flood Proxy Map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(Hurricane Harvey)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454CDAF-C75F-C841-818F-79E94D28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4475" y="-84796"/>
              <a:ext cx="2257076" cy="2782281"/>
            </a:xfrm>
            <a:prstGeom prst="rect">
              <a:avLst/>
            </a:prstGeom>
            <a:ln w="28575">
              <a:solidFill>
                <a:schemeClr val="tx1">
                  <a:lumMod val="85000"/>
                </a:schemeClr>
              </a:solidFill>
              <a:miter lim="800000"/>
            </a:ln>
            <a:effectLst>
              <a:outerShdw blurRad="50800" dist="50800" dir="2700000" algn="tl" rotWithShape="0">
                <a:prstClr val="black">
                  <a:alpha val="60000"/>
                </a:prstClr>
              </a:outerShdw>
            </a:effectLst>
          </p:spPr>
        </p:pic>
      </p:grp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CF148F0-B308-754F-9CA3-77D5D00D3B40}"/>
              </a:ext>
            </a:extLst>
          </p:cNvPr>
          <p:cNvCxnSpPr>
            <a:cxnSpLocks/>
          </p:cNvCxnSpPr>
          <p:nvPr/>
        </p:nvCxnSpPr>
        <p:spPr>
          <a:xfrm>
            <a:off x="4419600" y="2974477"/>
            <a:ext cx="0" cy="1341709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" name="Content Placeholder 6" descr="Brazos_14937_Snipe_1Sep2017.png">
            <a:extLst>
              <a:ext uri="{FF2B5EF4-FFF2-40B4-BE49-F238E27FC236}">
                <a16:creationId xmlns:a16="http://schemas.microsoft.com/office/drawing/2014/main" id="{4151ADB9-319F-2541-874C-00124F7B48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130" y="2619558"/>
            <a:ext cx="1320974" cy="159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" name="Content Placeholder 7" descr="Brazos_14937_Snipe_2Sep2017.png">
            <a:extLst>
              <a:ext uri="{FF2B5EF4-FFF2-40B4-BE49-F238E27FC236}">
                <a16:creationId xmlns:a16="http://schemas.microsoft.com/office/drawing/2014/main" id="{9CE8E5E6-5FAD-F544-B4A3-CC032321F0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499" y="2602069"/>
            <a:ext cx="1352803" cy="1599491"/>
          </a:xfrm>
          <a:prstGeom prst="rect">
            <a:avLst/>
          </a:prstGeom>
          <a:ln>
            <a:solidFill>
              <a:srgbClr val="59595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EC25A41C-7B67-304D-995A-FFFF8DA9A223}"/>
              </a:ext>
            </a:extLst>
          </p:cNvPr>
          <p:cNvSpPr txBox="1"/>
          <p:nvPr/>
        </p:nvSpPr>
        <p:spPr>
          <a:xfrm>
            <a:off x="7246070" y="2387281"/>
            <a:ext cx="18357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increased flooding from 9/1-2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2D34B3D-BD42-BC44-B19A-50F696B5D6BF}"/>
              </a:ext>
            </a:extLst>
          </p:cNvPr>
          <p:cNvSpPr txBox="1"/>
          <p:nvPr/>
        </p:nvSpPr>
        <p:spPr>
          <a:xfrm>
            <a:off x="6224748" y="3970496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9/1/17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51999B0-3C46-FB4B-A1FA-E7B02AEA5413}"/>
              </a:ext>
            </a:extLst>
          </p:cNvPr>
          <p:cNvSpPr txBox="1"/>
          <p:nvPr/>
        </p:nvSpPr>
        <p:spPr>
          <a:xfrm>
            <a:off x="7610104" y="3975535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9/2/17</a:t>
            </a:r>
          </a:p>
        </p:txBody>
      </p:sp>
      <p:pic>
        <p:nvPicPr>
          <p:cNvPr id="107" name="Content Placeholder 26" descr="G-III_pod_inflight_small.jpg">
            <a:extLst>
              <a:ext uri="{FF2B5EF4-FFF2-40B4-BE49-F238E27FC236}">
                <a16:creationId xmlns:a16="http://schemas.microsoft.com/office/drawing/2014/main" id="{F562F14D-F39F-B744-BF30-453D7D993B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61481" y="2597715"/>
            <a:ext cx="1028982" cy="64351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C01A7933-4CCF-BA42-AC82-F630504BEE2C}"/>
              </a:ext>
            </a:extLst>
          </p:cNvPr>
          <p:cNvSpPr/>
          <p:nvPr/>
        </p:nvSpPr>
        <p:spPr>
          <a:xfrm>
            <a:off x="4572000" y="1434410"/>
            <a:ext cx="1645194" cy="230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1233488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rPr>
              <a:t>Sentinel-1 JPL/ARIA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37CF8AF-35D4-A440-B806-92E0D78A701D}"/>
              </a:ext>
            </a:extLst>
          </p:cNvPr>
          <p:cNvSpPr txBox="1"/>
          <p:nvPr/>
        </p:nvSpPr>
        <p:spPr>
          <a:xfrm>
            <a:off x="2500322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06494E6-467D-FB46-A785-3295FFAE8E99}"/>
              </a:ext>
            </a:extLst>
          </p:cNvPr>
          <p:cNvSpPr txBox="1"/>
          <p:nvPr/>
        </p:nvSpPr>
        <p:spPr>
          <a:xfrm>
            <a:off x="3305259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DD65F72-DE55-5A44-B0B2-36B08796E64A}"/>
              </a:ext>
            </a:extLst>
          </p:cNvPr>
          <p:cNvSpPr txBox="1"/>
          <p:nvPr/>
        </p:nvSpPr>
        <p:spPr>
          <a:xfrm>
            <a:off x="4262631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8/30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147796C-1E24-3845-AB2C-2505174E42DD}"/>
              </a:ext>
            </a:extLst>
          </p:cNvPr>
          <p:cNvSpPr txBox="1"/>
          <p:nvPr/>
        </p:nvSpPr>
        <p:spPr>
          <a:xfrm>
            <a:off x="5168622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8/31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76C195C-C891-EB40-8BAE-500C75CCC1D4}"/>
              </a:ext>
            </a:extLst>
          </p:cNvPr>
          <p:cNvSpPr txBox="1"/>
          <p:nvPr/>
        </p:nvSpPr>
        <p:spPr>
          <a:xfrm>
            <a:off x="6095916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September 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4F69039-D7BF-374E-9DE4-9FC6E4A312AA}"/>
              </a:ext>
            </a:extLst>
          </p:cNvPr>
          <p:cNvSpPr txBox="1"/>
          <p:nvPr/>
        </p:nvSpPr>
        <p:spPr>
          <a:xfrm>
            <a:off x="8331162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9/4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B219FB4-3893-AA46-B987-F7B03389F9C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79" y="3844354"/>
            <a:ext cx="484458" cy="441289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7F8E009-D3B8-214E-9197-DDA8E80A4707}"/>
              </a:ext>
            </a:extLst>
          </p:cNvPr>
          <p:cNvSpPr txBox="1"/>
          <p:nvPr/>
        </p:nvSpPr>
        <p:spPr>
          <a:xfrm>
            <a:off x="-46239" y="3058446"/>
            <a:ext cx="1724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Multi-agency collaborations around remote sensing response to Harvey</a:t>
            </a:r>
          </a:p>
        </p:txBody>
      </p:sp>
      <p:pic>
        <p:nvPicPr>
          <p:cNvPr id="124" name="Google Shape;96;p3">
            <a:extLst>
              <a:ext uri="{FF2B5EF4-FFF2-40B4-BE49-F238E27FC236}">
                <a16:creationId xmlns:a16="http://schemas.microsoft.com/office/drawing/2014/main" id="{C384BF81-F973-B84A-9166-718D06629FB7}"/>
              </a:ext>
            </a:extLst>
          </p:cNvPr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22" y="4684658"/>
            <a:ext cx="2649071" cy="187419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9D90D889-45C0-B34E-9258-D6D2DEB8C05F}"/>
              </a:ext>
            </a:extLst>
          </p:cNvPr>
          <p:cNvSpPr txBox="1"/>
          <p:nvPr/>
        </p:nvSpPr>
        <p:spPr>
          <a:xfrm>
            <a:off x="3805631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8/29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3E7CEF63-F390-5946-9AEC-7AE25A7CEB59}"/>
              </a:ext>
            </a:extLst>
          </p:cNvPr>
          <p:cNvCxnSpPr>
            <a:cxnSpLocks/>
          </p:cNvCxnSpPr>
          <p:nvPr/>
        </p:nvCxnSpPr>
        <p:spPr>
          <a:xfrm flipV="1">
            <a:off x="2680820" y="4466303"/>
            <a:ext cx="0" cy="210079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531FDCB2-6C19-8947-8BDC-15BD96757A89}"/>
              </a:ext>
            </a:extLst>
          </p:cNvPr>
          <p:cNvCxnSpPr>
            <a:cxnSpLocks/>
          </p:cNvCxnSpPr>
          <p:nvPr/>
        </p:nvCxnSpPr>
        <p:spPr>
          <a:xfrm flipV="1">
            <a:off x="3962400" y="4474579"/>
            <a:ext cx="0" cy="210079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1" name="Google Shape;130;p9">
            <a:extLst>
              <a:ext uri="{FF2B5EF4-FFF2-40B4-BE49-F238E27FC236}">
                <a16:creationId xmlns:a16="http://schemas.microsoft.com/office/drawing/2014/main" id="{AD8AC06C-CA46-E94F-8551-5AD7BBB49B12}"/>
              </a:ext>
            </a:extLst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080" y="4660878"/>
            <a:ext cx="2674693" cy="18923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EE0FB02B-E9D4-E048-AA9D-F63B8C4D69F9}"/>
              </a:ext>
            </a:extLst>
          </p:cNvPr>
          <p:cNvCxnSpPr>
            <a:cxnSpLocks/>
          </p:cNvCxnSpPr>
          <p:nvPr/>
        </p:nvCxnSpPr>
        <p:spPr>
          <a:xfrm flipV="1">
            <a:off x="5334000" y="4495800"/>
            <a:ext cx="0" cy="137160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009AE9B-2BD2-A244-ABC2-A17CC809FB73}"/>
              </a:ext>
            </a:extLst>
          </p:cNvPr>
          <p:cNvCxnSpPr/>
          <p:nvPr/>
        </p:nvCxnSpPr>
        <p:spPr>
          <a:xfrm>
            <a:off x="5334000" y="4617720"/>
            <a:ext cx="1701050" cy="0"/>
          </a:xfrm>
          <a:prstGeom prst="line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E6DAF60F-D0D0-C64A-8F9B-02F2A310716F}"/>
              </a:ext>
            </a:extLst>
          </p:cNvPr>
          <p:cNvCxnSpPr>
            <a:cxnSpLocks/>
          </p:cNvCxnSpPr>
          <p:nvPr/>
        </p:nvCxnSpPr>
        <p:spPr>
          <a:xfrm flipV="1">
            <a:off x="7031736" y="4617720"/>
            <a:ext cx="0" cy="137160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headEnd type="none"/>
            <a:tailEnd type="non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2" name="Google Shape;174;p17">
            <a:extLst>
              <a:ext uri="{FF2B5EF4-FFF2-40B4-BE49-F238E27FC236}">
                <a16:creationId xmlns:a16="http://schemas.microsoft.com/office/drawing/2014/main" id="{3EA829E4-2CA1-B74F-9A2A-212FC4D7C93D}"/>
              </a:ext>
            </a:extLst>
          </p:cNvPr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660" y="4671779"/>
            <a:ext cx="2674692" cy="1892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4F0278-FC74-AD49-821C-C664DBE741B9}"/>
              </a:ext>
            </a:extLst>
          </p:cNvPr>
          <p:cNvSpPr/>
          <p:nvPr/>
        </p:nvSpPr>
        <p:spPr>
          <a:xfrm>
            <a:off x="138698" y="2203609"/>
            <a:ext cx="8915400" cy="64632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SAR provides cloud and under-vegetation views of water, but often with additional data latency and infrequent repeat passes: constellation approaches are highl</a:t>
            </a:r>
            <a:r>
              <a:rPr lang="en-US" i="1" dirty="0"/>
              <a:t>y valuable!</a:t>
            </a:r>
            <a:endParaRPr kumimoji="0" lang="en-US" sz="1800" b="0" i="1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80613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4F8BAE88-B70A-544B-845B-21BD59AFD984}"/>
              </a:ext>
            </a:extLst>
          </p:cNvPr>
          <p:cNvSpPr/>
          <p:nvPr/>
        </p:nvSpPr>
        <p:spPr>
          <a:xfrm>
            <a:off x="434281" y="4316186"/>
            <a:ext cx="334499" cy="1785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33C06BF-5068-BD42-9DEE-798789B0303B}"/>
              </a:ext>
            </a:extLst>
          </p:cNvPr>
          <p:cNvSpPr/>
          <p:nvPr/>
        </p:nvSpPr>
        <p:spPr>
          <a:xfrm>
            <a:off x="765751" y="4316186"/>
            <a:ext cx="2424090" cy="174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4C43BB1-70F9-714F-AEE9-F52038697C83}"/>
              </a:ext>
            </a:extLst>
          </p:cNvPr>
          <p:cNvSpPr/>
          <p:nvPr/>
        </p:nvSpPr>
        <p:spPr>
          <a:xfrm>
            <a:off x="3102551" y="4316186"/>
            <a:ext cx="5902751" cy="1743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7005AD7-D9F7-DC40-BE4B-E39ED63A24D0}"/>
              </a:ext>
            </a:extLst>
          </p:cNvPr>
          <p:cNvCxnSpPr>
            <a:cxnSpLocks/>
          </p:cNvCxnSpPr>
          <p:nvPr/>
        </p:nvCxnSpPr>
        <p:spPr>
          <a:xfrm>
            <a:off x="5309350" y="3903179"/>
            <a:ext cx="0" cy="413007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A1727-1252-1A43-B588-38963A9D1B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6</a:t>
            </a:fld>
            <a:endParaRPr lang="uk-U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D514A8-D45B-614B-B2AF-CE774E39C0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57400" y="304800"/>
            <a:ext cx="5552704" cy="533400"/>
          </a:xfrm>
        </p:spPr>
        <p:txBody>
          <a:bodyPr/>
          <a:lstStyle/>
          <a:p>
            <a:r>
              <a:rPr lang="en-US" dirty="0"/>
              <a:t>Combined Value of LEO/GEO and SAR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B7A67E61-5408-3440-A92C-CC30ACD782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000" y="1339613"/>
            <a:ext cx="1645193" cy="191363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D1F3B87-5500-D447-8DAF-28AB2104588A}"/>
              </a:ext>
            </a:extLst>
          </p:cNvPr>
          <p:cNvSpPr txBox="1"/>
          <p:nvPr/>
        </p:nvSpPr>
        <p:spPr>
          <a:xfrm>
            <a:off x="376114" y="4280264"/>
            <a:ext cx="7569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August 23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A0AE09AE-174E-E94A-BEFF-A3337B2944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4069" y="2447819"/>
            <a:ext cx="1645181" cy="1626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6F390C4C-CBE7-DC48-B539-2D520BFDFBE2}"/>
              </a:ext>
            </a:extLst>
          </p:cNvPr>
          <p:cNvSpPr txBox="1"/>
          <p:nvPr/>
        </p:nvSpPr>
        <p:spPr>
          <a:xfrm>
            <a:off x="1650541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8/26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F3AC6DC-9898-044F-AD50-D810CA9F289E}"/>
              </a:ext>
            </a:extLst>
          </p:cNvPr>
          <p:cNvSpPr txBox="1"/>
          <p:nvPr/>
        </p:nvSpPr>
        <p:spPr>
          <a:xfrm>
            <a:off x="6800722" y="4280263"/>
            <a:ext cx="13724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ym typeface="Wingdings"/>
              </a:rPr>
              <a:t></a:t>
            </a:r>
            <a:r>
              <a:rPr lang="en-US" sz="1000" dirty="0"/>
              <a:t>UAVSAR Flights</a:t>
            </a:r>
            <a:r>
              <a:rPr lang="en-US" sz="1000" dirty="0">
                <a:sym typeface="Wingdings"/>
              </a:rPr>
              <a:t></a:t>
            </a:r>
            <a:endParaRPr lang="en-US" sz="1000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9D5A9D66-FE7A-9A48-BB76-BA7CA05E2A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92"/>
          <a:stretch/>
        </p:blipFill>
        <p:spPr>
          <a:xfrm>
            <a:off x="3585217" y="1295400"/>
            <a:ext cx="1377184" cy="1679077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D2AE3FFB-F2AF-3543-A33B-7950FCAC0A13}"/>
              </a:ext>
            </a:extLst>
          </p:cNvPr>
          <p:cNvSpPr/>
          <p:nvPr/>
        </p:nvSpPr>
        <p:spPr>
          <a:xfrm>
            <a:off x="1324883" y="1160648"/>
            <a:ext cx="2136558" cy="230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1233488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ＭＳ Ｐゴシック" charset="0"/>
              </a:rPr>
              <a:t>Charter/RadarSat-2 Flood Map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6033040-243F-DA40-89E1-8BF3C5A4D0C6}"/>
              </a:ext>
            </a:extLst>
          </p:cNvPr>
          <p:cNvCxnSpPr>
            <a:cxnSpLocks/>
          </p:cNvCxnSpPr>
          <p:nvPr/>
        </p:nvCxnSpPr>
        <p:spPr>
          <a:xfrm>
            <a:off x="1828800" y="3253250"/>
            <a:ext cx="0" cy="1062936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A1EC119E-CADD-CD4C-939C-4BA9B58EB895}"/>
              </a:ext>
            </a:extLst>
          </p:cNvPr>
          <p:cNvSpPr/>
          <p:nvPr/>
        </p:nvSpPr>
        <p:spPr>
          <a:xfrm>
            <a:off x="2427542" y="3879227"/>
            <a:ext cx="1645194" cy="230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1233488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rPr>
              <a:t>ALOS-2 JPL/ARIA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ＭＳ Ｐゴシック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8FBF927C-2052-6F4E-B03C-1266596601C1}"/>
              </a:ext>
            </a:extLst>
          </p:cNvPr>
          <p:cNvCxnSpPr>
            <a:cxnSpLocks/>
          </p:cNvCxnSpPr>
          <p:nvPr/>
        </p:nvCxnSpPr>
        <p:spPr>
          <a:xfrm>
            <a:off x="3461441" y="4074198"/>
            <a:ext cx="0" cy="241988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FEFE940-F49D-FE47-BBA0-A45D2475616C}"/>
              </a:ext>
            </a:extLst>
          </p:cNvPr>
          <p:cNvGrpSpPr/>
          <p:nvPr/>
        </p:nvGrpSpPr>
        <p:grpSpPr>
          <a:xfrm>
            <a:off x="4546637" y="1447800"/>
            <a:ext cx="2051636" cy="2441989"/>
            <a:chOff x="3274018" y="-84796"/>
            <a:chExt cx="2337533" cy="2782281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89295B3F-9BCB-D44C-859F-F134B4800188}"/>
                </a:ext>
              </a:extLst>
            </p:cNvPr>
            <p:cNvSpPr/>
            <p:nvPr/>
          </p:nvSpPr>
          <p:spPr>
            <a:xfrm>
              <a:off x="3274018" y="-83324"/>
              <a:ext cx="1737995" cy="5364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6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l" defTabSz="1233488" rtl="0" eaLnBrk="0" fontAlgn="base" latinLnBrk="0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Sentinel</a:t>
              </a:r>
              <a:r>
                <a:rPr kumimoji="0" lang="en-US" sz="1000" b="1" i="0" u="none" strike="noStrike" kern="1200" cap="none" spc="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 1A</a:t>
              </a: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/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ARIA Flood Proxy Map</a:t>
              </a:r>
              <a:b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</a:b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MS PGothic" panose="020B0600070205080204" pitchFamily="34" charset="-128"/>
                  <a:cs typeface="ＭＳ Ｐゴシック" charset="0"/>
                </a:rPr>
                <a:t>(Hurricane Harvey)</a:t>
              </a: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454CDAF-C75F-C841-818F-79E94D28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4475" y="-84796"/>
              <a:ext cx="2257076" cy="2782281"/>
            </a:xfrm>
            <a:prstGeom prst="rect">
              <a:avLst/>
            </a:prstGeom>
            <a:ln w="28575">
              <a:solidFill>
                <a:schemeClr val="tx1">
                  <a:lumMod val="85000"/>
                </a:schemeClr>
              </a:solidFill>
              <a:miter lim="800000"/>
            </a:ln>
            <a:effectLst>
              <a:outerShdw blurRad="50800" dist="50800" dir="2700000" algn="tl" rotWithShape="0">
                <a:prstClr val="black">
                  <a:alpha val="60000"/>
                </a:prstClr>
              </a:outerShdw>
            </a:effectLst>
          </p:spPr>
        </p:pic>
      </p:grp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ACF148F0-B308-754F-9CA3-77D5D00D3B40}"/>
              </a:ext>
            </a:extLst>
          </p:cNvPr>
          <p:cNvCxnSpPr>
            <a:cxnSpLocks/>
          </p:cNvCxnSpPr>
          <p:nvPr/>
        </p:nvCxnSpPr>
        <p:spPr>
          <a:xfrm>
            <a:off x="4419600" y="2974477"/>
            <a:ext cx="0" cy="1341709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" name="Content Placeholder 6" descr="Brazos_14937_Snipe_1Sep2017.png">
            <a:extLst>
              <a:ext uri="{FF2B5EF4-FFF2-40B4-BE49-F238E27FC236}">
                <a16:creationId xmlns:a16="http://schemas.microsoft.com/office/drawing/2014/main" id="{4151ADB9-319F-2541-874C-00124F7B48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130" y="2619558"/>
            <a:ext cx="1320974" cy="159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" name="Content Placeholder 7" descr="Brazos_14937_Snipe_2Sep2017.png">
            <a:extLst>
              <a:ext uri="{FF2B5EF4-FFF2-40B4-BE49-F238E27FC236}">
                <a16:creationId xmlns:a16="http://schemas.microsoft.com/office/drawing/2014/main" id="{9CE8E5E6-5FAD-F544-B4A3-CC032321F0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2499" y="2602069"/>
            <a:ext cx="1352803" cy="1599491"/>
          </a:xfrm>
          <a:prstGeom prst="rect">
            <a:avLst/>
          </a:prstGeom>
          <a:ln>
            <a:solidFill>
              <a:srgbClr val="59595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EC25A41C-7B67-304D-995A-FFFF8DA9A223}"/>
              </a:ext>
            </a:extLst>
          </p:cNvPr>
          <p:cNvSpPr txBox="1"/>
          <p:nvPr/>
        </p:nvSpPr>
        <p:spPr>
          <a:xfrm>
            <a:off x="7246070" y="2387281"/>
            <a:ext cx="18357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</a:rPr>
              <a:t>increased flooding from 9/1-2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2D34B3D-BD42-BC44-B19A-50F696B5D6BF}"/>
              </a:ext>
            </a:extLst>
          </p:cNvPr>
          <p:cNvSpPr txBox="1"/>
          <p:nvPr/>
        </p:nvSpPr>
        <p:spPr>
          <a:xfrm>
            <a:off x="6224748" y="3970496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9/1/17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251999B0-3C46-FB4B-A1FA-E7B02AEA5413}"/>
              </a:ext>
            </a:extLst>
          </p:cNvPr>
          <p:cNvSpPr txBox="1"/>
          <p:nvPr/>
        </p:nvSpPr>
        <p:spPr>
          <a:xfrm>
            <a:off x="7610104" y="3975535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9/2/17</a:t>
            </a:r>
          </a:p>
        </p:txBody>
      </p:sp>
      <p:pic>
        <p:nvPicPr>
          <p:cNvPr id="107" name="Content Placeholder 26" descr="G-III_pod_inflight_small.jpg">
            <a:extLst>
              <a:ext uri="{FF2B5EF4-FFF2-40B4-BE49-F238E27FC236}">
                <a16:creationId xmlns:a16="http://schemas.microsoft.com/office/drawing/2014/main" id="{F562F14D-F39F-B744-BF30-453D7D993B9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61481" y="2597715"/>
            <a:ext cx="1028982" cy="64351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C01A7933-4CCF-BA42-AC82-F630504BEE2C}"/>
              </a:ext>
            </a:extLst>
          </p:cNvPr>
          <p:cNvSpPr/>
          <p:nvPr/>
        </p:nvSpPr>
        <p:spPr>
          <a:xfrm>
            <a:off x="4572000" y="1434410"/>
            <a:ext cx="1645194" cy="2308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1233488" rtl="0" eaLnBrk="0" fontAlgn="base" latinLnBrk="0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dirty="0">
                <a:solidFill>
                  <a:srgbClr val="FFFFFF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rPr>
              <a:t>Sentinel-1 JPL/ARIA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ＭＳ Ｐゴシック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37CF8AF-35D4-A440-B806-92E0D78A701D}"/>
              </a:ext>
            </a:extLst>
          </p:cNvPr>
          <p:cNvSpPr txBox="1"/>
          <p:nvPr/>
        </p:nvSpPr>
        <p:spPr>
          <a:xfrm>
            <a:off x="2500322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06494E6-467D-FB46-A785-3295FFAE8E99}"/>
              </a:ext>
            </a:extLst>
          </p:cNvPr>
          <p:cNvSpPr txBox="1"/>
          <p:nvPr/>
        </p:nvSpPr>
        <p:spPr>
          <a:xfrm>
            <a:off x="3305259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DD65F72-DE55-5A44-B0B2-36B08796E64A}"/>
              </a:ext>
            </a:extLst>
          </p:cNvPr>
          <p:cNvSpPr txBox="1"/>
          <p:nvPr/>
        </p:nvSpPr>
        <p:spPr>
          <a:xfrm>
            <a:off x="4262631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8/30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147796C-1E24-3845-AB2C-2505174E42DD}"/>
              </a:ext>
            </a:extLst>
          </p:cNvPr>
          <p:cNvSpPr txBox="1"/>
          <p:nvPr/>
        </p:nvSpPr>
        <p:spPr>
          <a:xfrm>
            <a:off x="5168622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8/31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76C195C-C891-EB40-8BAE-500C75CCC1D4}"/>
              </a:ext>
            </a:extLst>
          </p:cNvPr>
          <p:cNvSpPr txBox="1"/>
          <p:nvPr/>
        </p:nvSpPr>
        <p:spPr>
          <a:xfrm>
            <a:off x="6095916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September 1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94F69039-D7BF-374E-9DE4-9FC6E4A312AA}"/>
              </a:ext>
            </a:extLst>
          </p:cNvPr>
          <p:cNvSpPr txBox="1"/>
          <p:nvPr/>
        </p:nvSpPr>
        <p:spPr>
          <a:xfrm>
            <a:off x="8331162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9/4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4B219FB4-3893-AA46-B987-F7B03389F9C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79" y="3844354"/>
            <a:ext cx="484458" cy="441289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07F8E009-D3B8-214E-9197-DDA8E80A4707}"/>
              </a:ext>
            </a:extLst>
          </p:cNvPr>
          <p:cNvSpPr txBox="1"/>
          <p:nvPr/>
        </p:nvSpPr>
        <p:spPr>
          <a:xfrm>
            <a:off x="-46239" y="3058446"/>
            <a:ext cx="1724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Multi-agency collaborations around remote sensing response to Harvey</a:t>
            </a:r>
          </a:p>
        </p:txBody>
      </p:sp>
      <p:pic>
        <p:nvPicPr>
          <p:cNvPr id="124" name="Google Shape;96;p3">
            <a:extLst>
              <a:ext uri="{FF2B5EF4-FFF2-40B4-BE49-F238E27FC236}">
                <a16:creationId xmlns:a16="http://schemas.microsoft.com/office/drawing/2014/main" id="{C384BF81-F973-B84A-9166-718D06629FB7}"/>
              </a:ext>
            </a:extLst>
          </p:cNvPr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122" y="4684658"/>
            <a:ext cx="2649071" cy="187419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9D90D889-45C0-B34E-9258-D6D2DEB8C05F}"/>
              </a:ext>
            </a:extLst>
          </p:cNvPr>
          <p:cNvSpPr txBox="1"/>
          <p:nvPr/>
        </p:nvSpPr>
        <p:spPr>
          <a:xfrm>
            <a:off x="3805631" y="4267200"/>
            <a:ext cx="360997" cy="22383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000" dirty="0"/>
              <a:t>8/29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3E7CEF63-F390-5946-9AEC-7AE25A7CEB59}"/>
              </a:ext>
            </a:extLst>
          </p:cNvPr>
          <p:cNvCxnSpPr>
            <a:cxnSpLocks/>
          </p:cNvCxnSpPr>
          <p:nvPr/>
        </p:nvCxnSpPr>
        <p:spPr>
          <a:xfrm flipV="1">
            <a:off x="2680820" y="4466303"/>
            <a:ext cx="0" cy="210079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531FDCB2-6C19-8947-8BDC-15BD96757A89}"/>
              </a:ext>
            </a:extLst>
          </p:cNvPr>
          <p:cNvCxnSpPr>
            <a:cxnSpLocks/>
          </p:cNvCxnSpPr>
          <p:nvPr/>
        </p:nvCxnSpPr>
        <p:spPr>
          <a:xfrm flipV="1">
            <a:off x="3962400" y="4474579"/>
            <a:ext cx="0" cy="210079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1" name="Google Shape;130;p9">
            <a:extLst>
              <a:ext uri="{FF2B5EF4-FFF2-40B4-BE49-F238E27FC236}">
                <a16:creationId xmlns:a16="http://schemas.microsoft.com/office/drawing/2014/main" id="{AD8AC06C-CA46-E94F-8551-5AD7BBB49B12}"/>
              </a:ext>
            </a:extLst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3080" y="4660878"/>
            <a:ext cx="2674693" cy="18923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EE0FB02B-E9D4-E048-AA9D-F63B8C4D69F9}"/>
              </a:ext>
            </a:extLst>
          </p:cNvPr>
          <p:cNvCxnSpPr>
            <a:cxnSpLocks/>
          </p:cNvCxnSpPr>
          <p:nvPr/>
        </p:nvCxnSpPr>
        <p:spPr>
          <a:xfrm flipV="1">
            <a:off x="5334000" y="4495800"/>
            <a:ext cx="0" cy="137160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8009AE9B-2BD2-A244-ABC2-A17CC809FB73}"/>
              </a:ext>
            </a:extLst>
          </p:cNvPr>
          <p:cNvCxnSpPr/>
          <p:nvPr/>
        </p:nvCxnSpPr>
        <p:spPr>
          <a:xfrm>
            <a:off x="5334000" y="4617720"/>
            <a:ext cx="1701050" cy="0"/>
          </a:xfrm>
          <a:prstGeom prst="line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E6DAF60F-D0D0-C64A-8F9B-02F2A310716F}"/>
              </a:ext>
            </a:extLst>
          </p:cNvPr>
          <p:cNvCxnSpPr>
            <a:cxnSpLocks/>
          </p:cNvCxnSpPr>
          <p:nvPr/>
        </p:nvCxnSpPr>
        <p:spPr>
          <a:xfrm flipV="1">
            <a:off x="7031736" y="4617720"/>
            <a:ext cx="0" cy="137160"/>
          </a:xfrm>
          <a:prstGeom prst="straightConnector1">
            <a:avLst/>
          </a:prstGeom>
          <a:noFill/>
          <a:ln w="25400" cap="flat">
            <a:solidFill>
              <a:schemeClr val="tx1">
                <a:lumMod val="65000"/>
                <a:lumOff val="35000"/>
              </a:schemeClr>
            </a:solidFill>
            <a:prstDash val="solid"/>
            <a:bevel/>
            <a:headEnd type="none"/>
            <a:tailEnd type="non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2" name="Google Shape;174;p17">
            <a:extLst>
              <a:ext uri="{FF2B5EF4-FFF2-40B4-BE49-F238E27FC236}">
                <a16:creationId xmlns:a16="http://schemas.microsoft.com/office/drawing/2014/main" id="{3EA829E4-2CA1-B74F-9A2A-212FC4D7C93D}"/>
              </a:ext>
            </a:extLst>
          </p:cNvPr>
          <p:cNvPicPr preferRelativeResize="0"/>
          <p:nvPr/>
        </p:nvPicPr>
        <p:blipFill rotWithShape="1">
          <a:blip r:embed="rId1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3660" y="4671779"/>
            <a:ext cx="2674692" cy="18923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4F0278-FC74-AD49-821C-C664DBE741B9}"/>
              </a:ext>
            </a:extLst>
          </p:cNvPr>
          <p:cNvSpPr/>
          <p:nvPr/>
        </p:nvSpPr>
        <p:spPr>
          <a:xfrm>
            <a:off x="138698" y="2203609"/>
            <a:ext cx="8915400" cy="64632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>
                <a:lumMod val="85000"/>
              </a:schemeClr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1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</a:rPr>
              <a:t>SAR provides cloud and under-vegetation views of water, but often with additional data latency and infrequent repeat passes: constellation approaches are highl</a:t>
            </a:r>
            <a:r>
              <a:rPr lang="en-US" i="1" dirty="0">
                <a:solidFill>
                  <a:schemeClr val="bg1">
                    <a:lumMod val="85000"/>
                  </a:schemeClr>
                </a:solidFill>
              </a:rPr>
              <a:t>y valuable!</a:t>
            </a:r>
            <a:endParaRPr kumimoji="0" lang="en-US" sz="1800" b="0" i="1" u="none" strike="noStrike" cap="none" spc="0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FillTx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21A6763-A9D8-664B-BCE8-046C03740403}"/>
              </a:ext>
            </a:extLst>
          </p:cNvPr>
          <p:cNvSpPr/>
          <p:nvPr/>
        </p:nvSpPr>
        <p:spPr>
          <a:xfrm>
            <a:off x="138698" y="5556682"/>
            <a:ext cx="8915400" cy="64632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4572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LEO/GEO provide routine coverage, limited by cloud cover – their combination provides multiple opportunities to revisit and reassess!</a:t>
            </a:r>
          </a:p>
        </p:txBody>
      </p:sp>
    </p:spTree>
    <p:extLst>
      <p:ext uri="{BB962C8B-B14F-4D97-AF65-F5344CB8AC3E}">
        <p14:creationId xmlns:p14="http://schemas.microsoft.com/office/powerpoint/2010/main" val="68985095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F42EF3-AE9B-F64B-BF92-AE2D6A27E9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7</a:t>
            </a:fld>
            <a:endParaRPr lang="uk-U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CEF58-A0AF-7A4D-BC03-5B5BABC236D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858893" y="260131"/>
            <a:ext cx="6019800" cy="533400"/>
          </a:xfrm>
        </p:spPr>
        <p:txBody>
          <a:bodyPr/>
          <a:lstStyle/>
          <a:p>
            <a:r>
              <a:rPr lang="en-US" dirty="0"/>
              <a:t>Additional Need: Ground Truth Validation</a:t>
            </a:r>
          </a:p>
          <a:p>
            <a:endParaRPr lang="en-US" dirty="0"/>
          </a:p>
        </p:txBody>
      </p:sp>
      <p:pic>
        <p:nvPicPr>
          <p:cNvPr id="5" name="Picture 4" descr="A map of a computer&#10;&#10;Description automatically generated">
            <a:extLst>
              <a:ext uri="{FF2B5EF4-FFF2-40B4-BE49-F238E27FC236}">
                <a16:creationId xmlns:a16="http://schemas.microsoft.com/office/drawing/2014/main" id="{6E4383ED-D0E1-004C-B895-4A000D6362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371600"/>
            <a:ext cx="3894209" cy="2784929"/>
          </a:xfrm>
          <a:prstGeom prst="rect">
            <a:avLst/>
          </a:prstGeom>
        </p:spPr>
      </p:pic>
      <p:pic>
        <p:nvPicPr>
          <p:cNvPr id="6" name="Picture 5" descr="A picture containing game, yellow, man&#10;&#10;Description automatically generated">
            <a:extLst>
              <a:ext uri="{FF2B5EF4-FFF2-40B4-BE49-F238E27FC236}">
                <a16:creationId xmlns:a16="http://schemas.microsoft.com/office/drawing/2014/main" id="{C3E6433B-A62F-F54E-861F-1768943135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1371600"/>
            <a:ext cx="3518696" cy="250473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22625F-933A-574D-A275-DCEC30E82065}"/>
              </a:ext>
            </a:extLst>
          </p:cNvPr>
          <p:cNvCxnSpPr/>
          <p:nvPr/>
        </p:nvCxnSpPr>
        <p:spPr>
          <a:xfrm flipV="1">
            <a:off x="1752600" y="3429000"/>
            <a:ext cx="3116193" cy="53340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A picture containing building, train, track, green&#10;&#10;Description automatically generated">
            <a:extLst>
              <a:ext uri="{FF2B5EF4-FFF2-40B4-BE49-F238E27FC236}">
                <a16:creationId xmlns:a16="http://schemas.microsoft.com/office/drawing/2014/main" id="{6FA11957-7AA0-DE44-9EF7-E6C0C1581A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916" y="4036684"/>
            <a:ext cx="3642298" cy="259271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C4E06C-EE49-8E44-A945-7AA5C1D17D7F}"/>
              </a:ext>
            </a:extLst>
          </p:cNvPr>
          <p:cNvCxnSpPr>
            <a:cxnSpLocks/>
          </p:cNvCxnSpPr>
          <p:nvPr/>
        </p:nvCxnSpPr>
        <p:spPr>
          <a:xfrm>
            <a:off x="6788548" y="2853559"/>
            <a:ext cx="0" cy="1853426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3" name="Picture 12" descr="A picture containing grass, train, track, white&#10;&#10;Description automatically generated">
            <a:extLst>
              <a:ext uri="{FF2B5EF4-FFF2-40B4-BE49-F238E27FC236}">
                <a16:creationId xmlns:a16="http://schemas.microsoft.com/office/drawing/2014/main" id="{508F68C6-8723-E840-876B-E3DAC113AE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575" y="4196678"/>
            <a:ext cx="2888765" cy="23165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72C1B9-A228-B441-8590-F00BF98B34A8}"/>
              </a:ext>
            </a:extLst>
          </p:cNvPr>
          <p:cNvSpPr txBox="1"/>
          <p:nvPr/>
        </p:nvSpPr>
        <p:spPr>
          <a:xfrm>
            <a:off x="-24312" y="5036277"/>
            <a:ext cx="1164101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Feb 16,</a:t>
            </a:r>
          </a:p>
          <a:p>
            <a:r>
              <a:rPr lang="en-US" sz="1050" dirty="0"/>
              <a:t>2020</a:t>
            </a:r>
          </a:p>
          <a:p>
            <a:endParaRPr lang="en-US" sz="1050" dirty="0"/>
          </a:p>
          <a:p>
            <a:r>
              <a:rPr lang="en-US" sz="1050" dirty="0"/>
              <a:t>An Example </a:t>
            </a:r>
          </a:p>
          <a:p>
            <a:r>
              <a:rPr lang="en-US" sz="1050" dirty="0"/>
              <a:t>Of Ground Truth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132DCF-8380-7846-84A5-7FB79377FA9E}"/>
              </a:ext>
            </a:extLst>
          </p:cNvPr>
          <p:cNvCxnSpPr/>
          <p:nvPr/>
        </p:nvCxnSpPr>
        <p:spPr>
          <a:xfrm flipH="1">
            <a:off x="4191000" y="5141584"/>
            <a:ext cx="838200" cy="0"/>
          </a:xfrm>
          <a:prstGeom prst="straightConnector1">
            <a:avLst/>
          </a:prstGeom>
          <a:noFill/>
          <a:ln w="25400" cap="flat">
            <a:solidFill>
              <a:srgbClr val="FF9A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762537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9943EE-83FB-444C-B444-33AFF9AA3E1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8</a:t>
            </a:fld>
            <a:endParaRPr lang="uk-U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204A6-B534-A94A-9169-F3003BA728E0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Objective A</a:t>
            </a:r>
          </a:p>
          <a:p>
            <a:pPr lvl="1"/>
            <a:r>
              <a:rPr lang="en-US" dirty="0"/>
              <a:t>Solicit input from CEOS partnering agencies and participants on current and upcoming efforts to map water and flood extent from diversity of LEO/GEO and SAR contributions</a:t>
            </a:r>
          </a:p>
          <a:p>
            <a:r>
              <a:rPr lang="en-US" dirty="0"/>
              <a:t>Objective B</a:t>
            </a:r>
          </a:p>
          <a:p>
            <a:pPr lvl="1"/>
            <a:r>
              <a:rPr lang="en-US" dirty="0"/>
              <a:t>Capture underlying requirements and future needs to sustain and improve upon these capabilities.</a:t>
            </a:r>
          </a:p>
          <a:p>
            <a:r>
              <a:rPr lang="en-US" dirty="0"/>
              <a:t>Objective C</a:t>
            </a:r>
          </a:p>
          <a:p>
            <a:pPr lvl="1"/>
            <a:r>
              <a:rPr lang="en-US" dirty="0"/>
              <a:t>Explore ideal combination of LEO/GEO/SAR flood mapping outputs, using representative regional events of interest to partners. </a:t>
            </a:r>
          </a:p>
          <a:p>
            <a:pPr lvl="1"/>
            <a:r>
              <a:rPr lang="en-US" dirty="0"/>
              <a:t>Develop and document best practices for combining and sharing flood information from multiple platforms with diversity in sensor, spatial/temporal resolution,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2CC43-3D70-2945-9118-6326C06F0A7A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Proposed Pilot Objectives</a:t>
            </a:r>
          </a:p>
        </p:txBody>
      </p:sp>
    </p:spTree>
    <p:extLst>
      <p:ext uri="{BB962C8B-B14F-4D97-AF65-F5344CB8AC3E}">
        <p14:creationId xmlns:p14="http://schemas.microsoft.com/office/powerpoint/2010/main" val="309471199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BE5C25-61CB-7749-B2E4-5682E7F3533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defTabSz="914400"/>
            <a:fld id="{86CB4B4D-7CA3-9044-876B-883B54F8677D}" type="slidenum">
              <a:rPr lang="uk-UA" smtClean="0"/>
              <a:pPr defTabSz="914400"/>
              <a:t>9</a:t>
            </a:fld>
            <a:endParaRPr lang="uk-U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91D37-8DF7-9C45-9896-5D191A2638E3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Proposed Pilot Deliverables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7A95752-4AD3-E045-B9C5-72CE234594E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600200"/>
            <a:ext cx="8153400" cy="4724400"/>
          </a:xfrm>
        </p:spPr>
        <p:txBody>
          <a:bodyPr/>
          <a:lstStyle/>
          <a:p>
            <a:r>
              <a:rPr lang="en-US" dirty="0"/>
              <a:t>Objective A</a:t>
            </a:r>
          </a:p>
          <a:p>
            <a:pPr lvl="1"/>
            <a:r>
              <a:rPr lang="en-US" dirty="0"/>
              <a:t>Document requirements, current and future needs for remote sensing in LEO/GEO and SAR to sustain and advance water and flood extent mapping capabilities.</a:t>
            </a:r>
          </a:p>
          <a:p>
            <a:r>
              <a:rPr lang="en-US" dirty="0"/>
              <a:t>Objective B</a:t>
            </a:r>
          </a:p>
          <a:p>
            <a:pPr lvl="1"/>
            <a:r>
              <a:rPr lang="en-US" dirty="0"/>
              <a:t>Develop and share information online to aggregate sources of water extent and flood mapping information</a:t>
            </a:r>
          </a:p>
          <a:p>
            <a:r>
              <a:rPr lang="en-US" dirty="0"/>
              <a:t>Objective C</a:t>
            </a:r>
          </a:p>
          <a:p>
            <a:pPr lvl="1"/>
            <a:r>
              <a:rPr lang="en-US" dirty="0"/>
              <a:t>Demonstrate and document best practices for combining LEO/GEO and SAR flood extent mapping </a:t>
            </a:r>
          </a:p>
        </p:txBody>
      </p:sp>
    </p:spTree>
    <p:extLst>
      <p:ext uri="{BB962C8B-B14F-4D97-AF65-F5344CB8AC3E}">
        <p14:creationId xmlns:p14="http://schemas.microsoft.com/office/powerpoint/2010/main" val="14545814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12852</TotalTime>
  <Words>766</Words>
  <Application>Microsoft Office PowerPoint</Application>
  <PresentationFormat>On-screen Show (4:3)</PresentationFormat>
  <Paragraphs>119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ＭＳ Ｐゴシック</vt:lpstr>
      <vt:lpstr>ＭＳ Ｐゴシック</vt:lpstr>
      <vt:lpstr>Arial</vt:lpstr>
      <vt:lpstr>Arial Bold</vt:lpstr>
      <vt:lpstr>Avenir Roman</vt:lpstr>
      <vt:lpstr>Calibri</vt:lpstr>
      <vt:lpstr>Courier New</vt:lpstr>
      <vt:lpstr>Droid Serif</vt:lpstr>
      <vt:lpstr>Helvetica</vt:lpstr>
      <vt:lpstr>Proxima Nova Regular</vt:lpstr>
      <vt:lpstr>Wingdings</vt:lpstr>
      <vt:lpstr>Default</vt:lpstr>
      <vt:lpstr>GEO/LEO/SAR Flood Pilot Proposal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Borges, David (LARC-E303)[BOOZ ALLEN HAMILTON]</cp:lastModifiedBy>
  <cp:revision>190</cp:revision>
  <dcterms:modified xsi:type="dcterms:W3CDTF">2020-03-10T16:37:02Z</dcterms:modified>
</cp:coreProperties>
</file>