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8"/>
  </p:notesMasterIdLst>
  <p:handoutMasterIdLst>
    <p:handoutMasterId r:id="rId9"/>
  </p:handoutMasterIdLst>
  <p:sldIdLst>
    <p:sldId id="256" r:id="rId2"/>
    <p:sldId id="268" r:id="rId3"/>
    <p:sldId id="269" r:id="rId4"/>
    <p:sldId id="272" r:id="rId5"/>
    <p:sldId id="271" r:id="rId6"/>
    <p:sldId id="262" r:id="rId7"/>
  </p:sldIdLst>
  <p:sldSz cx="12192000" cy="6858000"/>
  <p:notesSz cx="6858000" cy="9144000"/>
  <p:defaultTextStyle>
    <a:lvl1pPr defTabSz="457200">
      <a:defRPr>
        <a:solidFill>
          <a:srgbClr val="002569"/>
        </a:solidFill>
      </a:defRPr>
    </a:lvl1pPr>
    <a:lvl2pPr indent="457200" defTabSz="457200">
      <a:defRPr>
        <a:solidFill>
          <a:srgbClr val="002569"/>
        </a:solidFill>
      </a:defRPr>
    </a:lvl2pPr>
    <a:lvl3pPr indent="914400" defTabSz="457200">
      <a:defRPr>
        <a:solidFill>
          <a:srgbClr val="002569"/>
        </a:solidFill>
      </a:defRPr>
    </a:lvl3pPr>
    <a:lvl4pPr indent="1371600" defTabSz="457200">
      <a:defRPr>
        <a:solidFill>
          <a:srgbClr val="002569"/>
        </a:solidFill>
      </a:defRPr>
    </a:lvl4pPr>
    <a:lvl5pPr indent="1828800" defTabSz="457200">
      <a:defRPr>
        <a:solidFill>
          <a:srgbClr val="002569"/>
        </a:solidFill>
      </a:defRPr>
    </a:lvl5pPr>
    <a:lvl6pPr indent="2286000" defTabSz="457200">
      <a:defRPr>
        <a:solidFill>
          <a:srgbClr val="002569"/>
        </a:solidFill>
      </a:defRPr>
    </a:lvl6pPr>
    <a:lvl7pPr indent="2743200" defTabSz="457200">
      <a:defRPr>
        <a:solidFill>
          <a:srgbClr val="002569"/>
        </a:solidFill>
      </a:defRPr>
    </a:lvl7pPr>
    <a:lvl8pPr indent="3200400" defTabSz="457200">
      <a:defRPr>
        <a:solidFill>
          <a:srgbClr val="002569"/>
        </a:solidFill>
      </a:defRPr>
    </a:lvl8pPr>
    <a:lvl9pPr indent="3657600" defTabSz="457200">
      <a:defRPr>
        <a:solidFill>
          <a:srgbClr val="002569"/>
        </a:solidFill>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DDCA"/>
          </a:solidFill>
        </a:fill>
      </a:tcStyle>
    </a:wholeTbl>
    <a:band2H>
      <a:tcTxStyle/>
      <a:tcStyle>
        <a:tcBdr/>
        <a:fill>
          <a:solidFill>
            <a:srgbClr val="FFEFE6"/>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firstRow>
  </a:tblStyle>
  <a:tblStyle styleId="{C7B018BB-80A7-4F77-B60F-C8B233D01FF8}"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wholeTbl>
    <a:band2H>
      <a:tcTxStyle/>
      <a:tcStyle>
        <a:tcBdr/>
        <a:fill>
          <a:solidFill>
            <a:srgbClr val="FFFFFF"/>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Row>
  </a:tblStyle>
  <a:tblStyle styleId="{EEE7283C-3CF3-47DC-8721-378D4A62B228}"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BCBCB"/>
          </a:solidFill>
        </a:fill>
      </a:tcStyle>
    </a:wholeTbl>
    <a:band2H>
      <a:tcTxStyle/>
      <a:tcStyle>
        <a:tcBdr/>
        <a:fill>
          <a:solidFill>
            <a:srgbClr val="EEE7E7"/>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firstRow>
  </a:tblStyle>
  <a:tblStyle styleId="{CF821DB8-F4EB-4A41-A1BA-3FCAFE7338EE}" styleName="">
    <a:tblBg/>
    <a:wholeTbl>
      <a:tcTxStyle b="on" i="on">
        <a:fontRef idx="major">
          <a:srgbClr val="002569"/>
        </a:fontRef>
        <a:srgbClr val="002569"/>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7EA"/>
          </a:solidFill>
        </a:fill>
      </a:tcStyle>
    </a:wholeTbl>
    <a:band2H>
      <a:tcTxStyle/>
      <a:tcStyle>
        <a:tcBdr/>
        <a:fill>
          <a:solidFill>
            <a:srgbClr val="FFFFFF"/>
          </a:solidFill>
        </a:fill>
      </a:tcStyle>
    </a:band2H>
    <a:firstCol>
      <a:tcTxStyle b="on" i="on">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9A00"/>
          </a:solidFill>
        </a:fill>
      </a:tcStyle>
    </a:firstCol>
    <a:lastRow>
      <a:tcTxStyle b="on" i="on">
        <a:fontRef idx="major">
          <a:srgbClr val="002569"/>
        </a:fontRef>
        <a:srgbClr val="002569"/>
      </a:tcTxStyle>
      <a:tcStyle>
        <a:tcBdr>
          <a:left>
            <a:ln w="12700" cap="flat">
              <a:noFill/>
              <a:miter lim="400000"/>
            </a:ln>
          </a:left>
          <a:right>
            <a:ln w="12700" cap="flat">
              <a:noFill/>
              <a:miter lim="400000"/>
            </a:ln>
          </a:right>
          <a:top>
            <a:ln w="50800" cap="flat">
              <a:solidFill>
                <a:srgbClr val="002569"/>
              </a:solidFill>
              <a:prstDash val="solid"/>
              <a:bevel/>
            </a:ln>
          </a:top>
          <a:bottom>
            <a:ln w="25400" cap="flat">
              <a:solidFill>
                <a:srgbClr val="002569"/>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Ref idx="major">
          <a:srgbClr val="FFFFFF"/>
        </a:fontRef>
        <a:srgbClr val="FFFFFF"/>
      </a:tcTxStyle>
      <a:tcStyle>
        <a:tcBdr>
          <a:left>
            <a:ln w="12700" cap="flat">
              <a:noFill/>
              <a:miter lim="400000"/>
            </a:ln>
          </a:left>
          <a:right>
            <a:ln w="12700" cap="flat">
              <a:noFill/>
              <a:miter lim="400000"/>
            </a:ln>
          </a:right>
          <a:top>
            <a:ln w="25400" cap="flat">
              <a:solidFill>
                <a:srgbClr val="002569"/>
              </a:solidFill>
              <a:prstDash val="solid"/>
              <a:bevel/>
            </a:ln>
          </a:top>
          <a:bottom>
            <a:ln w="25400" cap="flat">
              <a:solidFill>
                <a:srgbClr val="002569"/>
              </a:solidFill>
              <a:prstDash val="solid"/>
              <a:bevel/>
            </a:ln>
          </a:bottom>
          <a:insideH>
            <a:ln w="12700" cap="flat">
              <a:noFill/>
              <a:miter lim="400000"/>
            </a:ln>
          </a:insideH>
          <a:insideV>
            <a:ln w="12700" cap="flat">
              <a:noFill/>
              <a:miter lim="400000"/>
            </a:ln>
          </a:insideV>
        </a:tcBdr>
        <a:fill>
          <a:solidFill>
            <a:srgbClr val="FF9A00"/>
          </a:solidFill>
        </a:fill>
      </a:tcStyle>
    </a:firstRow>
  </a:tblStyle>
  <a:tblStyle styleId="{33BA23B1-9221-436E-865A-0063620EA4FD}"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BD3"/>
          </a:solidFill>
        </a:fill>
      </a:tcStyle>
    </a:wholeTbl>
    <a:band2H>
      <a:tcTxStyle/>
      <a:tcStyle>
        <a:tcBdr/>
        <a:fill>
          <a:solidFill>
            <a:srgbClr val="E6E7EA"/>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firstRow>
  </a:tblStyle>
  <a:tblStyle styleId="{2708684C-4D16-4618-839F-0558EEFCDFE6}" styleName="">
    <a:tblBg/>
    <a:wholeTbl>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solidFill>
            <a:srgbClr val="002569">
              <a:alpha val="20000"/>
            </a:srgbClr>
          </a:solidFill>
        </a:fill>
      </a:tcStyle>
    </a:wholeTbl>
    <a:band2H>
      <a:tcTxStyle/>
      <a:tcStyle>
        <a:tcBdr/>
        <a:fill>
          <a:solidFill>
            <a:srgbClr val="FFFFFF"/>
          </a:solidFill>
        </a:fill>
      </a:tcStyle>
    </a:band2H>
    <a:firstCol>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solidFill>
            <a:srgbClr val="002569">
              <a:alpha val="20000"/>
            </a:srgbClr>
          </a:solidFill>
        </a:fill>
      </a:tcStyle>
    </a:firstCol>
    <a:lastRow>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508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noFill/>
        </a:fill>
      </a:tcStyle>
    </a:lastRow>
    <a:firstRow>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254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45"/>
    <p:restoredTop sz="94694"/>
  </p:normalViewPr>
  <p:slideViewPr>
    <p:cSldViewPr>
      <p:cViewPr varScale="1">
        <p:scale>
          <a:sx n="105" d="100"/>
          <a:sy n="105" d="100"/>
        </p:scale>
        <p:origin x="738" y="11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E7A8C69-CA0F-4E50-9B3D-2E3472291FD5}" type="datetimeFigureOut">
              <a:rPr lang="en-US" smtClean="0"/>
              <a:t>3/9/2020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930693F-6027-4AF8-B00C-81529E29D60A}" type="slidenum">
              <a:rPr lang="en-US" smtClean="0"/>
              <a:t>‹#›</a:t>
            </a:fld>
            <a:endParaRPr lang="en-US"/>
          </a:p>
        </p:txBody>
      </p:sp>
    </p:spTree>
    <p:extLst>
      <p:ext uri="{BB962C8B-B14F-4D97-AF65-F5344CB8AC3E}">
        <p14:creationId xmlns:p14="http://schemas.microsoft.com/office/powerpoint/2010/main" val="313885000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Shape 7"/>
          <p:cNvSpPr>
            <a:spLocks noGrp="1" noRot="1" noChangeAspect="1"/>
          </p:cNvSpPr>
          <p:nvPr>
            <p:ph type="sldImg"/>
          </p:nvPr>
        </p:nvSpPr>
        <p:spPr>
          <a:xfrm>
            <a:off x="381000" y="685800"/>
            <a:ext cx="6096000" cy="3429000"/>
          </a:xfrm>
          <a:prstGeom prst="rect">
            <a:avLst/>
          </a:prstGeom>
        </p:spPr>
        <p:txBody>
          <a:bodyPr/>
          <a:lstStyle/>
          <a:p>
            <a:pPr lvl="0"/>
            <a:endParaRPr dirty="0"/>
          </a:p>
        </p:txBody>
      </p:sp>
      <p:sp>
        <p:nvSpPr>
          <p:cNvPr id="8" name="Shape 8"/>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3530218368"/>
      </p:ext>
    </p:extLst>
  </p:cSld>
  <p:clrMap bg1="lt1" tx1="dk1" bg2="lt2" tx2="dk2" accent1="accent1" accent2="accent2" accent3="accent3" accent4="accent4" accent5="accent5" accent6="accent6" hlink="hlink" folHlink="folHlink"/>
  <p:hf hdr="0" ftr="0" dt="0"/>
  <p:notesStyle>
    <a:lvl1pPr defTabSz="457200">
      <a:lnSpc>
        <a:spcPct val="125000"/>
      </a:lnSpc>
      <a:defRPr sz="2400">
        <a:latin typeface="+mn-lt"/>
        <a:ea typeface="+mn-ea"/>
        <a:cs typeface="+mn-cs"/>
        <a:sym typeface="Avenir Roman"/>
      </a:defRPr>
    </a:lvl1pPr>
    <a:lvl2pPr indent="228600" defTabSz="457200">
      <a:lnSpc>
        <a:spcPct val="125000"/>
      </a:lnSpc>
      <a:defRPr sz="2400">
        <a:latin typeface="+mn-lt"/>
        <a:ea typeface="+mn-ea"/>
        <a:cs typeface="+mn-cs"/>
        <a:sym typeface="Avenir Roman"/>
      </a:defRPr>
    </a:lvl2pPr>
    <a:lvl3pPr indent="457200" defTabSz="457200">
      <a:lnSpc>
        <a:spcPct val="125000"/>
      </a:lnSpc>
      <a:defRPr sz="2400">
        <a:latin typeface="+mn-lt"/>
        <a:ea typeface="+mn-ea"/>
        <a:cs typeface="+mn-cs"/>
        <a:sym typeface="Avenir Roman"/>
      </a:defRPr>
    </a:lvl3pPr>
    <a:lvl4pPr indent="685800" defTabSz="457200">
      <a:lnSpc>
        <a:spcPct val="125000"/>
      </a:lnSpc>
      <a:defRPr sz="2400">
        <a:latin typeface="+mn-lt"/>
        <a:ea typeface="+mn-ea"/>
        <a:cs typeface="+mn-cs"/>
        <a:sym typeface="Avenir Roman"/>
      </a:defRPr>
    </a:lvl4pPr>
    <a:lvl5pPr indent="914400" defTabSz="457200">
      <a:lnSpc>
        <a:spcPct val="125000"/>
      </a:lnSpc>
      <a:defRPr sz="2400">
        <a:latin typeface="+mn-lt"/>
        <a:ea typeface="+mn-ea"/>
        <a:cs typeface="+mn-cs"/>
        <a:sym typeface="Avenir Roman"/>
      </a:defRPr>
    </a:lvl5pPr>
    <a:lvl6pPr indent="1143000" defTabSz="457200">
      <a:lnSpc>
        <a:spcPct val="125000"/>
      </a:lnSpc>
      <a:defRPr sz="2400">
        <a:latin typeface="+mn-lt"/>
        <a:ea typeface="+mn-ea"/>
        <a:cs typeface="+mn-cs"/>
        <a:sym typeface="Avenir Roman"/>
      </a:defRPr>
    </a:lvl6pPr>
    <a:lvl7pPr indent="1371600" defTabSz="457200">
      <a:lnSpc>
        <a:spcPct val="125000"/>
      </a:lnSpc>
      <a:defRPr sz="2400">
        <a:latin typeface="+mn-lt"/>
        <a:ea typeface="+mn-ea"/>
        <a:cs typeface="+mn-cs"/>
        <a:sym typeface="Avenir Roman"/>
      </a:defRPr>
    </a:lvl7pPr>
    <a:lvl8pPr indent="1600200" defTabSz="457200">
      <a:lnSpc>
        <a:spcPct val="125000"/>
      </a:lnSpc>
      <a:defRPr sz="2400">
        <a:latin typeface="+mn-lt"/>
        <a:ea typeface="+mn-ea"/>
        <a:cs typeface="+mn-cs"/>
        <a:sym typeface="Avenir Roman"/>
      </a:defRPr>
    </a:lvl8pPr>
    <a:lvl9pPr indent="1828800" defTabSz="457200">
      <a:lnSpc>
        <a:spcPct val="125000"/>
      </a:lnSpc>
      <a:defRPr sz="2400">
        <a:latin typeface="+mn-lt"/>
        <a:ea typeface="+mn-ea"/>
        <a:cs typeface="+mn-cs"/>
        <a:sym typeface="Avenir Roman"/>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Title Slide">
    <p:bg>
      <p:bgPr>
        <a:blipFill rotWithShape="1">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med"/>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userDrawn="1">
  <p:cSld name="Blank">
    <p:spTree>
      <p:nvGrpSpPr>
        <p:cNvPr id="1" name=""/>
        <p:cNvGrpSpPr/>
        <p:nvPr/>
      </p:nvGrpSpPr>
      <p:grpSpPr>
        <a:xfrm>
          <a:off x="0" y="0"/>
          <a:ext cx="0" cy="0"/>
          <a:chOff x="0" y="0"/>
          <a:chExt cx="0" cy="0"/>
        </a:xfrm>
      </p:grpSpPr>
      <p:sp>
        <p:nvSpPr>
          <p:cNvPr id="6" name="Shape 6"/>
          <p:cNvSpPr>
            <a:spLocks noGrp="1"/>
          </p:cNvSpPr>
          <p:nvPr>
            <p:ph type="sldNum" sz="quarter" idx="2"/>
          </p:nvPr>
        </p:nvSpPr>
        <p:spPr>
          <a:xfrm>
            <a:off x="11684000" y="6629407"/>
            <a:ext cx="406400" cy="187285"/>
          </a:xfrm>
          <a:prstGeom prst="roundRect">
            <a:avLst/>
          </a:prstGeom>
          <a:solidFill>
            <a:schemeClr val="lt1">
              <a:alpha val="49000"/>
            </a:schemeClr>
          </a:solidFill>
          <a:ln>
            <a:solidFill>
              <a:schemeClr val="tx2">
                <a:alpha val="60000"/>
              </a:schemeClr>
            </a:solidFill>
          </a:ln>
        </p:spPr>
        <p:style>
          <a:lnRef idx="2">
            <a:schemeClr val="dk1"/>
          </a:lnRef>
          <a:fillRef idx="1">
            <a:schemeClr val="lt1"/>
          </a:fillRef>
          <a:effectRef idx="0">
            <a:schemeClr val="dk1"/>
          </a:effectRef>
          <a:fontRef idx="minor">
            <a:schemeClr val="dk1"/>
          </a:fontRef>
        </p:style>
        <p:txBody>
          <a:bodyPr wrap="square" lIns="0" tIns="0" rIns="0" bIns="0">
            <a:spAutoFit/>
          </a:bodyPr>
          <a:lstStyle>
            <a:lvl1pPr algn="ctr">
              <a:defRPr lang="uk-UA" sz="1100" i="1" smtClean="0">
                <a:solidFill>
                  <a:schemeClr val="tx2"/>
                </a:solidFill>
                <a:latin typeface="+mj-lt"/>
                <a:ea typeface="+mj-ea"/>
                <a:cs typeface="Proxima Nova Regular"/>
              </a:defRPr>
            </a:lvl1pPr>
          </a:lstStyle>
          <a:p>
            <a:pPr defTabSz="914400"/>
            <a:fld id="{86CB4B4D-7CA3-9044-876B-883B54F8677D}" type="slidenum">
              <a:rPr lang="en-US" smtClean="0"/>
              <a:pPr defTabSz="914400"/>
              <a:t>‹#›</a:t>
            </a:fld>
            <a:endParaRPr lang="en-US" dirty="0"/>
          </a:p>
        </p:txBody>
      </p:sp>
      <p:sp>
        <p:nvSpPr>
          <p:cNvPr id="3" name="Content Placeholder 2"/>
          <p:cNvSpPr>
            <a:spLocks noGrp="1"/>
          </p:cNvSpPr>
          <p:nvPr>
            <p:ph sz="quarter" idx="10"/>
          </p:nvPr>
        </p:nvSpPr>
        <p:spPr>
          <a:xfrm>
            <a:off x="609600" y="1600200"/>
            <a:ext cx="10871200" cy="4724400"/>
          </a:xfrm>
          <a:prstGeom prst="rect">
            <a:avLst/>
          </a:prstGeom>
        </p:spPr>
        <p:txBody>
          <a:bodyPr/>
          <a:lstStyle>
            <a:lvl1pPr>
              <a:defRPr sz="2000">
                <a:latin typeface="+mj-lt"/>
                <a:cs typeface="Arial" panose="020B0604020202020204" pitchFamily="34" charset="0"/>
              </a:defRPr>
            </a:lvl1pPr>
            <a:lvl2pPr marL="768927" indent="-311727">
              <a:buFont typeface="Courier New" panose="02070309020205020404" pitchFamily="49" charset="0"/>
              <a:buChar char="o"/>
              <a:defRPr sz="2000">
                <a:latin typeface="+mj-lt"/>
                <a:cs typeface="Arial" panose="020B0604020202020204" pitchFamily="34" charset="0"/>
              </a:defRPr>
            </a:lvl2pPr>
            <a:lvl3pPr marL="1188719" indent="-274319">
              <a:buFont typeface="Wingdings" panose="05000000000000000000" pitchFamily="2" charset="2"/>
              <a:buChar char="§"/>
              <a:defRPr sz="2000">
                <a:latin typeface="+mj-lt"/>
                <a:cs typeface="Arial" panose="020B0604020202020204" pitchFamily="34" charset="0"/>
              </a:defRPr>
            </a:lvl3pPr>
            <a:lvl4pPr>
              <a:defRPr sz="2000">
                <a:latin typeface="+mj-lt"/>
                <a:cs typeface="Arial" panose="020B0604020202020204" pitchFamily="34" charset="0"/>
              </a:defRPr>
            </a:lvl4pPr>
            <a:lvl5pPr>
              <a:defRPr sz="20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hape 3"/>
          <p:cNvSpPr/>
          <p:nvPr userDrawn="1"/>
        </p:nvSpPr>
        <p:spPr>
          <a:xfrm>
            <a:off x="101600" y="6629401"/>
            <a:ext cx="2032000" cy="187292"/>
          </a:xfrm>
          <a:prstGeom prst="roundRect">
            <a:avLst/>
          </a:prstGeom>
          <a:solidFill>
            <a:schemeClr val="lt1">
              <a:alpha val="49000"/>
            </a:schemeClr>
          </a:solidFill>
          <a:ln>
            <a:solidFill>
              <a:schemeClr val="tx2">
                <a:alpha val="60000"/>
              </a:schemeClr>
            </a:solidFill>
          </a:ln>
          <a:extLst>
            <a:ext uri="{C572A759-6A51-4108-AA02-DFA0A04FC94B}">
              <ma14:wrappingTextBoxFlag xmlns:ma14="http://schemas.microsoft.com/office/mac/drawingml/2011/main" xmlns="" val="1"/>
            </a:ext>
          </a:extLst>
        </p:spPr>
        <p:style>
          <a:lnRef idx="2">
            <a:schemeClr val="dk1"/>
          </a:lnRef>
          <a:fillRef idx="1">
            <a:schemeClr val="lt1"/>
          </a:fillRef>
          <a:effectRef idx="0">
            <a:schemeClr val="dk1"/>
          </a:effectRef>
          <a:fontRef idx="minor">
            <a:schemeClr val="dk1"/>
          </a:fontRef>
        </p:style>
        <p:txBody>
          <a:bodyPr wrap="square" lIns="0" tIns="0" rIns="0" bIns="0">
            <a:spAutoFit/>
          </a:bodyPr>
          <a:lstStyle/>
          <a:p>
            <a:pPr lvl="0" algn="ctr" defTabSz="914400">
              <a:defRPr>
                <a:solidFill>
                  <a:srgbClr val="000000"/>
                </a:solidFill>
              </a:defRPr>
            </a:pPr>
            <a:r>
              <a:rPr lang="en-AU" sz="1100" i="1" dirty="0" smtClean="0">
                <a:solidFill>
                  <a:schemeClr val="tx2"/>
                </a:solidFill>
                <a:latin typeface="+mj-ea"/>
                <a:ea typeface="+mj-ea"/>
                <a:cs typeface="Proxima Nova Regular"/>
                <a:sym typeface="Proxima Nova Regular"/>
              </a:rPr>
              <a:t>CEOS</a:t>
            </a:r>
            <a:r>
              <a:rPr lang="en-AU" sz="1100" i="1" baseline="0" dirty="0">
                <a:solidFill>
                  <a:schemeClr val="tx2"/>
                </a:solidFill>
                <a:latin typeface="+mj-ea"/>
                <a:ea typeface="+mj-ea"/>
                <a:cs typeface="Proxima Nova Regular"/>
                <a:sym typeface="Proxima Nova Regular"/>
              </a:rPr>
              <a:t> </a:t>
            </a:r>
            <a:r>
              <a:rPr lang="en-AU" sz="1100" i="1" baseline="0" dirty="0" smtClean="0">
                <a:solidFill>
                  <a:schemeClr val="tx2"/>
                </a:solidFill>
                <a:latin typeface="+mj-ea"/>
                <a:ea typeface="+mj-ea"/>
                <a:cs typeface="Proxima Nova Regular"/>
                <a:sym typeface="Proxima Nova Regular"/>
              </a:rPr>
              <a:t>WGDisasters-13</a:t>
            </a:r>
            <a:endParaRPr sz="1100" i="1" dirty="0">
              <a:solidFill>
                <a:schemeClr val="tx2"/>
              </a:solidFill>
              <a:latin typeface="+mj-ea"/>
              <a:ea typeface="+mj-ea"/>
              <a:cs typeface="Proxima Nova Regular"/>
              <a:sym typeface="Proxima Nova Regular"/>
            </a:endParaRPr>
          </a:p>
        </p:txBody>
      </p:sp>
      <p:sp>
        <p:nvSpPr>
          <p:cNvPr id="9" name="Content Placeholder 3"/>
          <p:cNvSpPr>
            <a:spLocks noGrp="1"/>
          </p:cNvSpPr>
          <p:nvPr>
            <p:ph sz="quarter" idx="11" hasCustomPrompt="1"/>
          </p:nvPr>
        </p:nvSpPr>
        <p:spPr>
          <a:xfrm>
            <a:off x="2743200" y="304800"/>
            <a:ext cx="6604000" cy="533400"/>
          </a:xfrm>
          <a:prstGeom prst="rect">
            <a:avLst/>
          </a:prstGeom>
        </p:spPr>
        <p:txBody>
          <a:bodyPr/>
          <a:lstStyle>
            <a:lvl1pPr marL="0" indent="0">
              <a:buNone/>
              <a:defRPr>
                <a:solidFill>
                  <a:schemeClr val="bg1"/>
                </a:solidFill>
                <a:latin typeface="+mj-lt"/>
              </a:defRPr>
            </a:lvl1pPr>
          </a:lstStyle>
          <a:p>
            <a:pPr marL="342900" marR="0" lvl="0" indent="-342900" defTabSz="914400" eaLnBrk="1" fontAlgn="auto" latinLnBrk="0" hangingPunct="1">
              <a:lnSpc>
                <a:spcPct val="100000"/>
              </a:lnSpc>
              <a:spcBef>
                <a:spcPts val="500"/>
              </a:spcBef>
              <a:spcAft>
                <a:spcPts val="0"/>
              </a:spcAft>
              <a:buClrTx/>
              <a:buSzPct val="100000"/>
              <a:tabLst/>
              <a:defRPr/>
            </a:pPr>
            <a:r>
              <a:rPr lang="en-US" dirty="0"/>
              <a:t>Title TBA</a:t>
            </a:r>
          </a:p>
        </p:txBody>
      </p:sp>
    </p:spTree>
  </p:cSld>
  <p:clrMapOvr>
    <a:masterClrMapping/>
  </p:clrMapOvr>
  <p:transition spd="med"/>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4"/>
          <a:srcRect/>
          <a:stretch>
            <a:fillRect/>
          </a:stretch>
        </a:blipFill>
        <a:effectLst/>
      </p:bgPr>
    </p:bg>
    <p:spTree>
      <p:nvGrpSpPr>
        <p:cNvPr id="1" name=""/>
        <p:cNvGrpSpPr/>
        <p:nvPr/>
      </p:nvGrpSpPr>
      <p:grpSpPr>
        <a:xfrm>
          <a:off x="0" y="0"/>
          <a:ext cx="0" cy="0"/>
          <a:chOff x="0" y="0"/>
          <a:chExt cx="0" cy="0"/>
        </a:xfrm>
      </p:grpSpPr>
      <p:sp>
        <p:nvSpPr>
          <p:cNvPr id="2" name="Shape 2"/>
          <p:cNvSpPr>
            <a:spLocks noGrp="1"/>
          </p:cNvSpPr>
          <p:nvPr>
            <p:ph type="sldNum" sz="quarter" idx="2"/>
          </p:nvPr>
        </p:nvSpPr>
        <p:spPr>
          <a:xfrm>
            <a:off x="9652000" y="6546856"/>
            <a:ext cx="2540000" cy="246221"/>
          </a:xfrm>
          <a:prstGeom prst="rect">
            <a:avLst/>
          </a:prstGeom>
          <a:ln w="12700">
            <a:miter lim="400000"/>
          </a:ln>
        </p:spPr>
        <p:txBody>
          <a:bodyPr lIns="45719" rIns="45719">
            <a:spAutoFit/>
          </a:bodyPr>
          <a:lstStyle>
            <a:lvl1pPr algn="r">
              <a:spcBef>
                <a:spcPts val="600"/>
              </a:spcBef>
              <a:defRPr sz="1000">
                <a:latin typeface="Calibri"/>
                <a:ea typeface="Calibri"/>
                <a:cs typeface="Calibri"/>
                <a:sym typeface="Calibri"/>
              </a:defRPr>
            </a:lvl1pPr>
          </a:lstStyle>
          <a:p>
            <a:pPr lvl="0"/>
            <a:fld id="{86CB4B4D-7CA3-9044-876B-883B54F8677D}" type="slidenum">
              <a:rPr/>
              <a:t>‹#›</a:t>
            </a:fld>
            <a:endParaRPr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ransition spd="med"/>
  <p:timing>
    <p:tnLst>
      <p:par>
        <p:cTn id="1" dur="indefinite" restart="never" nodeType="tmRoot"/>
      </p:par>
    </p:tnLst>
  </p:timing>
  <p:hf hdr="0" ftr="0" dt="0"/>
  <p:txStyles>
    <p:titleStyle>
      <a:lvl1pPr algn="r">
        <a:defRPr sz="3200">
          <a:solidFill>
            <a:srgbClr val="FFFFFF"/>
          </a:solidFill>
          <a:latin typeface="Arial Bold"/>
          <a:ea typeface="Arial Bold"/>
          <a:cs typeface="Arial Bold"/>
          <a:sym typeface="Arial Bold"/>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p:titleStyle>
    <p:body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p:bodyStyle>
    <p:otherStyle>
      <a:lvl1pPr algn="r" defTabSz="457200">
        <a:spcBef>
          <a:spcPts val="600"/>
        </a:spcBef>
        <a:defRPr sz="1000">
          <a:solidFill>
            <a:schemeClr val="tx1"/>
          </a:solidFill>
          <a:latin typeface="+mn-lt"/>
          <a:ea typeface="+mn-ea"/>
          <a:cs typeface="+mn-cs"/>
          <a:sym typeface="Calibri"/>
        </a:defRPr>
      </a:lvl1pPr>
      <a:lvl2pPr indent="457200" algn="r" defTabSz="457200">
        <a:spcBef>
          <a:spcPts val="600"/>
        </a:spcBef>
        <a:defRPr sz="1000">
          <a:solidFill>
            <a:schemeClr val="tx1"/>
          </a:solidFill>
          <a:latin typeface="+mn-lt"/>
          <a:ea typeface="+mn-ea"/>
          <a:cs typeface="+mn-cs"/>
          <a:sym typeface="Calibri"/>
        </a:defRPr>
      </a:lvl2pPr>
      <a:lvl3pPr indent="914400" algn="r" defTabSz="457200">
        <a:spcBef>
          <a:spcPts val="600"/>
        </a:spcBef>
        <a:defRPr sz="1000">
          <a:solidFill>
            <a:schemeClr val="tx1"/>
          </a:solidFill>
          <a:latin typeface="+mn-lt"/>
          <a:ea typeface="+mn-ea"/>
          <a:cs typeface="+mn-cs"/>
          <a:sym typeface="Calibri"/>
        </a:defRPr>
      </a:lvl3pPr>
      <a:lvl4pPr indent="1371600" algn="r" defTabSz="457200">
        <a:spcBef>
          <a:spcPts val="600"/>
        </a:spcBef>
        <a:defRPr sz="1000">
          <a:solidFill>
            <a:schemeClr val="tx1"/>
          </a:solidFill>
          <a:latin typeface="+mn-lt"/>
          <a:ea typeface="+mn-ea"/>
          <a:cs typeface="+mn-cs"/>
          <a:sym typeface="Calibri"/>
        </a:defRPr>
      </a:lvl4pPr>
      <a:lvl5pPr indent="1828800" algn="r" defTabSz="457200">
        <a:spcBef>
          <a:spcPts val="600"/>
        </a:spcBef>
        <a:defRPr sz="1000">
          <a:solidFill>
            <a:schemeClr val="tx1"/>
          </a:solidFill>
          <a:latin typeface="+mn-lt"/>
          <a:ea typeface="+mn-ea"/>
          <a:cs typeface="+mn-cs"/>
          <a:sym typeface="Calibri"/>
        </a:defRPr>
      </a:lvl5pPr>
      <a:lvl6pPr indent="2286000" algn="r" defTabSz="457200">
        <a:spcBef>
          <a:spcPts val="600"/>
        </a:spcBef>
        <a:defRPr sz="1000">
          <a:solidFill>
            <a:schemeClr val="tx1"/>
          </a:solidFill>
          <a:latin typeface="+mn-lt"/>
          <a:ea typeface="+mn-ea"/>
          <a:cs typeface="+mn-cs"/>
          <a:sym typeface="Calibri"/>
        </a:defRPr>
      </a:lvl6pPr>
      <a:lvl7pPr indent="2743200" algn="r" defTabSz="457200">
        <a:spcBef>
          <a:spcPts val="600"/>
        </a:spcBef>
        <a:defRPr sz="1000">
          <a:solidFill>
            <a:schemeClr val="tx1"/>
          </a:solidFill>
          <a:latin typeface="+mn-lt"/>
          <a:ea typeface="+mn-ea"/>
          <a:cs typeface="+mn-cs"/>
          <a:sym typeface="Calibri"/>
        </a:defRPr>
      </a:lvl7pPr>
      <a:lvl8pPr indent="3200400" algn="r" defTabSz="457200">
        <a:spcBef>
          <a:spcPts val="600"/>
        </a:spcBef>
        <a:defRPr sz="1000">
          <a:solidFill>
            <a:schemeClr val="tx1"/>
          </a:solidFill>
          <a:latin typeface="+mn-lt"/>
          <a:ea typeface="+mn-ea"/>
          <a:cs typeface="+mn-cs"/>
          <a:sym typeface="Calibri"/>
        </a:defRPr>
      </a:lvl8pPr>
      <a:lvl9pPr indent="3657600" algn="r" defTabSz="457200">
        <a:spcBef>
          <a:spcPts val="600"/>
        </a:spcBef>
        <a:defRPr sz="1000">
          <a:solidFill>
            <a:schemeClr val="tx1"/>
          </a:solidFill>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hyperlink" Target="http://ceos.org/wp-content/uploads/2014/09/WGDisasters_ToR_2019_v5.docx"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ceos.org/ourwork/workinggroups/disasters/floods/" TargetMode="Externa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2" Type="http://schemas.openxmlformats.org/officeDocument/2006/relationships/hyperlink" Target="http://ceos.org/ourwork/workinggroups/disasters/floods/"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hape 10"/>
          <p:cNvSpPr>
            <a:spLocks noGrp="1"/>
          </p:cNvSpPr>
          <p:nvPr>
            <p:ph type="title" idx="4294967295"/>
          </p:nvPr>
        </p:nvSpPr>
        <p:spPr>
          <a:xfrm>
            <a:off x="1524000" y="2667000"/>
            <a:ext cx="5746243" cy="916931"/>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lvl1pPr algn="l">
              <a:defRPr sz="4200" b="1">
                <a:latin typeface="Droid Serif"/>
                <a:ea typeface="Droid Serif"/>
                <a:cs typeface="Droid Serif"/>
                <a:sym typeface="Droid Serif"/>
              </a:defRPr>
            </a:lvl1pPr>
          </a:lstStyle>
          <a:p>
            <a:pPr lvl="0">
              <a:defRPr sz="1800" b="0">
                <a:solidFill>
                  <a:srgbClr val="000000"/>
                </a:solidFill>
              </a:defRPr>
            </a:pPr>
            <a:r>
              <a:rPr lang="en-US" sz="2400" dirty="0" smtClean="0">
                <a:solidFill>
                  <a:schemeClr val="bg1"/>
                </a:solidFill>
                <a:latin typeface="+mj-lt"/>
              </a:rPr>
              <a:t>Working Group Disasters: </a:t>
            </a:r>
            <a:br>
              <a:rPr lang="en-US" sz="2400" dirty="0" smtClean="0">
                <a:solidFill>
                  <a:schemeClr val="bg1"/>
                </a:solidFill>
                <a:latin typeface="+mj-lt"/>
              </a:rPr>
            </a:br>
            <a:r>
              <a:rPr lang="en-US" sz="2400" dirty="0" smtClean="0">
                <a:solidFill>
                  <a:schemeClr val="bg1"/>
                </a:solidFill>
                <a:latin typeface="+mj-lt"/>
              </a:rPr>
              <a:t>Chairs Perspectives and Flood Pilot</a:t>
            </a:r>
            <a:endParaRPr sz="2400" dirty="0">
              <a:solidFill>
                <a:schemeClr val="bg1"/>
              </a:solidFill>
              <a:latin typeface="+mj-lt"/>
            </a:endParaRPr>
          </a:p>
        </p:txBody>
      </p:sp>
      <p:sp>
        <p:nvSpPr>
          <p:cNvPr id="11" name="Shape 11"/>
          <p:cNvSpPr/>
          <p:nvPr/>
        </p:nvSpPr>
        <p:spPr>
          <a:xfrm>
            <a:off x="1524000" y="3962400"/>
            <a:ext cx="4810858" cy="2541589"/>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p>
            <a:pPr defTabSz="914400">
              <a:lnSpc>
                <a:spcPct val="150000"/>
              </a:lnSpc>
              <a:defRPr>
                <a:solidFill>
                  <a:srgbClr val="000000"/>
                </a:solidFill>
              </a:defRPr>
            </a:pPr>
            <a:r>
              <a:rPr lang="en-US" dirty="0" smtClean="0">
                <a:solidFill>
                  <a:schemeClr val="bg1"/>
                </a:solidFill>
                <a:latin typeface="+mj-lt"/>
                <a:ea typeface="Arial Bold"/>
                <a:cs typeface="Arial Bold"/>
                <a:sym typeface="Arial Bold"/>
              </a:rPr>
              <a:t>David Green</a:t>
            </a:r>
          </a:p>
          <a:p>
            <a:pPr defTabSz="914400">
              <a:lnSpc>
                <a:spcPct val="150000"/>
              </a:lnSpc>
              <a:defRPr>
                <a:solidFill>
                  <a:srgbClr val="000000"/>
                </a:solidFill>
              </a:defRPr>
            </a:pPr>
            <a:r>
              <a:rPr lang="en-US" dirty="0" smtClean="0">
                <a:solidFill>
                  <a:schemeClr val="bg1"/>
                </a:solidFill>
                <a:latin typeface="+mj-lt"/>
                <a:ea typeface="Arial Bold"/>
                <a:cs typeface="Arial Bold"/>
                <a:sym typeface="Arial Bold"/>
              </a:rPr>
              <a:t>NASA, CEOS WGDisasters Chair</a:t>
            </a:r>
            <a:endParaRPr dirty="0">
              <a:solidFill>
                <a:schemeClr val="bg1"/>
              </a:solidFill>
              <a:latin typeface="+mj-lt"/>
              <a:ea typeface="Arial Bold"/>
              <a:cs typeface="Arial Bold"/>
              <a:sym typeface="Arial Bold"/>
            </a:endParaRPr>
          </a:p>
          <a:p>
            <a:pPr defTabSz="914400">
              <a:lnSpc>
                <a:spcPct val="150000"/>
              </a:lnSpc>
              <a:defRPr>
                <a:solidFill>
                  <a:srgbClr val="000000"/>
                </a:solidFill>
              </a:defRPr>
            </a:pPr>
            <a:r>
              <a:rPr lang="en-AU" dirty="0" smtClean="0">
                <a:solidFill>
                  <a:schemeClr val="bg1"/>
                </a:solidFill>
                <a:latin typeface="+mj-lt"/>
                <a:ea typeface="Arial Bold"/>
                <a:cs typeface="Arial Bold"/>
                <a:sym typeface="Arial Bold"/>
              </a:rPr>
              <a:t>CEOS WGDisasters-13</a:t>
            </a:r>
            <a:endParaRPr dirty="0">
              <a:solidFill>
                <a:schemeClr val="bg1"/>
              </a:solidFill>
              <a:latin typeface="+mj-lt"/>
              <a:ea typeface="Arial Bold"/>
              <a:cs typeface="Arial Bold"/>
              <a:sym typeface="Arial Bold"/>
            </a:endParaRPr>
          </a:p>
          <a:p>
            <a:pPr defTabSz="914400">
              <a:lnSpc>
                <a:spcPct val="150000"/>
              </a:lnSpc>
              <a:defRPr>
                <a:solidFill>
                  <a:srgbClr val="000000"/>
                </a:solidFill>
              </a:defRPr>
            </a:pPr>
            <a:r>
              <a:rPr lang="en-AU" dirty="0" smtClean="0">
                <a:solidFill>
                  <a:schemeClr val="bg1"/>
                </a:solidFill>
                <a:latin typeface="+mj-lt"/>
                <a:ea typeface="Arial Bold"/>
                <a:cs typeface="Arial Bold"/>
                <a:sym typeface="Arial Bold"/>
              </a:rPr>
              <a:t>Pasadena, California</a:t>
            </a:r>
            <a:endParaRPr dirty="0">
              <a:solidFill>
                <a:schemeClr val="bg1"/>
              </a:solidFill>
              <a:latin typeface="+mj-lt"/>
              <a:ea typeface="Arial Bold"/>
              <a:cs typeface="Arial Bold"/>
              <a:sym typeface="Arial Bold"/>
            </a:endParaRPr>
          </a:p>
          <a:p>
            <a:pPr defTabSz="914400">
              <a:lnSpc>
                <a:spcPct val="150000"/>
              </a:lnSpc>
              <a:defRPr>
                <a:solidFill>
                  <a:srgbClr val="000000"/>
                </a:solidFill>
              </a:defRPr>
            </a:pPr>
            <a:r>
              <a:rPr lang="en-AU" dirty="0" smtClean="0">
                <a:solidFill>
                  <a:schemeClr val="bg1"/>
                </a:solidFill>
                <a:latin typeface="+mj-lt"/>
                <a:ea typeface="Arial Bold"/>
                <a:cs typeface="Arial Bold"/>
                <a:sym typeface="Arial Bold"/>
              </a:rPr>
              <a:t>09 – 13</a:t>
            </a:r>
            <a:r>
              <a:rPr lang="en-AU" dirty="0">
                <a:solidFill>
                  <a:schemeClr val="bg1"/>
                </a:solidFill>
                <a:latin typeface="+mj-lt"/>
                <a:ea typeface="Arial Bold"/>
                <a:cs typeface="Arial Bold"/>
                <a:sym typeface="Arial Bold"/>
              </a:rPr>
              <a:t> </a:t>
            </a:r>
            <a:r>
              <a:rPr lang="en-AU" dirty="0" smtClean="0">
                <a:solidFill>
                  <a:schemeClr val="bg1"/>
                </a:solidFill>
                <a:latin typeface="+mj-lt"/>
                <a:ea typeface="Arial Bold"/>
                <a:cs typeface="Arial Bold"/>
                <a:sym typeface="Arial Bold"/>
              </a:rPr>
              <a:t>March 2020</a:t>
            </a:r>
            <a:endParaRPr dirty="0">
              <a:solidFill>
                <a:schemeClr val="bg1"/>
              </a:solidFill>
              <a:latin typeface="+mj-lt"/>
              <a:ea typeface="Arial Bold"/>
              <a:cs typeface="Arial Bold"/>
              <a:sym typeface="Arial Bold"/>
            </a:endParaRPr>
          </a:p>
        </p:txBody>
      </p:sp>
      <p:pic>
        <p:nvPicPr>
          <p:cNvPr id="12" name="ceos_logo.png"/>
          <p:cNvPicPr/>
          <p:nvPr/>
        </p:nvPicPr>
        <p:blipFill>
          <a:blip r:embed="rId2"/>
          <a:stretch>
            <a:fillRect/>
          </a:stretch>
        </p:blipFill>
        <p:spPr>
          <a:xfrm>
            <a:off x="1447800" y="1066800"/>
            <a:ext cx="3206895" cy="1143737"/>
          </a:xfrm>
          <a:prstGeom prst="rect">
            <a:avLst/>
          </a:prstGeom>
          <a:ln w="12700">
            <a:miter lim="400000"/>
          </a:ln>
        </p:spPr>
      </p:pic>
      <p:sp>
        <p:nvSpPr>
          <p:cNvPr id="5" name="Shape 10"/>
          <p:cNvSpPr txBox="1">
            <a:spLocks/>
          </p:cNvSpPr>
          <p:nvPr/>
        </p:nvSpPr>
        <p:spPr>
          <a:xfrm>
            <a:off x="1524000" y="2286000"/>
            <a:ext cx="4482604" cy="210183"/>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lvl1pPr algn="l">
              <a:defRPr sz="4200" b="1">
                <a:solidFill>
                  <a:srgbClr val="FFFFFF"/>
                </a:solidFill>
                <a:latin typeface="Droid Serif"/>
                <a:ea typeface="Droid Serif"/>
                <a:cs typeface="Droid Serif"/>
                <a:sym typeface="Droid Serif"/>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a:lstStyle>
          <a:p>
            <a:pPr defTabSz="914400">
              <a:defRPr sz="1800" b="0">
                <a:solidFill>
                  <a:srgbClr val="000000"/>
                </a:solidFill>
              </a:defRPr>
            </a:pPr>
            <a:r>
              <a:rPr lang="en-US" sz="1400" dirty="0">
                <a:solidFill>
                  <a:schemeClr val="bg1">
                    <a:lumMod val="20000"/>
                    <a:lumOff val="80000"/>
                  </a:schemeClr>
                </a:solidFill>
                <a:latin typeface="+mj-lt"/>
              </a:rPr>
              <a:t>Committee on Earth Observation Satellites</a:t>
            </a:r>
          </a:p>
        </p:txBody>
      </p:sp>
    </p:spTree>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en-US" smtClean="0"/>
              <a:pPr defTabSz="914400"/>
              <a:t>2</a:t>
            </a:fld>
            <a:endParaRPr lang="en-US" dirty="0"/>
          </a:p>
        </p:txBody>
      </p:sp>
      <p:sp>
        <p:nvSpPr>
          <p:cNvPr id="3" name="Content Placeholder 2"/>
          <p:cNvSpPr>
            <a:spLocks noGrp="1"/>
          </p:cNvSpPr>
          <p:nvPr>
            <p:ph sz="quarter" idx="10"/>
          </p:nvPr>
        </p:nvSpPr>
        <p:spPr>
          <a:xfrm>
            <a:off x="609600" y="1600200"/>
            <a:ext cx="11480800" cy="4724400"/>
          </a:xfrm>
        </p:spPr>
        <p:txBody>
          <a:bodyPr/>
          <a:lstStyle/>
          <a:p>
            <a:pPr marL="514350" indent="-514350">
              <a:buFont typeface="+mj-lt"/>
              <a:buAutoNum type="romanUcPeriod"/>
            </a:pPr>
            <a:r>
              <a:rPr lang="en-US" dirty="0" smtClean="0"/>
              <a:t>Introduction</a:t>
            </a:r>
          </a:p>
          <a:p>
            <a:pPr marL="940377" lvl="1" indent="-514350">
              <a:buFont typeface="+mj-lt"/>
              <a:buAutoNum type="romanLcPeriod"/>
            </a:pPr>
            <a:r>
              <a:rPr lang="en-US" dirty="0" smtClean="0"/>
              <a:t>CEOS and GEO</a:t>
            </a:r>
            <a:r>
              <a:rPr lang="en-US" dirty="0"/>
              <a:t>:</a:t>
            </a:r>
            <a:r>
              <a:rPr lang="en-US" dirty="0" smtClean="0"/>
              <a:t> Strategies, Communities and Work plans </a:t>
            </a:r>
          </a:p>
          <a:p>
            <a:pPr marL="940377" lvl="1" indent="-514350">
              <a:buFont typeface="+mj-lt"/>
              <a:buAutoNum type="romanLcPeriod"/>
            </a:pPr>
            <a:r>
              <a:rPr lang="en-US" dirty="0" smtClean="0"/>
              <a:t>Partnerships within UNDRR Sendai Framework for “Disaster Risk Reduction”</a:t>
            </a:r>
          </a:p>
          <a:p>
            <a:pPr marL="514350" indent="-514350">
              <a:buFont typeface="+mj-lt"/>
              <a:buAutoNum type="romanUcPeriod"/>
            </a:pPr>
            <a:r>
              <a:rPr lang="en-US" dirty="0" smtClean="0"/>
              <a:t>WGDisasters serving CEOS member agencies</a:t>
            </a:r>
          </a:p>
          <a:p>
            <a:pPr marL="940377" lvl="1" indent="-514350">
              <a:buFont typeface="+mj-lt"/>
              <a:buAutoNum type="romanLcPeriod"/>
            </a:pPr>
            <a:r>
              <a:rPr lang="en-US" dirty="0" smtClean="0"/>
              <a:t>Terms </a:t>
            </a:r>
            <a:r>
              <a:rPr lang="en-US" dirty="0"/>
              <a:t>of Reference </a:t>
            </a:r>
            <a:r>
              <a:rPr lang="en-US" dirty="0">
                <a:hlinkClick r:id="rId2"/>
              </a:rPr>
              <a:t>http://</a:t>
            </a:r>
            <a:r>
              <a:rPr lang="en-US" dirty="0" smtClean="0">
                <a:hlinkClick r:id="rId2"/>
              </a:rPr>
              <a:t>ceos.org/wp-content/uploads/2014/09/WGDisasters_ToR_2019_v5.docx</a:t>
            </a:r>
            <a:r>
              <a:rPr lang="en-US" dirty="0" smtClean="0"/>
              <a:t> </a:t>
            </a:r>
          </a:p>
          <a:p>
            <a:pPr marL="940377" lvl="1" indent="-514350">
              <a:buFont typeface="+mj-lt"/>
              <a:buAutoNum type="romanLcPeriod"/>
            </a:pPr>
            <a:r>
              <a:rPr lang="en-US" dirty="0" smtClean="0"/>
              <a:t>Members, Deliverables</a:t>
            </a:r>
          </a:p>
          <a:p>
            <a:pPr marL="514350" indent="-514350">
              <a:buFont typeface="+mj-lt"/>
              <a:buAutoNum type="romanUcPeriod"/>
            </a:pPr>
            <a:r>
              <a:rPr lang="en-US" dirty="0" smtClean="0"/>
              <a:t>Implementation</a:t>
            </a:r>
          </a:p>
          <a:p>
            <a:pPr marL="940377" lvl="1" indent="-514350">
              <a:buFont typeface="+mj-lt"/>
              <a:buAutoNum type="romanLcPeriod"/>
            </a:pPr>
            <a:r>
              <a:rPr lang="en-US" dirty="0" smtClean="0"/>
              <a:t>Project Pilot: Charter (Members, Scope, Geography, Milestones, Dependencies, )</a:t>
            </a:r>
          </a:p>
          <a:p>
            <a:pPr marL="940377" lvl="1" indent="-514350">
              <a:buFont typeface="+mj-lt"/>
              <a:buAutoNum type="romanLcPeriod"/>
            </a:pPr>
            <a:r>
              <a:rPr lang="en-US" dirty="0" smtClean="0"/>
              <a:t>Partnerships: CEOS, GEO, UN, Humanitarian, S&amp;T, UR/Insurance, Financial, Operations…</a:t>
            </a:r>
          </a:p>
          <a:p>
            <a:pPr marL="940377" lvl="1" indent="-514350">
              <a:buFont typeface="+mj-lt"/>
              <a:buAutoNum type="romanLcPeriod"/>
            </a:pPr>
            <a:r>
              <a:rPr lang="en-US" dirty="0" smtClean="0"/>
              <a:t>Deliverables: Work Plan, Data Plan, Reports (WG, SIT), Engagements and Outreach, Communications &amp; Publications; Capacity Building; Information Services &amp; Systems; </a:t>
            </a:r>
          </a:p>
          <a:p>
            <a:pPr marL="940377" lvl="1" indent="-514350">
              <a:buFont typeface="+mj-lt"/>
              <a:buAutoNum type="romanLcPeriod"/>
            </a:pPr>
            <a:r>
              <a:rPr lang="en-US" dirty="0" smtClean="0"/>
              <a:t>Demonstrator and Continuity/Sustainability Plans </a:t>
            </a:r>
          </a:p>
          <a:p>
            <a:pPr marL="514350" indent="-514350">
              <a:buFont typeface="+mj-lt"/>
              <a:buAutoNum type="romanUcPeriod"/>
            </a:pPr>
            <a:endParaRPr lang="en-US" dirty="0" smtClean="0"/>
          </a:p>
          <a:p>
            <a:pPr marL="514350" indent="-514350">
              <a:buFont typeface="+mj-lt"/>
              <a:buAutoNum type="romanUcPeriod"/>
            </a:pPr>
            <a:endParaRPr lang="en-US" dirty="0" smtClean="0"/>
          </a:p>
          <a:p>
            <a:pPr marL="514350" indent="-514350">
              <a:buFont typeface="+mj-lt"/>
              <a:buAutoNum type="romanUcPeriod"/>
            </a:pPr>
            <a:endParaRPr lang="en-US" dirty="0"/>
          </a:p>
        </p:txBody>
      </p:sp>
      <p:sp>
        <p:nvSpPr>
          <p:cNvPr id="4" name="Content Placeholder 3"/>
          <p:cNvSpPr>
            <a:spLocks noGrp="1"/>
          </p:cNvSpPr>
          <p:nvPr>
            <p:ph sz="quarter" idx="11"/>
          </p:nvPr>
        </p:nvSpPr>
        <p:spPr/>
        <p:txBody>
          <a:bodyPr/>
          <a:lstStyle/>
          <a:p>
            <a:r>
              <a:rPr lang="en-US" dirty="0" smtClean="0"/>
              <a:t>Overview</a:t>
            </a:r>
            <a:endParaRPr lang="en-US" dirty="0"/>
          </a:p>
        </p:txBody>
      </p:sp>
    </p:spTree>
    <p:extLst>
      <p:ext uri="{BB962C8B-B14F-4D97-AF65-F5344CB8AC3E}">
        <p14:creationId xmlns:p14="http://schemas.microsoft.com/office/powerpoint/2010/main" val="660808762"/>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en-US" smtClean="0"/>
              <a:pPr defTabSz="914400"/>
              <a:t>3</a:t>
            </a:fld>
            <a:endParaRPr lang="en-US" dirty="0"/>
          </a:p>
        </p:txBody>
      </p:sp>
      <p:sp>
        <p:nvSpPr>
          <p:cNvPr id="3" name="Content Placeholder 2"/>
          <p:cNvSpPr>
            <a:spLocks noGrp="1"/>
          </p:cNvSpPr>
          <p:nvPr>
            <p:ph sz="quarter" idx="10"/>
          </p:nvPr>
        </p:nvSpPr>
        <p:spPr/>
        <p:txBody>
          <a:bodyPr/>
          <a:lstStyle/>
          <a:p>
            <a:pPr marL="0" indent="0">
              <a:buNone/>
            </a:pPr>
            <a:r>
              <a:rPr lang="en-US" dirty="0">
                <a:latin typeface="Arial" panose="020B0604020202020204" pitchFamily="34" charset="0"/>
                <a:hlinkClick r:id="rId2"/>
              </a:rPr>
              <a:t>http://ceos.org/ourwork/workinggroups/disasters/floods</a:t>
            </a:r>
            <a:r>
              <a:rPr lang="en-US" dirty="0" smtClean="0">
                <a:latin typeface="Arial" panose="020B0604020202020204" pitchFamily="34" charset="0"/>
                <a:hlinkClick r:id="rId2"/>
              </a:rPr>
              <a:t>/</a:t>
            </a:r>
            <a:r>
              <a:rPr lang="en-US" dirty="0" smtClean="0">
                <a:latin typeface="Arial" panose="020B0604020202020204" pitchFamily="34" charset="0"/>
              </a:rPr>
              <a:t> </a:t>
            </a:r>
            <a:endParaRPr lang="en-US" dirty="0">
              <a:latin typeface="Arial" panose="020B0604020202020204" pitchFamily="34" charset="0"/>
            </a:endParaRPr>
          </a:p>
          <a:p>
            <a:r>
              <a:rPr lang="en-US" dirty="0" smtClean="0">
                <a:latin typeface="Arial" panose="020B0604020202020204" pitchFamily="34" charset="0"/>
              </a:rPr>
              <a:t>Created a Community Created </a:t>
            </a:r>
            <a:r>
              <a:rPr lang="en-US" dirty="0">
                <a:latin typeface="Arial" panose="020B0604020202020204" pitchFamily="34" charset="0"/>
              </a:rPr>
              <a:t>a Global Flood Dashboard to serve </a:t>
            </a:r>
            <a:r>
              <a:rPr lang="en-US" dirty="0" smtClean="0">
                <a:latin typeface="Arial" panose="020B0604020202020204" pitchFamily="34" charset="0"/>
              </a:rPr>
              <a:t>as </a:t>
            </a:r>
            <a:r>
              <a:rPr lang="en-US" dirty="0">
                <a:latin typeface="Arial" panose="020B0604020202020204" pitchFamily="34" charset="0"/>
              </a:rPr>
              <a:t>a “one-stop shop” </a:t>
            </a:r>
            <a:r>
              <a:rPr lang="en-US" dirty="0" smtClean="0">
                <a:latin typeface="Arial" panose="020B0604020202020204" pitchFamily="34" charset="0"/>
              </a:rPr>
              <a:t/>
            </a:r>
            <a:br>
              <a:rPr lang="en-US" dirty="0" smtClean="0">
                <a:latin typeface="Arial" panose="020B0604020202020204" pitchFamily="34" charset="0"/>
              </a:rPr>
            </a:br>
            <a:r>
              <a:rPr lang="en-US" dirty="0" smtClean="0">
                <a:latin typeface="Arial" panose="020B0604020202020204" pitchFamily="34" charset="0"/>
              </a:rPr>
              <a:t>for information </a:t>
            </a:r>
            <a:r>
              <a:rPr lang="en-US" dirty="0">
                <a:latin typeface="Arial" panose="020B0604020202020204" pitchFamily="34" charset="0"/>
              </a:rPr>
              <a:t>from </a:t>
            </a:r>
            <a:r>
              <a:rPr lang="en-US" dirty="0" smtClean="0">
                <a:latin typeface="Arial" panose="020B0604020202020204" pitchFamily="34" charset="0"/>
              </a:rPr>
              <a:t>a number of existing systems for </a:t>
            </a:r>
            <a:br>
              <a:rPr lang="en-US" dirty="0" smtClean="0">
                <a:latin typeface="Arial" panose="020B0604020202020204" pitchFamily="34" charset="0"/>
              </a:rPr>
            </a:br>
            <a:r>
              <a:rPr lang="en-US" dirty="0" smtClean="0">
                <a:latin typeface="Arial" panose="020B0604020202020204" pitchFamily="34" charset="0"/>
              </a:rPr>
              <a:t>monitoring</a:t>
            </a:r>
            <a:r>
              <a:rPr lang="en-US" dirty="0">
                <a:latin typeface="Arial" panose="020B0604020202020204" pitchFamily="34" charset="0"/>
              </a:rPr>
              <a:t> </a:t>
            </a:r>
            <a:r>
              <a:rPr lang="en-US" dirty="0" smtClean="0">
                <a:latin typeface="Arial" panose="020B0604020202020204" pitchFamily="34" charset="0"/>
              </a:rPr>
              <a:t>and predicting </a:t>
            </a:r>
            <a:r>
              <a:rPr lang="en-US" dirty="0">
                <a:latin typeface="Arial" panose="020B0604020202020204" pitchFamily="34" charset="0"/>
              </a:rPr>
              <a:t>floods in real-time</a:t>
            </a:r>
            <a:r>
              <a:rPr lang="en-US" dirty="0" smtClean="0">
                <a:latin typeface="Arial" panose="020B0604020202020204" pitchFamily="34" charset="0"/>
              </a:rPr>
              <a:t>.</a:t>
            </a:r>
          </a:p>
          <a:p>
            <a:pPr marL="940377" lvl="1" indent="-514350">
              <a:buFont typeface="+mj-lt"/>
              <a:buAutoNum type="romanLcPeriod"/>
            </a:pPr>
            <a:r>
              <a:rPr lang="en-US" sz="1600" dirty="0" smtClean="0">
                <a:latin typeface="Arial" panose="020B0604020202020204" pitchFamily="34" charset="0"/>
              </a:rPr>
              <a:t>Inventory relevant </a:t>
            </a:r>
            <a:r>
              <a:rPr lang="en-US" sz="1600" dirty="0">
                <a:latin typeface="Arial" panose="020B0604020202020204" pitchFamily="34" charset="0"/>
              </a:rPr>
              <a:t>EO </a:t>
            </a:r>
            <a:r>
              <a:rPr lang="en-US" sz="1600" dirty="0" smtClean="0">
                <a:latin typeface="Arial" panose="020B0604020202020204" pitchFamily="34" charset="0"/>
              </a:rPr>
              <a:t>data systems </a:t>
            </a:r>
            <a:r>
              <a:rPr lang="en-US" sz="1600" dirty="0">
                <a:latin typeface="Arial" panose="020B0604020202020204" pitchFamily="34" charset="0"/>
              </a:rPr>
              <a:t>and capacity</a:t>
            </a:r>
          </a:p>
          <a:p>
            <a:pPr marL="940377" lvl="1" indent="-514350">
              <a:buFont typeface="+mj-lt"/>
              <a:buAutoNum type="romanLcPeriod"/>
            </a:pPr>
            <a:r>
              <a:rPr lang="en-US" sz="1600" dirty="0" smtClean="0">
                <a:latin typeface="Arial" panose="020B0604020202020204" pitchFamily="34" charset="0"/>
              </a:rPr>
              <a:t>Show support of research and applications </a:t>
            </a:r>
            <a:br>
              <a:rPr lang="en-US" sz="1600" dirty="0" smtClean="0">
                <a:latin typeface="Arial" panose="020B0604020202020204" pitchFamily="34" charset="0"/>
              </a:rPr>
            </a:br>
            <a:r>
              <a:rPr lang="en-US" sz="1600" dirty="0" smtClean="0">
                <a:latin typeface="Arial" panose="020B0604020202020204" pitchFamily="34" charset="0"/>
              </a:rPr>
              <a:t>e.g. national mitigation, warning, response and relief</a:t>
            </a:r>
            <a:endParaRPr lang="en-US" sz="1600" dirty="0">
              <a:latin typeface="Arial" panose="020B0604020202020204" pitchFamily="34" charset="0"/>
            </a:endParaRPr>
          </a:p>
          <a:p>
            <a:pPr marL="514350" indent="-514350">
              <a:buFont typeface="+mj-lt"/>
              <a:buAutoNum type="romanUcPeriod"/>
            </a:pPr>
            <a:r>
              <a:rPr lang="en-US" dirty="0" smtClean="0">
                <a:latin typeface="Arial" panose="020B0604020202020204" pitchFamily="34" charset="0"/>
              </a:rPr>
              <a:t>Created 3 </a:t>
            </a:r>
            <a:r>
              <a:rPr lang="en-US" dirty="0">
                <a:latin typeface="Arial" panose="020B0604020202020204" pitchFamily="34" charset="0"/>
              </a:rPr>
              <a:t>regional Flood Pilots </a:t>
            </a:r>
            <a:r>
              <a:rPr lang="en-US" dirty="0" smtClean="0">
                <a:latin typeface="Arial" panose="020B0604020202020204" pitchFamily="34" charset="0"/>
              </a:rPr>
              <a:t>focused </a:t>
            </a:r>
            <a:r>
              <a:rPr lang="en-US" dirty="0">
                <a:latin typeface="Arial" panose="020B0604020202020204" pitchFamily="34" charset="0"/>
              </a:rPr>
              <a:t>on delivering satellite </a:t>
            </a:r>
            <a:r>
              <a:rPr lang="en-US" dirty="0" smtClean="0">
                <a:latin typeface="Arial" panose="020B0604020202020204" pitchFamily="34" charset="0"/>
              </a:rPr>
              <a:t>products</a:t>
            </a:r>
            <a:br>
              <a:rPr lang="en-US" dirty="0" smtClean="0">
                <a:latin typeface="Arial" panose="020B0604020202020204" pitchFamily="34" charset="0"/>
              </a:rPr>
            </a:br>
            <a:r>
              <a:rPr lang="en-US" dirty="0" smtClean="0">
                <a:latin typeface="Arial" panose="020B0604020202020204" pitchFamily="34" charset="0"/>
              </a:rPr>
              <a:t>with </a:t>
            </a:r>
            <a:r>
              <a:rPr lang="en-US" dirty="0">
                <a:latin typeface="Arial" panose="020B0604020202020204" pitchFamily="34" charset="0"/>
              </a:rPr>
              <a:t>a greater amount of spatial detail for smaller areas, specifically:</a:t>
            </a:r>
          </a:p>
          <a:p>
            <a:pPr marL="940377" lvl="1" indent="-514350">
              <a:buFont typeface="+mj-lt"/>
              <a:buAutoNum type="romanLcPeriod"/>
            </a:pPr>
            <a:r>
              <a:rPr lang="en-US" sz="1600" dirty="0" smtClean="0">
                <a:latin typeface="Arial" panose="020B0604020202020204" pitchFamily="34" charset="0"/>
              </a:rPr>
              <a:t>The </a:t>
            </a:r>
            <a:r>
              <a:rPr lang="en-US" sz="1600" dirty="0">
                <a:latin typeface="Arial" panose="020B0604020202020204" pitchFamily="34" charset="0"/>
              </a:rPr>
              <a:t>Caribbean, with a particular focus on </a:t>
            </a:r>
            <a:r>
              <a:rPr lang="en-US" sz="1600" dirty="0" smtClean="0">
                <a:latin typeface="Arial" panose="020B0604020202020204" pitchFamily="34" charset="0"/>
              </a:rPr>
              <a:t>Haiti; </a:t>
            </a:r>
          </a:p>
          <a:p>
            <a:pPr marL="940377" lvl="1" indent="-514350">
              <a:buFont typeface="+mj-lt"/>
              <a:buAutoNum type="romanLcPeriod"/>
            </a:pPr>
            <a:r>
              <a:rPr lang="en-US" sz="1600" dirty="0" smtClean="0">
                <a:latin typeface="Arial" panose="020B0604020202020204" pitchFamily="34" charset="0"/>
              </a:rPr>
              <a:t>Southern Africa</a:t>
            </a:r>
            <a:r>
              <a:rPr lang="en-US" sz="1600" dirty="0">
                <a:latin typeface="Arial" panose="020B0604020202020204" pitchFamily="34" charset="0"/>
              </a:rPr>
              <a:t>, including Namibia, South Africa, Zambia, Zimbabwe, Mozambique and </a:t>
            </a:r>
            <a:r>
              <a:rPr lang="en-US" sz="1600" dirty="0" smtClean="0">
                <a:latin typeface="Arial" panose="020B0604020202020204" pitchFamily="34" charset="0"/>
              </a:rPr>
              <a:t>Malawi;</a:t>
            </a:r>
          </a:p>
          <a:p>
            <a:pPr marL="940377" lvl="1" indent="-514350">
              <a:buFont typeface="+mj-lt"/>
              <a:buAutoNum type="romanLcPeriod"/>
            </a:pPr>
            <a:r>
              <a:rPr lang="en-US" sz="1600" dirty="0" smtClean="0">
                <a:latin typeface="Arial" panose="020B0604020202020204" pitchFamily="34" charset="0"/>
              </a:rPr>
              <a:t>Southeast </a:t>
            </a:r>
            <a:r>
              <a:rPr lang="en-US" sz="1600" dirty="0">
                <a:latin typeface="Arial" panose="020B0604020202020204" pitchFamily="34" charset="0"/>
              </a:rPr>
              <a:t>Asia, with a particular focus on the lower Mekong River Basin and the island of Java, </a:t>
            </a:r>
            <a:r>
              <a:rPr lang="en-US" sz="1600" dirty="0" smtClean="0">
                <a:latin typeface="Arial" panose="020B0604020202020204" pitchFamily="34" charset="0"/>
              </a:rPr>
              <a:t>Indonesia.</a:t>
            </a:r>
          </a:p>
          <a:p>
            <a:pPr marL="514350" indent="-514350">
              <a:buFont typeface="+mj-lt"/>
              <a:buAutoNum type="romanUcPeriod"/>
            </a:pPr>
            <a:r>
              <a:rPr lang="en-US" dirty="0" smtClean="0">
                <a:latin typeface="Arial" panose="020B0604020202020204" pitchFamily="34" charset="0"/>
              </a:rPr>
              <a:t>Encourage </a:t>
            </a:r>
            <a:r>
              <a:rPr lang="en-US" dirty="0">
                <a:latin typeface="Arial" panose="020B0604020202020204" pitchFamily="34" charset="0"/>
              </a:rPr>
              <a:t>each participating country to develop at least a basic capacity to access these data, understand them, and make them a part of their decision-making process</a:t>
            </a:r>
            <a:r>
              <a:rPr lang="en-US" dirty="0" smtClean="0">
                <a:latin typeface="Arial" panose="020B0604020202020204" pitchFamily="34" charset="0"/>
              </a:rPr>
              <a:t>.</a:t>
            </a:r>
            <a:endParaRPr lang="en-US" dirty="0">
              <a:latin typeface="Arial" panose="020B0604020202020204" pitchFamily="34" charset="0"/>
            </a:endParaRPr>
          </a:p>
          <a:p>
            <a:pPr marL="514350" indent="-514350">
              <a:buFont typeface="+mj-lt"/>
              <a:buAutoNum type="romanUcPeriod"/>
            </a:pPr>
            <a:r>
              <a:rPr lang="en-US" dirty="0" smtClean="0">
                <a:latin typeface="Arial" panose="020B0604020202020204" pitchFamily="34" charset="0"/>
              </a:rPr>
              <a:t>Scope Demonstrator</a:t>
            </a:r>
            <a:endParaRPr lang="en-US" dirty="0">
              <a:latin typeface="Arial" panose="020B0604020202020204" pitchFamily="34" charset="0"/>
            </a:endParaRPr>
          </a:p>
        </p:txBody>
      </p:sp>
      <p:sp>
        <p:nvSpPr>
          <p:cNvPr id="4" name="Content Placeholder 3"/>
          <p:cNvSpPr>
            <a:spLocks noGrp="1"/>
          </p:cNvSpPr>
          <p:nvPr>
            <p:ph sz="quarter" idx="11"/>
          </p:nvPr>
        </p:nvSpPr>
        <p:spPr/>
        <p:txBody>
          <a:bodyPr/>
          <a:lstStyle/>
          <a:p>
            <a:r>
              <a:rPr lang="en-US" dirty="0" smtClean="0"/>
              <a:t>CEOS Flood Pilot 1: 2013-2018</a:t>
            </a:r>
            <a:endParaRPr lang="en-US" dirty="0"/>
          </a:p>
        </p:txBody>
      </p:sp>
      <p:pic>
        <p:nvPicPr>
          <p:cNvPr id="6" name="Picture 5"/>
          <p:cNvPicPr>
            <a:picLocks noChangeAspect="1"/>
          </p:cNvPicPr>
          <p:nvPr/>
        </p:nvPicPr>
        <p:blipFill>
          <a:blip r:embed="rId3"/>
          <a:stretch>
            <a:fillRect/>
          </a:stretch>
        </p:blipFill>
        <p:spPr>
          <a:xfrm>
            <a:off x="9347200" y="151415"/>
            <a:ext cx="2788418" cy="2114550"/>
          </a:xfrm>
          <a:prstGeom prst="rect">
            <a:avLst/>
          </a:prstGeom>
        </p:spPr>
      </p:pic>
      <p:pic>
        <p:nvPicPr>
          <p:cNvPr id="7" name="Picture 6"/>
          <p:cNvPicPr>
            <a:picLocks noChangeAspect="1"/>
          </p:cNvPicPr>
          <p:nvPr/>
        </p:nvPicPr>
        <p:blipFill>
          <a:blip r:embed="rId4"/>
          <a:stretch>
            <a:fillRect/>
          </a:stretch>
        </p:blipFill>
        <p:spPr>
          <a:xfrm>
            <a:off x="10326420" y="2265965"/>
            <a:ext cx="1730562" cy="1939476"/>
          </a:xfrm>
          <a:prstGeom prst="rect">
            <a:avLst/>
          </a:prstGeom>
        </p:spPr>
      </p:pic>
      <p:pic>
        <p:nvPicPr>
          <p:cNvPr id="8" name="Picture 7"/>
          <p:cNvPicPr>
            <a:picLocks noChangeAspect="1"/>
          </p:cNvPicPr>
          <p:nvPr/>
        </p:nvPicPr>
        <p:blipFill>
          <a:blip r:embed="rId5"/>
          <a:stretch>
            <a:fillRect/>
          </a:stretch>
        </p:blipFill>
        <p:spPr>
          <a:xfrm>
            <a:off x="10326420" y="4182860"/>
            <a:ext cx="1750842" cy="922540"/>
          </a:xfrm>
          <a:prstGeom prst="rect">
            <a:avLst/>
          </a:prstGeom>
        </p:spPr>
      </p:pic>
      <p:pic>
        <p:nvPicPr>
          <p:cNvPr id="9" name="Picture 8"/>
          <p:cNvPicPr>
            <a:picLocks noChangeAspect="1"/>
          </p:cNvPicPr>
          <p:nvPr/>
        </p:nvPicPr>
        <p:blipFill>
          <a:blip r:embed="rId6"/>
          <a:stretch>
            <a:fillRect/>
          </a:stretch>
        </p:blipFill>
        <p:spPr>
          <a:xfrm>
            <a:off x="7086600" y="2573800"/>
            <a:ext cx="2828925" cy="908329"/>
          </a:xfrm>
          <a:prstGeom prst="rect">
            <a:avLst/>
          </a:prstGeom>
        </p:spPr>
      </p:pic>
      <p:sp>
        <p:nvSpPr>
          <p:cNvPr id="10" name="Rectangle 9"/>
          <p:cNvSpPr/>
          <p:nvPr/>
        </p:nvSpPr>
        <p:spPr>
          <a:xfrm>
            <a:off x="7086600" y="1342483"/>
            <a:ext cx="2144201" cy="646331"/>
          </a:xfrm>
          <a:prstGeom prst="rect">
            <a:avLst/>
          </a:prstGeom>
          <a:solidFill>
            <a:schemeClr val="bg1"/>
          </a:solidFill>
        </p:spPr>
        <p:txBody>
          <a:bodyPr wrap="square">
            <a:spAutoFit/>
          </a:bodyPr>
          <a:lstStyle/>
          <a:p>
            <a:pPr marL="171450" indent="-171450">
              <a:buFont typeface="Arial" panose="020B0604020202020204" pitchFamily="34" charset="0"/>
              <a:buChar char="•"/>
            </a:pPr>
            <a:r>
              <a:rPr lang="en-US" sz="1200" dirty="0">
                <a:latin typeface="Arial" panose="020B0604020202020204" pitchFamily="34" charset="0"/>
              </a:rPr>
              <a:t>(NASA, NOAA, Copernicus (CIMA, JRC ….</a:t>
            </a:r>
          </a:p>
        </p:txBody>
      </p:sp>
    </p:spTree>
    <p:extLst>
      <p:ext uri="{BB962C8B-B14F-4D97-AF65-F5344CB8AC3E}">
        <p14:creationId xmlns:p14="http://schemas.microsoft.com/office/powerpoint/2010/main" val="463005328"/>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en-US" smtClean="0"/>
              <a:pPr defTabSz="914400"/>
              <a:t>4</a:t>
            </a:fld>
            <a:endParaRPr lang="en-US" dirty="0"/>
          </a:p>
        </p:txBody>
      </p:sp>
      <p:pic>
        <p:nvPicPr>
          <p:cNvPr id="5" name="Content Placeholder 4"/>
          <p:cNvPicPr>
            <a:picLocks noGrp="1" noChangeAspect="1"/>
          </p:cNvPicPr>
          <p:nvPr>
            <p:ph sz="quarter" idx="10"/>
          </p:nvPr>
        </p:nvPicPr>
        <p:blipFill>
          <a:blip r:embed="rId2"/>
          <a:stretch>
            <a:fillRect/>
          </a:stretch>
        </p:blipFill>
        <p:spPr>
          <a:xfrm>
            <a:off x="152400" y="1460807"/>
            <a:ext cx="4536038" cy="5105407"/>
          </a:xfrm>
          <a:prstGeom prst="rect">
            <a:avLst/>
          </a:prstGeom>
        </p:spPr>
      </p:pic>
      <p:sp>
        <p:nvSpPr>
          <p:cNvPr id="4" name="Content Placeholder 3"/>
          <p:cNvSpPr>
            <a:spLocks noGrp="1"/>
          </p:cNvSpPr>
          <p:nvPr>
            <p:ph sz="quarter" idx="11"/>
          </p:nvPr>
        </p:nvSpPr>
        <p:spPr/>
        <p:txBody>
          <a:bodyPr/>
          <a:lstStyle/>
          <a:p>
            <a:r>
              <a:rPr lang="en-US" dirty="0" smtClean="0"/>
              <a:t>CEOS Flood Pilot 1</a:t>
            </a:r>
            <a:endParaRPr lang="en-US" dirty="0"/>
          </a:p>
        </p:txBody>
      </p:sp>
      <p:pic>
        <p:nvPicPr>
          <p:cNvPr id="6" name="Picture 5"/>
          <p:cNvPicPr>
            <a:picLocks noChangeAspect="1"/>
          </p:cNvPicPr>
          <p:nvPr/>
        </p:nvPicPr>
        <p:blipFill>
          <a:blip r:embed="rId3"/>
          <a:stretch>
            <a:fillRect/>
          </a:stretch>
        </p:blipFill>
        <p:spPr>
          <a:xfrm>
            <a:off x="5204904" y="4190427"/>
            <a:ext cx="2946400" cy="2080558"/>
          </a:xfrm>
          <a:prstGeom prst="rect">
            <a:avLst/>
          </a:prstGeom>
        </p:spPr>
      </p:pic>
      <p:pic>
        <p:nvPicPr>
          <p:cNvPr id="8" name="Picture 7"/>
          <p:cNvPicPr>
            <a:picLocks noChangeAspect="1"/>
          </p:cNvPicPr>
          <p:nvPr/>
        </p:nvPicPr>
        <p:blipFill>
          <a:blip r:embed="rId4"/>
          <a:stretch>
            <a:fillRect/>
          </a:stretch>
        </p:blipFill>
        <p:spPr>
          <a:xfrm>
            <a:off x="7780646" y="1365560"/>
            <a:ext cx="2971800" cy="1853481"/>
          </a:xfrm>
          <a:prstGeom prst="rect">
            <a:avLst/>
          </a:prstGeom>
        </p:spPr>
      </p:pic>
      <p:pic>
        <p:nvPicPr>
          <p:cNvPr id="10" name="Picture 9"/>
          <p:cNvPicPr>
            <a:picLocks noChangeAspect="1"/>
          </p:cNvPicPr>
          <p:nvPr/>
        </p:nvPicPr>
        <p:blipFill>
          <a:blip r:embed="rId5"/>
          <a:stretch>
            <a:fillRect/>
          </a:stretch>
        </p:blipFill>
        <p:spPr>
          <a:xfrm>
            <a:off x="7767672" y="3591204"/>
            <a:ext cx="2952117" cy="2011432"/>
          </a:xfrm>
          <a:prstGeom prst="rect">
            <a:avLst/>
          </a:prstGeom>
        </p:spPr>
      </p:pic>
      <p:pic>
        <p:nvPicPr>
          <p:cNvPr id="11" name="Picture 10"/>
          <p:cNvPicPr>
            <a:picLocks noChangeAspect="1"/>
          </p:cNvPicPr>
          <p:nvPr/>
        </p:nvPicPr>
        <p:blipFill>
          <a:blip r:embed="rId6"/>
          <a:stretch>
            <a:fillRect/>
          </a:stretch>
        </p:blipFill>
        <p:spPr>
          <a:xfrm>
            <a:off x="5172247" y="1365560"/>
            <a:ext cx="2434238" cy="2647950"/>
          </a:xfrm>
          <a:prstGeom prst="rect">
            <a:avLst/>
          </a:prstGeom>
        </p:spPr>
      </p:pic>
      <p:pic>
        <p:nvPicPr>
          <p:cNvPr id="7" name="Picture 6"/>
          <p:cNvPicPr>
            <a:picLocks noChangeAspect="1"/>
          </p:cNvPicPr>
          <p:nvPr/>
        </p:nvPicPr>
        <p:blipFill>
          <a:blip r:embed="rId7"/>
          <a:stretch>
            <a:fillRect/>
          </a:stretch>
        </p:blipFill>
        <p:spPr>
          <a:xfrm>
            <a:off x="9763139" y="2262440"/>
            <a:ext cx="2326936" cy="2058787"/>
          </a:xfrm>
          <a:prstGeom prst="rect">
            <a:avLst/>
          </a:prstGeom>
        </p:spPr>
      </p:pic>
      <p:pic>
        <p:nvPicPr>
          <p:cNvPr id="9" name="Picture 8"/>
          <p:cNvPicPr>
            <a:picLocks noChangeAspect="1"/>
          </p:cNvPicPr>
          <p:nvPr/>
        </p:nvPicPr>
        <p:blipFill>
          <a:blip r:embed="rId8"/>
          <a:stretch>
            <a:fillRect/>
          </a:stretch>
        </p:blipFill>
        <p:spPr>
          <a:xfrm>
            <a:off x="9647351" y="4799768"/>
            <a:ext cx="2442724" cy="1738528"/>
          </a:xfrm>
          <a:prstGeom prst="rect">
            <a:avLst/>
          </a:prstGeom>
        </p:spPr>
      </p:pic>
    </p:spTree>
    <p:extLst>
      <p:ext uri="{BB962C8B-B14F-4D97-AF65-F5344CB8AC3E}">
        <p14:creationId xmlns:p14="http://schemas.microsoft.com/office/powerpoint/2010/main" val="1557126864"/>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en-US" smtClean="0"/>
              <a:pPr defTabSz="914400"/>
              <a:t>5</a:t>
            </a:fld>
            <a:endParaRPr lang="en-US" dirty="0"/>
          </a:p>
        </p:txBody>
      </p:sp>
      <p:sp>
        <p:nvSpPr>
          <p:cNvPr id="3" name="Content Placeholder 2"/>
          <p:cNvSpPr>
            <a:spLocks noGrp="1"/>
          </p:cNvSpPr>
          <p:nvPr>
            <p:ph sz="quarter" idx="10"/>
          </p:nvPr>
        </p:nvSpPr>
        <p:spPr/>
        <p:txBody>
          <a:bodyPr/>
          <a:lstStyle/>
          <a:p>
            <a:pPr marL="0" indent="0">
              <a:buNone/>
            </a:pPr>
            <a:r>
              <a:rPr lang="en-US" dirty="0">
                <a:latin typeface="Arial" panose="020B0604020202020204" pitchFamily="34" charset="0"/>
                <a:hlinkClick r:id="rId2"/>
              </a:rPr>
              <a:t>http://ceos.org/ourwork/workinggroups/disasters/floods</a:t>
            </a:r>
            <a:r>
              <a:rPr lang="en-US" dirty="0" smtClean="0">
                <a:latin typeface="Arial" panose="020B0604020202020204" pitchFamily="34" charset="0"/>
                <a:hlinkClick r:id="rId2"/>
              </a:rPr>
              <a:t>/</a:t>
            </a:r>
            <a:r>
              <a:rPr lang="en-US" dirty="0" smtClean="0">
                <a:latin typeface="Arial" panose="020B0604020202020204" pitchFamily="34" charset="0"/>
              </a:rPr>
              <a:t> </a:t>
            </a:r>
            <a:endParaRPr lang="en-US" dirty="0">
              <a:latin typeface="Arial" panose="020B0604020202020204" pitchFamily="34" charset="0"/>
            </a:endParaRPr>
          </a:p>
          <a:p>
            <a:pPr marL="0" indent="0">
              <a:buNone/>
            </a:pPr>
            <a:r>
              <a:rPr lang="en-US" dirty="0" smtClean="0">
                <a:latin typeface="Arial" panose="020B0604020202020204" pitchFamily="34" charset="0"/>
              </a:rPr>
              <a:t>Demonstrator </a:t>
            </a:r>
          </a:p>
          <a:p>
            <a:pPr marL="940377" lvl="1" indent="-514350">
              <a:buFont typeface="+mj-lt"/>
              <a:buAutoNum type="romanLcPeriod"/>
            </a:pPr>
            <a:r>
              <a:rPr lang="en-US" u="sng" dirty="0">
                <a:latin typeface="Arial" panose="020B0604020202020204" pitchFamily="34" charset="0"/>
              </a:rPr>
              <a:t>Transition from hazard identification to risk assessment</a:t>
            </a:r>
            <a:r>
              <a:rPr lang="en-US" dirty="0">
                <a:latin typeface="Arial" panose="020B0604020202020204" pitchFamily="34" charset="0"/>
              </a:rPr>
              <a:t>, because identifying areas of flood risk before the event is the next critical step for improving Disaster Risk Reduction. This would be done by using archival EO data and flood models to quantify risk based on historic flooding;</a:t>
            </a:r>
          </a:p>
          <a:p>
            <a:pPr marL="940377" lvl="1" indent="-514350">
              <a:buFont typeface="+mj-lt"/>
              <a:buAutoNum type="romanLcPeriod"/>
            </a:pPr>
            <a:r>
              <a:rPr lang="en-US" u="sng" dirty="0">
                <a:latin typeface="Arial" panose="020B0604020202020204" pitchFamily="34" charset="0"/>
              </a:rPr>
              <a:t>Provide spatial scaling for users between regional and global</a:t>
            </a:r>
            <a:r>
              <a:rPr lang="en-US" dirty="0">
                <a:latin typeface="Arial" panose="020B0604020202020204" pitchFamily="34" charset="0"/>
              </a:rPr>
              <a:t>: This would build upon the foundational concepts established in the Flood Pilot to build upon the existing portals to create an integrated flood data portal that serves both global and regional users with both archive and real-time EO data products</a:t>
            </a:r>
          </a:p>
          <a:p>
            <a:pPr marL="940377" lvl="1" indent="-514350">
              <a:buFont typeface="+mj-lt"/>
              <a:buAutoNum type="romanLcPeriod"/>
            </a:pPr>
            <a:r>
              <a:rPr lang="en-US" u="sng" dirty="0">
                <a:latin typeface="Arial" panose="020B0604020202020204" pitchFamily="34" charset="0"/>
              </a:rPr>
              <a:t>Map flooded areas where it matters the most</a:t>
            </a:r>
            <a:r>
              <a:rPr lang="en-US" dirty="0">
                <a:latin typeface="Arial" panose="020B0604020202020204" pitchFamily="34" charset="0"/>
              </a:rPr>
              <a:t>, particularly urban areas with dense populations and significant flood risks. Improvements in sensor spatial resolution and in data analysis techniques are now making it possible to accurately map flood risk in urban areas.</a:t>
            </a:r>
          </a:p>
        </p:txBody>
      </p:sp>
      <p:sp>
        <p:nvSpPr>
          <p:cNvPr id="4" name="Content Placeholder 3"/>
          <p:cNvSpPr>
            <a:spLocks noGrp="1"/>
          </p:cNvSpPr>
          <p:nvPr>
            <p:ph sz="quarter" idx="11"/>
          </p:nvPr>
        </p:nvSpPr>
        <p:spPr>
          <a:xfrm>
            <a:off x="2743200" y="304800"/>
            <a:ext cx="7772400" cy="533400"/>
          </a:xfrm>
        </p:spPr>
        <p:txBody>
          <a:bodyPr/>
          <a:lstStyle/>
          <a:p>
            <a:r>
              <a:rPr lang="en-US" dirty="0" smtClean="0"/>
              <a:t>CEOS Flood Pilot 1: Demonstrator Not Implemented</a:t>
            </a:r>
            <a:endParaRPr lang="en-US" dirty="0"/>
          </a:p>
        </p:txBody>
      </p:sp>
    </p:spTree>
    <p:extLst>
      <p:ext uri="{BB962C8B-B14F-4D97-AF65-F5344CB8AC3E}">
        <p14:creationId xmlns:p14="http://schemas.microsoft.com/office/powerpoint/2010/main" val="561584628"/>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en-US" smtClean="0"/>
              <a:pPr defTabSz="914400"/>
              <a:t>6</a:t>
            </a:fld>
            <a:endParaRPr lang="en-US" dirty="0"/>
          </a:p>
        </p:txBody>
      </p:sp>
      <p:sp>
        <p:nvSpPr>
          <p:cNvPr id="3" name="Content Placeholder 2"/>
          <p:cNvSpPr>
            <a:spLocks noGrp="1"/>
          </p:cNvSpPr>
          <p:nvPr>
            <p:ph sz="quarter" idx="10"/>
          </p:nvPr>
        </p:nvSpPr>
        <p:spPr>
          <a:xfrm>
            <a:off x="533400" y="1371600"/>
            <a:ext cx="10871200" cy="4724400"/>
          </a:xfrm>
        </p:spPr>
        <p:txBody>
          <a:bodyPr/>
          <a:lstStyle/>
          <a:p>
            <a:r>
              <a:rPr lang="en-US" dirty="0" smtClean="0"/>
              <a:t>Main Objectives</a:t>
            </a:r>
          </a:p>
          <a:p>
            <a:pPr lvl="1"/>
            <a:r>
              <a:rPr lang="en-US" dirty="0" smtClean="0"/>
              <a:t>Support efforts of DRM authorities in protecting lives and safeguarding property by means of EO and science-based analyses</a:t>
            </a:r>
          </a:p>
          <a:p>
            <a:pPr lvl="1"/>
            <a:r>
              <a:rPr lang="en-US" dirty="0" smtClean="0"/>
              <a:t>Foster increased use of EO in support of DRM</a:t>
            </a:r>
          </a:p>
          <a:p>
            <a:pPr lvl="1"/>
            <a:r>
              <a:rPr lang="en-US" dirty="0" smtClean="0"/>
              <a:t>Support implementation of Sendai Framework, and contribute to Priority 1 “Understanding Risk”</a:t>
            </a:r>
          </a:p>
          <a:p>
            <a:pPr lvl="1"/>
            <a:r>
              <a:rPr lang="en-US" dirty="0" smtClean="0"/>
              <a:t>Raise awareness of politicians, decision-makers, major stakeholders of benefits of EO in all phases of DRM</a:t>
            </a:r>
          </a:p>
          <a:p>
            <a:r>
              <a:rPr lang="en-US" dirty="0" smtClean="0"/>
              <a:t>In pursuit of these objectives, WGDisasters should:</a:t>
            </a:r>
          </a:p>
          <a:p>
            <a:pPr lvl="1"/>
            <a:r>
              <a:rPr lang="en-US" dirty="0" smtClean="0"/>
              <a:t>Contribute to the monitoring of the implementation of this Framework</a:t>
            </a:r>
          </a:p>
          <a:p>
            <a:pPr lvl="1"/>
            <a:r>
              <a:rPr lang="en-US" dirty="0" smtClean="0"/>
              <a:t>Support the work of international initiatives such as for instance GEO</a:t>
            </a:r>
          </a:p>
          <a:p>
            <a:pPr lvl="1"/>
            <a:r>
              <a:rPr lang="en-US" dirty="0" smtClean="0"/>
              <a:t>Strive to increase the awareness of decision-makers of the critical role of EO</a:t>
            </a:r>
          </a:p>
          <a:p>
            <a:pPr lvl="1"/>
            <a:r>
              <a:rPr lang="en-US" dirty="0" smtClean="0"/>
              <a:t>Reinforce the need for enhanced satellite EO programs to address DRM</a:t>
            </a:r>
          </a:p>
        </p:txBody>
      </p:sp>
      <p:sp>
        <p:nvSpPr>
          <p:cNvPr id="4" name="Content Placeholder 3"/>
          <p:cNvSpPr>
            <a:spLocks noGrp="1"/>
          </p:cNvSpPr>
          <p:nvPr>
            <p:ph sz="quarter" idx="11"/>
          </p:nvPr>
        </p:nvSpPr>
        <p:spPr/>
        <p:txBody>
          <a:bodyPr/>
          <a:lstStyle/>
          <a:p>
            <a:r>
              <a:rPr lang="en-US" sz="2800" dirty="0" smtClean="0"/>
              <a:t>WGDisaster ToR (2019)</a:t>
            </a:r>
            <a:endParaRPr lang="en-US" sz="2800" dirty="0"/>
          </a:p>
        </p:txBody>
      </p:sp>
    </p:spTree>
    <p:extLst>
      <p:ext uri="{BB962C8B-B14F-4D97-AF65-F5344CB8AC3E}">
        <p14:creationId xmlns:p14="http://schemas.microsoft.com/office/powerpoint/2010/main" val="681811757"/>
      </p:ext>
    </p:extLst>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Defaul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FF9A00"/>
      </a:accent1>
      <a:accent2>
        <a:srgbClr val="9F2D20"/>
      </a:accent2>
      <a:accent3>
        <a:srgbClr val="8F8F8F"/>
      </a:accent3>
      <a:accent4>
        <a:srgbClr val="001E59"/>
      </a:accent4>
      <a:accent5>
        <a:srgbClr val="FFCAAA"/>
      </a:accent5>
      <a:accent6>
        <a:srgbClr val="90281C"/>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9092</TotalTime>
  <Words>605</Words>
  <Application>Microsoft Office PowerPoint</Application>
  <PresentationFormat>Widescreen</PresentationFormat>
  <Paragraphs>55</Paragraphs>
  <Slides>6</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vt:i4>
      </vt:variant>
    </vt:vector>
  </HeadingPairs>
  <TitlesOfParts>
    <vt:vector size="16" baseType="lpstr">
      <vt:lpstr>Arial</vt:lpstr>
      <vt:lpstr>Arial Bold</vt:lpstr>
      <vt:lpstr>Avenir Roman</vt:lpstr>
      <vt:lpstr>Calibri</vt:lpstr>
      <vt:lpstr>Courier New</vt:lpstr>
      <vt:lpstr>Droid Serif</vt:lpstr>
      <vt:lpstr>Helvetica</vt:lpstr>
      <vt:lpstr>Proxima Nova Regular</vt:lpstr>
      <vt:lpstr>Wingdings</vt:lpstr>
      <vt:lpstr>Default</vt:lpstr>
      <vt:lpstr>Working Group Disasters:  Chairs Perspectives and Flood Pilot</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Goes Here</dc:title>
  <dc:creator>Brian R. Williams</dc:creator>
  <cp:lastModifiedBy>Borges, David (LARC-E303)[BOOZ ALLEN HAMILTON]</cp:lastModifiedBy>
  <cp:revision>149</cp:revision>
  <dcterms:modified xsi:type="dcterms:W3CDTF">2020-03-09T19:39:06Z</dcterms:modified>
</cp:coreProperties>
</file>