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5"/>
  </p:notesMasterIdLst>
  <p:handoutMasterIdLst>
    <p:handoutMasterId r:id="rId16"/>
  </p:handoutMasterIdLst>
  <p:sldIdLst>
    <p:sldId id="256" r:id="rId2"/>
    <p:sldId id="257" r:id="rId3"/>
    <p:sldId id="474" r:id="rId4"/>
    <p:sldId id="768" r:id="rId5"/>
    <p:sldId id="456" r:id="rId6"/>
    <p:sldId id="473" r:id="rId7"/>
    <p:sldId id="759" r:id="rId8"/>
    <p:sldId id="466" r:id="rId9"/>
    <p:sldId id="448" r:id="rId10"/>
    <p:sldId id="769" r:id="rId11"/>
    <p:sldId id="427" r:id="rId12"/>
    <p:sldId id="377" r:id="rId13"/>
    <p:sldId id="330" r:id="rId14"/>
  </p:sldIdLst>
  <p:sldSz cx="12192000" cy="6858000"/>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45"/>
    <p:restoredTop sz="94674"/>
  </p:normalViewPr>
  <p:slideViewPr>
    <p:cSldViewPr>
      <p:cViewPr varScale="1">
        <p:scale>
          <a:sx n="105" d="100"/>
          <a:sy n="105" d="100"/>
        </p:scale>
        <p:origin x="200" y="5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CAEAFF-6AC4-EB40-86CA-D3726FC1548A}" type="doc">
      <dgm:prSet loTypeId="urn:microsoft.com/office/officeart/2005/8/layout/radial2" loCatId="" qsTypeId="urn:microsoft.com/office/officeart/2005/8/quickstyle/simple1" qsCatId="simple" csTypeId="urn:microsoft.com/office/officeart/2005/8/colors/accent1_2" csCatId="accent1" phldr="1"/>
      <dgm:spPr/>
      <dgm:t>
        <a:bodyPr/>
        <a:lstStyle/>
        <a:p>
          <a:endParaRPr lang="en-US"/>
        </a:p>
      </dgm:t>
    </dgm:pt>
    <dgm:pt modelId="{86895F9F-19D5-C344-998A-EE1C8B2A1458}">
      <dgm:prSet phldrT="[Text]" custT="1"/>
      <dgm:spPr>
        <a:xfrm>
          <a:off x="631515" y="1612"/>
          <a:ext cx="955368" cy="398685"/>
        </a:xfrm>
        <a:prstGeom prst="ellipse">
          <a:avLst/>
        </a:prstGeom>
        <a:solidFill>
          <a:srgbClr val="FF9A00">
            <a:lumMod val="60000"/>
            <a:lumOff val="40000"/>
          </a:srgbClr>
        </a:solidFill>
        <a:ln w="25400" cap="flat" cmpd="sng" algn="ctr">
          <a:solidFill>
            <a:srgbClr val="FF9A00">
              <a:lumMod val="60000"/>
              <a:lumOff val="40000"/>
            </a:srgbClr>
          </a:solidFill>
          <a:prstDash val="solid"/>
        </a:ln>
        <a:effectLst/>
      </dgm:spPr>
      <dgm:t>
        <a:bodyPr/>
        <a:lstStyle/>
        <a:p>
          <a:r>
            <a:rPr lang="en-US" sz="900" b="1" dirty="0">
              <a:solidFill>
                <a:srgbClr val="002060"/>
              </a:solidFill>
              <a:latin typeface="+mn-lt"/>
              <a:ea typeface="+mn-ea"/>
              <a:cs typeface="+mn-cs"/>
            </a:rPr>
            <a:t>Landslide Pilot</a:t>
          </a:r>
        </a:p>
      </dgm:t>
    </dgm:pt>
    <dgm:pt modelId="{96BCED3D-8794-B349-AECA-F664BBADE24F}" type="parTrans" cxnId="{52EB29BE-C745-D54C-84EA-53DCC2E811FD}">
      <dgm:prSet/>
      <dgm:spPr>
        <a:xfrm rot="18052448">
          <a:off x="517365" y="643714"/>
          <a:ext cx="629409" cy="41528"/>
        </a:xfrm>
        <a:custGeom>
          <a:avLst/>
          <a:gdLst/>
          <a:ahLst/>
          <a:cxnLst/>
          <a:rect l="0" t="0" r="0" b="0"/>
          <a:pathLst>
            <a:path>
              <a:moveTo>
                <a:pt x="0" y="20764"/>
              </a:moveTo>
              <a:lnTo>
                <a:pt x="629409" y="20764"/>
              </a:lnTo>
            </a:path>
          </a:pathLst>
        </a:custGeom>
        <a:noFill/>
        <a:ln w="25400" cap="flat" cmpd="sng" algn="ctr">
          <a:noFill/>
          <a:prstDash val="solid"/>
        </a:ln>
        <a:effectLst/>
      </dgm:spPr>
      <dgm:t>
        <a:bodyPr/>
        <a:lstStyle/>
        <a:p>
          <a:endParaRPr lang="en-US"/>
        </a:p>
      </dgm:t>
    </dgm:pt>
    <dgm:pt modelId="{93566140-B161-F44B-8181-E3FBE65874D4}" type="sibTrans" cxnId="{52EB29BE-C745-D54C-84EA-53DCC2E811FD}">
      <dgm:prSet/>
      <dgm:spPr/>
      <dgm:t>
        <a:bodyPr/>
        <a:lstStyle/>
        <a:p>
          <a:endParaRPr lang="en-US"/>
        </a:p>
      </dgm:t>
    </dgm:pt>
    <dgm:pt modelId="{7D8FEE2F-8EB0-4847-8EDA-3196868CC2E3}">
      <dgm:prSet phldrT="[Text]" custT="1"/>
      <dgm:spPr>
        <a:xfrm>
          <a:off x="927716" y="444909"/>
          <a:ext cx="955368" cy="398685"/>
        </a:xfrm>
        <a:prstGeom prst="ellipse">
          <a:avLst/>
        </a:prstGeom>
        <a:solidFill>
          <a:srgbClr val="FF9A00">
            <a:lumMod val="60000"/>
            <a:lumOff val="40000"/>
          </a:srgbClr>
        </a:solidFill>
        <a:ln w="25400" cap="flat" cmpd="sng" algn="ctr">
          <a:solidFill>
            <a:srgbClr val="FF9A00">
              <a:lumMod val="60000"/>
              <a:lumOff val="40000"/>
            </a:srgbClr>
          </a:solidFill>
          <a:prstDash val="solid"/>
        </a:ln>
        <a:effectLst/>
      </dgm:spPr>
      <dgm:t>
        <a:bodyPr/>
        <a:lstStyle/>
        <a:p>
          <a:r>
            <a:rPr lang="en-US" sz="900" b="1" dirty="0">
              <a:solidFill>
                <a:srgbClr val="002060"/>
              </a:solidFill>
              <a:latin typeface="+mn-lt"/>
              <a:ea typeface="+mn-ea"/>
              <a:cs typeface="+mn-cs"/>
            </a:rPr>
            <a:t>Seismic Hazards Demonstrator</a:t>
          </a:r>
        </a:p>
      </dgm:t>
    </dgm:pt>
    <dgm:pt modelId="{4D99AA4C-98CB-E34E-B1A6-7B439B8120FA}" type="parTrans" cxnId="{1299030E-2743-4843-AD2B-EDB4019DE2D3}">
      <dgm:prSet/>
      <dgm:spPr>
        <a:xfrm rot="19746276">
          <a:off x="733669" y="897111"/>
          <a:ext cx="428910" cy="41528"/>
        </a:xfrm>
        <a:custGeom>
          <a:avLst/>
          <a:gdLst/>
          <a:ahLst/>
          <a:cxnLst/>
          <a:rect l="0" t="0" r="0" b="0"/>
          <a:pathLst>
            <a:path>
              <a:moveTo>
                <a:pt x="0" y="20764"/>
              </a:moveTo>
              <a:lnTo>
                <a:pt x="428910" y="20764"/>
              </a:lnTo>
            </a:path>
          </a:pathLst>
        </a:custGeom>
        <a:noFill/>
        <a:ln w="25400" cap="flat" cmpd="sng" algn="ctr">
          <a:noFill/>
          <a:prstDash val="solid"/>
        </a:ln>
        <a:effectLst/>
      </dgm:spPr>
      <dgm:t>
        <a:bodyPr/>
        <a:lstStyle/>
        <a:p>
          <a:endParaRPr lang="en-US"/>
        </a:p>
      </dgm:t>
    </dgm:pt>
    <dgm:pt modelId="{E0EA6BAF-5F5E-DD4C-870F-CE2B85ED6647}" type="sibTrans" cxnId="{1299030E-2743-4843-AD2B-EDB4019DE2D3}">
      <dgm:prSet/>
      <dgm:spPr/>
      <dgm:t>
        <a:bodyPr/>
        <a:lstStyle/>
        <a:p>
          <a:endParaRPr lang="en-US"/>
        </a:p>
      </dgm:t>
    </dgm:pt>
    <dgm:pt modelId="{7EB9E4C3-108B-F441-A2FC-CE9B91D54EDE}">
      <dgm:prSet phldrT="[Text]" custT="1"/>
      <dgm:spPr>
        <a:xfrm>
          <a:off x="1143587" y="967812"/>
          <a:ext cx="955368" cy="398685"/>
        </a:xfrm>
        <a:prstGeom prst="ellipse">
          <a:avLst/>
        </a:prstGeom>
        <a:solidFill>
          <a:srgbClr val="FF9A00">
            <a:lumMod val="60000"/>
            <a:lumOff val="40000"/>
          </a:srgbClr>
        </a:solidFill>
        <a:ln w="25400" cap="flat" cmpd="sng" algn="ctr">
          <a:solidFill>
            <a:srgbClr val="FF9A00">
              <a:lumMod val="60000"/>
              <a:lumOff val="40000"/>
            </a:srgbClr>
          </a:solidFill>
          <a:prstDash val="solid"/>
        </a:ln>
        <a:effectLst/>
      </dgm:spPr>
      <dgm:t>
        <a:bodyPr/>
        <a:lstStyle/>
        <a:p>
          <a:r>
            <a:rPr lang="en-US" sz="900" b="1" dirty="0">
              <a:solidFill>
                <a:srgbClr val="002060"/>
              </a:solidFill>
              <a:latin typeface="+mn-lt"/>
              <a:ea typeface="+mn-ea"/>
              <a:cs typeface="+mn-cs"/>
            </a:rPr>
            <a:t>Volcano Demonstrator</a:t>
          </a:r>
        </a:p>
      </dgm:t>
    </dgm:pt>
    <dgm:pt modelId="{8A372746-2903-B746-9CC2-9C03B49CB6F0}" type="parTrans" cxnId="{1FF7B826-FBEB-E14C-A5C8-4865A27EB847}">
      <dgm:prSet/>
      <dgm:spPr>
        <a:xfrm>
          <a:off x="764099" y="1146391"/>
          <a:ext cx="379488" cy="41528"/>
        </a:xfrm>
        <a:custGeom>
          <a:avLst/>
          <a:gdLst/>
          <a:ahLst/>
          <a:cxnLst/>
          <a:rect l="0" t="0" r="0" b="0"/>
          <a:pathLst>
            <a:path>
              <a:moveTo>
                <a:pt x="0" y="20764"/>
              </a:moveTo>
              <a:lnTo>
                <a:pt x="379488" y="20764"/>
              </a:lnTo>
            </a:path>
          </a:pathLst>
        </a:custGeom>
        <a:noFill/>
        <a:ln w="25400" cap="flat" cmpd="sng" algn="ctr">
          <a:solidFill>
            <a:srgbClr val="FF9A00">
              <a:shade val="60000"/>
              <a:hueOff val="0"/>
              <a:satOff val="0"/>
              <a:lumOff val="0"/>
              <a:alphaOff val="0"/>
            </a:srgbClr>
          </a:solidFill>
          <a:prstDash val="solid"/>
        </a:ln>
        <a:effectLst/>
      </dgm:spPr>
      <dgm:t>
        <a:bodyPr/>
        <a:lstStyle/>
        <a:p>
          <a:endParaRPr lang="en-US"/>
        </a:p>
      </dgm:t>
    </dgm:pt>
    <dgm:pt modelId="{C1B0DFC0-1E17-1247-B5B5-6374919E41F8}" type="sibTrans" cxnId="{1FF7B826-FBEB-E14C-A5C8-4865A27EB847}">
      <dgm:prSet/>
      <dgm:spPr/>
      <dgm:t>
        <a:bodyPr/>
        <a:lstStyle/>
        <a:p>
          <a:endParaRPr lang="en-US"/>
        </a:p>
      </dgm:t>
    </dgm:pt>
    <dgm:pt modelId="{B9318DD9-34CC-CE45-A1D1-64BAFFFB5C7C}">
      <dgm:prSet custT="1"/>
      <dgm:spPr>
        <a:xfrm>
          <a:off x="927716" y="1490716"/>
          <a:ext cx="955368" cy="398685"/>
        </a:xfrm>
        <a:prstGeom prst="ellipse">
          <a:avLst/>
        </a:prstGeom>
        <a:solidFill>
          <a:schemeClr val="bg1"/>
        </a:solidFill>
        <a:ln w="25400" cap="flat" cmpd="sng" algn="ctr">
          <a:solidFill>
            <a:srgbClr val="FF9A00">
              <a:lumMod val="60000"/>
              <a:lumOff val="40000"/>
            </a:srgbClr>
          </a:solidFill>
          <a:prstDash val="solid"/>
        </a:ln>
        <a:effectLst/>
      </dgm:spPr>
      <dgm:t>
        <a:bodyPr/>
        <a:lstStyle/>
        <a:p>
          <a:r>
            <a:rPr lang="en-GB" sz="900" b="1" dirty="0">
              <a:solidFill>
                <a:srgbClr val="002060"/>
              </a:solidFill>
              <a:latin typeface="+mn-lt"/>
              <a:ea typeface="+mn-ea"/>
              <a:cs typeface="+mn-cs"/>
            </a:rPr>
            <a:t>Geohazards Lab</a:t>
          </a:r>
        </a:p>
      </dgm:t>
    </dgm:pt>
    <dgm:pt modelId="{72DA4352-595D-9040-BF46-5C6A64D3E016}" type="parTrans" cxnId="{97013F4E-E59B-0446-A024-E72FFC1B6F00}">
      <dgm:prSet/>
      <dgm:spPr>
        <a:xfrm rot="1853724">
          <a:off x="733669" y="1395670"/>
          <a:ext cx="428910" cy="41528"/>
        </a:xfrm>
        <a:custGeom>
          <a:avLst/>
          <a:gdLst/>
          <a:ahLst/>
          <a:cxnLst/>
          <a:rect l="0" t="0" r="0" b="0"/>
          <a:pathLst>
            <a:path>
              <a:moveTo>
                <a:pt x="0" y="20764"/>
              </a:moveTo>
              <a:lnTo>
                <a:pt x="428910" y="20764"/>
              </a:lnTo>
            </a:path>
          </a:pathLst>
        </a:custGeom>
        <a:noFill/>
        <a:ln w="25400" cap="flat" cmpd="sng" algn="ctr">
          <a:noFill/>
          <a:prstDash val="solid"/>
        </a:ln>
        <a:effectLst/>
      </dgm:spPr>
      <dgm:t>
        <a:bodyPr/>
        <a:lstStyle/>
        <a:p>
          <a:endParaRPr lang="en-US"/>
        </a:p>
      </dgm:t>
    </dgm:pt>
    <dgm:pt modelId="{614F554D-9FA9-C140-8481-462E86E70E4B}" type="sibTrans" cxnId="{97013F4E-E59B-0446-A024-E72FFC1B6F00}">
      <dgm:prSet/>
      <dgm:spPr/>
      <dgm:t>
        <a:bodyPr/>
        <a:lstStyle/>
        <a:p>
          <a:endParaRPr lang="en-US"/>
        </a:p>
      </dgm:t>
    </dgm:pt>
    <dgm:pt modelId="{4CC386EE-8277-1D48-8411-89744352CCBD}">
      <dgm:prSet custT="1"/>
      <dgm:spPr>
        <a:xfrm>
          <a:off x="631515" y="1934013"/>
          <a:ext cx="955368" cy="398685"/>
        </a:xfrm>
        <a:prstGeom prst="ellipse">
          <a:avLst/>
        </a:prstGeom>
        <a:solidFill>
          <a:srgbClr val="FF9A00">
            <a:lumMod val="60000"/>
            <a:lumOff val="40000"/>
          </a:srgbClr>
        </a:solidFill>
        <a:ln w="25400" cap="flat" cmpd="sng" algn="ctr">
          <a:solidFill>
            <a:srgbClr val="FF9A00">
              <a:lumMod val="60000"/>
              <a:lumOff val="40000"/>
            </a:srgbClr>
          </a:solidFill>
          <a:prstDash val="solid"/>
        </a:ln>
        <a:effectLst/>
      </dgm:spPr>
      <dgm:t>
        <a:bodyPr/>
        <a:lstStyle/>
        <a:p>
          <a:r>
            <a:rPr lang="en-GB" sz="900" b="1" dirty="0">
              <a:solidFill>
                <a:srgbClr val="002060"/>
              </a:solidFill>
              <a:latin typeface="+mn-lt"/>
              <a:ea typeface="+mn-ea"/>
              <a:cs typeface="+mn-cs"/>
            </a:rPr>
            <a:t>Recovery Observatory</a:t>
          </a:r>
        </a:p>
      </dgm:t>
    </dgm:pt>
    <dgm:pt modelId="{BA74528C-86D9-7A47-917C-393ADD209C0F}" type="parTrans" cxnId="{6D8EDD26-DB7A-2145-9D6D-57F7A9E96076}">
      <dgm:prSet/>
      <dgm:spPr>
        <a:xfrm rot="3547552">
          <a:off x="517365" y="1649067"/>
          <a:ext cx="629409" cy="41528"/>
        </a:xfrm>
        <a:custGeom>
          <a:avLst/>
          <a:gdLst/>
          <a:ahLst/>
          <a:cxnLst/>
          <a:rect l="0" t="0" r="0" b="0"/>
          <a:pathLst>
            <a:path>
              <a:moveTo>
                <a:pt x="0" y="20764"/>
              </a:moveTo>
              <a:lnTo>
                <a:pt x="629409" y="20764"/>
              </a:lnTo>
            </a:path>
          </a:pathLst>
        </a:custGeom>
        <a:noFill/>
        <a:ln w="25400" cap="flat" cmpd="sng" algn="ctr">
          <a:noFill/>
          <a:prstDash val="solid"/>
        </a:ln>
        <a:effectLst/>
      </dgm:spPr>
      <dgm:t>
        <a:bodyPr/>
        <a:lstStyle/>
        <a:p>
          <a:endParaRPr lang="en-US"/>
        </a:p>
      </dgm:t>
    </dgm:pt>
    <dgm:pt modelId="{5E35FEDF-DC12-4C43-BD11-A5DA986BACC3}" type="sibTrans" cxnId="{6D8EDD26-DB7A-2145-9D6D-57F7A9E96076}">
      <dgm:prSet/>
      <dgm:spPr/>
      <dgm:t>
        <a:bodyPr/>
        <a:lstStyle/>
        <a:p>
          <a:endParaRPr lang="en-US"/>
        </a:p>
      </dgm:t>
    </dgm:pt>
    <dgm:pt modelId="{9ADAE1BB-1C70-2A4B-80AA-0F590A86654E}" type="pres">
      <dgm:prSet presAssocID="{D2CAEAFF-6AC4-EB40-86CA-D3726FC1548A}" presName="composite" presStyleCnt="0">
        <dgm:presLayoutVars>
          <dgm:chMax val="5"/>
          <dgm:dir/>
          <dgm:animLvl val="ctr"/>
          <dgm:resizeHandles val="exact"/>
        </dgm:presLayoutVars>
      </dgm:prSet>
      <dgm:spPr/>
    </dgm:pt>
    <dgm:pt modelId="{5931C9EA-39CC-BB47-91F1-089B2DFA1AE3}" type="pres">
      <dgm:prSet presAssocID="{D2CAEAFF-6AC4-EB40-86CA-D3726FC1548A}" presName="cycle" presStyleCnt="0"/>
      <dgm:spPr/>
    </dgm:pt>
    <dgm:pt modelId="{3812CAC8-26C8-4547-AC0E-E3970D559128}" type="pres">
      <dgm:prSet presAssocID="{D2CAEAFF-6AC4-EB40-86CA-D3726FC1548A}" presName="centerShape" presStyleCnt="0"/>
      <dgm:spPr/>
    </dgm:pt>
    <dgm:pt modelId="{8C8D279A-4A44-5A42-AAFC-11E6F70D3E2C}" type="pres">
      <dgm:prSet presAssocID="{D2CAEAFF-6AC4-EB40-86CA-D3726FC1548A}" presName="connSite" presStyleLbl="node1" presStyleIdx="0" presStyleCnt="6"/>
      <dgm:spPr/>
    </dgm:pt>
    <dgm:pt modelId="{BA13E648-234D-9042-9992-68FFC03CD619}" type="pres">
      <dgm:prSet presAssocID="{D2CAEAFF-6AC4-EB40-86CA-D3726FC1548A}" presName="visible" presStyleLbl="node1" presStyleIdx="0" presStyleCnt="6" custScaleX="125092" custScaleY="79405" custLinFactNeighborX="15525"/>
      <dgm:spPr>
        <a:xfrm>
          <a:off x="219090" y="903342"/>
          <a:ext cx="831205" cy="527626"/>
        </a:xfrm>
        <a:prstGeom prst="ellipse">
          <a:avLst/>
        </a:prstGeom>
        <a:solidFill>
          <a:srgbClr val="FF9A00">
            <a:lumMod val="60000"/>
            <a:lumOff val="40000"/>
          </a:srgbClr>
        </a:solidFill>
        <a:ln w="25400" cap="flat" cmpd="sng" algn="ctr">
          <a:solidFill>
            <a:srgbClr val="FF9A00">
              <a:lumMod val="60000"/>
              <a:lumOff val="40000"/>
            </a:srgbClr>
          </a:solidFill>
          <a:prstDash val="solid"/>
        </a:ln>
        <a:effectLst/>
      </dgm:spPr>
    </dgm:pt>
    <dgm:pt modelId="{51097A45-6D41-D442-B8C7-7629B69555C0}" type="pres">
      <dgm:prSet presAssocID="{96BCED3D-8794-B349-AECA-F664BBADE24F}" presName="Name25" presStyleLbl="parChTrans1D1" presStyleIdx="0" presStyleCnt="5"/>
      <dgm:spPr/>
    </dgm:pt>
    <dgm:pt modelId="{24ADABC9-EE30-A942-860E-51599A3F5466}" type="pres">
      <dgm:prSet presAssocID="{86895F9F-19D5-C344-998A-EE1C8B2A1458}" presName="node" presStyleCnt="0"/>
      <dgm:spPr/>
    </dgm:pt>
    <dgm:pt modelId="{27BD1177-C07B-7249-B8F0-2CD97DC42B87}" type="pres">
      <dgm:prSet presAssocID="{86895F9F-19D5-C344-998A-EE1C8B2A1458}" presName="parentNode" presStyleLbl="node1" presStyleIdx="1" presStyleCnt="6" custScaleX="239630" custLinFactNeighborX="-8658" custLinFactNeighborY="-392">
        <dgm:presLayoutVars>
          <dgm:chMax val="1"/>
          <dgm:bulletEnabled val="1"/>
        </dgm:presLayoutVars>
      </dgm:prSet>
      <dgm:spPr/>
    </dgm:pt>
    <dgm:pt modelId="{1E56A1A5-5679-064F-AB47-BC7F2BA500DD}" type="pres">
      <dgm:prSet presAssocID="{86895F9F-19D5-C344-998A-EE1C8B2A1458}" presName="childNode" presStyleLbl="revTx" presStyleIdx="0" presStyleCnt="0">
        <dgm:presLayoutVars>
          <dgm:bulletEnabled val="1"/>
        </dgm:presLayoutVars>
      </dgm:prSet>
      <dgm:spPr/>
    </dgm:pt>
    <dgm:pt modelId="{F7407590-2D6A-5945-A607-5A644677BEF1}" type="pres">
      <dgm:prSet presAssocID="{4D99AA4C-98CB-E34E-B1A6-7B439B8120FA}" presName="Name25" presStyleLbl="parChTrans1D1" presStyleIdx="1" presStyleCnt="5"/>
      <dgm:spPr/>
    </dgm:pt>
    <dgm:pt modelId="{3764B7FD-28C3-5A43-83AB-BAE0B01CC00E}" type="pres">
      <dgm:prSet presAssocID="{7D8FEE2F-8EB0-4847-8EDA-3196868CC2E3}" presName="node" presStyleCnt="0"/>
      <dgm:spPr/>
    </dgm:pt>
    <dgm:pt modelId="{10FDCF96-4D22-CF46-9E18-19A6DB5B388D}" type="pres">
      <dgm:prSet presAssocID="{7D8FEE2F-8EB0-4847-8EDA-3196868CC2E3}" presName="parentNode" presStyleLbl="node1" presStyleIdx="2" presStyleCnt="6" custScaleX="257133" custLinFactNeighborX="25974" custLinFactNeighborY="7215">
        <dgm:presLayoutVars>
          <dgm:chMax val="1"/>
          <dgm:bulletEnabled val="1"/>
        </dgm:presLayoutVars>
      </dgm:prSet>
      <dgm:spPr/>
    </dgm:pt>
    <dgm:pt modelId="{D4AE2ABD-13B5-D944-831C-28A92DECBA16}" type="pres">
      <dgm:prSet presAssocID="{7D8FEE2F-8EB0-4847-8EDA-3196868CC2E3}" presName="childNode" presStyleLbl="revTx" presStyleIdx="0" presStyleCnt="0">
        <dgm:presLayoutVars>
          <dgm:bulletEnabled val="1"/>
        </dgm:presLayoutVars>
      </dgm:prSet>
      <dgm:spPr/>
    </dgm:pt>
    <dgm:pt modelId="{5FB01EBF-013C-CC4A-95B6-DD48C044793A}" type="pres">
      <dgm:prSet presAssocID="{8A372746-2903-B746-9CC2-9C03B49CB6F0}" presName="Name25" presStyleLbl="parChTrans1D1" presStyleIdx="2" presStyleCnt="5"/>
      <dgm:spPr/>
    </dgm:pt>
    <dgm:pt modelId="{9E152817-620F-1C44-BAC0-8BB59DF5275C}" type="pres">
      <dgm:prSet presAssocID="{7EB9E4C3-108B-F441-A2FC-CE9B91D54EDE}" presName="node" presStyleCnt="0"/>
      <dgm:spPr/>
    </dgm:pt>
    <dgm:pt modelId="{A1BC7FDC-B3E6-D84F-A233-3D150024BF8A}" type="pres">
      <dgm:prSet presAssocID="{7EB9E4C3-108B-F441-A2FC-CE9B91D54EDE}" presName="parentNode" presStyleLbl="node1" presStyleIdx="3" presStyleCnt="6" custScaleX="255689" custLinFactNeighborX="54031" custLinFactNeighborY="2886">
        <dgm:presLayoutVars>
          <dgm:chMax val="1"/>
          <dgm:bulletEnabled val="1"/>
        </dgm:presLayoutVars>
      </dgm:prSet>
      <dgm:spPr/>
    </dgm:pt>
    <dgm:pt modelId="{5254CB89-C53D-434E-98AD-2259171777A1}" type="pres">
      <dgm:prSet presAssocID="{7EB9E4C3-108B-F441-A2FC-CE9B91D54EDE}" presName="childNode" presStyleLbl="revTx" presStyleIdx="0" presStyleCnt="0">
        <dgm:presLayoutVars>
          <dgm:bulletEnabled val="1"/>
        </dgm:presLayoutVars>
      </dgm:prSet>
      <dgm:spPr/>
    </dgm:pt>
    <dgm:pt modelId="{518544FA-3A02-774E-BB21-E396CE143380}" type="pres">
      <dgm:prSet presAssocID="{72DA4352-595D-9040-BF46-5C6A64D3E016}" presName="Name25" presStyleLbl="parChTrans1D1" presStyleIdx="3" presStyleCnt="5"/>
      <dgm:spPr/>
    </dgm:pt>
    <dgm:pt modelId="{92E5C8C4-A92E-A949-B421-A29C53341EA7}" type="pres">
      <dgm:prSet presAssocID="{B9318DD9-34CC-CE45-A1D1-64BAFFFB5C7C}" presName="node" presStyleCnt="0"/>
      <dgm:spPr/>
    </dgm:pt>
    <dgm:pt modelId="{3EED21B5-8424-9E46-9C88-533E70BD4016}" type="pres">
      <dgm:prSet presAssocID="{B9318DD9-34CC-CE45-A1D1-64BAFFFB5C7C}" presName="parentNode" presStyleLbl="node1" presStyleIdx="4" presStyleCnt="6" custScaleX="239630" custLinFactNeighborX="23088" custLinFactNeighborY="-7215">
        <dgm:presLayoutVars>
          <dgm:chMax val="1"/>
          <dgm:bulletEnabled val="1"/>
        </dgm:presLayoutVars>
      </dgm:prSet>
      <dgm:spPr/>
    </dgm:pt>
    <dgm:pt modelId="{D87ECBCB-F172-F14D-BD05-89F936856A59}" type="pres">
      <dgm:prSet presAssocID="{B9318DD9-34CC-CE45-A1D1-64BAFFFB5C7C}" presName="childNode" presStyleLbl="revTx" presStyleIdx="0" presStyleCnt="0">
        <dgm:presLayoutVars>
          <dgm:bulletEnabled val="1"/>
        </dgm:presLayoutVars>
      </dgm:prSet>
      <dgm:spPr/>
    </dgm:pt>
    <dgm:pt modelId="{2EA8390A-54C9-7045-9955-A393D358D03C}" type="pres">
      <dgm:prSet presAssocID="{BA74528C-86D9-7A47-917C-393ADD209C0F}" presName="Name25" presStyleLbl="parChTrans1D1" presStyleIdx="4" presStyleCnt="5"/>
      <dgm:spPr/>
    </dgm:pt>
    <dgm:pt modelId="{EF6BF5A2-CD32-C348-A5CA-8B15104D29CC}" type="pres">
      <dgm:prSet presAssocID="{4CC386EE-8277-1D48-8411-89744352CCBD}" presName="node" presStyleCnt="0"/>
      <dgm:spPr/>
    </dgm:pt>
    <dgm:pt modelId="{B46E8F71-614D-BF44-B0FB-4802A79ACE04}" type="pres">
      <dgm:prSet presAssocID="{4CC386EE-8277-1D48-8411-89744352CCBD}" presName="parentNode" presStyleLbl="node1" presStyleIdx="5" presStyleCnt="6" custScaleX="239630" custLinFactNeighborX="5772">
        <dgm:presLayoutVars>
          <dgm:chMax val="1"/>
          <dgm:bulletEnabled val="1"/>
        </dgm:presLayoutVars>
      </dgm:prSet>
      <dgm:spPr/>
    </dgm:pt>
    <dgm:pt modelId="{49F9B6AB-FA49-6545-983A-C0998500DA25}" type="pres">
      <dgm:prSet presAssocID="{4CC386EE-8277-1D48-8411-89744352CCBD}" presName="childNode" presStyleLbl="revTx" presStyleIdx="0" presStyleCnt="0">
        <dgm:presLayoutVars>
          <dgm:bulletEnabled val="1"/>
        </dgm:presLayoutVars>
      </dgm:prSet>
      <dgm:spPr/>
    </dgm:pt>
  </dgm:ptLst>
  <dgm:cxnLst>
    <dgm:cxn modelId="{1299030E-2743-4843-AD2B-EDB4019DE2D3}" srcId="{D2CAEAFF-6AC4-EB40-86CA-D3726FC1548A}" destId="{7D8FEE2F-8EB0-4847-8EDA-3196868CC2E3}" srcOrd="1" destOrd="0" parTransId="{4D99AA4C-98CB-E34E-B1A6-7B439B8120FA}" sibTransId="{E0EA6BAF-5F5E-DD4C-870F-CE2B85ED6647}"/>
    <dgm:cxn modelId="{BFB87118-62E2-E749-BAF9-75EE7AE7C9E6}" type="presOf" srcId="{B9318DD9-34CC-CE45-A1D1-64BAFFFB5C7C}" destId="{3EED21B5-8424-9E46-9C88-533E70BD4016}" srcOrd="0" destOrd="0" presId="urn:microsoft.com/office/officeart/2005/8/layout/radial2"/>
    <dgm:cxn modelId="{1FF7B826-FBEB-E14C-A5C8-4865A27EB847}" srcId="{D2CAEAFF-6AC4-EB40-86CA-D3726FC1548A}" destId="{7EB9E4C3-108B-F441-A2FC-CE9B91D54EDE}" srcOrd="2" destOrd="0" parTransId="{8A372746-2903-B746-9CC2-9C03B49CB6F0}" sibTransId="{C1B0DFC0-1E17-1247-B5B5-6374919E41F8}"/>
    <dgm:cxn modelId="{6D8EDD26-DB7A-2145-9D6D-57F7A9E96076}" srcId="{D2CAEAFF-6AC4-EB40-86CA-D3726FC1548A}" destId="{4CC386EE-8277-1D48-8411-89744352CCBD}" srcOrd="4" destOrd="0" parTransId="{BA74528C-86D9-7A47-917C-393ADD209C0F}" sibTransId="{5E35FEDF-DC12-4C43-BD11-A5DA986BACC3}"/>
    <dgm:cxn modelId="{12CE8635-005E-2045-92CB-A56502F5799C}" type="presOf" srcId="{7EB9E4C3-108B-F441-A2FC-CE9B91D54EDE}" destId="{A1BC7FDC-B3E6-D84F-A233-3D150024BF8A}" srcOrd="0" destOrd="0" presId="urn:microsoft.com/office/officeart/2005/8/layout/radial2"/>
    <dgm:cxn modelId="{97013F4E-E59B-0446-A024-E72FFC1B6F00}" srcId="{D2CAEAFF-6AC4-EB40-86CA-D3726FC1548A}" destId="{B9318DD9-34CC-CE45-A1D1-64BAFFFB5C7C}" srcOrd="3" destOrd="0" parTransId="{72DA4352-595D-9040-BF46-5C6A64D3E016}" sibTransId="{614F554D-9FA9-C140-8481-462E86E70E4B}"/>
    <dgm:cxn modelId="{E5CA1A6D-9790-7E48-85FA-190C76BD2767}" type="presOf" srcId="{72DA4352-595D-9040-BF46-5C6A64D3E016}" destId="{518544FA-3A02-774E-BB21-E396CE143380}" srcOrd="0" destOrd="0" presId="urn:microsoft.com/office/officeart/2005/8/layout/radial2"/>
    <dgm:cxn modelId="{28631873-B189-2048-8E63-6A2724AAAA67}" type="presOf" srcId="{86895F9F-19D5-C344-998A-EE1C8B2A1458}" destId="{27BD1177-C07B-7249-B8F0-2CD97DC42B87}" srcOrd="0" destOrd="0" presId="urn:microsoft.com/office/officeart/2005/8/layout/radial2"/>
    <dgm:cxn modelId="{1600EA76-9AFE-504A-A4B2-D3AA57004D5B}" type="presOf" srcId="{4CC386EE-8277-1D48-8411-89744352CCBD}" destId="{B46E8F71-614D-BF44-B0FB-4802A79ACE04}" srcOrd="0" destOrd="0" presId="urn:microsoft.com/office/officeart/2005/8/layout/radial2"/>
    <dgm:cxn modelId="{F27F8F84-8BF6-6C43-8B66-932F42C8FADE}" type="presOf" srcId="{8A372746-2903-B746-9CC2-9C03B49CB6F0}" destId="{5FB01EBF-013C-CC4A-95B6-DD48C044793A}" srcOrd="0" destOrd="0" presId="urn:microsoft.com/office/officeart/2005/8/layout/radial2"/>
    <dgm:cxn modelId="{B18287BA-8E03-F34F-852B-7CBD71A102BE}" type="presOf" srcId="{BA74528C-86D9-7A47-917C-393ADD209C0F}" destId="{2EA8390A-54C9-7045-9955-A393D358D03C}" srcOrd="0" destOrd="0" presId="urn:microsoft.com/office/officeart/2005/8/layout/radial2"/>
    <dgm:cxn modelId="{52EB29BE-C745-D54C-84EA-53DCC2E811FD}" srcId="{D2CAEAFF-6AC4-EB40-86CA-D3726FC1548A}" destId="{86895F9F-19D5-C344-998A-EE1C8B2A1458}" srcOrd="0" destOrd="0" parTransId="{96BCED3D-8794-B349-AECA-F664BBADE24F}" sibTransId="{93566140-B161-F44B-8181-E3FBE65874D4}"/>
    <dgm:cxn modelId="{1A1CC9BF-59E0-5942-800D-F8E1BB58FB91}" type="presOf" srcId="{4D99AA4C-98CB-E34E-B1A6-7B439B8120FA}" destId="{F7407590-2D6A-5945-A607-5A644677BEF1}" srcOrd="0" destOrd="0" presId="urn:microsoft.com/office/officeart/2005/8/layout/radial2"/>
    <dgm:cxn modelId="{ED4204C6-FD5D-6B4D-B68E-36250965469E}" type="presOf" srcId="{96BCED3D-8794-B349-AECA-F664BBADE24F}" destId="{51097A45-6D41-D442-B8C7-7629B69555C0}" srcOrd="0" destOrd="0" presId="urn:microsoft.com/office/officeart/2005/8/layout/radial2"/>
    <dgm:cxn modelId="{37F651F1-0F73-A54E-AB5B-D67E0D744905}" type="presOf" srcId="{7D8FEE2F-8EB0-4847-8EDA-3196868CC2E3}" destId="{10FDCF96-4D22-CF46-9E18-19A6DB5B388D}" srcOrd="0" destOrd="0" presId="urn:microsoft.com/office/officeart/2005/8/layout/radial2"/>
    <dgm:cxn modelId="{79E1E7F3-9FD8-654D-9D70-6AE18F461ED5}" type="presOf" srcId="{D2CAEAFF-6AC4-EB40-86CA-D3726FC1548A}" destId="{9ADAE1BB-1C70-2A4B-80AA-0F590A86654E}" srcOrd="0" destOrd="0" presId="urn:microsoft.com/office/officeart/2005/8/layout/radial2"/>
    <dgm:cxn modelId="{FA2CFC4C-461C-CE4C-B7D8-C20C01299849}" type="presParOf" srcId="{9ADAE1BB-1C70-2A4B-80AA-0F590A86654E}" destId="{5931C9EA-39CC-BB47-91F1-089B2DFA1AE3}" srcOrd="0" destOrd="0" presId="urn:microsoft.com/office/officeart/2005/8/layout/radial2"/>
    <dgm:cxn modelId="{D04CB35B-417B-0E47-A5E6-72A288C355C2}" type="presParOf" srcId="{5931C9EA-39CC-BB47-91F1-089B2DFA1AE3}" destId="{3812CAC8-26C8-4547-AC0E-E3970D559128}" srcOrd="0" destOrd="0" presId="urn:microsoft.com/office/officeart/2005/8/layout/radial2"/>
    <dgm:cxn modelId="{76D3EDE3-99E6-064C-BAFF-43DC8904C41B}" type="presParOf" srcId="{3812CAC8-26C8-4547-AC0E-E3970D559128}" destId="{8C8D279A-4A44-5A42-AAFC-11E6F70D3E2C}" srcOrd="0" destOrd="0" presId="urn:microsoft.com/office/officeart/2005/8/layout/radial2"/>
    <dgm:cxn modelId="{ADD4950A-517D-9040-89A5-44612FC8E91A}" type="presParOf" srcId="{3812CAC8-26C8-4547-AC0E-E3970D559128}" destId="{BA13E648-234D-9042-9992-68FFC03CD619}" srcOrd="1" destOrd="0" presId="urn:microsoft.com/office/officeart/2005/8/layout/radial2"/>
    <dgm:cxn modelId="{AA3631E7-7161-FF44-A32A-20C16E2CEB3B}" type="presParOf" srcId="{5931C9EA-39CC-BB47-91F1-089B2DFA1AE3}" destId="{51097A45-6D41-D442-B8C7-7629B69555C0}" srcOrd="1" destOrd="0" presId="urn:microsoft.com/office/officeart/2005/8/layout/radial2"/>
    <dgm:cxn modelId="{A9B73E43-6E98-9B4D-9FCE-C55EB7E0217C}" type="presParOf" srcId="{5931C9EA-39CC-BB47-91F1-089B2DFA1AE3}" destId="{24ADABC9-EE30-A942-860E-51599A3F5466}" srcOrd="2" destOrd="0" presId="urn:microsoft.com/office/officeart/2005/8/layout/radial2"/>
    <dgm:cxn modelId="{6B00B886-20E3-594A-8C14-6B4A62F75430}" type="presParOf" srcId="{24ADABC9-EE30-A942-860E-51599A3F5466}" destId="{27BD1177-C07B-7249-B8F0-2CD97DC42B87}" srcOrd="0" destOrd="0" presId="urn:microsoft.com/office/officeart/2005/8/layout/radial2"/>
    <dgm:cxn modelId="{FD6D2BD3-A2EC-1C44-97CA-1C0A4F1B5B1B}" type="presParOf" srcId="{24ADABC9-EE30-A942-860E-51599A3F5466}" destId="{1E56A1A5-5679-064F-AB47-BC7F2BA500DD}" srcOrd="1" destOrd="0" presId="urn:microsoft.com/office/officeart/2005/8/layout/radial2"/>
    <dgm:cxn modelId="{98833DE8-7CF4-8448-90CA-AC845FE672A9}" type="presParOf" srcId="{5931C9EA-39CC-BB47-91F1-089B2DFA1AE3}" destId="{F7407590-2D6A-5945-A607-5A644677BEF1}" srcOrd="3" destOrd="0" presId="urn:microsoft.com/office/officeart/2005/8/layout/radial2"/>
    <dgm:cxn modelId="{094789FB-5610-5540-96E8-5FB01CBC2B2B}" type="presParOf" srcId="{5931C9EA-39CC-BB47-91F1-089B2DFA1AE3}" destId="{3764B7FD-28C3-5A43-83AB-BAE0B01CC00E}" srcOrd="4" destOrd="0" presId="urn:microsoft.com/office/officeart/2005/8/layout/radial2"/>
    <dgm:cxn modelId="{A35B34E9-1A3C-9742-AAC6-34D2CA4022A1}" type="presParOf" srcId="{3764B7FD-28C3-5A43-83AB-BAE0B01CC00E}" destId="{10FDCF96-4D22-CF46-9E18-19A6DB5B388D}" srcOrd="0" destOrd="0" presId="urn:microsoft.com/office/officeart/2005/8/layout/radial2"/>
    <dgm:cxn modelId="{E033F687-325A-084B-92FD-DC061E7613F3}" type="presParOf" srcId="{3764B7FD-28C3-5A43-83AB-BAE0B01CC00E}" destId="{D4AE2ABD-13B5-D944-831C-28A92DECBA16}" srcOrd="1" destOrd="0" presId="urn:microsoft.com/office/officeart/2005/8/layout/radial2"/>
    <dgm:cxn modelId="{6B452E85-F566-8743-9290-86289BB07267}" type="presParOf" srcId="{5931C9EA-39CC-BB47-91F1-089B2DFA1AE3}" destId="{5FB01EBF-013C-CC4A-95B6-DD48C044793A}" srcOrd="5" destOrd="0" presId="urn:microsoft.com/office/officeart/2005/8/layout/radial2"/>
    <dgm:cxn modelId="{26A2A6D5-E853-624F-B501-4E369FFD7D6C}" type="presParOf" srcId="{5931C9EA-39CC-BB47-91F1-089B2DFA1AE3}" destId="{9E152817-620F-1C44-BAC0-8BB59DF5275C}" srcOrd="6" destOrd="0" presId="urn:microsoft.com/office/officeart/2005/8/layout/radial2"/>
    <dgm:cxn modelId="{FB7E4837-735E-A44A-8142-AF747F4246EA}" type="presParOf" srcId="{9E152817-620F-1C44-BAC0-8BB59DF5275C}" destId="{A1BC7FDC-B3E6-D84F-A233-3D150024BF8A}" srcOrd="0" destOrd="0" presId="urn:microsoft.com/office/officeart/2005/8/layout/radial2"/>
    <dgm:cxn modelId="{51293263-B3E7-0844-92DD-D3246FE3DE79}" type="presParOf" srcId="{9E152817-620F-1C44-BAC0-8BB59DF5275C}" destId="{5254CB89-C53D-434E-98AD-2259171777A1}" srcOrd="1" destOrd="0" presId="urn:microsoft.com/office/officeart/2005/8/layout/radial2"/>
    <dgm:cxn modelId="{2CBE7AF0-2A8F-4546-A82F-AE0440FFBF03}" type="presParOf" srcId="{5931C9EA-39CC-BB47-91F1-089B2DFA1AE3}" destId="{518544FA-3A02-774E-BB21-E396CE143380}" srcOrd="7" destOrd="0" presId="urn:microsoft.com/office/officeart/2005/8/layout/radial2"/>
    <dgm:cxn modelId="{4758E24D-E39A-4344-9639-0D15688E7D82}" type="presParOf" srcId="{5931C9EA-39CC-BB47-91F1-089B2DFA1AE3}" destId="{92E5C8C4-A92E-A949-B421-A29C53341EA7}" srcOrd="8" destOrd="0" presId="urn:microsoft.com/office/officeart/2005/8/layout/radial2"/>
    <dgm:cxn modelId="{3C231D07-AFE3-D349-A045-E2C435DA3B61}" type="presParOf" srcId="{92E5C8C4-A92E-A949-B421-A29C53341EA7}" destId="{3EED21B5-8424-9E46-9C88-533E70BD4016}" srcOrd="0" destOrd="0" presId="urn:microsoft.com/office/officeart/2005/8/layout/radial2"/>
    <dgm:cxn modelId="{F0595ECA-9D71-6441-9A53-54AECC53E1EE}" type="presParOf" srcId="{92E5C8C4-A92E-A949-B421-A29C53341EA7}" destId="{D87ECBCB-F172-F14D-BD05-89F936856A59}" srcOrd="1" destOrd="0" presId="urn:microsoft.com/office/officeart/2005/8/layout/radial2"/>
    <dgm:cxn modelId="{B2F1EF01-559C-D748-A779-8753D713E8DB}" type="presParOf" srcId="{5931C9EA-39CC-BB47-91F1-089B2DFA1AE3}" destId="{2EA8390A-54C9-7045-9955-A393D358D03C}" srcOrd="9" destOrd="0" presId="urn:microsoft.com/office/officeart/2005/8/layout/radial2"/>
    <dgm:cxn modelId="{DE546FFD-3B38-B248-BAE4-BC9E2C01536A}" type="presParOf" srcId="{5931C9EA-39CC-BB47-91F1-089B2DFA1AE3}" destId="{EF6BF5A2-CD32-C348-A5CA-8B15104D29CC}" srcOrd="10" destOrd="0" presId="urn:microsoft.com/office/officeart/2005/8/layout/radial2"/>
    <dgm:cxn modelId="{5E145B71-9095-F24C-9356-0602954B15AF}" type="presParOf" srcId="{EF6BF5A2-CD32-C348-A5CA-8B15104D29CC}" destId="{B46E8F71-614D-BF44-B0FB-4802A79ACE04}" srcOrd="0" destOrd="0" presId="urn:microsoft.com/office/officeart/2005/8/layout/radial2"/>
    <dgm:cxn modelId="{15A382A7-6BB3-6D48-9964-E9B39C2919F1}" type="presParOf" srcId="{EF6BF5A2-CD32-C348-A5CA-8B15104D29CC}" destId="{49F9B6AB-FA49-6545-983A-C0998500DA25}" srcOrd="1" destOrd="0" presId="urn:microsoft.com/office/officeart/2005/8/layout/radial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A8390A-54C9-7045-9955-A393D358D03C}">
      <dsp:nvSpPr>
        <dsp:cNvPr id="0" name=""/>
        <dsp:cNvSpPr/>
      </dsp:nvSpPr>
      <dsp:spPr>
        <a:xfrm rot="3487638">
          <a:off x="562641" y="2702658"/>
          <a:ext cx="1039995" cy="46757"/>
        </a:xfrm>
        <a:custGeom>
          <a:avLst/>
          <a:gdLst/>
          <a:ahLst/>
          <a:cxnLst/>
          <a:rect l="0" t="0" r="0" b="0"/>
          <a:pathLst>
            <a:path>
              <a:moveTo>
                <a:pt x="0" y="20764"/>
              </a:moveTo>
              <a:lnTo>
                <a:pt x="629409" y="20764"/>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518544FA-3A02-774E-BB21-E396CE143380}">
      <dsp:nvSpPr>
        <dsp:cNvPr id="0" name=""/>
        <dsp:cNvSpPr/>
      </dsp:nvSpPr>
      <dsp:spPr>
        <a:xfrm rot="1625504">
          <a:off x="908245" y="2255870"/>
          <a:ext cx="791737" cy="46757"/>
        </a:xfrm>
        <a:custGeom>
          <a:avLst/>
          <a:gdLst/>
          <a:ahLst/>
          <a:cxnLst/>
          <a:rect l="0" t="0" r="0" b="0"/>
          <a:pathLst>
            <a:path>
              <a:moveTo>
                <a:pt x="0" y="20764"/>
              </a:moveTo>
              <a:lnTo>
                <a:pt x="428910" y="20764"/>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5FB01EBF-013C-CC4A-95B6-DD48C044793A}">
      <dsp:nvSpPr>
        <dsp:cNvPr id="0" name=""/>
        <dsp:cNvSpPr/>
      </dsp:nvSpPr>
      <dsp:spPr>
        <a:xfrm rot="33361">
          <a:off x="951663" y="1888538"/>
          <a:ext cx="724193" cy="46757"/>
        </a:xfrm>
        <a:custGeom>
          <a:avLst/>
          <a:gdLst/>
          <a:ahLst/>
          <a:cxnLst/>
          <a:rect l="0" t="0" r="0" b="0"/>
          <a:pathLst>
            <a:path>
              <a:moveTo>
                <a:pt x="0" y="20764"/>
              </a:moveTo>
              <a:lnTo>
                <a:pt x="379488" y="20764"/>
              </a:lnTo>
            </a:path>
          </a:pathLst>
        </a:custGeom>
        <a:noFill/>
        <a:ln w="25400" cap="flat" cmpd="sng" algn="ctr">
          <a:solidFill>
            <a:srgbClr val="FF9A00">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F7407590-2D6A-5945-A607-5A644677BEF1}">
      <dsp:nvSpPr>
        <dsp:cNvPr id="0" name=""/>
        <dsp:cNvSpPr/>
      </dsp:nvSpPr>
      <dsp:spPr>
        <a:xfrm rot="19978502">
          <a:off x="909085" y="1510400"/>
          <a:ext cx="780191" cy="46757"/>
        </a:xfrm>
        <a:custGeom>
          <a:avLst/>
          <a:gdLst/>
          <a:ahLst/>
          <a:cxnLst/>
          <a:rect l="0" t="0" r="0" b="0"/>
          <a:pathLst>
            <a:path>
              <a:moveTo>
                <a:pt x="0" y="20764"/>
              </a:moveTo>
              <a:lnTo>
                <a:pt x="428910" y="20764"/>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51097A45-6D41-D442-B8C7-7629B69555C0}">
      <dsp:nvSpPr>
        <dsp:cNvPr id="0" name=""/>
        <dsp:cNvSpPr/>
      </dsp:nvSpPr>
      <dsp:spPr>
        <a:xfrm rot="17959637">
          <a:off x="527026" y="1060300"/>
          <a:ext cx="1012379" cy="46757"/>
        </a:xfrm>
        <a:custGeom>
          <a:avLst/>
          <a:gdLst/>
          <a:ahLst/>
          <a:cxnLst/>
          <a:rect l="0" t="0" r="0" b="0"/>
          <a:pathLst>
            <a:path>
              <a:moveTo>
                <a:pt x="0" y="20764"/>
              </a:moveTo>
              <a:lnTo>
                <a:pt x="629409" y="20764"/>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sp>
    <dsp:sp modelId="{BA13E648-234D-9042-9992-68FFC03CD619}">
      <dsp:nvSpPr>
        <dsp:cNvPr id="0" name=""/>
        <dsp:cNvSpPr/>
      </dsp:nvSpPr>
      <dsp:spPr>
        <a:xfrm>
          <a:off x="61811" y="1473974"/>
          <a:ext cx="1357158" cy="861487"/>
        </a:xfrm>
        <a:prstGeom prst="ellipse">
          <a:avLst/>
        </a:prstGeom>
        <a:solidFill>
          <a:srgbClr val="FF9A00">
            <a:lumMod val="60000"/>
            <a:lumOff val="40000"/>
          </a:srgbClr>
        </a:solidFill>
        <a:ln w="25400" cap="flat" cmpd="sng" algn="ctr">
          <a:solidFill>
            <a:srgbClr val="FF9A00">
              <a:lumMod val="60000"/>
              <a:lumOff val="40000"/>
            </a:srgbClr>
          </a:solidFill>
          <a:prstDash val="solid"/>
        </a:ln>
        <a:effectLst/>
      </dsp:spPr>
      <dsp:style>
        <a:lnRef idx="2">
          <a:scrgbClr r="0" g="0" b="0"/>
        </a:lnRef>
        <a:fillRef idx="1">
          <a:scrgbClr r="0" g="0" b="0"/>
        </a:fillRef>
        <a:effectRef idx="0">
          <a:scrgbClr r="0" g="0" b="0"/>
        </a:effectRef>
        <a:fontRef idx="minor">
          <a:schemeClr val="lt1"/>
        </a:fontRef>
      </dsp:style>
    </dsp:sp>
    <dsp:sp modelId="{27BD1177-C07B-7249-B8F0-2CD97DC42B87}">
      <dsp:nvSpPr>
        <dsp:cNvPr id="0" name=""/>
        <dsp:cNvSpPr/>
      </dsp:nvSpPr>
      <dsp:spPr>
        <a:xfrm>
          <a:off x="679229" y="0"/>
          <a:ext cx="1559887" cy="650956"/>
        </a:xfrm>
        <a:prstGeom prst="ellipse">
          <a:avLst/>
        </a:prstGeom>
        <a:solidFill>
          <a:srgbClr val="FF9A00">
            <a:lumMod val="60000"/>
            <a:lumOff val="40000"/>
          </a:srgbClr>
        </a:solidFill>
        <a:ln w="25400" cap="flat" cmpd="sng" algn="ctr">
          <a:solidFill>
            <a:srgbClr val="FF9A00">
              <a:lumMod val="60000"/>
              <a:lumOff val="4000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rgbClr val="002060"/>
              </a:solidFill>
              <a:latin typeface="+mn-lt"/>
              <a:ea typeface="+mn-ea"/>
              <a:cs typeface="+mn-cs"/>
            </a:rPr>
            <a:t>Landslide Pilot</a:t>
          </a:r>
        </a:p>
      </dsp:txBody>
      <dsp:txXfrm>
        <a:off x="907669" y="95330"/>
        <a:ext cx="1103007" cy="460296"/>
      </dsp:txXfrm>
    </dsp:sp>
    <dsp:sp modelId="{10FDCF96-4D22-CF46-9E18-19A6DB5B388D}">
      <dsp:nvSpPr>
        <dsp:cNvPr id="0" name=""/>
        <dsp:cNvSpPr/>
      </dsp:nvSpPr>
      <dsp:spPr>
        <a:xfrm>
          <a:off x="1317201" y="772221"/>
          <a:ext cx="1673824" cy="650956"/>
        </a:xfrm>
        <a:prstGeom prst="ellipse">
          <a:avLst/>
        </a:prstGeom>
        <a:solidFill>
          <a:srgbClr val="FF9A00">
            <a:lumMod val="60000"/>
            <a:lumOff val="40000"/>
          </a:srgbClr>
        </a:solidFill>
        <a:ln w="25400" cap="flat" cmpd="sng" algn="ctr">
          <a:solidFill>
            <a:srgbClr val="FF9A00">
              <a:lumMod val="60000"/>
              <a:lumOff val="4000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rgbClr val="002060"/>
              </a:solidFill>
              <a:latin typeface="+mn-lt"/>
              <a:ea typeface="+mn-ea"/>
              <a:cs typeface="+mn-cs"/>
            </a:rPr>
            <a:t>Seismic Hazards Demonstrator</a:t>
          </a:r>
        </a:p>
      </dsp:txBody>
      <dsp:txXfrm>
        <a:off x="1562327" y="867551"/>
        <a:ext cx="1183572" cy="460296"/>
      </dsp:txXfrm>
    </dsp:sp>
    <dsp:sp modelId="{A1BC7FDC-B3E6-D84F-A233-3D150024BF8A}">
      <dsp:nvSpPr>
        <dsp:cNvPr id="0" name=""/>
        <dsp:cNvSpPr/>
      </dsp:nvSpPr>
      <dsp:spPr>
        <a:xfrm>
          <a:off x="1675583" y="1598026"/>
          <a:ext cx="1664424" cy="650956"/>
        </a:xfrm>
        <a:prstGeom prst="ellipse">
          <a:avLst/>
        </a:prstGeom>
        <a:solidFill>
          <a:srgbClr val="FF9A00">
            <a:lumMod val="60000"/>
            <a:lumOff val="40000"/>
          </a:srgbClr>
        </a:solidFill>
        <a:ln w="25400" cap="flat" cmpd="sng" algn="ctr">
          <a:solidFill>
            <a:srgbClr val="FF9A00">
              <a:lumMod val="60000"/>
              <a:lumOff val="4000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rgbClr val="002060"/>
              </a:solidFill>
              <a:latin typeface="+mn-lt"/>
              <a:ea typeface="+mn-ea"/>
              <a:cs typeface="+mn-cs"/>
            </a:rPr>
            <a:t>Volcano Demonstrator</a:t>
          </a:r>
        </a:p>
      </dsp:txBody>
      <dsp:txXfrm>
        <a:off x="1919332" y="1693356"/>
        <a:ext cx="1176926" cy="460296"/>
      </dsp:txXfrm>
    </dsp:sp>
    <dsp:sp modelId="{3EED21B5-8424-9E46-9C88-533E70BD4016}">
      <dsp:nvSpPr>
        <dsp:cNvPr id="0" name=""/>
        <dsp:cNvSpPr/>
      </dsp:nvSpPr>
      <dsp:spPr>
        <a:xfrm>
          <a:off x="1369625" y="2386258"/>
          <a:ext cx="1559887" cy="650956"/>
        </a:xfrm>
        <a:prstGeom prst="ellipse">
          <a:avLst/>
        </a:prstGeom>
        <a:solidFill>
          <a:schemeClr val="bg1"/>
        </a:solidFill>
        <a:ln w="25400" cap="flat" cmpd="sng" algn="ctr">
          <a:solidFill>
            <a:srgbClr val="FF9A00">
              <a:lumMod val="60000"/>
              <a:lumOff val="4000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kern="1200" dirty="0">
              <a:solidFill>
                <a:srgbClr val="002060"/>
              </a:solidFill>
              <a:latin typeface="+mn-lt"/>
              <a:ea typeface="+mn-ea"/>
              <a:cs typeface="+mn-cs"/>
            </a:rPr>
            <a:t>Geohazards Lab</a:t>
          </a:r>
        </a:p>
      </dsp:txBody>
      <dsp:txXfrm>
        <a:off x="1598065" y="2481588"/>
        <a:ext cx="1103007" cy="460296"/>
      </dsp:txXfrm>
    </dsp:sp>
    <dsp:sp modelId="{B46E8F71-614D-BF44-B0FB-4802A79ACE04}">
      <dsp:nvSpPr>
        <dsp:cNvPr id="0" name=""/>
        <dsp:cNvSpPr/>
      </dsp:nvSpPr>
      <dsp:spPr>
        <a:xfrm>
          <a:off x="773162" y="3157199"/>
          <a:ext cx="1559887" cy="650956"/>
        </a:xfrm>
        <a:prstGeom prst="ellipse">
          <a:avLst/>
        </a:prstGeom>
        <a:solidFill>
          <a:srgbClr val="FF9A00">
            <a:lumMod val="60000"/>
            <a:lumOff val="40000"/>
          </a:srgbClr>
        </a:solidFill>
        <a:ln w="25400" cap="flat" cmpd="sng" algn="ctr">
          <a:solidFill>
            <a:srgbClr val="FF9A00">
              <a:lumMod val="60000"/>
              <a:lumOff val="4000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kern="1200" dirty="0">
              <a:solidFill>
                <a:srgbClr val="002060"/>
              </a:solidFill>
              <a:latin typeface="+mn-lt"/>
              <a:ea typeface="+mn-ea"/>
              <a:cs typeface="+mn-cs"/>
            </a:rPr>
            <a:t>Recovery Observatory</a:t>
          </a:r>
        </a:p>
      </dsp:txBody>
      <dsp:txXfrm>
        <a:off x="1001602" y="3252529"/>
        <a:ext cx="1103007" cy="460296"/>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7A8C69-CA0F-4E50-9B3D-2E3472291FD5}" type="datetimeFigureOut">
              <a:rPr lang="en-US" smtClean="0"/>
              <a:t>3/10/20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30693F-6027-4AF8-B00C-81529E29D60A}" type="slidenum">
              <a:rPr lang="en-US" smtClean="0"/>
              <a:t>‹#›</a:t>
            </a:fld>
            <a:endParaRPr lang="en-US"/>
          </a:p>
        </p:txBody>
      </p:sp>
    </p:spTree>
    <p:extLst>
      <p:ext uri="{BB962C8B-B14F-4D97-AF65-F5344CB8AC3E}">
        <p14:creationId xmlns:p14="http://schemas.microsoft.com/office/powerpoint/2010/main" val="31388500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381000" y="685800"/>
            <a:ext cx="6096000" cy="3429000"/>
          </a:xfrm>
          <a:prstGeom prst="rect">
            <a:avLst/>
          </a:prstGeom>
        </p:spPr>
        <p:txBody>
          <a:bodyPr/>
          <a:lstStyle/>
          <a:p>
            <a:pPr lvl="0"/>
            <a:endParaRPr dirty="0"/>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hf hdr="0" ftr="0" dt="0"/>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xfrm>
            <a:off x="92075" y="744538"/>
            <a:ext cx="6615113"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dirty="0">
              <a:latin typeface="Calibri" charset="0"/>
              <a:ea typeface="MS PGothic" charset="0"/>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Calibri" charset="0"/>
                <a:ea typeface="MS PGothic" charset="0"/>
                <a:cs typeface="MS PGothic" charset="0"/>
              </a:defRPr>
            </a:lvl1pPr>
            <a:lvl2pPr marL="710855" indent="-273406" eaLnBrk="0" hangingPunct="0">
              <a:defRPr sz="2300">
                <a:solidFill>
                  <a:schemeClr val="tx1"/>
                </a:solidFill>
                <a:latin typeface="Calibri" charset="0"/>
                <a:ea typeface="MS PGothic" charset="0"/>
                <a:cs typeface="MS PGothic" charset="0"/>
              </a:defRPr>
            </a:lvl2pPr>
            <a:lvl3pPr marL="1093622" indent="-218724" eaLnBrk="0" hangingPunct="0">
              <a:defRPr sz="2300">
                <a:solidFill>
                  <a:schemeClr val="tx1"/>
                </a:solidFill>
                <a:latin typeface="Calibri" charset="0"/>
                <a:ea typeface="MS PGothic" charset="0"/>
                <a:cs typeface="MS PGothic" charset="0"/>
              </a:defRPr>
            </a:lvl3pPr>
            <a:lvl4pPr marL="1531071" indent="-218724" eaLnBrk="0" hangingPunct="0">
              <a:defRPr sz="2300">
                <a:solidFill>
                  <a:schemeClr val="tx1"/>
                </a:solidFill>
                <a:latin typeface="Calibri" charset="0"/>
                <a:ea typeface="MS PGothic" charset="0"/>
                <a:cs typeface="MS PGothic" charset="0"/>
              </a:defRPr>
            </a:lvl4pPr>
            <a:lvl5pPr marL="1968520" indent="-218724" eaLnBrk="0" hangingPunct="0">
              <a:defRPr sz="2300">
                <a:solidFill>
                  <a:schemeClr val="tx1"/>
                </a:solidFill>
                <a:latin typeface="Calibri" charset="0"/>
                <a:ea typeface="MS PGothic" charset="0"/>
                <a:cs typeface="MS PGothic" charset="0"/>
              </a:defRPr>
            </a:lvl5pPr>
            <a:lvl6pPr marL="2405969" indent="-218724" eaLnBrk="0" fontAlgn="base" hangingPunct="0">
              <a:spcBef>
                <a:spcPct val="0"/>
              </a:spcBef>
              <a:spcAft>
                <a:spcPct val="0"/>
              </a:spcAft>
              <a:defRPr sz="2300">
                <a:solidFill>
                  <a:schemeClr val="tx1"/>
                </a:solidFill>
                <a:latin typeface="Calibri" charset="0"/>
                <a:ea typeface="MS PGothic" charset="0"/>
                <a:cs typeface="MS PGothic" charset="0"/>
              </a:defRPr>
            </a:lvl6pPr>
            <a:lvl7pPr marL="2843418" indent="-218724" eaLnBrk="0" fontAlgn="base" hangingPunct="0">
              <a:spcBef>
                <a:spcPct val="0"/>
              </a:spcBef>
              <a:spcAft>
                <a:spcPct val="0"/>
              </a:spcAft>
              <a:defRPr sz="2300">
                <a:solidFill>
                  <a:schemeClr val="tx1"/>
                </a:solidFill>
                <a:latin typeface="Calibri" charset="0"/>
                <a:ea typeface="MS PGothic" charset="0"/>
                <a:cs typeface="MS PGothic" charset="0"/>
              </a:defRPr>
            </a:lvl7pPr>
            <a:lvl8pPr marL="3280867" indent="-218724" eaLnBrk="0" fontAlgn="base" hangingPunct="0">
              <a:spcBef>
                <a:spcPct val="0"/>
              </a:spcBef>
              <a:spcAft>
                <a:spcPct val="0"/>
              </a:spcAft>
              <a:defRPr sz="2300">
                <a:solidFill>
                  <a:schemeClr val="tx1"/>
                </a:solidFill>
                <a:latin typeface="Calibri" charset="0"/>
                <a:ea typeface="MS PGothic" charset="0"/>
                <a:cs typeface="MS PGothic" charset="0"/>
              </a:defRPr>
            </a:lvl8pPr>
            <a:lvl9pPr marL="3718316" indent="-218724" eaLnBrk="0" fontAlgn="base" hangingPunct="0">
              <a:spcBef>
                <a:spcPct val="0"/>
              </a:spcBef>
              <a:spcAft>
                <a:spcPct val="0"/>
              </a:spcAft>
              <a:defRPr sz="2300">
                <a:solidFill>
                  <a:schemeClr val="tx1"/>
                </a:solidFill>
                <a:latin typeface="Calibri" charset="0"/>
                <a:ea typeface="MS PGothic" charset="0"/>
                <a:cs typeface="MS PGothic" charset="0"/>
              </a:defRPr>
            </a:lvl9pPr>
          </a:lstStyle>
          <a:p>
            <a:pPr eaLnBrk="1" hangingPunct="1"/>
            <a:fld id="{13989D21-4BF9-E944-9886-60276C514B9D}" type="slidenum">
              <a:rPr lang="en-US" sz="1100"/>
              <a:pPr eaLnBrk="1" hangingPunct="1"/>
              <a:t>3</a:t>
            </a:fld>
            <a:endParaRPr lang="en-US" sz="1100"/>
          </a:p>
        </p:txBody>
      </p:sp>
    </p:spTree>
    <p:extLst>
      <p:ext uri="{BB962C8B-B14F-4D97-AF65-F5344CB8AC3E}">
        <p14:creationId xmlns:p14="http://schemas.microsoft.com/office/powerpoint/2010/main" val="2841038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xfrm>
            <a:off x="92075" y="744538"/>
            <a:ext cx="6615113"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dirty="0">
              <a:latin typeface="Calibri" charset="0"/>
              <a:ea typeface="MS PGothic" charset="0"/>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Calibri" charset="0"/>
                <a:ea typeface="MS PGothic" charset="0"/>
                <a:cs typeface="MS PGothic" charset="0"/>
              </a:defRPr>
            </a:lvl1pPr>
            <a:lvl2pPr marL="710855" indent="-273406" eaLnBrk="0" hangingPunct="0">
              <a:defRPr sz="2300">
                <a:solidFill>
                  <a:schemeClr val="tx1"/>
                </a:solidFill>
                <a:latin typeface="Calibri" charset="0"/>
                <a:ea typeface="MS PGothic" charset="0"/>
                <a:cs typeface="MS PGothic" charset="0"/>
              </a:defRPr>
            </a:lvl2pPr>
            <a:lvl3pPr marL="1093622" indent="-218724" eaLnBrk="0" hangingPunct="0">
              <a:defRPr sz="2300">
                <a:solidFill>
                  <a:schemeClr val="tx1"/>
                </a:solidFill>
                <a:latin typeface="Calibri" charset="0"/>
                <a:ea typeface="MS PGothic" charset="0"/>
                <a:cs typeface="MS PGothic" charset="0"/>
              </a:defRPr>
            </a:lvl3pPr>
            <a:lvl4pPr marL="1531071" indent="-218724" eaLnBrk="0" hangingPunct="0">
              <a:defRPr sz="2300">
                <a:solidFill>
                  <a:schemeClr val="tx1"/>
                </a:solidFill>
                <a:latin typeface="Calibri" charset="0"/>
                <a:ea typeface="MS PGothic" charset="0"/>
                <a:cs typeface="MS PGothic" charset="0"/>
              </a:defRPr>
            </a:lvl4pPr>
            <a:lvl5pPr marL="1968520" indent="-218724" eaLnBrk="0" hangingPunct="0">
              <a:defRPr sz="2300">
                <a:solidFill>
                  <a:schemeClr val="tx1"/>
                </a:solidFill>
                <a:latin typeface="Calibri" charset="0"/>
                <a:ea typeface="MS PGothic" charset="0"/>
                <a:cs typeface="MS PGothic" charset="0"/>
              </a:defRPr>
            </a:lvl5pPr>
            <a:lvl6pPr marL="2405969" indent="-218724" eaLnBrk="0" fontAlgn="base" hangingPunct="0">
              <a:spcBef>
                <a:spcPct val="0"/>
              </a:spcBef>
              <a:spcAft>
                <a:spcPct val="0"/>
              </a:spcAft>
              <a:defRPr sz="2300">
                <a:solidFill>
                  <a:schemeClr val="tx1"/>
                </a:solidFill>
                <a:latin typeface="Calibri" charset="0"/>
                <a:ea typeface="MS PGothic" charset="0"/>
                <a:cs typeface="MS PGothic" charset="0"/>
              </a:defRPr>
            </a:lvl6pPr>
            <a:lvl7pPr marL="2843418" indent="-218724" eaLnBrk="0" fontAlgn="base" hangingPunct="0">
              <a:spcBef>
                <a:spcPct val="0"/>
              </a:spcBef>
              <a:spcAft>
                <a:spcPct val="0"/>
              </a:spcAft>
              <a:defRPr sz="2300">
                <a:solidFill>
                  <a:schemeClr val="tx1"/>
                </a:solidFill>
                <a:latin typeface="Calibri" charset="0"/>
                <a:ea typeface="MS PGothic" charset="0"/>
                <a:cs typeface="MS PGothic" charset="0"/>
              </a:defRPr>
            </a:lvl7pPr>
            <a:lvl8pPr marL="3280867" indent="-218724" eaLnBrk="0" fontAlgn="base" hangingPunct="0">
              <a:spcBef>
                <a:spcPct val="0"/>
              </a:spcBef>
              <a:spcAft>
                <a:spcPct val="0"/>
              </a:spcAft>
              <a:defRPr sz="2300">
                <a:solidFill>
                  <a:schemeClr val="tx1"/>
                </a:solidFill>
                <a:latin typeface="Calibri" charset="0"/>
                <a:ea typeface="MS PGothic" charset="0"/>
                <a:cs typeface="MS PGothic" charset="0"/>
              </a:defRPr>
            </a:lvl8pPr>
            <a:lvl9pPr marL="3718316" indent="-218724" eaLnBrk="0" fontAlgn="base" hangingPunct="0">
              <a:spcBef>
                <a:spcPct val="0"/>
              </a:spcBef>
              <a:spcAft>
                <a:spcPct val="0"/>
              </a:spcAft>
              <a:defRPr sz="2300">
                <a:solidFill>
                  <a:schemeClr val="tx1"/>
                </a:solidFill>
                <a:latin typeface="Calibri" charset="0"/>
                <a:ea typeface="MS PGothic" charset="0"/>
                <a:cs typeface="MS PGothic" charset="0"/>
              </a:defRPr>
            </a:lvl9pPr>
          </a:lstStyle>
          <a:p>
            <a:pPr eaLnBrk="1" hangingPunct="1"/>
            <a:fld id="{13989D21-4BF9-E944-9886-60276C514B9D}" type="slidenum">
              <a:rPr lang="en-US" sz="1100"/>
              <a:pPr eaLnBrk="1" hangingPunct="1"/>
              <a:t>4</a:t>
            </a:fld>
            <a:endParaRPr lang="en-US" sz="1100"/>
          </a:p>
        </p:txBody>
      </p:sp>
    </p:spTree>
    <p:extLst>
      <p:ext uri="{BB962C8B-B14F-4D97-AF65-F5344CB8AC3E}">
        <p14:creationId xmlns:p14="http://schemas.microsoft.com/office/powerpoint/2010/main" val="970843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4538"/>
            <a:ext cx="6615113" cy="3722687"/>
          </a:xfrm>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a:defRPr/>
            </a:pPr>
            <a:fld id="{3D31D474-A30B-46C7-A7CB-BF5BB52F9BBE}" type="slidenum">
              <a:rPr lang="en-US" smtClean="0"/>
              <a:pPr>
                <a:defRPr/>
              </a:pPr>
              <a:t>5</a:t>
            </a:fld>
            <a:endParaRPr lang="en-US"/>
          </a:p>
        </p:txBody>
      </p:sp>
    </p:spTree>
    <p:extLst>
      <p:ext uri="{BB962C8B-B14F-4D97-AF65-F5344CB8AC3E}">
        <p14:creationId xmlns:p14="http://schemas.microsoft.com/office/powerpoint/2010/main" val="721503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26100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31109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5683642a09_0_0:notes"/>
          <p:cNvSpPr txBox="1">
            <a:spLocks noGrp="1"/>
          </p:cNvSpPr>
          <p:nvPr>
            <p:ph type="body" idx="1"/>
          </p:nvPr>
        </p:nvSpPr>
        <p:spPr>
          <a:xfrm>
            <a:off x="936414" y="4421823"/>
            <a:ext cx="5150273" cy="4189095"/>
          </a:xfrm>
          <a:prstGeom prst="rect">
            <a:avLst/>
          </a:prstGeom>
        </p:spPr>
        <p:txBody>
          <a:bodyPr spcFirstLastPara="1" wrap="square" lIns="93308" tIns="46641" rIns="93308" bIns="46641" anchor="t" anchorCtr="0">
            <a:noAutofit/>
          </a:bodyPr>
          <a:lstStyle/>
          <a:p>
            <a:pPr>
              <a:spcBef>
                <a:spcPts val="0"/>
              </a:spcBef>
              <a:spcAft>
                <a:spcPts val="0"/>
              </a:spcAft>
            </a:pPr>
            <a:endParaRPr/>
          </a:p>
        </p:txBody>
      </p:sp>
      <p:sp>
        <p:nvSpPr>
          <p:cNvPr id="382" name="Google Shape;382;g5683642a09_0_0: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9366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xfrm>
            <a:off x="92075" y="744538"/>
            <a:ext cx="6615113"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dirty="0">
              <a:latin typeface="Calibri" charset="0"/>
              <a:ea typeface="MS PGothic" charset="0"/>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Calibri" charset="0"/>
                <a:ea typeface="MS PGothic" charset="0"/>
                <a:cs typeface="MS PGothic" charset="0"/>
              </a:defRPr>
            </a:lvl1pPr>
            <a:lvl2pPr marL="710855" indent="-273406" eaLnBrk="0" hangingPunct="0">
              <a:defRPr sz="2300">
                <a:solidFill>
                  <a:schemeClr val="tx1"/>
                </a:solidFill>
                <a:latin typeface="Calibri" charset="0"/>
                <a:ea typeface="MS PGothic" charset="0"/>
                <a:cs typeface="MS PGothic" charset="0"/>
              </a:defRPr>
            </a:lvl2pPr>
            <a:lvl3pPr marL="1093622" indent="-218724" eaLnBrk="0" hangingPunct="0">
              <a:defRPr sz="2300">
                <a:solidFill>
                  <a:schemeClr val="tx1"/>
                </a:solidFill>
                <a:latin typeface="Calibri" charset="0"/>
                <a:ea typeface="MS PGothic" charset="0"/>
                <a:cs typeface="MS PGothic" charset="0"/>
              </a:defRPr>
            </a:lvl3pPr>
            <a:lvl4pPr marL="1531071" indent="-218724" eaLnBrk="0" hangingPunct="0">
              <a:defRPr sz="2300">
                <a:solidFill>
                  <a:schemeClr val="tx1"/>
                </a:solidFill>
                <a:latin typeface="Calibri" charset="0"/>
                <a:ea typeface="MS PGothic" charset="0"/>
                <a:cs typeface="MS PGothic" charset="0"/>
              </a:defRPr>
            </a:lvl4pPr>
            <a:lvl5pPr marL="1968520" indent="-218724" eaLnBrk="0" hangingPunct="0">
              <a:defRPr sz="2300">
                <a:solidFill>
                  <a:schemeClr val="tx1"/>
                </a:solidFill>
                <a:latin typeface="Calibri" charset="0"/>
                <a:ea typeface="MS PGothic" charset="0"/>
                <a:cs typeface="MS PGothic" charset="0"/>
              </a:defRPr>
            </a:lvl5pPr>
            <a:lvl6pPr marL="2405969" indent="-218724" eaLnBrk="0" fontAlgn="base" hangingPunct="0">
              <a:spcBef>
                <a:spcPct val="0"/>
              </a:spcBef>
              <a:spcAft>
                <a:spcPct val="0"/>
              </a:spcAft>
              <a:defRPr sz="2300">
                <a:solidFill>
                  <a:schemeClr val="tx1"/>
                </a:solidFill>
                <a:latin typeface="Calibri" charset="0"/>
                <a:ea typeface="MS PGothic" charset="0"/>
                <a:cs typeface="MS PGothic" charset="0"/>
              </a:defRPr>
            </a:lvl6pPr>
            <a:lvl7pPr marL="2843418" indent="-218724" eaLnBrk="0" fontAlgn="base" hangingPunct="0">
              <a:spcBef>
                <a:spcPct val="0"/>
              </a:spcBef>
              <a:spcAft>
                <a:spcPct val="0"/>
              </a:spcAft>
              <a:defRPr sz="2300">
                <a:solidFill>
                  <a:schemeClr val="tx1"/>
                </a:solidFill>
                <a:latin typeface="Calibri" charset="0"/>
                <a:ea typeface="MS PGothic" charset="0"/>
                <a:cs typeface="MS PGothic" charset="0"/>
              </a:defRPr>
            </a:lvl7pPr>
            <a:lvl8pPr marL="3280867" indent="-218724" eaLnBrk="0" fontAlgn="base" hangingPunct="0">
              <a:spcBef>
                <a:spcPct val="0"/>
              </a:spcBef>
              <a:spcAft>
                <a:spcPct val="0"/>
              </a:spcAft>
              <a:defRPr sz="2300">
                <a:solidFill>
                  <a:schemeClr val="tx1"/>
                </a:solidFill>
                <a:latin typeface="Calibri" charset="0"/>
                <a:ea typeface="MS PGothic" charset="0"/>
                <a:cs typeface="MS PGothic" charset="0"/>
              </a:defRPr>
            </a:lvl8pPr>
            <a:lvl9pPr marL="3718316" indent="-218724" eaLnBrk="0" fontAlgn="base" hangingPunct="0">
              <a:spcBef>
                <a:spcPct val="0"/>
              </a:spcBef>
              <a:spcAft>
                <a:spcPct val="0"/>
              </a:spcAft>
              <a:defRPr sz="2300">
                <a:solidFill>
                  <a:schemeClr val="tx1"/>
                </a:solidFill>
                <a:latin typeface="Calibri" charset="0"/>
                <a:ea typeface="MS PGothic" charset="0"/>
                <a:cs typeface="MS PGothic" charset="0"/>
              </a:defRPr>
            </a:lvl9pPr>
          </a:lstStyle>
          <a:p>
            <a:pPr eaLnBrk="1" hangingPunct="1"/>
            <a:fld id="{13989D21-4BF9-E944-9886-60276C514B9D}" type="slidenum">
              <a:rPr lang="en-US" sz="1100"/>
              <a:pPr eaLnBrk="1" hangingPunct="1"/>
              <a:t>12</a:t>
            </a:fld>
            <a:endParaRPr lang="en-US" sz="1100"/>
          </a:p>
        </p:txBody>
      </p:sp>
    </p:spTree>
    <p:extLst>
      <p:ext uri="{BB962C8B-B14F-4D97-AF65-F5344CB8AC3E}">
        <p14:creationId xmlns:p14="http://schemas.microsoft.com/office/powerpoint/2010/main" val="1657469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92075" y="744538"/>
            <a:ext cx="6615113" cy="3722687"/>
          </a:xfrm>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atin typeface="Times New Roman" pitchFamily="-106" charset="0"/>
            </a:endParaRPr>
          </a:p>
        </p:txBody>
      </p:sp>
      <p:sp>
        <p:nvSpPr>
          <p:cNvPr id="5124" name="Slide Number Placeholder 3"/>
          <p:cNvSpPr>
            <a:spLocks noGrp="1"/>
          </p:cNvSpPr>
          <p:nvPr>
            <p:ph type="sldNum" sz="quarter" idx="5"/>
          </p:nvPr>
        </p:nvSpPr>
        <p:spPr bwMode="auto">
          <a:noFill/>
          <a:ln>
            <a:miter lim="800000"/>
            <a:headEnd/>
            <a:tailEnd/>
          </a:ln>
        </p:spPr>
        <p:txBody>
          <a:bodyPr/>
          <a:lstStyle/>
          <a:p>
            <a:fld id="{47D10890-62FC-4A72-AC60-97757228D65B}" type="slidenum">
              <a:rPr lang="en-US" smtClean="0">
                <a:solidFill>
                  <a:srgbClr val="000000"/>
                </a:solidFill>
              </a:rPr>
              <a:pPr/>
              <a:t>13</a:t>
            </a:fld>
            <a:endParaRPr lang="en-US">
              <a:solidFill>
                <a:srgbClr val="000000"/>
              </a:solidFill>
            </a:endParaRPr>
          </a:p>
        </p:txBody>
      </p:sp>
      <p:sp>
        <p:nvSpPr>
          <p:cNvPr id="512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endParaRPr lang="en-US">
              <a:solidFill>
                <a:srgbClr val="000000"/>
              </a:solidFill>
              <a:latin typeface="Times New Roman" pitchFamily="-106" charset="0"/>
              <a:ea typeface="ＭＳ Ｐゴシック" pitchFamily="-106" charset="-128"/>
            </a:endParaRPr>
          </a:p>
        </p:txBody>
      </p:sp>
    </p:spTree>
    <p:extLst>
      <p:ext uri="{BB962C8B-B14F-4D97-AF65-F5344CB8AC3E}">
        <p14:creationId xmlns:p14="http://schemas.microsoft.com/office/powerpoint/2010/main" val="26672143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230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609601" y="6356353"/>
            <a:ext cx="2844800" cy="365125"/>
          </a:xfrm>
          <a:prstGeom prst="rect">
            <a:avLst/>
          </a:prstGeom>
        </p:spPr>
        <p:txBody>
          <a:bodyPr/>
          <a:lstStyle>
            <a:lvl1pPr>
              <a:defRPr/>
            </a:lvl1pPr>
          </a:lstStyle>
          <a:p>
            <a:pPr>
              <a:defRPr/>
            </a:pPr>
            <a:fld id="{A877BD55-2FD9-2948-8B11-8744E9F5D97C}" type="datetimeFigureOut">
              <a:rPr lang="en-GB"/>
              <a:pPr>
                <a:defRPr/>
              </a:pPr>
              <a:t>10/03/2020</a:t>
            </a:fld>
            <a:endParaRPr lang="en-GB"/>
          </a:p>
        </p:txBody>
      </p:sp>
      <p:sp>
        <p:nvSpPr>
          <p:cNvPr id="6" name="Footer Placeholder 4"/>
          <p:cNvSpPr>
            <a:spLocks noGrp="1"/>
          </p:cNvSpPr>
          <p:nvPr>
            <p:ph type="ftr" sz="quarter" idx="11"/>
          </p:nvPr>
        </p:nvSpPr>
        <p:spPr>
          <a:xfrm>
            <a:off x="4165601" y="6356353"/>
            <a:ext cx="3860800" cy="365125"/>
          </a:xfrm>
          <a:prstGeom prst="rect">
            <a:avLst/>
          </a:prstGeom>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D3084DE2-43F4-6045-B795-274C5005DA41}" type="slidenum">
              <a:rPr lang="en-GB"/>
              <a:pPr>
                <a:defRPr/>
              </a:pPr>
              <a:t>‹#›</a:t>
            </a:fld>
            <a:endParaRPr lang="en-GB"/>
          </a:p>
        </p:txBody>
      </p:sp>
    </p:spTree>
    <p:extLst>
      <p:ext uri="{BB962C8B-B14F-4D97-AF65-F5344CB8AC3E}">
        <p14:creationId xmlns:p14="http://schemas.microsoft.com/office/powerpoint/2010/main" val="3339030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Footer Placeholder 9"/>
          <p:cNvSpPr>
            <a:spLocks noGrp="1"/>
          </p:cNvSpPr>
          <p:nvPr>
            <p:ph type="ftr" sz="quarter" idx="11"/>
          </p:nvPr>
        </p:nvSpPr>
        <p:spPr>
          <a:xfrm>
            <a:off x="310446" y="6412713"/>
            <a:ext cx="9629421" cy="357718"/>
          </a:xfrm>
          <a:prstGeom prst="rect">
            <a:avLst/>
          </a:prstGeom>
        </p:spPr>
        <p:txBody>
          <a:bodyPr/>
          <a:lstStyle>
            <a:lvl1pPr>
              <a:defRPr>
                <a:solidFill>
                  <a:schemeClr val="bg1">
                    <a:lumMod val="65000"/>
                  </a:schemeClr>
                </a:solidFill>
              </a:defRPr>
            </a:lvl1pPr>
          </a:lstStyle>
          <a:p>
            <a:pPr>
              <a:defRPr/>
            </a:pPr>
            <a:r>
              <a:rPr lang="en-US" b="1" dirty="0">
                <a:latin typeface="Book Antiqua" pitchFamily="18" charset="0"/>
              </a:rPr>
              <a:t>The 27</a:t>
            </a:r>
            <a:r>
              <a:rPr lang="en-US" b="1" baseline="30000" dirty="0">
                <a:latin typeface="Book Antiqua" pitchFamily="18" charset="0"/>
              </a:rPr>
              <a:t>th</a:t>
            </a:r>
            <a:r>
              <a:rPr lang="en-US" b="1" dirty="0">
                <a:latin typeface="Book Antiqua" pitchFamily="18" charset="0"/>
              </a:rPr>
              <a:t>  CEOS Plenary – Montréal, Canada – 5-6 November, 2013</a:t>
            </a:r>
            <a:endParaRPr lang="en-US" b="1" dirty="0"/>
          </a:p>
        </p:txBody>
      </p:sp>
      <p:sp>
        <p:nvSpPr>
          <p:cNvPr id="2" name="Rectangle 4"/>
          <p:cNvSpPr>
            <a:spLocks noGrp="1" noChangeArrowheads="1"/>
          </p:cNvSpPr>
          <p:nvPr>
            <p:ph type="sldNum" sz="quarter" idx="10"/>
          </p:nvPr>
        </p:nvSpPr>
        <p:spPr>
          <a:xfrm>
            <a:off x="9680354" y="6453965"/>
            <a:ext cx="2185581" cy="276999"/>
          </a:xfrm>
        </p:spPr>
        <p:txBody>
          <a:bodyPr/>
          <a:lstStyle>
            <a:lvl1pPr>
              <a:defRPr sz="1200">
                <a:latin typeface="Century Gothic" pitchFamily="34" charset="0"/>
              </a:defRPr>
            </a:lvl1pPr>
          </a:lstStyle>
          <a:p>
            <a:pPr>
              <a:defRPr/>
            </a:pPr>
            <a:fld id="{6BF8D2B0-EFB6-4DAA-9B0B-6F6B3A580823}" type="slidenum">
              <a:rPr lang="en-US" smtClean="0"/>
              <a:pPr>
                <a:defRPr/>
              </a:pPr>
              <a:t>‹#›</a:t>
            </a:fld>
            <a:endParaRPr lang="en-US" dirty="0"/>
          </a:p>
        </p:txBody>
      </p:sp>
    </p:spTree>
    <p:extLst>
      <p:ext uri="{BB962C8B-B14F-4D97-AF65-F5344CB8AC3E}">
        <p14:creationId xmlns:p14="http://schemas.microsoft.com/office/powerpoint/2010/main" val="1653281932"/>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0500" y="215586"/>
            <a:ext cx="9567333" cy="533480"/>
          </a:xfrm>
        </p:spPr>
        <p:txBody>
          <a:bodyPr/>
          <a:lstStyle>
            <a:lvl1pPr>
              <a:defRPr sz="2000"/>
            </a:lvl1pPr>
          </a:lstStyle>
          <a:p>
            <a:r>
              <a:rPr lang="en-US" noProof="0"/>
              <a:t>Click to edit Master title style</a:t>
            </a:r>
            <a:endParaRPr lang="en-GB" noProof="0"/>
          </a:p>
        </p:txBody>
      </p:sp>
    </p:spTree>
    <p:extLst>
      <p:ext uri="{BB962C8B-B14F-4D97-AF65-F5344CB8AC3E}">
        <p14:creationId xmlns:p14="http://schemas.microsoft.com/office/powerpoint/2010/main" val="3107781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2849525" y="188913"/>
            <a:ext cx="9240875" cy="501650"/>
          </a:xfrm>
          <a:prstGeom prst="rect">
            <a:avLst/>
          </a:prstGeom>
        </p:spPr>
        <p:txBody>
          <a:bodyPr/>
          <a:lstStyle/>
          <a:p>
            <a:r>
              <a:rPr kumimoji="1" lang="ja-JP" altLang="en-US"/>
              <a:t>マスター タイトルの書式設定</a:t>
            </a:r>
          </a:p>
        </p:txBody>
      </p:sp>
      <p:sp>
        <p:nvSpPr>
          <p:cNvPr id="3" name="コンテンツ プレースホルダー 2"/>
          <p:cNvSpPr>
            <a:spLocks noGrp="1"/>
          </p:cNvSpPr>
          <p:nvPr>
            <p:ph idx="1"/>
          </p:nvPr>
        </p:nvSpPr>
        <p:spPr>
          <a:xfrm>
            <a:off x="395817" y="1457325"/>
            <a:ext cx="11260667" cy="4864100"/>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609600" y="6356351"/>
            <a:ext cx="2844800" cy="365125"/>
          </a:xfrm>
          <a:prstGeom prst="rect">
            <a:avLst/>
          </a:prstGeom>
        </p:spPr>
        <p:txBody>
          <a:bodyPr/>
          <a:lstStyle/>
          <a:p>
            <a:fld id="{4F463AB0-2CC6-403A-90EC-93E795044F56}" type="datetimeFigureOut">
              <a:rPr kumimoji="1" lang="ja-JP" altLang="en-US" smtClean="0"/>
              <a:t>2020/3/10</a:t>
            </a:fld>
            <a:endParaRPr kumimoji="1" lang="ja-JP" altLang="en-US" dirty="0"/>
          </a:p>
        </p:txBody>
      </p:sp>
      <p:sp>
        <p:nvSpPr>
          <p:cNvPr id="5" name="フッター プレースホルダー 4"/>
          <p:cNvSpPr>
            <a:spLocks noGrp="1"/>
          </p:cNvSpPr>
          <p:nvPr>
            <p:ph type="ftr" sz="quarter" idx="11"/>
          </p:nvPr>
        </p:nvSpPr>
        <p:spPr>
          <a:xfrm>
            <a:off x="4165600" y="6356351"/>
            <a:ext cx="3860800" cy="365125"/>
          </a:xfrm>
          <a:prstGeom prst="rect">
            <a:avLst/>
          </a:prstGeom>
        </p:spPr>
        <p:txBody>
          <a:bodyPr/>
          <a:lstStyle/>
          <a:p>
            <a:endParaRPr kumimoji="1" lang="ja-JP" altLang="en-US" dirty="0"/>
          </a:p>
        </p:txBody>
      </p:sp>
      <p:sp>
        <p:nvSpPr>
          <p:cNvPr id="6" name="スライド番号プレースホルダー 5"/>
          <p:cNvSpPr>
            <a:spLocks noGrp="1"/>
          </p:cNvSpPr>
          <p:nvPr>
            <p:ph type="sldNum" sz="quarter" idx="12"/>
          </p:nvPr>
        </p:nvSpPr>
        <p:spPr>
          <a:xfrm>
            <a:off x="9652000" y="6546856"/>
            <a:ext cx="2540000" cy="276999"/>
          </a:xfrm>
        </p:spPr>
        <p:txBody>
          <a:bodyPr/>
          <a:lstStyle>
            <a:lvl1pPr>
              <a:defRPr sz="1200"/>
            </a:lvl1pPr>
          </a:lstStyle>
          <a:p>
            <a:fld id="{7D3C35FD-47B6-4CD7-8146-95C1CE150425}" type="slidenum">
              <a:rPr kumimoji="1" lang="ja-JP" altLang="en-US" smtClean="0"/>
              <a:pPr/>
              <a:t>‹#›</a:t>
            </a:fld>
            <a:endParaRPr kumimoji="1" lang="ja-JP" altLang="en-US" dirty="0"/>
          </a:p>
        </p:txBody>
      </p:sp>
      <p:sp>
        <p:nvSpPr>
          <p:cNvPr id="7" name="Rectangle 4"/>
          <p:cNvSpPr txBox="1">
            <a:spLocks noChangeArrowheads="1"/>
          </p:cNvSpPr>
          <p:nvPr userDrawn="1"/>
        </p:nvSpPr>
        <p:spPr>
          <a:xfrm>
            <a:off x="9704983" y="6567056"/>
            <a:ext cx="2185581" cy="205885"/>
          </a:xfrm>
          <a:prstGeom prst="rect">
            <a:avLst/>
          </a:prstGeom>
        </p:spPr>
        <p:txBody>
          <a:bodyPr vert="horz" wrap="square" lIns="91440" tIns="45720" rIns="91440" bIns="45720" numCol="1" anchor="t" anchorCtr="0" compatLnSpc="1">
            <a:prstTxWarp prst="textNoShape">
              <a:avLst/>
            </a:prstTxWarp>
          </a:bodyPr>
          <a:lstStyle>
            <a:defPPr>
              <a:defRPr lang="en-US"/>
            </a:defPPr>
            <a:lvl1pPr algn="r" defTabSz="457200" rtl="0" eaLnBrk="0" fontAlgn="base" hangingPunct="0">
              <a:spcBef>
                <a:spcPct val="50000"/>
              </a:spcBef>
              <a:spcAft>
                <a:spcPct val="0"/>
              </a:spcAft>
              <a:defRPr sz="1000" kern="1200">
                <a:solidFill>
                  <a:srgbClr val="002569"/>
                </a:solidFill>
                <a:latin typeface="Century Gothic" pitchFamily="34" charset="0"/>
                <a:ea typeface="ＭＳ Ｐゴシック" pitchFamily="-106" charset="-128"/>
                <a:cs typeface="Calibri" pitchFamily="-106" charset="0"/>
              </a:defRPr>
            </a:lvl1pPr>
            <a:lvl2pPr marL="457200" algn="l" defTabSz="457200" rtl="0" fontAlgn="base">
              <a:spcBef>
                <a:spcPct val="0"/>
              </a:spcBef>
              <a:spcAft>
                <a:spcPct val="0"/>
              </a:spcAft>
              <a:defRPr kern="1200">
                <a:solidFill>
                  <a:schemeClr val="tx1"/>
                </a:solidFill>
                <a:latin typeface="Arial" charset="0"/>
                <a:ea typeface="ＭＳ Ｐゴシック" pitchFamily="-106"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6"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6"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6" charset="-128"/>
                <a:cs typeface="+mn-cs"/>
              </a:defRPr>
            </a:lvl5pPr>
            <a:lvl6pPr marL="2286000" algn="l" defTabSz="914400" rtl="0" eaLnBrk="1" latinLnBrk="0" hangingPunct="1">
              <a:defRPr kern="1200">
                <a:solidFill>
                  <a:schemeClr val="tx1"/>
                </a:solidFill>
                <a:latin typeface="Arial" charset="0"/>
                <a:ea typeface="ＭＳ Ｐゴシック" pitchFamily="-106" charset="-128"/>
                <a:cs typeface="+mn-cs"/>
              </a:defRPr>
            </a:lvl6pPr>
            <a:lvl7pPr marL="2743200" algn="l" defTabSz="914400" rtl="0" eaLnBrk="1" latinLnBrk="0" hangingPunct="1">
              <a:defRPr kern="1200">
                <a:solidFill>
                  <a:schemeClr val="tx1"/>
                </a:solidFill>
                <a:latin typeface="Arial" charset="0"/>
                <a:ea typeface="ＭＳ Ｐゴシック" pitchFamily="-106" charset="-128"/>
                <a:cs typeface="+mn-cs"/>
              </a:defRPr>
            </a:lvl7pPr>
            <a:lvl8pPr marL="3200400" algn="l" defTabSz="914400" rtl="0" eaLnBrk="1" latinLnBrk="0" hangingPunct="1">
              <a:defRPr kern="1200">
                <a:solidFill>
                  <a:schemeClr val="tx1"/>
                </a:solidFill>
                <a:latin typeface="Arial" charset="0"/>
                <a:ea typeface="ＭＳ Ｐゴシック" pitchFamily="-106" charset="-128"/>
                <a:cs typeface="+mn-cs"/>
              </a:defRPr>
            </a:lvl8pPr>
            <a:lvl9pPr marL="3657600" algn="l" defTabSz="914400" rtl="0" eaLnBrk="1" latinLnBrk="0" hangingPunct="1">
              <a:defRPr kern="1200">
                <a:solidFill>
                  <a:schemeClr val="tx1"/>
                </a:solidFill>
                <a:latin typeface="Arial" charset="0"/>
                <a:ea typeface="ＭＳ Ｐゴシック" pitchFamily="-106" charset="-128"/>
                <a:cs typeface="+mn-cs"/>
              </a:defRPr>
            </a:lvl9pPr>
          </a:lstStyle>
          <a:p>
            <a:pPr>
              <a:defRPr/>
            </a:pPr>
            <a:fld id="{6BF8D2B0-EFB6-4DAA-9B0B-6F6B3A580823}" type="slidenum">
              <a:rPr lang="en-US" sz="1000" smtClean="0"/>
              <a:pPr>
                <a:defRPr/>
              </a:pPr>
              <a:t>‹#›</a:t>
            </a:fld>
            <a:endParaRPr lang="en-US" sz="1000" dirty="0"/>
          </a:p>
        </p:txBody>
      </p:sp>
    </p:spTree>
    <p:extLst>
      <p:ext uri="{BB962C8B-B14F-4D97-AF65-F5344CB8AC3E}">
        <p14:creationId xmlns:p14="http://schemas.microsoft.com/office/powerpoint/2010/main" val="4250453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609600" y="1600200"/>
            <a:ext cx="10871200" cy="4724400"/>
          </a:xfrm>
          <a:prstGeom prst="rect">
            <a:avLst/>
          </a:prstGeom>
        </p:spPr>
        <p:txBody>
          <a:bodyPr/>
          <a:lstStyle>
            <a:lvl1pPr>
              <a:defRPr sz="2000">
                <a:latin typeface="Arial" panose="020B0604020202020204" pitchFamily="34" charset="0"/>
                <a:cs typeface="Arial" panose="020B0604020202020204" pitchFamily="34" charset="0"/>
              </a:defRPr>
            </a:lvl1pPr>
            <a:lvl2pPr marL="768927" indent="-311727">
              <a:buFont typeface="Courier New" panose="02070309020205020404" pitchFamily="49" charset="0"/>
              <a:buChar char="o"/>
              <a:defRPr sz="2000">
                <a:latin typeface="Arial" panose="020B0604020202020204" pitchFamily="34" charset="0"/>
                <a:cs typeface="Arial" panose="020B0604020202020204" pitchFamily="34" charset="0"/>
              </a:defRPr>
            </a:lvl2pPr>
            <a:lvl3pPr marL="1188719" indent="-274319">
              <a:buFont typeface="Wingdings" panose="05000000000000000000" pitchFamily="2" charset="2"/>
              <a:buChar cha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idx="4294967295"/>
          </p:nvPr>
        </p:nvSpPr>
        <p:spPr>
          <a:xfrm>
            <a:off x="2133600" y="22225"/>
            <a:ext cx="10058400" cy="914400"/>
          </a:xfrm>
          <a:prstGeom prst="rect">
            <a:avLst/>
          </a:prstGeom>
        </p:spPr>
        <p:txBody>
          <a:bodyPr>
            <a:normAutofit fontScale="90000"/>
          </a:bodyPr>
          <a:lstStyle>
            <a:lvl1pPr>
              <a:defRPr/>
            </a:lvl1pPr>
          </a:lstStyle>
          <a:p>
            <a:r>
              <a:rPr lang="en-US"/>
              <a:t>Click to edit Master title style</a:t>
            </a:r>
            <a:endParaRPr lang="en-GB" dirty="0"/>
          </a:p>
        </p:txBody>
      </p:sp>
      <p:sp>
        <p:nvSpPr>
          <p:cNvPr id="4" name="Shape 6"/>
          <p:cNvSpPr>
            <a:spLocks noGrp="1"/>
          </p:cNvSpPr>
          <p:nvPr>
            <p:ph type="sldNum" sz="quarter" idx="11"/>
          </p:nvPr>
        </p:nvSpPr>
        <p:spPr/>
        <p:txBody>
          <a:bodyPr/>
          <a:lstStyle>
            <a:lvl1pPr>
              <a:defRPr/>
            </a:lvl1pPr>
          </a:lstStyle>
          <a:p>
            <a:fld id="{66E84D08-0435-49A0-95C3-4CC166FEA0FC}" type="slidenum">
              <a:rPr lang="de-DE" altLang="de-DE"/>
              <a:pPr/>
              <a:t>‹#›</a:t>
            </a:fld>
            <a:endParaRPr lang="de-DE" altLang="de-DE"/>
          </a:p>
        </p:txBody>
      </p:sp>
    </p:spTree>
    <p:extLst>
      <p:ext uri="{BB962C8B-B14F-4D97-AF65-F5344CB8AC3E}">
        <p14:creationId xmlns:p14="http://schemas.microsoft.com/office/powerpoint/2010/main" val="3142776168"/>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9"/>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9652000" y="6546856"/>
            <a:ext cx="2540000" cy="246221"/>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rPr/>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Lst>
  <p:transitio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mailto:philippe.bally@esa.int"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hyperlink" Target="mailto:floriane.provost@esa.int" TargetMode="External"/><Relationship Id="rId5" Type="http://schemas.openxmlformats.org/officeDocument/2006/relationships/hyperlink" Target="mailto:tpapadopoulou@argans.co.uk" TargetMode="External"/><Relationship Id="rId4" Type="http://schemas.openxmlformats.org/officeDocument/2006/relationships/hyperlink" Target="mailto:m.foumelis@brgm.fr"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diagramLayout" Target="../diagrams/layout1.xml"/><Relationship Id="rId1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diagramData" Target="../diagrams/data1.xml"/><Relationship Id="rId17" Type="http://schemas.openxmlformats.org/officeDocument/2006/relationships/image" Target="../media/image14.png"/><Relationship Id="rId2" Type="http://schemas.openxmlformats.org/officeDocument/2006/relationships/image" Target="../media/image4.png"/><Relationship Id="rId16" Type="http://schemas.microsoft.com/office/2007/relationships/diagramDrawing" Target="../diagrams/drawing1.xml"/><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diagramColors" Target="../diagrams/colors1.xml"/><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hyperlink" Target="mailto:isis-pleiades@cnes.fr"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geohazards-tep.eu/"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1524000" y="2667000"/>
            <a:ext cx="5746243" cy="916931"/>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defRPr sz="4200" b="1">
                <a:latin typeface="Droid Serif"/>
                <a:ea typeface="Droid Serif"/>
                <a:cs typeface="Droid Serif"/>
                <a:sym typeface="Droid Serif"/>
              </a:defRPr>
            </a:lvl1pPr>
          </a:lstStyle>
          <a:p>
            <a:pPr lvl="0">
              <a:defRPr sz="1800" b="0">
                <a:solidFill>
                  <a:srgbClr val="000000"/>
                </a:solidFill>
              </a:defRPr>
            </a:pPr>
            <a:r>
              <a:rPr lang="en-GB" sz="2400" dirty="0">
                <a:solidFill>
                  <a:schemeClr val="bg1"/>
                </a:solidFill>
                <a:latin typeface="+mj-lt"/>
              </a:rPr>
              <a:t>Geohazards Lab</a:t>
            </a:r>
            <a:endParaRPr sz="2400" dirty="0">
              <a:solidFill>
                <a:schemeClr val="bg1"/>
              </a:solidFill>
              <a:latin typeface="+mj-lt"/>
            </a:endParaRPr>
          </a:p>
        </p:txBody>
      </p:sp>
      <p:sp>
        <p:nvSpPr>
          <p:cNvPr id="11" name="Shape 11"/>
          <p:cNvSpPr/>
          <p:nvPr/>
        </p:nvSpPr>
        <p:spPr>
          <a:xfrm>
            <a:off x="1524000" y="3962400"/>
            <a:ext cx="6019800" cy="2541589"/>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defTabSz="914400">
              <a:lnSpc>
                <a:spcPct val="150000"/>
              </a:lnSpc>
              <a:defRPr>
                <a:solidFill>
                  <a:srgbClr val="000000"/>
                </a:solidFill>
              </a:defRPr>
            </a:pPr>
            <a:r>
              <a:rPr lang="en-US" dirty="0">
                <a:solidFill>
                  <a:schemeClr val="bg1"/>
                </a:solidFill>
                <a:latin typeface="+mj-lt"/>
                <a:ea typeface="Arial Bold"/>
                <a:cs typeface="Arial Bold"/>
                <a:sym typeface="Arial Bold"/>
              </a:rPr>
              <a:t>Theodora Papadopoulou, Philippe Bally, ESA</a:t>
            </a:r>
          </a:p>
          <a:p>
            <a:pPr defTabSz="914400">
              <a:lnSpc>
                <a:spcPct val="150000"/>
              </a:lnSpc>
              <a:defRPr>
                <a:solidFill>
                  <a:srgbClr val="000000"/>
                </a:solidFill>
              </a:defRPr>
            </a:pPr>
            <a:r>
              <a:rPr lang="en-US" dirty="0">
                <a:solidFill>
                  <a:schemeClr val="bg1"/>
                </a:solidFill>
                <a:latin typeface="+mj-lt"/>
                <a:ea typeface="Arial Bold"/>
                <a:cs typeface="Arial Bold"/>
                <a:sym typeface="Arial Bold"/>
              </a:rPr>
              <a:t>Michael </a:t>
            </a:r>
            <a:r>
              <a:rPr lang="en-US" dirty="0" err="1">
                <a:solidFill>
                  <a:schemeClr val="bg1"/>
                </a:solidFill>
                <a:latin typeface="+mj-lt"/>
                <a:ea typeface="Arial Bold"/>
                <a:cs typeface="Arial Bold"/>
                <a:sym typeface="Arial Bold"/>
              </a:rPr>
              <a:t>Foumelis</a:t>
            </a:r>
            <a:r>
              <a:rPr lang="en-US" dirty="0">
                <a:solidFill>
                  <a:schemeClr val="bg1"/>
                </a:solidFill>
                <a:latin typeface="+mj-lt"/>
                <a:ea typeface="Arial Bold"/>
                <a:cs typeface="Arial Bold"/>
                <a:sym typeface="Arial Bold"/>
              </a:rPr>
              <a:t>, </a:t>
            </a:r>
            <a:r>
              <a:rPr lang="en-GB" dirty="0">
                <a:solidFill>
                  <a:schemeClr val="bg1"/>
                </a:solidFill>
                <a:latin typeface="+mj-lt"/>
                <a:ea typeface="Arial Bold"/>
                <a:cs typeface="Arial Bold"/>
                <a:sym typeface="Arial Bold"/>
              </a:rPr>
              <a:t>BRGM</a:t>
            </a:r>
            <a:endParaRPr dirty="0">
              <a:solidFill>
                <a:schemeClr val="bg1"/>
              </a:solidFill>
              <a:latin typeface="+mj-lt"/>
              <a:ea typeface="Arial Bold"/>
              <a:cs typeface="Arial Bold"/>
              <a:sym typeface="Arial Bold"/>
            </a:endParaRPr>
          </a:p>
          <a:p>
            <a:pPr defTabSz="914400">
              <a:lnSpc>
                <a:spcPct val="150000"/>
              </a:lnSpc>
              <a:defRPr>
                <a:solidFill>
                  <a:srgbClr val="000000"/>
                </a:solidFill>
              </a:defRPr>
            </a:pPr>
            <a:r>
              <a:rPr lang="en-AU" dirty="0">
                <a:solidFill>
                  <a:schemeClr val="bg1"/>
                </a:solidFill>
                <a:latin typeface="+mj-lt"/>
                <a:ea typeface="Arial Bold"/>
                <a:cs typeface="Arial Bold"/>
                <a:sym typeface="Arial Bold"/>
              </a:rPr>
              <a:t>CEOS WGDisasters-13</a:t>
            </a:r>
            <a:endParaRPr dirty="0">
              <a:solidFill>
                <a:schemeClr val="bg1"/>
              </a:solidFill>
              <a:latin typeface="+mj-lt"/>
              <a:ea typeface="Arial Bold"/>
              <a:cs typeface="Arial Bold"/>
              <a:sym typeface="Arial Bold"/>
            </a:endParaRPr>
          </a:p>
          <a:p>
            <a:pPr defTabSz="914400">
              <a:lnSpc>
                <a:spcPct val="150000"/>
              </a:lnSpc>
              <a:defRPr>
                <a:solidFill>
                  <a:srgbClr val="000000"/>
                </a:solidFill>
              </a:defRPr>
            </a:pPr>
            <a:r>
              <a:rPr lang="en-AU" dirty="0">
                <a:solidFill>
                  <a:schemeClr val="bg1"/>
                </a:solidFill>
                <a:latin typeface="+mj-lt"/>
                <a:ea typeface="Arial Bold"/>
                <a:cs typeface="Arial Bold"/>
                <a:sym typeface="Arial Bold"/>
              </a:rPr>
              <a:t>Pasadena, California</a:t>
            </a:r>
            <a:endParaRPr dirty="0">
              <a:solidFill>
                <a:schemeClr val="bg1"/>
              </a:solidFill>
              <a:latin typeface="+mj-lt"/>
              <a:ea typeface="Arial Bold"/>
              <a:cs typeface="Arial Bold"/>
              <a:sym typeface="Arial Bold"/>
            </a:endParaRPr>
          </a:p>
          <a:p>
            <a:pPr defTabSz="914400">
              <a:lnSpc>
                <a:spcPct val="150000"/>
              </a:lnSpc>
              <a:defRPr>
                <a:solidFill>
                  <a:srgbClr val="000000"/>
                </a:solidFill>
              </a:defRPr>
            </a:pPr>
            <a:r>
              <a:rPr lang="en-AU" dirty="0">
                <a:solidFill>
                  <a:schemeClr val="bg1"/>
                </a:solidFill>
                <a:latin typeface="+mj-lt"/>
                <a:ea typeface="Arial Bold"/>
                <a:cs typeface="Arial Bold"/>
                <a:sym typeface="Arial Bold"/>
              </a:rPr>
              <a:t>09 – 13 March 2020</a:t>
            </a:r>
            <a:endParaRPr dirty="0">
              <a:solidFill>
                <a:schemeClr val="bg1"/>
              </a:solidFill>
              <a:latin typeface="+mj-lt"/>
              <a:ea typeface="Arial Bold"/>
              <a:cs typeface="Arial Bold"/>
              <a:sym typeface="Arial Bold"/>
            </a:endParaRPr>
          </a:p>
        </p:txBody>
      </p:sp>
      <p:pic>
        <p:nvPicPr>
          <p:cNvPr id="12" name="ceos_logo.png"/>
          <p:cNvPicPr/>
          <p:nvPr/>
        </p:nvPicPr>
        <p:blipFill>
          <a:blip r:embed="rId2"/>
          <a:stretch>
            <a:fillRect/>
          </a:stretch>
        </p:blipFill>
        <p:spPr>
          <a:xfrm>
            <a:off x="1447800" y="1066800"/>
            <a:ext cx="3206895" cy="1143737"/>
          </a:xfrm>
          <a:prstGeom prst="rect">
            <a:avLst/>
          </a:prstGeom>
          <a:ln w="12700">
            <a:miter lim="400000"/>
          </a:ln>
        </p:spPr>
      </p:pic>
      <p:sp>
        <p:nvSpPr>
          <p:cNvPr id="5" name="Shape 10"/>
          <p:cNvSpPr txBox="1">
            <a:spLocks/>
          </p:cNvSpPr>
          <p:nvPr/>
        </p:nvSpPr>
        <p:spPr>
          <a:xfrm>
            <a:off x="1524000" y="2286000"/>
            <a:ext cx="4482604" cy="21018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400" dirty="0">
                <a:solidFill>
                  <a:schemeClr val="bg1">
                    <a:lumMod val="20000"/>
                    <a:lumOff val="80000"/>
                  </a:schemeClr>
                </a:solidFill>
                <a:latin typeface="+mj-lt"/>
              </a:rPr>
              <a:t>Committee on Earth Observation Satellites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p:cNvSpPr>
            <a:spLocks noGrp="1"/>
          </p:cNvSpPr>
          <p:nvPr>
            <p:ph type="title"/>
          </p:nvPr>
        </p:nvSpPr>
        <p:spPr>
          <a:xfrm>
            <a:off x="2514600" y="152400"/>
            <a:ext cx="6930656" cy="671420"/>
          </a:xfrm>
        </p:spPr>
        <p:txBody>
          <a:bodyPr/>
          <a:lstStyle/>
          <a:p>
            <a:pPr algn="ctr"/>
            <a:r>
              <a:rPr lang="en-GB" sz="2400" dirty="0"/>
              <a:t>Geohazards Lab – </a:t>
            </a:r>
            <a:br>
              <a:rPr lang="en-GB" sz="2400" dirty="0"/>
            </a:br>
            <a:r>
              <a:rPr lang="en-GB" sz="2400" dirty="0"/>
              <a:t>Reporting on CEOS Work plan Milestones</a:t>
            </a:r>
            <a:endParaRPr lang="it-IT" sz="2400" dirty="0"/>
          </a:p>
        </p:txBody>
      </p:sp>
      <p:graphicFrame>
        <p:nvGraphicFramePr>
          <p:cNvPr id="5" name="Table 4">
            <a:extLst>
              <a:ext uri="{FF2B5EF4-FFF2-40B4-BE49-F238E27FC236}">
                <a16:creationId xmlns:a16="http://schemas.microsoft.com/office/drawing/2014/main" id="{7804ACA8-E08E-F941-9CAF-B51B96FDD0B0}"/>
              </a:ext>
            </a:extLst>
          </p:cNvPr>
          <p:cNvGraphicFramePr>
            <a:graphicFrameLocks noGrp="1"/>
          </p:cNvGraphicFramePr>
          <p:nvPr>
            <p:extLst/>
          </p:nvPr>
        </p:nvGraphicFramePr>
        <p:xfrm>
          <a:off x="1702207" y="1445635"/>
          <a:ext cx="8859692" cy="1097280"/>
        </p:xfrm>
        <a:graphic>
          <a:graphicData uri="http://schemas.openxmlformats.org/drawingml/2006/table">
            <a:tbl>
              <a:tblPr firstRow="1" bandRow="1">
                <a:tableStyleId>{69012ECD-51FC-41F1-AA8D-1B2483CD663E}</a:tableStyleId>
              </a:tblPr>
              <a:tblGrid>
                <a:gridCol w="2287201">
                  <a:extLst>
                    <a:ext uri="{9D8B030D-6E8A-4147-A177-3AD203B41FA5}">
                      <a16:colId xmlns:a16="http://schemas.microsoft.com/office/drawing/2014/main" val="3510083090"/>
                    </a:ext>
                  </a:extLst>
                </a:gridCol>
                <a:gridCol w="1504709">
                  <a:extLst>
                    <a:ext uri="{9D8B030D-6E8A-4147-A177-3AD203B41FA5}">
                      <a16:colId xmlns:a16="http://schemas.microsoft.com/office/drawing/2014/main" val="2260749542"/>
                    </a:ext>
                  </a:extLst>
                </a:gridCol>
                <a:gridCol w="5067782">
                  <a:extLst>
                    <a:ext uri="{9D8B030D-6E8A-4147-A177-3AD203B41FA5}">
                      <a16:colId xmlns:a16="http://schemas.microsoft.com/office/drawing/2014/main" val="2037943493"/>
                    </a:ext>
                  </a:extLst>
                </a:gridCol>
              </a:tblGrid>
              <a:tr h="218440">
                <a:tc>
                  <a:txBody>
                    <a:bodyPr/>
                    <a:lstStyle/>
                    <a:p>
                      <a:pPr algn="l"/>
                      <a:r>
                        <a:rPr lang="en-US" sz="1200" dirty="0"/>
                        <a:t>Objective</a:t>
                      </a:r>
                      <a:endParaRPr lang="en-US" sz="1200" b="1" dirty="0">
                        <a:solidFill>
                          <a:srgbClr val="002569"/>
                        </a:solidFill>
                      </a:endParaRPr>
                    </a:p>
                  </a:txBody>
                  <a:tcPr>
                    <a:solidFill>
                      <a:schemeClr val="tx2">
                        <a:lumMod val="75000"/>
                      </a:schemeClr>
                    </a:solidFill>
                  </a:tcPr>
                </a:tc>
                <a:tc>
                  <a:txBody>
                    <a:bodyPr/>
                    <a:lstStyle/>
                    <a:p>
                      <a:pPr algn="l"/>
                      <a:r>
                        <a:rPr lang="en-US" sz="1200" dirty="0"/>
                        <a:t>Projected Completion Date</a:t>
                      </a:r>
                      <a:endParaRPr lang="en-US" sz="1200" b="1" dirty="0">
                        <a:solidFill>
                          <a:srgbClr val="002569"/>
                        </a:solidFill>
                      </a:endParaRPr>
                    </a:p>
                  </a:txBody>
                  <a:tcPr>
                    <a:solidFill>
                      <a:schemeClr val="tx2">
                        <a:lumMod val="75000"/>
                      </a:schemeClr>
                    </a:solidFill>
                  </a:tcPr>
                </a:tc>
                <a:tc>
                  <a:txBody>
                    <a:bodyPr/>
                    <a:lstStyle/>
                    <a:p>
                      <a:pPr algn="l"/>
                      <a:r>
                        <a:rPr lang="en-US" sz="1200" dirty="0"/>
                        <a:t>Background Information</a:t>
                      </a:r>
                      <a:endParaRPr lang="en-US" sz="1200" b="1" dirty="0">
                        <a:solidFill>
                          <a:srgbClr val="002569"/>
                        </a:solidFill>
                      </a:endParaRPr>
                    </a:p>
                  </a:txBody>
                  <a:tcPr>
                    <a:solidFill>
                      <a:schemeClr val="tx2">
                        <a:lumMod val="75000"/>
                      </a:schemeClr>
                    </a:solidFill>
                  </a:tcPr>
                </a:tc>
                <a:extLst>
                  <a:ext uri="{0D108BD9-81ED-4DB2-BD59-A6C34878D82A}">
                    <a16:rowId xmlns:a16="http://schemas.microsoft.com/office/drawing/2014/main" val="2134369296"/>
                  </a:ext>
                </a:extLst>
              </a:tr>
              <a:tr h="370840">
                <a:tc>
                  <a:txBody>
                    <a:bodyPr/>
                    <a:lstStyle/>
                    <a:p>
                      <a:pPr algn="l"/>
                      <a:r>
                        <a:rPr lang="en-GB" sz="1200" b="0" kern="1200" dirty="0">
                          <a:solidFill>
                            <a:srgbClr val="002569"/>
                          </a:solidFill>
                          <a:latin typeface="+mn-lt"/>
                          <a:ea typeface="+mn-ea"/>
                          <a:cs typeface="+mn-cs"/>
                          <a:sym typeface="Calibri"/>
                        </a:rPr>
                        <a:t>DIS-20: Pursue the standardization of geohazards EO-products </a:t>
                      </a:r>
                    </a:p>
                  </a:txBody>
                  <a:tcPr/>
                </a:tc>
                <a:tc>
                  <a:txBody>
                    <a:bodyPr/>
                    <a:lstStyle/>
                    <a:p>
                      <a:pPr algn="l"/>
                      <a:r>
                        <a:rPr lang="en-US" sz="1200" b="0" dirty="0">
                          <a:solidFill>
                            <a:srgbClr val="002569"/>
                          </a:solidFill>
                          <a:latin typeface="+mn-lt"/>
                          <a:ea typeface="+mn-ea"/>
                          <a:cs typeface="+mn-cs"/>
                          <a:sym typeface="Calibri"/>
                        </a:rPr>
                        <a:t>Q2 2020</a:t>
                      </a:r>
                    </a:p>
                  </a:txBody>
                  <a:tcPr/>
                </a:tc>
                <a:tc>
                  <a:txBody>
                    <a:bodyPr/>
                    <a:lstStyle/>
                    <a:p>
                      <a:pPr algn="l"/>
                      <a:r>
                        <a:rPr lang="en-GB" sz="1200" b="0" dirty="0">
                          <a:solidFill>
                            <a:srgbClr val="002569"/>
                          </a:solidFill>
                          <a:latin typeface="+mn-lt"/>
                          <a:ea typeface="+mn-ea"/>
                          <a:cs typeface="+mn-cs"/>
                          <a:sym typeface="Calibri"/>
                        </a:rPr>
                        <a:t>Identify a framework for standardization of geohazards related EO-products to achieve acceptance by the EO community and decision makers </a:t>
                      </a:r>
                    </a:p>
                  </a:txBody>
                  <a:tcPr/>
                </a:tc>
                <a:extLst>
                  <a:ext uri="{0D108BD9-81ED-4DB2-BD59-A6C34878D82A}">
                    <a16:rowId xmlns:a16="http://schemas.microsoft.com/office/drawing/2014/main" val="998297972"/>
                  </a:ext>
                </a:extLst>
              </a:tr>
            </a:tbl>
          </a:graphicData>
        </a:graphic>
      </p:graphicFrame>
      <p:sp>
        <p:nvSpPr>
          <p:cNvPr id="4" name="Rectangle 3">
            <a:extLst>
              <a:ext uri="{FF2B5EF4-FFF2-40B4-BE49-F238E27FC236}">
                <a16:creationId xmlns:a16="http://schemas.microsoft.com/office/drawing/2014/main" id="{50EC5685-AE56-3847-B0FA-4EA5497D4E2B}"/>
              </a:ext>
            </a:extLst>
          </p:cNvPr>
          <p:cNvSpPr/>
          <p:nvPr/>
        </p:nvSpPr>
        <p:spPr>
          <a:xfrm>
            <a:off x="381000" y="2872343"/>
            <a:ext cx="11506199" cy="584775"/>
          </a:xfrm>
          <a:prstGeom prst="rect">
            <a:avLst/>
          </a:prstGeom>
        </p:spPr>
        <p:txBody>
          <a:bodyPr wrap="square">
            <a:spAutoFit/>
          </a:bodyPr>
          <a:lstStyle/>
          <a:p>
            <a:pPr marL="285750" indent="-285750">
              <a:buFont typeface="Wingdings" pitchFamily="2" charset="2"/>
              <a:buChar char="ü"/>
            </a:pPr>
            <a:r>
              <a:rPr lang="en-GB" sz="1600" dirty="0"/>
              <a:t>Taking into account that there are currently initiatives working on </a:t>
            </a:r>
            <a:r>
              <a:rPr lang="en-GB" sz="1600" dirty="0" err="1"/>
              <a:t>InSAR</a:t>
            </a:r>
            <a:r>
              <a:rPr lang="en-GB" sz="1600" dirty="0"/>
              <a:t> standards such as EPOS, EGMS, CEOS WGD, the intention is to prepare a list of common standards with the purpose to adopt them on GEP.</a:t>
            </a:r>
            <a:endParaRPr lang="en-GB" sz="1600" dirty="0">
              <a:solidFill>
                <a:srgbClr val="FF0000"/>
              </a:solidFill>
            </a:endParaRPr>
          </a:p>
        </p:txBody>
      </p:sp>
    </p:spTree>
    <p:extLst>
      <p:ext uri="{BB962C8B-B14F-4D97-AF65-F5344CB8AC3E}">
        <p14:creationId xmlns:p14="http://schemas.microsoft.com/office/powerpoint/2010/main" val="171817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9" name="Title 1"/>
          <p:cNvSpPr>
            <a:spLocks noGrp="1"/>
          </p:cNvSpPr>
          <p:nvPr>
            <p:ph type="title"/>
          </p:nvPr>
        </p:nvSpPr>
        <p:spPr>
          <a:xfrm>
            <a:off x="2967210" y="237620"/>
            <a:ext cx="4718394" cy="533480"/>
          </a:xfrm>
        </p:spPr>
        <p:txBody>
          <a:bodyPr/>
          <a:lstStyle/>
          <a:p>
            <a:pPr algn="l"/>
            <a:r>
              <a:rPr lang="en-US" sz="2400" dirty="0"/>
              <a:t>GEP - Way forward</a:t>
            </a:r>
            <a:br>
              <a:rPr lang="en-US" sz="2400" dirty="0"/>
            </a:br>
            <a:r>
              <a:rPr lang="en-US" sz="2400" dirty="0"/>
              <a:t>Network of Resources</a:t>
            </a:r>
          </a:p>
        </p:txBody>
      </p:sp>
      <p:sp>
        <p:nvSpPr>
          <p:cNvPr id="8" name="Rectangle 7">
            <a:extLst>
              <a:ext uri="{FF2B5EF4-FFF2-40B4-BE49-F238E27FC236}">
                <a16:creationId xmlns:a16="http://schemas.microsoft.com/office/drawing/2014/main" id="{B81581A6-2C12-274A-BF00-D60CCB9D4F5A}"/>
              </a:ext>
            </a:extLst>
          </p:cNvPr>
          <p:cNvSpPr/>
          <p:nvPr/>
        </p:nvSpPr>
        <p:spPr>
          <a:xfrm>
            <a:off x="0" y="1475516"/>
            <a:ext cx="12115800" cy="4732321"/>
          </a:xfrm>
          <a:prstGeom prst="rect">
            <a:avLst/>
          </a:prstGeom>
        </p:spPr>
        <p:txBody>
          <a:bodyPr wrap="square">
            <a:spAutoFit/>
          </a:bodyPr>
          <a:lstStyle/>
          <a:p>
            <a:pPr marL="371475" indent="-285750">
              <a:lnSpc>
                <a:spcPct val="170000"/>
              </a:lnSpc>
              <a:buFont typeface="Wingdings" pitchFamily="2" charset="2"/>
              <a:buChar char="Ø"/>
            </a:pPr>
            <a:r>
              <a:rPr lang="en-GB" sz="1600" b="1" u="sng" dirty="0">
                <a:latin typeface="Arial" panose="020B0604020202020204" pitchFamily="34" charset="0"/>
                <a:cs typeface="Arial" panose="020B0604020202020204" pitchFamily="34" charset="0"/>
              </a:rPr>
              <a:t>Single access point for</a:t>
            </a:r>
            <a:r>
              <a:rPr lang="en-GB" sz="1600" b="1" dirty="0">
                <a:latin typeface="Arial" panose="020B0604020202020204" pitchFamily="34" charset="0"/>
                <a:cs typeface="Arial" panose="020B0604020202020204" pitchFamily="34" charset="0"/>
              </a:rPr>
              <a:t>:</a:t>
            </a:r>
          </a:p>
          <a:p>
            <a:pPr marL="371475" indent="-285750">
              <a:buFont typeface="Arial" panose="020B0604020202020204" pitchFamily="34" charset="0"/>
              <a:buChar char="•"/>
            </a:pPr>
            <a:r>
              <a:rPr lang="en-GB" sz="1600" b="1" dirty="0">
                <a:latin typeface="Arial" panose="020B0604020202020204" pitchFamily="34" charset="0"/>
                <a:cs typeface="Arial" panose="020B0604020202020204" pitchFamily="34" charset="0"/>
              </a:rPr>
              <a:t>Resource tier </a:t>
            </a:r>
            <a:r>
              <a:rPr lang="en-GB" sz="1600" dirty="0">
                <a:latin typeface="Arial" panose="020B0604020202020204" pitchFamily="34" charset="0"/>
                <a:cs typeface="Arial" panose="020B0604020202020204" pitchFamily="34" charset="0"/>
              </a:rPr>
              <a:t>providers (ICT Providers hosting collocated EO data)</a:t>
            </a:r>
          </a:p>
          <a:p>
            <a:pPr marL="371475" indent="-285750">
              <a:buFont typeface="Arial" panose="020B0604020202020204" pitchFamily="34" charset="0"/>
              <a:buChar char="•"/>
            </a:pPr>
            <a:r>
              <a:rPr lang="en-GB" sz="1600" b="1" dirty="0">
                <a:latin typeface="Arial" panose="020B0604020202020204" pitchFamily="34" charset="0"/>
                <a:cs typeface="Arial" panose="020B0604020202020204" pitchFamily="34" charset="0"/>
              </a:rPr>
              <a:t>Platform service </a:t>
            </a:r>
            <a:r>
              <a:rPr lang="en-GB" sz="1600" dirty="0">
                <a:latin typeface="Arial" panose="020B0604020202020204" pitchFamily="34" charset="0"/>
                <a:cs typeface="Arial" panose="020B0604020202020204" pitchFamily="34" charset="0"/>
              </a:rPr>
              <a:t>providers (built on top of a resource tier provider)</a:t>
            </a:r>
          </a:p>
          <a:p>
            <a:pPr marL="85725"/>
            <a:endParaRPr lang="en-GB" sz="1600" dirty="0">
              <a:latin typeface="Arial" panose="020B0604020202020204" pitchFamily="34" charset="0"/>
              <a:cs typeface="Arial" panose="020B0604020202020204" pitchFamily="34" charset="0"/>
            </a:endParaRPr>
          </a:p>
          <a:p>
            <a:pPr marL="371475" indent="-285750">
              <a:buFont typeface="Wingdings" pitchFamily="2" charset="2"/>
              <a:buChar char="Ø"/>
            </a:pPr>
            <a:r>
              <a:rPr lang="en-GB" sz="1600" b="1" u="sng" dirty="0">
                <a:latin typeface="Arial" panose="020B0604020202020204" pitchFamily="34" charset="0"/>
                <a:ea typeface="ＭＳ Ｐゴシック" charset="-128"/>
                <a:cs typeface="Arial" panose="020B0604020202020204" pitchFamily="34" charset="0"/>
              </a:rPr>
              <a:t>Addressing</a:t>
            </a:r>
            <a:endParaRPr lang="en-GB" sz="1600" dirty="0">
              <a:latin typeface="Arial" panose="020B0604020202020204" pitchFamily="34" charset="0"/>
              <a:cs typeface="Arial" panose="020B0604020202020204" pitchFamily="34" charset="0"/>
            </a:endParaRPr>
          </a:p>
          <a:p>
            <a:pPr marL="371475" indent="-285750">
              <a:spcBef>
                <a:spcPct val="20000"/>
              </a:spcBef>
              <a:buClr>
                <a:schemeClr val="tx2"/>
              </a:buClr>
              <a:buFont typeface="Arial" panose="020B0604020202020204" pitchFamily="34" charset="0"/>
              <a:buChar char="•"/>
            </a:pPr>
            <a:r>
              <a:rPr lang="en-GB" sz="1600" b="1" dirty="0">
                <a:latin typeface="Arial" panose="020B0604020202020204" pitchFamily="34" charset="0"/>
                <a:ea typeface="ＭＳ Ｐゴシック" charset="-128"/>
                <a:cs typeface="Arial" panose="020B0604020202020204" pitchFamily="34" charset="0"/>
              </a:rPr>
              <a:t>Self-funded user</a:t>
            </a:r>
            <a:r>
              <a:rPr lang="en-GB" sz="1600" dirty="0">
                <a:latin typeface="Arial" panose="020B0604020202020204" pitchFamily="34" charset="0"/>
                <a:ea typeface="ＭＳ Ｐゴシック" charset="-128"/>
                <a:cs typeface="Arial" panose="020B0604020202020204" pitchFamily="34" charset="0"/>
              </a:rPr>
              <a:t>: Any user world wide requiring for any reason Resource Tier or Platform Services (e.g. Science, Development, Pre-commercial and Commercial) who funds the consumption themselves;</a:t>
            </a:r>
          </a:p>
          <a:p>
            <a:pPr marL="371475" indent="-285750">
              <a:spcBef>
                <a:spcPct val="20000"/>
              </a:spcBef>
              <a:buClr>
                <a:schemeClr val="tx2"/>
              </a:buClr>
              <a:buFont typeface="Arial" panose="020B0604020202020204" pitchFamily="34" charset="0"/>
              <a:buChar char="•"/>
            </a:pPr>
            <a:r>
              <a:rPr lang="en-GB" sz="1600" b="1" dirty="0">
                <a:latin typeface="Arial" panose="020B0604020202020204" pitchFamily="34" charset="0"/>
                <a:ea typeface="ＭＳ Ｐゴシック" charset="-128"/>
                <a:cs typeface="Arial" panose="020B0604020202020204" pitchFamily="34" charset="0"/>
              </a:rPr>
              <a:t>Sponsored user</a:t>
            </a:r>
            <a:r>
              <a:rPr lang="en-GB" sz="1600" dirty="0">
                <a:latin typeface="Arial" panose="020B0604020202020204" pitchFamily="34" charset="0"/>
                <a:ea typeface="ＭＳ Ｐゴシック" charset="-128"/>
                <a:cs typeface="Arial" panose="020B0604020202020204" pitchFamily="34" charset="0"/>
              </a:rPr>
              <a:t>: (Science, Development, Pre-commercial) by ESA and other entities via Announcement of Opportunity</a:t>
            </a:r>
          </a:p>
          <a:p>
            <a:pPr marL="1114403" lvl="1" indent="-571500">
              <a:spcBef>
                <a:spcPct val="20000"/>
              </a:spcBef>
              <a:buClr>
                <a:schemeClr val="tx2"/>
              </a:buClr>
              <a:buFont typeface="Wingdings" pitchFamily="2" charset="2"/>
              <a:buChar char="ü"/>
            </a:pPr>
            <a:r>
              <a:rPr lang="en-GB" sz="1600" dirty="0">
                <a:latin typeface="Arial" panose="020B0604020202020204" pitchFamily="34" charset="0"/>
                <a:ea typeface="ＭＳ Ｐゴシック" charset="-128"/>
                <a:cs typeface="Arial" panose="020B0604020202020204" pitchFamily="34" charset="0"/>
              </a:rPr>
              <a:t>Sponsorship upon application (evaluation depends on project merit on a scientific and engineering viewpoints, schedule adequacy to complete the project and achieve positive results etc.)</a:t>
            </a:r>
          </a:p>
          <a:p>
            <a:pPr marL="542903" lvl="1">
              <a:spcBef>
                <a:spcPct val="20000"/>
              </a:spcBef>
              <a:buClr>
                <a:schemeClr val="tx2"/>
              </a:buClr>
            </a:pPr>
            <a:endParaRPr lang="en-GB" sz="1600" dirty="0">
              <a:latin typeface="Arial" panose="020B0604020202020204" pitchFamily="34" charset="0"/>
              <a:ea typeface="ＭＳ Ｐゴシック" charset="-128"/>
              <a:cs typeface="Arial" panose="020B0604020202020204" pitchFamily="34" charset="0"/>
            </a:endParaRPr>
          </a:p>
          <a:p>
            <a:pPr marL="371475" indent="-285750">
              <a:spcBef>
                <a:spcPct val="20000"/>
              </a:spcBef>
              <a:buClr>
                <a:schemeClr val="tx2"/>
              </a:buClr>
              <a:buFont typeface="Wingdings" pitchFamily="2" charset="2"/>
              <a:buChar char="Ø"/>
            </a:pPr>
            <a:r>
              <a:rPr lang="en-GB" sz="1600" b="1" dirty="0" err="1">
                <a:latin typeface="Arial" panose="020B0604020202020204" pitchFamily="34" charset="0"/>
                <a:cs typeface="Arial" panose="020B0604020202020204" pitchFamily="34" charset="0"/>
              </a:rPr>
              <a:t>NoR</a:t>
            </a:r>
            <a:r>
              <a:rPr lang="en-GB" sz="1600" b="1" dirty="0">
                <a:latin typeface="Arial" panose="020B0604020202020204" pitchFamily="34" charset="0"/>
                <a:cs typeface="Arial" panose="020B0604020202020204" pitchFamily="34" charset="0"/>
              </a:rPr>
              <a:t> Portal to onboard GEP in Q1-Q2 2020</a:t>
            </a:r>
          </a:p>
          <a:p>
            <a:pPr marL="85725">
              <a:spcBef>
                <a:spcPct val="20000"/>
              </a:spcBef>
              <a:buClr>
                <a:schemeClr val="tx2"/>
              </a:buClr>
            </a:pPr>
            <a:endParaRPr lang="en-GB" sz="1600" b="1" dirty="0">
              <a:latin typeface="Arial" panose="020B0604020202020204" pitchFamily="34" charset="0"/>
              <a:cs typeface="Arial" panose="020B0604020202020204" pitchFamily="34" charset="0"/>
            </a:endParaRPr>
          </a:p>
          <a:p>
            <a:pPr marL="371475" indent="-285750">
              <a:spcBef>
                <a:spcPct val="20000"/>
              </a:spcBef>
              <a:buClr>
                <a:schemeClr val="tx2"/>
              </a:buClr>
              <a:buFont typeface="Wingdings" pitchFamily="2" charset="2"/>
              <a:buChar char="Ø"/>
            </a:pPr>
            <a:r>
              <a:rPr lang="en-GB" sz="1600" dirty="0">
                <a:latin typeface="Arial" panose="020B0604020202020204" pitchFamily="34" charset="0"/>
                <a:cs typeface="Arial" panose="020B0604020202020204" pitchFamily="34" charset="0"/>
              </a:rPr>
              <a:t>Detailed </a:t>
            </a:r>
            <a:r>
              <a:rPr lang="en-GB" sz="1600" b="1" dirty="0">
                <a:latin typeface="Arial" panose="020B0604020202020204" pitchFamily="34" charset="0"/>
                <a:cs typeface="Arial" panose="020B0604020202020204" pitchFamily="34" charset="0"/>
              </a:rPr>
              <a:t>procedure to be communicated to current and future GEP users </a:t>
            </a:r>
            <a:r>
              <a:rPr lang="en-GB" sz="1600" dirty="0">
                <a:latin typeface="Arial" panose="020B0604020202020204" pitchFamily="34" charset="0"/>
                <a:cs typeface="Arial" panose="020B0604020202020204" pitchFamily="34" charset="0"/>
              </a:rPr>
              <a:t>shortly.</a:t>
            </a:r>
          </a:p>
          <a:p>
            <a:pPr marL="85725">
              <a:spcBef>
                <a:spcPct val="20000"/>
              </a:spcBef>
              <a:buClr>
                <a:schemeClr val="accent1"/>
              </a:buClr>
            </a:pPr>
            <a:endParaRPr lang="en-GB" sz="1600" b="1" dirty="0">
              <a:latin typeface="Arial" panose="020B0604020202020204" pitchFamily="34" charset="0"/>
              <a:ea typeface="ＭＳ Ｐゴシック" charset="-128"/>
              <a:cs typeface="Arial" panose="020B0604020202020204" pitchFamily="34" charset="0"/>
            </a:endParaRPr>
          </a:p>
          <a:p>
            <a:pPr marL="85725">
              <a:lnSpc>
                <a:spcPct val="150000"/>
              </a:lnSpc>
              <a:spcBef>
                <a:spcPct val="20000"/>
              </a:spcBef>
              <a:buClr>
                <a:schemeClr val="accent1"/>
              </a:buClr>
            </a:pPr>
            <a:endParaRPr lang="en-GB" sz="1600" dirty="0">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548755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Placeholder 3"/>
          <p:cNvSpPr>
            <a:spLocks noGrp="1"/>
          </p:cNvSpPr>
          <p:nvPr>
            <p:ph type="body" sz="half" idx="2"/>
          </p:nvPr>
        </p:nvSpPr>
        <p:spPr>
          <a:xfrm>
            <a:off x="304800" y="1524000"/>
            <a:ext cx="11430000" cy="5132295"/>
          </a:xfrm>
        </p:spPr>
        <p:txBody>
          <a:bodyPr/>
          <a:lstStyle/>
          <a:p>
            <a:pPr marL="285750" lvl="1" indent="-285750">
              <a:spcAft>
                <a:spcPts val="300"/>
              </a:spcAft>
              <a:buFont typeface="Wingdings" charset="2"/>
              <a:buChar char="Ø"/>
            </a:pPr>
            <a:r>
              <a:rPr lang="en-US" sz="1600" dirty="0"/>
              <a:t>Pleiades data users agreement between ESA and CNES: </a:t>
            </a:r>
            <a:r>
              <a:rPr lang="en-US" sz="1600" b="1" dirty="0"/>
              <a:t>Pleiades data access via GEP</a:t>
            </a:r>
          </a:p>
          <a:p>
            <a:pPr marL="0" lvl="1">
              <a:spcAft>
                <a:spcPts val="300"/>
              </a:spcAft>
            </a:pPr>
            <a:endParaRPr lang="en-US" sz="1600" dirty="0"/>
          </a:p>
          <a:p>
            <a:pPr marL="285750" lvl="1" indent="-285750">
              <a:spcAft>
                <a:spcPts val="300"/>
              </a:spcAft>
              <a:buFont typeface="Wingdings" charset="2"/>
              <a:buChar char="Ø"/>
            </a:pPr>
            <a:r>
              <a:rPr lang="en-US" sz="1600" dirty="0"/>
              <a:t>The totality of GSNL and CEOS RO </a:t>
            </a:r>
            <a:r>
              <a:rPr lang="en-US" sz="1600" b="1" dirty="0"/>
              <a:t>Cosmo-</a:t>
            </a:r>
            <a:r>
              <a:rPr lang="en-US" sz="1600" b="1" dirty="0" err="1"/>
              <a:t>SkyMed</a:t>
            </a:r>
            <a:r>
              <a:rPr lang="en-US" sz="1600" b="1" dirty="0"/>
              <a:t> datasets available via GEP</a:t>
            </a:r>
          </a:p>
          <a:p>
            <a:pPr marL="0" lvl="1">
              <a:spcAft>
                <a:spcPts val="300"/>
              </a:spcAft>
            </a:pPr>
            <a:endParaRPr lang="en-US" sz="1600" dirty="0"/>
          </a:p>
          <a:p>
            <a:pPr marL="285750" lvl="1" indent="-285750">
              <a:spcAft>
                <a:spcPts val="300"/>
              </a:spcAft>
              <a:buFont typeface="Wingdings" charset="2"/>
              <a:buChar char="Ø"/>
            </a:pPr>
            <a:r>
              <a:rPr lang="en-US" sz="1600" dirty="0"/>
              <a:t>GEP services are being used by the broader geohazards community</a:t>
            </a:r>
          </a:p>
          <a:p>
            <a:pPr marL="0" lvl="1">
              <a:spcAft>
                <a:spcPts val="300"/>
              </a:spcAft>
            </a:pPr>
            <a:endParaRPr lang="en-US" sz="1600" dirty="0"/>
          </a:p>
          <a:p>
            <a:pPr marL="285750" lvl="1" indent="-285750">
              <a:spcAft>
                <a:spcPts val="300"/>
              </a:spcAft>
              <a:buFont typeface="Wingdings" charset="2"/>
              <a:buChar char="Ø"/>
            </a:pPr>
            <a:r>
              <a:rPr lang="en-US" sz="1600" b="1" dirty="0"/>
              <a:t>Promotion and capacity building</a:t>
            </a:r>
            <a:r>
              <a:rPr lang="en-US" sz="1600" dirty="0"/>
              <a:t>: presentations in International conferences and workshops; training sessions organized in Europe and Asia; CEOS webpage updated; a paper published; upcoming: FRINGE 2020</a:t>
            </a:r>
          </a:p>
          <a:p>
            <a:pPr marL="285750" lvl="1" indent="-285750">
              <a:spcAft>
                <a:spcPts val="300"/>
              </a:spcAft>
              <a:buFont typeface="Wingdings" charset="2"/>
              <a:buChar char="Ø"/>
            </a:pPr>
            <a:endParaRPr lang="en-US" sz="1600" dirty="0"/>
          </a:p>
          <a:p>
            <a:pPr marL="285750" lvl="1" indent="-285750">
              <a:spcAft>
                <a:spcPts val="300"/>
              </a:spcAft>
              <a:buFont typeface="Wingdings" charset="2"/>
              <a:buChar char="Ø"/>
            </a:pPr>
            <a:r>
              <a:rPr lang="en-US" sz="1600" b="1" dirty="0"/>
              <a:t>Way forward</a:t>
            </a:r>
            <a:r>
              <a:rPr lang="en-US" sz="1600" dirty="0"/>
              <a:t>: GEP to be onboarded on Network of Resources</a:t>
            </a:r>
          </a:p>
          <a:p>
            <a:pPr marL="0" lvl="1">
              <a:spcAft>
                <a:spcPts val="300"/>
              </a:spcAft>
            </a:pPr>
            <a:endParaRPr lang="en-US" sz="1600" dirty="0"/>
          </a:p>
        </p:txBody>
      </p:sp>
      <p:sp>
        <p:nvSpPr>
          <p:cNvPr id="32770" name="Title 4"/>
          <p:cNvSpPr txBox="1">
            <a:spLocks/>
          </p:cNvSpPr>
          <p:nvPr/>
        </p:nvSpPr>
        <p:spPr bwMode="auto">
          <a:xfrm>
            <a:off x="3239784" y="202295"/>
            <a:ext cx="7048334"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n-US" sz="3200" b="1" dirty="0">
                <a:solidFill>
                  <a:schemeClr val="bg1"/>
                </a:solidFill>
                <a:latin typeface="Tahoma" pitchFamily="-106" charset="0"/>
                <a:ea typeface="ＭＳ Ｐゴシック" pitchFamily="-106" charset="-128"/>
                <a:cs typeface="Tahoma" pitchFamily="-106" charset="0"/>
              </a:rPr>
              <a:t>Conclusion</a:t>
            </a:r>
            <a:endParaRPr lang="en-GB" sz="3200" b="1" dirty="0">
              <a:solidFill>
                <a:schemeClr val="bg1"/>
              </a:solidFill>
              <a:latin typeface="Tahoma" pitchFamily="-106" charset="0"/>
              <a:ea typeface="ＭＳ Ｐゴシック" pitchFamily="-106" charset="-128"/>
              <a:cs typeface="Tahoma" pitchFamily="-106" charset="0"/>
            </a:endParaRPr>
          </a:p>
        </p:txBody>
      </p:sp>
    </p:spTree>
    <p:extLst>
      <p:ext uri="{BB962C8B-B14F-4D97-AF65-F5344CB8AC3E}">
        <p14:creationId xmlns:p14="http://schemas.microsoft.com/office/powerpoint/2010/main" val="3714123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0"/>
          </p:nvPr>
        </p:nvSpPr>
        <p:spPr bwMode="auto">
          <a:noFill/>
          <a:ln>
            <a:miter lim="800000"/>
            <a:headEnd/>
            <a:tailEnd/>
          </a:ln>
        </p:spPr>
        <p:txBody>
          <a:bodyPr/>
          <a:lstStyle/>
          <a:p>
            <a:pPr eaLnBrk="1" hangingPunct="1">
              <a:spcBef>
                <a:spcPct val="0"/>
              </a:spcBef>
            </a:pPr>
            <a:fld id="{685D9731-F711-4403-8BC4-60A829C86C9C}" type="slidenum">
              <a:rPr lang="en-US" smtClean="0"/>
              <a:pPr eaLnBrk="1" hangingPunct="1">
                <a:spcBef>
                  <a:spcPct val="0"/>
                </a:spcBef>
              </a:pPr>
              <a:t>13</a:t>
            </a:fld>
            <a:endParaRPr lang="en-US"/>
          </a:p>
        </p:txBody>
      </p:sp>
      <p:sp>
        <p:nvSpPr>
          <p:cNvPr id="5" name="Rectangle 3"/>
          <p:cNvSpPr txBox="1">
            <a:spLocks noChangeArrowheads="1"/>
          </p:cNvSpPr>
          <p:nvPr/>
        </p:nvSpPr>
        <p:spPr>
          <a:xfrm>
            <a:off x="1801403" y="1378858"/>
            <a:ext cx="8537825" cy="5479144"/>
          </a:xfrm>
          <a:prstGeom prst="rect">
            <a:avLst/>
          </a:prstGeom>
        </p:spPr>
        <p:txBody>
          <a:bodyPr/>
          <a:lstStyle/>
          <a:p>
            <a:endParaRPr lang="en-US" sz="2000" dirty="0"/>
          </a:p>
          <a:p>
            <a:endParaRPr lang="en-US" sz="2000" dirty="0"/>
          </a:p>
          <a:p>
            <a:endParaRPr lang="en-US" sz="2000" dirty="0"/>
          </a:p>
          <a:p>
            <a:endParaRPr lang="en-US" sz="2000" dirty="0"/>
          </a:p>
          <a:p>
            <a:pPr algn="ctr"/>
            <a:r>
              <a:rPr lang="en-US" sz="2800" dirty="0"/>
              <a:t>Thank you</a:t>
            </a:r>
          </a:p>
          <a:p>
            <a:endParaRPr lang="en-US" sz="2000" dirty="0"/>
          </a:p>
          <a:p>
            <a:endParaRPr lang="en-US" sz="2000" dirty="0"/>
          </a:p>
          <a:p>
            <a:pPr lvl="1" defTabSz="914400">
              <a:lnSpc>
                <a:spcPct val="90000"/>
              </a:lnSpc>
              <a:spcBef>
                <a:spcPct val="20000"/>
              </a:spcBef>
            </a:pPr>
            <a:endParaRPr lang="en-US" altLang="ja-JP" sz="2000" dirty="0"/>
          </a:p>
          <a:p>
            <a:pPr lvl="1" defTabSz="914400">
              <a:lnSpc>
                <a:spcPct val="90000"/>
              </a:lnSpc>
              <a:spcBef>
                <a:spcPct val="20000"/>
              </a:spcBef>
            </a:pPr>
            <a:endParaRPr lang="en-GB" altLang="ja-JP" sz="2800" dirty="0">
              <a:solidFill>
                <a:schemeClr val="tx1">
                  <a:lumMod val="75000"/>
                </a:schemeClr>
              </a:solidFill>
              <a:latin typeface="Arial" pitchFamily="34" charset="0"/>
              <a:ea typeface="ＭＳ Ｐゴシック" pitchFamily="50" charset="-128"/>
              <a:cs typeface="Arial" pitchFamily="34" charset="0"/>
            </a:endParaRPr>
          </a:p>
          <a:p>
            <a:pPr defTabSz="914400">
              <a:lnSpc>
                <a:spcPct val="90000"/>
              </a:lnSpc>
              <a:spcBef>
                <a:spcPct val="20000"/>
              </a:spcBef>
            </a:pPr>
            <a:endParaRPr lang="en-GB" altLang="ja-JP" sz="1600" dirty="0">
              <a:solidFill>
                <a:schemeClr val="tx1">
                  <a:lumMod val="75000"/>
                </a:schemeClr>
              </a:solidFill>
              <a:latin typeface="Arial" pitchFamily="34" charset="0"/>
              <a:ea typeface="ＭＳ Ｐゴシック" pitchFamily="50" charset="-128"/>
              <a:cs typeface="Arial" pitchFamily="34" charset="0"/>
            </a:endParaRPr>
          </a:p>
          <a:p>
            <a:pPr defTabSz="914400">
              <a:lnSpc>
                <a:spcPct val="90000"/>
              </a:lnSpc>
              <a:spcBef>
                <a:spcPct val="20000"/>
              </a:spcBef>
            </a:pPr>
            <a:r>
              <a:rPr lang="en-GB" altLang="ja-JP" sz="1600" b="1" dirty="0">
                <a:solidFill>
                  <a:schemeClr val="tx1">
                    <a:lumMod val="75000"/>
                  </a:schemeClr>
                </a:solidFill>
                <a:latin typeface="Arial" pitchFamily="34" charset="0"/>
                <a:ea typeface="ＭＳ Ｐゴシック" pitchFamily="50" charset="-128"/>
                <a:cs typeface="Arial" pitchFamily="34" charset="0"/>
              </a:rPr>
              <a:t>Geohazards Lab</a:t>
            </a:r>
            <a:r>
              <a:rPr lang="en-GB" altLang="ja-JP" sz="1600" dirty="0">
                <a:solidFill>
                  <a:schemeClr val="tx1">
                    <a:lumMod val="75000"/>
                  </a:schemeClr>
                </a:solidFill>
                <a:latin typeface="Arial" pitchFamily="34" charset="0"/>
                <a:ea typeface="ＭＳ Ｐゴシック" pitchFamily="50" charset="-128"/>
                <a:cs typeface="Arial" pitchFamily="34" charset="0"/>
              </a:rPr>
              <a:t>:</a:t>
            </a:r>
          </a:p>
          <a:p>
            <a:pPr defTabSz="914400">
              <a:lnSpc>
                <a:spcPct val="90000"/>
              </a:lnSpc>
              <a:spcBef>
                <a:spcPct val="20000"/>
              </a:spcBef>
            </a:pPr>
            <a:r>
              <a:rPr lang="en-GB" altLang="ja-JP" sz="1600" dirty="0">
                <a:solidFill>
                  <a:schemeClr val="tx1">
                    <a:lumMod val="75000"/>
                  </a:schemeClr>
                </a:solidFill>
                <a:latin typeface="Arial" pitchFamily="34" charset="0"/>
                <a:ea typeface="ＭＳ Ｐゴシック" pitchFamily="50" charset="-128"/>
                <a:cs typeface="Arial" pitchFamily="34" charset="0"/>
              </a:rPr>
              <a:t>Philippe Bally, ESA	</a:t>
            </a:r>
            <a:r>
              <a:rPr lang="en-GB" altLang="ja-JP" sz="1600" dirty="0">
                <a:solidFill>
                  <a:schemeClr val="tx1">
                    <a:lumMod val="75000"/>
                  </a:schemeClr>
                </a:solidFill>
                <a:latin typeface="Arial" pitchFamily="34" charset="0"/>
                <a:ea typeface="ＭＳ Ｐゴシック" pitchFamily="50" charset="-128"/>
                <a:cs typeface="Arial" pitchFamily="34" charset="0"/>
                <a:hlinkClick r:id="rId3"/>
              </a:rPr>
              <a:t>philippe.bally@esa.int</a:t>
            </a:r>
            <a:endParaRPr lang="en-GB" altLang="ja-JP" sz="1600" dirty="0">
              <a:solidFill>
                <a:schemeClr val="tx1">
                  <a:lumMod val="75000"/>
                </a:schemeClr>
              </a:solidFill>
              <a:latin typeface="Arial" pitchFamily="34" charset="0"/>
              <a:ea typeface="ＭＳ Ｐゴシック" pitchFamily="50" charset="-128"/>
              <a:cs typeface="Arial" pitchFamily="34" charset="0"/>
            </a:endParaRPr>
          </a:p>
          <a:p>
            <a:pPr defTabSz="914400">
              <a:lnSpc>
                <a:spcPct val="90000"/>
              </a:lnSpc>
              <a:spcBef>
                <a:spcPct val="20000"/>
              </a:spcBef>
            </a:pPr>
            <a:r>
              <a:rPr lang="en-GB" altLang="ja-JP" sz="1600" dirty="0">
                <a:solidFill>
                  <a:schemeClr val="tx1">
                    <a:lumMod val="75000"/>
                  </a:schemeClr>
                </a:solidFill>
                <a:latin typeface="Arial" pitchFamily="34" charset="0"/>
                <a:ea typeface="ＭＳ Ｐゴシック" pitchFamily="50" charset="-128"/>
                <a:cs typeface="Arial" pitchFamily="34" charset="0"/>
              </a:rPr>
              <a:t>Michael </a:t>
            </a:r>
            <a:r>
              <a:rPr lang="en-GB" altLang="ja-JP" sz="1600" dirty="0" err="1">
                <a:solidFill>
                  <a:schemeClr val="tx1">
                    <a:lumMod val="75000"/>
                  </a:schemeClr>
                </a:solidFill>
                <a:latin typeface="Arial" pitchFamily="34" charset="0"/>
                <a:ea typeface="ＭＳ Ｐゴシック" pitchFamily="50" charset="-128"/>
                <a:cs typeface="Arial" pitchFamily="34" charset="0"/>
              </a:rPr>
              <a:t>Foumelis</a:t>
            </a:r>
            <a:r>
              <a:rPr lang="en-GB" altLang="ja-JP" sz="1600" dirty="0">
                <a:solidFill>
                  <a:schemeClr val="tx1">
                    <a:lumMod val="75000"/>
                  </a:schemeClr>
                </a:solidFill>
                <a:latin typeface="Arial" pitchFamily="34" charset="0"/>
                <a:ea typeface="ＭＳ Ｐゴシック" pitchFamily="50" charset="-128"/>
                <a:cs typeface="Arial" pitchFamily="34" charset="0"/>
              </a:rPr>
              <a:t>, BRGM </a:t>
            </a:r>
            <a:r>
              <a:rPr lang="en-GB" altLang="ja-JP" sz="1600" dirty="0">
                <a:solidFill>
                  <a:schemeClr val="tx1">
                    <a:lumMod val="75000"/>
                  </a:schemeClr>
                </a:solidFill>
                <a:latin typeface="Arial" pitchFamily="34" charset="0"/>
                <a:ea typeface="ＭＳ Ｐゴシック" pitchFamily="50" charset="-128"/>
                <a:cs typeface="Arial" pitchFamily="34" charset="0"/>
                <a:hlinkClick r:id="rId4"/>
              </a:rPr>
              <a:t>m.foumelis@brgm.fr</a:t>
            </a:r>
            <a:r>
              <a:rPr lang="en-GB" altLang="ja-JP" sz="1600" dirty="0">
                <a:solidFill>
                  <a:schemeClr val="tx1">
                    <a:lumMod val="75000"/>
                  </a:schemeClr>
                </a:solidFill>
                <a:latin typeface="Arial" pitchFamily="34" charset="0"/>
                <a:ea typeface="ＭＳ Ｐゴシック" pitchFamily="50" charset="-128"/>
                <a:cs typeface="Arial" pitchFamily="34" charset="0"/>
              </a:rPr>
              <a:t> </a:t>
            </a:r>
          </a:p>
          <a:p>
            <a:pPr defTabSz="914400">
              <a:lnSpc>
                <a:spcPct val="90000"/>
              </a:lnSpc>
              <a:spcBef>
                <a:spcPct val="20000"/>
              </a:spcBef>
            </a:pPr>
            <a:r>
              <a:rPr lang="en-GB" altLang="ja-JP" sz="1600" dirty="0">
                <a:solidFill>
                  <a:schemeClr val="tx1">
                    <a:lumMod val="75000"/>
                  </a:schemeClr>
                </a:solidFill>
                <a:latin typeface="Arial" pitchFamily="34" charset="0"/>
                <a:ea typeface="ＭＳ Ｐゴシック" pitchFamily="50" charset="-128"/>
                <a:cs typeface="Arial" pitchFamily="34" charset="0"/>
              </a:rPr>
              <a:t>Theodora Papadopoulou, ARGANS Ltd. c/ ESA  </a:t>
            </a:r>
            <a:r>
              <a:rPr lang="en-GB" altLang="ja-JP" sz="1600" dirty="0">
                <a:solidFill>
                  <a:schemeClr val="tx1">
                    <a:lumMod val="75000"/>
                  </a:schemeClr>
                </a:solidFill>
                <a:latin typeface="Arial" pitchFamily="34" charset="0"/>
                <a:ea typeface="ＭＳ Ｐゴシック" pitchFamily="50" charset="-128"/>
                <a:cs typeface="Arial" pitchFamily="34" charset="0"/>
                <a:hlinkClick r:id="rId5"/>
              </a:rPr>
              <a:t>tpapadopoulou@argans.co.uk</a:t>
            </a:r>
            <a:endParaRPr lang="en-GB" altLang="ja-JP" sz="1600" dirty="0">
              <a:solidFill>
                <a:schemeClr val="tx1">
                  <a:lumMod val="75000"/>
                </a:schemeClr>
              </a:solidFill>
              <a:latin typeface="Arial" pitchFamily="34" charset="0"/>
              <a:ea typeface="ＭＳ Ｐゴシック" pitchFamily="50" charset="-128"/>
              <a:cs typeface="Arial" pitchFamily="34" charset="0"/>
            </a:endParaRPr>
          </a:p>
          <a:p>
            <a:pPr defTabSz="914400">
              <a:lnSpc>
                <a:spcPct val="90000"/>
              </a:lnSpc>
              <a:spcBef>
                <a:spcPct val="20000"/>
              </a:spcBef>
            </a:pPr>
            <a:r>
              <a:rPr lang="en-GB" altLang="ja-JP" sz="1600" dirty="0" err="1">
                <a:solidFill>
                  <a:schemeClr val="tx1">
                    <a:lumMod val="75000"/>
                  </a:schemeClr>
                </a:solidFill>
                <a:latin typeface="Arial" pitchFamily="34" charset="0"/>
                <a:ea typeface="ＭＳ Ｐゴシック" pitchFamily="50" charset="-128"/>
                <a:cs typeface="Arial" pitchFamily="34" charset="0"/>
              </a:rPr>
              <a:t>Floriane</a:t>
            </a:r>
            <a:r>
              <a:rPr lang="en-GB" altLang="ja-JP" sz="1600" dirty="0">
                <a:solidFill>
                  <a:schemeClr val="tx1">
                    <a:lumMod val="75000"/>
                  </a:schemeClr>
                </a:solidFill>
                <a:latin typeface="Arial" pitchFamily="34" charset="0"/>
                <a:ea typeface="ＭＳ Ｐゴシック" pitchFamily="50" charset="-128"/>
                <a:cs typeface="Arial" pitchFamily="34" charset="0"/>
              </a:rPr>
              <a:t> Provost, ESA  </a:t>
            </a:r>
            <a:r>
              <a:rPr lang="en-GB" altLang="ja-JP" sz="1600" dirty="0">
                <a:solidFill>
                  <a:schemeClr val="tx1">
                    <a:lumMod val="75000"/>
                  </a:schemeClr>
                </a:solidFill>
                <a:latin typeface="Arial" pitchFamily="34" charset="0"/>
                <a:ea typeface="ＭＳ Ｐゴシック" pitchFamily="50" charset="-128"/>
                <a:cs typeface="Arial" pitchFamily="34" charset="0"/>
                <a:hlinkClick r:id="rId6"/>
              </a:rPr>
              <a:t>floriane.provost@esa.int</a:t>
            </a:r>
            <a:r>
              <a:rPr lang="en-GB" altLang="ja-JP" sz="1600" dirty="0">
                <a:solidFill>
                  <a:schemeClr val="tx1">
                    <a:lumMod val="75000"/>
                  </a:schemeClr>
                </a:solidFill>
                <a:latin typeface="Arial" pitchFamily="34" charset="0"/>
                <a:ea typeface="ＭＳ Ｐゴシック" pitchFamily="50" charset="-128"/>
                <a:cs typeface="Arial" pitchFamily="34" charset="0"/>
              </a:rPr>
              <a:t> </a:t>
            </a:r>
          </a:p>
          <a:p>
            <a:pPr defTabSz="914400">
              <a:lnSpc>
                <a:spcPct val="90000"/>
              </a:lnSpc>
              <a:spcBef>
                <a:spcPct val="20000"/>
              </a:spcBef>
            </a:pPr>
            <a:endParaRPr lang="en-GB" altLang="ja-JP" sz="1600" dirty="0">
              <a:solidFill>
                <a:schemeClr val="tx1">
                  <a:lumMod val="75000"/>
                </a:schemeClr>
              </a:solidFill>
              <a:latin typeface="Arial" pitchFamily="34" charset="0"/>
              <a:ea typeface="ＭＳ Ｐゴシック" pitchFamily="50" charset="-128"/>
              <a:cs typeface="Arial" pitchFamily="34" charset="0"/>
            </a:endParaRPr>
          </a:p>
        </p:txBody>
      </p:sp>
    </p:spTree>
    <p:extLst>
      <p:ext uri="{BB962C8B-B14F-4D97-AF65-F5344CB8AC3E}">
        <p14:creationId xmlns:p14="http://schemas.microsoft.com/office/powerpoint/2010/main" val="800194859"/>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Straight Connector 44"/>
          <p:cNvCxnSpPr>
            <a:cxnSpLocks/>
          </p:cNvCxnSpPr>
          <p:nvPr/>
        </p:nvCxnSpPr>
        <p:spPr>
          <a:xfrm>
            <a:off x="9861072" y="4080653"/>
            <a:ext cx="696246" cy="491347"/>
          </a:xfrm>
          <a:prstGeom prst="line">
            <a:avLst/>
          </a:prstGeom>
          <a:ln w="19050">
            <a:solidFill>
              <a:srgbClr val="FDC82F"/>
            </a:solidFill>
          </a:ln>
        </p:spPr>
        <p:style>
          <a:lnRef idx="1">
            <a:schemeClr val="accent1"/>
          </a:lnRef>
          <a:fillRef idx="0">
            <a:schemeClr val="accent1"/>
          </a:fillRef>
          <a:effectRef idx="0">
            <a:schemeClr val="accent1"/>
          </a:effectRef>
          <a:fontRef idx="minor">
            <a:schemeClr val="tx1"/>
          </a:fontRef>
        </p:style>
      </p:cxnSp>
      <p:pic>
        <p:nvPicPr>
          <p:cNvPr id="23" name="Imag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7849" y="4157107"/>
            <a:ext cx="848078" cy="512654"/>
          </a:xfrm>
          <a:prstGeom prst="rect">
            <a:avLst/>
          </a:prstGeom>
        </p:spPr>
      </p:pic>
      <p:pic>
        <p:nvPicPr>
          <p:cNvPr id="24" name="Imag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1144" y="4149499"/>
            <a:ext cx="622324" cy="520262"/>
          </a:xfrm>
          <a:prstGeom prst="rect">
            <a:avLst/>
          </a:prstGeom>
        </p:spPr>
      </p:pic>
      <p:pic>
        <p:nvPicPr>
          <p:cNvPr id="25" name="Image 36"/>
          <p:cNvPicPr>
            <a:picLocks noChangeAspect="1"/>
          </p:cNvPicPr>
          <p:nvPr/>
        </p:nvPicPr>
        <p:blipFill rotWithShape="1">
          <a:blip r:embed="rId4" cstate="print">
            <a:extLst>
              <a:ext uri="{28A0092B-C50C-407E-A947-70E740481C1C}">
                <a14:useLocalDpi xmlns:a14="http://schemas.microsoft.com/office/drawing/2010/main" val="0"/>
              </a:ext>
            </a:extLst>
          </a:blip>
          <a:srcRect l="14179" r="24187"/>
          <a:stretch/>
        </p:blipFill>
        <p:spPr bwMode="auto">
          <a:xfrm>
            <a:off x="2603084" y="4085240"/>
            <a:ext cx="738727" cy="584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 37"/>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8200" y="4110561"/>
            <a:ext cx="1126842" cy="5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Imag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7657" y="4944249"/>
            <a:ext cx="1024847" cy="413285"/>
          </a:xfrm>
          <a:prstGeom prst="rect">
            <a:avLst/>
          </a:prstGeom>
        </p:spPr>
      </p:pic>
      <p:pic>
        <p:nvPicPr>
          <p:cNvPr id="28"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65898" y="4881515"/>
            <a:ext cx="514858" cy="550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75289" y="4854024"/>
            <a:ext cx="577162" cy="611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46984" y="4826907"/>
            <a:ext cx="457317" cy="665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30754" y="5723552"/>
            <a:ext cx="548499" cy="532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75858" y="4889734"/>
            <a:ext cx="777219" cy="550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TextBox 1"/>
          <p:cNvSpPr txBox="1">
            <a:spLocks noChangeArrowheads="1"/>
          </p:cNvSpPr>
          <p:nvPr/>
        </p:nvSpPr>
        <p:spPr bwMode="auto">
          <a:xfrm>
            <a:off x="3341811" y="220941"/>
            <a:ext cx="55402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b="1">
                <a:solidFill>
                  <a:schemeClr val="tx1"/>
                </a:solidFill>
                <a:latin typeface="Arial" panose="020B0604020202020204" pitchFamily="34" charset="0"/>
                <a:ea typeface="Microsoft YaHei" panose="020B0503020204020204" pitchFamily="34" charset="-122"/>
              </a:defRPr>
            </a:lvl1pPr>
            <a:lvl2pPr marL="742950" indent="-285750">
              <a:defRPr sz="1200" b="1">
                <a:solidFill>
                  <a:schemeClr val="tx1"/>
                </a:solidFill>
                <a:latin typeface="Arial" panose="020B0604020202020204" pitchFamily="34" charset="0"/>
                <a:ea typeface="Microsoft YaHei" panose="020B0503020204020204" pitchFamily="34" charset="-122"/>
              </a:defRPr>
            </a:lvl2pPr>
            <a:lvl3pPr marL="1143000" indent="-228600">
              <a:defRPr sz="1200" b="1">
                <a:solidFill>
                  <a:schemeClr val="tx1"/>
                </a:solidFill>
                <a:latin typeface="Arial" panose="020B0604020202020204" pitchFamily="34" charset="0"/>
                <a:ea typeface="Microsoft YaHei" panose="020B0503020204020204" pitchFamily="34" charset="-122"/>
              </a:defRPr>
            </a:lvl3pPr>
            <a:lvl4pPr marL="1600200" indent="-228600">
              <a:defRPr sz="1200" b="1">
                <a:solidFill>
                  <a:schemeClr val="tx1"/>
                </a:solidFill>
                <a:latin typeface="Arial" panose="020B0604020202020204" pitchFamily="34" charset="0"/>
                <a:ea typeface="Microsoft YaHei" panose="020B0503020204020204" pitchFamily="34" charset="-122"/>
              </a:defRPr>
            </a:lvl4pPr>
            <a:lvl5pPr marL="2057400" indent="-228600">
              <a:defRPr sz="1200" b="1">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sz="1200" b="1">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sz="1200" b="1">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sz="1200" b="1">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sz="1200" b="1">
                <a:solidFill>
                  <a:schemeClr val="tx1"/>
                </a:solidFill>
                <a:latin typeface="Arial" panose="020B0604020202020204" pitchFamily="34" charset="0"/>
                <a:ea typeface="Microsoft YaHei" panose="020B0503020204020204" pitchFamily="34" charset="-122"/>
              </a:defRPr>
            </a:lvl9pPr>
          </a:lstStyle>
          <a:p>
            <a:pPr algn="ctr" defTabSz="342900" eaLnBrk="0" hangingPunct="0">
              <a:defRPr/>
            </a:pPr>
            <a:r>
              <a:rPr lang="fr-FR" altLang="en-US" sz="2400" dirty="0" err="1">
                <a:solidFill>
                  <a:srgbClr val="FFFFFF"/>
                </a:solidFill>
                <a:ea typeface="ＭＳ Ｐゴシック" pitchFamily="-106" charset="-128"/>
                <a:cs typeface="Tahoma" pitchFamily="-106" charset="0"/>
              </a:rPr>
              <a:t>GeoHazards</a:t>
            </a:r>
            <a:r>
              <a:rPr lang="fr-FR" altLang="en-US" sz="2400" dirty="0">
                <a:solidFill>
                  <a:srgbClr val="FFFFFF"/>
                </a:solidFill>
                <a:ea typeface="ＭＳ Ｐゴシック" pitchFamily="-106" charset="-128"/>
                <a:cs typeface="Tahoma" pitchFamily="-106" charset="0"/>
              </a:rPr>
              <a:t> </a:t>
            </a:r>
            <a:r>
              <a:rPr lang="fr-FR" altLang="en-US" sz="2400" dirty="0" err="1">
                <a:solidFill>
                  <a:srgbClr val="FFFFFF"/>
                </a:solidFill>
                <a:ea typeface="ＭＳ Ｐゴシック" pitchFamily="-106" charset="-128"/>
                <a:cs typeface="Tahoma" pitchFamily="-106" charset="0"/>
              </a:rPr>
              <a:t>Lab</a:t>
            </a:r>
            <a:r>
              <a:rPr lang="fr-FR" altLang="en-US" sz="2400" dirty="0">
                <a:solidFill>
                  <a:srgbClr val="FFFFFF"/>
                </a:solidFill>
                <a:ea typeface="ＭＳ Ｐゴシック" pitchFamily="-106" charset="-128"/>
                <a:cs typeface="Tahoma" pitchFamily="-106" charset="0"/>
              </a:rPr>
              <a:t> Initiative </a:t>
            </a:r>
          </a:p>
        </p:txBody>
      </p:sp>
      <p:grpSp>
        <p:nvGrpSpPr>
          <p:cNvPr id="35" name="Groupe 34"/>
          <p:cNvGrpSpPr/>
          <p:nvPr/>
        </p:nvGrpSpPr>
        <p:grpSpPr>
          <a:xfrm>
            <a:off x="8714327" y="1991968"/>
            <a:ext cx="4176565" cy="3809437"/>
            <a:chOff x="6225574" y="1876248"/>
            <a:chExt cx="3840126" cy="3112414"/>
          </a:xfrm>
        </p:grpSpPr>
        <p:graphicFrame>
          <p:nvGraphicFramePr>
            <p:cNvPr id="36" name="Diagram 5">
              <a:extLst>
                <a:ext uri="{FF2B5EF4-FFF2-40B4-BE49-F238E27FC236}">
                  <a16:creationId xmlns:a16="http://schemas.microsoft.com/office/drawing/2014/main" id="{C755D94E-A85D-0C4E-8B3B-FDBBF5583D3C}"/>
                </a:ext>
              </a:extLst>
            </p:cNvPr>
            <p:cNvGraphicFramePr/>
            <p:nvPr/>
          </p:nvGraphicFramePr>
          <p:xfrm>
            <a:off x="6225574" y="1876248"/>
            <a:ext cx="3840126" cy="311241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37" name="TextBox 6">
              <a:extLst>
                <a:ext uri="{FF2B5EF4-FFF2-40B4-BE49-F238E27FC236}">
                  <a16:creationId xmlns:a16="http://schemas.microsoft.com/office/drawing/2014/main" id="{B096AB11-6240-FF44-AC3F-F149F458BD4C}"/>
                </a:ext>
              </a:extLst>
            </p:cNvPr>
            <p:cNvSpPr txBox="1"/>
            <p:nvPr/>
          </p:nvSpPr>
          <p:spPr>
            <a:xfrm>
              <a:off x="6427859" y="3255546"/>
              <a:ext cx="931543" cy="418481"/>
            </a:xfrm>
            <a:prstGeom prst="rect">
              <a:avLst/>
            </a:prstGeom>
            <a:solidFill>
              <a:srgbClr val="FF9A00">
                <a:lumMod val="60000"/>
                <a:lumOff val="40000"/>
              </a:srgbClr>
            </a:solidFill>
          </p:spPr>
          <p:txBody>
            <a:bodyPr wrap="square" rtlCol="0">
              <a:spAutoFit/>
            </a:bodyPr>
            <a:lstStyle/>
            <a:p>
              <a:pPr algn="ctr" defTabSz="342900">
                <a:defRPr/>
              </a:pPr>
              <a:r>
                <a:rPr lang="en-US" sz="1000" b="1" dirty="0"/>
                <a:t>CEOS WG Disasters</a:t>
              </a:r>
            </a:p>
          </p:txBody>
        </p:sp>
      </p:grpSp>
      <p:pic>
        <p:nvPicPr>
          <p:cNvPr id="38" name="Picture 13">
            <a:extLst>
              <a:ext uri="{FF2B5EF4-FFF2-40B4-BE49-F238E27FC236}">
                <a16:creationId xmlns:a16="http://schemas.microsoft.com/office/drawing/2014/main" id="{658F94D3-4BA1-D04B-9A54-E46AC614B96E}"/>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664179" y="5648161"/>
            <a:ext cx="635667" cy="752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0">
            <a:extLst>
              <a:ext uri="{FF2B5EF4-FFF2-40B4-BE49-F238E27FC236}">
                <a16:creationId xmlns:a16="http://schemas.microsoft.com/office/drawing/2014/main" id="{44C3E404-07EC-4A43-ADD1-31ADDAAEDBF2}"/>
              </a:ext>
            </a:extLst>
          </p:cNvPr>
          <p:cNvPicPr>
            <a:picLocks noChangeAspect="1"/>
          </p:cNvPicPr>
          <p:nvPr/>
        </p:nvPicPr>
        <p:blipFill>
          <a:blip r:embed="rId18"/>
          <a:stretch>
            <a:fillRect/>
          </a:stretch>
        </p:blipFill>
        <p:spPr>
          <a:xfrm>
            <a:off x="4651453" y="5816645"/>
            <a:ext cx="1037574" cy="345858"/>
          </a:xfrm>
          <a:prstGeom prst="rect">
            <a:avLst/>
          </a:prstGeom>
        </p:spPr>
      </p:pic>
      <p:sp>
        <p:nvSpPr>
          <p:cNvPr id="40" name="Rectangle 39"/>
          <p:cNvSpPr/>
          <p:nvPr/>
        </p:nvSpPr>
        <p:spPr>
          <a:xfrm>
            <a:off x="244225" y="1442429"/>
            <a:ext cx="8294892" cy="2356030"/>
          </a:xfrm>
          <a:prstGeom prst="rect">
            <a:avLst/>
          </a:prstGeom>
        </p:spPr>
        <p:txBody>
          <a:bodyPr wrap="square">
            <a:spAutoFit/>
          </a:bodyPr>
          <a:lstStyle/>
          <a:p>
            <a:pPr defTabSz="342900">
              <a:lnSpc>
                <a:spcPct val="90000"/>
              </a:lnSpc>
              <a:spcAft>
                <a:spcPts val="225"/>
              </a:spcAft>
              <a:buClr>
                <a:srgbClr val="0098DB"/>
              </a:buClr>
            </a:pPr>
            <a:r>
              <a:rPr lang="en-US" altLang="ja-JP" sz="1600" b="1" dirty="0">
                <a:latin typeface="Arial" panose="020B0604020202020204" pitchFamily="34" charset="0"/>
                <a:cs typeface="Arial" panose="020B0604020202020204" pitchFamily="34" charset="0"/>
              </a:rPr>
              <a:t>Geohazards Lab</a:t>
            </a:r>
            <a:r>
              <a:rPr lang="en-US" altLang="ja-JP" sz="1600" dirty="0">
                <a:latin typeface="Arial" panose="020B0604020202020204" pitchFamily="34" charset="0"/>
                <a:cs typeface="Arial" panose="020B0604020202020204" pitchFamily="34" charset="0"/>
              </a:rPr>
              <a:t>:</a:t>
            </a:r>
            <a:endParaRPr lang="en-US" altLang="ja-JP" sz="1600" i="1" dirty="0">
              <a:latin typeface="Arial" panose="020B0604020202020204" pitchFamily="34" charset="0"/>
              <a:cs typeface="Arial" panose="020B0604020202020204" pitchFamily="34" charset="0"/>
            </a:endParaRPr>
          </a:p>
          <a:p>
            <a:pPr defTabSz="342900">
              <a:lnSpc>
                <a:spcPct val="90000"/>
              </a:lnSpc>
              <a:spcAft>
                <a:spcPts val="900"/>
              </a:spcAft>
              <a:buClr>
                <a:srgbClr val="0098DB"/>
              </a:buClr>
            </a:pPr>
            <a:r>
              <a:rPr lang="en-US" altLang="ja-JP" sz="1600" dirty="0">
                <a:latin typeface="Arial" panose="020B0604020202020204" pitchFamily="34" charset="0"/>
                <a:cs typeface="Arial" panose="020B0604020202020204" pitchFamily="34" charset="0"/>
              </a:rPr>
              <a:t>A platform with federated resources to provide data access and an online processing and e-collaboration environment to exploit EO data to assess geohazards and their impact</a:t>
            </a:r>
          </a:p>
          <a:p>
            <a:pPr marL="600075" lvl="1" indent="-257175" algn="just" defTabSz="342900">
              <a:lnSpc>
                <a:spcPct val="90000"/>
              </a:lnSpc>
              <a:spcAft>
                <a:spcPts val="450"/>
              </a:spcAft>
              <a:buClr>
                <a:srgbClr val="002060"/>
              </a:buClr>
              <a:buFont typeface="Wingdings" panose="05000000000000000000" pitchFamily="2" charset="2"/>
              <a:buChar char="ü"/>
            </a:pPr>
            <a:r>
              <a:rPr lang="en-US" altLang="ja-JP" sz="1600" dirty="0">
                <a:solidFill>
                  <a:srgbClr val="002060"/>
                </a:solidFill>
                <a:latin typeface="Arial" panose="020B0604020202020204" pitchFamily="34" charset="0"/>
                <a:ea typeface="ＭＳ Ｐゴシック" pitchFamily="50" charset="-128"/>
                <a:cs typeface="Arial" pitchFamily="34" charset="0"/>
              </a:rPr>
              <a:t>Supports and complements the </a:t>
            </a:r>
            <a:r>
              <a:rPr lang="en-US" altLang="ja-JP" sz="1600" b="1" dirty="0">
                <a:solidFill>
                  <a:srgbClr val="002060"/>
                </a:solidFill>
                <a:latin typeface="Arial" panose="020B0604020202020204" pitchFamily="34" charset="0"/>
                <a:ea typeface="ＭＳ Ｐゴシック" pitchFamily="50" charset="-128"/>
                <a:cs typeface="Arial" pitchFamily="34" charset="0"/>
              </a:rPr>
              <a:t>CEOS WG Disasters activities </a:t>
            </a:r>
            <a:r>
              <a:rPr lang="en-US" altLang="ja-JP" sz="1600" dirty="0">
                <a:solidFill>
                  <a:srgbClr val="002060"/>
                </a:solidFill>
                <a:latin typeface="Arial" panose="020B0604020202020204" pitchFamily="34" charset="0"/>
                <a:ea typeface="ＭＳ Ｐゴシック" pitchFamily="50" charset="-128"/>
                <a:cs typeface="Arial" pitchFamily="34" charset="0"/>
              </a:rPr>
              <a:t>(on-going pilots, follow-on activities and the RO),</a:t>
            </a:r>
            <a:r>
              <a:rPr lang="en-US" altLang="ja-JP" sz="1600" b="1" dirty="0">
                <a:solidFill>
                  <a:srgbClr val="002060"/>
                </a:solidFill>
                <a:latin typeface="Arial" panose="020B0604020202020204" pitchFamily="34" charset="0"/>
                <a:ea typeface="ＭＳ Ｐゴシック" pitchFamily="50" charset="-128"/>
                <a:cs typeface="Arial" pitchFamily="34" charset="0"/>
              </a:rPr>
              <a:t> GSNL</a:t>
            </a:r>
            <a:r>
              <a:rPr lang="en-US" altLang="ja-JP" sz="1600" b="1" i="1" dirty="0">
                <a:solidFill>
                  <a:srgbClr val="002060"/>
                </a:solidFill>
                <a:latin typeface="Arial" panose="020B0604020202020204" pitchFamily="34" charset="0"/>
                <a:ea typeface="ＭＳ Ｐゴシック" pitchFamily="50" charset="-128"/>
                <a:cs typeface="Arial" pitchFamily="34" charset="0"/>
              </a:rPr>
              <a:t> </a:t>
            </a:r>
            <a:r>
              <a:rPr lang="en-US" altLang="ja-JP" sz="1600" dirty="0">
                <a:solidFill>
                  <a:srgbClr val="002060"/>
                </a:solidFill>
                <a:latin typeface="Arial" panose="020B0604020202020204" pitchFamily="34" charset="0"/>
                <a:ea typeface="ＭＳ Ｐゴシック" pitchFamily="50" charset="-128"/>
                <a:cs typeface="Arial" pitchFamily="34" charset="0"/>
              </a:rPr>
              <a:t>and users from the broader geohazards community</a:t>
            </a:r>
            <a:r>
              <a:rPr lang="en-US" altLang="ja-JP" sz="1600" b="1" dirty="0">
                <a:solidFill>
                  <a:srgbClr val="002060"/>
                </a:solidFill>
                <a:latin typeface="Arial" panose="020B0604020202020204" pitchFamily="34" charset="0"/>
                <a:ea typeface="ＭＳ Ｐゴシック" pitchFamily="50" charset="-128"/>
                <a:cs typeface="Arial" pitchFamily="34" charset="0"/>
              </a:rPr>
              <a:t>.</a:t>
            </a:r>
          </a:p>
          <a:p>
            <a:pPr marL="600075" lvl="1" indent="-257175" algn="just" defTabSz="342900">
              <a:lnSpc>
                <a:spcPct val="90000"/>
              </a:lnSpc>
              <a:spcAft>
                <a:spcPts val="450"/>
              </a:spcAft>
              <a:buClr>
                <a:srgbClr val="002060"/>
              </a:buClr>
              <a:buFont typeface="Wingdings" panose="05000000000000000000" pitchFamily="2" charset="2"/>
              <a:buChar char="ü"/>
            </a:pPr>
            <a:r>
              <a:rPr lang="en-US" sz="1600" dirty="0">
                <a:solidFill>
                  <a:srgbClr val="002060"/>
                </a:solidFill>
                <a:latin typeface="Arial" pitchFamily="34" charset="0"/>
                <a:ea typeface="ＭＳ Ｐゴシック" pitchFamily="50" charset="-128"/>
                <a:cs typeface="Arial" pitchFamily="34" charset="0"/>
              </a:rPr>
              <a:t>Maximize use of EO techniques and cloud processing by the EO expert community</a:t>
            </a:r>
          </a:p>
          <a:p>
            <a:pPr marL="600075" lvl="1" indent="-257175" algn="just" defTabSz="342900">
              <a:lnSpc>
                <a:spcPct val="90000"/>
              </a:lnSpc>
              <a:spcAft>
                <a:spcPts val="450"/>
              </a:spcAft>
              <a:buClr>
                <a:srgbClr val="002060"/>
              </a:buClr>
              <a:buFont typeface="Wingdings" panose="05000000000000000000" pitchFamily="2" charset="2"/>
              <a:buChar char="ü"/>
            </a:pPr>
            <a:r>
              <a:rPr lang="en-US" sz="1600" dirty="0">
                <a:solidFill>
                  <a:srgbClr val="002060"/>
                </a:solidFill>
                <a:latin typeface="Arial" pitchFamily="34" charset="0"/>
                <a:ea typeface="ＭＳ Ｐゴシック" pitchFamily="50" charset="-128"/>
                <a:cs typeface="Arial" pitchFamily="34" charset="0"/>
              </a:rPr>
              <a:t>Achieve acceptance of EO products by the non-EO scientific community and decision makers</a:t>
            </a:r>
          </a:p>
        </p:txBody>
      </p:sp>
      <p:cxnSp>
        <p:nvCxnSpPr>
          <p:cNvPr id="4" name="Straight Connector 3"/>
          <p:cNvCxnSpPr>
            <a:cxnSpLocks/>
          </p:cNvCxnSpPr>
          <p:nvPr/>
        </p:nvCxnSpPr>
        <p:spPr>
          <a:xfrm flipV="1">
            <a:off x="9699051" y="2514600"/>
            <a:ext cx="254221" cy="1018648"/>
          </a:xfrm>
          <a:prstGeom prst="line">
            <a:avLst/>
          </a:prstGeom>
          <a:ln w="19050">
            <a:solidFill>
              <a:srgbClr val="FDC82F"/>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cxnSpLocks/>
          </p:cNvCxnSpPr>
          <p:nvPr/>
        </p:nvCxnSpPr>
        <p:spPr>
          <a:xfrm flipV="1">
            <a:off x="9851451" y="3124200"/>
            <a:ext cx="271250" cy="520258"/>
          </a:xfrm>
          <a:prstGeom prst="line">
            <a:avLst/>
          </a:prstGeom>
          <a:ln w="19050">
            <a:solidFill>
              <a:srgbClr val="FDC82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cxnSpLocks/>
          </p:cNvCxnSpPr>
          <p:nvPr/>
        </p:nvCxnSpPr>
        <p:spPr>
          <a:xfrm>
            <a:off x="9638091" y="4118625"/>
            <a:ext cx="484610" cy="1062975"/>
          </a:xfrm>
          <a:prstGeom prst="line">
            <a:avLst/>
          </a:prstGeom>
          <a:ln w="19050">
            <a:solidFill>
              <a:srgbClr val="FDC82F"/>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cxnSpLocks/>
          </p:cNvCxnSpPr>
          <p:nvPr/>
        </p:nvCxnSpPr>
        <p:spPr>
          <a:xfrm>
            <a:off x="9980991" y="3852117"/>
            <a:ext cx="587452" cy="110283"/>
          </a:xfrm>
          <a:prstGeom prst="line">
            <a:avLst/>
          </a:prstGeom>
          <a:ln w="19050">
            <a:solidFill>
              <a:srgbClr val="FDC82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687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Placeholder 3"/>
          <p:cNvSpPr>
            <a:spLocks noGrp="1"/>
          </p:cNvSpPr>
          <p:nvPr>
            <p:ph type="body" sz="half" idx="2"/>
          </p:nvPr>
        </p:nvSpPr>
        <p:spPr>
          <a:xfrm>
            <a:off x="381000" y="2311371"/>
            <a:ext cx="11506200" cy="3137205"/>
          </a:xfrm>
        </p:spPr>
        <p:txBody>
          <a:bodyPr/>
          <a:lstStyle/>
          <a:p>
            <a:pPr marL="342900" indent="-342900">
              <a:buFont typeface="+mj-lt"/>
              <a:buAutoNum type="arabicPeriod"/>
            </a:pPr>
            <a:r>
              <a:rPr lang="en-US" sz="1600" dirty="0"/>
              <a:t>A CEOS user submits a Pleiades data request form to </a:t>
            </a:r>
            <a:r>
              <a:rPr lang="en-US" sz="1600" dirty="0">
                <a:hlinkClick r:id="rId3"/>
              </a:rPr>
              <a:t>isis-pleiades@cnes.fr</a:t>
            </a:r>
            <a:r>
              <a:rPr lang="en-US" sz="1600" dirty="0"/>
              <a:t> , provided the request is approved by the thematic CEOS Demonstrator/Pilot lead*</a:t>
            </a:r>
          </a:p>
          <a:p>
            <a:pPr marL="342900" indent="-342900">
              <a:buFont typeface="+mj-lt"/>
              <a:buAutoNum type="arabicPeriod"/>
            </a:pPr>
            <a:r>
              <a:rPr lang="en-US" sz="1600" dirty="0"/>
              <a:t>CNES checks that the </a:t>
            </a:r>
            <a:r>
              <a:rPr lang="fr-FR" sz="1600" dirty="0" err="1"/>
              <a:t>entity</a:t>
            </a:r>
            <a:r>
              <a:rPr lang="fr-FR" sz="1600" dirty="0"/>
              <a:t>/public institution to </a:t>
            </a:r>
            <a:r>
              <a:rPr lang="fr-FR" sz="1600" dirty="0" err="1"/>
              <a:t>which</a:t>
            </a:r>
            <a:r>
              <a:rPr lang="fr-FR" sz="1600" dirty="0"/>
              <a:t> </a:t>
            </a:r>
            <a:r>
              <a:rPr lang="fr-FR" sz="1600" dirty="0" err="1"/>
              <a:t>belongs</a:t>
            </a:r>
            <a:r>
              <a:rPr lang="fr-FR" sz="1600" dirty="0"/>
              <a:t> the « User » </a:t>
            </a:r>
            <a:r>
              <a:rPr lang="en-US" sz="1600" dirty="0"/>
              <a:t>has signed the SCA</a:t>
            </a:r>
          </a:p>
          <a:p>
            <a:pPr marL="342900" indent="-342900">
              <a:buFont typeface="+mj-lt"/>
              <a:buAutoNum type="arabicPeriod"/>
            </a:pPr>
            <a:r>
              <a:rPr lang="en-US" sz="1600" dirty="0"/>
              <a:t>If 2 is OK, CNES asks Airbus to acquire/produce the image</a:t>
            </a:r>
          </a:p>
          <a:p>
            <a:pPr marL="342900" indent="-342900">
              <a:buFont typeface="+mj-lt"/>
              <a:buAutoNum type="arabicPeriod"/>
            </a:pPr>
            <a:r>
              <a:rPr lang="en-US" sz="1600" dirty="0"/>
              <a:t>Airbus informs the user and the platform operator for the delivery of the images by FTP    </a:t>
            </a:r>
          </a:p>
          <a:p>
            <a:pPr marL="342900" indent="-342900">
              <a:buFont typeface="+mj-lt"/>
              <a:buAutoNum type="arabicPeriod"/>
            </a:pPr>
            <a:r>
              <a:rPr lang="en-US" sz="1600" dirty="0"/>
              <a:t>The dataset is made available on the platform by the platform operator</a:t>
            </a:r>
          </a:p>
          <a:p>
            <a:pPr marL="342900" indent="-342900">
              <a:buFont typeface="+mj-lt"/>
              <a:buAutoNum type="arabicPeriod"/>
            </a:pPr>
            <a:r>
              <a:rPr lang="en-US" sz="1600" dirty="0"/>
              <a:t>The platform operator grants access to all CEOS-Pleiades users and the Pleiades </a:t>
            </a:r>
            <a:r>
              <a:rPr lang="en-US" sz="1600" dirty="0" err="1"/>
              <a:t>lisence</a:t>
            </a:r>
            <a:r>
              <a:rPr lang="en-US" sz="1600" dirty="0"/>
              <a:t> is signed (electronically if possible) before each download</a:t>
            </a:r>
          </a:p>
          <a:p>
            <a:pPr marL="342900" indent="-342900">
              <a:buFont typeface="+mj-lt"/>
              <a:buAutoNum type="arabicPeriod"/>
            </a:pPr>
            <a:r>
              <a:rPr lang="en-US" sz="1600" dirty="0"/>
              <a:t>The dataset is shown on the catalogue for all platform users; no processing/download is permitted but any user can see the (metadata) catalogue of imagery.</a:t>
            </a:r>
          </a:p>
        </p:txBody>
      </p:sp>
      <p:sp>
        <p:nvSpPr>
          <p:cNvPr id="32770" name="Title 4"/>
          <p:cNvSpPr txBox="1">
            <a:spLocks/>
          </p:cNvSpPr>
          <p:nvPr/>
        </p:nvSpPr>
        <p:spPr bwMode="auto">
          <a:xfrm>
            <a:off x="2788090" y="345514"/>
            <a:ext cx="787991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n-US" b="1" dirty="0">
                <a:solidFill>
                  <a:schemeClr val="bg1"/>
                </a:solidFill>
                <a:latin typeface="+mn-lt"/>
                <a:ea typeface="ＭＳ Ｐゴシック" pitchFamily="-106" charset="-128"/>
                <a:cs typeface="Tahoma" pitchFamily="-106" charset="0"/>
              </a:rPr>
              <a:t>CEOS Pleiades users agreement - Data order/delivery Procedure</a:t>
            </a:r>
            <a:endParaRPr lang="en-GB" b="1" dirty="0">
              <a:solidFill>
                <a:schemeClr val="bg1"/>
              </a:solidFill>
              <a:latin typeface="+mn-lt"/>
              <a:ea typeface="ＭＳ Ｐゴシック" pitchFamily="-106" charset="-128"/>
              <a:cs typeface="Tahoma" pitchFamily="-106" charset="0"/>
            </a:endParaRPr>
          </a:p>
        </p:txBody>
      </p:sp>
      <p:sp>
        <p:nvSpPr>
          <p:cNvPr id="4" name="Text Placeholder 3">
            <a:extLst>
              <a:ext uri="{FF2B5EF4-FFF2-40B4-BE49-F238E27FC236}">
                <a16:creationId xmlns:a16="http://schemas.microsoft.com/office/drawing/2014/main" id="{8E07152F-8CEE-EA4E-8714-C75D88BCAC2E}"/>
              </a:ext>
            </a:extLst>
          </p:cNvPr>
          <p:cNvSpPr txBox="1">
            <a:spLocks/>
          </p:cNvSpPr>
          <p:nvPr/>
        </p:nvSpPr>
        <p:spPr bwMode="auto">
          <a:xfrm>
            <a:off x="4252931" y="5657750"/>
            <a:ext cx="3645301" cy="1199002"/>
          </a:xfrm>
          <a:prstGeom prst="rect">
            <a:avLst/>
          </a:prstGeom>
          <a:solidFill>
            <a:srgbClr val="002060"/>
          </a:solid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 typeface="Arial" charset="0"/>
              <a:buNone/>
              <a:defRPr sz="1400" b="1">
                <a:solidFill>
                  <a:schemeClr val="tx2"/>
                </a:solidFill>
                <a:latin typeface="Arial" charset="0"/>
                <a:ea typeface="ＭＳ Ｐゴシック" charset="-128"/>
                <a:cs typeface="ＭＳ Ｐゴシック" charset="-128"/>
              </a:defRPr>
            </a:lvl1pPr>
            <a:lvl2pPr marL="457200" indent="0" algn="l" rtl="0" eaLnBrk="0" fontAlgn="base" hangingPunct="0">
              <a:spcBef>
                <a:spcPct val="20000"/>
              </a:spcBef>
              <a:spcAft>
                <a:spcPct val="0"/>
              </a:spcAft>
              <a:buFont typeface="Arial" charset="0"/>
              <a:buNone/>
              <a:defRPr sz="1200" b="1">
                <a:solidFill>
                  <a:schemeClr val="tx2"/>
                </a:solidFill>
                <a:latin typeface="Arial" charset="0"/>
                <a:ea typeface="ＭＳ Ｐゴシック" charset="-128"/>
              </a:defRPr>
            </a:lvl2pPr>
            <a:lvl3pPr marL="914400" indent="0" algn="l" rtl="0" eaLnBrk="0" fontAlgn="base" hangingPunct="0">
              <a:spcBef>
                <a:spcPct val="20000"/>
              </a:spcBef>
              <a:spcAft>
                <a:spcPct val="0"/>
              </a:spcAft>
              <a:buFont typeface="Courier New" pitchFamily="-106" charset="0"/>
              <a:buNone/>
              <a:defRPr sz="1000" b="1">
                <a:solidFill>
                  <a:schemeClr val="tx2"/>
                </a:solidFill>
                <a:latin typeface="Arial" charset="0"/>
                <a:ea typeface="ＭＳ Ｐゴシック" charset="-128"/>
              </a:defRPr>
            </a:lvl3pPr>
            <a:lvl4pPr marL="1371600" indent="0" algn="l" rtl="0" eaLnBrk="0" fontAlgn="base" hangingPunct="0">
              <a:spcBef>
                <a:spcPct val="20000"/>
              </a:spcBef>
              <a:spcAft>
                <a:spcPct val="0"/>
              </a:spcAft>
              <a:buFont typeface="Wingdings" pitchFamily="-106" charset="2"/>
              <a:buNone/>
              <a:defRPr sz="900" b="1">
                <a:solidFill>
                  <a:schemeClr val="tx2"/>
                </a:solidFill>
                <a:latin typeface="Arial" charset="0"/>
                <a:ea typeface="ＭＳ Ｐゴシック" charset="-128"/>
              </a:defRPr>
            </a:lvl4pPr>
            <a:lvl5pPr marL="1828800" indent="0" algn="l" rtl="0" eaLnBrk="0" fontAlgn="base" hangingPunct="0">
              <a:spcBef>
                <a:spcPct val="20000"/>
              </a:spcBef>
              <a:spcAft>
                <a:spcPct val="0"/>
              </a:spcAft>
              <a:buFont typeface="Arial" charset="0"/>
              <a:buNone/>
              <a:defRPr sz="900" b="1">
                <a:solidFill>
                  <a:schemeClr val="tx2"/>
                </a:solidFill>
                <a:latin typeface="Arial" charset="0"/>
                <a:ea typeface="ＭＳ Ｐゴシック" charset="-128"/>
              </a:defRPr>
            </a:lvl5pPr>
            <a:lvl6pPr marL="2286000" indent="0" algn="l" rtl="0" eaLnBrk="0" fontAlgn="base" hangingPunct="0">
              <a:spcBef>
                <a:spcPct val="20000"/>
              </a:spcBef>
              <a:spcAft>
                <a:spcPct val="0"/>
              </a:spcAft>
              <a:buNone/>
              <a:defRPr sz="900">
                <a:solidFill>
                  <a:schemeClr val="tx2"/>
                </a:solidFill>
                <a:latin typeface="+mn-lt"/>
              </a:defRPr>
            </a:lvl6pPr>
            <a:lvl7pPr marL="2743200" indent="0" algn="l" rtl="0" eaLnBrk="0" fontAlgn="base" hangingPunct="0">
              <a:spcBef>
                <a:spcPct val="20000"/>
              </a:spcBef>
              <a:spcAft>
                <a:spcPct val="0"/>
              </a:spcAft>
              <a:buNone/>
              <a:defRPr sz="900">
                <a:solidFill>
                  <a:schemeClr val="tx2"/>
                </a:solidFill>
                <a:latin typeface="+mn-lt"/>
              </a:defRPr>
            </a:lvl7pPr>
            <a:lvl8pPr marL="3200400" indent="0" algn="l" rtl="0" eaLnBrk="0" fontAlgn="base" hangingPunct="0">
              <a:spcBef>
                <a:spcPct val="20000"/>
              </a:spcBef>
              <a:spcAft>
                <a:spcPct val="0"/>
              </a:spcAft>
              <a:buNone/>
              <a:defRPr sz="900">
                <a:solidFill>
                  <a:schemeClr val="tx2"/>
                </a:solidFill>
                <a:latin typeface="+mn-lt"/>
              </a:defRPr>
            </a:lvl8pPr>
            <a:lvl9pPr marL="3657600" indent="0" algn="l" rtl="0" eaLnBrk="0" fontAlgn="base" hangingPunct="0">
              <a:spcBef>
                <a:spcPct val="20000"/>
              </a:spcBef>
              <a:spcAft>
                <a:spcPct val="0"/>
              </a:spcAft>
              <a:buNone/>
              <a:defRPr sz="900">
                <a:solidFill>
                  <a:schemeClr val="tx2"/>
                </a:solidFill>
                <a:latin typeface="+mn-lt"/>
              </a:defRPr>
            </a:lvl9pPr>
          </a:lstStyle>
          <a:p>
            <a:pPr defTabSz="914400"/>
            <a:r>
              <a:rPr lang="en-US" sz="1200" dirty="0">
                <a:solidFill>
                  <a:schemeClr val="bg1"/>
                </a:solidFill>
              </a:rPr>
              <a:t>*Leads responsible for Pleiades data requests</a:t>
            </a:r>
          </a:p>
          <a:p>
            <a:pPr defTabSz="914400"/>
            <a:r>
              <a:rPr lang="en-US" sz="1200" b="0" dirty="0">
                <a:solidFill>
                  <a:schemeClr val="bg1"/>
                </a:solidFill>
              </a:rPr>
              <a:t>Landslides: Jean-Philippe </a:t>
            </a:r>
            <a:r>
              <a:rPr lang="en-US" sz="1200" b="0" dirty="0" err="1">
                <a:solidFill>
                  <a:schemeClr val="bg1"/>
                </a:solidFill>
              </a:rPr>
              <a:t>Malet</a:t>
            </a:r>
            <a:endParaRPr lang="en-US" sz="1200" b="0" dirty="0">
              <a:solidFill>
                <a:schemeClr val="bg1"/>
              </a:solidFill>
            </a:endParaRPr>
          </a:p>
          <a:p>
            <a:pPr defTabSz="914400"/>
            <a:r>
              <a:rPr lang="en-US" sz="1200" b="0" dirty="0">
                <a:solidFill>
                  <a:schemeClr val="bg1"/>
                </a:solidFill>
              </a:rPr>
              <a:t>Seismic: Theodora Papadopoulou, Stefano Salvi</a:t>
            </a:r>
          </a:p>
          <a:p>
            <a:pPr defTabSz="914400"/>
            <a:r>
              <a:rPr lang="en-US" sz="1200" b="0" dirty="0">
                <a:solidFill>
                  <a:schemeClr val="bg1"/>
                </a:solidFill>
              </a:rPr>
              <a:t>Volcano: Michael Poland</a:t>
            </a:r>
          </a:p>
          <a:p>
            <a:pPr defTabSz="914400"/>
            <a:r>
              <a:rPr lang="en-US" sz="1200" b="0" dirty="0">
                <a:solidFill>
                  <a:schemeClr val="bg1"/>
                </a:solidFill>
              </a:rPr>
              <a:t>RO: Hélène </a:t>
            </a:r>
            <a:r>
              <a:rPr lang="en-US" sz="1200" b="0" dirty="0" err="1">
                <a:solidFill>
                  <a:schemeClr val="bg1"/>
                </a:solidFill>
              </a:rPr>
              <a:t>Deboissezon</a:t>
            </a:r>
            <a:endParaRPr lang="en-US" sz="1200" b="0" dirty="0">
              <a:solidFill>
                <a:schemeClr val="bg1"/>
              </a:solidFill>
            </a:endParaRPr>
          </a:p>
        </p:txBody>
      </p:sp>
      <p:sp>
        <p:nvSpPr>
          <p:cNvPr id="5" name="Text Placeholder 3">
            <a:extLst>
              <a:ext uri="{FF2B5EF4-FFF2-40B4-BE49-F238E27FC236}">
                <a16:creationId xmlns:a16="http://schemas.microsoft.com/office/drawing/2014/main" id="{126D5D98-AC49-0B4C-8D21-97FC278A2375}"/>
              </a:ext>
            </a:extLst>
          </p:cNvPr>
          <p:cNvSpPr txBox="1">
            <a:spLocks/>
          </p:cNvSpPr>
          <p:nvPr/>
        </p:nvSpPr>
        <p:spPr bwMode="auto">
          <a:xfrm>
            <a:off x="1761906" y="1280337"/>
            <a:ext cx="8744388" cy="821860"/>
          </a:xfrm>
          <a:prstGeom prst="rect">
            <a:avLst/>
          </a:prstGeom>
          <a:solidFill>
            <a:schemeClr val="accent6"/>
          </a:solid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 typeface="Arial" charset="0"/>
              <a:buNone/>
              <a:defRPr sz="1400" b="1">
                <a:solidFill>
                  <a:schemeClr val="tx2"/>
                </a:solidFill>
                <a:latin typeface="Arial" charset="0"/>
                <a:ea typeface="ＭＳ Ｐゴシック" charset="-128"/>
                <a:cs typeface="ＭＳ Ｐゴシック" charset="-128"/>
              </a:defRPr>
            </a:lvl1pPr>
            <a:lvl2pPr marL="457200" indent="0" algn="l" rtl="0" eaLnBrk="0" fontAlgn="base" hangingPunct="0">
              <a:spcBef>
                <a:spcPct val="20000"/>
              </a:spcBef>
              <a:spcAft>
                <a:spcPct val="0"/>
              </a:spcAft>
              <a:buFont typeface="Arial" charset="0"/>
              <a:buNone/>
              <a:defRPr sz="1200" b="1">
                <a:solidFill>
                  <a:schemeClr val="tx2"/>
                </a:solidFill>
                <a:latin typeface="Arial" charset="0"/>
                <a:ea typeface="ＭＳ Ｐゴシック" charset="-128"/>
              </a:defRPr>
            </a:lvl2pPr>
            <a:lvl3pPr marL="914400" indent="0" algn="l" rtl="0" eaLnBrk="0" fontAlgn="base" hangingPunct="0">
              <a:spcBef>
                <a:spcPct val="20000"/>
              </a:spcBef>
              <a:spcAft>
                <a:spcPct val="0"/>
              </a:spcAft>
              <a:buFont typeface="Courier New" pitchFamily="-106" charset="0"/>
              <a:buNone/>
              <a:defRPr sz="1000" b="1">
                <a:solidFill>
                  <a:schemeClr val="tx2"/>
                </a:solidFill>
                <a:latin typeface="Arial" charset="0"/>
                <a:ea typeface="ＭＳ Ｐゴシック" charset="-128"/>
              </a:defRPr>
            </a:lvl3pPr>
            <a:lvl4pPr marL="1371600" indent="0" algn="l" rtl="0" eaLnBrk="0" fontAlgn="base" hangingPunct="0">
              <a:spcBef>
                <a:spcPct val="20000"/>
              </a:spcBef>
              <a:spcAft>
                <a:spcPct val="0"/>
              </a:spcAft>
              <a:buFont typeface="Wingdings" pitchFamily="-106" charset="2"/>
              <a:buNone/>
              <a:defRPr sz="900" b="1">
                <a:solidFill>
                  <a:schemeClr val="tx2"/>
                </a:solidFill>
                <a:latin typeface="Arial" charset="0"/>
                <a:ea typeface="ＭＳ Ｐゴシック" charset="-128"/>
              </a:defRPr>
            </a:lvl4pPr>
            <a:lvl5pPr marL="1828800" indent="0" algn="l" rtl="0" eaLnBrk="0" fontAlgn="base" hangingPunct="0">
              <a:spcBef>
                <a:spcPct val="20000"/>
              </a:spcBef>
              <a:spcAft>
                <a:spcPct val="0"/>
              </a:spcAft>
              <a:buFont typeface="Arial" charset="0"/>
              <a:buNone/>
              <a:defRPr sz="900" b="1">
                <a:solidFill>
                  <a:schemeClr val="tx2"/>
                </a:solidFill>
                <a:latin typeface="Arial" charset="0"/>
                <a:ea typeface="ＭＳ Ｐゴシック" charset="-128"/>
              </a:defRPr>
            </a:lvl5pPr>
            <a:lvl6pPr marL="2286000" indent="0" algn="l" rtl="0" eaLnBrk="0" fontAlgn="base" hangingPunct="0">
              <a:spcBef>
                <a:spcPct val="20000"/>
              </a:spcBef>
              <a:spcAft>
                <a:spcPct val="0"/>
              </a:spcAft>
              <a:buNone/>
              <a:defRPr sz="900">
                <a:solidFill>
                  <a:schemeClr val="tx2"/>
                </a:solidFill>
                <a:latin typeface="+mn-lt"/>
              </a:defRPr>
            </a:lvl6pPr>
            <a:lvl7pPr marL="2743200" indent="0" algn="l" rtl="0" eaLnBrk="0" fontAlgn="base" hangingPunct="0">
              <a:spcBef>
                <a:spcPct val="20000"/>
              </a:spcBef>
              <a:spcAft>
                <a:spcPct val="0"/>
              </a:spcAft>
              <a:buNone/>
              <a:defRPr sz="900">
                <a:solidFill>
                  <a:schemeClr val="tx2"/>
                </a:solidFill>
                <a:latin typeface="+mn-lt"/>
              </a:defRPr>
            </a:lvl7pPr>
            <a:lvl8pPr marL="3200400" indent="0" algn="l" rtl="0" eaLnBrk="0" fontAlgn="base" hangingPunct="0">
              <a:spcBef>
                <a:spcPct val="20000"/>
              </a:spcBef>
              <a:spcAft>
                <a:spcPct val="0"/>
              </a:spcAft>
              <a:buNone/>
              <a:defRPr sz="900">
                <a:solidFill>
                  <a:schemeClr val="tx2"/>
                </a:solidFill>
                <a:latin typeface="+mn-lt"/>
              </a:defRPr>
            </a:lvl8pPr>
            <a:lvl9pPr marL="3657600" indent="0" algn="l" rtl="0" eaLnBrk="0" fontAlgn="base" hangingPunct="0">
              <a:spcBef>
                <a:spcPct val="20000"/>
              </a:spcBef>
              <a:spcAft>
                <a:spcPct val="0"/>
              </a:spcAft>
              <a:buNone/>
              <a:defRPr sz="900">
                <a:solidFill>
                  <a:schemeClr val="tx2"/>
                </a:solidFill>
                <a:latin typeface="+mn-lt"/>
              </a:defRPr>
            </a:lvl9pPr>
          </a:lstStyle>
          <a:p>
            <a:pPr algn="ctr" defTabSz="914400"/>
            <a:r>
              <a:rPr lang="en-US" sz="1600" dirty="0">
                <a:solidFill>
                  <a:srgbClr val="002569"/>
                </a:solidFill>
                <a:latin typeface="Arial Bold"/>
                <a:sym typeface="Arial Bold"/>
              </a:rPr>
              <a:t>ESA and CNES reached an agreement:</a:t>
            </a:r>
          </a:p>
          <a:p>
            <a:pPr algn="ctr" defTabSz="914400"/>
            <a:r>
              <a:rPr lang="fr-FR" sz="1600" b="0" dirty="0">
                <a:solidFill>
                  <a:srgbClr val="002569"/>
                </a:solidFill>
                <a:latin typeface="Arial Bold"/>
                <a:sym typeface="Arial Bold"/>
              </a:rPr>
              <a:t>CEOS-</a:t>
            </a:r>
            <a:r>
              <a:rPr lang="fr-FR" sz="1600" b="0" dirty="0" err="1">
                <a:solidFill>
                  <a:srgbClr val="002569"/>
                </a:solidFill>
                <a:latin typeface="Arial Bold"/>
                <a:sym typeface="Arial Bold"/>
              </a:rPr>
              <a:t>Pleiades</a:t>
            </a:r>
            <a:r>
              <a:rPr lang="fr-FR" sz="1600" b="0" dirty="0">
                <a:solidFill>
                  <a:srgbClr val="002569"/>
                </a:solidFill>
                <a:latin typeface="Arial Bold"/>
                <a:sym typeface="Arial Bold"/>
              </a:rPr>
              <a:t> </a:t>
            </a:r>
            <a:r>
              <a:rPr lang="fr-FR" sz="1600" b="0" dirty="0" err="1">
                <a:solidFill>
                  <a:srgbClr val="002569"/>
                </a:solidFill>
                <a:latin typeface="Arial Bold"/>
                <a:sym typeface="Arial Bold"/>
              </a:rPr>
              <a:t>users</a:t>
            </a:r>
            <a:r>
              <a:rPr lang="fr-FR" sz="1600" b="0" dirty="0">
                <a:solidFill>
                  <a:srgbClr val="002569"/>
                </a:solidFill>
                <a:latin typeface="Arial Bold"/>
                <a:sym typeface="Arial Bold"/>
              </a:rPr>
              <a:t> </a:t>
            </a:r>
            <a:r>
              <a:rPr lang="fr-FR" sz="1600" b="0" dirty="0" err="1">
                <a:solidFill>
                  <a:srgbClr val="002569"/>
                </a:solidFill>
                <a:latin typeface="Arial Bold"/>
                <a:sym typeface="Arial Bold"/>
              </a:rPr>
              <a:t>can</a:t>
            </a:r>
            <a:r>
              <a:rPr lang="fr-FR" sz="1600" b="0" dirty="0">
                <a:solidFill>
                  <a:srgbClr val="002569"/>
                </a:solidFill>
                <a:latin typeface="Arial Bold"/>
                <a:sym typeface="Arial Bold"/>
              </a:rPr>
              <a:t> </a:t>
            </a:r>
            <a:r>
              <a:rPr lang="fr-FR" sz="1600" b="0" dirty="0" err="1">
                <a:solidFill>
                  <a:srgbClr val="002569"/>
                </a:solidFill>
                <a:latin typeface="Arial Bold"/>
                <a:sym typeface="Arial Bold"/>
              </a:rPr>
              <a:t>now</a:t>
            </a:r>
            <a:r>
              <a:rPr lang="fr-FR" sz="1600" b="0" dirty="0">
                <a:solidFill>
                  <a:srgbClr val="002569"/>
                </a:solidFill>
                <a:latin typeface="Arial Bold"/>
                <a:sym typeface="Arial Bold"/>
              </a:rPr>
              <a:t> </a:t>
            </a:r>
            <a:r>
              <a:rPr lang="fr-FR" sz="1600" b="0" dirty="0" err="1">
                <a:solidFill>
                  <a:srgbClr val="002569"/>
                </a:solidFill>
                <a:latin typeface="Arial Bold"/>
                <a:sym typeface="Arial Bold"/>
              </a:rPr>
              <a:t>access</a:t>
            </a:r>
            <a:r>
              <a:rPr lang="fr-FR" sz="1600" b="0" dirty="0">
                <a:solidFill>
                  <a:srgbClr val="002569"/>
                </a:solidFill>
                <a:latin typeface="Arial Bold"/>
                <a:sym typeface="Arial Bold"/>
              </a:rPr>
              <a:t> via GEP </a:t>
            </a:r>
            <a:r>
              <a:rPr lang="fr-FR" sz="1600" b="0" dirty="0" err="1">
                <a:solidFill>
                  <a:srgbClr val="002569"/>
                </a:solidFill>
                <a:latin typeface="Arial Bold"/>
                <a:sym typeface="Arial Bold"/>
              </a:rPr>
              <a:t>any</a:t>
            </a:r>
            <a:r>
              <a:rPr lang="fr-FR" sz="1600" b="0" dirty="0">
                <a:solidFill>
                  <a:srgbClr val="002569"/>
                </a:solidFill>
                <a:latin typeface="Arial Bold"/>
                <a:sym typeface="Arial Bold"/>
              </a:rPr>
              <a:t> </a:t>
            </a:r>
            <a:r>
              <a:rPr lang="fr-FR" sz="1600" b="0" dirty="0" err="1">
                <a:solidFill>
                  <a:srgbClr val="002569"/>
                </a:solidFill>
                <a:latin typeface="Arial Bold"/>
                <a:sym typeface="Arial Bold"/>
              </a:rPr>
              <a:t>existing</a:t>
            </a:r>
            <a:r>
              <a:rPr lang="fr-FR" sz="1600" b="0" dirty="0">
                <a:solidFill>
                  <a:srgbClr val="002569"/>
                </a:solidFill>
                <a:latin typeface="Arial Bold"/>
                <a:sym typeface="Arial Bold"/>
              </a:rPr>
              <a:t> (or </a:t>
            </a:r>
            <a:r>
              <a:rPr lang="fr-FR" sz="1600" b="0" dirty="0" err="1">
                <a:solidFill>
                  <a:srgbClr val="002569"/>
                </a:solidFill>
                <a:latin typeface="Arial Bold"/>
                <a:sym typeface="Arial Bold"/>
              </a:rPr>
              <a:t>newly</a:t>
            </a:r>
            <a:r>
              <a:rPr lang="fr-FR" sz="1600" b="0" dirty="0">
                <a:solidFill>
                  <a:srgbClr val="002569"/>
                </a:solidFill>
                <a:latin typeface="Arial Bold"/>
                <a:sym typeface="Arial Bold"/>
              </a:rPr>
              <a:t> </a:t>
            </a:r>
            <a:r>
              <a:rPr lang="fr-FR" sz="1600" b="0" dirty="0" err="1">
                <a:solidFill>
                  <a:srgbClr val="002569"/>
                </a:solidFill>
                <a:latin typeface="Arial Bold"/>
                <a:sym typeface="Arial Bold"/>
              </a:rPr>
              <a:t>requested</a:t>
            </a:r>
            <a:r>
              <a:rPr lang="fr-FR" sz="1600" b="0" dirty="0">
                <a:solidFill>
                  <a:srgbClr val="002569"/>
                </a:solidFill>
                <a:latin typeface="Arial Bold"/>
                <a:sym typeface="Arial Bold"/>
              </a:rPr>
              <a:t>) </a:t>
            </a:r>
            <a:r>
              <a:rPr lang="fr-FR" sz="1600" b="0" dirty="0" err="1">
                <a:solidFill>
                  <a:srgbClr val="002569"/>
                </a:solidFill>
                <a:latin typeface="Arial Bold"/>
                <a:sym typeface="Arial Bold"/>
              </a:rPr>
              <a:t>Pleiades</a:t>
            </a:r>
            <a:r>
              <a:rPr lang="fr-FR" sz="1600" b="0" dirty="0">
                <a:solidFill>
                  <a:srgbClr val="002569"/>
                </a:solidFill>
                <a:latin typeface="Arial Bold"/>
                <a:sym typeface="Arial Bold"/>
              </a:rPr>
              <a:t> images </a:t>
            </a:r>
            <a:r>
              <a:rPr lang="fr-FR" sz="1600" b="0" dirty="0" err="1">
                <a:solidFill>
                  <a:srgbClr val="002569"/>
                </a:solidFill>
                <a:latin typeface="Arial Bold"/>
                <a:sym typeface="Arial Bold"/>
              </a:rPr>
              <a:t>stored</a:t>
            </a:r>
            <a:r>
              <a:rPr lang="fr-FR" sz="1600" b="0" dirty="0">
                <a:solidFill>
                  <a:srgbClr val="002569"/>
                </a:solidFill>
                <a:latin typeface="Arial Bold"/>
                <a:sym typeface="Arial Bold"/>
              </a:rPr>
              <a:t> on GEP</a:t>
            </a:r>
            <a:endParaRPr lang="en-US" sz="1600" b="0" dirty="0">
              <a:solidFill>
                <a:srgbClr val="002569"/>
              </a:solidFill>
              <a:latin typeface="Arial Bold"/>
              <a:sym typeface="Arial Bold"/>
            </a:endParaRPr>
          </a:p>
        </p:txBody>
      </p:sp>
    </p:spTree>
    <p:extLst>
      <p:ext uri="{BB962C8B-B14F-4D97-AF65-F5344CB8AC3E}">
        <p14:creationId xmlns:p14="http://schemas.microsoft.com/office/powerpoint/2010/main" val="1060928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Placeholder 3"/>
          <p:cNvSpPr>
            <a:spLocks noGrp="1"/>
          </p:cNvSpPr>
          <p:nvPr>
            <p:ph type="body" sz="half" idx="2"/>
          </p:nvPr>
        </p:nvSpPr>
        <p:spPr>
          <a:xfrm>
            <a:off x="533400" y="1295400"/>
            <a:ext cx="11353799" cy="3826494"/>
          </a:xfrm>
        </p:spPr>
        <p:txBody>
          <a:bodyPr/>
          <a:lstStyle/>
          <a:p>
            <a:r>
              <a:rPr lang="en-US" sz="1600" dirty="0">
                <a:latin typeface="Arial" panose="020B0604020202020204" pitchFamily="34" charset="0"/>
                <a:cs typeface="Arial" panose="020B0604020202020204" pitchFamily="34" charset="0"/>
              </a:rPr>
              <a:t>Once the SCA is signed by ESA, CEOS Pleiades users will be able to access Pleiades imagery on GEP following the procedure below:</a:t>
            </a:r>
          </a:p>
          <a:p>
            <a:pPr marL="342900" indent="-342900">
              <a:buFont typeface="+mj-lt"/>
              <a:buAutoNum type="arabicPeriod"/>
            </a:pPr>
            <a:endParaRPr lang="en-US" sz="1600" dirty="0">
              <a:latin typeface="Arial" panose="020B0604020202020204" pitchFamily="34" charset="0"/>
              <a:cs typeface="Arial" panose="020B0604020202020204" pitchFamily="34" charset="0"/>
            </a:endParaRPr>
          </a:p>
          <a:p>
            <a:pPr marL="342900" indent="-342900">
              <a:buFont typeface="+mj-lt"/>
              <a:buAutoNum type="arabicPeriod"/>
            </a:pPr>
            <a:r>
              <a:rPr lang="en-US" sz="1600" dirty="0">
                <a:latin typeface="Arial" panose="020B0604020202020204" pitchFamily="34" charset="0"/>
                <a:cs typeface="Arial" panose="020B0604020202020204" pitchFamily="34" charset="0"/>
              </a:rPr>
              <a:t>The user visits: </a:t>
            </a:r>
            <a:r>
              <a:rPr lang="en-GB" sz="1600" dirty="0">
                <a:latin typeface="Arial" panose="020B0604020202020204" pitchFamily="34" charset="0"/>
                <a:cs typeface="Arial" panose="020B0604020202020204" pitchFamily="34" charset="0"/>
                <a:hlinkClick r:id="rId3"/>
              </a:rPr>
              <a:t>https://geohazards-tep.eu/</a:t>
            </a:r>
            <a:r>
              <a:rPr lang="en-GB" sz="1600" dirty="0">
                <a:latin typeface="Arial" panose="020B0604020202020204" pitchFamily="34" charset="0"/>
                <a:cs typeface="Arial" panose="020B0604020202020204" pitchFamily="34" charset="0"/>
              </a:rPr>
              <a:t> and logs in with his/her account.</a:t>
            </a:r>
          </a:p>
          <a:p>
            <a:pPr marL="800100" lvl="1" indent="-342900">
              <a:buFont typeface="+mj-lt"/>
              <a:buAutoNum type="alphaLcPeriod"/>
            </a:pPr>
            <a:r>
              <a:rPr lang="en-GB" sz="1400" dirty="0">
                <a:latin typeface="Arial" panose="020B0604020202020204" pitchFamily="34" charset="0"/>
                <a:cs typeface="Arial" panose="020B0604020202020204" pitchFamily="34" charset="0"/>
              </a:rPr>
              <a:t>Thematic leads are kindly requested to provide a list of CEOS Pleiades users including their emails.</a:t>
            </a:r>
          </a:p>
          <a:p>
            <a:pPr marL="800100" lvl="1" indent="-342900">
              <a:buFont typeface="+mj-lt"/>
              <a:buAutoNum type="alphaLcPeriod"/>
            </a:pPr>
            <a:r>
              <a:rPr lang="en-GB" sz="1400" dirty="0">
                <a:latin typeface="Arial" panose="020B0604020202020204" pitchFamily="34" charset="0"/>
                <a:cs typeface="Arial" panose="020B0604020202020204" pitchFamily="34" charset="0"/>
              </a:rPr>
              <a:t> ESA check with CNES the list of entities who have signed the SCA</a:t>
            </a:r>
          </a:p>
          <a:p>
            <a:pPr marL="342900" indent="-342900">
              <a:buFont typeface="+mj-lt"/>
              <a:buAutoNum type="arabicPeriod"/>
            </a:pPr>
            <a:r>
              <a:rPr lang="en-GB" sz="1600" dirty="0">
                <a:latin typeface="Arial" panose="020B0604020202020204" pitchFamily="34" charset="0"/>
                <a:cs typeface="Arial" panose="020B0604020202020204" pitchFamily="34" charset="0"/>
              </a:rPr>
              <a:t>The user opens the </a:t>
            </a:r>
            <a:r>
              <a:rPr lang="en-GB" sz="1600" i="1" dirty="0">
                <a:latin typeface="Arial" panose="020B0604020202020204" pitchFamily="34" charset="0"/>
                <a:cs typeface="Arial" panose="020B0604020202020204" pitchFamily="34" charset="0"/>
              </a:rPr>
              <a:t>Thematic Apps</a:t>
            </a:r>
            <a:r>
              <a:rPr lang="en-GB" sz="1600" dirty="0">
                <a:latin typeface="Arial" panose="020B0604020202020204" pitchFamily="34" charset="0"/>
                <a:cs typeface="Arial" panose="020B0604020202020204" pitchFamily="34" charset="0"/>
              </a:rPr>
              <a:t> tab and selects one of the available Thematic Apps e.g. EO Services for Landslides Analysis. </a:t>
            </a:r>
          </a:p>
          <a:p>
            <a:pPr marL="342900" indent="-342900">
              <a:buFont typeface="+mj-lt"/>
              <a:buAutoNum type="arabicPeriod"/>
            </a:pPr>
            <a:r>
              <a:rPr lang="en-GB" sz="1600" dirty="0">
                <a:latin typeface="Arial" panose="020B0604020202020204" pitchFamily="34" charset="0"/>
                <a:cs typeface="Arial" panose="020B0604020202020204" pitchFamily="34" charset="0"/>
              </a:rPr>
              <a:t>Under the tab </a:t>
            </a:r>
            <a:r>
              <a:rPr lang="en-GB" sz="1600" i="1" dirty="0">
                <a:latin typeface="Arial" panose="020B0604020202020204" pitchFamily="34" charset="0"/>
                <a:cs typeface="Arial" panose="020B0604020202020204" pitchFamily="34" charset="0"/>
              </a:rPr>
              <a:t>EO data </a:t>
            </a:r>
            <a:r>
              <a:rPr lang="en-GB" sz="1600" dirty="0">
                <a:latin typeface="Arial" panose="020B0604020202020204" pitchFamily="34" charset="0"/>
                <a:cs typeface="Arial" panose="020B0604020202020204" pitchFamily="34" charset="0"/>
              </a:rPr>
              <a:t>the user selects </a:t>
            </a:r>
            <a:r>
              <a:rPr lang="en-GB" sz="1600" i="1" dirty="0">
                <a:latin typeface="Arial" panose="020B0604020202020204" pitchFamily="34" charset="0"/>
                <a:cs typeface="Arial" panose="020B0604020202020204" pitchFamily="34" charset="0"/>
              </a:rPr>
              <a:t>Pleiades.</a:t>
            </a:r>
            <a:endParaRPr lang="en-GB" sz="1600" dirty="0">
              <a:latin typeface="Arial" panose="020B0604020202020204" pitchFamily="34" charset="0"/>
              <a:cs typeface="Arial" panose="020B0604020202020204" pitchFamily="34" charset="0"/>
            </a:endParaRPr>
          </a:p>
          <a:p>
            <a:pPr marL="342900" indent="-342900">
              <a:buFont typeface="+mj-lt"/>
              <a:buAutoNum type="arabicPeriod"/>
            </a:pPr>
            <a:r>
              <a:rPr lang="en-GB" sz="1600" dirty="0">
                <a:latin typeface="Arial" panose="020B0604020202020204" pitchFamily="34" charset="0"/>
                <a:cs typeface="Arial" panose="020B0604020202020204" pitchFamily="34" charset="0"/>
              </a:rPr>
              <a:t>After selecting the preferred Pleiades image(s), the user, depending on his/her rights on the platform, can visualize/download/process the available Pleiades images. </a:t>
            </a:r>
          </a:p>
          <a:p>
            <a:pPr marL="800100" lvl="1" indent="-342900">
              <a:buFont typeface="Wingdings" pitchFamily="2" charset="2"/>
              <a:buChar char="Ø"/>
            </a:pPr>
            <a:r>
              <a:rPr lang="en-US" sz="1400" dirty="0">
                <a:latin typeface="Arial" panose="020B0604020202020204" pitchFamily="34" charset="0"/>
                <a:cs typeface="Arial" panose="020B0604020202020204" pitchFamily="34" charset="0"/>
              </a:rPr>
              <a:t>In order for an individual to join the CEOS-Pleiades-Users group, the entity/public institution that they belong to must have signed an SCA with CNES.</a:t>
            </a:r>
            <a:endParaRPr lang="en-GB" sz="1400" dirty="0">
              <a:latin typeface="Arial" panose="020B0604020202020204" pitchFamily="34" charset="0"/>
              <a:cs typeface="Arial" panose="020B0604020202020204" pitchFamily="34" charset="0"/>
            </a:endParaRPr>
          </a:p>
          <a:p>
            <a:pPr marL="800100" lvl="1" indent="-342900">
              <a:buFont typeface="Wingdings" pitchFamily="2" charset="2"/>
              <a:buChar char="Ø"/>
            </a:pPr>
            <a:r>
              <a:rPr lang="en-GB" sz="1400" dirty="0">
                <a:latin typeface="Arial" panose="020B0604020202020204" pitchFamily="34" charset="0"/>
                <a:cs typeface="Arial" panose="020B0604020202020204" pitchFamily="34" charset="0"/>
              </a:rPr>
              <a:t>Currently, if a CEOS Pleiades user has not signed the Pleiades license for an image that he/she is about to download/process, the user will be asked by the GEP operator to sign the license by email.</a:t>
            </a:r>
          </a:p>
          <a:p>
            <a:pPr marL="800100" lvl="1" indent="-342900">
              <a:buFont typeface="Wingdings" pitchFamily="2" charset="2"/>
              <a:buChar char="Ø"/>
            </a:pPr>
            <a:r>
              <a:rPr lang="en-GB" sz="1400" dirty="0">
                <a:latin typeface="Arial" panose="020B0604020202020204" pitchFamily="34" charset="0"/>
                <a:cs typeface="Arial" panose="020B0604020202020204" pitchFamily="34" charset="0"/>
              </a:rPr>
              <a:t>A new functionality shall be implemented: when clicking the Download button, a user that hasn’t previously signed the Pleiades license will be prompted to sign it online.</a:t>
            </a:r>
          </a:p>
          <a:p>
            <a:pPr marL="342900" indent="-342900">
              <a:buFont typeface="+mj-lt"/>
              <a:buAutoNum type="arabicPeriod"/>
            </a:pPr>
            <a:r>
              <a:rPr lang="en-GB" sz="1600" dirty="0">
                <a:latin typeface="Arial" panose="020B0604020202020204" pitchFamily="34" charset="0"/>
                <a:cs typeface="Arial" panose="020B0604020202020204" pitchFamily="34" charset="0"/>
              </a:rPr>
              <a:t>Privileges of CEOS Pleiades users concerning the download and processing of Pleiades imagery, as well as visualization, download and sharing Protected and Derived products have been predefined and agreed between CNES and ESA.</a:t>
            </a:r>
          </a:p>
          <a:p>
            <a:pPr marL="342900" indent="-342900">
              <a:buFont typeface="+mj-lt"/>
              <a:buAutoNum type="arabicPeriod"/>
            </a:pPr>
            <a:endParaRPr lang="en-US" sz="1600" dirty="0">
              <a:solidFill>
                <a:srgbClr val="FF0000"/>
              </a:solidFill>
              <a:latin typeface="Arial" panose="020B0604020202020204" pitchFamily="34" charset="0"/>
              <a:cs typeface="Arial" panose="020B0604020202020204" pitchFamily="34" charset="0"/>
            </a:endParaRPr>
          </a:p>
        </p:txBody>
      </p:sp>
      <p:sp>
        <p:nvSpPr>
          <p:cNvPr id="32770" name="Title 4"/>
          <p:cNvSpPr txBox="1">
            <a:spLocks/>
          </p:cNvSpPr>
          <p:nvPr/>
        </p:nvSpPr>
        <p:spPr bwMode="auto">
          <a:xfrm>
            <a:off x="2865209" y="213311"/>
            <a:ext cx="720799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en-US" b="1" dirty="0">
                <a:solidFill>
                  <a:schemeClr val="bg1"/>
                </a:solidFill>
                <a:ea typeface="ＭＳ Ｐゴシック" pitchFamily="-106" charset="-128"/>
                <a:cs typeface="Tahoma" pitchFamily="-106" charset="0"/>
              </a:rPr>
              <a:t>CEOS Pleiades users agreement - D</a:t>
            </a:r>
            <a:r>
              <a:rPr lang="en-US" b="1" dirty="0">
                <a:solidFill>
                  <a:schemeClr val="bg1"/>
                </a:solidFill>
                <a:latin typeface="+mn-lt"/>
                <a:ea typeface="ＭＳ Ｐゴシック" pitchFamily="-106" charset="-128"/>
                <a:cs typeface="Tahoma" pitchFamily="-106" charset="0"/>
              </a:rPr>
              <a:t>ata access via GEP</a:t>
            </a:r>
            <a:endParaRPr lang="en-GB" b="1" dirty="0">
              <a:solidFill>
                <a:schemeClr val="bg1"/>
              </a:solidFill>
              <a:latin typeface="+mn-lt"/>
              <a:ea typeface="ＭＳ Ｐゴシック" pitchFamily="-106" charset="-128"/>
              <a:cs typeface="Tahoma" pitchFamily="-106" charset="0"/>
            </a:endParaRPr>
          </a:p>
        </p:txBody>
      </p:sp>
      <p:sp>
        <p:nvSpPr>
          <p:cNvPr id="2" name="Rectangle 1">
            <a:extLst>
              <a:ext uri="{FF2B5EF4-FFF2-40B4-BE49-F238E27FC236}">
                <a16:creationId xmlns:a16="http://schemas.microsoft.com/office/drawing/2014/main" id="{07EAAC8A-A2D3-3A4A-97A7-A4D799870E7B}"/>
              </a:ext>
            </a:extLst>
          </p:cNvPr>
          <p:cNvSpPr/>
          <p:nvPr/>
        </p:nvSpPr>
        <p:spPr>
          <a:xfrm>
            <a:off x="1703389" y="6205010"/>
            <a:ext cx="8810375" cy="276999"/>
          </a:xfrm>
          <a:prstGeom prst="rect">
            <a:avLst/>
          </a:prstGeom>
        </p:spPr>
        <p:txBody>
          <a:bodyPr wrap="square">
            <a:spAutoFit/>
          </a:bodyPr>
          <a:lstStyle/>
          <a:p>
            <a:endParaRPr lang="en-GB" sz="1200" dirty="0">
              <a:solidFill>
                <a:schemeClr val="tx2"/>
              </a:solidFill>
              <a:ea typeface="ＭＳ Ｐゴシック" charset="-128"/>
            </a:endParaRPr>
          </a:p>
        </p:txBody>
      </p:sp>
    </p:spTree>
    <p:extLst>
      <p:ext uri="{BB962C8B-B14F-4D97-AF65-F5344CB8AC3E}">
        <p14:creationId xmlns:p14="http://schemas.microsoft.com/office/powerpoint/2010/main" val="2416791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Ellipse 29"/>
          <p:cNvSpPr/>
          <p:nvPr/>
        </p:nvSpPr>
        <p:spPr>
          <a:xfrm>
            <a:off x="5653208" y="5053418"/>
            <a:ext cx="282643" cy="283073"/>
          </a:xfrm>
          <a:prstGeom prst="ellipse">
            <a:avLst/>
          </a:prstGeom>
          <a:no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sp>
      <p:sp>
        <p:nvSpPr>
          <p:cNvPr id="36" name="Title 1"/>
          <p:cNvSpPr txBox="1">
            <a:spLocks/>
          </p:cNvSpPr>
          <p:nvPr/>
        </p:nvSpPr>
        <p:spPr bwMode="auto">
          <a:xfrm>
            <a:off x="2897955" y="47882"/>
            <a:ext cx="7556375" cy="8384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1pPr>
            <a:lvl2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2pPr>
            <a:lvl3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3pPr>
            <a:lvl4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4pPr>
            <a:lvl5pPr algn="r" rtl="0" eaLnBrk="0" fontAlgn="base" hangingPunct="0">
              <a:spcBef>
                <a:spcPct val="0"/>
              </a:spcBef>
              <a:spcAft>
                <a:spcPct val="0"/>
              </a:spcAft>
              <a:defRPr sz="3200" b="1">
                <a:solidFill>
                  <a:schemeClr val="bg1"/>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2800" b="1">
                <a:solidFill>
                  <a:schemeClr val="bg1"/>
                </a:solidFill>
                <a:latin typeface="Century Gothic" pitchFamily="34" charset="0"/>
              </a:defRPr>
            </a:lvl6pPr>
            <a:lvl7pPr marL="914400" algn="l" rtl="0" eaLnBrk="0" fontAlgn="base" hangingPunct="0">
              <a:spcBef>
                <a:spcPct val="0"/>
              </a:spcBef>
              <a:spcAft>
                <a:spcPct val="0"/>
              </a:spcAft>
              <a:defRPr sz="2800" b="1">
                <a:solidFill>
                  <a:schemeClr val="bg1"/>
                </a:solidFill>
                <a:latin typeface="Century Gothic" pitchFamily="34" charset="0"/>
              </a:defRPr>
            </a:lvl7pPr>
            <a:lvl8pPr marL="1371600" algn="l" rtl="0" eaLnBrk="0" fontAlgn="base" hangingPunct="0">
              <a:spcBef>
                <a:spcPct val="0"/>
              </a:spcBef>
              <a:spcAft>
                <a:spcPct val="0"/>
              </a:spcAft>
              <a:defRPr sz="2800" b="1">
                <a:solidFill>
                  <a:schemeClr val="bg1"/>
                </a:solidFill>
                <a:latin typeface="Century Gothic" pitchFamily="34" charset="0"/>
              </a:defRPr>
            </a:lvl8pPr>
            <a:lvl9pPr marL="1828800" algn="l" rtl="0" eaLnBrk="0" fontAlgn="base" hangingPunct="0">
              <a:spcBef>
                <a:spcPct val="0"/>
              </a:spcBef>
              <a:spcAft>
                <a:spcPct val="0"/>
              </a:spcAft>
              <a:defRPr sz="2800" b="1">
                <a:solidFill>
                  <a:schemeClr val="bg1"/>
                </a:solidFill>
                <a:latin typeface="Century Gothic" pitchFamily="34" charset="0"/>
              </a:defRPr>
            </a:lvl9pPr>
          </a:lstStyle>
          <a:p>
            <a:pPr algn="l" defTabSz="914400" eaLnBrk="1" hangingPunct="1"/>
            <a:r>
              <a:rPr lang="en-GB" altLang="ja-JP" sz="2400" dirty="0">
                <a:latin typeface="+mn-ea"/>
                <a:ea typeface="+mn-ea"/>
                <a:cs typeface="Tahoma" pitchFamily="-106" charset="0"/>
              </a:rPr>
              <a:t>Cosmo-</a:t>
            </a:r>
            <a:r>
              <a:rPr lang="en-GB" altLang="ja-JP" sz="2400" dirty="0" err="1">
                <a:latin typeface="+mn-ea"/>
                <a:ea typeface="+mn-ea"/>
                <a:cs typeface="Tahoma" pitchFamily="-106" charset="0"/>
              </a:rPr>
              <a:t>SkyMed</a:t>
            </a:r>
            <a:r>
              <a:rPr lang="en-GB" altLang="ja-JP" sz="2400" dirty="0">
                <a:latin typeface="+mn-ea"/>
                <a:ea typeface="+mn-ea"/>
                <a:cs typeface="Tahoma" pitchFamily="-106" charset="0"/>
              </a:rPr>
              <a:t> data on GEP</a:t>
            </a:r>
          </a:p>
        </p:txBody>
      </p:sp>
      <p:pic>
        <p:nvPicPr>
          <p:cNvPr id="3" name="Picture 2">
            <a:extLst>
              <a:ext uri="{FF2B5EF4-FFF2-40B4-BE49-F238E27FC236}">
                <a16:creationId xmlns:a16="http://schemas.microsoft.com/office/drawing/2014/main" id="{1D49AF12-59F9-D14A-9A72-92B0F89DD8D4}"/>
              </a:ext>
            </a:extLst>
          </p:cNvPr>
          <p:cNvPicPr>
            <a:picLocks noChangeAspect="1"/>
          </p:cNvPicPr>
          <p:nvPr/>
        </p:nvPicPr>
        <p:blipFill rotWithShape="1">
          <a:blip r:embed="rId3"/>
          <a:srcRect r="31928"/>
          <a:stretch/>
        </p:blipFill>
        <p:spPr>
          <a:xfrm>
            <a:off x="2362199" y="4120700"/>
            <a:ext cx="4435377" cy="2737299"/>
          </a:xfrm>
          <a:prstGeom prst="rect">
            <a:avLst/>
          </a:prstGeom>
        </p:spPr>
      </p:pic>
      <p:sp>
        <p:nvSpPr>
          <p:cNvPr id="11" name="Rectangle 14">
            <a:extLst>
              <a:ext uri="{FF2B5EF4-FFF2-40B4-BE49-F238E27FC236}">
                <a16:creationId xmlns:a16="http://schemas.microsoft.com/office/drawing/2014/main" id="{EC19CBF2-D01B-BF4B-BCDB-78D473F41520}"/>
              </a:ext>
            </a:extLst>
          </p:cNvPr>
          <p:cNvSpPr>
            <a:spLocks noChangeArrowheads="1"/>
          </p:cNvSpPr>
          <p:nvPr/>
        </p:nvSpPr>
        <p:spPr bwMode="auto">
          <a:xfrm>
            <a:off x="228600" y="1400224"/>
            <a:ext cx="7751285" cy="2693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15900">
              <a:defRPr sz="1200" b="1">
                <a:solidFill>
                  <a:schemeClr val="tx1"/>
                </a:solidFill>
                <a:latin typeface="Arial" panose="020B0604020202020204" pitchFamily="34" charset="0"/>
                <a:ea typeface="Microsoft YaHei" panose="020B0503020204020204" pitchFamily="34" charset="-122"/>
              </a:defRPr>
            </a:lvl1pPr>
            <a:lvl2pPr marL="742950" indent="-285750">
              <a:defRPr sz="1200" b="1">
                <a:solidFill>
                  <a:schemeClr val="tx1"/>
                </a:solidFill>
                <a:latin typeface="Arial" panose="020B0604020202020204" pitchFamily="34" charset="0"/>
                <a:ea typeface="Microsoft YaHei" panose="020B0503020204020204" pitchFamily="34" charset="-122"/>
              </a:defRPr>
            </a:lvl2pPr>
            <a:lvl3pPr marL="1143000" indent="-228600">
              <a:defRPr sz="1200" b="1">
                <a:solidFill>
                  <a:schemeClr val="tx1"/>
                </a:solidFill>
                <a:latin typeface="Arial" panose="020B0604020202020204" pitchFamily="34" charset="0"/>
                <a:ea typeface="Microsoft YaHei" panose="020B0503020204020204" pitchFamily="34" charset="-122"/>
              </a:defRPr>
            </a:lvl3pPr>
            <a:lvl4pPr marL="1600200" indent="-228600">
              <a:defRPr sz="1200" b="1">
                <a:solidFill>
                  <a:schemeClr val="tx1"/>
                </a:solidFill>
                <a:latin typeface="Arial" panose="020B0604020202020204" pitchFamily="34" charset="0"/>
                <a:ea typeface="Microsoft YaHei" panose="020B0503020204020204" pitchFamily="34" charset="-122"/>
              </a:defRPr>
            </a:lvl4pPr>
            <a:lvl5pPr marL="2057400" indent="-228600">
              <a:defRPr sz="1200" b="1">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sz="1200" b="1">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sz="1200" b="1">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sz="1200" b="1">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sz="1200" b="1">
                <a:solidFill>
                  <a:schemeClr val="tx1"/>
                </a:solidFill>
                <a:latin typeface="Arial" panose="020B0604020202020204" pitchFamily="34" charset="0"/>
                <a:ea typeface="Microsoft YaHei" panose="020B0503020204020204" pitchFamily="34" charset="-122"/>
              </a:defRPr>
            </a:lvl9pPr>
          </a:lstStyle>
          <a:p>
            <a:pPr marL="355600" indent="-285750">
              <a:spcAft>
                <a:spcPts val="600"/>
              </a:spcAft>
              <a:buFont typeface="Wingdings" pitchFamily="2" charset="2"/>
              <a:buChar char="Ø"/>
            </a:pPr>
            <a:r>
              <a:rPr lang="en-US" altLang="en-US" sz="1600" b="0" dirty="0">
                <a:solidFill>
                  <a:srgbClr val="002569"/>
                </a:solidFill>
                <a:ea typeface="ＭＳ Ｐゴシック" charset="-128"/>
                <a:cs typeface="Arial" panose="020B0604020202020204" pitchFamily="34" charset="0"/>
              </a:rPr>
              <a:t>ASI contributes to the Geohazards Lab by making available CEOS and GSNL Cosmo-</a:t>
            </a:r>
            <a:r>
              <a:rPr lang="en-US" altLang="en-US" sz="1600" b="0" dirty="0" err="1">
                <a:solidFill>
                  <a:srgbClr val="002569"/>
                </a:solidFill>
                <a:ea typeface="ＭＳ Ｐゴシック" charset="-128"/>
                <a:cs typeface="Arial" panose="020B0604020202020204" pitchFamily="34" charset="0"/>
              </a:rPr>
              <a:t>SkyMed</a:t>
            </a:r>
            <a:r>
              <a:rPr lang="en-US" altLang="en-US" sz="1600" b="0" dirty="0">
                <a:solidFill>
                  <a:srgbClr val="002569"/>
                </a:solidFill>
                <a:ea typeface="ＭＳ Ｐゴシック" charset="-128"/>
                <a:cs typeface="Arial" panose="020B0604020202020204" pitchFamily="34" charset="0"/>
              </a:rPr>
              <a:t> datasets through GEP.</a:t>
            </a:r>
          </a:p>
          <a:p>
            <a:pPr marL="812800" lvl="1">
              <a:spcAft>
                <a:spcPts val="600"/>
              </a:spcAft>
              <a:buFont typeface="Arial" panose="020B0604020202020204" pitchFamily="34" charset="0"/>
              <a:buChar char="•"/>
            </a:pPr>
            <a:r>
              <a:rPr lang="en-US" altLang="en-US" sz="1600" b="0" dirty="0">
                <a:solidFill>
                  <a:srgbClr val="002569"/>
                </a:solidFill>
                <a:ea typeface="ＭＳ Ｐゴシック" charset="-128"/>
                <a:cs typeface="Arial" panose="020B0604020202020204" pitchFamily="34" charset="0"/>
              </a:rPr>
              <a:t>The totality of GSNL data are available through GEP (on-going process to remove any duplicated data)</a:t>
            </a:r>
          </a:p>
          <a:p>
            <a:pPr marL="812800" lvl="1">
              <a:spcAft>
                <a:spcPts val="600"/>
              </a:spcAft>
              <a:buFont typeface="Arial" panose="020B0604020202020204" pitchFamily="34" charset="0"/>
              <a:buChar char="•"/>
            </a:pPr>
            <a:r>
              <a:rPr lang="en-US" altLang="en-US" sz="1600" b="0" dirty="0">
                <a:solidFill>
                  <a:srgbClr val="002569"/>
                </a:solidFill>
                <a:ea typeface="ＭＳ Ｐゴシック" charset="-128"/>
                <a:cs typeface="Arial" panose="020B0604020202020204" pitchFamily="34" charset="0"/>
              </a:rPr>
              <a:t>CEOS Haiti RO data are available on GEP</a:t>
            </a:r>
          </a:p>
          <a:p>
            <a:pPr marL="812800" lvl="1">
              <a:spcAft>
                <a:spcPts val="600"/>
              </a:spcAft>
              <a:buFont typeface="Arial" panose="020B0604020202020204" pitchFamily="34" charset="0"/>
              <a:buChar char="•"/>
            </a:pPr>
            <a:r>
              <a:rPr lang="en-US" altLang="en-US" sz="1600" b="0" dirty="0">
                <a:solidFill>
                  <a:srgbClr val="002569"/>
                </a:solidFill>
                <a:ea typeface="ＭＳ Ｐゴシック" charset="-128"/>
                <a:cs typeface="Arial" panose="020B0604020202020204" pitchFamily="34" charset="0"/>
              </a:rPr>
              <a:t>CEOS Seismic and Volcano pilots’ data to be integrated</a:t>
            </a:r>
            <a:endParaRPr lang="en-US" sz="1600" b="0" dirty="0">
              <a:solidFill>
                <a:srgbClr val="002569"/>
              </a:solidFill>
              <a:ea typeface="ＭＳ Ｐゴシック" charset="-128"/>
              <a:cs typeface="Arial" panose="020B0604020202020204" pitchFamily="34" charset="0"/>
            </a:endParaRPr>
          </a:p>
          <a:p>
            <a:pPr marL="69850" indent="0">
              <a:spcAft>
                <a:spcPts val="600"/>
              </a:spcAft>
            </a:pPr>
            <a:endParaRPr lang="en-US" altLang="en-US" sz="1600" b="0" dirty="0">
              <a:solidFill>
                <a:srgbClr val="002569"/>
              </a:solidFill>
              <a:ea typeface="ＭＳ Ｐゴシック" charset="-128"/>
              <a:cs typeface="Arial" panose="020B0604020202020204" pitchFamily="34" charset="0"/>
            </a:endParaRPr>
          </a:p>
          <a:p>
            <a:pPr marL="355600" indent="-285750">
              <a:spcAft>
                <a:spcPts val="600"/>
              </a:spcAft>
              <a:buFont typeface="Wingdings" pitchFamily="2" charset="2"/>
              <a:buChar char="Ø"/>
            </a:pPr>
            <a:r>
              <a:rPr lang="en-US" altLang="en-US" sz="1600" b="0" dirty="0">
                <a:solidFill>
                  <a:srgbClr val="002569"/>
                </a:solidFill>
                <a:ea typeface="ＭＳ Ｐゴシック" charset="-128"/>
                <a:cs typeface="Arial" panose="020B0604020202020204" pitchFamily="34" charset="0"/>
              </a:rPr>
              <a:t>Two processing chains available on GEP for processing Cosmo-</a:t>
            </a:r>
            <a:r>
              <a:rPr lang="en-US" altLang="en-US" sz="1600" b="0" dirty="0" err="1">
                <a:solidFill>
                  <a:srgbClr val="002569"/>
                </a:solidFill>
                <a:ea typeface="ＭＳ Ｐゴシック" charset="-128"/>
                <a:cs typeface="Arial" panose="020B0604020202020204" pitchFamily="34" charset="0"/>
              </a:rPr>
              <a:t>SkyMed</a:t>
            </a:r>
            <a:r>
              <a:rPr lang="en-US" altLang="en-US" sz="1600" b="0" dirty="0">
                <a:solidFill>
                  <a:srgbClr val="002569"/>
                </a:solidFill>
                <a:ea typeface="ＭＳ Ｐゴシック" charset="-128"/>
                <a:cs typeface="Arial" panose="020B0604020202020204" pitchFamily="34" charset="0"/>
              </a:rPr>
              <a:t> </a:t>
            </a:r>
            <a:r>
              <a:rPr lang="en-US" altLang="en-US" sz="1600" b="0" dirty="0" err="1">
                <a:solidFill>
                  <a:srgbClr val="002569"/>
                </a:solidFill>
                <a:ea typeface="ＭＳ Ｐゴシック" charset="-128"/>
                <a:cs typeface="Arial" panose="020B0604020202020204" pitchFamily="34" charset="0"/>
              </a:rPr>
              <a:t>Stripmap</a:t>
            </a:r>
            <a:r>
              <a:rPr lang="en-US" altLang="en-US" sz="1600" b="0" dirty="0">
                <a:solidFill>
                  <a:srgbClr val="002569"/>
                </a:solidFill>
                <a:ea typeface="ＭＳ Ｐゴシック" charset="-128"/>
                <a:cs typeface="Arial" panose="020B0604020202020204" pitchFamily="34" charset="0"/>
              </a:rPr>
              <a:t> data (SNAP CSK and SBAS </a:t>
            </a:r>
            <a:r>
              <a:rPr lang="en-US" altLang="en-US" sz="1600" b="0" dirty="0" err="1">
                <a:solidFill>
                  <a:srgbClr val="002569"/>
                </a:solidFill>
                <a:ea typeface="ＭＳ Ｐゴシック" charset="-128"/>
                <a:cs typeface="Arial" panose="020B0604020202020204" pitchFamily="34" charset="0"/>
              </a:rPr>
              <a:t>Stripmap</a:t>
            </a:r>
            <a:r>
              <a:rPr lang="en-US" altLang="en-US" sz="1600" b="0" dirty="0">
                <a:solidFill>
                  <a:srgbClr val="002569"/>
                </a:solidFill>
                <a:ea typeface="ＭＳ Ｐゴシック" charset="-128"/>
                <a:cs typeface="Arial" panose="020B0604020202020204" pitchFamily="34" charset="0"/>
              </a:rPr>
              <a:t>). </a:t>
            </a:r>
            <a:endParaRPr lang="en-US" altLang="en-US" sz="1400" b="0" i="1" dirty="0">
              <a:latin typeface="Arial" charset="0"/>
              <a:ea typeface="ＭＳ Ｐゴシック" pitchFamily="-106" charset="-128"/>
            </a:endParaRPr>
          </a:p>
        </p:txBody>
      </p:sp>
      <p:graphicFrame>
        <p:nvGraphicFramePr>
          <p:cNvPr id="13" name="Table 12">
            <a:extLst>
              <a:ext uri="{FF2B5EF4-FFF2-40B4-BE49-F238E27FC236}">
                <a16:creationId xmlns:a16="http://schemas.microsoft.com/office/drawing/2014/main" id="{DA06C718-D6FB-584E-9945-E25ACED39C4E}"/>
              </a:ext>
            </a:extLst>
          </p:cNvPr>
          <p:cNvGraphicFramePr>
            <a:graphicFrameLocks noGrp="1"/>
          </p:cNvGraphicFramePr>
          <p:nvPr>
            <p:extLst>
              <p:ext uri="{D42A27DB-BD31-4B8C-83A1-F6EECF244321}">
                <p14:modId xmlns:p14="http://schemas.microsoft.com/office/powerpoint/2010/main" val="4237647786"/>
              </p:ext>
            </p:extLst>
          </p:nvPr>
        </p:nvGraphicFramePr>
        <p:xfrm>
          <a:off x="8153400" y="1400224"/>
          <a:ext cx="3352801" cy="4390970"/>
        </p:xfrm>
        <a:graphic>
          <a:graphicData uri="http://schemas.openxmlformats.org/drawingml/2006/table">
            <a:tbl>
              <a:tblPr firstRow="1" bandRow="1">
                <a:tableStyleId>{125E5076-3810-47DD-B79F-674D7AD40C01}</a:tableStyleId>
              </a:tblPr>
              <a:tblGrid>
                <a:gridCol w="1347638">
                  <a:extLst>
                    <a:ext uri="{9D8B030D-6E8A-4147-A177-3AD203B41FA5}">
                      <a16:colId xmlns:a16="http://schemas.microsoft.com/office/drawing/2014/main" val="4021695612"/>
                    </a:ext>
                  </a:extLst>
                </a:gridCol>
                <a:gridCol w="1243976">
                  <a:extLst>
                    <a:ext uri="{9D8B030D-6E8A-4147-A177-3AD203B41FA5}">
                      <a16:colId xmlns:a16="http://schemas.microsoft.com/office/drawing/2014/main" val="1292716574"/>
                    </a:ext>
                  </a:extLst>
                </a:gridCol>
                <a:gridCol w="761187">
                  <a:extLst>
                    <a:ext uri="{9D8B030D-6E8A-4147-A177-3AD203B41FA5}">
                      <a16:colId xmlns:a16="http://schemas.microsoft.com/office/drawing/2014/main" val="900742045"/>
                    </a:ext>
                  </a:extLst>
                </a:gridCol>
              </a:tblGrid>
              <a:tr h="523694">
                <a:tc>
                  <a:txBody>
                    <a:bodyPr/>
                    <a:lstStyle/>
                    <a:p>
                      <a:r>
                        <a:rPr lang="en-US" sz="1000" dirty="0"/>
                        <a:t>AOI/Supersite</a:t>
                      </a:r>
                    </a:p>
                  </a:txBody>
                  <a:tcPr/>
                </a:tc>
                <a:tc>
                  <a:txBody>
                    <a:bodyPr/>
                    <a:lstStyle/>
                    <a:p>
                      <a:r>
                        <a:rPr lang="en-US" sz="1000" dirty="0"/>
                        <a:t>CSK data on ESA archive</a:t>
                      </a:r>
                    </a:p>
                  </a:txBody>
                  <a:tcPr/>
                </a:tc>
                <a:tc>
                  <a:txBody>
                    <a:bodyPr/>
                    <a:lstStyle/>
                    <a:p>
                      <a:r>
                        <a:rPr lang="en-US" sz="1000" dirty="0"/>
                        <a:t>Frame</a:t>
                      </a:r>
                    </a:p>
                  </a:txBody>
                  <a:tcPr/>
                </a:tc>
                <a:extLst>
                  <a:ext uri="{0D108BD9-81ED-4DB2-BD59-A6C34878D82A}">
                    <a16:rowId xmlns:a16="http://schemas.microsoft.com/office/drawing/2014/main" val="1857458334"/>
                  </a:ext>
                </a:extLst>
              </a:tr>
              <a:tr h="322273">
                <a:tc>
                  <a:txBody>
                    <a:bodyPr/>
                    <a:lstStyle/>
                    <a:p>
                      <a:r>
                        <a:rPr lang="en-US" sz="1000" dirty="0"/>
                        <a:t>Ecuador</a:t>
                      </a:r>
                    </a:p>
                  </a:txBody>
                  <a:tcPr/>
                </a:tc>
                <a:tc>
                  <a:txBody>
                    <a:bodyPr/>
                    <a:lstStyle/>
                    <a:p>
                      <a:r>
                        <a:rPr lang="en-US" sz="1000" dirty="0"/>
                        <a:t>27</a:t>
                      </a:r>
                      <a:endParaRPr lang="en-US" sz="1000" dirty="0">
                        <a:solidFill>
                          <a:schemeClr val="bg1"/>
                        </a:solidFill>
                      </a:endParaRPr>
                    </a:p>
                  </a:txBody>
                  <a:tcPr/>
                </a:tc>
                <a:tc rowSpan="11">
                  <a:txBody>
                    <a:bodyPr/>
                    <a:lstStyle/>
                    <a:p>
                      <a:pPr algn="ctr"/>
                      <a:r>
                        <a:rPr lang="en-US" sz="1000" dirty="0"/>
                        <a:t>GSNL</a:t>
                      </a:r>
                    </a:p>
                  </a:txBody>
                  <a:tcPr/>
                </a:tc>
                <a:extLst>
                  <a:ext uri="{0D108BD9-81ED-4DB2-BD59-A6C34878D82A}">
                    <a16:rowId xmlns:a16="http://schemas.microsoft.com/office/drawing/2014/main" val="3891511558"/>
                  </a:ext>
                </a:extLst>
              </a:tr>
              <a:tr h="322273">
                <a:tc>
                  <a:txBody>
                    <a:bodyPr/>
                    <a:lstStyle/>
                    <a:p>
                      <a:r>
                        <a:rPr lang="en-US" sz="1000" dirty="0" err="1"/>
                        <a:t>Campi</a:t>
                      </a:r>
                      <a:r>
                        <a:rPr lang="en-US" sz="1000" dirty="0"/>
                        <a:t> </a:t>
                      </a:r>
                      <a:r>
                        <a:rPr lang="en-US" sz="1000" dirty="0" err="1"/>
                        <a:t>Flegrei</a:t>
                      </a:r>
                      <a:endParaRPr lang="en-US" sz="1000" dirty="0"/>
                    </a:p>
                  </a:txBody>
                  <a:tcPr/>
                </a:tc>
                <a:tc>
                  <a:txBody>
                    <a:bodyPr/>
                    <a:lstStyle/>
                    <a:p>
                      <a:r>
                        <a:rPr lang="en-US" sz="1000" dirty="0"/>
                        <a:t>524</a:t>
                      </a:r>
                      <a:endParaRPr lang="en-US" sz="1000" dirty="0">
                        <a:solidFill>
                          <a:schemeClr val="bg1"/>
                        </a:solidFill>
                      </a:endParaRPr>
                    </a:p>
                  </a:txBody>
                  <a:tcPr/>
                </a:tc>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2569"/>
                        </a:solidFill>
                        <a:effectLst/>
                        <a:uLnTx/>
                        <a:uFillTx/>
                        <a:latin typeface="+mn-lt"/>
                        <a:ea typeface="+mn-ea"/>
                        <a:cs typeface="+mn-cs"/>
                      </a:endParaRPr>
                    </a:p>
                  </a:txBody>
                  <a:tcPr/>
                </a:tc>
                <a:extLst>
                  <a:ext uri="{0D108BD9-81ED-4DB2-BD59-A6C34878D82A}">
                    <a16:rowId xmlns:a16="http://schemas.microsoft.com/office/drawing/2014/main" val="2480084710"/>
                  </a:ext>
                </a:extLst>
              </a:tr>
              <a:tr h="322273">
                <a:tc>
                  <a:txBody>
                    <a:bodyPr/>
                    <a:lstStyle/>
                    <a:p>
                      <a:r>
                        <a:rPr lang="en-US" sz="1000" dirty="0"/>
                        <a:t>Hawaii</a:t>
                      </a:r>
                    </a:p>
                  </a:txBody>
                  <a:tcPr/>
                </a:tc>
                <a:tc>
                  <a:txBody>
                    <a:bodyPr/>
                    <a:lstStyle/>
                    <a:p>
                      <a:r>
                        <a:rPr lang="en-US" sz="1000" dirty="0"/>
                        <a:t>1090</a:t>
                      </a:r>
                      <a:endParaRPr lang="en-US" sz="1000" dirty="0">
                        <a:solidFill>
                          <a:schemeClr val="bg1"/>
                        </a:solidFill>
                      </a:endParaRPr>
                    </a:p>
                  </a:txBody>
                  <a:tcPr/>
                </a:tc>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2569"/>
                        </a:solidFill>
                        <a:effectLst/>
                        <a:uLnTx/>
                        <a:uFillTx/>
                        <a:latin typeface="+mn-lt"/>
                        <a:ea typeface="+mn-ea"/>
                        <a:cs typeface="+mn-cs"/>
                      </a:endParaRPr>
                    </a:p>
                  </a:txBody>
                  <a:tcPr/>
                </a:tc>
                <a:extLst>
                  <a:ext uri="{0D108BD9-81ED-4DB2-BD59-A6C34878D82A}">
                    <a16:rowId xmlns:a16="http://schemas.microsoft.com/office/drawing/2014/main" val="1683903290"/>
                  </a:ext>
                </a:extLst>
              </a:tr>
              <a:tr h="322273">
                <a:tc>
                  <a:txBody>
                    <a:bodyPr/>
                    <a:lstStyle/>
                    <a:p>
                      <a:r>
                        <a:rPr lang="en-US" sz="1000" dirty="0"/>
                        <a:t>Iceland</a:t>
                      </a:r>
                    </a:p>
                  </a:txBody>
                  <a:tcPr/>
                </a:tc>
                <a:tc>
                  <a:txBody>
                    <a:bodyPr/>
                    <a:lstStyle/>
                    <a:p>
                      <a:r>
                        <a:rPr lang="en-US" sz="1000" dirty="0"/>
                        <a:t>1924</a:t>
                      </a:r>
                      <a:endParaRPr lang="en-US" sz="1000" dirty="0">
                        <a:solidFill>
                          <a:schemeClr val="bg1"/>
                        </a:solidFill>
                      </a:endParaRPr>
                    </a:p>
                  </a:txBody>
                  <a:tcPr/>
                </a:tc>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2569"/>
                        </a:solidFill>
                        <a:effectLst/>
                        <a:uLnTx/>
                        <a:uFillTx/>
                        <a:latin typeface="+mn-lt"/>
                        <a:ea typeface="+mn-ea"/>
                        <a:cs typeface="+mn-cs"/>
                      </a:endParaRPr>
                    </a:p>
                  </a:txBody>
                  <a:tcPr/>
                </a:tc>
                <a:extLst>
                  <a:ext uri="{0D108BD9-81ED-4DB2-BD59-A6C34878D82A}">
                    <a16:rowId xmlns:a16="http://schemas.microsoft.com/office/drawing/2014/main" val="1303446365"/>
                  </a:ext>
                </a:extLst>
              </a:tr>
              <a:tr h="322273">
                <a:tc>
                  <a:txBody>
                    <a:bodyPr/>
                    <a:lstStyle/>
                    <a:p>
                      <a:r>
                        <a:rPr lang="en-US" sz="1000" dirty="0"/>
                        <a:t>Iran</a:t>
                      </a:r>
                    </a:p>
                  </a:txBody>
                  <a:tcPr/>
                </a:tc>
                <a:tc>
                  <a:txBody>
                    <a:bodyPr/>
                    <a:lstStyle/>
                    <a:p>
                      <a:r>
                        <a:rPr lang="en-US" sz="1000" dirty="0"/>
                        <a:t>116</a:t>
                      </a:r>
                      <a:endParaRPr lang="en-US" sz="1000" dirty="0">
                        <a:solidFill>
                          <a:schemeClr val="bg1"/>
                        </a:solidFill>
                      </a:endParaRPr>
                    </a:p>
                  </a:txBody>
                  <a:tcPr/>
                </a:tc>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2569"/>
                        </a:solidFill>
                        <a:effectLst/>
                        <a:uLnTx/>
                        <a:uFillTx/>
                        <a:latin typeface="+mn-lt"/>
                        <a:ea typeface="+mn-ea"/>
                        <a:cs typeface="+mn-cs"/>
                      </a:endParaRPr>
                    </a:p>
                  </a:txBody>
                  <a:tcPr/>
                </a:tc>
                <a:extLst>
                  <a:ext uri="{0D108BD9-81ED-4DB2-BD59-A6C34878D82A}">
                    <a16:rowId xmlns:a16="http://schemas.microsoft.com/office/drawing/2014/main" val="3605742106"/>
                  </a:ext>
                </a:extLst>
              </a:tr>
              <a:tr h="322273">
                <a:tc>
                  <a:txBody>
                    <a:bodyPr/>
                    <a:lstStyle/>
                    <a:p>
                      <a:r>
                        <a:rPr lang="en-US" sz="1000" dirty="0"/>
                        <a:t>Marmara</a:t>
                      </a:r>
                    </a:p>
                  </a:txBody>
                  <a:tcPr/>
                </a:tc>
                <a:tc>
                  <a:txBody>
                    <a:bodyPr/>
                    <a:lstStyle/>
                    <a:p>
                      <a:r>
                        <a:rPr lang="en-US" sz="1000" dirty="0"/>
                        <a:t>563</a:t>
                      </a:r>
                      <a:endParaRPr lang="en-US" sz="1000" dirty="0">
                        <a:solidFill>
                          <a:schemeClr val="bg1"/>
                        </a:solidFill>
                      </a:endParaRPr>
                    </a:p>
                  </a:txBody>
                  <a:tcPr/>
                </a:tc>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2569"/>
                        </a:solidFill>
                        <a:effectLst/>
                        <a:uLnTx/>
                        <a:uFillTx/>
                        <a:latin typeface="+mn-lt"/>
                        <a:ea typeface="+mn-ea"/>
                        <a:cs typeface="+mn-cs"/>
                      </a:endParaRPr>
                    </a:p>
                  </a:txBody>
                  <a:tcPr/>
                </a:tc>
                <a:extLst>
                  <a:ext uri="{0D108BD9-81ED-4DB2-BD59-A6C34878D82A}">
                    <a16:rowId xmlns:a16="http://schemas.microsoft.com/office/drawing/2014/main" val="803942036"/>
                  </a:ext>
                </a:extLst>
              </a:tr>
              <a:tr h="322273">
                <a:tc>
                  <a:txBody>
                    <a:bodyPr/>
                    <a:lstStyle/>
                    <a:p>
                      <a:r>
                        <a:rPr lang="en-US" sz="1000" dirty="0"/>
                        <a:t>Nepal</a:t>
                      </a:r>
                    </a:p>
                  </a:txBody>
                  <a:tcPr/>
                </a:tc>
                <a:tc>
                  <a:txBody>
                    <a:bodyPr/>
                    <a:lstStyle/>
                    <a:p>
                      <a:r>
                        <a:rPr lang="en-US" sz="1000" dirty="0"/>
                        <a:t>657</a:t>
                      </a:r>
                      <a:endParaRPr lang="en-US" sz="1000" dirty="0">
                        <a:solidFill>
                          <a:schemeClr val="bg1"/>
                        </a:solidFill>
                      </a:endParaRPr>
                    </a:p>
                  </a:txBody>
                  <a:tcPr/>
                </a:tc>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2569"/>
                        </a:solidFill>
                        <a:effectLst/>
                        <a:uLnTx/>
                        <a:uFillTx/>
                        <a:latin typeface="+mn-lt"/>
                        <a:ea typeface="+mn-ea"/>
                        <a:cs typeface="+mn-cs"/>
                      </a:endParaRPr>
                    </a:p>
                  </a:txBody>
                  <a:tcPr/>
                </a:tc>
                <a:extLst>
                  <a:ext uri="{0D108BD9-81ED-4DB2-BD59-A6C34878D82A}">
                    <a16:rowId xmlns:a16="http://schemas.microsoft.com/office/drawing/2014/main" val="3299552253"/>
                  </a:ext>
                </a:extLst>
              </a:tr>
              <a:tr h="322273">
                <a:tc>
                  <a:txBody>
                    <a:bodyPr/>
                    <a:lstStyle/>
                    <a:p>
                      <a:r>
                        <a:rPr lang="en-US" sz="1000" dirty="0"/>
                        <a:t>San Andreas</a:t>
                      </a:r>
                    </a:p>
                  </a:txBody>
                  <a:tcPr/>
                </a:tc>
                <a:tc>
                  <a:txBody>
                    <a:bodyPr/>
                    <a:lstStyle/>
                    <a:p>
                      <a:r>
                        <a:rPr lang="en-US" sz="1000" dirty="0"/>
                        <a:t>446</a:t>
                      </a:r>
                      <a:endParaRPr lang="en-US" sz="1000" dirty="0">
                        <a:solidFill>
                          <a:schemeClr val="bg1"/>
                        </a:solidFill>
                      </a:endParaRPr>
                    </a:p>
                  </a:txBody>
                  <a:tcPr/>
                </a:tc>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2569"/>
                        </a:solidFill>
                        <a:effectLst/>
                        <a:uLnTx/>
                        <a:uFillTx/>
                        <a:latin typeface="+mn-lt"/>
                        <a:ea typeface="+mn-ea"/>
                        <a:cs typeface="+mn-cs"/>
                      </a:endParaRPr>
                    </a:p>
                  </a:txBody>
                  <a:tcPr/>
                </a:tc>
                <a:extLst>
                  <a:ext uri="{0D108BD9-81ED-4DB2-BD59-A6C34878D82A}">
                    <a16:rowId xmlns:a16="http://schemas.microsoft.com/office/drawing/2014/main" val="2561047358"/>
                  </a:ext>
                </a:extLst>
              </a:tr>
              <a:tr h="322273">
                <a:tc>
                  <a:txBody>
                    <a:bodyPr/>
                    <a:lstStyle/>
                    <a:p>
                      <a:r>
                        <a:rPr lang="en-US" sz="1000" dirty="0"/>
                        <a:t>South Andes</a:t>
                      </a:r>
                    </a:p>
                  </a:txBody>
                  <a:tcPr/>
                </a:tc>
                <a:tc>
                  <a:txBody>
                    <a:bodyPr/>
                    <a:lstStyle/>
                    <a:p>
                      <a:r>
                        <a:rPr lang="en-US" sz="1000" dirty="0"/>
                        <a:t>702</a:t>
                      </a:r>
                      <a:endParaRPr lang="en-US" sz="1000" dirty="0">
                        <a:solidFill>
                          <a:schemeClr val="bg1"/>
                        </a:solidFill>
                      </a:endParaRPr>
                    </a:p>
                  </a:txBody>
                  <a:tcPr/>
                </a:tc>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2569"/>
                        </a:solidFill>
                        <a:effectLst/>
                        <a:uLnTx/>
                        <a:uFillTx/>
                        <a:latin typeface="+mn-lt"/>
                        <a:ea typeface="+mn-ea"/>
                        <a:cs typeface="+mn-cs"/>
                      </a:endParaRPr>
                    </a:p>
                  </a:txBody>
                  <a:tcPr/>
                </a:tc>
                <a:extLst>
                  <a:ext uri="{0D108BD9-81ED-4DB2-BD59-A6C34878D82A}">
                    <a16:rowId xmlns:a16="http://schemas.microsoft.com/office/drawing/2014/main" val="2214870388"/>
                  </a:ext>
                </a:extLst>
              </a:tr>
              <a:tr h="322273">
                <a:tc>
                  <a:txBody>
                    <a:bodyPr/>
                    <a:lstStyle/>
                    <a:p>
                      <a:r>
                        <a:rPr lang="en-US" sz="1000" dirty="0"/>
                        <a:t>Taupo</a:t>
                      </a:r>
                    </a:p>
                  </a:txBody>
                  <a:tcPr/>
                </a:tc>
                <a:tc>
                  <a:txBody>
                    <a:bodyPr/>
                    <a:lstStyle/>
                    <a:p>
                      <a:r>
                        <a:rPr lang="en-US" sz="1000" dirty="0"/>
                        <a:t>246</a:t>
                      </a:r>
                      <a:endParaRPr lang="en-US" sz="1000" dirty="0">
                        <a:solidFill>
                          <a:schemeClr val="bg1"/>
                        </a:solidFill>
                      </a:endParaRPr>
                    </a:p>
                  </a:txBody>
                  <a:tcPr/>
                </a:tc>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2569"/>
                        </a:solidFill>
                        <a:effectLst/>
                        <a:uLnTx/>
                        <a:uFillTx/>
                        <a:latin typeface="+mn-lt"/>
                        <a:ea typeface="+mn-ea"/>
                        <a:cs typeface="+mn-cs"/>
                      </a:endParaRPr>
                    </a:p>
                  </a:txBody>
                  <a:tcPr/>
                </a:tc>
                <a:extLst>
                  <a:ext uri="{0D108BD9-81ED-4DB2-BD59-A6C34878D82A}">
                    <a16:rowId xmlns:a16="http://schemas.microsoft.com/office/drawing/2014/main" val="1047662730"/>
                  </a:ext>
                </a:extLst>
              </a:tr>
              <a:tr h="322273">
                <a:tc>
                  <a:txBody>
                    <a:bodyPr/>
                    <a:lstStyle/>
                    <a:p>
                      <a:r>
                        <a:rPr lang="en-US" sz="1000" dirty="0"/>
                        <a:t>Virunga</a:t>
                      </a:r>
                    </a:p>
                  </a:txBody>
                  <a:tcPr/>
                </a:tc>
                <a:tc>
                  <a:txBody>
                    <a:bodyPr/>
                    <a:lstStyle/>
                    <a:p>
                      <a:r>
                        <a:rPr lang="en-US" sz="1000" dirty="0"/>
                        <a:t>885</a:t>
                      </a:r>
                    </a:p>
                  </a:txBody>
                  <a:tcPr/>
                </a:tc>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2569"/>
                        </a:solidFill>
                        <a:effectLst/>
                        <a:uLnTx/>
                        <a:uFillTx/>
                        <a:latin typeface="+mn-lt"/>
                        <a:ea typeface="+mn-ea"/>
                        <a:cs typeface="+mn-cs"/>
                      </a:endParaRPr>
                    </a:p>
                  </a:txBody>
                  <a:tcPr/>
                </a:tc>
                <a:extLst>
                  <a:ext uri="{0D108BD9-81ED-4DB2-BD59-A6C34878D82A}">
                    <a16:rowId xmlns:a16="http://schemas.microsoft.com/office/drawing/2014/main" val="871031344"/>
                  </a:ext>
                </a:extLst>
              </a:tr>
              <a:tr h="322273">
                <a:tc>
                  <a:txBody>
                    <a:bodyPr/>
                    <a:lstStyle/>
                    <a:p>
                      <a:r>
                        <a:rPr lang="en-US" sz="1000" dirty="0"/>
                        <a:t>Haiti RO</a:t>
                      </a:r>
                    </a:p>
                  </a:txBody>
                  <a:tcPr/>
                </a:tc>
                <a:tc>
                  <a:txBody>
                    <a:bodyPr/>
                    <a:lstStyle/>
                    <a:p>
                      <a:r>
                        <a:rPr lang="en-US" sz="1000" dirty="0"/>
                        <a:t>300</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dirty="0">
                          <a:ln>
                            <a:noFill/>
                          </a:ln>
                          <a:effectLst/>
                          <a:uLnTx/>
                          <a:uFillTx/>
                        </a:rPr>
                        <a:t>CEOS</a:t>
                      </a:r>
                      <a:endParaRPr kumimoji="0" lang="en-US" sz="1000" b="0" i="0" u="none" strike="noStrike" kern="1200" cap="none" spc="0" normalizeH="0" baseline="0" noProof="0" dirty="0">
                        <a:ln>
                          <a:noFill/>
                        </a:ln>
                        <a:solidFill>
                          <a:srgbClr val="002569"/>
                        </a:solidFill>
                        <a:effectLst/>
                        <a:uLnTx/>
                        <a:uFillTx/>
                        <a:latin typeface="+mn-lt"/>
                        <a:ea typeface="+mn-ea"/>
                        <a:cs typeface="+mn-cs"/>
                      </a:endParaRPr>
                    </a:p>
                  </a:txBody>
                  <a:tcPr/>
                </a:tc>
                <a:extLst>
                  <a:ext uri="{0D108BD9-81ED-4DB2-BD59-A6C34878D82A}">
                    <a16:rowId xmlns:a16="http://schemas.microsoft.com/office/drawing/2014/main" val="449163250"/>
                  </a:ext>
                </a:extLst>
              </a:tr>
            </a:tbl>
          </a:graphicData>
        </a:graphic>
      </p:graphicFrame>
    </p:spTree>
    <p:extLst>
      <p:ext uri="{BB962C8B-B14F-4D97-AF65-F5344CB8AC3E}">
        <p14:creationId xmlns:p14="http://schemas.microsoft.com/office/powerpoint/2010/main" val="3851042230"/>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a:xfrm>
            <a:off x="2879075" y="230933"/>
            <a:ext cx="6940627" cy="400105"/>
          </a:xfrm>
        </p:spPr>
        <p:txBody>
          <a:bodyPr/>
          <a:lstStyle/>
          <a:p>
            <a:pPr algn="l"/>
            <a:r>
              <a:rPr lang="en-US" sz="2400" dirty="0"/>
              <a:t>GEP Examples of results - </a:t>
            </a:r>
            <a:r>
              <a:rPr lang="en-US" sz="2400" dirty="0" err="1"/>
              <a:t>Taal</a:t>
            </a:r>
            <a:r>
              <a:rPr lang="en-US" sz="2400" dirty="0"/>
              <a:t> Volcano case</a:t>
            </a:r>
            <a:endParaRPr lang="en-GB" sz="2400" dirty="0"/>
          </a:p>
        </p:txBody>
      </p:sp>
      <p:sp>
        <p:nvSpPr>
          <p:cNvPr id="17" name="Rectangle 16"/>
          <p:cNvSpPr/>
          <p:nvPr/>
        </p:nvSpPr>
        <p:spPr>
          <a:xfrm>
            <a:off x="6528254" y="2118719"/>
            <a:ext cx="405689" cy="135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pic>
        <p:nvPicPr>
          <p:cNvPr id="21" name="Picture 20">
            <a:extLst>
              <a:ext uri="{FF2B5EF4-FFF2-40B4-BE49-F238E27FC236}">
                <a16:creationId xmlns:a16="http://schemas.microsoft.com/office/drawing/2014/main" id="{FF34666E-A887-1449-8942-F25E1535CDA4}"/>
              </a:ext>
            </a:extLst>
          </p:cNvPr>
          <p:cNvPicPr>
            <a:picLocks noChangeAspect="1"/>
          </p:cNvPicPr>
          <p:nvPr/>
        </p:nvPicPr>
        <p:blipFill rotWithShape="1">
          <a:blip r:embed="rId2">
            <a:extLst>
              <a:ext uri="{28A0092B-C50C-407E-A947-70E740481C1C}">
                <a14:useLocalDpi xmlns:a14="http://schemas.microsoft.com/office/drawing/2010/main" val="0"/>
              </a:ext>
            </a:extLst>
          </a:blip>
          <a:srcRect l="26774" t="13344" r="18958" b="10125"/>
          <a:stretch/>
        </p:blipFill>
        <p:spPr>
          <a:xfrm>
            <a:off x="1219200" y="1177263"/>
            <a:ext cx="5267095" cy="4178168"/>
          </a:xfrm>
          <a:prstGeom prst="rect">
            <a:avLst/>
          </a:prstGeom>
        </p:spPr>
      </p:pic>
      <p:pic>
        <p:nvPicPr>
          <p:cNvPr id="19" name="Picture 18">
            <a:extLst>
              <a:ext uri="{FF2B5EF4-FFF2-40B4-BE49-F238E27FC236}">
                <a16:creationId xmlns:a16="http://schemas.microsoft.com/office/drawing/2014/main" id="{4C68F441-137E-6046-A295-7CD638900632}"/>
              </a:ext>
            </a:extLst>
          </p:cNvPr>
          <p:cNvPicPr>
            <a:picLocks noChangeAspect="1"/>
          </p:cNvPicPr>
          <p:nvPr/>
        </p:nvPicPr>
        <p:blipFill rotWithShape="1">
          <a:blip r:embed="rId3">
            <a:extLst>
              <a:ext uri="{28A0092B-C50C-407E-A947-70E740481C1C}">
                <a14:useLocalDpi xmlns:a14="http://schemas.microsoft.com/office/drawing/2010/main" val="0"/>
              </a:ext>
            </a:extLst>
          </a:blip>
          <a:srcRect l="27486" t="13364" r="19965" b="10027"/>
          <a:stretch/>
        </p:blipFill>
        <p:spPr>
          <a:xfrm>
            <a:off x="5687701" y="1103499"/>
            <a:ext cx="6070476" cy="4700006"/>
          </a:xfrm>
          <a:prstGeom prst="rect">
            <a:avLst/>
          </a:prstGeom>
        </p:spPr>
      </p:pic>
      <p:pic>
        <p:nvPicPr>
          <p:cNvPr id="23" name="Picture 22">
            <a:extLst>
              <a:ext uri="{FF2B5EF4-FFF2-40B4-BE49-F238E27FC236}">
                <a16:creationId xmlns:a16="http://schemas.microsoft.com/office/drawing/2014/main" id="{0BBE24AE-AB9B-B342-8D55-FA91166519E9}"/>
              </a:ext>
            </a:extLst>
          </p:cNvPr>
          <p:cNvPicPr>
            <a:picLocks noChangeAspect="1"/>
          </p:cNvPicPr>
          <p:nvPr/>
        </p:nvPicPr>
        <p:blipFill rotWithShape="1">
          <a:blip r:embed="rId4">
            <a:extLst>
              <a:ext uri="{28A0092B-C50C-407E-A947-70E740481C1C}">
                <a14:useLocalDpi xmlns:a14="http://schemas.microsoft.com/office/drawing/2010/main" val="0"/>
              </a:ext>
            </a:extLst>
          </a:blip>
          <a:srcRect l="28304" t="12869" r="20110" b="10006"/>
          <a:stretch/>
        </p:blipFill>
        <p:spPr>
          <a:xfrm>
            <a:off x="5410200" y="2097383"/>
            <a:ext cx="6047186" cy="4519385"/>
          </a:xfrm>
          <a:prstGeom prst="rect">
            <a:avLst/>
          </a:prstGeom>
        </p:spPr>
      </p:pic>
      <p:pic>
        <p:nvPicPr>
          <p:cNvPr id="8" name="Picture 7">
            <a:extLst>
              <a:ext uri="{FF2B5EF4-FFF2-40B4-BE49-F238E27FC236}">
                <a16:creationId xmlns:a16="http://schemas.microsoft.com/office/drawing/2014/main" id="{BBF4AE02-868A-F344-873B-84208C5233AA}"/>
              </a:ext>
            </a:extLst>
          </p:cNvPr>
          <p:cNvPicPr>
            <a:picLocks noChangeAspect="1"/>
          </p:cNvPicPr>
          <p:nvPr/>
        </p:nvPicPr>
        <p:blipFill rotWithShape="1">
          <a:blip r:embed="rId5">
            <a:extLst>
              <a:ext uri="{28A0092B-C50C-407E-A947-70E740481C1C}">
                <a14:useLocalDpi xmlns:a14="http://schemas.microsoft.com/office/drawing/2010/main" val="0"/>
              </a:ext>
            </a:extLst>
          </a:blip>
          <a:srcRect l="24755" t="13008" r="16708" b="9593"/>
          <a:stretch/>
        </p:blipFill>
        <p:spPr>
          <a:xfrm>
            <a:off x="990600" y="2120152"/>
            <a:ext cx="6172869" cy="4591072"/>
          </a:xfrm>
          <a:prstGeom prst="rect">
            <a:avLst/>
          </a:prstGeom>
        </p:spPr>
      </p:pic>
      <p:pic>
        <p:nvPicPr>
          <p:cNvPr id="15" name="Picture 14">
            <a:extLst>
              <a:ext uri="{FF2B5EF4-FFF2-40B4-BE49-F238E27FC236}">
                <a16:creationId xmlns:a16="http://schemas.microsoft.com/office/drawing/2014/main" id="{32BA2BD0-6C62-7548-B4B8-BB5550EC4933}"/>
              </a:ext>
            </a:extLst>
          </p:cNvPr>
          <p:cNvPicPr>
            <a:picLocks noChangeAspect="1"/>
          </p:cNvPicPr>
          <p:nvPr/>
        </p:nvPicPr>
        <p:blipFill rotWithShape="1">
          <a:blip r:embed="rId6">
            <a:extLst>
              <a:ext uri="{28A0092B-C50C-407E-A947-70E740481C1C}">
                <a14:useLocalDpi xmlns:a14="http://schemas.microsoft.com/office/drawing/2010/main" val="0"/>
              </a:ext>
            </a:extLst>
          </a:blip>
          <a:srcRect l="20610" t="13225" r="12805" b="9811"/>
          <a:stretch/>
        </p:blipFill>
        <p:spPr>
          <a:xfrm>
            <a:off x="4269845" y="4120555"/>
            <a:ext cx="2896672" cy="1883367"/>
          </a:xfrm>
          <a:prstGeom prst="rect">
            <a:avLst/>
          </a:prstGeom>
        </p:spPr>
      </p:pic>
    </p:spTree>
    <p:extLst>
      <p:ext uri="{BB962C8B-B14F-4D97-AF65-F5344CB8AC3E}">
        <p14:creationId xmlns:p14="http://schemas.microsoft.com/office/powerpoint/2010/main" val="421068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27D4C1-849A-450E-BC16-03FE51B5DDCB}"/>
              </a:ext>
            </a:extLst>
          </p:cNvPr>
          <p:cNvSpPr>
            <a:spLocks noGrp="1"/>
          </p:cNvSpPr>
          <p:nvPr>
            <p:ph type="title" idx="4294967295"/>
          </p:nvPr>
        </p:nvSpPr>
        <p:spPr>
          <a:xfrm>
            <a:off x="2902026" y="22633"/>
            <a:ext cx="7391400" cy="914400"/>
          </a:xfrm>
        </p:spPr>
        <p:txBody>
          <a:bodyPr>
            <a:normAutofit/>
          </a:bodyPr>
          <a:lstStyle/>
          <a:p>
            <a:pPr algn="l"/>
            <a:r>
              <a:rPr lang="en-US" sz="2400" dirty="0"/>
              <a:t>GEP Examples of results - Landslide rapid detection</a:t>
            </a:r>
            <a:br>
              <a:rPr lang="en-US" sz="2400" dirty="0"/>
            </a:br>
            <a:r>
              <a:rPr lang="en-US" sz="2400" dirty="0"/>
              <a:t>in Kenya 2019</a:t>
            </a:r>
          </a:p>
        </p:txBody>
      </p:sp>
      <p:pic>
        <p:nvPicPr>
          <p:cNvPr id="7" name="Image 6"/>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85800" y="1166236"/>
            <a:ext cx="9144000" cy="3817280"/>
          </a:xfrm>
          <a:prstGeom prst="rect">
            <a:avLst/>
          </a:prstGeom>
        </p:spPr>
      </p:pic>
      <p:pic>
        <p:nvPicPr>
          <p:cNvPr id="8" name="Image 7"/>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696200" y="3752606"/>
            <a:ext cx="3352800" cy="2920226"/>
          </a:xfrm>
          <a:prstGeom prst="rect">
            <a:avLst/>
          </a:prstGeom>
        </p:spPr>
      </p:pic>
      <p:sp>
        <p:nvSpPr>
          <p:cNvPr id="9" name="ZoneTexte 8"/>
          <p:cNvSpPr txBox="1"/>
          <p:nvPr/>
        </p:nvSpPr>
        <p:spPr>
          <a:xfrm>
            <a:off x="1143000" y="5034566"/>
            <a:ext cx="5970372" cy="20313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fr-FR" dirty="0">
                <a:solidFill>
                  <a:schemeClr val="tx1">
                    <a:lumMod val="50000"/>
                  </a:schemeClr>
                </a:solidFill>
              </a:rPr>
              <a:t>ALADIM </a:t>
            </a:r>
            <a:r>
              <a:rPr lang="fr-FR" dirty="0" err="1">
                <a:solidFill>
                  <a:schemeClr val="tx1">
                    <a:lumMod val="50000"/>
                  </a:schemeClr>
                </a:solidFill>
              </a:rPr>
              <a:t>rapid</a:t>
            </a:r>
            <a:r>
              <a:rPr lang="fr-FR" dirty="0">
                <a:solidFill>
                  <a:schemeClr val="tx1">
                    <a:lumMod val="50000"/>
                  </a:schemeClr>
                </a:solidFill>
              </a:rPr>
              <a:t> </a:t>
            </a:r>
            <a:r>
              <a:rPr lang="fr-FR" dirty="0" err="1">
                <a:solidFill>
                  <a:schemeClr val="tx1">
                    <a:lumMod val="50000"/>
                  </a:schemeClr>
                </a:solidFill>
              </a:rPr>
              <a:t>landslide</a:t>
            </a:r>
            <a:r>
              <a:rPr lang="fr-FR" dirty="0">
                <a:solidFill>
                  <a:schemeClr val="tx1">
                    <a:lumMod val="50000"/>
                  </a:schemeClr>
                </a:solidFill>
              </a:rPr>
              <a:t> </a:t>
            </a:r>
            <a:r>
              <a:rPr lang="fr-FR" dirty="0" err="1">
                <a:solidFill>
                  <a:schemeClr val="tx1">
                    <a:lumMod val="50000"/>
                  </a:schemeClr>
                </a:solidFill>
              </a:rPr>
              <a:t>detection</a:t>
            </a:r>
            <a:r>
              <a:rPr lang="fr-FR" dirty="0">
                <a:solidFill>
                  <a:schemeClr val="tx1">
                    <a:lumMod val="50000"/>
                  </a:schemeClr>
                </a:solidFill>
              </a:rPr>
              <a:t> </a:t>
            </a:r>
            <a:r>
              <a:rPr lang="fr-FR" dirty="0" err="1">
                <a:solidFill>
                  <a:schemeClr val="tx1">
                    <a:lumMod val="50000"/>
                  </a:schemeClr>
                </a:solidFill>
              </a:rPr>
              <a:t>algorithm</a:t>
            </a:r>
            <a:r>
              <a:rPr lang="fr-FR" dirty="0">
                <a:solidFill>
                  <a:schemeClr val="tx1">
                    <a:lumMod val="50000"/>
                  </a:schemeClr>
                </a:solidFill>
              </a:rPr>
              <a:t> </a:t>
            </a:r>
            <a:r>
              <a:rPr lang="fr-FR" dirty="0" err="1">
                <a:solidFill>
                  <a:schemeClr val="tx1">
                    <a:lumMod val="50000"/>
                  </a:schemeClr>
                </a:solidFill>
              </a:rPr>
              <a:t>using</a:t>
            </a:r>
            <a:endParaRPr lang="fr-FR" dirty="0">
              <a:solidFill>
                <a:schemeClr val="tx1">
                  <a:lumMod val="50000"/>
                </a:schemeClr>
              </a:solidFill>
            </a:endParaRPr>
          </a:p>
          <a:p>
            <a:pPr marL="285750" indent="-285750" algn="l" rtl="0" latinLnBrk="1" hangingPunct="0">
              <a:buFont typeface="Arial" panose="020B0604020202020204" pitchFamily="34" charset="0"/>
              <a:buChar char="•"/>
            </a:pPr>
            <a:r>
              <a:rPr lang="fr-FR" dirty="0">
                <a:solidFill>
                  <a:schemeClr val="tx1">
                    <a:lumMod val="50000"/>
                  </a:schemeClr>
                </a:solidFill>
              </a:rPr>
              <a:t>Sentinel-2 (ALADIM-S2)</a:t>
            </a:r>
          </a:p>
          <a:p>
            <a:pPr marL="285750" indent="-285750" algn="l" rtl="0" latinLnBrk="1" hangingPunct="0">
              <a:buFont typeface="Arial" panose="020B0604020202020204" pitchFamily="34" charset="0"/>
              <a:buChar char="•"/>
            </a:pPr>
            <a:r>
              <a:rPr lang="fr-FR" dirty="0" err="1">
                <a:solidFill>
                  <a:schemeClr val="tx1">
                    <a:lumMod val="50000"/>
                  </a:schemeClr>
                </a:solidFill>
              </a:rPr>
              <a:t>Pleiades</a:t>
            </a:r>
            <a:r>
              <a:rPr lang="fr-FR" dirty="0">
                <a:solidFill>
                  <a:schemeClr val="tx1">
                    <a:lumMod val="50000"/>
                  </a:schemeClr>
                </a:solidFill>
              </a:rPr>
              <a:t> (ALADIM-VHR)</a:t>
            </a:r>
          </a:p>
          <a:p>
            <a:pPr algn="l" rtl="0" latinLnBrk="1" hangingPunct="0"/>
            <a:endParaRPr lang="fr-FR" dirty="0">
              <a:solidFill>
                <a:schemeClr val="tx1">
                  <a:lumMod val="50000"/>
                </a:schemeClr>
              </a:solidFill>
            </a:endParaRPr>
          </a:p>
          <a:p>
            <a:pPr algn="l" rtl="0" latinLnBrk="1" hangingPunct="0"/>
            <a:r>
              <a:rPr lang="fr-FR" dirty="0">
                <a:solidFill>
                  <a:schemeClr val="tx1">
                    <a:lumMod val="50000"/>
                  </a:schemeClr>
                </a:solidFill>
              </a:rPr>
              <a:t>joint </a:t>
            </a:r>
            <a:r>
              <a:rPr lang="fr-FR" dirty="0" err="1">
                <a:solidFill>
                  <a:schemeClr val="tx1">
                    <a:lumMod val="50000"/>
                  </a:schemeClr>
                </a:solidFill>
              </a:rPr>
              <a:t>work</a:t>
            </a:r>
            <a:r>
              <a:rPr lang="fr-FR" dirty="0">
                <a:solidFill>
                  <a:schemeClr val="tx1">
                    <a:lumMod val="50000"/>
                  </a:schemeClr>
                </a:solidFill>
              </a:rPr>
              <a:t> of CNRS/EOST and UNOSAT</a:t>
            </a:r>
          </a:p>
          <a:p>
            <a:pPr algn="l" rtl="0" latinLnBrk="1" hangingPunct="0"/>
            <a:r>
              <a:rPr lang="fr-FR" dirty="0">
                <a:solidFill>
                  <a:schemeClr val="tx1">
                    <a:lumMod val="50000"/>
                  </a:schemeClr>
                </a:solidFill>
              </a:rPr>
              <a:t>(</a:t>
            </a:r>
            <a:r>
              <a:rPr lang="fr-FR" dirty="0" err="1">
                <a:solidFill>
                  <a:schemeClr val="tx1">
                    <a:lumMod val="50000"/>
                  </a:schemeClr>
                </a:solidFill>
              </a:rPr>
              <a:t>with</a:t>
            </a:r>
            <a:r>
              <a:rPr lang="fr-FR" dirty="0">
                <a:solidFill>
                  <a:schemeClr val="tx1">
                    <a:lumMod val="50000"/>
                  </a:schemeClr>
                </a:solidFill>
              </a:rPr>
              <a:t> support of CNES and ESA)</a:t>
            </a:r>
          </a:p>
          <a:p>
            <a:pPr algn="l" rtl="0" latinLnBrk="1" hangingPunct="0"/>
            <a:endParaRPr lang="fr-FR" dirty="0">
              <a:solidFill>
                <a:schemeClr val="tx1">
                  <a:lumMod val="50000"/>
                </a:schemeClr>
              </a:solidFill>
            </a:endParaRPr>
          </a:p>
        </p:txBody>
      </p:sp>
      <p:sp>
        <p:nvSpPr>
          <p:cNvPr id="10" name="ZoneTexte 9"/>
          <p:cNvSpPr txBox="1"/>
          <p:nvPr/>
        </p:nvSpPr>
        <p:spPr>
          <a:xfrm>
            <a:off x="7315201" y="2272892"/>
            <a:ext cx="2312491" cy="584773"/>
          </a:xfrm>
          <a:prstGeom prst="rect">
            <a:avLst/>
          </a:prstGeom>
          <a:solidFill>
            <a:srgbClr val="FFFFFF"/>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rtl="0" latinLnBrk="1" hangingPunct="0"/>
            <a:r>
              <a:rPr lang="fr-FR" sz="1600" dirty="0" err="1">
                <a:solidFill>
                  <a:schemeClr val="tx1">
                    <a:lumMod val="50000"/>
                  </a:schemeClr>
                </a:solidFill>
              </a:rPr>
              <a:t>Red</a:t>
            </a:r>
            <a:r>
              <a:rPr lang="fr-FR" sz="1600" dirty="0">
                <a:solidFill>
                  <a:schemeClr val="tx1">
                    <a:lumMod val="50000"/>
                  </a:schemeClr>
                </a:solidFill>
              </a:rPr>
              <a:t>: </a:t>
            </a:r>
            <a:r>
              <a:rPr lang="fr-FR" sz="1600" dirty="0" err="1">
                <a:solidFill>
                  <a:schemeClr val="tx1">
                    <a:lumMod val="50000"/>
                  </a:schemeClr>
                </a:solidFill>
              </a:rPr>
              <a:t>landslide</a:t>
            </a:r>
            <a:r>
              <a:rPr lang="fr-FR" sz="1600" dirty="0">
                <a:solidFill>
                  <a:schemeClr val="tx1">
                    <a:lumMod val="50000"/>
                  </a:schemeClr>
                </a:solidFill>
              </a:rPr>
              <a:t> </a:t>
            </a:r>
            <a:r>
              <a:rPr lang="fr-FR" sz="1600" dirty="0" err="1">
                <a:solidFill>
                  <a:schemeClr val="tx1">
                    <a:lumMod val="50000"/>
                  </a:schemeClr>
                </a:solidFill>
              </a:rPr>
              <a:t>sample</a:t>
            </a:r>
            <a:endParaRPr lang="fr-FR" sz="1600" dirty="0">
              <a:solidFill>
                <a:schemeClr val="tx1">
                  <a:lumMod val="50000"/>
                </a:schemeClr>
              </a:solidFill>
            </a:endParaRPr>
          </a:p>
          <a:p>
            <a:pPr algn="l" rtl="0" latinLnBrk="1" hangingPunct="0"/>
            <a:r>
              <a:rPr lang="fr-FR" sz="1600" dirty="0">
                <a:solidFill>
                  <a:schemeClr val="tx1">
                    <a:lumMod val="50000"/>
                  </a:schemeClr>
                </a:solidFill>
              </a:rPr>
              <a:t>Blue: </a:t>
            </a:r>
            <a:r>
              <a:rPr lang="fr-FR" sz="1600" dirty="0" err="1">
                <a:solidFill>
                  <a:schemeClr val="tx1">
                    <a:lumMod val="50000"/>
                  </a:schemeClr>
                </a:solidFill>
              </a:rPr>
              <a:t>landslide</a:t>
            </a:r>
            <a:r>
              <a:rPr lang="fr-FR" sz="1600" dirty="0">
                <a:solidFill>
                  <a:schemeClr val="tx1">
                    <a:lumMod val="50000"/>
                  </a:schemeClr>
                </a:solidFill>
              </a:rPr>
              <a:t> </a:t>
            </a:r>
            <a:r>
              <a:rPr lang="fr-FR" sz="1600" dirty="0" err="1">
                <a:solidFill>
                  <a:schemeClr val="tx1">
                    <a:lumMod val="50000"/>
                  </a:schemeClr>
                </a:solidFill>
              </a:rPr>
              <a:t>detection</a:t>
            </a:r>
            <a:endParaRPr lang="fr-FR" sz="1600" dirty="0">
              <a:solidFill>
                <a:schemeClr val="tx1">
                  <a:lumMod val="50000"/>
                </a:schemeClr>
              </a:solidFill>
            </a:endParaRPr>
          </a:p>
        </p:txBody>
      </p:sp>
    </p:spTree>
    <p:extLst>
      <p:ext uri="{BB962C8B-B14F-4D97-AF65-F5344CB8AC3E}">
        <p14:creationId xmlns:p14="http://schemas.microsoft.com/office/powerpoint/2010/main" val="327695791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3584" t="9534" r="34750" b="681"/>
          <a:stretch/>
        </p:blipFill>
        <p:spPr bwMode="auto">
          <a:xfrm>
            <a:off x="363980" y="1143000"/>
            <a:ext cx="3369819" cy="5125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056370" y="3891081"/>
            <a:ext cx="246204" cy="101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2"/>
          <p:cNvSpPr txBox="1">
            <a:spLocks/>
          </p:cNvSpPr>
          <p:nvPr/>
        </p:nvSpPr>
        <p:spPr>
          <a:xfrm>
            <a:off x="2806168" y="262600"/>
            <a:ext cx="7476897" cy="400105"/>
          </a:xfrm>
          <a:prstGeom prst="rect">
            <a:avLst/>
          </a:prstGeom>
        </p:spPr>
        <p:txBody>
          <a:bodyPr/>
          <a:lstStyle>
            <a:lvl1pPr algn="l" rtl="0" eaLnBrk="0" fontAlgn="base" hangingPunct="0">
              <a:spcBef>
                <a:spcPct val="0"/>
              </a:spcBef>
              <a:spcAft>
                <a:spcPct val="0"/>
              </a:spcAft>
              <a:defRPr sz="2000">
                <a:solidFill>
                  <a:schemeClr val="bg2"/>
                </a:solidFill>
                <a:latin typeface="Verdana"/>
                <a:ea typeface="MS PGothic" pitchFamily="34" charset="-128"/>
                <a:cs typeface="Verdana"/>
              </a:defRPr>
            </a:lvl1pPr>
            <a:lvl2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2pPr>
            <a:lvl3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3pPr>
            <a:lvl4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4pPr>
            <a:lvl5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5pPr>
            <a:lvl6pPr marL="457178" algn="l" rtl="0" eaLnBrk="1" fontAlgn="base" hangingPunct="1">
              <a:spcBef>
                <a:spcPct val="0"/>
              </a:spcBef>
              <a:spcAft>
                <a:spcPct val="0"/>
              </a:spcAft>
              <a:defRPr sz="2200" b="1">
                <a:solidFill>
                  <a:schemeClr val="bg1"/>
                </a:solidFill>
                <a:latin typeface="Verdana" pitchFamily="34" charset="0"/>
              </a:defRPr>
            </a:lvl6pPr>
            <a:lvl7pPr marL="914354" algn="l" rtl="0" eaLnBrk="1" fontAlgn="base" hangingPunct="1">
              <a:spcBef>
                <a:spcPct val="0"/>
              </a:spcBef>
              <a:spcAft>
                <a:spcPct val="0"/>
              </a:spcAft>
              <a:defRPr sz="2200" b="1">
                <a:solidFill>
                  <a:schemeClr val="bg1"/>
                </a:solidFill>
                <a:latin typeface="Verdana" pitchFamily="34" charset="0"/>
              </a:defRPr>
            </a:lvl7pPr>
            <a:lvl8pPr marL="1371532" algn="l" rtl="0" eaLnBrk="1" fontAlgn="base" hangingPunct="1">
              <a:spcBef>
                <a:spcPct val="0"/>
              </a:spcBef>
              <a:spcAft>
                <a:spcPct val="0"/>
              </a:spcAft>
              <a:defRPr sz="2200" b="1">
                <a:solidFill>
                  <a:schemeClr val="bg1"/>
                </a:solidFill>
                <a:latin typeface="Verdana" pitchFamily="34" charset="0"/>
              </a:defRPr>
            </a:lvl8pPr>
            <a:lvl9pPr marL="1828708" algn="l" rtl="0" eaLnBrk="1" fontAlgn="base" hangingPunct="1">
              <a:spcBef>
                <a:spcPct val="0"/>
              </a:spcBef>
              <a:spcAft>
                <a:spcPct val="0"/>
              </a:spcAft>
              <a:defRPr sz="2200" b="1">
                <a:solidFill>
                  <a:schemeClr val="bg1"/>
                </a:solidFill>
                <a:latin typeface="Verdana" pitchFamily="34" charset="0"/>
              </a:defRPr>
            </a:lvl9pPr>
          </a:lstStyle>
          <a:p>
            <a:r>
              <a:rPr lang="en-US" sz="2400" b="1" dirty="0">
                <a:solidFill>
                  <a:schemeClr val="bg1"/>
                </a:solidFill>
                <a:latin typeface="+mn-lt"/>
              </a:rPr>
              <a:t>Animate &amp; Communicate Scientific Results </a:t>
            </a:r>
          </a:p>
        </p:txBody>
      </p:sp>
      <p:pic>
        <p:nvPicPr>
          <p:cNvPr id="16" name="Picture 15">
            <a:extLst>
              <a:ext uri="{FF2B5EF4-FFF2-40B4-BE49-F238E27FC236}">
                <a16:creationId xmlns:a16="http://schemas.microsoft.com/office/drawing/2014/main" id="{B380B296-FC6B-B148-B3B8-9293E77A422E}"/>
              </a:ext>
            </a:extLst>
          </p:cNvPr>
          <p:cNvPicPr>
            <a:picLocks noChangeAspect="1"/>
          </p:cNvPicPr>
          <p:nvPr/>
        </p:nvPicPr>
        <p:blipFill rotWithShape="1">
          <a:blip r:embed="rId3">
            <a:extLst>
              <a:ext uri="{28A0092B-C50C-407E-A947-70E740481C1C}">
                <a14:useLocalDpi xmlns:a14="http://schemas.microsoft.com/office/drawing/2010/main" val="0"/>
              </a:ext>
            </a:extLst>
          </a:blip>
          <a:srcRect l="39024" t="16198" r="33171" b="18481"/>
          <a:stretch/>
        </p:blipFill>
        <p:spPr>
          <a:xfrm>
            <a:off x="2167831" y="2483361"/>
            <a:ext cx="3310502" cy="4374639"/>
          </a:xfrm>
          <a:prstGeom prst="rect">
            <a:avLst/>
          </a:prstGeom>
        </p:spPr>
      </p:pic>
      <p:pic>
        <p:nvPicPr>
          <p:cNvPr id="4" name="Picture 3">
            <a:extLst>
              <a:ext uri="{FF2B5EF4-FFF2-40B4-BE49-F238E27FC236}">
                <a16:creationId xmlns:a16="http://schemas.microsoft.com/office/drawing/2014/main" id="{8FDF28DF-FD0C-C947-A2B3-4090DCA87E6C}"/>
              </a:ext>
            </a:extLst>
          </p:cNvPr>
          <p:cNvPicPr>
            <a:picLocks noChangeAspect="1"/>
          </p:cNvPicPr>
          <p:nvPr/>
        </p:nvPicPr>
        <p:blipFill rotWithShape="1">
          <a:blip r:embed="rId4">
            <a:extLst>
              <a:ext uri="{28A0092B-C50C-407E-A947-70E740481C1C}">
                <a14:useLocalDpi xmlns:a14="http://schemas.microsoft.com/office/drawing/2010/main" val="0"/>
              </a:ext>
            </a:extLst>
          </a:blip>
          <a:srcRect l="35721" t="37723" r="32639" b="21734"/>
          <a:stretch/>
        </p:blipFill>
        <p:spPr>
          <a:xfrm>
            <a:off x="5312083" y="1116900"/>
            <a:ext cx="3110529" cy="2464777"/>
          </a:xfrm>
          <a:prstGeom prst="rect">
            <a:avLst/>
          </a:prstGeom>
        </p:spPr>
      </p:pic>
      <p:pic>
        <p:nvPicPr>
          <p:cNvPr id="14" name="Picture 13">
            <a:extLst>
              <a:ext uri="{FF2B5EF4-FFF2-40B4-BE49-F238E27FC236}">
                <a16:creationId xmlns:a16="http://schemas.microsoft.com/office/drawing/2014/main" id="{B96B4473-14C8-AD4C-9572-52AA99E0F549}"/>
              </a:ext>
            </a:extLst>
          </p:cNvPr>
          <p:cNvPicPr>
            <a:picLocks noChangeAspect="1"/>
          </p:cNvPicPr>
          <p:nvPr/>
        </p:nvPicPr>
        <p:blipFill rotWithShape="1">
          <a:blip r:embed="rId5">
            <a:extLst>
              <a:ext uri="{28A0092B-C50C-407E-A947-70E740481C1C}">
                <a14:useLocalDpi xmlns:a14="http://schemas.microsoft.com/office/drawing/2010/main" val="0"/>
              </a:ext>
            </a:extLst>
          </a:blip>
          <a:srcRect l="35935" t="32199" r="33196" b="17615"/>
          <a:stretch/>
        </p:blipFill>
        <p:spPr>
          <a:xfrm>
            <a:off x="8119874" y="1670830"/>
            <a:ext cx="3340022" cy="2827749"/>
          </a:xfrm>
          <a:prstGeom prst="rect">
            <a:avLst/>
          </a:prstGeom>
        </p:spPr>
      </p:pic>
      <p:pic>
        <p:nvPicPr>
          <p:cNvPr id="6" name="Picture 5">
            <a:extLst>
              <a:ext uri="{FF2B5EF4-FFF2-40B4-BE49-F238E27FC236}">
                <a16:creationId xmlns:a16="http://schemas.microsoft.com/office/drawing/2014/main" id="{984B2C48-7912-F14D-877E-E1749F3539F0}"/>
              </a:ext>
            </a:extLst>
          </p:cNvPr>
          <p:cNvPicPr>
            <a:picLocks noChangeAspect="1"/>
          </p:cNvPicPr>
          <p:nvPr/>
        </p:nvPicPr>
        <p:blipFill rotWithShape="1">
          <a:blip r:embed="rId6">
            <a:extLst>
              <a:ext uri="{28A0092B-C50C-407E-A947-70E740481C1C}">
                <a14:useLocalDpi xmlns:a14="http://schemas.microsoft.com/office/drawing/2010/main" val="0"/>
              </a:ext>
            </a:extLst>
          </a:blip>
          <a:srcRect l="35711" t="30038" r="34038" b="27035"/>
          <a:stretch/>
        </p:blipFill>
        <p:spPr>
          <a:xfrm>
            <a:off x="5734766" y="3492365"/>
            <a:ext cx="3306007" cy="2532562"/>
          </a:xfrm>
          <a:prstGeom prst="rect">
            <a:avLst/>
          </a:prstGeom>
        </p:spPr>
      </p:pic>
      <p:pic>
        <p:nvPicPr>
          <p:cNvPr id="8" name="Picture 7">
            <a:extLst>
              <a:ext uri="{FF2B5EF4-FFF2-40B4-BE49-F238E27FC236}">
                <a16:creationId xmlns:a16="http://schemas.microsoft.com/office/drawing/2014/main" id="{0F6FB41B-00E4-8542-A67D-BEFA62A43211}"/>
              </a:ext>
            </a:extLst>
          </p:cNvPr>
          <p:cNvPicPr>
            <a:picLocks noChangeAspect="1"/>
          </p:cNvPicPr>
          <p:nvPr/>
        </p:nvPicPr>
        <p:blipFill rotWithShape="1">
          <a:blip r:embed="rId7">
            <a:extLst>
              <a:ext uri="{28A0092B-C50C-407E-A947-70E740481C1C}">
                <a14:useLocalDpi xmlns:a14="http://schemas.microsoft.com/office/drawing/2010/main" val="0"/>
              </a:ext>
            </a:extLst>
          </a:blip>
          <a:srcRect l="35865" t="46114" r="33037" b="14336"/>
          <a:stretch/>
        </p:blipFill>
        <p:spPr>
          <a:xfrm>
            <a:off x="8783425" y="4252949"/>
            <a:ext cx="3408575" cy="2438449"/>
          </a:xfrm>
          <a:prstGeom prst="rect">
            <a:avLst/>
          </a:prstGeom>
        </p:spPr>
      </p:pic>
    </p:spTree>
    <p:extLst>
      <p:ext uri="{BB962C8B-B14F-4D97-AF65-F5344CB8AC3E}">
        <p14:creationId xmlns:p14="http://schemas.microsoft.com/office/powerpoint/2010/main" val="140804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p:cNvSpPr>
            <a:spLocks noGrp="1"/>
          </p:cNvSpPr>
          <p:nvPr>
            <p:ph type="title"/>
          </p:nvPr>
        </p:nvSpPr>
        <p:spPr>
          <a:xfrm>
            <a:off x="2514600" y="152400"/>
            <a:ext cx="6930656" cy="671420"/>
          </a:xfrm>
        </p:spPr>
        <p:txBody>
          <a:bodyPr/>
          <a:lstStyle/>
          <a:p>
            <a:pPr algn="ctr"/>
            <a:r>
              <a:rPr lang="en-GB" sz="2400" dirty="0"/>
              <a:t>Outreach and Capacity building</a:t>
            </a:r>
            <a:br>
              <a:rPr lang="en-GB" sz="2800" dirty="0"/>
            </a:br>
            <a:r>
              <a:rPr lang="en-GB" altLang="ja-JP" sz="1600" dirty="0">
                <a:latin typeface="+mn-ea"/>
                <a:cs typeface="Tahoma" pitchFamily="-106" charset="0"/>
              </a:rPr>
              <a:t>Q4 2019 – Q1 2020</a:t>
            </a:r>
            <a:endParaRPr lang="en-GB" sz="1600" dirty="0"/>
          </a:p>
        </p:txBody>
      </p:sp>
      <p:sp>
        <p:nvSpPr>
          <p:cNvPr id="2" name="TextBox 1">
            <a:extLst>
              <a:ext uri="{FF2B5EF4-FFF2-40B4-BE49-F238E27FC236}">
                <a16:creationId xmlns:a16="http://schemas.microsoft.com/office/drawing/2014/main" id="{42689BCF-2530-C246-B23F-AB5F3DD326BC}"/>
              </a:ext>
            </a:extLst>
          </p:cNvPr>
          <p:cNvSpPr txBox="1"/>
          <p:nvPr/>
        </p:nvSpPr>
        <p:spPr>
          <a:xfrm>
            <a:off x="304800" y="954788"/>
            <a:ext cx="11734800" cy="59093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endParaRPr lang="en-GB" dirty="0">
              <a:latin typeface="Arial" panose="020B0604020202020204" pitchFamily="34" charset="0"/>
              <a:cs typeface="Arial" panose="020B0604020202020204" pitchFamily="34" charset="0"/>
            </a:endParaRPr>
          </a:p>
          <a:p>
            <a:pPr marL="285750" indent="-285750">
              <a:buFont typeface="Wingdings" pitchFamily="2" charset="2"/>
              <a:buChar char="Ø"/>
            </a:pPr>
            <a:r>
              <a:rPr lang="en-GB" b="1" dirty="0">
                <a:latin typeface="Arial" panose="020B0604020202020204" pitchFamily="34" charset="0"/>
                <a:cs typeface="Arial" panose="020B0604020202020204" pitchFamily="34" charset="0"/>
              </a:rPr>
              <a:t>Demo &amp; training on GEP services </a:t>
            </a:r>
            <a:r>
              <a:rPr lang="en-GB" dirty="0">
                <a:latin typeface="Arial" panose="020B0604020202020204" pitchFamily="34" charset="0"/>
                <a:cs typeface="Arial" panose="020B0604020202020204" pitchFamily="34" charset="0"/>
              </a:rPr>
              <a:t>performed at: </a:t>
            </a:r>
          </a:p>
          <a:p>
            <a:pPr marL="742950" lvl="1" indent="-285750">
              <a:buFont typeface="System Font Regular"/>
              <a:buChar char="-"/>
            </a:pPr>
            <a:r>
              <a:rPr lang="en-GB" dirty="0">
                <a:latin typeface="Arial" panose="020B0604020202020204" pitchFamily="34" charset="0"/>
                <a:cs typeface="Arial" panose="020B0604020202020204" pitchFamily="34" charset="0"/>
              </a:rPr>
              <a:t>MDIS Workshop, France (October 2019): SNAP-</a:t>
            </a:r>
            <a:r>
              <a:rPr lang="en-GB" dirty="0" err="1">
                <a:latin typeface="Arial" panose="020B0604020202020204" pitchFamily="34" charset="0"/>
                <a:cs typeface="Arial" panose="020B0604020202020204" pitchFamily="34" charset="0"/>
              </a:rPr>
              <a:t>StaMPS</a:t>
            </a:r>
            <a:r>
              <a:rPr lang="en-GB" dirty="0">
                <a:latin typeface="Arial" panose="020B0604020202020204" pitchFamily="34" charset="0"/>
                <a:cs typeface="Arial" panose="020B0604020202020204" pitchFamily="34" charset="0"/>
              </a:rPr>
              <a:t> PSI service</a:t>
            </a:r>
          </a:p>
          <a:p>
            <a:pPr marL="742950" lvl="1" indent="-285750">
              <a:buFont typeface="System Font Regular"/>
              <a:buChar char="-"/>
            </a:pPr>
            <a:r>
              <a:rPr lang="en-GB" dirty="0">
                <a:latin typeface="Arial" panose="020B0604020202020204" pitchFamily="34" charset="0"/>
                <a:cs typeface="Arial" panose="020B0604020202020204" pitchFamily="34" charset="0"/>
              </a:rPr>
              <a:t>SUAD University, UAE (November 2019)</a:t>
            </a:r>
          </a:p>
          <a:p>
            <a:pPr marL="742950" lvl="1" indent="-285750">
              <a:buFont typeface="System Font Regular"/>
              <a:buChar char="-"/>
            </a:pPr>
            <a:r>
              <a:rPr lang="en-GB" dirty="0">
                <a:latin typeface="Arial" panose="020B0604020202020204" pitchFamily="34" charset="0"/>
                <a:cs typeface="Arial" panose="020B0604020202020204" pitchFamily="34" charset="0"/>
              </a:rPr>
              <a:t>RSSAC, Greece (February 2020)</a:t>
            </a:r>
          </a:p>
          <a:p>
            <a:pPr marL="457200" lvl="1" indent="0"/>
            <a:endParaRPr lang="en-GB" dirty="0">
              <a:latin typeface="Arial" panose="020B0604020202020204" pitchFamily="34" charset="0"/>
              <a:cs typeface="Arial" panose="020B0604020202020204" pitchFamily="34" charset="0"/>
            </a:endParaRPr>
          </a:p>
          <a:p>
            <a:pPr marL="285750" indent="-285750">
              <a:buFont typeface="Wingdings" pitchFamily="2" charset="2"/>
              <a:buChar char="Ø"/>
            </a:pPr>
            <a:r>
              <a:rPr lang="en-GB" dirty="0" err="1">
                <a:latin typeface="Arial" panose="020B0604020202020204" pitchFamily="34" charset="0"/>
                <a:cs typeface="Arial" panose="020B0604020202020204" pitchFamily="34" charset="0"/>
              </a:rPr>
              <a:t>GLab</a:t>
            </a:r>
            <a:r>
              <a:rPr lang="en-GB" dirty="0">
                <a:latin typeface="Arial" panose="020B0604020202020204" pitchFamily="34" charset="0"/>
                <a:cs typeface="Arial" panose="020B0604020202020204" pitchFamily="34" charset="0"/>
              </a:rPr>
              <a:t> </a:t>
            </a:r>
            <a:r>
              <a:rPr lang="en-GB" b="1" dirty="0">
                <a:latin typeface="Arial" panose="020B0604020202020204" pitchFamily="34" charset="0"/>
                <a:cs typeface="Arial" panose="020B0604020202020204" pitchFamily="34" charset="0"/>
              </a:rPr>
              <a:t>presentation </a:t>
            </a:r>
            <a:r>
              <a:rPr lang="en-GB" dirty="0">
                <a:latin typeface="Arial" panose="020B0604020202020204" pitchFamily="34" charset="0"/>
                <a:cs typeface="Arial" panose="020B0604020202020204" pitchFamily="34" charset="0"/>
              </a:rPr>
              <a:t>at:</a:t>
            </a:r>
          </a:p>
          <a:p>
            <a:pPr marL="742950" lvl="1" indent="-285750">
              <a:buFont typeface="System Font Regular"/>
              <a:buChar char="-"/>
            </a:pPr>
            <a:r>
              <a:rPr lang="en-GB" dirty="0">
                <a:latin typeface="Arial" panose="020B0604020202020204" pitchFamily="34" charset="0"/>
                <a:cs typeface="Arial" panose="020B0604020202020204" pitchFamily="34" charset="0"/>
              </a:rPr>
              <a:t>MDIS Workshop, France (October 2019)</a:t>
            </a:r>
          </a:p>
          <a:p>
            <a:pPr marL="742950" lvl="1" indent="-285750">
              <a:buFont typeface="System Font Regular"/>
              <a:buChar char="-"/>
            </a:pPr>
            <a:r>
              <a:rPr lang="en-GB" dirty="0">
                <a:latin typeface="Arial" panose="020B0604020202020204" pitchFamily="34" charset="0"/>
                <a:cs typeface="Arial" panose="020B0604020202020204" pitchFamily="34" charset="0"/>
              </a:rPr>
              <a:t>RSSAC, Greece (February 2020)</a:t>
            </a:r>
          </a:p>
          <a:p>
            <a:pPr marL="457200" lvl="1" indent="0"/>
            <a:endParaRPr lang="en-GB" dirty="0">
              <a:latin typeface="Arial" panose="020B0604020202020204" pitchFamily="34" charset="0"/>
              <a:cs typeface="Arial" panose="020B0604020202020204" pitchFamily="34" charset="0"/>
            </a:endParaRPr>
          </a:p>
          <a:p>
            <a:pPr marL="285750" indent="-285750">
              <a:buFont typeface="Wingdings" pitchFamily="2" charset="2"/>
              <a:buChar char="Ø"/>
            </a:pPr>
            <a:r>
              <a:rPr lang="en-GB" dirty="0">
                <a:latin typeface="Arial" panose="020B0604020202020204" pitchFamily="34" charset="0"/>
                <a:cs typeface="Arial" panose="020B0604020202020204" pitchFamily="34" charset="0"/>
              </a:rPr>
              <a:t>Presentations based on scientific results generated on GEP at MDIS Workshop in France (October 2019)</a:t>
            </a:r>
          </a:p>
          <a:p>
            <a:endParaRPr lang="en-GB" dirty="0">
              <a:latin typeface="Arial" panose="020B0604020202020204" pitchFamily="34" charset="0"/>
              <a:cs typeface="Arial" panose="020B0604020202020204" pitchFamily="34" charset="0"/>
            </a:endParaRPr>
          </a:p>
          <a:p>
            <a:pPr marL="285750" indent="-285750">
              <a:buFont typeface="Wingdings" pitchFamily="2" charset="2"/>
              <a:buChar char="Ø"/>
            </a:pPr>
            <a:r>
              <a:rPr lang="en-GB" b="1" dirty="0">
                <a:latin typeface="Arial" panose="020B0604020202020204" pitchFamily="34" charset="0"/>
                <a:cs typeface="Arial" panose="020B0604020202020204" pitchFamily="34" charset="0"/>
              </a:rPr>
              <a:t>CEOS webpage </a:t>
            </a:r>
            <a:r>
              <a:rPr lang="en-GB" dirty="0">
                <a:latin typeface="Arial" panose="020B0604020202020204" pitchFamily="34" charset="0"/>
                <a:cs typeface="Arial" panose="020B0604020202020204" pitchFamily="34" charset="0"/>
              </a:rPr>
              <a:t>updated</a:t>
            </a:r>
          </a:p>
          <a:p>
            <a:endParaRPr lang="en-GB" dirty="0">
              <a:latin typeface="Arial" panose="020B0604020202020204" pitchFamily="34" charset="0"/>
              <a:cs typeface="Arial" panose="020B0604020202020204" pitchFamily="34" charset="0"/>
            </a:endParaRPr>
          </a:p>
          <a:p>
            <a:pPr marL="285750" indent="-285750">
              <a:buFont typeface="Wingdings" pitchFamily="2" charset="2"/>
              <a:buChar char="Ø"/>
            </a:pPr>
            <a:r>
              <a:rPr lang="en-GB" b="1" dirty="0">
                <a:latin typeface="Arial" panose="020B0604020202020204" pitchFamily="34" charset="0"/>
                <a:cs typeface="Arial" panose="020B0604020202020204" pitchFamily="34" charset="0"/>
              </a:rPr>
              <a:t>Paper</a:t>
            </a:r>
            <a:r>
              <a:rPr lang="en-GB" dirty="0">
                <a:latin typeface="Arial" panose="020B0604020202020204" pitchFamily="34" charset="0"/>
                <a:cs typeface="Arial" panose="020B0604020202020204" pitchFamily="34" charset="0"/>
              </a:rPr>
              <a:t> (published): Monitoring geohazards using on-demand and systematic services on ESA’s Geohazards Exploitation Platform, IGARSS 2019</a:t>
            </a:r>
          </a:p>
          <a:p>
            <a:endParaRPr lang="en-GB" dirty="0">
              <a:latin typeface="Arial" panose="020B0604020202020204" pitchFamily="34" charset="0"/>
              <a:cs typeface="Arial" panose="020B0604020202020204" pitchFamily="34" charset="0"/>
            </a:endParaRPr>
          </a:p>
          <a:p>
            <a:pPr marL="285750" indent="-285750">
              <a:buFont typeface="Wingdings" pitchFamily="2" charset="2"/>
              <a:buChar char="Ø"/>
            </a:pPr>
            <a:r>
              <a:rPr lang="en-GB" dirty="0">
                <a:latin typeface="Arial" panose="020B0604020202020204" pitchFamily="34" charset="0"/>
                <a:cs typeface="Arial" panose="020B0604020202020204" pitchFamily="34" charset="0"/>
              </a:rPr>
              <a:t>GEP Blog posts and tweets</a:t>
            </a:r>
          </a:p>
          <a:p>
            <a:endParaRPr lang="en-GB" dirty="0">
              <a:latin typeface="Arial" panose="020B0604020202020204" pitchFamily="34" charset="0"/>
              <a:cs typeface="Arial" panose="020B0604020202020204" pitchFamily="34" charset="0"/>
            </a:endParaRPr>
          </a:p>
          <a:p>
            <a:r>
              <a:rPr lang="en-GB" b="1" u="sng" dirty="0">
                <a:latin typeface="Arial" panose="020B0604020202020204" pitchFamily="34" charset="0"/>
                <a:cs typeface="Arial" panose="020B0604020202020204" pitchFamily="34" charset="0"/>
              </a:rPr>
              <a:t>Upcoming:</a:t>
            </a:r>
            <a:endParaRPr lang="en-GB" dirty="0">
              <a:latin typeface="Arial" panose="020B0604020202020204" pitchFamily="34" charset="0"/>
              <a:cs typeface="Arial" panose="020B0604020202020204" pitchFamily="34" charset="0"/>
            </a:endParaRPr>
          </a:p>
          <a:p>
            <a:pPr marL="285750" indent="-285750">
              <a:buFont typeface="Wingdings" pitchFamily="2" charset="2"/>
              <a:buChar char="Ø"/>
            </a:pPr>
            <a:r>
              <a:rPr lang="en-GB" dirty="0" err="1">
                <a:latin typeface="Arial" panose="020B0604020202020204" pitchFamily="34" charset="0"/>
                <a:cs typeface="Arial" panose="020B0604020202020204" pitchFamily="34" charset="0"/>
              </a:rPr>
              <a:t>GLab</a:t>
            </a:r>
            <a:r>
              <a:rPr lang="en-GB" dirty="0">
                <a:latin typeface="Arial" panose="020B0604020202020204" pitchFamily="34" charset="0"/>
                <a:cs typeface="Arial" panose="020B0604020202020204" pitchFamily="34" charset="0"/>
              </a:rPr>
              <a:t> </a:t>
            </a:r>
            <a:r>
              <a:rPr lang="en-GB" b="1" dirty="0">
                <a:latin typeface="Arial" panose="020B0604020202020204" pitchFamily="34" charset="0"/>
                <a:cs typeface="Arial" panose="020B0604020202020204" pitchFamily="34" charset="0"/>
              </a:rPr>
              <a:t>presentation </a:t>
            </a:r>
            <a:r>
              <a:rPr lang="en-GB" dirty="0">
                <a:latin typeface="Arial" panose="020B0604020202020204" pitchFamily="34" charset="0"/>
                <a:cs typeface="Arial" panose="020B0604020202020204" pitchFamily="34" charset="0"/>
              </a:rPr>
              <a:t>at FRINGE 2020 (abstract to be submitted)</a:t>
            </a:r>
          </a:p>
        </p:txBody>
      </p:sp>
    </p:spTree>
    <p:extLst>
      <p:ext uri="{BB962C8B-B14F-4D97-AF65-F5344CB8AC3E}">
        <p14:creationId xmlns:p14="http://schemas.microsoft.com/office/powerpoint/2010/main" val="1172308214"/>
      </p:ext>
    </p:extLst>
  </p:cSld>
  <p:clrMapOvr>
    <a:masterClrMapping/>
  </p:clrMapOvr>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10617</TotalTime>
  <Words>991</Words>
  <Application>Microsoft Macintosh PowerPoint</Application>
  <PresentationFormat>Widescreen</PresentationFormat>
  <Paragraphs>167</Paragraphs>
  <Slides>13</Slides>
  <Notes>8</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13</vt:i4>
      </vt:variant>
    </vt:vector>
  </HeadingPairs>
  <TitlesOfParts>
    <vt:vector size="30" baseType="lpstr">
      <vt:lpstr>MS PGothic</vt:lpstr>
      <vt:lpstr>MS PGothic</vt:lpstr>
      <vt:lpstr>Arial</vt:lpstr>
      <vt:lpstr>Arial Bold</vt:lpstr>
      <vt:lpstr>Avenir Roman</vt:lpstr>
      <vt:lpstr>Book Antiqua</vt:lpstr>
      <vt:lpstr>Calibri</vt:lpstr>
      <vt:lpstr>Century Gothic</vt:lpstr>
      <vt:lpstr>Courier New</vt:lpstr>
      <vt:lpstr>Droid Serif</vt:lpstr>
      <vt:lpstr>Helvetica</vt:lpstr>
      <vt:lpstr>System Font Regular</vt:lpstr>
      <vt:lpstr>Tahoma</vt:lpstr>
      <vt:lpstr>Times New Roman</vt:lpstr>
      <vt:lpstr>Verdana</vt:lpstr>
      <vt:lpstr>Wingdings</vt:lpstr>
      <vt:lpstr>Default</vt:lpstr>
      <vt:lpstr>Geohazards Lab</vt:lpstr>
      <vt:lpstr>PowerPoint Presentation</vt:lpstr>
      <vt:lpstr>PowerPoint Presentation</vt:lpstr>
      <vt:lpstr>PowerPoint Presentation</vt:lpstr>
      <vt:lpstr>PowerPoint Presentation</vt:lpstr>
      <vt:lpstr>GEP Examples of results - Taal Volcano case</vt:lpstr>
      <vt:lpstr>GEP Examples of results - Landslide rapid detection in Kenya 2019</vt:lpstr>
      <vt:lpstr>PowerPoint Presentation</vt:lpstr>
      <vt:lpstr>Outreach and Capacity building Q4 2019 – Q1 2020</vt:lpstr>
      <vt:lpstr>Geohazards Lab –  Reporting on CEOS Work plan Milestones</vt:lpstr>
      <vt:lpstr>GEP - Way forward Network of Resources</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Computing Argans</cp:lastModifiedBy>
  <cp:revision>165</cp:revision>
  <dcterms:modified xsi:type="dcterms:W3CDTF">2020-03-11T08:15:07Z</dcterms:modified>
</cp:coreProperties>
</file>