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5" r:id="rId2"/>
  </p:sldMasterIdLst>
  <p:notesMasterIdLst>
    <p:notesMasterId r:id="rId26"/>
  </p:notesMasterIdLst>
  <p:sldIdLst>
    <p:sldId id="256" r:id="rId3"/>
    <p:sldId id="558" r:id="rId4"/>
    <p:sldId id="362" r:id="rId5"/>
    <p:sldId id="559" r:id="rId6"/>
    <p:sldId id="486" r:id="rId7"/>
    <p:sldId id="511" r:id="rId8"/>
    <p:sldId id="417" r:id="rId9"/>
    <p:sldId id="433" r:id="rId10"/>
    <p:sldId id="501" r:id="rId11"/>
    <p:sldId id="565" r:id="rId12"/>
    <p:sldId id="566" r:id="rId13"/>
    <p:sldId id="567" r:id="rId14"/>
    <p:sldId id="563" r:id="rId15"/>
    <p:sldId id="560" r:id="rId16"/>
    <p:sldId id="561" r:id="rId17"/>
    <p:sldId id="562" r:id="rId18"/>
    <p:sldId id="564" r:id="rId19"/>
    <p:sldId id="509" r:id="rId20"/>
    <p:sldId id="512" r:id="rId21"/>
    <p:sldId id="534" r:id="rId22"/>
    <p:sldId id="533" r:id="rId23"/>
    <p:sldId id="531" r:id="rId24"/>
    <p:sldId id="416" r:id="rId25"/>
  </p:sldIdLst>
  <p:sldSz cx="9144000" cy="6858000" type="screen4x3"/>
  <p:notesSz cx="7099300" cy="10234613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oyc" initials="p" lastIdx="2" clrIdx="0"/>
  <p:cmAuthor id="1" name="Andrew Eddy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8064A2"/>
    <a:srgbClr val="9BBB59"/>
    <a:srgbClr val="002569"/>
    <a:srgbClr val="CC00FF"/>
    <a:srgbClr val="CE1CB5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306" autoAdjust="0"/>
  </p:normalViewPr>
  <p:slideViewPr>
    <p:cSldViewPr>
      <p:cViewPr varScale="1">
        <p:scale>
          <a:sx n="98" d="100"/>
          <a:sy n="98" d="100"/>
        </p:scale>
        <p:origin x="20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24" y="-114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</p:spPr>
        <p:txBody>
          <a:bodyPr lIns="96569" tIns="48285" rIns="96569" bIns="48285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46575" y="4861443"/>
            <a:ext cx="5206154" cy="4605576"/>
          </a:xfrm>
          <a:prstGeom prst="rect">
            <a:avLst/>
          </a:prstGeom>
        </p:spPr>
        <p:txBody>
          <a:bodyPr lIns="96569" tIns="48285" rIns="96569" bIns="48285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962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30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591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0708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792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9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13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lIns="94768" tIns="47384" rIns="94768" bIns="47384"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Rencontre avec le min de la Sante Haïtien. Courier officiel pour </a:t>
            </a:r>
            <a:r>
              <a:rPr lang="fr-FR" dirty="0" err="1" smtClean="0"/>
              <a:t>recup</a:t>
            </a:r>
            <a:r>
              <a:rPr lang="fr-FR" dirty="0" smtClean="0"/>
              <a:t> </a:t>
            </a:r>
            <a:r>
              <a:rPr lang="fr-FR" dirty="0" err="1" smtClean="0"/>
              <a:t>stats</a:t>
            </a:r>
            <a:r>
              <a:rPr lang="fr-FR" baseline="0" dirty="0" smtClean="0"/>
              <a:t> d’occurrence des maladies (dengue….)</a:t>
            </a:r>
          </a:p>
          <a:p>
            <a:r>
              <a:rPr lang="fr-FR" baseline="0" dirty="0" smtClean="0"/>
              <a:t>Air pollution: meeting RO / NASA fait et mise en contact avec le CIAT et délégation européenne  . Echange en cours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94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lIns="94768" tIns="47384" rIns="94768" bIns="47384"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7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88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77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italiens ont récupéré les donnés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96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601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0426" y="724357"/>
            <a:ext cx="4772026" cy="30008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00427" y="1447279"/>
            <a:ext cx="5186366" cy="4764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181610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i="1">
                <a:solidFill>
                  <a:srgbClr val="002060"/>
                </a:solidFill>
              </a:defRPr>
            </a:lvl1pPr>
            <a:lvl2pPr marL="285747" indent="0">
              <a:buNone/>
              <a:defRPr sz="1750"/>
            </a:lvl2pPr>
            <a:lvl3pPr marL="571494" indent="0">
              <a:buNone/>
              <a:defRPr sz="1500"/>
            </a:lvl3pPr>
            <a:lvl4pPr marL="857242" indent="0">
              <a:buNone/>
              <a:defRPr sz="1250"/>
            </a:lvl4pPr>
            <a:lvl5pPr marL="1142989" indent="0">
              <a:buNone/>
              <a:defRPr sz="1250"/>
            </a:lvl5pPr>
            <a:lvl6pPr marL="1428736" indent="0">
              <a:buNone/>
              <a:defRPr sz="1250"/>
            </a:lvl6pPr>
            <a:lvl7pPr marL="1714483" indent="0">
              <a:buNone/>
              <a:defRPr sz="1250"/>
            </a:lvl7pPr>
            <a:lvl8pPr marL="2000230" indent="0">
              <a:buNone/>
              <a:defRPr sz="1250"/>
            </a:lvl8pPr>
            <a:lvl9pPr marL="2285978" indent="0">
              <a:buNone/>
              <a:defRPr sz="125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400427" y="301514"/>
            <a:ext cx="4063632" cy="3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825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80996" indent="0" algn="ctr">
              <a:buNone/>
              <a:defRPr sz="1667"/>
            </a:lvl2pPr>
            <a:lvl3pPr marL="761993" indent="0" algn="ctr">
              <a:buNone/>
              <a:defRPr sz="1500"/>
            </a:lvl3pPr>
            <a:lvl4pPr marL="1142989" indent="0" algn="ctr">
              <a:buNone/>
              <a:defRPr sz="1334"/>
            </a:lvl4pPr>
            <a:lvl5pPr marL="1523985" indent="0" algn="ctr">
              <a:buNone/>
              <a:defRPr sz="1334"/>
            </a:lvl5pPr>
            <a:lvl6pPr marL="1904981" indent="0" algn="ctr">
              <a:buNone/>
              <a:defRPr sz="1334"/>
            </a:lvl6pPr>
            <a:lvl7pPr marL="2285978" indent="0" algn="ctr">
              <a:buNone/>
              <a:defRPr sz="1334"/>
            </a:lvl7pPr>
            <a:lvl8pPr marL="2666973" indent="0" algn="ctr">
              <a:buNone/>
              <a:defRPr sz="1334"/>
            </a:lvl8pPr>
            <a:lvl9pPr marL="3047969" indent="0" algn="ctr">
              <a:buNone/>
              <a:defRPr sz="1334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69945" y="6412065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530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081" y="724357"/>
            <a:ext cx="7885371" cy="30008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287092" y="301514"/>
            <a:ext cx="7176977" cy="318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825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80996" indent="0" algn="ctr">
              <a:buNone/>
              <a:defRPr sz="1667"/>
            </a:lvl2pPr>
            <a:lvl3pPr marL="761993" indent="0" algn="ctr">
              <a:buNone/>
              <a:defRPr sz="1500"/>
            </a:lvl3pPr>
            <a:lvl4pPr marL="1142989" indent="0" algn="ctr">
              <a:buNone/>
              <a:defRPr sz="1334"/>
            </a:lvl4pPr>
            <a:lvl5pPr marL="1523985" indent="0" algn="ctr">
              <a:buNone/>
              <a:defRPr sz="1334"/>
            </a:lvl5pPr>
            <a:lvl6pPr marL="1904981" indent="0" algn="ctr">
              <a:buNone/>
              <a:defRPr sz="1334"/>
            </a:lvl6pPr>
            <a:lvl7pPr marL="2285978" indent="0" algn="ctr">
              <a:buNone/>
              <a:defRPr sz="1334"/>
            </a:lvl7pPr>
            <a:lvl8pPr marL="2666973" indent="0" algn="ctr">
              <a:buNone/>
              <a:defRPr sz="1334"/>
            </a:lvl8pPr>
            <a:lvl9pPr marL="3047969" indent="0" algn="ctr">
              <a:buNone/>
              <a:defRPr sz="1334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287081" y="1447279"/>
            <a:ext cx="4127646" cy="4764927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299997" indent="-190498">
              <a:buFont typeface="Wingdings" panose="05000000000000000000" pitchFamily="2" charset="2"/>
              <a:buChar char="v"/>
              <a:defRPr/>
            </a:lvl2pPr>
            <a:lvl3pPr marL="509995" indent="-190498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4766931" y="1447279"/>
            <a:ext cx="4127646" cy="476492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69945" y="6412065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558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092" y="749875"/>
            <a:ext cx="7176977" cy="300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287092" y="314277"/>
            <a:ext cx="7176977" cy="3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825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80996" indent="0" algn="ctr">
              <a:buNone/>
              <a:defRPr sz="1667"/>
            </a:lvl2pPr>
            <a:lvl3pPr marL="761993" indent="0" algn="ctr">
              <a:buNone/>
              <a:defRPr sz="1500"/>
            </a:lvl3pPr>
            <a:lvl4pPr marL="1142989" indent="0" algn="ctr">
              <a:buNone/>
              <a:defRPr sz="1334"/>
            </a:lvl4pPr>
            <a:lvl5pPr marL="1523985" indent="0" algn="ctr">
              <a:buNone/>
              <a:defRPr sz="1334"/>
            </a:lvl5pPr>
            <a:lvl6pPr marL="1904981" indent="0" algn="ctr">
              <a:buNone/>
              <a:defRPr sz="1334"/>
            </a:lvl6pPr>
            <a:lvl7pPr marL="2285978" indent="0" algn="ctr">
              <a:buNone/>
              <a:defRPr sz="1334"/>
            </a:lvl7pPr>
            <a:lvl8pPr marL="2666973" indent="0" algn="ctr">
              <a:buNone/>
              <a:defRPr sz="1334"/>
            </a:lvl8pPr>
            <a:lvl9pPr marL="3047969" indent="0" algn="ctr">
              <a:buNone/>
              <a:defRPr sz="1334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287084" y="1416260"/>
            <a:ext cx="8607498" cy="47959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86083" y="6412065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4038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287084" y="937488"/>
            <a:ext cx="8607498" cy="5274724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  <a:lvl2pPr marL="1094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87475" y="6395043"/>
            <a:ext cx="358902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79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287084" y="937484"/>
            <a:ext cx="8607498" cy="2908324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  <a:lvl2pPr marL="1094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570224"/>
            <a:ext cx="9144000" cy="788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7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86083" y="6412065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403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C859FA-827D-467A-9FD6-5076DF0FD4CA}" type="datetimeFigureOut">
              <a:rPr lang="en-GB" smtClean="0"/>
              <a:t>10/03/2020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AA6AB1-06A8-4F22-9426-BBA463BEEA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22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60265" y="6453963"/>
            <a:ext cx="1639186" cy="318977"/>
          </a:xfrm>
        </p:spPr>
        <p:txBody>
          <a:bodyPr/>
          <a:lstStyle>
            <a:lvl1pPr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‹N°›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6117-F053-FB42-97CE-ED36C2F2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96620-1958-2C4C-B55C-FBFD34CF4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5230-7D4B-D841-B011-072A0C19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57C983-76EB-A349-BDCB-2CC14D318F05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3B8E-92CE-6F43-AA04-C9F0E312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852B-0DD3-5647-AC4B-EA2DCDA0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D8E2-C3E0-414B-B295-4B87426EA80C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35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37144" y="188913"/>
            <a:ext cx="6930656" cy="50165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6863" y="1457325"/>
            <a:ext cx="8445500" cy="4864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ea typeface="MS PGothic" pitchFamily="34" charset="-128"/>
              </a:defRPr>
            </a:lvl1pPr>
          </a:lstStyle>
          <a:p>
            <a:fld id="{4EA0CF30-25D2-4C8D-A6CF-387A351AB5D2}" type="datetimeFigureOut">
              <a:rPr lang="ja-JP" altLang="de-DE"/>
              <a:pPr/>
              <a:t>2020/3/10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ea typeface="MS PGothic" pitchFamily="34" charset="-128"/>
              </a:defRPr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93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600200" y="22225"/>
            <a:ext cx="7543800" cy="914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4216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3195" y="800912"/>
            <a:ext cx="4660862" cy="300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2803195" y="365313"/>
            <a:ext cx="4660862" cy="3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825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80996" indent="0" algn="ctr">
              <a:buNone/>
              <a:defRPr sz="1667"/>
            </a:lvl2pPr>
            <a:lvl3pPr marL="761993" indent="0" algn="ctr">
              <a:buNone/>
              <a:defRPr sz="1500"/>
            </a:lvl3pPr>
            <a:lvl4pPr marL="1142989" indent="0" algn="ctr">
              <a:buNone/>
              <a:defRPr sz="1334"/>
            </a:lvl4pPr>
            <a:lvl5pPr marL="1523985" indent="0" algn="ctr">
              <a:buNone/>
              <a:defRPr sz="1334"/>
            </a:lvl5pPr>
            <a:lvl6pPr marL="1904981" indent="0" algn="ctr">
              <a:buNone/>
              <a:defRPr sz="1334"/>
            </a:lvl6pPr>
            <a:lvl7pPr marL="2285978" indent="0" algn="ctr">
              <a:buNone/>
              <a:defRPr sz="1334"/>
            </a:lvl7pPr>
            <a:lvl8pPr marL="2666973" indent="0" algn="ctr">
              <a:buNone/>
              <a:defRPr sz="1334"/>
            </a:lvl8pPr>
            <a:lvl9pPr marL="3047969" indent="0" algn="ctr">
              <a:buNone/>
              <a:defRPr sz="1334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2803202" y="1441783"/>
            <a:ext cx="6091383" cy="47704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81197" y="6455097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057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713" y="724357"/>
            <a:ext cx="7874738" cy="30008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297712" y="301514"/>
            <a:ext cx="7166344" cy="3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825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80996" indent="0" algn="ctr">
              <a:buNone/>
              <a:defRPr sz="1667"/>
            </a:lvl2pPr>
            <a:lvl3pPr marL="761993" indent="0" algn="ctr">
              <a:buNone/>
              <a:defRPr sz="1500"/>
            </a:lvl3pPr>
            <a:lvl4pPr marL="1142989" indent="0" algn="ctr">
              <a:buNone/>
              <a:defRPr sz="1334"/>
            </a:lvl4pPr>
            <a:lvl5pPr marL="1523985" indent="0" algn="ctr">
              <a:buNone/>
              <a:defRPr sz="1334"/>
            </a:lvl5pPr>
            <a:lvl6pPr marL="1904981" indent="0" algn="ctr">
              <a:buNone/>
              <a:defRPr sz="1334"/>
            </a:lvl6pPr>
            <a:lvl7pPr marL="2285978" indent="0" algn="ctr">
              <a:buNone/>
              <a:defRPr sz="1334"/>
            </a:lvl7pPr>
            <a:lvl8pPr marL="2666973" indent="0" algn="ctr">
              <a:buNone/>
              <a:defRPr sz="1334"/>
            </a:lvl8pPr>
            <a:lvl9pPr marL="3047969" indent="0" algn="ctr">
              <a:buNone/>
              <a:defRPr sz="1334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298451" y="1447801"/>
            <a:ext cx="8288340" cy="476586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69945" y="6412065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93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9" r:id="rId4"/>
    <p:sldLayoutId id="2147483714" r:id="rId5"/>
    <p:sldLayoutId id="2147483715" r:id="rId6"/>
    <p:sldLayoutId id="2147483716" r:id="rId7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85750" y="724357"/>
            <a:ext cx="7886700" cy="30008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28650" y="1824990"/>
            <a:ext cx="7886700" cy="4352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69945" y="6412065"/>
            <a:ext cx="334697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156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hf hdr="0" dt="0"/>
  <p:txStyles>
    <p:titleStyle>
      <a:lvl1pPr algn="l" defTabSz="761993" rtl="0" eaLnBrk="1" latinLnBrk="0" hangingPunct="1">
        <a:lnSpc>
          <a:spcPct val="90000"/>
        </a:lnSpc>
        <a:spcBef>
          <a:spcPct val="0"/>
        </a:spcBef>
        <a:buNone/>
        <a:defRPr lang="fr-FR" sz="15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761993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/>
        <a:buNone/>
        <a:defRPr lang="fr-FR" sz="135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299997" indent="-190498" algn="l" defTabSz="761993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B0F0"/>
        </a:buClr>
        <a:buFont typeface="Wingdings" panose="05000000000000000000" pitchFamily="2" charset="2"/>
        <a:buChar char="v"/>
        <a:defRPr sz="135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509995" indent="-190498" algn="l" defTabSz="761993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B0F0"/>
        </a:buClr>
        <a:buFont typeface="Wingdings" panose="05000000000000000000" pitchFamily="2" charset="2"/>
        <a:buChar char="Ø"/>
        <a:defRPr sz="12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333487" indent="-190498" algn="l" defTabSz="761993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1714483" indent="-190498" algn="l" defTabSz="761993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095479" indent="-190498" algn="l" defTabSz="761993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3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2" indent="-190498" algn="l" defTabSz="761993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3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3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8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69" algn="l" defTabSz="7619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de-de.org/download/tsx-supersites/Hait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uss.terradue.com/t/observing-surface-deformation-in-haiti-after-hurricane-matthew-with-sentinel-1-in-gep/84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28600" y="1295400"/>
            <a:ext cx="8610599" cy="548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CA" sz="3200" b="1" dirty="0" smtClean="0">
                <a:solidFill>
                  <a:srgbClr val="FFFFFF"/>
                </a:solidFill>
                <a:latin typeface="+mj-lt"/>
              </a:rPr>
              <a:t>Recovery </a:t>
            </a:r>
            <a:r>
              <a:rPr lang="en-CA" sz="3200" b="1" dirty="0">
                <a:solidFill>
                  <a:srgbClr val="FFFFFF"/>
                </a:solidFill>
                <a:latin typeface="+mj-lt"/>
              </a:rPr>
              <a:t>Observatory (RO</a:t>
            </a:r>
            <a:r>
              <a:rPr lang="en-CA" sz="3200" b="1" dirty="0" smtClean="0">
                <a:solidFill>
                  <a:srgbClr val="FFFFFF"/>
                </a:solidFill>
                <a:latin typeface="+mj-lt"/>
              </a:rPr>
              <a:t>) Pilot</a:t>
            </a:r>
            <a:r>
              <a:rPr lang="en-CA" sz="3200" b="1" dirty="0">
                <a:solidFill>
                  <a:srgbClr val="FFFFFF"/>
                </a:solidFill>
                <a:latin typeface="+mj-lt"/>
              </a:rPr>
              <a:t/>
            </a:r>
            <a:br>
              <a:rPr lang="en-CA" sz="3200" b="1" dirty="0">
                <a:solidFill>
                  <a:srgbClr val="FFFFFF"/>
                </a:solidFill>
                <a:latin typeface="+mj-lt"/>
              </a:rPr>
            </a:br>
            <a:r>
              <a:rPr lang="en-CA" dirty="0">
                <a:latin typeface="+mj-lt"/>
              </a:rPr>
              <a:t/>
            </a:r>
            <a:br>
              <a:rPr lang="en-CA" dirty="0"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Haiti Hurricane Matthew RO Status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and Next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Steps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400" dirty="0">
                <a:solidFill>
                  <a:schemeClr val="bg2"/>
                </a:solidFill>
                <a:latin typeface="+mj-lt"/>
              </a:rPr>
            </a:br>
            <a:r>
              <a:rPr lang="en-CA" sz="2400" dirty="0">
                <a:solidFill>
                  <a:schemeClr val="bg2"/>
                </a:solidFill>
                <a:latin typeface="+mj-lt"/>
              </a:rPr>
              <a:t>Presentation to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WGD #13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March 11, 2020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8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 smtClean="0">
                <a:solidFill>
                  <a:schemeClr val="bg2"/>
                </a:solidFill>
                <a:latin typeface="+mj-lt"/>
              </a:rPr>
            </a:br>
            <a:r>
              <a:rPr lang="en-CA" sz="105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1050" dirty="0" smtClean="0">
                <a:solidFill>
                  <a:schemeClr val="bg2"/>
                </a:solidFill>
                <a:latin typeface="+mj-lt"/>
              </a:rPr>
            </a:br>
            <a:r>
              <a:rPr lang="en-CA" sz="2000" b="0" dirty="0" smtClean="0">
                <a:solidFill>
                  <a:schemeClr val="bg2"/>
                </a:solidFill>
                <a:latin typeface="+mj-lt"/>
              </a:rPr>
              <a:t>A Collet, </a:t>
            </a:r>
            <a:r>
              <a:rPr lang="en-CA" sz="2000" b="0" dirty="0" smtClean="0">
                <a:solidFill>
                  <a:schemeClr val="bg1"/>
                </a:solidFill>
                <a:latin typeface="+mj-lt"/>
              </a:rPr>
              <a:t>H de Boissezon, C Proy, CNES</a:t>
            </a:r>
            <a:r>
              <a:rPr lang="en-CA" sz="2000" b="0" dirty="0">
                <a:solidFill>
                  <a:schemeClr val="bg1"/>
                </a:solidFill>
                <a:latin typeface="+mj-lt"/>
              </a:rPr>
              <a:t/>
            </a:r>
            <a:br>
              <a:rPr lang="en-CA" sz="2000" b="0" dirty="0">
                <a:solidFill>
                  <a:schemeClr val="bg1"/>
                </a:solidFill>
                <a:latin typeface="+mj-lt"/>
              </a:rPr>
            </a:br>
            <a:r>
              <a:rPr lang="en-CA" sz="2000" b="0" dirty="0">
                <a:solidFill>
                  <a:schemeClr val="bg1"/>
                </a:solidFill>
                <a:latin typeface="+mj-lt"/>
              </a:rPr>
              <a:t>Jens Danzeglocke, DLR</a:t>
            </a:r>
            <a:r>
              <a:rPr lang="en-CA" sz="2000" b="0" dirty="0">
                <a:solidFill>
                  <a:srgbClr val="FFFF00"/>
                </a:solidFill>
                <a:latin typeface="+mj-lt"/>
              </a:rPr>
              <a:t/>
            </a:r>
            <a:br>
              <a:rPr lang="en-CA" sz="2000" b="0" dirty="0">
                <a:solidFill>
                  <a:srgbClr val="FFFF00"/>
                </a:solidFill>
                <a:latin typeface="+mj-lt"/>
              </a:rPr>
            </a:br>
            <a:r>
              <a:rPr lang="en-CA" sz="2000" b="0" dirty="0">
                <a:solidFill>
                  <a:schemeClr val="bg1"/>
                </a:solidFill>
                <a:latin typeface="+mj-lt"/>
              </a:rPr>
              <a:t>Deodato Tapete, Francesca Cigna , </a:t>
            </a:r>
            <a:r>
              <a:rPr lang="en-CA" sz="2000" b="0" dirty="0" smtClean="0">
                <a:solidFill>
                  <a:schemeClr val="bg1"/>
                </a:solidFill>
                <a:latin typeface="+mj-lt"/>
              </a:rPr>
              <a:t>ASI</a:t>
            </a:r>
            <a:br>
              <a:rPr lang="en-CA" sz="2000" b="0" dirty="0" smtClean="0">
                <a:solidFill>
                  <a:schemeClr val="bg1"/>
                </a:solidFill>
                <a:latin typeface="+mj-lt"/>
              </a:rPr>
            </a:br>
            <a:r>
              <a:rPr lang="en-CA" sz="2000" b="0" i="1" dirty="0" smtClean="0">
                <a:solidFill>
                  <a:schemeClr val="bg1"/>
                </a:solidFill>
                <a:latin typeface="+mj-lt"/>
              </a:rPr>
              <a:t>Jean Philippe Malet, CNRS / EOST</a:t>
            </a:r>
            <a:br>
              <a:rPr lang="en-CA" sz="2000" b="0" i="1" dirty="0" smtClean="0">
                <a:solidFill>
                  <a:schemeClr val="bg1"/>
                </a:solidFill>
                <a:latin typeface="+mj-lt"/>
              </a:rPr>
            </a:br>
            <a:r>
              <a:rPr lang="en-CA" sz="2000" b="0" i="1" dirty="0" smtClean="0">
                <a:solidFill>
                  <a:schemeClr val="bg1"/>
                </a:solidFill>
                <a:latin typeface="+mj-lt"/>
              </a:rPr>
              <a:t>Enrico Ponte, CIMA</a:t>
            </a:r>
            <a:r>
              <a:rPr lang="en-CA" sz="2000" b="0" i="1" dirty="0">
                <a:solidFill>
                  <a:schemeClr val="bg1"/>
                </a:solidFill>
                <a:latin typeface="+mj-lt"/>
              </a:rPr>
              <a:t/>
            </a:r>
            <a:br>
              <a:rPr lang="en-CA" sz="2000" b="0" i="1" dirty="0">
                <a:solidFill>
                  <a:schemeClr val="bg1"/>
                </a:solidFill>
                <a:latin typeface="+mj-lt"/>
              </a:rPr>
            </a:br>
            <a:r>
              <a:rPr lang="en-CA" sz="2000" b="0" dirty="0">
                <a:solidFill>
                  <a:schemeClr val="bg1"/>
                </a:solidFill>
                <a:latin typeface="+mj-lt"/>
              </a:rPr>
              <a:t>Andrew Eddy, RO </a:t>
            </a:r>
            <a:r>
              <a:rPr lang="en-CA" sz="2000" b="0" dirty="0" smtClean="0">
                <a:solidFill>
                  <a:schemeClr val="bg1"/>
                </a:solidFill>
                <a:latin typeface="+mj-lt"/>
              </a:rPr>
              <a:t>Secretary</a:t>
            </a:r>
            <a:r>
              <a:rPr lang="en-CA" sz="2400" b="0" dirty="0">
                <a:solidFill>
                  <a:srgbClr val="FFFF00"/>
                </a:solidFill>
              </a:rPr>
              <a:t/>
            </a:r>
            <a:br>
              <a:rPr lang="en-CA" sz="2400" b="0" dirty="0">
                <a:solidFill>
                  <a:srgbClr val="FFFF00"/>
                </a:solidFill>
              </a:rPr>
            </a:br>
            <a:r>
              <a:rPr lang="en-CA" sz="1800" b="0" dirty="0">
                <a:solidFill>
                  <a:schemeClr val="bg1"/>
                </a:solidFill>
              </a:rPr>
              <a:t>with contributions of </a:t>
            </a:r>
            <a:r>
              <a:rPr lang="en-CA" sz="1800" b="0" dirty="0" smtClean="0">
                <a:solidFill>
                  <a:schemeClr val="bg1"/>
                </a:solidFill>
              </a:rPr>
              <a:t>CNIGS, Copernicus</a:t>
            </a:r>
            <a:r>
              <a:rPr lang="en-CA" sz="1800" b="0" dirty="0">
                <a:solidFill>
                  <a:schemeClr val="bg1"/>
                </a:solidFill>
              </a:rPr>
              <a:t>, </a:t>
            </a:r>
            <a:r>
              <a:rPr lang="en-CA" sz="1800" b="0" dirty="0" smtClean="0">
                <a:solidFill>
                  <a:schemeClr val="bg1"/>
                </a:solidFill>
              </a:rPr>
              <a:t>WB Haiti</a:t>
            </a:r>
            <a:endParaRPr sz="20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524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161417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1295401"/>
            <a:ext cx="80772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Previous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works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: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ALADIM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derived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inventory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from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SPOT6/7 images and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aggregated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indicators</a:t>
            </a:r>
            <a:endParaRPr kumimoji="0" lang="fr-FR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2098040"/>
            <a:ext cx="1143000" cy="9906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2786798" y="2098040"/>
            <a:ext cx="6204802" cy="4611143"/>
            <a:chOff x="2160084" y="1685339"/>
            <a:chExt cx="6755316" cy="5020261"/>
          </a:xfrm>
        </p:grpSpPr>
        <p:pic>
          <p:nvPicPr>
            <p:cNvPr id="5" name="Image 4" descr="Carte de densité-Inventair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3" t="9085" b="3956"/>
            <a:stretch/>
          </p:blipFill>
          <p:spPr>
            <a:xfrm>
              <a:off x="2423160" y="1685339"/>
              <a:ext cx="6492240" cy="5020261"/>
            </a:xfrm>
            <a:prstGeom prst="rect">
              <a:avLst/>
            </a:prstGeom>
          </p:spPr>
        </p:pic>
        <p:pic>
          <p:nvPicPr>
            <p:cNvPr id="9" name="Image 8" descr="Carte de densité-Inventaire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0084" y="1685339"/>
              <a:ext cx="278316" cy="5020261"/>
            </a:xfrm>
            <a:prstGeom prst="rect">
              <a:avLst/>
            </a:prstGeom>
          </p:spPr>
        </p:pic>
      </p:grpSp>
      <p:grpSp>
        <p:nvGrpSpPr>
          <p:cNvPr id="11" name="Grouper 10"/>
          <p:cNvGrpSpPr/>
          <p:nvPr/>
        </p:nvGrpSpPr>
        <p:grpSpPr>
          <a:xfrm>
            <a:off x="7814650" y="1692182"/>
            <a:ext cx="1024550" cy="939258"/>
            <a:chOff x="381000" y="1905542"/>
            <a:chExt cx="1024550" cy="938716"/>
          </a:xfrm>
          <a:solidFill>
            <a:srgbClr val="FFFFFF"/>
          </a:solidFill>
        </p:grpSpPr>
        <p:pic>
          <p:nvPicPr>
            <p:cNvPr id="8" name="Image 7" descr="Carte de densité-Inventaire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1943100"/>
              <a:ext cx="289560" cy="863600"/>
            </a:xfrm>
            <a:prstGeom prst="rect">
              <a:avLst/>
            </a:prstGeom>
            <a:grpFill/>
          </p:spPr>
        </p:pic>
        <p:sp>
          <p:nvSpPr>
            <p:cNvPr id="10" name="ZoneTexte 9"/>
            <p:cNvSpPr txBox="1"/>
            <p:nvPr/>
          </p:nvSpPr>
          <p:spPr>
            <a:xfrm>
              <a:off x="685800" y="1905542"/>
              <a:ext cx="719750" cy="93871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 smtClean="0"/>
                <a:t>[</a:t>
              </a:r>
              <a:r>
                <a:rPr kumimoji="0" lang="fr-FR" sz="11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0.0 </a:t>
              </a:r>
              <a:r>
                <a:rPr kumimoji="0" lang="mr-IN" sz="11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–</a:t>
              </a:r>
              <a:r>
                <a:rPr kumimoji="0" lang="fr-FR" sz="11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 0.1</a:t>
              </a:r>
              <a:r>
                <a:rPr lang="fr-FR" sz="1100" dirty="0"/>
                <a:t>[</a:t>
              </a:r>
              <a:endParaRPr kumimoji="0" lang="fr-FR" sz="11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/>
                <a:t>[</a:t>
              </a:r>
              <a:r>
                <a:rPr lang="fr-FR" sz="1100" dirty="0" smtClean="0"/>
                <a:t>0.1 </a:t>
              </a:r>
              <a:r>
                <a:rPr lang="mr-IN" sz="1100" dirty="0"/>
                <a:t>–</a:t>
              </a:r>
              <a:r>
                <a:rPr lang="fr-FR" sz="1100" dirty="0" smtClean="0"/>
                <a:t> 0.4</a:t>
              </a:r>
              <a:r>
                <a:rPr lang="fr-FR" sz="1100" dirty="0"/>
                <a:t>[</a:t>
              </a:r>
              <a:endParaRPr lang="fr-FR" sz="1100" dirty="0" smtClean="0"/>
            </a:p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/>
                <a:t>[</a:t>
              </a:r>
              <a:r>
                <a:rPr lang="fr-FR" sz="1100" dirty="0" smtClean="0"/>
                <a:t>0.4 </a:t>
              </a:r>
              <a:r>
                <a:rPr lang="mr-IN" sz="1100" dirty="0"/>
                <a:t>–</a:t>
              </a:r>
              <a:r>
                <a:rPr lang="fr-FR" sz="1100" dirty="0"/>
                <a:t> </a:t>
              </a:r>
              <a:r>
                <a:rPr lang="fr-FR" sz="1100" dirty="0" smtClean="0"/>
                <a:t>0.7</a:t>
              </a:r>
              <a:r>
                <a:rPr lang="fr-FR" sz="1100" dirty="0"/>
                <a:t>[</a:t>
              </a:r>
            </a:p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/>
                <a:t>[</a:t>
              </a:r>
              <a:r>
                <a:rPr lang="fr-FR" sz="1100" dirty="0" smtClean="0"/>
                <a:t>0.7 </a:t>
              </a:r>
              <a:r>
                <a:rPr lang="mr-IN" sz="1100" dirty="0"/>
                <a:t>–</a:t>
              </a:r>
              <a:r>
                <a:rPr lang="fr-FR" sz="1100" dirty="0"/>
                <a:t> </a:t>
              </a:r>
              <a:r>
                <a:rPr lang="fr-FR" sz="1100" dirty="0" smtClean="0"/>
                <a:t>0.9</a:t>
              </a:r>
              <a:r>
                <a:rPr lang="fr-FR" sz="1100" dirty="0"/>
                <a:t>[</a:t>
              </a:r>
            </a:p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/>
                <a:t>[</a:t>
              </a:r>
              <a:r>
                <a:rPr lang="fr-FR" sz="1100" dirty="0" smtClean="0"/>
                <a:t>0.9 </a:t>
              </a:r>
              <a:r>
                <a:rPr lang="mr-IN" sz="1100" dirty="0"/>
                <a:t>–</a:t>
              </a:r>
              <a:r>
                <a:rPr lang="fr-FR" sz="1100" dirty="0"/>
                <a:t> </a:t>
              </a:r>
              <a:r>
                <a:rPr lang="fr-FR" sz="1100" dirty="0" smtClean="0"/>
                <a:t>1.0</a:t>
              </a:r>
              <a:r>
                <a:rPr lang="fr-FR" sz="1100" dirty="0"/>
                <a:t>]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70622" y="1945640"/>
            <a:ext cx="257257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Number</a:t>
            </a:r>
            <a:r>
              <a:rPr kumimoji="0" lang="fr-FR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 of </a:t>
            </a:r>
            <a:r>
              <a:rPr kumimoji="0" lang="fr-FR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landslides</a:t>
            </a:r>
            <a:r>
              <a:rPr kumimoji="0" lang="fr-FR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: &gt; 7000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Landslide</a:t>
            </a:r>
            <a:r>
              <a:rPr kumimoji="0" lang="fr-FR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 surface</a:t>
            </a:r>
            <a:r>
              <a:rPr kumimoji="0" lang="fr-FR" sz="11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: </a:t>
            </a:r>
            <a:r>
              <a:rPr lang="fr-FR" sz="1100" baseline="0" dirty="0" smtClean="0">
                <a:solidFill>
                  <a:srgbClr val="000000"/>
                </a:solidFill>
              </a:rPr>
              <a:t>4km</a:t>
            </a:r>
            <a:r>
              <a:rPr lang="fr-FR" sz="1100" baseline="30000" dirty="0" smtClean="0">
                <a:solidFill>
                  <a:srgbClr val="000000"/>
                </a:solidFill>
              </a:rPr>
              <a:t>2 </a:t>
            </a:r>
          </a:p>
        </p:txBody>
      </p:sp>
      <p:pic>
        <p:nvPicPr>
          <p:cNvPr id="15" name="Image 14" descr="Capture d’écran 2019-04-15 à 17.42.5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796031"/>
            <a:ext cx="2743200" cy="166420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71047" y="2855577"/>
            <a:ext cx="13980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Landslide</a:t>
            </a:r>
            <a:r>
              <a: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size (m</a:t>
            </a:r>
            <a:r>
              <a:rPr kumimoji="0" lang="fr-FR" sz="1200" b="0" i="0" u="none" strike="noStrike" cap="none" spc="0" normalizeH="0" baseline="3000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</a:t>
            </a:r>
            <a:r>
              <a:rPr lang="fr-FR" sz="1200" dirty="0"/>
              <a:t>)</a:t>
            </a:r>
            <a:endParaRPr kumimoji="0" lang="fr-FR" sz="1200" b="0" i="0" u="none" strike="noStrike" cap="none" spc="0" normalizeH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7" name="Image 16" descr="Capture d’écran 2019-04-15 à 17.42.5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183" y="4668520"/>
            <a:ext cx="2430817" cy="2265680"/>
          </a:xfrm>
          <a:prstGeom prst="rect">
            <a:avLst/>
          </a:prstGeom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052597" y="228600"/>
            <a:ext cx="6643603" cy="990600"/>
          </a:xfrm>
        </p:spPr>
        <p:txBody>
          <a:bodyPr/>
          <a:lstStyle/>
          <a:p>
            <a:r>
              <a:rPr lang="fr-FR" sz="2000" b="1" smtClean="0">
                <a:latin typeface="Arial Narrow"/>
                <a:cs typeface="Arial Narrow"/>
              </a:rPr>
              <a:t>POST-MATTHEWS EO DERIVED LANDSLIDE INVENTORY:</a:t>
            </a:r>
            <a:br>
              <a:rPr lang="fr-FR" sz="2000" b="1" smtClean="0">
                <a:latin typeface="Arial Narrow"/>
                <a:cs typeface="Arial Narrow"/>
              </a:rPr>
            </a:br>
            <a:r>
              <a:rPr lang="fr-FR" sz="2000" b="1" smtClean="0">
                <a:latin typeface="Arial Narrow"/>
                <a:cs typeface="Arial Narrow"/>
              </a:rPr>
              <a:t>FROM INVENTORY TO SUSCEPTIBILITY MAP</a:t>
            </a:r>
            <a:endParaRPr lang="fr-FR" sz="2000" b="1" dirty="0">
              <a:latin typeface="Arial Narrow"/>
              <a:cs typeface="Arial Narrow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4800" y="6573520"/>
            <a:ext cx="13980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Landslide</a:t>
            </a:r>
            <a:r>
              <a: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 size (m</a:t>
            </a:r>
            <a:r>
              <a:rPr kumimoji="0" lang="fr-FR" sz="12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2</a:t>
            </a:r>
            <a:r>
              <a:rPr lang="fr-FR" sz="1200" dirty="0">
                <a:solidFill>
                  <a:srgbClr val="000000"/>
                </a:solidFill>
              </a:rPr>
              <a:t>)</a:t>
            </a:r>
            <a:endParaRPr kumimoji="0" lang="fr-FR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879408" y="1800723"/>
            <a:ext cx="260699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Landslide</a:t>
            </a:r>
            <a:r>
              <a: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 </a:t>
            </a:r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density</a:t>
            </a:r>
            <a:r>
              <a:rPr kumimoji="0" lang="fr-FR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 (over 1 km2 </a:t>
            </a:r>
            <a:r>
              <a:rPr kumimoji="0" lang="fr-FR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mesh</a:t>
            </a:r>
            <a:r>
              <a:rPr kumimoji="0" lang="fr-FR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37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21" name="Image 20" descr="haiti_zone2_post_aladi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4228010"/>
            <a:ext cx="3733800" cy="2553790"/>
          </a:xfrm>
          <a:prstGeom prst="rect">
            <a:avLst/>
          </a:prstGeom>
        </p:spPr>
      </p:pic>
      <p:grpSp>
        <p:nvGrpSpPr>
          <p:cNvPr id="26" name="Grouper 25"/>
          <p:cNvGrpSpPr/>
          <p:nvPr/>
        </p:nvGrpSpPr>
        <p:grpSpPr>
          <a:xfrm>
            <a:off x="304800" y="1295400"/>
            <a:ext cx="3657600" cy="2586498"/>
            <a:chOff x="457200" y="1308820"/>
            <a:chExt cx="3989387" cy="2821124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57200" y="1308820"/>
              <a:ext cx="3989387" cy="282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" name="ZoneTexte 27"/>
            <p:cNvSpPr txBox="1"/>
            <p:nvPr/>
          </p:nvSpPr>
          <p:spPr>
            <a:xfrm>
              <a:off x="584104" y="1524000"/>
              <a:ext cx="2765310" cy="318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solidFill>
                    <a:srgbClr val="FFFFFF"/>
                  </a:solidFill>
                </a:rPr>
                <a:t>Les Anglais </a:t>
              </a:r>
              <a:r>
                <a:rPr lang="fr-FR" sz="1300" dirty="0" err="1" smtClean="0">
                  <a:solidFill>
                    <a:srgbClr val="FFFFFF"/>
                  </a:solidFill>
                </a:rPr>
                <a:t>cordillera</a:t>
              </a:r>
              <a:r>
                <a:rPr lang="fr-FR" sz="1300" dirty="0" smtClean="0">
                  <a:solidFill>
                    <a:srgbClr val="FFFFFF"/>
                  </a:solidFill>
                </a:rPr>
                <a:t> </a:t>
              </a:r>
              <a:r>
                <a:rPr lang="mr-IN" sz="1300" dirty="0" smtClean="0">
                  <a:solidFill>
                    <a:srgbClr val="FFFFFF"/>
                  </a:solidFill>
                </a:rPr>
                <a:t>–</a:t>
              </a:r>
              <a:r>
                <a:rPr lang="fr-FR" sz="1300" dirty="0" smtClean="0">
                  <a:solidFill>
                    <a:srgbClr val="FFFFFF"/>
                  </a:solidFill>
                </a:rPr>
                <a:t> SPOT 6</a:t>
              </a:r>
              <a:endParaRPr lang="fr-FR" sz="13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762000" y="1905000"/>
            <a:ext cx="3657600" cy="2586498"/>
            <a:chOff x="465526" y="3960676"/>
            <a:chExt cx="3989387" cy="2821124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65526" y="3960676"/>
              <a:ext cx="3989387" cy="282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1" name="ZoneTexte 30"/>
            <p:cNvSpPr txBox="1"/>
            <p:nvPr/>
          </p:nvSpPr>
          <p:spPr>
            <a:xfrm>
              <a:off x="560454" y="4191001"/>
              <a:ext cx="2304241" cy="318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Les Anglais </a:t>
              </a:r>
              <a:r>
                <a:rPr lang="fr-FR" sz="1300" dirty="0" err="1" smtClean="0">
                  <a:solidFill>
                    <a:srgbClr val="FFFFFF"/>
                  </a:solidFill>
                  <a:latin typeface="Arial Narrow"/>
                  <a:cs typeface="Arial Narrow"/>
                </a:rPr>
                <a:t>cordillera</a:t>
              </a:r>
              <a:r>
                <a:rPr lang="fr-FR" sz="130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lang="mr-IN" sz="130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–</a:t>
              </a:r>
              <a:r>
                <a:rPr lang="fr-FR" sz="130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 SPOT 7</a:t>
              </a:r>
              <a:endParaRPr lang="fr-FR" sz="130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676400" y="4343400"/>
            <a:ext cx="2429576" cy="29238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3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Space-based</a:t>
            </a:r>
            <a:r>
              <a:rPr lang="fr-FR" sz="1300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sz="13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inventory</a:t>
            </a:r>
            <a:r>
              <a:rPr lang="fr-FR" sz="1300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sz="13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from</a:t>
            </a:r>
            <a:r>
              <a:rPr lang="fr-FR" sz="1300" dirty="0" smtClean="0">
                <a:solidFill>
                  <a:srgbClr val="000000"/>
                </a:solidFill>
                <a:latin typeface="Arial Narrow"/>
                <a:cs typeface="Arial Narrow"/>
              </a:rPr>
              <a:t> ALADIM</a:t>
            </a:r>
            <a:endParaRPr lang="fr-FR" sz="13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5" name="Flèche vers la droite 34"/>
          <p:cNvSpPr/>
          <p:nvPr/>
        </p:nvSpPr>
        <p:spPr>
          <a:xfrm>
            <a:off x="5257800" y="4343400"/>
            <a:ext cx="609600" cy="2286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a droite 35"/>
          <p:cNvSpPr/>
          <p:nvPr/>
        </p:nvSpPr>
        <p:spPr>
          <a:xfrm rot="5400000">
            <a:off x="1714500" y="3924300"/>
            <a:ext cx="609600" cy="2286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apture d’écran 2018-08-29 à 09.21.1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369" y="2971800"/>
            <a:ext cx="2976031" cy="388620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5715000" y="2403157"/>
            <a:ext cx="335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err="1" smtClean="0">
                <a:solidFill>
                  <a:schemeClr val="tx1"/>
                </a:solidFill>
              </a:rPr>
              <a:t>Landslide</a:t>
            </a:r>
            <a:r>
              <a:rPr lang="fr-FR" sz="1300" dirty="0" smtClean="0">
                <a:solidFill>
                  <a:schemeClr val="tx1"/>
                </a:solidFill>
              </a:rPr>
              <a:t> </a:t>
            </a:r>
            <a:r>
              <a:rPr lang="fr-FR" sz="1300" dirty="0" err="1" smtClean="0">
                <a:solidFill>
                  <a:schemeClr val="tx1"/>
                </a:solidFill>
              </a:rPr>
              <a:t>properties</a:t>
            </a:r>
            <a:r>
              <a:rPr lang="fr-FR" sz="1300" dirty="0" smtClean="0">
                <a:solidFill>
                  <a:schemeClr val="tx1"/>
                </a:solidFill>
              </a:rPr>
              <a:t> and </a:t>
            </a:r>
            <a:r>
              <a:rPr lang="fr-FR" sz="1300" dirty="0" err="1" smtClean="0">
                <a:solidFill>
                  <a:schemeClr val="tx1"/>
                </a:solidFill>
              </a:rPr>
              <a:t>rainfall</a:t>
            </a:r>
            <a:r>
              <a:rPr lang="fr-FR" sz="1300" dirty="0" smtClean="0">
                <a:solidFill>
                  <a:schemeClr val="tx1"/>
                </a:solidFill>
              </a:rPr>
              <a:t> </a:t>
            </a:r>
            <a:r>
              <a:rPr lang="fr-FR" sz="1300" dirty="0" err="1" smtClean="0">
                <a:solidFill>
                  <a:schemeClr val="tx1"/>
                </a:solidFill>
              </a:rPr>
              <a:t>properties</a:t>
            </a:r>
            <a:r>
              <a:rPr lang="fr-FR" sz="1300" dirty="0" smtClean="0">
                <a:solidFill>
                  <a:schemeClr val="tx1"/>
                </a:solidFill>
              </a:rPr>
              <a:t> (ex. of </a:t>
            </a:r>
            <a:r>
              <a:rPr lang="fr-FR" sz="1300" dirty="0" err="1" smtClean="0">
                <a:solidFill>
                  <a:schemeClr val="tx1"/>
                </a:solidFill>
              </a:rPr>
              <a:t>recent</a:t>
            </a:r>
            <a:r>
              <a:rPr lang="fr-FR" sz="1300" dirty="0" smtClean="0">
                <a:solidFill>
                  <a:schemeClr val="tx1"/>
                </a:solidFill>
              </a:rPr>
              <a:t> </a:t>
            </a:r>
            <a:r>
              <a:rPr lang="fr-FR" sz="1300" dirty="0" err="1" smtClean="0">
                <a:solidFill>
                  <a:schemeClr val="tx1"/>
                </a:solidFill>
              </a:rPr>
              <a:t>extreme</a:t>
            </a:r>
            <a:r>
              <a:rPr lang="fr-FR" sz="1300" dirty="0" smtClean="0">
                <a:solidFill>
                  <a:schemeClr val="tx1"/>
                </a:solidFill>
              </a:rPr>
              <a:t> </a:t>
            </a:r>
            <a:r>
              <a:rPr lang="fr-FR" sz="1300" dirty="0" err="1" smtClean="0">
                <a:solidFill>
                  <a:schemeClr val="tx1"/>
                </a:solidFill>
              </a:rPr>
              <a:t>rainfall</a:t>
            </a:r>
            <a:r>
              <a:rPr lang="fr-FR" sz="1300" dirty="0" smtClean="0">
                <a:solidFill>
                  <a:schemeClr val="tx1"/>
                </a:solidFill>
              </a:rPr>
              <a:t>)</a:t>
            </a:r>
            <a:endParaRPr lang="fr-FR" sz="1300" dirty="0">
              <a:solidFill>
                <a:schemeClr val="tx1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7696200" y="4267200"/>
            <a:ext cx="304800" cy="304800"/>
          </a:xfrm>
          <a:prstGeom prst="ellipse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772400" y="6096000"/>
            <a:ext cx="304800" cy="304800"/>
          </a:xfrm>
          <a:prstGeom prst="ellipse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"/>
          <p:cNvSpPr>
            <a:spLocks noGrp="1"/>
          </p:cNvSpPr>
          <p:nvPr>
            <p:ph type="title" idx="4294967295"/>
          </p:nvPr>
        </p:nvSpPr>
        <p:spPr>
          <a:xfrm>
            <a:off x="1052597" y="228600"/>
            <a:ext cx="6643603" cy="990600"/>
          </a:xfrm>
          <a:prstGeom prst="rect">
            <a:avLst/>
          </a:prstGeom>
        </p:spPr>
        <p:txBody>
          <a:bodyPr/>
          <a:lstStyle/>
          <a:p>
            <a:r>
              <a:rPr lang="fr-FR" sz="2000" b="1" smtClean="0">
                <a:latin typeface="Arial Narrow"/>
                <a:cs typeface="Arial Narrow"/>
              </a:rPr>
              <a:t>POST-MATTHEWS EO DERIVED LANDSLIDE INVENTORY:</a:t>
            </a:r>
            <a:br>
              <a:rPr lang="fr-FR" sz="2000" b="1" smtClean="0">
                <a:latin typeface="Arial Narrow"/>
                <a:cs typeface="Arial Narrow"/>
              </a:rPr>
            </a:br>
            <a:r>
              <a:rPr lang="fr-FR" sz="2000" b="1" smtClean="0">
                <a:latin typeface="Arial Narrow"/>
                <a:cs typeface="Arial Narrow"/>
              </a:rPr>
              <a:t>FROM INVENTORY TO SUSCEPTIBILITY MAP</a:t>
            </a:r>
            <a:endParaRPr lang="fr-FR" sz="2000" b="1" dirty="0">
              <a:latin typeface="Arial Narrow"/>
              <a:cs typeface="Arial Narro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4000" y="1417720"/>
            <a:ext cx="3352800" cy="64632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Previous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works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: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scaling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laws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mr-IN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–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rainfall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pattern vs.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landslide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size</a:t>
            </a:r>
            <a:endParaRPr kumimoji="0" lang="fr-FR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06448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idx="4294967295"/>
          </p:nvPr>
        </p:nvSpPr>
        <p:spPr>
          <a:xfrm>
            <a:off x="1052597" y="228600"/>
            <a:ext cx="6643603" cy="990600"/>
          </a:xfrm>
          <a:prstGeom prst="rect">
            <a:avLst/>
          </a:prstGeom>
        </p:spPr>
        <p:txBody>
          <a:bodyPr/>
          <a:lstStyle/>
          <a:p>
            <a:r>
              <a:rPr lang="fr-FR" sz="2000" b="1" smtClean="0">
                <a:latin typeface="Arial Narrow"/>
                <a:cs typeface="Arial Narrow"/>
              </a:rPr>
              <a:t>POST-MATTHEWS EO DERIVED LANDSLIDE INVENTORY:</a:t>
            </a:r>
            <a:br>
              <a:rPr lang="fr-FR" sz="2000" b="1" smtClean="0">
                <a:latin typeface="Arial Narrow"/>
                <a:cs typeface="Arial Narrow"/>
              </a:rPr>
            </a:br>
            <a:r>
              <a:rPr lang="fr-FR" sz="2000" b="1" smtClean="0">
                <a:latin typeface="Arial Narrow"/>
                <a:cs typeface="Arial Narrow"/>
              </a:rPr>
              <a:t>FROM INVENTORY TO SUSCEPTIBILITY MAP</a:t>
            </a:r>
            <a:endParaRPr lang="fr-FR" sz="2000" b="1" dirty="0">
              <a:latin typeface="Arial Narrow"/>
              <a:cs typeface="Arial Narro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850" y="1524000"/>
            <a:ext cx="8496300" cy="397031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Project 2020: </a:t>
            </a: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sponsored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by CNES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Provide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a final version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quality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controlled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of the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optical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derived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landslide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inventory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for the full Spot6/7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coverage</a:t>
            </a:r>
            <a:endParaRPr kumimoji="0" lang="fr-FR" sz="18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fr-FR" sz="18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Compare the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optical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derived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landslide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inventory</a:t>
            </a:r>
            <a:r>
              <a:rPr kumimoji="0" lang="fr-F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to </a:t>
            </a:r>
            <a:r>
              <a:rPr kumimoji="0" lang="fr-FR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InSAR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detection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(</a:t>
            </a:r>
            <a:r>
              <a:rPr kumimoji="0" lang="fr-FR" sz="18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based</a:t>
            </a:r>
            <a:r>
              <a:rPr kumimoji="0" lang="fr-FR" sz="18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on the </a:t>
            </a:r>
            <a:r>
              <a:rPr kumimoji="0" lang="fr-FR" sz="18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processing</a:t>
            </a:r>
            <a:r>
              <a:rPr kumimoji="0" lang="fr-FR" sz="18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by ASI)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fr-FR" sz="180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Propose a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landslide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susceptibility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model (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eg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. a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map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presenting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the possible spatial occurrence of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landslides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) for the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region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using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a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Random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Forest classifier, and few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exploratory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 variables (relief</a:t>
            </a:r>
            <a:r>
              <a:rPr lang="fr-FR" smtClean="0">
                <a:solidFill>
                  <a:srgbClr val="000000"/>
                </a:solidFill>
                <a:latin typeface="Arial Narrow"/>
                <a:cs typeface="Arial Narrow"/>
              </a:rPr>
              <a:t>,  geology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landcover</a:t>
            </a:r>
            <a:r>
              <a:rPr lang="fr-FR" dirty="0" smtClean="0">
                <a:solidFill>
                  <a:srgbClr val="000000"/>
                </a:solidFill>
                <a:latin typeface="Arial Narrow"/>
                <a:cs typeface="Arial Narrow"/>
              </a:rPr>
              <a:t>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fr-FR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Train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Haitian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users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on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Aladim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/GEP and on the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susceptibility</a:t>
            </a:r>
            <a:r>
              <a:rPr kumimoji="0" lang="fr-FR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</a:t>
            </a:r>
            <a:r>
              <a:rPr kumimoji="0" lang="fr-FR" sz="1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modelling</a:t>
            </a:r>
            <a:endParaRPr kumimoji="0" lang="fr-FR" sz="180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37255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05000" y="274531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800" dirty="0" smtClean="0">
                <a:latin typeface="+mj-lt"/>
                <a:ea typeface="ＭＳ Ｐゴシック" pitchFamily="-106" charset="-128"/>
                <a:cs typeface="Tahoma" pitchFamily="-106" charset="0"/>
              </a:rPr>
              <a:t>DLR – </a:t>
            </a:r>
            <a:r>
              <a:rPr lang="en-GB" sz="2800" dirty="0" err="1" smtClean="0">
                <a:latin typeface="+mj-lt"/>
                <a:ea typeface="ＭＳ Ｐゴシック" pitchFamily="-106" charset="-128"/>
                <a:cs typeface="Tahoma" pitchFamily="-106" charset="0"/>
              </a:rPr>
              <a:t>TerraSAR</a:t>
            </a:r>
            <a:r>
              <a:rPr lang="en-GB" sz="2800" dirty="0" smtClean="0">
                <a:latin typeface="+mj-lt"/>
                <a:ea typeface="ＭＳ Ｐゴシック" pitchFamily="-106" charset="-128"/>
                <a:cs typeface="Tahoma" pitchFamily="-106" charset="0"/>
              </a:rPr>
              <a:t> data</a:t>
            </a:r>
            <a:endParaRPr lang="en-US" sz="2800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52400" y="1477388"/>
            <a:ext cx="4952999" cy="3152775"/>
            <a:chOff x="533400" y="1343025"/>
            <a:chExt cx="3667125" cy="2495550"/>
          </a:xfrm>
        </p:grpSpPr>
        <p:pic>
          <p:nvPicPr>
            <p:cNvPr id="5" name="Grafik 1" descr="cid:image001.png@01D30F6C.21DCF6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343025"/>
              <a:ext cx="3667125" cy="249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3"/>
            <p:cNvSpPr/>
            <p:nvPr/>
          </p:nvSpPr>
          <p:spPr>
            <a:xfrm rot="586477">
              <a:off x="1745242" y="1872709"/>
              <a:ext cx="552980" cy="1232521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7"/>
            <p:cNvSpPr/>
            <p:nvPr/>
          </p:nvSpPr>
          <p:spPr>
            <a:xfrm rot="20942271">
              <a:off x="2993223" y="1948006"/>
              <a:ext cx="500361" cy="1422491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Espace réservé du contenu 3"/>
          <p:cNvSpPr txBox="1">
            <a:spLocks/>
          </p:cNvSpPr>
          <p:nvPr/>
        </p:nvSpPr>
        <p:spPr>
          <a:xfrm>
            <a:off x="152400" y="4953000"/>
            <a:ext cx="8747051" cy="181994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GB" sz="1800" dirty="0" smtClean="0"/>
              <a:t>The </a:t>
            </a:r>
            <a:r>
              <a:rPr lang="en-GB" sz="2000" b="1" dirty="0" smtClean="0">
                <a:solidFill>
                  <a:srgbClr val="FF0000"/>
                </a:solidFill>
              </a:rPr>
              <a:t>14th</a:t>
            </a:r>
            <a:r>
              <a:rPr lang="en-GB" sz="2000" b="1" dirty="0" smtClean="0"/>
              <a:t> </a:t>
            </a:r>
            <a:r>
              <a:rPr lang="en-GB" sz="2000" b="1" dirty="0"/>
              <a:t>coverage </a:t>
            </a:r>
            <a:r>
              <a:rPr lang="en-GB" sz="2000" dirty="0" smtClean="0"/>
              <a:t>starts in March 2020</a:t>
            </a:r>
            <a:r>
              <a:rPr lang="en-GB" sz="1800" dirty="0" smtClean="0"/>
              <a:t>. </a:t>
            </a:r>
            <a:endParaRPr lang="fr-FR" sz="1800" dirty="0"/>
          </a:p>
          <a:p>
            <a:r>
              <a:rPr lang="en-GB" sz="1800" dirty="0"/>
              <a:t>There are </a:t>
            </a:r>
            <a:r>
              <a:rPr lang="en-GB" sz="1800" b="1" dirty="0" smtClean="0">
                <a:solidFill>
                  <a:srgbClr val="FF0000"/>
                </a:solidFill>
              </a:rPr>
              <a:t>170</a:t>
            </a:r>
            <a:r>
              <a:rPr lang="en-GB" sz="1800" b="1" dirty="0" smtClean="0"/>
              <a:t> scenes available </a:t>
            </a:r>
            <a:r>
              <a:rPr lang="en-GB" sz="1800" dirty="0" smtClean="0"/>
              <a:t>on the TSX </a:t>
            </a:r>
            <a:r>
              <a:rPr lang="en-GB" sz="1800" dirty="0"/>
              <a:t>Supersites Portal of DLR: </a:t>
            </a:r>
            <a:r>
              <a:rPr lang="en-GB" sz="1800" dirty="0">
                <a:hlinkClick r:id="rId4"/>
              </a:rPr>
              <a:t>https://code-de.org/download/tsx-supersites/Haiti</a:t>
            </a:r>
            <a:r>
              <a:rPr lang="en-GB" sz="1800" dirty="0" smtClean="0">
                <a:hlinkClick r:id="rId4"/>
              </a:rPr>
              <a:t>/</a:t>
            </a:r>
            <a:r>
              <a:rPr lang="en-GB" sz="1800" dirty="0" smtClean="0"/>
              <a:t> (access for registered science users)</a:t>
            </a:r>
            <a:endParaRPr lang="fr-FR" sz="1800" dirty="0"/>
          </a:p>
        </p:txBody>
      </p:sp>
      <p:sp>
        <p:nvSpPr>
          <p:cNvPr id="9" name="Rectangle 8"/>
          <p:cNvSpPr/>
          <p:nvPr/>
        </p:nvSpPr>
        <p:spPr>
          <a:xfrm>
            <a:off x="5197549" y="2329098"/>
            <a:ext cx="3946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 smtClean="0"/>
              <a:t>There are </a:t>
            </a:r>
            <a:r>
              <a:rPr lang="en-US" dirty="0" smtClean="0">
                <a:solidFill>
                  <a:srgbClr val="FF0000"/>
                </a:solidFill>
              </a:rPr>
              <a:t>13</a:t>
            </a:r>
            <a:r>
              <a:rPr lang="en-US" dirty="0" smtClean="0"/>
              <a:t> TerraSAR-X coverages of the whole area 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 smtClean="0"/>
              <a:t>Ascending + Descending orbit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en-US" dirty="0" smtClean="0"/>
              <a:t> full coverages in 2019, one more between Dec 2019 and Feb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51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334000" cy="914400"/>
          </a:xfrm>
        </p:spPr>
        <p:txBody>
          <a:bodyPr anchor="ctr" anchorCtr="0"/>
          <a:lstStyle/>
          <a:p>
            <a:pPr algn="ctr"/>
            <a:r>
              <a:rPr lang="it-IT" sz="2800" b="1" dirty="0"/>
              <a:t>ASI – </a:t>
            </a:r>
            <a:r>
              <a:rPr lang="it-IT" sz="2800" b="1" dirty="0" err="1"/>
              <a:t>Terrain</a:t>
            </a:r>
            <a:r>
              <a:rPr lang="it-IT" sz="2800" b="1" dirty="0"/>
              <a:t> </a:t>
            </a:r>
            <a:r>
              <a:rPr lang="it-IT" sz="2800" b="1" dirty="0" err="1"/>
              <a:t>motion</a:t>
            </a:r>
            <a:r>
              <a:rPr lang="it-IT" sz="2800" b="1" dirty="0"/>
              <a:t> products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689C233-F8AE-466D-8C2D-C98042367A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2476" y="1288630"/>
            <a:ext cx="8739123" cy="692570"/>
          </a:xfrm>
        </p:spPr>
        <p:txBody>
          <a:bodyPr/>
          <a:lstStyle/>
          <a:p>
            <a:pPr marL="2243138" indent="-2243138">
              <a:buNone/>
            </a:pPr>
            <a:r>
              <a:rPr lang="en-GB" sz="1600" b="1" u="sng" dirty="0"/>
              <a:t>ASI’s scientific goal</a:t>
            </a:r>
            <a:r>
              <a:rPr lang="en-GB" sz="1600" b="1" dirty="0"/>
              <a:t> </a:t>
            </a:r>
            <a:r>
              <a:rPr lang="en-GB" sz="1600" dirty="0">
                <a:sym typeface="Wingdings" pitchFamily="2" charset="2"/>
              </a:rPr>
              <a:t> </a:t>
            </a:r>
            <a:r>
              <a:rPr lang="en-GB" sz="1400" dirty="0">
                <a:sym typeface="Wingdings" pitchFamily="2" charset="2"/>
              </a:rPr>
              <a:t>To d</a:t>
            </a:r>
            <a:r>
              <a:rPr lang="en-GB" sz="1400" dirty="0"/>
              <a:t>evelop experimental scientific products tailored to obtain useful information on ground stability and motions for target areas of the RO</a:t>
            </a:r>
            <a:endParaRPr lang="en-GB" sz="16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9C9FF47-13FB-4698-ACBE-0700955AE43E}"/>
              </a:ext>
            </a:extLst>
          </p:cNvPr>
          <p:cNvSpPr txBox="1">
            <a:spLocks/>
          </p:cNvSpPr>
          <p:nvPr/>
        </p:nvSpPr>
        <p:spPr>
          <a:xfrm>
            <a:off x="248646" y="4495800"/>
            <a:ext cx="5771154" cy="1447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524000" indent="-1524000" defTabSz="914400">
              <a:buFont typeface="Arial"/>
              <a:buNone/>
            </a:pPr>
            <a:r>
              <a:rPr lang="en-GB" sz="1600" b="1" dirty="0"/>
              <a:t>Capacity building</a:t>
            </a:r>
          </a:p>
          <a:p>
            <a:pPr marL="269875" indent="-182563" defTabSz="914400"/>
            <a:r>
              <a:rPr lang="en-US" sz="1400" dirty="0"/>
              <a:t>Apr-May 2019: scientific seminars on SAR data and applications held at LNBTP-</a:t>
            </a:r>
            <a:r>
              <a:rPr lang="en-US" sz="1400" dirty="0" err="1"/>
              <a:t>Haïti</a:t>
            </a:r>
            <a:r>
              <a:rPr lang="en-US" sz="1400" dirty="0"/>
              <a:t> during field mission</a:t>
            </a:r>
          </a:p>
          <a:p>
            <a:pPr marL="269875" indent="-182563" defTabSz="914400"/>
            <a:r>
              <a:rPr lang="en-US" sz="1400" b="1" dirty="0">
                <a:solidFill>
                  <a:srgbClr val="00B050"/>
                </a:solidFill>
              </a:rPr>
              <a:t>Mar-Apr 2020: visit of 2 CNIGS staff members in ASI in Rome, to learn how to process Sentinel-1 data in GEP</a:t>
            </a:r>
          </a:p>
          <a:p>
            <a:pPr marL="87312" indent="0" defTabSz="914400">
              <a:buNone/>
            </a:pPr>
            <a:endParaRPr lang="en-GB" sz="1600" dirty="0"/>
          </a:p>
          <a:p>
            <a:pPr marL="87312" indent="0" defTabSz="914400">
              <a:buFont typeface="Arial"/>
              <a:buNone/>
            </a:pPr>
            <a:endParaRPr lang="en-GB" sz="1400" dirty="0"/>
          </a:p>
          <a:p>
            <a:pPr marL="291523" indent="-179388" defTabSz="914400">
              <a:buFont typeface="Arial" pitchFamily="34" charset="0"/>
              <a:buChar char="•"/>
            </a:pPr>
            <a:endParaRPr lang="en-US" sz="1400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353909C-AEC1-4FF1-ABD1-7FD945818458}"/>
              </a:ext>
            </a:extLst>
          </p:cNvPr>
          <p:cNvSpPr txBox="1">
            <a:spLocks/>
          </p:cNvSpPr>
          <p:nvPr/>
        </p:nvSpPr>
        <p:spPr>
          <a:xfrm>
            <a:off x="244812" y="2126830"/>
            <a:ext cx="6308388" cy="214037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524000" indent="-1524000" algn="l" defTabSz="914400">
              <a:buFont typeface="Arial"/>
              <a:buNone/>
            </a:pPr>
            <a:r>
              <a:rPr lang="en-GB" sz="1600" b="1" dirty="0"/>
              <a:t>Satellite data analysis and ground truth activities</a:t>
            </a:r>
          </a:p>
          <a:p>
            <a:pPr marL="269875" indent="-182563" algn="l" defTabSz="914400"/>
            <a:r>
              <a:rPr lang="en-US" sz="1400" dirty="0"/>
              <a:t>COSMO-SkyMed acquisition campaign with VHR SAR </a:t>
            </a:r>
            <a:r>
              <a:rPr lang="en-GB" sz="1400" dirty="0"/>
              <a:t>over 3 hotspots (</a:t>
            </a:r>
            <a:r>
              <a:rPr lang="en-US" sz="1400" dirty="0" err="1"/>
              <a:t>Jeremie</a:t>
            </a:r>
            <a:r>
              <a:rPr lang="en-US" sz="1400" dirty="0"/>
              <a:t>, Camp-Perrin, Carriere </a:t>
            </a:r>
            <a:r>
              <a:rPr lang="en-US" sz="1400" dirty="0" err="1"/>
              <a:t>Arniquet</a:t>
            </a:r>
            <a:r>
              <a:rPr lang="en-GB" sz="1400" dirty="0"/>
              <a:t>), started in Dec 2017</a:t>
            </a:r>
          </a:p>
          <a:p>
            <a:pPr marL="269875" indent="-182563" algn="l" defTabSz="914400"/>
            <a:r>
              <a:rPr lang="en-GB" sz="1400" dirty="0"/>
              <a:t>X-band SAR change detection using COSMO-SkyMed and </a:t>
            </a:r>
            <a:r>
              <a:rPr lang="en-GB" sz="1400" dirty="0" err="1"/>
              <a:t>TerraSAR</a:t>
            </a:r>
            <a:r>
              <a:rPr lang="en-GB" sz="1400" dirty="0"/>
              <a:t>-X</a:t>
            </a:r>
            <a:endParaRPr lang="en-US" sz="1400" dirty="0"/>
          </a:p>
          <a:p>
            <a:pPr marL="269875" indent="-182563" algn="l" defTabSz="914400"/>
            <a:r>
              <a:rPr lang="en-GB" sz="1400" dirty="0"/>
              <a:t>Sentinel-1 data processing with ESA GEP hosted services, to create interferograms, amplitude change and coherence maps</a:t>
            </a:r>
          </a:p>
          <a:p>
            <a:pPr marL="269875" indent="-182563" algn="l" defTabSz="914400"/>
            <a:r>
              <a:rPr lang="en-US" sz="1400" dirty="0"/>
              <a:t>Technical mission in </a:t>
            </a:r>
            <a:r>
              <a:rPr lang="en-US" sz="1400" dirty="0" err="1"/>
              <a:t>Haïti</a:t>
            </a:r>
            <a:r>
              <a:rPr lang="en-US" sz="1400" dirty="0"/>
              <a:t> in Apr-May 2019 (field checks, data validation, discussion with stakeholders)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34FBB1-075F-4447-A371-3F3D4FE58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17778" r="2321" b="13703"/>
          <a:stretch/>
        </p:blipFill>
        <p:spPr>
          <a:xfrm>
            <a:off x="6342531" y="5105400"/>
            <a:ext cx="2472792" cy="153106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0006C7-B1C3-466F-929F-36BFD6322299}"/>
              </a:ext>
            </a:extLst>
          </p:cNvPr>
          <p:cNvSpPr txBox="1">
            <a:spLocks/>
          </p:cNvSpPr>
          <p:nvPr/>
        </p:nvSpPr>
        <p:spPr>
          <a:xfrm>
            <a:off x="252477" y="6019800"/>
            <a:ext cx="5767219" cy="609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524000" indent="-1524000" defTabSz="914400">
              <a:buFont typeface="Arial"/>
              <a:buNone/>
            </a:pPr>
            <a:r>
              <a:rPr lang="en-GB" sz="1600" b="1" dirty="0"/>
              <a:t>Upcoming dissemination</a:t>
            </a:r>
          </a:p>
          <a:p>
            <a:pPr marL="269875" indent="-182563" defTabSz="914400"/>
            <a:r>
              <a:rPr lang="it-IT" sz="1400" dirty="0" err="1"/>
              <a:t>Jun-Jul</a:t>
            </a:r>
            <a:r>
              <a:rPr lang="it-IT" sz="1400" dirty="0"/>
              <a:t> 2020: </a:t>
            </a:r>
            <a:r>
              <a:rPr lang="it-IT" sz="1400" dirty="0" err="1"/>
              <a:t>presentations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IGARSS and FRINGE 2020</a:t>
            </a:r>
            <a:endParaRPr lang="en-US" sz="1400" dirty="0"/>
          </a:p>
          <a:p>
            <a:pPr indent="-255588" defTabSz="914400"/>
            <a:endParaRPr lang="en-GB" sz="1600" dirty="0"/>
          </a:p>
          <a:p>
            <a:pPr marL="87312" indent="0" defTabSz="914400">
              <a:buFont typeface="Arial"/>
              <a:buNone/>
            </a:pPr>
            <a:endParaRPr lang="en-GB" sz="1400" dirty="0"/>
          </a:p>
          <a:p>
            <a:pPr marL="291523" indent="-179388" defTabSz="914400">
              <a:buFont typeface="Arial" pitchFamily="34" charset="0"/>
              <a:buChar char="•"/>
            </a:pPr>
            <a:endParaRPr lang="en-US" sz="14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33EC2D9-A026-4917-B862-C679120226E5}"/>
              </a:ext>
            </a:extLst>
          </p:cNvPr>
          <p:cNvGrpSpPr/>
          <p:nvPr/>
        </p:nvGrpSpPr>
        <p:grpSpPr>
          <a:xfrm>
            <a:off x="6840386" y="2016608"/>
            <a:ext cx="1974937" cy="1326737"/>
            <a:chOff x="6835789" y="2102263"/>
            <a:chExt cx="1974937" cy="132673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2D3A307-C627-44E5-846A-536390B55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789" y="2102712"/>
              <a:ext cx="1972238" cy="1326288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99554AF-2638-4985-867C-8C588E28113F}"/>
                </a:ext>
              </a:extLst>
            </p:cNvPr>
            <p:cNvSpPr/>
            <p:nvPr/>
          </p:nvSpPr>
          <p:spPr>
            <a:xfrm>
              <a:off x="7597790" y="2102263"/>
              <a:ext cx="1212936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600" b="1" dirty="0">
                  <a:solidFill>
                    <a:schemeClr val="bg1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rPr>
                <a:t>COSMO-SkyMed </a:t>
              </a:r>
              <a:r>
                <a:rPr lang="en-GB" sz="600" b="1" dirty="0" err="1">
                  <a:solidFill>
                    <a:schemeClr val="bg1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rPr>
                <a:t>SpotLight</a:t>
              </a:r>
              <a:endParaRPr lang="it-IT" sz="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2" descr="C:\Users\NOI\Documents\Haiti\foto\20190429_07_Jeremie_south_river_shoreline\IMG_1615.JPG">
            <a:extLst>
              <a:ext uri="{FF2B5EF4-FFF2-40B4-BE49-F238E27FC236}">
                <a16:creationId xmlns:a16="http://schemas.microsoft.com/office/drawing/2014/main" id="{7BDB00DF-37E7-4DDC-875F-39DA5D5BC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-18000" contrast="15000"/>
          </a:blip>
          <a:srcRect t="4979"/>
          <a:stretch/>
        </p:blipFill>
        <p:spPr bwMode="auto">
          <a:xfrm>
            <a:off x="6840386" y="3514655"/>
            <a:ext cx="1974937" cy="140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2960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334000" cy="914400"/>
          </a:xfrm>
        </p:spPr>
        <p:txBody>
          <a:bodyPr anchor="ctr" anchorCtr="0"/>
          <a:lstStyle/>
          <a:p>
            <a:pPr algn="ctr"/>
            <a:r>
              <a:rPr lang="it-IT" sz="2800" b="1" dirty="0"/>
              <a:t>ASI – </a:t>
            </a:r>
            <a:r>
              <a:rPr lang="it-IT" sz="2800" b="1" dirty="0" err="1"/>
              <a:t>Terrain</a:t>
            </a:r>
            <a:r>
              <a:rPr lang="it-IT" sz="2800" b="1" dirty="0"/>
              <a:t> </a:t>
            </a:r>
            <a:r>
              <a:rPr lang="it-IT" sz="2800" b="1" dirty="0" err="1"/>
              <a:t>motion</a:t>
            </a:r>
            <a:r>
              <a:rPr lang="it-IT" sz="2800" b="1" dirty="0"/>
              <a:t> products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0006C7-B1C3-466F-929F-36BFD6322299}"/>
              </a:ext>
            </a:extLst>
          </p:cNvPr>
          <p:cNvSpPr txBox="1">
            <a:spLocks/>
          </p:cNvSpPr>
          <p:nvPr/>
        </p:nvSpPr>
        <p:spPr>
          <a:xfrm>
            <a:off x="228600" y="1295400"/>
            <a:ext cx="8686800" cy="990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524000" indent="-1524000" defTabSz="914400">
              <a:buFont typeface="Arial"/>
              <a:buNone/>
            </a:pPr>
            <a:r>
              <a:rPr lang="en-GB" sz="1600" b="1" dirty="0"/>
              <a:t>Dissemination via ESA GEP Blog</a:t>
            </a:r>
          </a:p>
          <a:p>
            <a:pPr marL="1524000" indent="-1524000" defTabSz="914400">
              <a:buFont typeface="Arial"/>
              <a:buNone/>
            </a:pPr>
            <a:r>
              <a:rPr lang="en-GB" sz="1600" b="1" dirty="0"/>
              <a:t>“</a:t>
            </a:r>
            <a:r>
              <a:rPr lang="en-US" sz="1400" b="1" dirty="0"/>
              <a:t>Observing surface deformation in Haiti after Hurricane Matthew with Sentinel-1 in GEP”</a:t>
            </a:r>
            <a:endParaRPr lang="en-US" sz="1400" dirty="0"/>
          </a:p>
          <a:p>
            <a:pPr marL="87312" indent="0" defTabSz="914400">
              <a:buNone/>
            </a:pPr>
            <a:r>
              <a:rPr lang="en-US" sz="1200" dirty="0">
                <a:hlinkClick r:id="rId3"/>
              </a:rPr>
              <a:t>https://discuss.terradue.com/t/observing-surface-deformation-in-haiti-after-hurricane-matthew-with-sentinel-1-in-gep/845</a:t>
            </a:r>
            <a:r>
              <a:rPr lang="en-US" sz="1400" dirty="0"/>
              <a:t> </a:t>
            </a:r>
          </a:p>
          <a:p>
            <a:pPr indent="-255588" defTabSz="914400"/>
            <a:endParaRPr lang="en-GB" sz="1600" dirty="0"/>
          </a:p>
          <a:p>
            <a:pPr marL="87312" indent="0" defTabSz="914400">
              <a:buFont typeface="Arial"/>
              <a:buNone/>
            </a:pPr>
            <a:endParaRPr lang="en-GB" sz="1400" dirty="0"/>
          </a:p>
          <a:p>
            <a:pPr marL="291523" indent="-179388" defTabSz="914400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5E22FCD-F001-48F5-B9ED-683928EF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0" r="24456" b="747"/>
          <a:stretch/>
        </p:blipFill>
        <p:spPr>
          <a:xfrm>
            <a:off x="76200" y="2438400"/>
            <a:ext cx="4876800" cy="36576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2DA8B70-14AF-4F7E-9B90-E8B1E873D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362200"/>
            <a:ext cx="38986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11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334000" cy="914400"/>
          </a:xfrm>
        </p:spPr>
        <p:txBody>
          <a:bodyPr anchor="ctr" anchorCtr="0"/>
          <a:lstStyle/>
          <a:p>
            <a:pPr algn="ctr"/>
            <a:r>
              <a:rPr lang="it-IT" sz="2800" b="1" dirty="0"/>
              <a:t>ASI – </a:t>
            </a:r>
            <a:r>
              <a:rPr lang="it-IT" sz="2800" b="1" dirty="0" err="1"/>
              <a:t>Terrain</a:t>
            </a:r>
            <a:r>
              <a:rPr lang="it-IT" sz="2800" b="1" dirty="0"/>
              <a:t> </a:t>
            </a:r>
            <a:r>
              <a:rPr lang="it-IT" sz="2800" b="1" dirty="0" err="1"/>
              <a:t>motion</a:t>
            </a:r>
            <a:r>
              <a:rPr lang="it-IT" sz="2800" b="1" dirty="0"/>
              <a:t> products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0006C7-B1C3-466F-929F-36BFD6322299}"/>
              </a:ext>
            </a:extLst>
          </p:cNvPr>
          <p:cNvSpPr txBox="1">
            <a:spLocks/>
          </p:cNvSpPr>
          <p:nvPr/>
        </p:nvSpPr>
        <p:spPr>
          <a:xfrm>
            <a:off x="228600" y="1295400"/>
            <a:ext cx="8686800" cy="38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524000" indent="-1524000" defTabSz="914400">
              <a:buFont typeface="Arial"/>
              <a:buNone/>
            </a:pPr>
            <a:r>
              <a:rPr lang="en-GB" sz="1600" b="1" dirty="0"/>
              <a:t>Dissemination via RO website</a:t>
            </a:r>
          </a:p>
          <a:p>
            <a:pPr marL="87312" indent="0" defTabSz="914400">
              <a:buFont typeface="Arial"/>
              <a:buNone/>
            </a:pPr>
            <a:endParaRPr lang="en-GB" sz="1400" dirty="0"/>
          </a:p>
          <a:p>
            <a:pPr marL="291523" indent="-179388" defTabSz="914400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0AB48DE-8C17-46FC-B2F1-A235B96A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84" y="1752600"/>
            <a:ext cx="578743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2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334000" cy="914400"/>
          </a:xfrm>
        </p:spPr>
        <p:txBody>
          <a:bodyPr anchor="ctr" anchorCtr="0"/>
          <a:lstStyle/>
          <a:p>
            <a:pPr algn="ctr"/>
            <a:r>
              <a:rPr lang="it-IT" sz="2800" b="1" dirty="0"/>
              <a:t>CIMA – RASOR Training</a:t>
            </a: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A86B23CF-928B-5F49-9943-5366EBA43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85" t="33606" r="23309" b="11742"/>
          <a:stretch/>
        </p:blipFill>
        <p:spPr>
          <a:xfrm>
            <a:off x="879567" y="1905000"/>
            <a:ext cx="1632877" cy="1217034"/>
          </a:xfrm>
          <a:prstGeom prst="rect">
            <a:avLst/>
          </a:prstGeom>
        </p:spPr>
      </p:pic>
      <p:pic>
        <p:nvPicPr>
          <p:cNvPr id="7" name="Immagine 3">
            <a:extLst>
              <a:ext uri="{FF2B5EF4-FFF2-40B4-BE49-F238E27FC236}">
                <a16:creationId xmlns:a16="http://schemas.microsoft.com/office/drawing/2014/main" id="{26E7BE45-D909-9341-B651-E5CBC9CD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17" r="13760"/>
          <a:stretch/>
        </p:blipFill>
        <p:spPr>
          <a:xfrm>
            <a:off x="2730099" y="1905000"/>
            <a:ext cx="1876574" cy="1217034"/>
          </a:xfrm>
          <a:prstGeom prst="rect">
            <a:avLst/>
          </a:prstGeom>
        </p:spPr>
      </p:pic>
      <p:pic>
        <p:nvPicPr>
          <p:cNvPr id="10" name="Immagine 11">
            <a:extLst>
              <a:ext uri="{FF2B5EF4-FFF2-40B4-BE49-F238E27FC236}">
                <a16:creationId xmlns:a16="http://schemas.microsoft.com/office/drawing/2014/main" id="{12360AB6-B75E-D940-A70A-DE1DE30AB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67" y="3211317"/>
            <a:ext cx="3727105" cy="1818858"/>
          </a:xfrm>
          <a:prstGeom prst="rect">
            <a:avLst/>
          </a:prstGeom>
        </p:spPr>
      </p:pic>
      <p:pic>
        <p:nvPicPr>
          <p:cNvPr id="12" name="Immagine 4">
            <a:extLst>
              <a:ext uri="{FF2B5EF4-FFF2-40B4-BE49-F238E27FC236}">
                <a16:creationId xmlns:a16="http://schemas.microsoft.com/office/drawing/2014/main" id="{35D13163-839F-1648-8B7A-46B35416DB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97" t="6640" b="11779"/>
          <a:stretch/>
        </p:blipFill>
        <p:spPr>
          <a:xfrm>
            <a:off x="866545" y="5103234"/>
            <a:ext cx="3727106" cy="1714087"/>
          </a:xfrm>
          <a:prstGeom prst="rect">
            <a:avLst/>
          </a:prstGeom>
        </p:spPr>
      </p:pic>
      <p:pic>
        <p:nvPicPr>
          <p:cNvPr id="13" name="Immagine 18">
            <a:extLst>
              <a:ext uri="{FF2B5EF4-FFF2-40B4-BE49-F238E27FC236}">
                <a16:creationId xmlns:a16="http://schemas.microsoft.com/office/drawing/2014/main" id="{B249768C-2950-CB4A-A5A8-A9B2BE449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37" t="51849" r="17663" b="35938"/>
          <a:stretch/>
        </p:blipFill>
        <p:spPr>
          <a:xfrm>
            <a:off x="2196698" y="5867400"/>
            <a:ext cx="1596662" cy="63461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6971AD-DF20-1540-93ED-56831B07D1FD}"/>
              </a:ext>
            </a:extLst>
          </p:cNvPr>
          <p:cNvGrpSpPr/>
          <p:nvPr/>
        </p:nvGrpSpPr>
        <p:grpSpPr>
          <a:xfrm>
            <a:off x="977498" y="3924036"/>
            <a:ext cx="3429000" cy="455702"/>
            <a:chOff x="914400" y="3924036"/>
            <a:chExt cx="3429000" cy="455702"/>
          </a:xfrm>
        </p:grpSpPr>
        <p:pic>
          <p:nvPicPr>
            <p:cNvPr id="11" name="Immagine 20">
              <a:extLst>
                <a:ext uri="{FF2B5EF4-FFF2-40B4-BE49-F238E27FC236}">
                  <a16:creationId xmlns:a16="http://schemas.microsoft.com/office/drawing/2014/main" id="{8AFD018E-DB4D-FD42-85C8-DA3634471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142" t="16439" r="24937" b="71333"/>
            <a:stretch/>
          </p:blipFill>
          <p:spPr>
            <a:xfrm>
              <a:off x="1447800" y="3924036"/>
              <a:ext cx="2895600" cy="4557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</p:pic>
        <p:pic>
          <p:nvPicPr>
            <p:cNvPr id="14" name="Immagine 20">
              <a:extLst>
                <a:ext uri="{FF2B5EF4-FFF2-40B4-BE49-F238E27FC236}">
                  <a16:creationId xmlns:a16="http://schemas.microsoft.com/office/drawing/2014/main" id="{4B6177C4-53DE-1141-B845-E2F7AA0F3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169" t="16439" r="68846" b="71333"/>
            <a:stretch/>
          </p:blipFill>
          <p:spPr>
            <a:xfrm>
              <a:off x="914400" y="3924036"/>
              <a:ext cx="533400" cy="4557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1B8DC-77DA-6F4C-9C9C-7DE56F86EB30}"/>
              </a:ext>
            </a:extLst>
          </p:cNvPr>
          <p:cNvSpPr/>
          <p:nvPr/>
        </p:nvSpPr>
        <p:spPr>
          <a:xfrm>
            <a:off x="374791" y="1314456"/>
            <a:ext cx="8409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/>
              <a:t>The training expected in April will cover 3 main components: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F8F7AD-9876-E24D-A131-961EFA5DC1E3}"/>
              </a:ext>
            </a:extLst>
          </p:cNvPr>
          <p:cNvSpPr/>
          <p:nvPr/>
        </p:nvSpPr>
        <p:spPr>
          <a:xfrm>
            <a:off x="228600" y="1931444"/>
            <a:ext cx="41782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en-US" b="1" dirty="0">
                <a:solidFill>
                  <a:schemeClr val="tx2"/>
                </a:solidFill>
              </a:rPr>
              <a:t>1.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5A92C5-6E5C-5B4F-9A62-992F39510AA8}"/>
              </a:ext>
            </a:extLst>
          </p:cNvPr>
          <p:cNvSpPr/>
          <p:nvPr/>
        </p:nvSpPr>
        <p:spPr>
          <a:xfrm>
            <a:off x="256192" y="3211317"/>
            <a:ext cx="41782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en-US" b="1" dirty="0">
                <a:solidFill>
                  <a:schemeClr val="tx2"/>
                </a:solidFill>
              </a:rPr>
              <a:t>2.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FCBD6B-70CF-5843-AE7F-2D40C03E5BD4}"/>
              </a:ext>
            </a:extLst>
          </p:cNvPr>
          <p:cNvSpPr/>
          <p:nvPr/>
        </p:nvSpPr>
        <p:spPr>
          <a:xfrm>
            <a:off x="256192" y="5103234"/>
            <a:ext cx="41782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en-US" b="1" dirty="0">
                <a:solidFill>
                  <a:schemeClr val="tx2"/>
                </a:solidFill>
              </a:rPr>
              <a:t>3.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66AFC-7D18-2C45-A406-C12401D367C3}"/>
              </a:ext>
            </a:extLst>
          </p:cNvPr>
          <p:cNvSpPr/>
          <p:nvPr/>
        </p:nvSpPr>
        <p:spPr>
          <a:xfrm>
            <a:off x="4833571" y="2067602"/>
            <a:ext cx="3984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/>
              <a:t>Hazard:</a:t>
            </a:r>
          </a:p>
          <a:p>
            <a:pPr defTabSz="914400"/>
            <a:r>
              <a:rPr lang="en-US" dirty="0"/>
              <a:t>Uploading and generating new hazard layer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F845B3-DB45-F942-BD69-35AC4F98A429}"/>
              </a:ext>
            </a:extLst>
          </p:cNvPr>
          <p:cNvSpPr/>
          <p:nvPr/>
        </p:nvSpPr>
        <p:spPr>
          <a:xfrm>
            <a:off x="4833571" y="3448350"/>
            <a:ext cx="39840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/>
              <a:t>Exposure and vulnerability:</a:t>
            </a:r>
          </a:p>
          <a:p>
            <a:pPr defTabSz="914400"/>
            <a:r>
              <a:rPr lang="en-US" dirty="0"/>
              <a:t>Uploading different exposure shapefile and associating specific RASOR attributions and different vulnerability curves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0888A9-E77B-0D46-9C27-D06ADAF8CF22}"/>
              </a:ext>
            </a:extLst>
          </p:cNvPr>
          <p:cNvSpPr/>
          <p:nvPr/>
        </p:nvSpPr>
        <p:spPr>
          <a:xfrm>
            <a:off x="4855185" y="5276671"/>
            <a:ext cx="39840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/>
              <a:t>Impact evaluation:</a:t>
            </a:r>
          </a:p>
          <a:p>
            <a:pPr defTabSz="914400"/>
            <a:r>
              <a:rPr lang="en-US" dirty="0"/>
              <a:t>Generating impact reports and extrapolating the most relevant results</a:t>
            </a:r>
          </a:p>
        </p:txBody>
      </p:sp>
    </p:spTree>
    <p:extLst>
      <p:ext uri="{BB962C8B-B14F-4D97-AF65-F5344CB8AC3E}">
        <p14:creationId xmlns:p14="http://schemas.microsoft.com/office/powerpoint/2010/main" val="42441077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3"/>
          <p:cNvSpPr txBox="1">
            <a:spLocks/>
          </p:cNvSpPr>
          <p:nvPr/>
        </p:nvSpPr>
        <p:spPr>
          <a:xfrm>
            <a:off x="228600" y="1295400"/>
            <a:ext cx="8915400" cy="5477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Training at ASI and CIMA (RASOR) for 2 CNIGS experts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Link with EOST using ALADIM on GEP </a:t>
            </a:r>
            <a:br>
              <a:rPr lang="en-GB" dirty="0" smtClean="0"/>
            </a:br>
            <a:r>
              <a:rPr lang="en-GB" dirty="0" smtClean="0"/>
              <a:t>and discuss </a:t>
            </a:r>
            <a:r>
              <a:rPr lang="en-GB" dirty="0" smtClean="0"/>
              <a:t>methodologies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To be rescheduled</a:t>
            </a: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Training Session end of May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Training  for Land Use Land Cover  from S2 data based on IOTA2  tool</a:t>
            </a:r>
          </a:p>
          <a:p>
            <a:pPr marL="965743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IOTA2 chain should be completely understood by the Haitian team</a:t>
            </a:r>
          </a:p>
          <a:p>
            <a:pPr marL="965743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this training they should be able to operate IOTA2 S2 chain by themselves Planned : LULC map made by Haitian at the end of training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=&gt; Following previous training made at CIRAD and ASI/RASOR</a:t>
            </a:r>
          </a:p>
          <a:p>
            <a:pPr marL="68574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Extra : Charter PM training</a:t>
            </a:r>
          </a:p>
          <a:p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fr-FR" sz="2800" dirty="0" err="1"/>
              <a:t>Planned</a:t>
            </a:r>
            <a:r>
              <a:rPr lang="fr-FR" sz="2800" dirty="0"/>
              <a:t> </a:t>
            </a:r>
            <a:r>
              <a:rPr lang="fr-FR" sz="2800" dirty="0" err="1"/>
              <a:t>events</a:t>
            </a:r>
            <a:r>
              <a:rPr lang="fr-FR" sz="2800" dirty="0"/>
              <a:t> in </a:t>
            </a:r>
            <a:r>
              <a:rPr lang="fr-FR" sz="2800" dirty="0" smtClean="0"/>
              <a:t>2020</a:t>
            </a:r>
            <a:endParaRPr lang="fr-FR" sz="2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724468"/>
            <a:ext cx="2866951" cy="21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12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800" dirty="0" smtClean="0">
                <a:ea typeface="ＭＳ Ｐゴシック" pitchFamily="-106" charset="-128"/>
                <a:cs typeface="Tahoma" pitchFamily="-106" charset="0"/>
              </a:rPr>
              <a:t>User </a:t>
            </a:r>
            <a:r>
              <a:rPr lang="en-GB" altLang="ja-JP" sz="2800" dirty="0">
                <a:ea typeface="ＭＳ Ｐゴシック" pitchFamily="-106" charset="-128"/>
                <a:cs typeface="Tahoma" pitchFamily="-106" charset="0"/>
              </a:rPr>
              <a:t>Workshops </a:t>
            </a:r>
            <a:r>
              <a:rPr lang="en-GB" altLang="ja-JP" sz="2800" dirty="0" smtClean="0">
                <a:ea typeface="ＭＳ Ｐゴシック" pitchFamily="-106" charset="-128"/>
                <a:cs typeface="Tahoma" pitchFamily="-106" charset="0"/>
              </a:rPr>
              <a:t>#4</a:t>
            </a:r>
            <a:endParaRPr lang="en-US" sz="2800" dirty="0"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10212" y="1219200"/>
            <a:ext cx="8957588" cy="369332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fr-FR" sz="2000" b="1" u="sng" dirty="0" err="1" smtClean="0">
                <a:solidFill>
                  <a:schemeClr val="tx2"/>
                </a:solidFill>
              </a:rPr>
              <a:t>June</a:t>
            </a:r>
            <a:r>
              <a:rPr lang="fr-FR" sz="2000" b="1" u="sng" dirty="0" smtClean="0">
                <a:solidFill>
                  <a:schemeClr val="tx2"/>
                </a:solidFill>
              </a:rPr>
              <a:t> 2020</a:t>
            </a:r>
            <a:endParaRPr lang="fr-FR" sz="2000" b="1" u="sng" dirty="0">
              <a:solidFill>
                <a:schemeClr val="tx2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962400"/>
            <a:ext cx="3754894" cy="21121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5" y="1207542"/>
            <a:ext cx="3511175" cy="1633182"/>
          </a:xfrm>
          <a:prstGeom prst="rect">
            <a:avLst/>
          </a:prstGeom>
        </p:spPr>
      </p:pic>
      <p:sp>
        <p:nvSpPr>
          <p:cNvPr id="5" name="Espace réservé du contenu 3"/>
          <p:cNvSpPr txBox="1">
            <a:spLocks/>
          </p:cNvSpPr>
          <p:nvPr/>
        </p:nvSpPr>
        <p:spPr>
          <a:xfrm>
            <a:off x="89697" y="1705116"/>
            <a:ext cx="9209267" cy="50004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2000" dirty="0" smtClean="0"/>
              <a:t>First week of June 2020 : </a:t>
            </a:r>
          </a:p>
          <a:p>
            <a:pPr lvl="1" defTabSz="914400"/>
            <a:r>
              <a:rPr lang="en-US" sz="2000" b="1" i="1" dirty="0" smtClean="0"/>
              <a:t>Opening of the 2020 cyclonic season</a:t>
            </a:r>
            <a:r>
              <a:rPr lang="en-US" sz="2000" dirty="0" smtClean="0"/>
              <a:t> </a:t>
            </a:r>
          </a:p>
          <a:p>
            <a:pPr lvl="1" defTabSz="914400"/>
            <a:r>
              <a:rPr lang="en-US" sz="2000" dirty="0" smtClean="0"/>
              <a:t>High level presentation of RO achievements</a:t>
            </a:r>
            <a:endParaRPr lang="en-US" sz="2000" dirty="0"/>
          </a:p>
          <a:p>
            <a:pPr defTabSz="914400"/>
            <a:endParaRPr lang="en-US" sz="2000" b="1" i="1" dirty="0" smtClean="0"/>
          </a:p>
          <a:p>
            <a:pPr defTabSz="914400"/>
            <a:r>
              <a:rPr lang="en-US" sz="2000" b="1" i="1" dirty="0" smtClean="0"/>
              <a:t>Final User Workshops </a:t>
            </a:r>
            <a:r>
              <a:rPr lang="en-US" sz="2000" dirty="0" smtClean="0"/>
              <a:t>in </a:t>
            </a:r>
            <a:r>
              <a:rPr lang="en-US" sz="2000" dirty="0" err="1" smtClean="0"/>
              <a:t>Jérémie</a:t>
            </a:r>
            <a:r>
              <a:rPr lang="en-US" sz="2000" dirty="0" smtClean="0"/>
              <a:t> </a:t>
            </a:r>
            <a:r>
              <a:rPr lang="en-US" sz="2000" dirty="0"/>
              <a:t>&amp; Port-au-Prince</a:t>
            </a:r>
            <a:endParaRPr lang="en-US" sz="2000" dirty="0" smtClean="0"/>
          </a:p>
          <a:p>
            <a:pPr lvl="1" defTabSz="914400"/>
            <a:r>
              <a:rPr lang="en-US" sz="2000" dirty="0" smtClean="0"/>
              <a:t>RO products analysis and last delivery</a:t>
            </a:r>
          </a:p>
          <a:p>
            <a:pPr lvl="1" defTabSz="914400"/>
            <a:r>
              <a:rPr lang="en-US" sz="2000" dirty="0" smtClean="0"/>
              <a:t>Haiti RO closure preparation</a:t>
            </a:r>
          </a:p>
          <a:p>
            <a:pPr lvl="1" defTabSz="914400"/>
            <a:r>
              <a:rPr lang="en-US" sz="2000" dirty="0" smtClean="0"/>
              <a:t>Lessons learned</a:t>
            </a:r>
          </a:p>
          <a:p>
            <a:pPr lvl="1" defTabSz="914400"/>
            <a:r>
              <a:rPr lang="en-US" sz="2000" dirty="0" smtClean="0"/>
              <a:t>RO Legacy preparation</a:t>
            </a:r>
          </a:p>
          <a:p>
            <a:pPr defTabSz="914400">
              <a:buFont typeface="Arial" panose="020B0604020202020204" pitchFamily="34" charset="0"/>
              <a:buChar char="•"/>
            </a:pPr>
            <a:endParaRPr lang="en-US" sz="2000" b="1" i="1" dirty="0" smtClean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Steering Committee # 6</a:t>
            </a:r>
          </a:p>
          <a:p>
            <a:pPr marL="457200" lvl="1" indent="0" defTabSz="914400">
              <a:buNone/>
            </a:pP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7011928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AB1-06A8-4F22-9426-BBA463BEEACE}" type="slidenum">
              <a:rPr lang="en-GB" smtClean="0"/>
              <a:t>2</a:t>
            </a:fld>
            <a:endParaRPr lang="en-GB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581400" y="1143000"/>
            <a:ext cx="5753100" cy="5638800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spcAft>
                <a:spcPts val="1200"/>
              </a:spcAft>
              <a:buClr>
                <a:srgbClr val="0F5494"/>
              </a:buClr>
              <a:buFont typeface="Wingdings" panose="05000000000000000000" pitchFamily="2" charset="2"/>
              <a:buChar char="q"/>
            </a:pPr>
            <a:r>
              <a:rPr lang="fr-BE" altLang="en-US" b="1" dirty="0" err="1" smtClean="0"/>
              <a:t>Haiti</a:t>
            </a:r>
            <a:r>
              <a:rPr lang="fr-BE" altLang="en-US" b="1" dirty="0" smtClean="0"/>
              <a:t> </a:t>
            </a:r>
            <a:r>
              <a:rPr lang="fr-BE" altLang="en-US" b="1" dirty="0" err="1" smtClean="0"/>
              <a:t>Recovery</a:t>
            </a:r>
            <a:r>
              <a:rPr lang="fr-BE" altLang="en-US" b="1" dirty="0" smtClean="0"/>
              <a:t> </a:t>
            </a:r>
            <a:r>
              <a:rPr lang="fr-BE" altLang="en-US" b="1" dirty="0" err="1" smtClean="0"/>
              <a:t>Observatory</a:t>
            </a:r>
            <a:r>
              <a:rPr lang="fr-BE" altLang="en-US" b="1" dirty="0" smtClean="0"/>
              <a:t> Pilot</a:t>
            </a:r>
          </a:p>
          <a:p>
            <a:pPr lvl="1" defTabSz="914400">
              <a:spcAft>
                <a:spcPts val="1200"/>
              </a:spcAft>
              <a:buClr>
                <a:srgbClr val="0F5494"/>
              </a:buClr>
              <a:buFont typeface="Wingdings" panose="05000000000000000000" pitchFamily="2" charset="2"/>
              <a:buChar char="§"/>
            </a:pPr>
            <a:r>
              <a:rPr lang="fr-BE" altLang="en-US" sz="2200" dirty="0" smtClean="0"/>
              <a:t>Progress </a:t>
            </a:r>
            <a:r>
              <a:rPr lang="fr-BE" altLang="en-US" sz="2200" dirty="0" err="1" smtClean="0"/>
              <a:t>since</a:t>
            </a:r>
            <a:r>
              <a:rPr lang="fr-BE" altLang="en-US" sz="2200" dirty="0" smtClean="0"/>
              <a:t> last WGD meeting</a:t>
            </a:r>
          </a:p>
          <a:p>
            <a:pPr lvl="1" defTabSz="914400">
              <a:spcAft>
                <a:spcPts val="1200"/>
              </a:spcAft>
              <a:buClr>
                <a:srgbClr val="0F5494"/>
              </a:buClr>
              <a:buFont typeface="Wingdings" panose="05000000000000000000" pitchFamily="2" charset="2"/>
              <a:buChar char="§"/>
            </a:pPr>
            <a:r>
              <a:rPr lang="fr-BE" altLang="en-US" sz="2200" dirty="0" err="1" smtClean="0"/>
              <a:t>Capacity</a:t>
            </a:r>
            <a:r>
              <a:rPr lang="fr-BE" altLang="en-US" sz="2200" dirty="0" smtClean="0"/>
              <a:t> building</a:t>
            </a:r>
            <a:endParaRPr lang="fr-BE" altLang="en-US" sz="2200" dirty="0"/>
          </a:p>
          <a:p>
            <a:pPr lvl="1" defTabSz="914400">
              <a:spcAft>
                <a:spcPts val="1200"/>
              </a:spcAft>
              <a:buClr>
                <a:srgbClr val="0F5494"/>
              </a:buClr>
              <a:buFont typeface="Wingdings" panose="05000000000000000000" pitchFamily="2" charset="2"/>
              <a:buChar char="§"/>
            </a:pPr>
            <a:r>
              <a:rPr lang="fr-BE" altLang="en-US" sz="2200" dirty="0" err="1" smtClean="0"/>
              <a:t>Legacy</a:t>
            </a:r>
            <a:r>
              <a:rPr lang="fr-BE" altLang="en-US" sz="2200" dirty="0" smtClean="0"/>
              <a:t> </a:t>
            </a:r>
            <a:r>
              <a:rPr lang="fr-BE" altLang="en-US" sz="2200" dirty="0"/>
              <a:t>planning and </a:t>
            </a:r>
            <a:r>
              <a:rPr lang="fr-BE" altLang="en-US" sz="2200" dirty="0" smtClean="0"/>
              <a:t>wrap-up</a:t>
            </a:r>
          </a:p>
          <a:p>
            <a:pPr lvl="1" defTabSz="914400">
              <a:spcAft>
                <a:spcPts val="1200"/>
              </a:spcAft>
              <a:buClr>
                <a:srgbClr val="0F5494"/>
              </a:buClr>
              <a:buFont typeface="Wingdings" panose="05000000000000000000" pitchFamily="2" charset="2"/>
              <a:buChar char="§"/>
            </a:pPr>
            <a:r>
              <a:rPr lang="fr-BE" altLang="en-US" sz="2200" dirty="0" smtClean="0"/>
              <a:t>Conclusion</a:t>
            </a:r>
            <a:endParaRPr lang="fr-BE" altLang="en-US" sz="2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 smtClean="0">
                <a:latin typeface="+mj-lt"/>
                <a:ea typeface="ＭＳ Ｐゴシック" pitchFamily="-106" charset="-128"/>
                <a:cs typeface="Tahoma" pitchFamily="-106" charset="0"/>
              </a:rPr>
              <a:t>Outline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8194" name="Picture 2" descr="D:\Utilisateurs\colleta\Documents\RO\3 - Meeting\17 03 16 WGD\gettyimages-6121751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8" r="27217"/>
          <a:stretch/>
        </p:blipFill>
        <p:spPr bwMode="auto">
          <a:xfrm>
            <a:off x="0" y="1143000"/>
            <a:ext cx="35814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600200" y="228600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fr-BE" altLang="en-US" sz="2800" dirty="0" smtClean="0"/>
              <a:t> Project  </a:t>
            </a:r>
            <a:r>
              <a:rPr lang="fr-BE" altLang="en-US" sz="2800" dirty="0" err="1" smtClean="0"/>
              <a:t>tasks</a:t>
            </a:r>
            <a:r>
              <a:rPr lang="fr-BE" altLang="en-US" sz="2800" dirty="0" smtClean="0"/>
              <a:t> in 2020 </a:t>
            </a:r>
            <a:endParaRPr lang="fr-BE" altLang="en-US" sz="2800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75042" y="1276756"/>
            <a:ext cx="8824409" cy="28445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plan for Thematic products regularly updated with Haitians </a:t>
            </a:r>
          </a:p>
          <a:p>
            <a:pPr algn="l" defTabSz="914400"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New Optical images since September : Pléiades (being integrated on GEP)</a:t>
            </a:r>
          </a:p>
          <a:p>
            <a:pPr algn="l" defTabSz="914400"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 into the Web server of new products (25) and experience feedback from Value Adders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5" t="13271" b="7109"/>
          <a:stretch/>
        </p:blipFill>
        <p:spPr>
          <a:xfrm>
            <a:off x="519653" y="3065255"/>
            <a:ext cx="7786147" cy="35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00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3702B-9293-024D-9E34-AA30A2BCE6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DA8EE-B87A-CC44-80EA-1BB8B9CF16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8408" y="1244889"/>
            <a:ext cx="8686800" cy="5445085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Pilot ends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2020 – presentation to CEOS plenary Q4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 legacy in Haiti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consist in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 data and products </a:t>
            </a:r>
            <a:r>
              <a:rPr lang="en-C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Haitian organizations: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CNIGS to determine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RO database can be  transferred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C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HaitiData.org</a:t>
            </a:r>
            <a:endParaRPr lang="en-C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work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being performed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ensure success is consolidated – E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ffort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underway to identify specific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which could fund follow-on efforts that build on RO success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Environmental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Indicators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(SIE) with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UNEP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Resilient agriculture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with WB in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Nippes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Les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Cayes</a:t>
            </a:r>
            <a:endParaRPr lang="en-C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Forestry and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(mangrove)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with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IADB</a:t>
            </a:r>
            <a:endParaRPr lang="en-C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scalable and replicable 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endParaRPr lang="en-C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CA1B6-CA28-4545-9939-BF6EE45E14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0" y="304800"/>
            <a:ext cx="4953000" cy="533400"/>
          </a:xfrm>
        </p:spPr>
        <p:txBody>
          <a:bodyPr/>
          <a:lstStyle/>
          <a:p>
            <a:pPr algn="ctr"/>
            <a:r>
              <a:rPr lang="en-US" sz="3200" b="1" dirty="0"/>
              <a:t>Legacy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523209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1C7796-189B-984C-B5BB-1D79EA068375}"/>
              </a:ext>
            </a:extLst>
          </p:cNvPr>
          <p:cNvSpPr/>
          <p:nvPr/>
        </p:nvSpPr>
        <p:spPr>
          <a:xfrm>
            <a:off x="228600" y="1287244"/>
            <a:ext cx="87659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 Bold"/>
                <a:ea typeface="Arial Bold"/>
                <a:cs typeface="Arial Bold"/>
                <a:sym typeface="Arial Bold"/>
              </a:rPr>
              <a:t>Troubled period in Haiti delayed the capacity building roadmap. However due to our strong links with WB projects and Haitian community, Haitians partners have benefited from </a:t>
            </a:r>
            <a:r>
              <a:rPr lang="en-US" sz="2400" b="1" dirty="0">
                <a:latin typeface="Arial Bold"/>
                <a:ea typeface="Arial Bold"/>
                <a:cs typeface="Arial Bold"/>
              </a:rPr>
              <a:t>training in Europe  </a:t>
            </a:r>
            <a:r>
              <a:rPr lang="en-US" sz="2400" dirty="0">
                <a:latin typeface="Arial Bold"/>
                <a:ea typeface="Arial Bold"/>
                <a:cs typeface="Arial Bold"/>
              </a:rPr>
              <a:t>and will continue to do so with ASI and CIMA. So it does not affect the final planning for the moment.</a:t>
            </a:r>
            <a:r>
              <a:rPr lang="en-US" sz="2800" dirty="0" smtClean="0">
                <a:latin typeface="Arial Bold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Arial Bold"/>
                <a:cs typeface="Times New Roman" panose="02020603050405020304" pitchFamily="18" charset="0"/>
              </a:rPr>
            </a:b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 Bold"/>
              <a:cs typeface="Times New Roman" panose="02020603050405020304" pitchFamily="18" charset="0"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 Bold"/>
                <a:ea typeface="Arial Bold"/>
                <a:cs typeface="Arial Bold"/>
              </a:rPr>
              <a:t>In this final phase of Capacity building the last product are not forgotten and </a:t>
            </a:r>
            <a:r>
              <a:rPr lang="en-US" sz="2400" b="1" dirty="0">
                <a:latin typeface="Arial Bold"/>
                <a:ea typeface="Arial Bold"/>
                <a:cs typeface="Arial Bold"/>
              </a:rPr>
              <a:t>Copernicus EMS063 </a:t>
            </a:r>
            <a:r>
              <a:rPr lang="en-US" sz="2400" dirty="0">
                <a:latin typeface="Arial Bold"/>
                <a:ea typeface="Arial Bold"/>
                <a:cs typeface="Arial Bold"/>
              </a:rPr>
              <a:t>will respond to the last request from previous workshop (from several mayors).</a:t>
            </a:r>
            <a:br>
              <a:rPr lang="en-US" sz="2400" dirty="0">
                <a:latin typeface="Arial Bold"/>
                <a:ea typeface="Arial Bold"/>
                <a:cs typeface="Arial Bold"/>
              </a:rPr>
            </a:br>
            <a:endParaRPr lang="en-US" sz="2400" dirty="0">
              <a:latin typeface="Arial Bold"/>
              <a:ea typeface="Arial Bold"/>
              <a:cs typeface="Arial Bold"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 Bold"/>
                <a:ea typeface="Arial Bold"/>
                <a:cs typeface="Arial Bold"/>
              </a:rPr>
              <a:t>The next mission </a:t>
            </a:r>
            <a:r>
              <a:rPr lang="en-US" sz="2400" dirty="0" smtClean="0">
                <a:latin typeface="Arial Bold"/>
                <a:ea typeface="Arial Bold"/>
                <a:cs typeface="Arial Bold"/>
              </a:rPr>
              <a:t>will be focused 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old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Arial Bold"/>
                <a:ea typeface="Arial Bold"/>
                <a:cs typeface="Arial Bold"/>
              </a:rPr>
              <a:t>high-level and decision </a:t>
            </a:r>
            <a:r>
              <a:rPr lang="en-US" sz="2400" b="1" dirty="0">
                <a:latin typeface="Arial Bold"/>
                <a:ea typeface="Arial Bold"/>
                <a:cs typeface="Arial Bold"/>
              </a:rPr>
              <a:t>makers </a:t>
            </a:r>
            <a:r>
              <a:rPr lang="en-US" sz="2400" b="1" dirty="0" smtClean="0">
                <a:latin typeface="Arial Bold"/>
                <a:ea typeface="Arial Bold"/>
                <a:cs typeface="Arial Bold"/>
              </a:rPr>
              <a:t>final workshops, </a:t>
            </a:r>
            <a:r>
              <a:rPr lang="en-US" sz="2400" dirty="0" smtClean="0">
                <a:latin typeface="Arial Bold"/>
                <a:ea typeface="Arial Bold"/>
                <a:cs typeface="Arial Bold"/>
              </a:rPr>
              <a:t>as well as </a:t>
            </a:r>
            <a:r>
              <a:rPr lang="en-US" sz="2400" b="1" dirty="0">
                <a:latin typeface="Arial Bold"/>
                <a:ea typeface="Arial Bold"/>
                <a:cs typeface="Arial Bold"/>
              </a:rPr>
              <a:t>outreach </a:t>
            </a:r>
            <a:r>
              <a:rPr lang="en-US" sz="2400" dirty="0" smtClean="0">
                <a:latin typeface="Arial Bold"/>
                <a:ea typeface="Arial Bold"/>
                <a:cs typeface="Arial Bold"/>
              </a:rPr>
              <a:t>linked to the </a:t>
            </a:r>
            <a:r>
              <a:rPr lang="en-US" sz="2400" dirty="0">
                <a:latin typeface="Arial Bold"/>
                <a:ea typeface="Arial Bold"/>
                <a:cs typeface="Arial Bold"/>
              </a:rPr>
              <a:t>cyclonic season opening</a:t>
            </a:r>
            <a:r>
              <a:rPr lang="en-US" sz="2400" dirty="0" smtClean="0">
                <a:latin typeface="Arial Bold"/>
                <a:ea typeface="Arial Bold"/>
                <a:cs typeface="Arial Bold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3CDFB0-DC17-5542-A32E-14CB678ED9A3}"/>
              </a:ext>
            </a:extLst>
          </p:cNvPr>
          <p:cNvSpPr/>
          <p:nvPr/>
        </p:nvSpPr>
        <p:spPr>
          <a:xfrm>
            <a:off x="1696970" y="253425"/>
            <a:ext cx="6151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125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23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143000"/>
            <a:ext cx="9144000" cy="5715000"/>
          </a:xfrm>
        </p:spPr>
        <p:txBody>
          <a:bodyPr anchor="ctr"/>
          <a:lstStyle/>
          <a:p>
            <a:pPr marL="0" indent="0" algn="ctr">
              <a:lnSpc>
                <a:spcPct val="120000"/>
              </a:lnSpc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Thank you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Merci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dirty="0" err="1" smtClean="0">
                <a:solidFill>
                  <a:schemeClr val="bg1"/>
                </a:solidFill>
              </a:rPr>
              <a:t>Mesi</a:t>
            </a:r>
            <a:r>
              <a:rPr lang="en-US" sz="4400" smtClean="0">
                <a:solidFill>
                  <a:schemeClr val="bg1"/>
                </a:solidFill>
              </a:rPr>
              <a:t> 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65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 smtClean="0">
                <a:latin typeface="+mj-lt"/>
                <a:ea typeface="ＭＳ Ｐゴシック" pitchFamily="-106" charset="-128"/>
                <a:cs typeface="Tahoma" pitchFamily="-106" charset="0"/>
              </a:rPr>
              <a:t>RO </a:t>
            </a:r>
            <a:r>
              <a:rPr lang="en-GB" altLang="ja-JP" dirty="0" err="1" smtClean="0">
                <a:latin typeface="+mj-lt"/>
                <a:ea typeface="ＭＳ Ｐゴシック" pitchFamily="-106" charset="-128"/>
                <a:cs typeface="Tahoma" pitchFamily="-106" charset="0"/>
              </a:rPr>
              <a:t>Haïti</a:t>
            </a:r>
            <a:r>
              <a:rPr lang="en-GB" altLang="ja-JP" dirty="0" smtClean="0">
                <a:latin typeface="+mj-lt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>
                <a:latin typeface="+mj-lt"/>
                <a:ea typeface="ＭＳ Ｐゴシック" pitchFamily="-106" charset="-128"/>
                <a:cs typeface="Tahoma" pitchFamily="-106" charset="0"/>
              </a:rPr>
              <a:t>Status Overview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78737" y="6567055"/>
            <a:ext cx="1639186" cy="205885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z="1200" smtClean="0"/>
              <a:pPr>
                <a:defRPr/>
              </a:pPr>
              <a:t>3</a:t>
            </a:fld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-381000" y="4800600"/>
            <a:ext cx="9753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Triggering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of the RO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by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CEOS Chair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- December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22,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2016</a:t>
            </a: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#1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to Haiti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 - end January 2017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Definition of activities in Haiti</a:t>
            </a: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…</a:t>
            </a: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#5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to Haiti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10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–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14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D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ec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2018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technical review, 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training</a:t>
            </a:r>
            <a:endParaRPr lang="en-GB" altLang="ja-JP" sz="2000" dirty="0"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#6 to Haiti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- May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2019 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3th User Workshop (</a:t>
            </a:r>
            <a:r>
              <a:rPr lang="en-GB" altLang="ja-JP" sz="2000" dirty="0" err="1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PàP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 + </a:t>
            </a:r>
            <a:r>
              <a:rPr lang="en-GB" altLang="ja-JP" sz="2000" dirty="0" err="1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Jérémie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)</a:t>
            </a: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dirty="0">
                <a:solidFill>
                  <a:srgbClr val="FF0000"/>
                </a:solidFill>
                <a:latin typeface="Arial"/>
                <a:ea typeface="ＭＳ Ｐゴシック" pitchFamily="50" charset="-128"/>
                <a:cs typeface="Arial"/>
              </a:rPr>
              <a:t>Sept 2019 – Dec 2019 : </a:t>
            </a:r>
            <a:r>
              <a:rPr lang="en-GB" altLang="ja-JP" sz="2000" dirty="0" smtClean="0">
                <a:solidFill>
                  <a:srgbClr val="FF0000"/>
                </a:solidFill>
                <a:latin typeface="Arial"/>
                <a:ea typeface="ＭＳ Ｐゴシック" pitchFamily="50" charset="-128"/>
                <a:cs typeface="Arial"/>
              </a:rPr>
              <a:t>troubled period but some work progress however</a:t>
            </a:r>
            <a:endParaRPr lang="en-GB" altLang="ja-JP" sz="2000" dirty="0">
              <a:solidFill>
                <a:srgbClr val="FF00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5" name="AutoShape 2" descr="http://media1.s-nbcnews.com/j/newscms/2016_40/1739776/ss-161006-hurricane-matthew-01_ffe240edfc9cc0b20802c568efb397a6.nbcnews-ux-1024-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36576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6286500" y="4492823"/>
            <a:ext cx="2856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 Reminder of Haiti’s diversity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824" y="1660148"/>
            <a:ext cx="2438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Hurricane Matthew 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dirty="0" err="1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dirty="0" smtClean="0">
              <a:solidFill>
                <a:srgbClr val="C000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/>
            <a:r>
              <a:rPr lang="en-GB" sz="1600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Oct 4</a:t>
            </a:r>
            <a:r>
              <a:rPr lang="en-GB" sz="1600" b="1" baseline="300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th</a:t>
            </a:r>
            <a:r>
              <a:rPr lang="en-GB" sz="1600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 2016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9" name="Étoile à 10 branches 8"/>
          <p:cNvSpPr/>
          <p:nvPr/>
        </p:nvSpPr>
        <p:spPr>
          <a:xfrm>
            <a:off x="1582448" y="1176822"/>
            <a:ext cx="551152" cy="499578"/>
          </a:xfrm>
          <a:prstGeom prst="star10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0957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05000" y="152400"/>
            <a:ext cx="571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 smtClean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Key elements since Last WGD </a:t>
            </a:r>
            <a:r>
              <a:rPr lang="en-GB" sz="2400" dirty="0" err="1" smtClean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mtg</a:t>
            </a:r>
            <a:endParaRPr lang="en-US" sz="3600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04800" y="1266160"/>
            <a:ext cx="8839200" cy="562994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2000" b="1" i="1" dirty="0" smtClean="0">
                <a:solidFill>
                  <a:srgbClr val="002060"/>
                </a:solidFill>
              </a:rPr>
              <a:t>Riots in Haiti canceled the capacity building mission scheduled last December</a:t>
            </a:r>
          </a:p>
          <a:p>
            <a:pPr defTabSz="914400"/>
            <a:endParaRPr lang="en-US" sz="1400" b="1" dirty="0">
              <a:solidFill>
                <a:srgbClr val="002060"/>
              </a:solidFill>
            </a:endParaRPr>
          </a:p>
          <a:p>
            <a:pPr defTabSz="914400"/>
            <a:r>
              <a:rPr lang="en-US" sz="2000" dirty="0" smtClean="0">
                <a:solidFill>
                  <a:srgbClr val="002060"/>
                </a:solidFill>
              </a:rPr>
              <a:t>Finalization of the </a:t>
            </a:r>
            <a:r>
              <a:rPr lang="en-US" sz="2000" b="1" dirty="0" smtClean="0">
                <a:solidFill>
                  <a:srgbClr val="002060"/>
                </a:solidFill>
              </a:rPr>
              <a:t>Mid Term Evaluation Report</a:t>
            </a:r>
            <a:endParaRPr lang="en-US" sz="1400" b="1" dirty="0">
              <a:solidFill>
                <a:srgbClr val="002060"/>
              </a:solidFill>
            </a:endParaRPr>
          </a:p>
          <a:p>
            <a:pPr defTabSz="914400"/>
            <a:r>
              <a:rPr lang="en-US" sz="2000" dirty="0">
                <a:solidFill>
                  <a:srgbClr val="002060"/>
                </a:solidFill>
              </a:rPr>
              <a:t>New </a:t>
            </a:r>
            <a:r>
              <a:rPr lang="en-US" sz="2000" b="1" dirty="0">
                <a:solidFill>
                  <a:srgbClr val="002060"/>
                </a:solidFill>
              </a:rPr>
              <a:t>Copernicus Risk and Recovery Mapping </a:t>
            </a:r>
            <a:r>
              <a:rPr lang="en-US" sz="2000" dirty="0" smtClean="0">
                <a:solidFill>
                  <a:srgbClr val="002060"/>
                </a:solidFill>
              </a:rPr>
              <a:t>activation : EMSN063</a:t>
            </a:r>
            <a:endParaRPr lang="en-US" sz="2000" dirty="0">
              <a:solidFill>
                <a:srgbClr val="002060"/>
              </a:solidFill>
            </a:endParaRPr>
          </a:p>
          <a:p>
            <a:pPr defTabSz="914400"/>
            <a:endParaRPr lang="en-US" sz="1400" dirty="0" smtClean="0">
              <a:solidFill>
                <a:srgbClr val="002060"/>
              </a:solidFill>
            </a:endParaRPr>
          </a:p>
          <a:p>
            <a:pPr defTabSz="914400"/>
            <a:r>
              <a:rPr lang="en-US" sz="2000" dirty="0">
                <a:solidFill>
                  <a:srgbClr val="002060"/>
                </a:solidFill>
              </a:rPr>
              <a:t>F</a:t>
            </a:r>
            <a:r>
              <a:rPr lang="en-US" sz="2000" dirty="0" smtClean="0">
                <a:solidFill>
                  <a:srgbClr val="002060"/>
                </a:solidFill>
              </a:rPr>
              <a:t>ocus on </a:t>
            </a:r>
            <a:r>
              <a:rPr lang="en-US" sz="2000" b="1" dirty="0" smtClean="0">
                <a:solidFill>
                  <a:srgbClr val="002060"/>
                </a:solidFill>
              </a:rPr>
              <a:t>Capacity Building </a:t>
            </a:r>
            <a:r>
              <a:rPr lang="en-US" sz="2000" dirty="0" smtClean="0">
                <a:solidFill>
                  <a:srgbClr val="002060"/>
                </a:solidFill>
              </a:rPr>
              <a:t>(Internships, Trainings)</a:t>
            </a:r>
          </a:p>
          <a:p>
            <a:pPr defTabSz="914400"/>
            <a:endParaRPr lang="en-US" sz="1400" dirty="0" smtClean="0">
              <a:solidFill>
                <a:srgbClr val="002060"/>
              </a:solidFill>
            </a:endParaRPr>
          </a:p>
          <a:p>
            <a:pPr defTabSz="914400"/>
            <a:r>
              <a:rPr lang="en-US" sz="2000" dirty="0" smtClean="0">
                <a:solidFill>
                  <a:srgbClr val="002060"/>
                </a:solidFill>
              </a:rPr>
              <a:t>Links with </a:t>
            </a:r>
            <a:r>
              <a:rPr lang="en-US" sz="2000" b="1" dirty="0" smtClean="0">
                <a:solidFill>
                  <a:srgbClr val="002060"/>
                </a:solidFill>
              </a:rPr>
              <a:t>WB Haiti post Matthew projects on agriculture</a:t>
            </a:r>
            <a:r>
              <a:rPr lang="en-US" sz="2000" dirty="0" smtClean="0">
                <a:solidFill>
                  <a:srgbClr val="002060"/>
                </a:solidFill>
              </a:rPr>
              <a:t>: Les </a:t>
            </a:r>
            <a:r>
              <a:rPr lang="en-US" sz="2000" dirty="0" err="1" smtClean="0">
                <a:solidFill>
                  <a:srgbClr val="002060"/>
                </a:solidFill>
              </a:rPr>
              <a:t>Cayes</a:t>
            </a:r>
            <a:r>
              <a:rPr lang="en-US" sz="2000" dirty="0" smtClean="0">
                <a:solidFill>
                  <a:srgbClr val="002060"/>
                </a:solidFill>
              </a:rPr>
              <a:t> (ended) and </a:t>
            </a:r>
            <a:r>
              <a:rPr lang="en-US" sz="2000" dirty="0" err="1" smtClean="0">
                <a:solidFill>
                  <a:srgbClr val="002060"/>
                </a:solidFill>
              </a:rPr>
              <a:t>Nippes</a:t>
            </a:r>
            <a:r>
              <a:rPr lang="en-US" sz="2000" dirty="0" smtClean="0">
                <a:solidFill>
                  <a:srgbClr val="002060"/>
                </a:solidFill>
              </a:rPr>
              <a:t> (ongoing)</a:t>
            </a:r>
          </a:p>
          <a:p>
            <a:pPr defTabSz="914400"/>
            <a:r>
              <a:rPr lang="en-US" sz="2000" dirty="0" smtClean="0">
                <a:solidFill>
                  <a:srgbClr val="002060"/>
                </a:solidFill>
              </a:rPr>
              <a:t>Links with </a:t>
            </a:r>
            <a:r>
              <a:rPr lang="en-US" sz="2000" b="1" dirty="0" smtClean="0">
                <a:solidFill>
                  <a:srgbClr val="002060"/>
                </a:solidFill>
              </a:rPr>
              <a:t>IADB Haiti projects on environment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</a:rPr>
              <a:t>Parc</a:t>
            </a:r>
            <a:r>
              <a:rPr lang="en-US" sz="2000" dirty="0" smtClean="0">
                <a:solidFill>
                  <a:srgbClr val="002060"/>
                </a:solidFill>
              </a:rPr>
              <a:t> Macaya /Ground Movement (on going)</a:t>
            </a:r>
            <a:endParaRPr lang="fr-FR" sz="1900" b="1" i="1" dirty="0" smtClean="0">
              <a:solidFill>
                <a:srgbClr val="002060"/>
              </a:solidFill>
            </a:endParaRPr>
          </a:p>
          <a:p>
            <a:pPr defTabSz="914400"/>
            <a:endParaRPr lang="en-US" sz="1400" b="1" dirty="0">
              <a:solidFill>
                <a:srgbClr val="002060"/>
              </a:solidFill>
            </a:endParaRPr>
          </a:p>
          <a:p>
            <a:pPr defTabSz="914400"/>
            <a:r>
              <a:rPr lang="en-US" sz="2000" dirty="0" smtClean="0">
                <a:solidFill>
                  <a:srgbClr val="002060"/>
                </a:solidFill>
              </a:rPr>
              <a:t>Continued </a:t>
            </a:r>
            <a:r>
              <a:rPr lang="en-US" sz="2000" b="1" dirty="0">
                <a:solidFill>
                  <a:srgbClr val="002060"/>
                </a:solidFill>
              </a:rPr>
              <a:t>engagement of space </a:t>
            </a:r>
            <a:r>
              <a:rPr lang="en-US" sz="2000" b="1" dirty="0" smtClean="0">
                <a:solidFill>
                  <a:srgbClr val="002060"/>
                </a:solidFill>
              </a:rPr>
              <a:t>agencies</a:t>
            </a:r>
            <a:r>
              <a:rPr lang="en-US" sz="2000" dirty="0" smtClean="0">
                <a:solidFill>
                  <a:srgbClr val="002060"/>
                </a:solidFill>
              </a:rPr>
              <a:t> (ASI, CNES, DLR, ESA, NASA, NOAA) for data provision and value adding products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(NOAA available for health products elaboration) </a:t>
            </a:r>
          </a:p>
        </p:txBody>
      </p:sp>
    </p:spTree>
    <p:extLst>
      <p:ext uri="{BB962C8B-B14F-4D97-AF65-F5344CB8AC3E}">
        <p14:creationId xmlns:p14="http://schemas.microsoft.com/office/powerpoint/2010/main" val="11708132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428763"/>
              </p:ext>
            </p:extLst>
          </p:nvPr>
        </p:nvGraphicFramePr>
        <p:xfrm>
          <a:off x="111468" y="5779634"/>
          <a:ext cx="8919624" cy="948117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229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9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9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9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1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Vector</a:t>
                      </a:r>
                      <a:r>
                        <a:rPr lang="fr-FR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Borne </a:t>
                      </a:r>
                      <a:r>
                        <a:rPr lang="fr-FR" sz="14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Disease</a:t>
                      </a:r>
                      <a:r>
                        <a:rPr lang="fr-FR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risk</a:t>
                      </a:r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Health</a:t>
                      </a:r>
                      <a:r>
                        <a:rPr lang="fr-FR" sz="13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Minister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/ OMS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NOAA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L8,</a:t>
                      </a:r>
                      <a: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Images NOAA</a:t>
                      </a:r>
                      <a:b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+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statistic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needs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9460"/>
                  </a:ext>
                </a:extLst>
              </a:tr>
              <a:tr h="3926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Air pollution</a:t>
                      </a:r>
                      <a:endParaRPr lang="fr-FR" sz="14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ONEV / Ministère Santé</a:t>
                      </a:r>
                      <a:endParaRPr lang="fr-FR" sz="13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NASA</a:t>
                      </a:r>
                      <a:endParaRPr lang="fr-FR" sz="13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S5P Tropomi</a:t>
                      </a:r>
                    </a:p>
                    <a:p>
                      <a:pPr algn="ctr" fontAlgn="ctr"/>
                      <a:r>
                        <a:rPr lang="fr-FR" sz="1300" b="1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on </a:t>
                      </a:r>
                      <a:r>
                        <a:rPr lang="fr-FR" sz="1300" b="1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going</a:t>
                      </a:r>
                      <a:r>
                        <a:rPr lang="fr-FR" sz="1300" b="1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discussion</a:t>
                      </a:r>
                      <a:endParaRPr lang="fr-FR" sz="13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696206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1905000" y="152400"/>
            <a:ext cx="571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 smtClean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RO Thematic Products</a:t>
            </a:r>
            <a:endParaRPr lang="en-US" sz="3600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91850" y="1579742"/>
            <a:ext cx="7874738" cy="332399"/>
          </a:xfr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smtClean="0"/>
              <a:t>Les Produits</a:t>
            </a:r>
            <a:endParaRPr lang="fr-FR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126418"/>
              </p:ext>
            </p:extLst>
          </p:nvPr>
        </p:nvGraphicFramePr>
        <p:xfrm>
          <a:off x="105606" y="1616939"/>
          <a:ext cx="8919622" cy="3806932"/>
        </p:xfrm>
        <a:graphic>
          <a:graphicData uri="http://schemas.openxmlformats.org/drawingml/2006/table">
            <a:tbl>
              <a:tblPr firstRow="1" bandRow="1">
                <a:noFill/>
                <a:tableStyleId>{08FB837D-C827-4EFA-A057-4D05807E0F7C}</a:tableStyleId>
              </a:tblPr>
              <a:tblGrid>
                <a:gridCol w="358795">
                  <a:extLst>
                    <a:ext uri="{9D8B030D-6E8A-4147-A177-3AD203B41FA5}">
                      <a16:colId xmlns:a16="http://schemas.microsoft.com/office/drawing/2014/main" val="3193416060"/>
                    </a:ext>
                  </a:extLst>
                </a:gridCol>
                <a:gridCol w="216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Product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Key user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CEOS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err="1" smtClean="0"/>
                        <a:t>Sat</a:t>
                      </a:r>
                      <a:r>
                        <a:rPr lang="fr-FR" sz="1400" noProof="0" dirty="0" smtClean="0"/>
                        <a:t>. Data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300" b="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Buildings Mapping</a:t>
                      </a:r>
                      <a:endParaRPr lang="en-IE" sz="1400" b="0" noProof="0" dirty="0"/>
                    </a:p>
                  </a:txBody>
                  <a:tcPr marL="61722" marR="61722" marT="30861" marB="30861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CIAT / Planning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CNES/</a:t>
                      </a:r>
                      <a:r>
                        <a:rPr lang="en-IE" sz="1300" noProof="0" dirty="0" smtClean="0"/>
                        <a:t>SERTIT</a:t>
                      </a:r>
                      <a:r>
                        <a:rPr lang="en-IE" sz="1300" baseline="0" noProof="0" dirty="0" smtClean="0"/>
                        <a:t>,</a:t>
                      </a:r>
                      <a:br>
                        <a:rPr lang="en-IE" sz="1300" baseline="0" noProof="0" dirty="0" smtClean="0"/>
                      </a:br>
                      <a:r>
                        <a:rPr lang="en-IE" sz="1300" noProof="0" dirty="0" smtClean="0"/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Pléiades, WorldView-3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C4C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9316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ctr" fontAlgn="ctr"/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Terrain Motion</a:t>
                      </a:r>
                      <a:b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Change Detection</a:t>
                      </a:r>
                      <a:endParaRPr lang="en-IE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430" marR="6430" marT="6430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BME / URGeo</a:t>
                      </a:r>
                      <a:endParaRPr lang="en-IE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430" marR="6430" marT="6430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ASI, </a:t>
                      </a:r>
                      <a:r>
                        <a:rPr lang="fr-FR" sz="1300" noProof="0" dirty="0" smtClean="0"/>
                        <a:t>CNES/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EOST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COSMO-SkyMed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,</a:t>
                      </a:r>
                      <a:r>
                        <a:rPr lang="fr-FR" sz="13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Pléiades, Spot 6/7, </a:t>
                      </a:r>
                      <a:r>
                        <a:rPr lang="fr-FR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TerraSAR-X</a:t>
                      </a:r>
                      <a:r>
                        <a:rPr lang="fr-FR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rgbClr val="BEA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32451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Watershed / Flood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ONEV / Agriculture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ASI/CIMA Foundation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Pléiades, COSMO-SkyMed</a:t>
                      </a:r>
                      <a:endParaRPr lang="fr-FR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 anchor="ctr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35021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Agriculture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Agriculture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Sentinel-2, Spot</a:t>
                      </a:r>
                      <a:r>
                        <a:rPr lang="en-IE" sz="1300" baseline="0" noProof="0" dirty="0" smtClean="0"/>
                        <a:t> 6/7, GeoEye-1, WorldView-2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99263"/>
                  </a:ext>
                </a:extLst>
              </a:tr>
              <a:tr h="53492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baseline="0" noProof="0" dirty="0" smtClean="0"/>
                        <a:t>Macaya Park Monitoring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ANAP</a:t>
                      </a:r>
                      <a:r>
                        <a:rPr lang="en-IE" sz="1300" baseline="0" noProof="0" dirty="0" smtClean="0"/>
                        <a:t> / </a:t>
                      </a:r>
                      <a:r>
                        <a:rPr lang="en-IE" sz="1300" noProof="0" dirty="0" smtClean="0"/>
                        <a:t>ONEV / Environment</a:t>
                      </a:r>
                      <a:r>
                        <a:rPr lang="en-IE" sz="1300" baseline="0" noProof="0" dirty="0" smtClean="0"/>
                        <a:t> </a:t>
                      </a:r>
                      <a:r>
                        <a:rPr lang="en-IE" sz="1300" noProof="0" dirty="0" smtClean="0"/>
                        <a:t>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noProof="0" dirty="0" smtClean="0"/>
                        <a:t>Copernicus EMS R&amp;R,</a:t>
                      </a:r>
                    </a:p>
                    <a:p>
                      <a:pPr algn="ctr"/>
                      <a:r>
                        <a:rPr lang="fr-FR" sz="1300" noProof="0" dirty="0" smtClean="0"/>
                        <a:t>CNES/</a:t>
                      </a:r>
                      <a:r>
                        <a:rPr lang="en-IE" sz="1300" noProof="0" dirty="0" smtClean="0"/>
                        <a:t>SERTIT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Spot 6/7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73B1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106308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Environmental</a:t>
                      </a:r>
                      <a:r>
                        <a:rPr lang="en-IE" sz="1400" baseline="0" noProof="0" dirty="0" smtClean="0"/>
                        <a:t> Impact</a:t>
                      </a:r>
                      <a:r>
                        <a:rPr lang="en-IE" sz="1400" noProof="0" dirty="0" smtClean="0"/>
                        <a:t> 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ONEV / Environment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Sentinel-2,</a:t>
                      </a:r>
                      <a:r>
                        <a:rPr lang="en-IE" sz="1300" baseline="0" noProof="0" dirty="0" smtClean="0"/>
                        <a:t> Spot 6/7, Pléiades, WorldView-2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4971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10944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Land Use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All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CNIGS,</a:t>
                      </a:r>
                      <a:r>
                        <a:rPr lang="en-IE" sz="1300" baseline="0" noProof="0" dirty="0" smtClean="0"/>
                        <a:t> </a:t>
                      </a:r>
                      <a:r>
                        <a:rPr lang="en-IE" sz="1300" noProof="0" dirty="0" smtClean="0"/>
                        <a:t>CNES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A16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65661"/>
                  </a:ext>
                </a:extLst>
              </a:tr>
            </a:tbl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105606" y="5562600"/>
            <a:ext cx="89196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3555556"/>
            <a:ext cx="294840" cy="2948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1993857"/>
            <a:ext cx="294840" cy="2948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4067429"/>
            <a:ext cx="294840" cy="2948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4583401"/>
            <a:ext cx="294840" cy="2948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2565203"/>
            <a:ext cx="294840" cy="2948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5037059"/>
            <a:ext cx="294840" cy="2948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0" y="3100311"/>
            <a:ext cx="294894" cy="2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23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>
                <a:latin typeface="+mj-lt"/>
                <a:ea typeface="ＭＳ Ｐゴシック" pitchFamily="-106" charset="-128"/>
                <a:cs typeface="Tahoma" pitchFamily="-106" charset="0"/>
              </a:rPr>
              <a:t>RO </a:t>
            </a:r>
            <a:r>
              <a:rPr lang="en-GB" altLang="ja-JP" dirty="0" smtClean="0">
                <a:latin typeface="+mj-lt"/>
                <a:ea typeface="ＭＳ Ｐゴシック" pitchFamily="-106" charset="-128"/>
                <a:cs typeface="Tahoma" pitchFamily="-106" charset="0"/>
              </a:rPr>
              <a:t>Timeline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1485" y="5791200"/>
            <a:ext cx="1801162" cy="766800"/>
          </a:xfrm>
          <a:prstGeom prst="rect">
            <a:avLst/>
          </a:prstGeom>
          <a:solidFill>
            <a:srgbClr val="094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600" b="1"/>
          </a:p>
        </p:txBody>
      </p:sp>
      <p:cxnSp>
        <p:nvCxnSpPr>
          <p:cNvPr id="62" name="Straight Connector 176" title="callout lines">
            <a:extLst>
              <a:ext uri="{FF2B5EF4-FFF2-40B4-BE49-F238E27FC236}">
                <a16:creationId xmlns:a16="http://schemas.microsoft.com/office/drawing/2014/main" id="{748624D8-A75F-4E91-B76D-0419E48EB017}"/>
              </a:ext>
            </a:extLst>
          </p:cNvPr>
          <p:cNvCxnSpPr>
            <a:cxnSpLocks/>
          </p:cNvCxnSpPr>
          <p:nvPr/>
        </p:nvCxnSpPr>
        <p:spPr>
          <a:xfrm>
            <a:off x="7264592" y="2315595"/>
            <a:ext cx="0" cy="278835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185" title="callout lines">
            <a:extLst>
              <a:ext uri="{FF2B5EF4-FFF2-40B4-BE49-F238E27FC236}">
                <a16:creationId xmlns:a16="http://schemas.microsoft.com/office/drawing/2014/main" id="{58C06FCD-B8D5-441F-8E12-DDC26E69D281}"/>
              </a:ext>
            </a:extLst>
          </p:cNvPr>
          <p:cNvCxnSpPr>
            <a:cxnSpLocks/>
          </p:cNvCxnSpPr>
          <p:nvPr/>
        </p:nvCxnSpPr>
        <p:spPr>
          <a:xfrm>
            <a:off x="989443" y="2315595"/>
            <a:ext cx="0" cy="2784956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85" title="callout lines">
            <a:extLst>
              <a:ext uri="{FF2B5EF4-FFF2-40B4-BE49-F238E27FC236}">
                <a16:creationId xmlns:a16="http://schemas.microsoft.com/office/drawing/2014/main" id="{58C06FCD-B8D5-441F-8E12-DDC26E69D281}"/>
              </a:ext>
            </a:extLst>
          </p:cNvPr>
          <p:cNvCxnSpPr>
            <a:cxnSpLocks/>
          </p:cNvCxnSpPr>
          <p:nvPr/>
        </p:nvCxnSpPr>
        <p:spPr>
          <a:xfrm>
            <a:off x="2228430" y="3241820"/>
            <a:ext cx="1" cy="1861059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1687971" y="4333794"/>
            <a:ext cx="0" cy="76908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Milestone 2" title="Milestone 2">
            <a:extLst>
              <a:ext uri="{FF2B5EF4-FFF2-40B4-BE49-F238E27FC236}">
                <a16:creationId xmlns:a16="http://schemas.microsoft.com/office/drawing/2014/main" id="{2AEC5DB5-2EFC-41F3-8029-7EE36BB08AF9}"/>
              </a:ext>
            </a:extLst>
          </p:cNvPr>
          <p:cNvGrpSpPr/>
          <p:nvPr/>
        </p:nvGrpSpPr>
        <p:grpSpPr>
          <a:xfrm>
            <a:off x="353179" y="3422137"/>
            <a:ext cx="971087" cy="1519007"/>
            <a:chOff x="1479740" y="3414229"/>
            <a:chExt cx="1294782" cy="2025343"/>
          </a:xfrm>
        </p:grpSpPr>
        <p:sp>
          <p:nvSpPr>
            <p:cNvPr id="72" name="Arrow: Down 112" title="Milestone Tall Arrow">
              <a:extLst>
                <a:ext uri="{FF2B5EF4-FFF2-40B4-BE49-F238E27FC236}">
                  <a16:creationId xmlns:a16="http://schemas.microsoft.com/office/drawing/2014/main" id="{64FA0107-4988-4579-A5AC-40B595D901B9}"/>
                </a:ext>
              </a:extLst>
            </p:cNvPr>
            <p:cNvSpPr/>
            <p:nvPr/>
          </p:nvSpPr>
          <p:spPr>
            <a:xfrm>
              <a:off x="1479740" y="4146164"/>
              <a:ext cx="470255" cy="1293408"/>
            </a:xfrm>
            <a:prstGeom prst="downArrow">
              <a:avLst>
                <a:gd name="adj1" fmla="val 100000"/>
                <a:gd name="adj2" fmla="val 50000"/>
              </a:avLst>
            </a:prstGeom>
            <a:gradFill>
              <a:gsLst>
                <a:gs pos="17000">
                  <a:srgbClr val="6AE0F0"/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176" dirty="0">
                <a:latin typeface="Trebuchet MS" panose="020B0603020202020204" pitchFamily="34" charset="0"/>
              </a:endParaRPr>
            </a:p>
          </p:txBody>
        </p:sp>
        <p:grpSp>
          <p:nvGrpSpPr>
            <p:cNvPr id="73" name="Group 5" title="Milestone Text">
              <a:extLst>
                <a:ext uri="{FF2B5EF4-FFF2-40B4-BE49-F238E27FC236}">
                  <a16:creationId xmlns:a16="http://schemas.microsoft.com/office/drawing/2014/main" id="{907C4BC5-522C-48D3-A999-219DE8E9EC39}"/>
                </a:ext>
              </a:extLst>
            </p:cNvPr>
            <p:cNvGrpSpPr/>
            <p:nvPr/>
          </p:nvGrpSpPr>
          <p:grpSpPr>
            <a:xfrm>
              <a:off x="1479740" y="3414229"/>
              <a:ext cx="1294782" cy="727511"/>
              <a:chOff x="2110555" y="4401522"/>
              <a:chExt cx="1294782" cy="727511"/>
            </a:xfrm>
          </p:grpSpPr>
          <p:sp>
            <p:nvSpPr>
              <p:cNvPr id="74" name="TextBox 114">
                <a:extLst>
                  <a:ext uri="{FF2B5EF4-FFF2-40B4-BE49-F238E27FC236}">
                    <a16:creationId xmlns:a16="http://schemas.microsoft.com/office/drawing/2014/main" id="{0618AC60-DF13-401B-AC73-91C3F019CB3C}"/>
                  </a:ext>
                </a:extLst>
              </p:cNvPr>
              <p:cNvSpPr txBox="1"/>
              <p:nvPr/>
            </p:nvSpPr>
            <p:spPr>
              <a:xfrm>
                <a:off x="2110555" y="4401522"/>
                <a:ext cx="1294782" cy="241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76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Disaster</a:t>
                </a:r>
                <a:endParaRPr lang="fr-FR" sz="117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75" name="TextBox 115">
                <a:extLst>
                  <a:ext uri="{FF2B5EF4-FFF2-40B4-BE49-F238E27FC236}">
                    <a16:creationId xmlns:a16="http://schemas.microsoft.com/office/drawing/2014/main" id="{5938A122-F3F6-4956-953F-D7D83254FFD4}"/>
                  </a:ext>
                </a:extLst>
              </p:cNvPr>
              <p:cNvSpPr txBox="1"/>
              <p:nvPr/>
            </p:nvSpPr>
            <p:spPr>
              <a:xfrm>
                <a:off x="2110555" y="4709978"/>
                <a:ext cx="129478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750" dirty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Ouragan Mathieu Haïti</a:t>
                </a:r>
              </a:p>
            </p:txBody>
          </p:sp>
          <p:sp>
            <p:nvSpPr>
              <p:cNvPr id="76" name="TextBox 116">
                <a:extLst>
                  <a:ext uri="{FF2B5EF4-FFF2-40B4-BE49-F238E27FC236}">
                    <a16:creationId xmlns:a16="http://schemas.microsoft.com/office/drawing/2014/main" id="{1F787D19-74CB-4E43-A8E2-2A3F0A45D221}"/>
                  </a:ext>
                </a:extLst>
              </p:cNvPr>
              <p:cNvSpPr txBox="1"/>
              <p:nvPr/>
            </p:nvSpPr>
            <p:spPr>
              <a:xfrm>
                <a:off x="2110556" y="4893296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04/10/2016</a:t>
                </a:r>
              </a:p>
            </p:txBody>
          </p:sp>
        </p:grpSp>
      </p:grpSp>
      <p:cxnSp>
        <p:nvCxnSpPr>
          <p:cNvPr id="77" name="Straight Connector 123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>
            <a:off x="349820" y="5267162"/>
            <a:ext cx="8531446" cy="0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463091" y="1598759"/>
            <a:ext cx="1683401" cy="667546"/>
            <a:chOff x="446364" y="3962124"/>
            <a:chExt cx="2244535" cy="890061"/>
          </a:xfrm>
        </p:grpSpPr>
        <p:grpSp>
          <p:nvGrpSpPr>
            <p:cNvPr id="79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027988"/>
              <a:ext cx="1612101" cy="727511"/>
              <a:chOff x="1510891" y="3741332"/>
              <a:chExt cx="1612101" cy="727511"/>
            </a:xfrm>
          </p:grpSpPr>
          <p:sp>
            <p:nvSpPr>
              <p:cNvPr id="83" name="TextBox 59">
                <a:extLst>
                  <a:ext uri="{FF2B5EF4-FFF2-40B4-BE49-F238E27FC236}">
                    <a16:creationId xmlns:a16="http://schemas.microsoft.com/office/drawing/2014/main" id="{3DD2C9D1-5E8D-4ED2-989C-330D6753B965}"/>
                  </a:ext>
                </a:extLst>
              </p:cNvPr>
              <p:cNvSpPr txBox="1"/>
              <p:nvPr/>
            </p:nvSpPr>
            <p:spPr>
              <a:xfrm>
                <a:off x="1510891" y="3741332"/>
                <a:ext cx="1612101" cy="241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76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Opening</a:t>
                </a:r>
                <a:endParaRPr lang="fr-FR" sz="117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84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9788"/>
                <a:ext cx="152402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Du RO Haïti par le CEOS</a:t>
                </a:r>
              </a:p>
            </p:txBody>
          </p:sp>
          <p:sp>
            <p:nvSpPr>
              <p:cNvPr id="85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22/12/2016</a:t>
                </a:r>
              </a:p>
            </p:txBody>
          </p:sp>
        </p:grpSp>
        <p:sp>
          <p:nvSpPr>
            <p:cNvPr id="80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6A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81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3962124"/>
              <a:ext cx="573660" cy="422383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52736" y="4054460"/>
              <a:ext cx="408660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01</a:t>
              </a:r>
            </a:p>
          </p:txBody>
        </p:sp>
      </p:grpSp>
      <p:grpSp>
        <p:nvGrpSpPr>
          <p:cNvPr id="86" name="Group 20" descr="Year 1">
            <a:extLst>
              <a:ext uri="{FF2B5EF4-FFF2-40B4-BE49-F238E27FC236}">
                <a16:creationId xmlns:a16="http://schemas.microsoft.com/office/drawing/2014/main" id="{5D2F3933-9B72-4828-BCB7-541ECBDEFC11}"/>
              </a:ext>
            </a:extLst>
          </p:cNvPr>
          <p:cNvGrpSpPr/>
          <p:nvPr/>
        </p:nvGrpSpPr>
        <p:grpSpPr>
          <a:xfrm>
            <a:off x="822602" y="4976447"/>
            <a:ext cx="2111864" cy="802535"/>
            <a:chOff x="904696" y="5778006"/>
            <a:chExt cx="2815819" cy="1070047"/>
          </a:xfrm>
        </p:grpSpPr>
        <p:sp>
          <p:nvSpPr>
            <p:cNvPr id="87" name="Oval 157">
              <a:extLst>
                <a:ext uri="{FF2B5EF4-FFF2-40B4-BE49-F238E27FC236}">
                  <a16:creationId xmlns:a16="http://schemas.microsoft.com/office/drawing/2014/main" id="{74AE39C1-CE7F-4294-BA9F-DE5050CFDD2F}"/>
                </a:ext>
              </a:extLst>
            </p:cNvPr>
            <p:cNvSpPr/>
            <p:nvPr/>
          </p:nvSpPr>
          <p:spPr>
            <a:xfrm>
              <a:off x="300443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88" name="Oval 144">
              <a:extLst>
                <a:ext uri="{FF2B5EF4-FFF2-40B4-BE49-F238E27FC236}">
                  <a16:creationId xmlns:a16="http://schemas.microsoft.com/office/drawing/2014/main" id="{4EC46266-F9A2-46D0-9AAB-09889D0F8267}"/>
                </a:ext>
              </a:extLst>
            </p:cNvPr>
            <p:cNvSpPr/>
            <p:nvPr/>
          </p:nvSpPr>
          <p:spPr>
            <a:xfrm>
              <a:off x="2346810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89" name="Oval 133">
              <a:extLst>
                <a:ext uri="{FF2B5EF4-FFF2-40B4-BE49-F238E27FC236}">
                  <a16:creationId xmlns:a16="http://schemas.microsoft.com/office/drawing/2014/main" id="{90488C51-8860-4A29-A9FF-840EEF3025C6}"/>
                </a:ext>
              </a:extLst>
            </p:cNvPr>
            <p:cNvSpPr/>
            <p:nvPr/>
          </p:nvSpPr>
          <p:spPr>
            <a:xfrm>
              <a:off x="170254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90" name="Oval 25">
              <a:extLst>
                <a:ext uri="{FF2B5EF4-FFF2-40B4-BE49-F238E27FC236}">
                  <a16:creationId xmlns:a16="http://schemas.microsoft.com/office/drawing/2014/main" id="{2816A943-3130-484E-97D1-6C7917F3DD30}"/>
                </a:ext>
              </a:extLst>
            </p:cNvPr>
            <p:cNvSpPr/>
            <p:nvPr/>
          </p:nvSpPr>
          <p:spPr>
            <a:xfrm>
              <a:off x="1056583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cxnSp>
          <p:nvCxnSpPr>
            <p:cNvPr id="91" name="Straight Connector 35" title="q lines">
              <a:extLst>
                <a:ext uri="{FF2B5EF4-FFF2-40B4-BE49-F238E27FC236}">
                  <a16:creationId xmlns:a16="http://schemas.microsoft.com/office/drawing/2014/main" id="{095D6F0B-DF34-40DB-AB6A-1DF127E26984}"/>
                </a:ext>
              </a:extLst>
            </p:cNvPr>
            <p:cNvCxnSpPr>
              <a:cxnSpLocks/>
            </p:cNvCxnSpPr>
            <p:nvPr/>
          </p:nvCxnSpPr>
          <p:spPr>
            <a:xfrm>
              <a:off x="247505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36" title="q lines">
              <a:extLst>
                <a:ext uri="{FF2B5EF4-FFF2-40B4-BE49-F238E27FC236}">
                  <a16:creationId xmlns:a16="http://schemas.microsoft.com/office/drawing/2014/main" id="{4B8B0E64-F638-410E-B55B-23FF670F9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2233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194">
              <a:extLst>
                <a:ext uri="{FF2B5EF4-FFF2-40B4-BE49-F238E27FC236}">
                  <a16:creationId xmlns:a16="http://schemas.microsoft.com/office/drawing/2014/main" id="{2BD778E6-D334-4389-B4C0-6C793B6E1E82}"/>
                </a:ext>
              </a:extLst>
            </p:cNvPr>
            <p:cNvSpPr txBox="1"/>
            <p:nvPr/>
          </p:nvSpPr>
          <p:spPr>
            <a:xfrm>
              <a:off x="904696" y="6612316"/>
              <a:ext cx="569010" cy="2357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2017</a:t>
              </a:r>
            </a:p>
          </p:txBody>
        </p:sp>
        <p:cxnSp>
          <p:nvCxnSpPr>
            <p:cNvPr id="94" name="Straight Connector 117" title="q lines">
              <a:extLst>
                <a:ext uri="{FF2B5EF4-FFF2-40B4-BE49-F238E27FC236}">
                  <a16:creationId xmlns:a16="http://schemas.microsoft.com/office/drawing/2014/main" id="{35C4D3D7-7424-4459-8D25-38F63FBA31EE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7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: Rounded Corners 1" title="Year Bar">
              <a:extLst>
                <a:ext uri="{FF2B5EF4-FFF2-40B4-BE49-F238E27FC236}">
                  <a16:creationId xmlns:a16="http://schemas.microsoft.com/office/drawing/2014/main" id="{64E02AE9-6B6C-4B9C-ABBB-1E374B6CA82E}"/>
                </a:ext>
              </a:extLst>
            </p:cNvPr>
            <p:cNvSpPr/>
            <p:nvPr/>
          </p:nvSpPr>
          <p:spPr>
            <a:xfrm>
              <a:off x="1147186" y="6381273"/>
              <a:ext cx="2573329" cy="16485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96" name="TextBox 71">
              <a:extLst>
                <a:ext uri="{FF2B5EF4-FFF2-40B4-BE49-F238E27FC236}">
                  <a16:creationId xmlns:a16="http://schemas.microsoft.com/office/drawing/2014/main" id="{4E8CE979-A9B5-418A-BC22-CF6E42776816}"/>
                </a:ext>
              </a:extLst>
            </p:cNvPr>
            <p:cNvSpPr txBox="1"/>
            <p:nvPr/>
          </p:nvSpPr>
          <p:spPr>
            <a:xfrm>
              <a:off x="10743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Q1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7" name="TextBox 72">
              <a:extLst>
                <a:ext uri="{FF2B5EF4-FFF2-40B4-BE49-F238E27FC236}">
                  <a16:creationId xmlns:a16="http://schemas.microsoft.com/office/drawing/2014/main" id="{6DF41A29-164B-42EC-9F68-19D2E3AEC527}"/>
                </a:ext>
              </a:extLst>
            </p:cNvPr>
            <p:cNvSpPr txBox="1"/>
            <p:nvPr/>
          </p:nvSpPr>
          <p:spPr>
            <a:xfrm>
              <a:off x="17218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Q2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8" name="TextBox 73">
              <a:extLst>
                <a:ext uri="{FF2B5EF4-FFF2-40B4-BE49-F238E27FC236}">
                  <a16:creationId xmlns:a16="http://schemas.microsoft.com/office/drawing/2014/main" id="{7162BA43-FD37-4686-8437-28F117A90A25}"/>
                </a:ext>
              </a:extLst>
            </p:cNvPr>
            <p:cNvSpPr txBox="1"/>
            <p:nvPr/>
          </p:nvSpPr>
          <p:spPr>
            <a:xfrm>
              <a:off x="23692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Q3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9" name="TextBox 74">
              <a:extLst>
                <a:ext uri="{FF2B5EF4-FFF2-40B4-BE49-F238E27FC236}">
                  <a16:creationId xmlns:a16="http://schemas.microsoft.com/office/drawing/2014/main" id="{2717FE78-5079-4505-AEB2-D90CAE956F0A}"/>
                </a:ext>
              </a:extLst>
            </p:cNvPr>
            <p:cNvSpPr txBox="1"/>
            <p:nvPr/>
          </p:nvSpPr>
          <p:spPr>
            <a:xfrm>
              <a:off x="30167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Q4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100" name="Straight Connector 113" title="q lines">
              <a:extLst>
                <a:ext uri="{FF2B5EF4-FFF2-40B4-BE49-F238E27FC236}">
                  <a16:creationId xmlns:a16="http://schemas.microsoft.com/office/drawing/2014/main" id="{6016E7CE-6835-4BB0-AABB-1CAEE51E870C}"/>
                </a:ext>
              </a:extLst>
            </p:cNvPr>
            <p:cNvCxnSpPr>
              <a:cxnSpLocks/>
            </p:cNvCxnSpPr>
            <p:nvPr/>
          </p:nvCxnSpPr>
          <p:spPr>
            <a:xfrm>
              <a:off x="118049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1" title="Milestone">
            <a:extLst>
              <a:ext uri="{FF2B5EF4-FFF2-40B4-BE49-F238E27FC236}">
                <a16:creationId xmlns:a16="http://schemas.microsoft.com/office/drawing/2014/main" id="{0C0EC973-1339-40A2-8A48-7E952A86C663}"/>
              </a:ext>
            </a:extLst>
          </p:cNvPr>
          <p:cNvGrpSpPr/>
          <p:nvPr/>
        </p:nvGrpSpPr>
        <p:grpSpPr>
          <a:xfrm>
            <a:off x="3425161" y="2529953"/>
            <a:ext cx="1441455" cy="686073"/>
            <a:chOff x="3047824" y="3575569"/>
            <a:chExt cx="1921940" cy="914763"/>
          </a:xfrm>
        </p:grpSpPr>
        <p:grpSp>
          <p:nvGrpSpPr>
            <p:cNvPr id="102" name="Group 119" title="Milestone Text">
              <a:extLst>
                <a:ext uri="{FF2B5EF4-FFF2-40B4-BE49-F238E27FC236}">
                  <a16:creationId xmlns:a16="http://schemas.microsoft.com/office/drawing/2014/main" id="{B15CF98A-C041-4C54-83E0-D6B1A0165558}"/>
                </a:ext>
              </a:extLst>
            </p:cNvPr>
            <p:cNvGrpSpPr/>
            <p:nvPr/>
          </p:nvGrpSpPr>
          <p:grpSpPr>
            <a:xfrm>
              <a:off x="3674982" y="3648568"/>
              <a:ext cx="1294782" cy="727511"/>
              <a:chOff x="2110555" y="2162177"/>
              <a:chExt cx="1294782" cy="727511"/>
            </a:xfrm>
          </p:grpSpPr>
          <p:sp>
            <p:nvSpPr>
              <p:cNvPr id="106" name="TextBox 120">
                <a:extLst>
                  <a:ext uri="{FF2B5EF4-FFF2-40B4-BE49-F238E27FC236}">
                    <a16:creationId xmlns:a16="http://schemas.microsoft.com/office/drawing/2014/main" id="{364C8657-37CD-432B-AD71-7255D32855F5}"/>
                  </a:ext>
                </a:extLst>
              </p:cNvPr>
              <p:cNvSpPr txBox="1"/>
              <p:nvPr/>
            </p:nvSpPr>
            <p:spPr>
              <a:xfrm>
                <a:off x="2110555" y="2162177"/>
                <a:ext cx="1294782" cy="241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7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G-RO</a:t>
                </a:r>
              </a:p>
            </p:txBody>
          </p:sp>
          <p:sp>
            <p:nvSpPr>
              <p:cNvPr id="107" name="TextBox 121">
                <a:extLst>
                  <a:ext uri="{FF2B5EF4-FFF2-40B4-BE49-F238E27FC236}">
                    <a16:creationId xmlns:a16="http://schemas.microsoft.com/office/drawing/2014/main" id="{5D435BCF-D2D6-4341-809F-90860DEAC612}"/>
                  </a:ext>
                </a:extLst>
              </p:cNvPr>
              <p:cNvSpPr txBox="1"/>
              <p:nvPr/>
            </p:nvSpPr>
            <p:spPr>
              <a:xfrm>
                <a:off x="2110555" y="2470633"/>
                <a:ext cx="129478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First meeting</a:t>
                </a:r>
                <a:endParaRPr lang="fr-FR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8" name="TextBox 122">
                <a:extLst>
                  <a:ext uri="{FF2B5EF4-FFF2-40B4-BE49-F238E27FC236}">
                    <a16:creationId xmlns:a16="http://schemas.microsoft.com/office/drawing/2014/main" id="{0207607D-0B96-4C68-979E-099560520B82}"/>
                  </a:ext>
                </a:extLst>
              </p:cNvPr>
              <p:cNvSpPr txBox="1"/>
              <p:nvPr/>
            </p:nvSpPr>
            <p:spPr>
              <a:xfrm>
                <a:off x="2110556" y="2653951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Q3 2018</a:t>
                </a:r>
              </a:p>
            </p:txBody>
          </p:sp>
        </p:grpSp>
        <p:sp>
          <p:nvSpPr>
            <p:cNvPr id="103" name="Rectangle: Rounded Corners 138" title="Milestone Graphic">
              <a:extLst>
                <a:ext uri="{FF2B5EF4-FFF2-40B4-BE49-F238E27FC236}">
                  <a16:creationId xmlns:a16="http://schemas.microsoft.com/office/drawing/2014/main" id="{96CB11CB-601A-42B3-A020-CB1A4A10F2CD}"/>
                </a:ext>
              </a:extLst>
            </p:cNvPr>
            <p:cNvSpPr/>
            <p:nvPr/>
          </p:nvSpPr>
          <p:spPr>
            <a:xfrm>
              <a:off x="3672866" y="4339211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104" name="Graphic 145" title="Milestone Flag">
              <a:extLst>
                <a:ext uri="{FF2B5EF4-FFF2-40B4-BE49-F238E27FC236}">
                  <a16:creationId xmlns:a16="http://schemas.microsoft.com/office/drawing/2014/main" id="{DA0FB088-A89A-4C96-A231-80240F537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3047824" y="3575569"/>
              <a:ext cx="573660" cy="422383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9FC0FD8-D770-40A8-8D3E-98968E17FD65}"/>
                </a:ext>
              </a:extLst>
            </p:cNvPr>
            <p:cNvSpPr/>
            <p:nvPr/>
          </p:nvSpPr>
          <p:spPr>
            <a:xfrm>
              <a:off x="3254197" y="3667905"/>
              <a:ext cx="408660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03</a:t>
              </a:r>
            </a:p>
          </p:txBody>
        </p:sp>
      </p:grpSp>
      <p:cxnSp>
        <p:nvCxnSpPr>
          <p:cNvPr id="109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3966177" y="3241819"/>
            <a:ext cx="0" cy="1862129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21" descr="Year 2">
            <a:extLst>
              <a:ext uri="{FF2B5EF4-FFF2-40B4-BE49-F238E27FC236}">
                <a16:creationId xmlns:a16="http://schemas.microsoft.com/office/drawing/2014/main" id="{B77D3ADC-4691-423D-B968-599D539C51C4}"/>
              </a:ext>
            </a:extLst>
          </p:cNvPr>
          <p:cNvGrpSpPr/>
          <p:nvPr/>
        </p:nvGrpSpPr>
        <p:grpSpPr>
          <a:xfrm>
            <a:off x="2765773" y="4976448"/>
            <a:ext cx="2121612" cy="804176"/>
            <a:chOff x="3495592" y="5778006"/>
            <a:chExt cx="2828816" cy="1072235"/>
          </a:xfrm>
        </p:grpSpPr>
        <p:sp>
          <p:nvSpPr>
            <p:cNvPr id="111" name="Oval 161">
              <a:extLst>
                <a:ext uri="{FF2B5EF4-FFF2-40B4-BE49-F238E27FC236}">
                  <a16:creationId xmlns:a16="http://schemas.microsoft.com/office/drawing/2014/main" id="{DDADAC53-FEC9-400E-B7FC-72F25EF0FE21}"/>
                </a:ext>
              </a:extLst>
            </p:cNvPr>
            <p:cNvSpPr/>
            <p:nvPr/>
          </p:nvSpPr>
          <p:spPr>
            <a:xfrm>
              <a:off x="5585704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12" name="Oval 160">
              <a:extLst>
                <a:ext uri="{FF2B5EF4-FFF2-40B4-BE49-F238E27FC236}">
                  <a16:creationId xmlns:a16="http://schemas.microsoft.com/office/drawing/2014/main" id="{EC0BAC80-DECA-4286-9763-E1B32B824792}"/>
                </a:ext>
              </a:extLst>
            </p:cNvPr>
            <p:cNvSpPr/>
            <p:nvPr/>
          </p:nvSpPr>
          <p:spPr>
            <a:xfrm>
              <a:off x="493667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13" name="Oval 159">
              <a:extLst>
                <a:ext uri="{FF2B5EF4-FFF2-40B4-BE49-F238E27FC236}">
                  <a16:creationId xmlns:a16="http://schemas.microsoft.com/office/drawing/2014/main" id="{83C4B4F8-27D7-41DD-896D-A1B91FF462FD}"/>
                </a:ext>
              </a:extLst>
            </p:cNvPr>
            <p:cNvSpPr/>
            <p:nvPr/>
          </p:nvSpPr>
          <p:spPr>
            <a:xfrm>
              <a:off x="430015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14" name="Oval 158">
              <a:extLst>
                <a:ext uri="{FF2B5EF4-FFF2-40B4-BE49-F238E27FC236}">
                  <a16:creationId xmlns:a16="http://schemas.microsoft.com/office/drawing/2014/main" id="{AE29C92D-0A5A-405A-B0B6-9115A90C3CB7}"/>
                </a:ext>
              </a:extLst>
            </p:cNvPr>
            <p:cNvSpPr/>
            <p:nvPr/>
          </p:nvSpPr>
          <p:spPr>
            <a:xfrm>
              <a:off x="364296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cxnSp>
          <p:nvCxnSpPr>
            <p:cNvPr id="115" name="Straight Connector 38" title="q lines">
              <a:extLst>
                <a:ext uri="{FF2B5EF4-FFF2-40B4-BE49-F238E27FC236}">
                  <a16:creationId xmlns:a16="http://schemas.microsoft.com/office/drawing/2014/main" id="{8CEE23F6-603B-4DB5-A968-8F086AA2AF53}"/>
                </a:ext>
              </a:extLst>
            </p:cNvPr>
            <p:cNvCxnSpPr>
              <a:cxnSpLocks/>
            </p:cNvCxnSpPr>
            <p:nvPr/>
          </p:nvCxnSpPr>
          <p:spPr>
            <a:xfrm>
              <a:off x="441690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44" title="q lines">
              <a:extLst>
                <a:ext uri="{FF2B5EF4-FFF2-40B4-BE49-F238E27FC236}">
                  <a16:creationId xmlns:a16="http://schemas.microsoft.com/office/drawing/2014/main" id="{B0EC7A32-A13D-40FD-8FCB-9A2616556D19}"/>
                </a:ext>
              </a:extLst>
            </p:cNvPr>
            <p:cNvCxnSpPr>
              <a:cxnSpLocks/>
            </p:cNvCxnSpPr>
            <p:nvPr/>
          </p:nvCxnSpPr>
          <p:spPr>
            <a:xfrm>
              <a:off x="506418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46" title="q lines">
              <a:extLst>
                <a:ext uri="{FF2B5EF4-FFF2-40B4-BE49-F238E27FC236}">
                  <a16:creationId xmlns:a16="http://schemas.microsoft.com/office/drawing/2014/main" id="{662638A0-3098-431F-BE5E-612EF4623E02}"/>
                </a:ext>
              </a:extLst>
            </p:cNvPr>
            <p:cNvCxnSpPr>
              <a:cxnSpLocks/>
            </p:cNvCxnSpPr>
            <p:nvPr/>
          </p:nvCxnSpPr>
          <p:spPr>
            <a:xfrm>
              <a:off x="571146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95">
              <a:extLst>
                <a:ext uri="{FF2B5EF4-FFF2-40B4-BE49-F238E27FC236}">
                  <a16:creationId xmlns:a16="http://schemas.microsoft.com/office/drawing/2014/main" id="{9E24B3E5-9E8A-4B3A-ADB6-4481250B3F2A}"/>
                </a:ext>
              </a:extLst>
            </p:cNvPr>
            <p:cNvSpPr txBox="1"/>
            <p:nvPr/>
          </p:nvSpPr>
          <p:spPr>
            <a:xfrm>
              <a:off x="3495592" y="6614504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2018</a:t>
              </a:r>
            </a:p>
          </p:txBody>
        </p:sp>
        <p:sp>
          <p:nvSpPr>
            <p:cNvPr id="119" name="Rectangle: Rounded Corners 188" title="Year Bar">
              <a:extLst>
                <a:ext uri="{FF2B5EF4-FFF2-40B4-BE49-F238E27FC236}">
                  <a16:creationId xmlns:a16="http://schemas.microsoft.com/office/drawing/2014/main" id="{4216F653-445A-48AE-9E7F-2BCB19F1649E}"/>
                </a:ext>
              </a:extLst>
            </p:cNvPr>
            <p:cNvSpPr/>
            <p:nvPr/>
          </p:nvSpPr>
          <p:spPr>
            <a:xfrm>
              <a:off x="3751079" y="6381864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20" name="TextBox 100">
              <a:extLst>
                <a:ext uri="{FF2B5EF4-FFF2-40B4-BE49-F238E27FC236}">
                  <a16:creationId xmlns:a16="http://schemas.microsoft.com/office/drawing/2014/main" id="{316E8E00-CDAC-4884-B354-EEC46B99951A}"/>
                </a:ext>
              </a:extLst>
            </p:cNvPr>
            <p:cNvSpPr txBox="1"/>
            <p:nvPr/>
          </p:nvSpPr>
          <p:spPr>
            <a:xfrm>
              <a:off x="36641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Q1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1" name="TextBox 101">
              <a:extLst>
                <a:ext uri="{FF2B5EF4-FFF2-40B4-BE49-F238E27FC236}">
                  <a16:creationId xmlns:a16="http://schemas.microsoft.com/office/drawing/2014/main" id="{99123C15-08DD-4459-98C8-FB1D88A48434}"/>
                </a:ext>
              </a:extLst>
            </p:cNvPr>
            <p:cNvSpPr txBox="1"/>
            <p:nvPr/>
          </p:nvSpPr>
          <p:spPr>
            <a:xfrm>
              <a:off x="43116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Q2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2" name="TextBox 102">
              <a:extLst>
                <a:ext uri="{FF2B5EF4-FFF2-40B4-BE49-F238E27FC236}">
                  <a16:creationId xmlns:a16="http://schemas.microsoft.com/office/drawing/2014/main" id="{702C22D6-E9B8-49C2-813B-3220EF5976F5}"/>
                </a:ext>
              </a:extLst>
            </p:cNvPr>
            <p:cNvSpPr txBox="1"/>
            <p:nvPr/>
          </p:nvSpPr>
          <p:spPr>
            <a:xfrm>
              <a:off x="49590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Q3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3" name="TextBox 103">
              <a:extLst>
                <a:ext uri="{FF2B5EF4-FFF2-40B4-BE49-F238E27FC236}">
                  <a16:creationId xmlns:a16="http://schemas.microsoft.com/office/drawing/2014/main" id="{71DFD606-8479-465C-B5A5-ACC2FD6A05AD}"/>
                </a:ext>
              </a:extLst>
            </p:cNvPr>
            <p:cNvSpPr txBox="1"/>
            <p:nvPr/>
          </p:nvSpPr>
          <p:spPr>
            <a:xfrm>
              <a:off x="56065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Q4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124" name="Straight Connector 114" title="q lines">
              <a:extLst>
                <a:ext uri="{FF2B5EF4-FFF2-40B4-BE49-F238E27FC236}">
                  <a16:creationId xmlns:a16="http://schemas.microsoft.com/office/drawing/2014/main" id="{5C8E95F6-C78E-4027-9F74-5B2D4ABF6B49}"/>
                </a:ext>
              </a:extLst>
            </p:cNvPr>
            <p:cNvCxnSpPr>
              <a:cxnSpLocks/>
            </p:cNvCxnSpPr>
            <p:nvPr/>
          </p:nvCxnSpPr>
          <p:spPr>
            <a:xfrm>
              <a:off x="376962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" title="Milestone">
            <a:extLst>
              <a:ext uri="{FF2B5EF4-FFF2-40B4-BE49-F238E27FC236}">
                <a16:creationId xmlns:a16="http://schemas.microsoft.com/office/drawing/2014/main" id="{4ACC178D-DE1C-476D-BD2B-DDD03D3DC824}"/>
              </a:ext>
            </a:extLst>
          </p:cNvPr>
          <p:cNvGrpSpPr/>
          <p:nvPr/>
        </p:nvGrpSpPr>
        <p:grpSpPr>
          <a:xfrm>
            <a:off x="5797600" y="2532799"/>
            <a:ext cx="1441400" cy="670878"/>
            <a:chOff x="5653543" y="3048963"/>
            <a:chExt cx="1921866" cy="894504"/>
          </a:xfrm>
        </p:grpSpPr>
        <p:grpSp>
          <p:nvGrpSpPr>
            <p:cNvPr id="126" name="Group 134" title="Milestone Text">
              <a:extLst>
                <a:ext uri="{FF2B5EF4-FFF2-40B4-BE49-F238E27FC236}">
                  <a16:creationId xmlns:a16="http://schemas.microsoft.com/office/drawing/2014/main" id="{9C021FC8-E21C-449A-BF58-8B0A19ABB84F}"/>
                </a:ext>
              </a:extLst>
            </p:cNvPr>
            <p:cNvGrpSpPr/>
            <p:nvPr/>
          </p:nvGrpSpPr>
          <p:grpSpPr>
            <a:xfrm>
              <a:off x="6280627" y="3108996"/>
              <a:ext cx="1294782" cy="727511"/>
              <a:chOff x="2110555" y="2162177"/>
              <a:chExt cx="1294782" cy="727511"/>
            </a:xfrm>
          </p:grpSpPr>
          <p:sp>
            <p:nvSpPr>
              <p:cNvPr id="130" name="TextBox 135">
                <a:extLst>
                  <a:ext uri="{FF2B5EF4-FFF2-40B4-BE49-F238E27FC236}">
                    <a16:creationId xmlns:a16="http://schemas.microsoft.com/office/drawing/2014/main" id="{80DC6BE6-5DF7-410B-BE5E-F673AF7AE5AE}"/>
                  </a:ext>
                </a:extLst>
              </p:cNvPr>
              <p:cNvSpPr txBox="1"/>
              <p:nvPr/>
            </p:nvSpPr>
            <p:spPr>
              <a:xfrm>
                <a:off x="2110555" y="2162177"/>
                <a:ext cx="1294782" cy="241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7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Evaluation</a:t>
                </a:r>
              </a:p>
            </p:txBody>
          </p:sp>
          <p:sp>
            <p:nvSpPr>
              <p:cNvPr id="131" name="TextBox 136">
                <a:extLst>
                  <a:ext uri="{FF2B5EF4-FFF2-40B4-BE49-F238E27FC236}">
                    <a16:creationId xmlns:a16="http://schemas.microsoft.com/office/drawing/2014/main" id="{0DEFCEAC-68C1-40F1-9B35-3772D46BCCEF}"/>
                  </a:ext>
                </a:extLst>
              </p:cNvPr>
              <p:cNvSpPr txBox="1"/>
              <p:nvPr/>
            </p:nvSpPr>
            <p:spPr>
              <a:xfrm>
                <a:off x="2110555" y="2470633"/>
                <a:ext cx="129478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RO Haïti</a:t>
                </a:r>
              </a:p>
            </p:txBody>
          </p:sp>
          <p:sp>
            <p:nvSpPr>
              <p:cNvPr id="132" name="TextBox 137">
                <a:extLst>
                  <a:ext uri="{FF2B5EF4-FFF2-40B4-BE49-F238E27FC236}">
                    <a16:creationId xmlns:a16="http://schemas.microsoft.com/office/drawing/2014/main" id="{0F387823-885E-4A41-A4D0-57E943BD93E7}"/>
                  </a:ext>
                </a:extLst>
              </p:cNvPr>
              <p:cNvSpPr txBox="1"/>
              <p:nvPr/>
            </p:nvSpPr>
            <p:spPr>
              <a:xfrm>
                <a:off x="2110556" y="2653951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fr-FR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Q4 </a:t>
                </a:r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2019</a:t>
                </a:r>
              </a:p>
            </p:txBody>
          </p:sp>
        </p:grpSp>
        <p:sp>
          <p:nvSpPr>
            <p:cNvPr id="127" name="Rectangle: Rounded Corners 198" title="Milestone Graphic">
              <a:extLst>
                <a:ext uri="{FF2B5EF4-FFF2-40B4-BE49-F238E27FC236}">
                  <a16:creationId xmlns:a16="http://schemas.microsoft.com/office/drawing/2014/main" id="{EED5FFAD-AAB2-4E26-9CF2-CC5E610EB133}"/>
                </a:ext>
              </a:extLst>
            </p:cNvPr>
            <p:cNvSpPr/>
            <p:nvPr/>
          </p:nvSpPr>
          <p:spPr>
            <a:xfrm>
              <a:off x="6257081" y="3792346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128" name="Graphic 201" title="Milestone Flag">
              <a:extLst>
                <a:ext uri="{FF2B5EF4-FFF2-40B4-BE49-F238E27FC236}">
                  <a16:creationId xmlns:a16="http://schemas.microsoft.com/office/drawing/2014/main" id="{347C8125-CF6B-45E2-9570-6B05979E8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5653543" y="3048963"/>
              <a:ext cx="573660" cy="422383"/>
            </a:xfrm>
            <a:prstGeom prst="rect">
              <a:avLst/>
            </a:prstGeom>
          </p:spPr>
        </p:pic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E2D369F-E989-4CE7-BFD8-515126BA2C6B}"/>
                </a:ext>
              </a:extLst>
            </p:cNvPr>
            <p:cNvSpPr/>
            <p:nvPr/>
          </p:nvSpPr>
          <p:spPr>
            <a:xfrm>
              <a:off x="5859916" y="3141299"/>
              <a:ext cx="408660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04</a:t>
              </a:r>
            </a:p>
          </p:txBody>
        </p:sp>
      </p:grpSp>
      <p:cxnSp>
        <p:nvCxnSpPr>
          <p:cNvPr id="133" name="Straight Connector 154" title="callout lines">
            <a:extLst>
              <a:ext uri="{FF2B5EF4-FFF2-40B4-BE49-F238E27FC236}">
                <a16:creationId xmlns:a16="http://schemas.microsoft.com/office/drawing/2014/main" id="{975C6F4D-FEC6-41F0-80BD-1FBB84859CE0}"/>
              </a:ext>
            </a:extLst>
          </p:cNvPr>
          <p:cNvCxnSpPr>
            <a:cxnSpLocks/>
          </p:cNvCxnSpPr>
          <p:nvPr/>
        </p:nvCxnSpPr>
        <p:spPr>
          <a:xfrm>
            <a:off x="6333177" y="3246452"/>
            <a:ext cx="0" cy="1857497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6" title="Milestone">
            <a:extLst>
              <a:ext uri="{FF2B5EF4-FFF2-40B4-BE49-F238E27FC236}">
                <a16:creationId xmlns:a16="http://schemas.microsoft.com/office/drawing/2014/main" id="{EF80B100-C6DD-416E-A930-C1B1D3B4E47E}"/>
              </a:ext>
            </a:extLst>
          </p:cNvPr>
          <p:cNvGrpSpPr/>
          <p:nvPr/>
        </p:nvGrpSpPr>
        <p:grpSpPr>
          <a:xfrm>
            <a:off x="6719794" y="1740238"/>
            <a:ext cx="1433606" cy="520709"/>
            <a:chOff x="8221479" y="1230304"/>
            <a:chExt cx="1911474" cy="694282"/>
          </a:xfrm>
        </p:grpSpPr>
        <p:grpSp>
          <p:nvGrpSpPr>
            <p:cNvPr id="135" name="Group 6" title="Milestone Text">
              <a:extLst>
                <a:ext uri="{FF2B5EF4-FFF2-40B4-BE49-F238E27FC236}">
                  <a16:creationId xmlns:a16="http://schemas.microsoft.com/office/drawing/2014/main" id="{2E40B69F-E4C9-4DED-888B-1050168560DD}"/>
                </a:ext>
              </a:extLst>
            </p:cNvPr>
            <p:cNvGrpSpPr/>
            <p:nvPr/>
          </p:nvGrpSpPr>
          <p:grpSpPr>
            <a:xfrm>
              <a:off x="8838171" y="1288030"/>
              <a:ext cx="1294782" cy="531566"/>
              <a:chOff x="9170729" y="3021091"/>
              <a:chExt cx="1294782" cy="531566"/>
            </a:xfrm>
          </p:grpSpPr>
          <p:sp>
            <p:nvSpPr>
              <p:cNvPr id="139" name="TextBox 170">
                <a:extLst>
                  <a:ext uri="{FF2B5EF4-FFF2-40B4-BE49-F238E27FC236}">
                    <a16:creationId xmlns:a16="http://schemas.microsoft.com/office/drawing/2014/main" id="{C6BE5CCB-4A76-4742-8A19-CAE34808F36D}"/>
                  </a:ext>
                </a:extLst>
              </p:cNvPr>
              <p:cNvSpPr txBox="1"/>
              <p:nvPr/>
            </p:nvSpPr>
            <p:spPr>
              <a:xfrm>
                <a:off x="9170729" y="3021091"/>
                <a:ext cx="1294782" cy="2412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76" dirty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Today</a:t>
                </a:r>
              </a:p>
            </p:txBody>
          </p:sp>
          <p:sp>
            <p:nvSpPr>
              <p:cNvPr id="140" name="TextBox 172">
                <a:extLst>
                  <a:ext uri="{FF2B5EF4-FFF2-40B4-BE49-F238E27FC236}">
                    <a16:creationId xmlns:a16="http://schemas.microsoft.com/office/drawing/2014/main" id="{F8D4BD7B-1234-4DD0-A923-E8EC62958E91}"/>
                  </a:ext>
                </a:extLst>
              </p:cNvPr>
              <p:cNvSpPr txBox="1"/>
              <p:nvPr/>
            </p:nvSpPr>
            <p:spPr>
              <a:xfrm>
                <a:off x="9170730" y="3316920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Q1 2020</a:t>
                </a:r>
                <a:endPara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136" name="Graphic 186" descr="Flag">
              <a:extLst>
                <a:ext uri="{FF2B5EF4-FFF2-40B4-BE49-F238E27FC236}">
                  <a16:creationId xmlns:a16="http://schemas.microsoft.com/office/drawing/2014/main" id="{1F84156B-17D0-4E53-9AB1-A6E7C900D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33525" t="18748" r="17129" b="44918"/>
            <a:stretch/>
          </p:blipFill>
          <p:spPr>
            <a:xfrm flipH="1">
              <a:off x="8221479" y="1230304"/>
              <a:ext cx="573660" cy="422384"/>
            </a:xfrm>
            <a:prstGeom prst="rect">
              <a:avLst/>
            </a:prstGeom>
          </p:spPr>
        </p:pic>
        <p:sp>
          <p:nvSpPr>
            <p:cNvPr id="137" name="Rectangle: Rounded Corners 200" title="Milestone Graphic">
              <a:extLst>
                <a:ext uri="{FF2B5EF4-FFF2-40B4-BE49-F238E27FC236}">
                  <a16:creationId xmlns:a16="http://schemas.microsoft.com/office/drawing/2014/main" id="{BEB4DDD6-AB2C-4534-955F-F4B380440375}"/>
                </a:ext>
              </a:extLst>
            </p:cNvPr>
            <p:cNvSpPr/>
            <p:nvPr/>
          </p:nvSpPr>
          <p:spPr>
            <a:xfrm>
              <a:off x="8842061" y="1773465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138" name="Graphic 40" descr="Icon Checked">
              <a:extLst>
                <a:ext uri="{FF2B5EF4-FFF2-40B4-BE49-F238E27FC236}">
                  <a16:creationId xmlns:a16="http://schemas.microsoft.com/office/drawing/2014/main" id="{44C74043-5524-4C73-B3E6-8148E630A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20199" t="23238" r="22077" b="24597"/>
            <a:stretch/>
          </p:blipFill>
          <p:spPr>
            <a:xfrm>
              <a:off x="8434681" y="1282538"/>
              <a:ext cx="371215" cy="335467"/>
            </a:xfrm>
            <a:prstGeom prst="rect">
              <a:avLst/>
            </a:prstGeom>
          </p:spPr>
        </p:pic>
      </p:grpSp>
      <p:grpSp>
        <p:nvGrpSpPr>
          <p:cNvPr id="141" name="Group 22" descr="Year 3&#10;">
            <a:extLst>
              <a:ext uri="{FF2B5EF4-FFF2-40B4-BE49-F238E27FC236}">
                <a16:creationId xmlns:a16="http://schemas.microsoft.com/office/drawing/2014/main" id="{CEE15DC0-A896-4EAF-85E8-9DC9DB979B84}"/>
              </a:ext>
            </a:extLst>
          </p:cNvPr>
          <p:cNvGrpSpPr/>
          <p:nvPr/>
        </p:nvGrpSpPr>
        <p:grpSpPr>
          <a:xfrm>
            <a:off x="4701174" y="4976447"/>
            <a:ext cx="2139132" cy="803667"/>
            <a:chOff x="6076126" y="5778006"/>
            <a:chExt cx="2852176" cy="1071556"/>
          </a:xfrm>
        </p:grpSpPr>
        <p:sp>
          <p:nvSpPr>
            <p:cNvPr id="142" name="Oval 165">
              <a:extLst>
                <a:ext uri="{FF2B5EF4-FFF2-40B4-BE49-F238E27FC236}">
                  <a16:creationId xmlns:a16="http://schemas.microsoft.com/office/drawing/2014/main" id="{CD235FFC-6A0E-47AF-AC8F-20677EB444FC}"/>
                </a:ext>
              </a:extLst>
            </p:cNvPr>
            <p:cNvSpPr/>
            <p:nvPr/>
          </p:nvSpPr>
          <p:spPr>
            <a:xfrm>
              <a:off x="8186738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43" name="Oval 164">
              <a:extLst>
                <a:ext uri="{FF2B5EF4-FFF2-40B4-BE49-F238E27FC236}">
                  <a16:creationId xmlns:a16="http://schemas.microsoft.com/office/drawing/2014/main" id="{D7F66751-5B2A-464C-A0AD-37B9D94CCC55}"/>
                </a:ext>
              </a:extLst>
            </p:cNvPr>
            <p:cNvSpPr/>
            <p:nvPr/>
          </p:nvSpPr>
          <p:spPr>
            <a:xfrm>
              <a:off x="7533921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44" name="Oval 163">
              <a:extLst>
                <a:ext uri="{FF2B5EF4-FFF2-40B4-BE49-F238E27FC236}">
                  <a16:creationId xmlns:a16="http://schemas.microsoft.com/office/drawing/2014/main" id="{2BB6040F-EB4E-4310-BF98-25F47485E087}"/>
                </a:ext>
              </a:extLst>
            </p:cNvPr>
            <p:cNvSpPr/>
            <p:nvPr/>
          </p:nvSpPr>
          <p:spPr>
            <a:xfrm>
              <a:off x="6882642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45" name="Oval 162">
              <a:extLst>
                <a:ext uri="{FF2B5EF4-FFF2-40B4-BE49-F238E27FC236}">
                  <a16:creationId xmlns:a16="http://schemas.microsoft.com/office/drawing/2014/main" id="{CBAEC703-69EC-45A2-BB54-7EAC7D4E5E9C}"/>
                </a:ext>
              </a:extLst>
            </p:cNvPr>
            <p:cNvSpPr/>
            <p:nvPr/>
          </p:nvSpPr>
          <p:spPr>
            <a:xfrm>
              <a:off x="6231556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cxnSp>
          <p:nvCxnSpPr>
            <p:cNvPr id="146" name="Straight Connector 52" title="q lines">
              <a:extLst>
                <a:ext uri="{FF2B5EF4-FFF2-40B4-BE49-F238E27FC236}">
                  <a16:creationId xmlns:a16="http://schemas.microsoft.com/office/drawing/2014/main" id="{1B503BE8-868F-4660-8AFA-BE353AB48B68}"/>
                </a:ext>
              </a:extLst>
            </p:cNvPr>
            <p:cNvCxnSpPr>
              <a:cxnSpLocks/>
            </p:cNvCxnSpPr>
            <p:nvPr/>
          </p:nvCxnSpPr>
          <p:spPr>
            <a:xfrm>
              <a:off x="830059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96">
              <a:extLst>
                <a:ext uri="{FF2B5EF4-FFF2-40B4-BE49-F238E27FC236}">
                  <a16:creationId xmlns:a16="http://schemas.microsoft.com/office/drawing/2014/main" id="{3984115C-22F4-41EB-BF04-E71D3503F2B5}"/>
                </a:ext>
              </a:extLst>
            </p:cNvPr>
            <p:cNvSpPr txBox="1"/>
            <p:nvPr/>
          </p:nvSpPr>
          <p:spPr>
            <a:xfrm>
              <a:off x="6076126" y="6613825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2019</a:t>
              </a:r>
            </a:p>
          </p:txBody>
        </p:sp>
        <p:cxnSp>
          <p:nvCxnSpPr>
            <p:cNvPr id="148" name="Straight Connector 155" title="q lines">
              <a:extLst>
                <a:ext uri="{FF2B5EF4-FFF2-40B4-BE49-F238E27FC236}">
                  <a16:creationId xmlns:a16="http://schemas.microsoft.com/office/drawing/2014/main" id="{AB0F6D18-7A1E-4D91-B120-E2079E0DA1A7}"/>
                </a:ext>
              </a:extLst>
            </p:cNvPr>
            <p:cNvCxnSpPr>
              <a:cxnSpLocks/>
            </p:cNvCxnSpPr>
            <p:nvPr/>
          </p:nvCxnSpPr>
          <p:spPr>
            <a:xfrm>
              <a:off x="700603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: Rounded Corners 189" title="Year Bar">
              <a:extLst>
                <a:ext uri="{FF2B5EF4-FFF2-40B4-BE49-F238E27FC236}">
                  <a16:creationId xmlns:a16="http://schemas.microsoft.com/office/drawing/2014/main" id="{A39C3188-7311-466A-8363-02881CE1722D}"/>
                </a:ext>
              </a:extLst>
            </p:cNvPr>
            <p:cNvSpPr/>
            <p:nvPr/>
          </p:nvSpPr>
          <p:spPr>
            <a:xfrm>
              <a:off x="6354973" y="6375207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50" name="TextBox 104">
              <a:extLst>
                <a:ext uri="{FF2B5EF4-FFF2-40B4-BE49-F238E27FC236}">
                  <a16:creationId xmlns:a16="http://schemas.microsoft.com/office/drawing/2014/main" id="{16EAD50A-0933-4C9C-95E6-08A076B32041}"/>
                </a:ext>
              </a:extLst>
            </p:cNvPr>
            <p:cNvSpPr txBox="1"/>
            <p:nvPr/>
          </p:nvSpPr>
          <p:spPr>
            <a:xfrm>
              <a:off x="62539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Q1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1" name="TextBox 105">
              <a:extLst>
                <a:ext uri="{FF2B5EF4-FFF2-40B4-BE49-F238E27FC236}">
                  <a16:creationId xmlns:a16="http://schemas.microsoft.com/office/drawing/2014/main" id="{1A5CBF37-8585-4DC5-9107-7C048ACE4F6B}"/>
                </a:ext>
              </a:extLst>
            </p:cNvPr>
            <p:cNvSpPr txBox="1"/>
            <p:nvPr/>
          </p:nvSpPr>
          <p:spPr>
            <a:xfrm>
              <a:off x="69014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Q2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2" name="TextBox 106">
              <a:extLst>
                <a:ext uri="{FF2B5EF4-FFF2-40B4-BE49-F238E27FC236}">
                  <a16:creationId xmlns:a16="http://schemas.microsoft.com/office/drawing/2014/main" id="{1B2A0732-77CE-4CCD-9584-C8A3BD068222}"/>
                </a:ext>
              </a:extLst>
            </p:cNvPr>
            <p:cNvSpPr txBox="1"/>
            <p:nvPr/>
          </p:nvSpPr>
          <p:spPr>
            <a:xfrm>
              <a:off x="75488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Q3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3" name="TextBox 107">
              <a:extLst>
                <a:ext uri="{FF2B5EF4-FFF2-40B4-BE49-F238E27FC236}">
                  <a16:creationId xmlns:a16="http://schemas.microsoft.com/office/drawing/2014/main" id="{D56C61BF-4889-44FB-9251-6B314A0F79CE}"/>
                </a:ext>
              </a:extLst>
            </p:cNvPr>
            <p:cNvSpPr txBox="1"/>
            <p:nvPr/>
          </p:nvSpPr>
          <p:spPr>
            <a:xfrm>
              <a:off x="81963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Q4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154" name="Straight Connector 115" title="q lines">
              <a:extLst>
                <a:ext uri="{FF2B5EF4-FFF2-40B4-BE49-F238E27FC236}">
                  <a16:creationId xmlns:a16="http://schemas.microsoft.com/office/drawing/2014/main" id="{4DA2396D-B4BC-4F88-8123-D131FA8D902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74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16" title="q lines">
              <a:extLst>
                <a:ext uri="{FF2B5EF4-FFF2-40B4-BE49-F238E27FC236}">
                  <a16:creationId xmlns:a16="http://schemas.microsoft.com/office/drawing/2014/main" id="{9BE12822-D1FA-4F04-BA60-04815B2B1B4D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1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8" title="Milestone">
            <a:extLst>
              <a:ext uri="{FF2B5EF4-FFF2-40B4-BE49-F238E27FC236}">
                <a16:creationId xmlns:a16="http://schemas.microsoft.com/office/drawing/2014/main" id="{2A88F9CD-42D2-4C63-8F04-F26A9F3B40C6}"/>
              </a:ext>
            </a:extLst>
          </p:cNvPr>
          <p:cNvGrpSpPr/>
          <p:nvPr/>
        </p:nvGrpSpPr>
        <p:grpSpPr>
          <a:xfrm>
            <a:off x="7280083" y="2246343"/>
            <a:ext cx="1446179" cy="667408"/>
            <a:chOff x="9514671" y="2137867"/>
            <a:chExt cx="1928238" cy="889877"/>
          </a:xfrm>
        </p:grpSpPr>
        <p:sp>
          <p:nvSpPr>
            <p:cNvPr id="157" name="TextBox 141">
              <a:extLst>
                <a:ext uri="{FF2B5EF4-FFF2-40B4-BE49-F238E27FC236}">
                  <a16:creationId xmlns:a16="http://schemas.microsoft.com/office/drawing/2014/main" id="{C00C099A-E5BD-41FF-8EC5-D4F9E8C3CD9B}"/>
                </a:ext>
              </a:extLst>
            </p:cNvPr>
            <p:cNvSpPr txBox="1"/>
            <p:nvPr/>
          </p:nvSpPr>
          <p:spPr>
            <a:xfrm>
              <a:off x="10148127" y="2200631"/>
              <a:ext cx="1294782" cy="241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7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REX</a:t>
              </a:r>
            </a:p>
          </p:txBody>
        </p:sp>
        <p:sp>
          <p:nvSpPr>
            <p:cNvPr id="158" name="TextBox 142">
              <a:extLst>
                <a:ext uri="{FF2B5EF4-FFF2-40B4-BE49-F238E27FC236}">
                  <a16:creationId xmlns:a16="http://schemas.microsoft.com/office/drawing/2014/main" id="{87AFE461-6F01-41C3-9DDA-FCDA0E9D52CF}"/>
                </a:ext>
              </a:extLst>
            </p:cNvPr>
            <p:cNvSpPr txBox="1"/>
            <p:nvPr/>
          </p:nvSpPr>
          <p:spPr>
            <a:xfrm>
              <a:off x="10148127" y="2509087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Feedback</a:t>
              </a:r>
              <a:endParaRPr lang="en-US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9" name="TextBox 143">
              <a:extLst>
                <a:ext uri="{FF2B5EF4-FFF2-40B4-BE49-F238E27FC236}">
                  <a16:creationId xmlns:a16="http://schemas.microsoft.com/office/drawing/2014/main" id="{DE439C6D-90D3-4F12-9A66-9844B582F433}"/>
                </a:ext>
              </a:extLst>
            </p:cNvPr>
            <p:cNvSpPr txBox="1"/>
            <p:nvPr/>
          </p:nvSpPr>
          <p:spPr>
            <a:xfrm>
              <a:off x="10148128" y="2692405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Q3 2020</a:t>
              </a:r>
            </a:p>
          </p:txBody>
        </p:sp>
        <p:sp>
          <p:nvSpPr>
            <p:cNvPr id="160" name="Rectangle: Rounded Corners 199" title="Milestone Graphic">
              <a:extLst>
                <a:ext uri="{FF2B5EF4-FFF2-40B4-BE49-F238E27FC236}">
                  <a16:creationId xmlns:a16="http://schemas.microsoft.com/office/drawing/2014/main" id="{93D28DE4-454C-45F1-92B1-FC5788FD05B4}"/>
                </a:ext>
              </a:extLst>
            </p:cNvPr>
            <p:cNvSpPr/>
            <p:nvPr/>
          </p:nvSpPr>
          <p:spPr>
            <a:xfrm>
              <a:off x="10131483" y="2876623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161" name="Graphic 205" title="Milestone Flag">
              <a:extLst>
                <a:ext uri="{FF2B5EF4-FFF2-40B4-BE49-F238E27FC236}">
                  <a16:creationId xmlns:a16="http://schemas.microsoft.com/office/drawing/2014/main" id="{2D5B685C-02CD-4429-A7A2-BA82D2779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9514671" y="2137867"/>
              <a:ext cx="573660" cy="422383"/>
            </a:xfrm>
            <a:prstGeom prst="rect">
              <a:avLst/>
            </a:prstGeom>
          </p:spPr>
        </p:pic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9143747B-EDDD-4139-9EED-9297238BAD36}"/>
                </a:ext>
              </a:extLst>
            </p:cNvPr>
            <p:cNvSpPr/>
            <p:nvPr/>
          </p:nvSpPr>
          <p:spPr>
            <a:xfrm>
              <a:off x="9651724" y="2230203"/>
              <a:ext cx="496404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05</a:t>
              </a:r>
            </a:p>
          </p:txBody>
        </p:sp>
      </p:grpSp>
      <p:cxnSp>
        <p:nvCxnSpPr>
          <p:cNvPr id="163" name="Straight Connector 55" title="callout lines">
            <a:extLst>
              <a:ext uri="{FF2B5EF4-FFF2-40B4-BE49-F238E27FC236}">
                <a16:creationId xmlns:a16="http://schemas.microsoft.com/office/drawing/2014/main" id="{D8CC268F-92F4-41DE-866F-F6BF296668DE}"/>
              </a:ext>
            </a:extLst>
          </p:cNvPr>
          <p:cNvCxnSpPr>
            <a:cxnSpLocks/>
          </p:cNvCxnSpPr>
          <p:nvPr/>
        </p:nvCxnSpPr>
        <p:spPr>
          <a:xfrm>
            <a:off x="7825909" y="2974690"/>
            <a:ext cx="0" cy="2129259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24" descr="Year 4">
            <a:extLst>
              <a:ext uri="{FF2B5EF4-FFF2-40B4-BE49-F238E27FC236}">
                <a16:creationId xmlns:a16="http://schemas.microsoft.com/office/drawing/2014/main" id="{3918C8B4-69B8-499D-A277-18AE7198594A}"/>
              </a:ext>
            </a:extLst>
          </p:cNvPr>
          <p:cNvGrpSpPr/>
          <p:nvPr/>
        </p:nvGrpSpPr>
        <p:grpSpPr>
          <a:xfrm>
            <a:off x="6643350" y="4976447"/>
            <a:ext cx="2149876" cy="803667"/>
            <a:chOff x="8665694" y="5778006"/>
            <a:chExt cx="2866501" cy="1071556"/>
          </a:xfrm>
        </p:grpSpPr>
        <p:sp>
          <p:nvSpPr>
            <p:cNvPr id="165" name="Oval 174">
              <a:extLst>
                <a:ext uri="{FF2B5EF4-FFF2-40B4-BE49-F238E27FC236}">
                  <a16:creationId xmlns:a16="http://schemas.microsoft.com/office/drawing/2014/main" id="{46B7F3B1-E639-4E45-8C09-EEE9623F5744}"/>
                </a:ext>
              </a:extLst>
            </p:cNvPr>
            <p:cNvSpPr/>
            <p:nvPr/>
          </p:nvSpPr>
          <p:spPr>
            <a:xfrm>
              <a:off x="10773302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66" name="Oval 173">
              <a:extLst>
                <a:ext uri="{FF2B5EF4-FFF2-40B4-BE49-F238E27FC236}">
                  <a16:creationId xmlns:a16="http://schemas.microsoft.com/office/drawing/2014/main" id="{22990B42-96AA-4CDA-BEF5-915FC5414678}"/>
                </a:ext>
              </a:extLst>
            </p:cNvPr>
            <p:cNvSpPr/>
            <p:nvPr/>
          </p:nvSpPr>
          <p:spPr>
            <a:xfrm>
              <a:off x="10122723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67" name="Oval 169">
              <a:extLst>
                <a:ext uri="{FF2B5EF4-FFF2-40B4-BE49-F238E27FC236}">
                  <a16:creationId xmlns:a16="http://schemas.microsoft.com/office/drawing/2014/main" id="{0B111BE8-D235-4A79-B144-43953D0D52B3}"/>
                </a:ext>
              </a:extLst>
            </p:cNvPr>
            <p:cNvSpPr/>
            <p:nvPr/>
          </p:nvSpPr>
          <p:spPr>
            <a:xfrm>
              <a:off x="9475478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68" name="Oval 166">
              <a:extLst>
                <a:ext uri="{FF2B5EF4-FFF2-40B4-BE49-F238E27FC236}">
                  <a16:creationId xmlns:a16="http://schemas.microsoft.com/office/drawing/2014/main" id="{04E8807B-9D7A-452A-B3FB-3E2BE3E94F86}"/>
                </a:ext>
              </a:extLst>
            </p:cNvPr>
            <p:cNvSpPr/>
            <p:nvPr/>
          </p:nvSpPr>
          <p:spPr>
            <a:xfrm>
              <a:off x="8822434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69" name="TextBox 197">
              <a:extLst>
                <a:ext uri="{FF2B5EF4-FFF2-40B4-BE49-F238E27FC236}">
                  <a16:creationId xmlns:a16="http://schemas.microsoft.com/office/drawing/2014/main" id="{384B4D5E-DF22-4556-9F7B-E0627361D734}"/>
                </a:ext>
              </a:extLst>
            </p:cNvPr>
            <p:cNvSpPr txBox="1"/>
            <p:nvPr/>
          </p:nvSpPr>
          <p:spPr>
            <a:xfrm>
              <a:off x="8665694" y="6613825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2020</a:t>
              </a:r>
            </a:p>
          </p:txBody>
        </p:sp>
        <p:cxnSp>
          <p:nvCxnSpPr>
            <p:cNvPr id="170" name="Straight Connector 167" title="q lines">
              <a:extLst>
                <a:ext uri="{FF2B5EF4-FFF2-40B4-BE49-F238E27FC236}">
                  <a16:creationId xmlns:a16="http://schemas.microsoft.com/office/drawing/2014/main" id="{8E9F4AD8-209B-4EEC-A9BA-70788AD0F9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89715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84" title="q lines">
              <a:extLst>
                <a:ext uri="{FF2B5EF4-FFF2-40B4-BE49-F238E27FC236}">
                  <a16:creationId xmlns:a16="http://schemas.microsoft.com/office/drawing/2014/main" id="{50ED100A-CA03-4917-8145-C5BDF28B1587}"/>
                </a:ext>
              </a:extLst>
            </p:cNvPr>
            <p:cNvCxnSpPr>
              <a:cxnSpLocks/>
            </p:cNvCxnSpPr>
            <p:nvPr/>
          </p:nvCxnSpPr>
          <p:spPr>
            <a:xfrm>
              <a:off x="959515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: Rounded Corners 190" title="Year Bar">
              <a:extLst>
                <a:ext uri="{FF2B5EF4-FFF2-40B4-BE49-F238E27FC236}">
                  <a16:creationId xmlns:a16="http://schemas.microsoft.com/office/drawing/2014/main" id="{45AC82F1-31F7-4BDE-BF7C-2E9A090107E7}"/>
                </a:ext>
              </a:extLst>
            </p:cNvPr>
            <p:cNvSpPr/>
            <p:nvPr/>
          </p:nvSpPr>
          <p:spPr>
            <a:xfrm>
              <a:off x="8958866" y="6375798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sp>
          <p:nvSpPr>
            <p:cNvPr id="173" name="TextBox 108">
              <a:extLst>
                <a:ext uri="{FF2B5EF4-FFF2-40B4-BE49-F238E27FC236}">
                  <a16:creationId xmlns:a16="http://schemas.microsoft.com/office/drawing/2014/main" id="{611F0B67-8314-4DF8-99E7-108753641C77}"/>
                </a:ext>
              </a:extLst>
            </p:cNvPr>
            <p:cNvSpPr txBox="1"/>
            <p:nvPr/>
          </p:nvSpPr>
          <p:spPr>
            <a:xfrm>
              <a:off x="88437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Q1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4" name="TextBox 109">
              <a:extLst>
                <a:ext uri="{FF2B5EF4-FFF2-40B4-BE49-F238E27FC236}">
                  <a16:creationId xmlns:a16="http://schemas.microsoft.com/office/drawing/2014/main" id="{BAA83CD7-1992-4845-9916-79B3A6737423}"/>
                </a:ext>
              </a:extLst>
            </p:cNvPr>
            <p:cNvSpPr txBox="1"/>
            <p:nvPr/>
          </p:nvSpPr>
          <p:spPr>
            <a:xfrm>
              <a:off x="94912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Q2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5" name="TextBox 110">
              <a:extLst>
                <a:ext uri="{FF2B5EF4-FFF2-40B4-BE49-F238E27FC236}">
                  <a16:creationId xmlns:a16="http://schemas.microsoft.com/office/drawing/2014/main" id="{2F2B6738-A856-4DBF-B465-BC5964B0D7BC}"/>
                </a:ext>
              </a:extLst>
            </p:cNvPr>
            <p:cNvSpPr txBox="1"/>
            <p:nvPr/>
          </p:nvSpPr>
          <p:spPr>
            <a:xfrm>
              <a:off x="101386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Q3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6" name="TextBox 111">
              <a:extLst>
                <a:ext uri="{FF2B5EF4-FFF2-40B4-BE49-F238E27FC236}">
                  <a16:creationId xmlns:a16="http://schemas.microsoft.com/office/drawing/2014/main" id="{C941D233-C1E8-47A4-83C7-CEDB158017C3}"/>
                </a:ext>
              </a:extLst>
            </p:cNvPr>
            <p:cNvSpPr txBox="1"/>
            <p:nvPr/>
          </p:nvSpPr>
          <p:spPr>
            <a:xfrm>
              <a:off x="107861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Q4</a:t>
              </a:r>
              <a:endParaRPr lang="en-US" sz="7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177" name="Straight Connector 118" title="q lines">
              <a:extLst>
                <a:ext uri="{FF2B5EF4-FFF2-40B4-BE49-F238E27FC236}">
                  <a16:creationId xmlns:a16="http://schemas.microsoft.com/office/drawing/2014/main" id="{B2F5D208-76CB-4E99-B318-4CFFE5BABDD1}"/>
                </a:ext>
              </a:extLst>
            </p:cNvPr>
            <p:cNvCxnSpPr>
              <a:cxnSpLocks/>
            </p:cNvCxnSpPr>
            <p:nvPr/>
          </p:nvCxnSpPr>
          <p:spPr>
            <a:xfrm>
              <a:off x="894787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24" title="q lines">
              <a:extLst>
                <a:ext uri="{FF2B5EF4-FFF2-40B4-BE49-F238E27FC236}">
                  <a16:creationId xmlns:a16="http://schemas.microsoft.com/office/drawing/2014/main" id="{B7494A14-757D-4771-B974-AF9C4A42F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244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20" descr="Year 1">
            <a:extLst>
              <a:ext uri="{FF2B5EF4-FFF2-40B4-BE49-F238E27FC236}">
                <a16:creationId xmlns:a16="http://schemas.microsoft.com/office/drawing/2014/main" id="{5D2F3933-9B72-4828-BCB7-541ECBDEFC11}"/>
              </a:ext>
            </a:extLst>
          </p:cNvPr>
          <p:cNvGrpSpPr/>
          <p:nvPr/>
        </p:nvGrpSpPr>
        <p:grpSpPr>
          <a:xfrm>
            <a:off x="86929" y="4979144"/>
            <a:ext cx="893190" cy="573840"/>
            <a:chOff x="2529596" y="5778006"/>
            <a:chExt cx="1190919" cy="765120"/>
          </a:xfrm>
        </p:grpSpPr>
        <p:sp>
          <p:nvSpPr>
            <p:cNvPr id="180" name="Oval 157">
              <a:extLst>
                <a:ext uri="{FF2B5EF4-FFF2-40B4-BE49-F238E27FC236}">
                  <a16:creationId xmlns:a16="http://schemas.microsoft.com/office/drawing/2014/main" id="{74AE39C1-CE7F-4294-BA9F-DE5050CFDD2F}"/>
                </a:ext>
              </a:extLst>
            </p:cNvPr>
            <p:cNvSpPr/>
            <p:nvPr/>
          </p:nvSpPr>
          <p:spPr>
            <a:xfrm>
              <a:off x="300443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/>
            </a:p>
          </p:txBody>
        </p:sp>
        <p:cxnSp>
          <p:nvCxnSpPr>
            <p:cNvPr id="181" name="Straight Connector 36" title="q lines">
              <a:extLst>
                <a:ext uri="{FF2B5EF4-FFF2-40B4-BE49-F238E27FC236}">
                  <a16:creationId xmlns:a16="http://schemas.microsoft.com/office/drawing/2014/main" id="{4B8B0E64-F638-410E-B55B-23FF670F9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2233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ectangle: Rounded Corners 1" title="Year Bar">
              <a:extLst>
                <a:ext uri="{FF2B5EF4-FFF2-40B4-BE49-F238E27FC236}">
                  <a16:creationId xmlns:a16="http://schemas.microsoft.com/office/drawing/2014/main" id="{64E02AE9-6B6C-4B9C-ABBB-1E374B6CA82E}"/>
                </a:ext>
              </a:extLst>
            </p:cNvPr>
            <p:cNvSpPr/>
            <p:nvPr/>
          </p:nvSpPr>
          <p:spPr>
            <a:xfrm>
              <a:off x="2529596" y="6381273"/>
              <a:ext cx="1190919" cy="161853"/>
            </a:xfrm>
            <a:prstGeom prst="roundRect">
              <a:avLst>
                <a:gd name="adj" fmla="val 50000"/>
              </a:avLst>
            </a:prstGeom>
            <a:solidFill>
              <a:srgbClr val="6A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/>
            </a:p>
          </p:txBody>
        </p:sp>
        <p:sp>
          <p:nvSpPr>
            <p:cNvPr id="183" name="TextBox 74">
              <a:extLst>
                <a:ext uri="{FF2B5EF4-FFF2-40B4-BE49-F238E27FC236}">
                  <a16:creationId xmlns:a16="http://schemas.microsoft.com/office/drawing/2014/main" id="{2717FE78-5079-4505-AEB2-D90CAE956F0A}"/>
                </a:ext>
              </a:extLst>
            </p:cNvPr>
            <p:cNvSpPr txBox="1"/>
            <p:nvPr/>
          </p:nvSpPr>
          <p:spPr>
            <a:xfrm>
              <a:off x="30167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Q4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686386" y="4336480"/>
            <a:ext cx="1260557" cy="409502"/>
            <a:chOff x="446364" y="4262212"/>
            <a:chExt cx="1680743" cy="589973"/>
          </a:xfrm>
        </p:grpSpPr>
        <p:grpSp>
          <p:nvGrpSpPr>
            <p:cNvPr id="185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048309" cy="424040"/>
              <a:chOff x="1510891" y="4044803"/>
              <a:chExt cx="1048309" cy="424040"/>
            </a:xfrm>
          </p:grpSpPr>
          <p:sp>
            <p:nvSpPr>
              <p:cNvPr id="189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048309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First 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contacts</a:t>
                </a:r>
              </a:p>
            </p:txBody>
          </p:sp>
          <p:sp>
            <p:nvSpPr>
              <p:cNvPr id="190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31 Jan – 3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Fev</a:t>
                </a:r>
                <a:endPara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186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187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M1</a:t>
              </a:r>
            </a:p>
          </p:txBody>
        </p:sp>
      </p:grpSp>
      <p:grpSp>
        <p:nvGrpSpPr>
          <p:cNvPr id="191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1136852" y="3855609"/>
            <a:ext cx="1260557" cy="409502"/>
            <a:chOff x="446364" y="4262212"/>
            <a:chExt cx="1680743" cy="589973"/>
          </a:xfrm>
        </p:grpSpPr>
        <p:grpSp>
          <p:nvGrpSpPr>
            <p:cNvPr id="192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048309" cy="424040"/>
              <a:chOff x="1510891" y="4044803"/>
              <a:chExt cx="1048309" cy="424040"/>
            </a:xfrm>
          </p:grpSpPr>
          <p:sp>
            <p:nvSpPr>
              <p:cNvPr id="196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048309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Workshop 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1 (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PàP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)</a:t>
                </a:r>
              </a:p>
            </p:txBody>
          </p:sp>
          <p:sp>
            <p:nvSpPr>
              <p:cNvPr id="197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29 Mai – 2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Juin</a:t>
                </a:r>
                <a:endPara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193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194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M2</a:t>
              </a:r>
            </a:p>
          </p:txBody>
        </p:sp>
      </p:grpSp>
      <p:grpSp>
        <p:nvGrpSpPr>
          <p:cNvPr id="198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1707791" y="2533099"/>
            <a:ext cx="1683401" cy="667546"/>
            <a:chOff x="446364" y="3962124"/>
            <a:chExt cx="2244535" cy="890061"/>
          </a:xfrm>
        </p:grpSpPr>
        <p:grpSp>
          <p:nvGrpSpPr>
            <p:cNvPr id="199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027988"/>
              <a:ext cx="1612101" cy="727511"/>
              <a:chOff x="1510891" y="3741332"/>
              <a:chExt cx="1612101" cy="727511"/>
            </a:xfrm>
          </p:grpSpPr>
          <p:sp>
            <p:nvSpPr>
              <p:cNvPr id="203" name="TextBox 59">
                <a:extLst>
                  <a:ext uri="{FF2B5EF4-FFF2-40B4-BE49-F238E27FC236}">
                    <a16:creationId xmlns:a16="http://schemas.microsoft.com/office/drawing/2014/main" id="{3DD2C9D1-5E8D-4ED2-989C-330D6753B965}"/>
                  </a:ext>
                </a:extLst>
              </p:cNvPr>
              <p:cNvSpPr txBox="1"/>
              <p:nvPr/>
            </p:nvSpPr>
            <p:spPr>
              <a:xfrm>
                <a:off x="1510891" y="3741332"/>
                <a:ext cx="1612101" cy="241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7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ROOP</a:t>
                </a:r>
              </a:p>
            </p:txBody>
          </p:sp>
          <p:sp>
            <p:nvSpPr>
              <p:cNvPr id="204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9788"/>
                <a:ext cx="152402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Du RO Haïti par le CEOS</a:t>
                </a:r>
              </a:p>
            </p:txBody>
          </p:sp>
          <p:sp>
            <p:nvSpPr>
              <p:cNvPr id="205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Q3 2017</a:t>
                </a:r>
              </a:p>
            </p:txBody>
          </p:sp>
        </p:grpSp>
        <p:sp>
          <p:nvSpPr>
            <p:cNvPr id="200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01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3962124"/>
              <a:ext cx="573660" cy="422383"/>
            </a:xfrm>
            <a:prstGeom prst="rect">
              <a:avLst/>
            </a:prstGeom>
          </p:spPr>
        </p:pic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52736" y="4054460"/>
              <a:ext cx="408660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02</a:t>
              </a:r>
            </a:p>
          </p:txBody>
        </p:sp>
      </p:grpSp>
      <p:grpSp>
        <p:nvGrpSpPr>
          <p:cNvPr id="206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2273665" y="4357468"/>
            <a:ext cx="1260557" cy="409502"/>
            <a:chOff x="446364" y="4262212"/>
            <a:chExt cx="1680743" cy="589973"/>
          </a:xfrm>
        </p:grpSpPr>
        <p:grpSp>
          <p:nvGrpSpPr>
            <p:cNvPr id="207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048309" cy="424040"/>
              <a:chOff x="1510891" y="4044803"/>
              <a:chExt cx="1048309" cy="424040"/>
            </a:xfrm>
          </p:grpSpPr>
          <p:sp>
            <p:nvSpPr>
              <p:cNvPr id="211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048309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Technical Review</a:t>
                </a:r>
                <a:endPara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12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5-8 Dec</a:t>
                </a:r>
              </a:p>
            </p:txBody>
          </p:sp>
        </p:grpSp>
        <p:sp>
          <p:nvSpPr>
            <p:cNvPr id="208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09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M3</a:t>
              </a:r>
            </a:p>
          </p:txBody>
        </p:sp>
      </p:grpSp>
      <p:cxnSp>
        <p:nvCxnSpPr>
          <p:cNvPr id="213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2789899" y="4806726"/>
            <a:ext cx="0" cy="29022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1220372" y="4806726"/>
            <a:ext cx="0" cy="29022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3590932" y="4334082"/>
            <a:ext cx="0" cy="76908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3039812" y="3855897"/>
            <a:ext cx="1569481" cy="409502"/>
            <a:chOff x="446364" y="4262212"/>
            <a:chExt cx="2092641" cy="589973"/>
          </a:xfrm>
        </p:grpSpPr>
        <p:grpSp>
          <p:nvGrpSpPr>
            <p:cNvPr id="217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460207" cy="424040"/>
              <a:chOff x="1510891" y="4044803"/>
              <a:chExt cx="1460207" cy="424040"/>
            </a:xfrm>
          </p:grpSpPr>
          <p:sp>
            <p:nvSpPr>
              <p:cNvPr id="221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460207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Workshop 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2 (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PàP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,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Cayes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) </a:t>
                </a:r>
              </a:p>
            </p:txBody>
          </p:sp>
          <p:sp>
            <p:nvSpPr>
              <p:cNvPr id="222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8 - 11 Mai</a:t>
                </a:r>
              </a:p>
            </p:txBody>
          </p:sp>
        </p:grpSp>
        <p:sp>
          <p:nvSpPr>
            <p:cNvPr id="218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19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M4</a:t>
              </a:r>
            </a:p>
          </p:txBody>
        </p:sp>
      </p:grpSp>
      <p:grpSp>
        <p:nvGrpSpPr>
          <p:cNvPr id="223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4193770" y="4357756"/>
            <a:ext cx="1353735" cy="409502"/>
            <a:chOff x="446364" y="4262212"/>
            <a:chExt cx="1804980" cy="589973"/>
          </a:xfrm>
        </p:grpSpPr>
        <p:grpSp>
          <p:nvGrpSpPr>
            <p:cNvPr id="224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172546" cy="424040"/>
              <a:chOff x="1510891" y="4044803"/>
              <a:chExt cx="1172546" cy="424040"/>
            </a:xfrm>
          </p:grpSpPr>
          <p:sp>
            <p:nvSpPr>
              <p:cNvPr id="228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172546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Training and 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Revue</a:t>
                </a:r>
              </a:p>
            </p:txBody>
          </p:sp>
          <p:sp>
            <p:nvSpPr>
              <p:cNvPr id="229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10-14 Dec</a:t>
                </a:r>
              </a:p>
            </p:txBody>
          </p:sp>
        </p:grpSp>
        <p:sp>
          <p:nvSpPr>
            <p:cNvPr id="225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26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M5</a:t>
              </a:r>
            </a:p>
          </p:txBody>
        </p:sp>
      </p:grpSp>
      <p:cxnSp>
        <p:nvCxnSpPr>
          <p:cNvPr id="230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4710005" y="4807014"/>
            <a:ext cx="0" cy="29022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5519477" y="4336161"/>
            <a:ext cx="0" cy="76908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2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4968356" y="3857976"/>
            <a:ext cx="1740067" cy="409502"/>
            <a:chOff x="446364" y="4262212"/>
            <a:chExt cx="2320089" cy="589973"/>
          </a:xfrm>
        </p:grpSpPr>
        <p:grpSp>
          <p:nvGrpSpPr>
            <p:cNvPr id="233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6" y="4331459"/>
              <a:ext cx="1687657" cy="424040"/>
              <a:chOff x="1510889" y="4044803"/>
              <a:chExt cx="1687657" cy="424040"/>
            </a:xfrm>
          </p:grpSpPr>
          <p:sp>
            <p:nvSpPr>
              <p:cNvPr id="237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89" y="4044803"/>
                <a:ext cx="1687657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W</a:t>
                </a:r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orkshop 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3 (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PàP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,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Jérémie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) </a:t>
                </a:r>
              </a:p>
            </p:txBody>
          </p:sp>
          <p:sp>
            <p:nvSpPr>
              <p:cNvPr id="238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26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Avr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 - 4 Mai</a:t>
                </a:r>
              </a:p>
            </p:txBody>
          </p:sp>
        </p:grpSp>
        <p:sp>
          <p:nvSpPr>
            <p:cNvPr id="234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35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M6</a:t>
              </a:r>
            </a:p>
          </p:txBody>
        </p:sp>
      </p:grpSp>
      <p:grpSp>
        <p:nvGrpSpPr>
          <p:cNvPr id="239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6934200" y="4359835"/>
            <a:ext cx="1260557" cy="409502"/>
            <a:chOff x="446364" y="4262212"/>
            <a:chExt cx="1680743" cy="589973"/>
          </a:xfrm>
        </p:grpSpPr>
        <p:grpSp>
          <p:nvGrpSpPr>
            <p:cNvPr id="240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048309" cy="424040"/>
              <a:chOff x="1510891" y="4044803"/>
              <a:chExt cx="1048309" cy="424040"/>
            </a:xfrm>
          </p:grpSpPr>
          <p:sp>
            <p:nvSpPr>
              <p:cNvPr id="244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048309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 err="1" smtClean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Landuse</a:t>
                </a:r>
                <a:r>
                  <a:rPr lang="en-US" sz="750" dirty="0" smtClean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 Training</a:t>
                </a:r>
                <a:endParaRPr lang="en-US" sz="750" dirty="0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45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048307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Q2</a:t>
                </a:r>
                <a:endPara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241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42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M7</a:t>
              </a:r>
            </a:p>
          </p:txBody>
        </p:sp>
      </p:grpSp>
      <p:cxnSp>
        <p:nvCxnSpPr>
          <p:cNvPr id="246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7450433" y="4809093"/>
            <a:ext cx="0" cy="29022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>
            <a:off x="2387490" y="5801688"/>
            <a:ext cx="1561109" cy="766677"/>
          </a:xfrm>
          <a:prstGeom prst="rect">
            <a:avLst/>
          </a:prstGeom>
          <a:solidFill>
            <a:srgbClr val="C24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76"/>
          </a:p>
        </p:txBody>
      </p:sp>
      <p:sp>
        <p:nvSpPr>
          <p:cNvPr id="248" name="Rectangle 247"/>
          <p:cNvSpPr/>
          <p:nvPr/>
        </p:nvSpPr>
        <p:spPr>
          <a:xfrm>
            <a:off x="4038600" y="5791200"/>
            <a:ext cx="3301848" cy="766800"/>
          </a:xfrm>
          <a:prstGeom prst="rect">
            <a:avLst/>
          </a:prstGeom>
          <a:solidFill>
            <a:srgbClr val="004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76"/>
          </a:p>
        </p:txBody>
      </p:sp>
      <p:sp>
        <p:nvSpPr>
          <p:cNvPr id="249" name="Rectangle 248"/>
          <p:cNvSpPr/>
          <p:nvPr/>
        </p:nvSpPr>
        <p:spPr>
          <a:xfrm>
            <a:off x="7484701" y="5798485"/>
            <a:ext cx="886863" cy="765597"/>
          </a:xfrm>
          <a:prstGeom prst="rect">
            <a:avLst/>
          </a:prstGeom>
          <a:solidFill>
            <a:srgbClr val="4C0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76"/>
          </a:p>
        </p:txBody>
      </p:sp>
      <p:sp>
        <p:nvSpPr>
          <p:cNvPr id="250" name="Rectangle 249"/>
          <p:cNvSpPr/>
          <p:nvPr/>
        </p:nvSpPr>
        <p:spPr>
          <a:xfrm>
            <a:off x="515306" y="5802707"/>
            <a:ext cx="1801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RO post Matthew</a:t>
            </a: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Definition</a:t>
            </a:r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and</a:t>
            </a: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Implementation</a:t>
            </a:r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endParaRPr lang="fr-FR" sz="14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2378263" y="5862079"/>
            <a:ext cx="1587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RO post Matthew</a:t>
            </a: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Commissionning</a:t>
            </a:r>
            <a:endParaRPr lang="fr-FR" sz="14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4042425" y="5857510"/>
            <a:ext cx="3134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RO post Matthew </a:t>
            </a:r>
            <a:r>
              <a:rPr lang="fr-FR" sz="14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</a:t>
            </a:r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perations </a:t>
            </a:r>
            <a:r>
              <a:rPr lang="fr-FR" sz="14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fr-FR" sz="14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endParaRPr lang="fr-FR" sz="300" b="1" dirty="0" smtClean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Lessons</a:t>
            </a:r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learnt</a:t>
            </a:r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for G-RO                </a:t>
            </a:r>
            <a:endParaRPr lang="fr-FR" sz="14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7280084" y="5759123"/>
            <a:ext cx="116859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RO legs</a:t>
            </a:r>
            <a:endParaRPr lang="fr-FR" sz="14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/>
            <a:endParaRPr lang="fr-FR" sz="7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G-RO concept</a:t>
            </a:r>
            <a:endParaRPr lang="fr-FR" sz="14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4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7482801" y="4329540"/>
            <a:ext cx="0" cy="769084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5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6931680" y="3851354"/>
            <a:ext cx="1434357" cy="409502"/>
            <a:chOff x="446364" y="4262212"/>
            <a:chExt cx="1912476" cy="589973"/>
          </a:xfrm>
        </p:grpSpPr>
        <p:grpSp>
          <p:nvGrpSpPr>
            <p:cNvPr id="256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331459"/>
              <a:ext cx="1280042" cy="376863"/>
              <a:chOff x="1510891" y="4044803"/>
              <a:chExt cx="1280042" cy="376863"/>
            </a:xfrm>
          </p:grpSpPr>
          <p:sp>
            <p:nvSpPr>
              <p:cNvPr id="260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10891" y="4044803"/>
                <a:ext cx="1280042" cy="166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750" dirty="0" err="1" smtClean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Closing</a:t>
                </a:r>
                <a:r>
                  <a:rPr lang="fr-FR" sz="750" dirty="0" smtClean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 workshop</a:t>
                </a:r>
                <a:endParaRPr lang="fr-FR" sz="750" dirty="0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61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7"/>
                <a:ext cx="1207143" cy="188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Q2 : </a:t>
                </a:r>
                <a:r>
                  <a:rPr lang="fr-FR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PàP</a:t>
                </a:r>
                <a:r>
                  <a:rPr lang="fr-FR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, </a:t>
                </a:r>
                <a:r>
                  <a:rPr lang="fr-FR" sz="7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</a:rPr>
                  <a:t>Jérémie</a:t>
                </a:r>
                <a:endParaRPr lang="fr-FR" sz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257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873222" cy="151121"/>
            </a:xfrm>
            <a:prstGeom prst="roundRect">
              <a:avLst>
                <a:gd name="adj" fmla="val 50000"/>
              </a:avLst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76" dirty="0">
                <a:latin typeface="Trebuchet MS" panose="020B0603020202020204" pitchFamily="34" charset="0"/>
              </a:endParaRPr>
            </a:p>
          </p:txBody>
        </p:sp>
        <p:pic>
          <p:nvPicPr>
            <p:cNvPr id="258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525" t="18748" r="17129" b="44918"/>
            <a:stretch/>
          </p:blipFill>
          <p:spPr>
            <a:xfrm flipH="1">
              <a:off x="446364" y="4262212"/>
              <a:ext cx="573660" cy="422383"/>
            </a:xfrm>
            <a:prstGeom prst="rect">
              <a:avLst/>
            </a:prstGeom>
          </p:spPr>
        </p:pic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38844" y="4334384"/>
              <a:ext cx="436445" cy="3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M8</a:t>
              </a:r>
            </a:p>
          </p:txBody>
        </p:sp>
      </p:grpSp>
      <p:sp>
        <p:nvSpPr>
          <p:cNvPr id="262" name="Explosion 1 261"/>
          <p:cNvSpPr/>
          <p:nvPr/>
        </p:nvSpPr>
        <p:spPr>
          <a:xfrm>
            <a:off x="318254" y="3060560"/>
            <a:ext cx="423817" cy="342439"/>
          </a:xfrm>
          <a:prstGeom prst="irregularSeal1">
            <a:avLst/>
          </a:prstGeom>
          <a:solidFill>
            <a:srgbClr val="6AE0F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47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505200" y="216541"/>
            <a:ext cx="4309312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800" dirty="0" smtClean="0">
                <a:ea typeface="ＭＳ Ｐゴシック" pitchFamily="-106" charset="-128"/>
                <a:cs typeface="Tahoma" pitchFamily="-106" charset="0"/>
              </a:rPr>
              <a:t>Capacity Building 2020</a:t>
            </a:r>
            <a:endParaRPr lang="en-US" sz="2800" dirty="0"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76201" y="1219200"/>
            <a:ext cx="9067800" cy="52347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1800" dirty="0" smtClean="0">
                <a:solidFill>
                  <a:srgbClr val="002060"/>
                </a:solidFill>
              </a:rPr>
              <a:t>Links </a:t>
            </a:r>
            <a:r>
              <a:rPr lang="en-US" sz="1800" dirty="0">
                <a:solidFill>
                  <a:srgbClr val="002060"/>
                </a:solidFill>
              </a:rPr>
              <a:t>with </a:t>
            </a:r>
            <a:r>
              <a:rPr lang="en-US" sz="1800" b="1" dirty="0">
                <a:solidFill>
                  <a:srgbClr val="002060"/>
                </a:solidFill>
              </a:rPr>
              <a:t>WB Haiti post Matthew </a:t>
            </a:r>
            <a:r>
              <a:rPr lang="en-US" sz="1800" b="1" dirty="0" smtClean="0">
                <a:solidFill>
                  <a:srgbClr val="002060"/>
                </a:solidFill>
              </a:rPr>
              <a:t>project</a:t>
            </a:r>
            <a:r>
              <a:rPr lang="en-US" sz="1800" dirty="0" smtClean="0">
                <a:solidFill>
                  <a:srgbClr val="002060"/>
                </a:solidFill>
              </a:rPr>
              <a:t>:  Agricultural resilience in </a:t>
            </a:r>
            <a:r>
              <a:rPr lang="en-US" sz="1800" dirty="0" err="1" smtClean="0">
                <a:solidFill>
                  <a:srgbClr val="002060"/>
                </a:solidFill>
              </a:rPr>
              <a:t>Nippes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1" defTabSz="914400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January</a:t>
            </a:r>
            <a:r>
              <a:rPr lang="en-US" sz="1800" dirty="0" smtClean="0">
                <a:solidFill>
                  <a:srgbClr val="002060"/>
                </a:solidFill>
              </a:rPr>
              <a:t> Training of two Haitian partners (CNIGS) in Montpellier (France) at CIRAD on Land Use</a:t>
            </a:r>
            <a:endParaRPr lang="en-US" sz="1800" dirty="0">
              <a:solidFill>
                <a:srgbClr val="002060"/>
              </a:solidFill>
            </a:endParaRPr>
          </a:p>
          <a:p>
            <a:pPr defTabSz="914400"/>
            <a:endParaRPr lang="en-US" sz="1800" dirty="0" smtClean="0">
              <a:solidFill>
                <a:srgbClr val="002060"/>
              </a:solidFill>
            </a:endParaRPr>
          </a:p>
          <a:p>
            <a:pPr defTabSz="914400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January – April </a:t>
            </a:r>
            <a:r>
              <a:rPr lang="en-US" sz="1800" dirty="0" smtClean="0">
                <a:solidFill>
                  <a:srgbClr val="002060"/>
                </a:solidFill>
              </a:rPr>
              <a:t>4 Internships ongoing at CNIGS (work with CNES/SERTIT)</a:t>
            </a:r>
          </a:p>
          <a:p>
            <a:pPr lvl="1" defTabSz="914400"/>
            <a:r>
              <a:rPr lang="en-US" sz="1800" dirty="0" smtClean="0">
                <a:solidFill>
                  <a:srgbClr val="002060"/>
                </a:solidFill>
              </a:rPr>
              <a:t>Urbanization </a:t>
            </a:r>
            <a:r>
              <a:rPr lang="en-US" sz="1800" dirty="0">
                <a:solidFill>
                  <a:srgbClr val="002060"/>
                </a:solidFill>
              </a:rPr>
              <a:t>of agricultural areas: issues and challenges </a:t>
            </a:r>
            <a:r>
              <a:rPr lang="en-US" sz="1800" dirty="0" smtClean="0">
                <a:solidFill>
                  <a:srgbClr val="002060"/>
                </a:solidFill>
              </a:rPr>
              <a:t>in </a:t>
            </a:r>
            <a:r>
              <a:rPr lang="en-US" sz="1800" dirty="0" err="1">
                <a:solidFill>
                  <a:srgbClr val="002060"/>
                </a:solidFill>
              </a:rPr>
              <a:t>Jérémie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1" defTabSz="914400"/>
            <a:r>
              <a:rPr lang="en-US" sz="1800" dirty="0" smtClean="0">
                <a:solidFill>
                  <a:srgbClr val="002060"/>
                </a:solidFill>
              </a:rPr>
              <a:t>Analysis </a:t>
            </a:r>
            <a:r>
              <a:rPr lang="en-US" sz="1800" dirty="0">
                <a:solidFill>
                  <a:srgbClr val="002060"/>
                </a:solidFill>
              </a:rPr>
              <a:t>of the mutation of agricultural areas: </a:t>
            </a:r>
            <a:r>
              <a:rPr lang="en-US" sz="1800" dirty="0" smtClean="0">
                <a:solidFill>
                  <a:srgbClr val="002060"/>
                </a:solidFill>
              </a:rPr>
              <a:t>Dame </a:t>
            </a:r>
            <a:r>
              <a:rPr lang="en-US" sz="1800" dirty="0">
                <a:solidFill>
                  <a:srgbClr val="002060"/>
                </a:solidFill>
              </a:rPr>
              <a:t>Marie and </a:t>
            </a:r>
            <a:r>
              <a:rPr lang="en-US" sz="1800" dirty="0" err="1">
                <a:solidFill>
                  <a:srgbClr val="002060"/>
                </a:solidFill>
              </a:rPr>
              <a:t>Jérémie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1" defTabSz="914400"/>
            <a:r>
              <a:rPr lang="en-US" sz="1800" dirty="0" smtClean="0">
                <a:solidFill>
                  <a:srgbClr val="002060"/>
                </a:solidFill>
              </a:rPr>
              <a:t>Analysis </a:t>
            </a:r>
            <a:r>
              <a:rPr lang="en-US" sz="1800" dirty="0">
                <a:solidFill>
                  <a:srgbClr val="002060"/>
                </a:solidFill>
              </a:rPr>
              <a:t>of the dynamics of woodland cover and coastal erosion</a:t>
            </a:r>
            <a:r>
              <a:rPr lang="en-US" sz="1800" dirty="0" smtClean="0">
                <a:solidFill>
                  <a:srgbClr val="002060"/>
                </a:solidFill>
              </a:rPr>
              <a:t>: </a:t>
            </a:r>
            <a:r>
              <a:rPr lang="en-US" sz="1800" dirty="0">
                <a:solidFill>
                  <a:srgbClr val="002060"/>
                </a:solidFill>
              </a:rPr>
              <a:t>Dame </a:t>
            </a:r>
            <a:r>
              <a:rPr lang="en-US" sz="1800" dirty="0" smtClean="0">
                <a:solidFill>
                  <a:srgbClr val="002060"/>
                </a:solidFill>
              </a:rPr>
              <a:t>Marie</a:t>
            </a:r>
          </a:p>
          <a:p>
            <a:pPr marL="457200" lvl="1" indent="0" defTabSz="914400">
              <a:buNone/>
            </a:pPr>
            <a:endParaRPr lang="en-US" sz="1800" dirty="0">
              <a:solidFill>
                <a:srgbClr val="002060"/>
              </a:solidFill>
            </a:endParaRPr>
          </a:p>
          <a:p>
            <a:pPr defTabSz="914400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March – August</a:t>
            </a:r>
            <a:r>
              <a:rPr lang="en-US" sz="1800" dirty="0" smtClean="0">
                <a:solidFill>
                  <a:srgbClr val="002060"/>
                </a:solidFill>
              </a:rPr>
              <a:t> 1 Internship by a Haitian student in France on Land-Use :</a:t>
            </a:r>
          </a:p>
          <a:p>
            <a:pPr lvl="1" defTabSz="914400"/>
            <a:r>
              <a:rPr lang="en-US" sz="1800" dirty="0">
                <a:solidFill>
                  <a:srgbClr val="002060"/>
                </a:solidFill>
              </a:rPr>
              <a:t>"Characterization of land use in an agricultural environment in the Dame-Marie sector (Haiti) by the application of the </a:t>
            </a:r>
            <a:r>
              <a:rPr lang="en-US" sz="1800" dirty="0" err="1">
                <a:solidFill>
                  <a:srgbClr val="002060"/>
                </a:solidFill>
              </a:rPr>
              <a:t>Moringa</a:t>
            </a:r>
            <a:r>
              <a:rPr lang="en-US" sz="1800" dirty="0">
                <a:solidFill>
                  <a:srgbClr val="002060"/>
                </a:solidFill>
              </a:rPr>
              <a:t> chain</a:t>
            </a:r>
            <a:r>
              <a:rPr lang="en-US" sz="1800" dirty="0" smtClean="0">
                <a:solidFill>
                  <a:srgbClr val="002060"/>
                </a:solidFill>
              </a:rPr>
              <a:t>".</a:t>
            </a:r>
          </a:p>
          <a:p>
            <a:pPr lvl="1" defTabSz="914400"/>
            <a:endParaRPr lang="en-US" sz="1800" dirty="0" smtClean="0">
              <a:solidFill>
                <a:srgbClr val="002060"/>
              </a:solidFill>
            </a:endParaRPr>
          </a:p>
          <a:p>
            <a:pPr defTabSz="914400"/>
            <a:r>
              <a:rPr lang="en-US" sz="1800" dirty="0">
                <a:solidFill>
                  <a:srgbClr val="002060"/>
                </a:solidFill>
              </a:rPr>
              <a:t>Links with </a:t>
            </a:r>
            <a:r>
              <a:rPr lang="en-US" sz="1800" b="1" dirty="0">
                <a:solidFill>
                  <a:srgbClr val="002060"/>
                </a:solidFill>
              </a:rPr>
              <a:t>IADB Haiti projects </a:t>
            </a:r>
            <a:r>
              <a:rPr lang="en-US" sz="1800" dirty="0">
                <a:solidFill>
                  <a:srgbClr val="002060"/>
                </a:solidFill>
              </a:rPr>
              <a:t>: Macaya Park / Ground </a:t>
            </a:r>
            <a:r>
              <a:rPr lang="en-US" sz="1800" dirty="0" smtClean="0">
                <a:solidFill>
                  <a:srgbClr val="002060"/>
                </a:solidFill>
              </a:rPr>
              <a:t>Movement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 defTabSz="914400"/>
            <a:r>
              <a:rPr lang="en-US" sz="1800" dirty="0">
                <a:solidFill>
                  <a:srgbClr val="FF0000"/>
                </a:solidFill>
              </a:rPr>
              <a:t>March / April </a:t>
            </a:r>
            <a:r>
              <a:rPr lang="en-US" sz="1800" dirty="0" smtClean="0">
                <a:solidFill>
                  <a:srgbClr val="002060"/>
                </a:solidFill>
              </a:rPr>
              <a:t>Training </a:t>
            </a:r>
            <a:r>
              <a:rPr lang="en-US" sz="1800" dirty="0">
                <a:solidFill>
                  <a:srgbClr val="002060"/>
                </a:solidFill>
              </a:rPr>
              <a:t>of two Haitian </a:t>
            </a:r>
            <a:r>
              <a:rPr lang="en-US" sz="1800" dirty="0" smtClean="0">
                <a:solidFill>
                  <a:srgbClr val="002060"/>
                </a:solidFill>
              </a:rPr>
              <a:t>partners (CNIGS) in </a:t>
            </a:r>
            <a:r>
              <a:rPr lang="en-US" sz="1800" dirty="0">
                <a:solidFill>
                  <a:srgbClr val="002060"/>
                </a:solidFill>
              </a:rPr>
              <a:t>Italy at ASI with IADB &amp; Macaya Park </a:t>
            </a:r>
            <a:r>
              <a:rPr lang="en-US" sz="1800" dirty="0" smtClean="0">
                <a:solidFill>
                  <a:srgbClr val="002060"/>
                </a:solidFill>
              </a:rPr>
              <a:t>input (more info on ASI section)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252227"/>
            <a:ext cx="1715805" cy="7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86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81200" y="207165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800" dirty="0" smtClean="0">
                <a:latin typeface="+mj-lt"/>
                <a:ea typeface="ＭＳ Ｐゴシック" pitchFamily="-106" charset="-128"/>
                <a:cs typeface="Tahoma" pitchFamily="-106" charset="0"/>
              </a:rPr>
              <a:t>Copernicus EMS RRM</a:t>
            </a:r>
            <a:endParaRPr lang="en-US" sz="2800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Espace réservé du contenu 3"/>
          <p:cNvSpPr txBox="1">
            <a:spLocks/>
          </p:cNvSpPr>
          <p:nvPr/>
        </p:nvSpPr>
        <p:spPr>
          <a:xfrm>
            <a:off x="135548" y="1176588"/>
            <a:ext cx="8979877" cy="109487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2000" b="1" u="sng" dirty="0" smtClean="0"/>
              <a:t>EMSN 051 “ Environment” </a:t>
            </a:r>
            <a:r>
              <a:rPr lang="en-US" sz="2000" b="1" u="sng" dirty="0" smtClean="0">
                <a:solidFill>
                  <a:srgbClr val="FF0000"/>
                </a:solidFill>
              </a:rPr>
              <a:t>(2018)</a:t>
            </a:r>
          </a:p>
          <a:p>
            <a:pPr marL="0" indent="0" defTabSz="914400">
              <a:buNone/>
            </a:pPr>
            <a:r>
              <a:rPr lang="en-US" sz="2000" dirty="0" smtClean="0"/>
              <a:t>Area : Macaya Park, Port </a:t>
            </a:r>
            <a:r>
              <a:rPr lang="en-US" sz="2000" dirty="0" err="1" smtClean="0"/>
              <a:t>Salut</a:t>
            </a:r>
            <a:r>
              <a:rPr lang="en-US" sz="2000" dirty="0" smtClean="0"/>
              <a:t>, Les </a:t>
            </a:r>
            <a:r>
              <a:rPr lang="en-US" sz="2000" dirty="0" err="1" smtClean="0"/>
              <a:t>Cayes</a:t>
            </a:r>
            <a:r>
              <a:rPr lang="en-US" sz="2000" dirty="0" smtClean="0"/>
              <a:t>, </a:t>
            </a:r>
            <a:r>
              <a:rPr lang="en-US" sz="2000" dirty="0" err="1" smtClean="0"/>
              <a:t>Jérémie</a:t>
            </a:r>
            <a:r>
              <a:rPr lang="en-US" sz="2000" dirty="0" smtClean="0"/>
              <a:t>, Pointe </a:t>
            </a:r>
            <a:r>
              <a:rPr lang="en-US" sz="2000" dirty="0" err="1" smtClean="0"/>
              <a:t>Abacou</a:t>
            </a:r>
            <a:r>
              <a:rPr lang="en-US" sz="2000" dirty="0" smtClean="0"/>
              <a:t> and Costal line.</a:t>
            </a:r>
            <a:br>
              <a:rPr lang="en-US" sz="2000" dirty="0" smtClean="0"/>
            </a:br>
            <a:endParaRPr lang="en-US" sz="2000" dirty="0" smtClean="0"/>
          </a:p>
          <a:p>
            <a:pPr defTabSz="914400"/>
            <a:endParaRPr lang="en-US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2209800"/>
            <a:ext cx="3874477" cy="2483639"/>
          </a:xfrm>
          <a:prstGeom prst="rect">
            <a:avLst/>
          </a:prstGeom>
        </p:spPr>
      </p:pic>
      <p:sp>
        <p:nvSpPr>
          <p:cNvPr id="6" name="Espace réservé du contenu 3"/>
          <p:cNvSpPr txBox="1">
            <a:spLocks/>
          </p:cNvSpPr>
          <p:nvPr/>
        </p:nvSpPr>
        <p:spPr>
          <a:xfrm>
            <a:off x="4497941" y="2270256"/>
            <a:ext cx="4893318" cy="1981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2000" dirty="0" smtClean="0"/>
              <a:t>Agricultural activities</a:t>
            </a:r>
          </a:p>
          <a:p>
            <a:pPr defTabSz="914400"/>
            <a:r>
              <a:rPr lang="en-US" sz="2000" dirty="0" smtClean="0"/>
              <a:t>Coastal Line evolution</a:t>
            </a:r>
          </a:p>
          <a:p>
            <a:pPr defTabSz="914400"/>
            <a:r>
              <a:rPr lang="en-US" sz="2000" dirty="0" smtClean="0"/>
              <a:t>Macaya Park classification and monitoring forest damage</a:t>
            </a:r>
          </a:p>
          <a:p>
            <a:pPr defTabSz="914400"/>
            <a:r>
              <a:rPr lang="en-US" sz="2000" dirty="0" smtClean="0"/>
              <a:t>Mangrove monitoring</a:t>
            </a:r>
            <a:endParaRPr lang="en-US" sz="2000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53485" y="4713558"/>
            <a:ext cx="9144001" cy="202618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2000" b="1" u="sng" dirty="0" smtClean="0"/>
              <a:t>CNIGS/CIAT/ONEV</a:t>
            </a:r>
            <a:r>
              <a:rPr lang="en-US" sz="2000" u="sng" dirty="0" smtClean="0"/>
              <a:t> have </a:t>
            </a:r>
            <a:r>
              <a:rPr lang="en-US" sz="2000" b="1" u="sng" dirty="0" smtClean="0"/>
              <a:t>asked for two other RRM activations mid 2019</a:t>
            </a:r>
            <a:r>
              <a:rPr lang="en-US" sz="2000" u="sng" dirty="0" smtClean="0"/>
              <a:t> </a:t>
            </a:r>
            <a:r>
              <a:rPr lang="en-US" sz="2000" dirty="0" smtClean="0"/>
              <a:t>on two products, through EU delegation : </a:t>
            </a:r>
            <a:r>
              <a:rPr lang="en-US" sz="2000" b="1" dirty="0" smtClean="0">
                <a:solidFill>
                  <a:srgbClr val="FF0000"/>
                </a:solidFill>
              </a:rPr>
              <a:t>Activation EMSN 063 </a:t>
            </a:r>
            <a:r>
              <a:rPr lang="en-US" sz="2000" dirty="0" smtClean="0"/>
              <a:t>launched in </a:t>
            </a:r>
            <a:r>
              <a:rPr lang="en-US" sz="2000" dirty="0" smtClean="0">
                <a:solidFill>
                  <a:srgbClr val="FF0000"/>
                </a:solidFill>
              </a:rPr>
              <a:t>January 2020</a:t>
            </a:r>
          </a:p>
          <a:p>
            <a:pPr defTabSz="914400"/>
            <a:r>
              <a:rPr lang="en-US" sz="2000" u="sng" dirty="0" smtClean="0">
                <a:solidFill>
                  <a:srgbClr val="FF0000"/>
                </a:solidFill>
              </a:rPr>
              <a:t>Result expected beginning of April 2020.</a:t>
            </a:r>
          </a:p>
          <a:p>
            <a:pPr lvl="1" defTabSz="914400"/>
            <a:r>
              <a:rPr lang="en-US" sz="2000" b="1" dirty="0"/>
              <a:t>Agricultural </a:t>
            </a:r>
            <a:r>
              <a:rPr lang="en-US" sz="2000" b="1" dirty="0" smtClean="0"/>
              <a:t>monitoring</a:t>
            </a:r>
          </a:p>
          <a:p>
            <a:pPr lvl="1" defTabSz="914400"/>
            <a:r>
              <a:rPr lang="en-US" sz="2000" b="1" dirty="0"/>
              <a:t>Macaya Park </a:t>
            </a:r>
            <a:r>
              <a:rPr lang="en-US" sz="2000" b="1" dirty="0" smtClean="0"/>
              <a:t>land use map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b="1" dirty="0" smtClean="0"/>
              <a:t>wooden areas monitoring</a:t>
            </a:r>
            <a:endParaRPr lang="en-US" sz="2000" b="1" dirty="0"/>
          </a:p>
          <a:p>
            <a:pPr defTabSz="914400"/>
            <a:endParaRPr lang="en-US" sz="2000" dirty="0"/>
          </a:p>
          <a:p>
            <a:pPr defTabSz="914400"/>
            <a:endParaRPr lang="en-US" sz="2000" u="sng" dirty="0" smtClean="0"/>
          </a:p>
          <a:p>
            <a:pPr defTabSz="914400"/>
            <a:endParaRPr lang="en-US" sz="2000" dirty="0" smtClean="0"/>
          </a:p>
          <a:p>
            <a:pPr defTabSz="9144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4295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800" dirty="0" smtClean="0">
                <a:latin typeface="+mj-lt"/>
                <a:ea typeface="ＭＳ Ｐゴシック" pitchFamily="-106" charset="-128"/>
                <a:cs typeface="Tahoma" pitchFamily="-106" charset="0"/>
              </a:rPr>
              <a:t>CNRS EOST / CNES  </a:t>
            </a:r>
            <a:endParaRPr lang="en-US" sz="2800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04800" y="1752600"/>
            <a:ext cx="8686800" cy="1661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 defTabSz="457200">
              <a:spcBef>
                <a:spcPts val="600"/>
              </a:spcBef>
              <a:defRPr sz="1200">
                <a:solidFill>
                  <a:srgbClr val="002569"/>
                </a:solidFill>
                <a:latin typeface="Century Gothic" pitchFamily="34" charset="0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l"/>
            <a:r>
              <a:rPr lang="en-GB" sz="2400" b="1" dirty="0" smtClean="0"/>
              <a:t>EOST RO activities on landslide mapping: EOST/CNES</a:t>
            </a:r>
          </a:p>
          <a:p>
            <a:pPr algn="l"/>
            <a:endParaRPr lang="en-GB" sz="2800" b="1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dirty="0"/>
              <a:t>On </a:t>
            </a:r>
            <a:r>
              <a:rPr lang="fr-FR" sz="1600" dirty="0" err="1"/>
              <a:t>going</a:t>
            </a:r>
            <a:r>
              <a:rPr lang="fr-FR" sz="1600" dirty="0"/>
              <a:t> </a:t>
            </a:r>
            <a:r>
              <a:rPr lang="fr-FR" sz="1600" dirty="0" err="1"/>
              <a:t>Landslide</a:t>
            </a:r>
            <a:r>
              <a:rPr lang="fr-FR" sz="1600" dirty="0"/>
              <a:t> Inventory on </a:t>
            </a:r>
            <a:r>
              <a:rPr lang="fr-FR" sz="1600" dirty="0" err="1"/>
              <a:t>whole</a:t>
            </a:r>
            <a:r>
              <a:rPr lang="fr-FR" sz="1600" dirty="0"/>
              <a:t> </a:t>
            </a:r>
            <a:r>
              <a:rPr lang="fr-FR" sz="1600" dirty="0" err="1"/>
              <a:t>optical</a:t>
            </a:r>
            <a:r>
              <a:rPr lang="fr-FR" sz="1600" dirty="0"/>
              <a:t> RO archive over 2 main areas </a:t>
            </a:r>
            <a:r>
              <a:rPr lang="en-GB" sz="3600" b="1" dirty="0" smtClean="0"/>
              <a:t> </a:t>
            </a:r>
            <a:endParaRPr lang="en-GB" sz="4400" dirty="0"/>
          </a:p>
        </p:txBody>
      </p:sp>
      <p:pic>
        <p:nvPicPr>
          <p:cNvPr id="1026" name="Image 3" descr="image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54"/>
          <a:stretch/>
        </p:blipFill>
        <p:spPr bwMode="auto">
          <a:xfrm>
            <a:off x="5867400" y="3368053"/>
            <a:ext cx="2509736" cy="30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" descr="zone st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1"/>
          <a:stretch/>
        </p:blipFill>
        <p:spPr bwMode="auto">
          <a:xfrm>
            <a:off x="76200" y="3291483"/>
            <a:ext cx="5591729" cy="303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647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37113</TotalTime>
  <Words>1660</Words>
  <Application>Microsoft Office PowerPoint</Application>
  <PresentationFormat>Affichage à l'écran (4:3)</PresentationFormat>
  <Paragraphs>319</Paragraphs>
  <Slides>23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42" baseType="lpstr">
      <vt:lpstr>ＭＳ Ｐゴシック</vt:lpstr>
      <vt:lpstr>ＭＳ Ｐゴシック</vt:lpstr>
      <vt:lpstr>Arial</vt:lpstr>
      <vt:lpstr>Arial Black</vt:lpstr>
      <vt:lpstr>Arial Bold</vt:lpstr>
      <vt:lpstr>Arial Narrow</vt:lpstr>
      <vt:lpstr>Avenir Roman</vt:lpstr>
      <vt:lpstr>Calibri</vt:lpstr>
      <vt:lpstr>Century Gothic</vt:lpstr>
      <vt:lpstr>Courier New</vt:lpstr>
      <vt:lpstr>Droid Serif</vt:lpstr>
      <vt:lpstr>Helvetica</vt:lpstr>
      <vt:lpstr>Proxima Nova Regular</vt:lpstr>
      <vt:lpstr>Tahoma</vt:lpstr>
      <vt:lpstr>Times New Roman</vt:lpstr>
      <vt:lpstr>Trebuchet MS</vt:lpstr>
      <vt:lpstr>Wingdings</vt:lpstr>
      <vt:lpstr>Default</vt:lpstr>
      <vt:lpstr>CNES - Texte</vt:lpstr>
      <vt:lpstr>Recovery Observatory (RO) Pilot  Haiti Hurricane Matthew RO Status and Next Steps  Presentation to WGD #13 March 11, 2020   A Collet, H de Boissezon, C Proy, CNES Jens Danzeglocke, DLR Deodato Tapete, Francesca Cigna , ASI Jean Philippe Malet, CNRS / EOST Enrico Ponte, CIMA Andrew Eddy, RO Secretary with contributions of CNIGS, Copernicus, WB Haiti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POST-MATTHEWS EO DERIVED LANDSLIDE INVENTORY: FROM INVENTORY TO SUSCEPTIBILITY MAP</vt:lpstr>
      <vt:lpstr>POST-MATTHEWS EO DERIVED LANDSLIDE INVENTORY: FROM INVENTORY TO SUSCEPTIBILITY MAP</vt:lpstr>
      <vt:lpstr>POST-MATTHEWS EO DERIVED LANDSLIDE INVENTORY: FROM INVENTORY TO SUSCEPTIBILITY 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 Acquisition Plan</dc:title>
  <dc:creator>Agwilh Collet</dc:creator>
  <cp:lastModifiedBy>Collet Agwilh</cp:lastModifiedBy>
  <cp:revision>589</cp:revision>
  <cp:lastPrinted>2019-09-18T14:18:10Z</cp:lastPrinted>
  <dcterms:modified xsi:type="dcterms:W3CDTF">2020-03-10T17:39:09Z</dcterms:modified>
</cp:coreProperties>
</file>