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60" r:id="rId4"/>
    <p:sldId id="264" r:id="rId5"/>
    <p:sldId id="268" r:id="rId6"/>
    <p:sldId id="263" r:id="rId7"/>
    <p:sldId id="480" r:id="rId8"/>
    <p:sldId id="479" r:id="rId9"/>
    <p:sldId id="317" r:id="rId10"/>
    <p:sldId id="271" r:id="rId11"/>
    <p:sldId id="272" r:id="rId12"/>
    <p:sldId id="327" r:id="rId13"/>
    <p:sldId id="328" r:id="rId14"/>
    <p:sldId id="330" r:id="rId15"/>
    <p:sldId id="329" r:id="rId16"/>
    <p:sldId id="311" r:id="rId17"/>
    <p:sldId id="312" r:id="rId18"/>
    <p:sldId id="313" r:id="rId19"/>
  </p:sldIdLst>
  <p:sldSz cx="9144000" cy="6858000" type="screen4x3"/>
  <p:notesSz cx="6797675" cy="99266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2" clrIdx="0"/>
  <p:cmAuthor id="1" name="Andrew Edd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CB5"/>
    <a:srgbClr val="FFFFFF"/>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86607" autoAdjust="0"/>
  </p:normalViewPr>
  <p:slideViewPr>
    <p:cSldViewPr>
      <p:cViewPr varScale="1">
        <p:scale>
          <a:sx n="100" d="100"/>
          <a:sy n="100" d="100"/>
        </p:scale>
        <p:origin x="2280" y="16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3" d="100"/>
          <a:sy n="63" d="100"/>
        </p:scale>
        <p:origin x="-2424" y="-114"/>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17575" y="744538"/>
            <a:ext cx="4962525" cy="3722687"/>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06358" y="4715154"/>
            <a:ext cx="4984962" cy="4466987"/>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GEO-DARMA</a:t>
            </a:r>
            <a:r>
              <a:rPr lang="en-US" baseline="0" dirty="0"/>
              <a:t> approved by GEO </a:t>
            </a:r>
            <a:r>
              <a:rPr lang="en-US" baseline="0" dirty="0" err="1"/>
              <a:t>Programme</a:t>
            </a:r>
            <a:r>
              <a:rPr lang="en-US" baseline="0" dirty="0"/>
              <a:t> Board fall of 2016</a:t>
            </a:r>
          </a:p>
          <a:p>
            <a:r>
              <a:rPr lang="en-US" baseline="0" dirty="0"/>
              <a:t>GEO-DARMA aims </a:t>
            </a:r>
            <a:r>
              <a:rPr lang="en-US" baseline="0" dirty="0" err="1"/>
              <a:t>rto</a:t>
            </a:r>
            <a:r>
              <a:rPr lang="en-US" baseline="0" dirty="0"/>
              <a:t> offers improved access to satellite data in support of risk management initiatives.</a:t>
            </a:r>
            <a:endParaRPr lang="en-US" dirty="0"/>
          </a:p>
        </p:txBody>
      </p:sp>
    </p:spTree>
    <p:extLst>
      <p:ext uri="{BB962C8B-B14F-4D97-AF65-F5344CB8AC3E}">
        <p14:creationId xmlns:p14="http://schemas.microsoft.com/office/powerpoint/2010/main" val="220592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partners added to CDEMA and UNDRR/UNEP Americas – Andean Community, CEPREDENAC</a:t>
            </a:r>
          </a:p>
        </p:txBody>
      </p:sp>
    </p:spTree>
    <p:extLst>
      <p:ext uri="{BB962C8B-B14F-4D97-AF65-F5344CB8AC3E}">
        <p14:creationId xmlns:p14="http://schemas.microsoft.com/office/powerpoint/2010/main" val="218507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Flood hazard in Mandalay, Myanmar</a:t>
            </a:r>
          </a:p>
        </p:txBody>
      </p:sp>
    </p:spTree>
    <p:extLst>
      <p:ext uri="{BB962C8B-B14F-4D97-AF65-F5344CB8AC3E}">
        <p14:creationId xmlns:p14="http://schemas.microsoft.com/office/powerpoint/2010/main" val="160354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IGAD drought product</a:t>
            </a:r>
          </a:p>
        </p:txBody>
      </p:sp>
    </p:spTree>
    <p:extLst>
      <p:ext uri="{BB962C8B-B14F-4D97-AF65-F5344CB8AC3E}">
        <p14:creationId xmlns:p14="http://schemas.microsoft.com/office/powerpoint/2010/main" val="20163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EO-based map of Africa</a:t>
            </a:r>
          </a:p>
        </p:txBody>
      </p:sp>
    </p:spTree>
    <p:extLst>
      <p:ext uri="{BB962C8B-B14F-4D97-AF65-F5344CB8AC3E}">
        <p14:creationId xmlns:p14="http://schemas.microsoft.com/office/powerpoint/2010/main" val="110353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A243F-56B6-463F-8154-E8BEBCAF300F}" type="datetimeFigureOut">
              <a:rPr lang="en-GB" smtClean="0"/>
              <a:t>09/03/2020</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a:t>
            </a:fld>
            <a:endParaRPr lang="en-GB"/>
          </a:p>
        </p:txBody>
      </p:sp>
    </p:spTree>
    <p:extLst>
      <p:ext uri="{BB962C8B-B14F-4D97-AF65-F5344CB8AC3E}">
        <p14:creationId xmlns:p14="http://schemas.microsoft.com/office/powerpoint/2010/main" val="34299757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A243F-56B6-463F-8154-E8BEBCAF300F}" type="datetimeFigureOut">
              <a:rPr lang="en-GB" smtClean="0"/>
              <a:t>09/03/2020</a:t>
            </a:fld>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a:t>
            </a:fld>
            <a:endParaRPr lang="en-GB"/>
          </a:p>
        </p:txBody>
      </p:sp>
    </p:spTree>
    <p:extLst>
      <p:ext uri="{BB962C8B-B14F-4D97-AF65-F5344CB8AC3E}">
        <p14:creationId xmlns:p14="http://schemas.microsoft.com/office/powerpoint/2010/main" val="342997575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1981200" y="152400"/>
            <a:ext cx="4953000" cy="533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8570250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628651" y="6356352"/>
            <a:ext cx="2057400" cy="365125"/>
          </a:xfrm>
          <a:prstGeom prst="rect">
            <a:avLst/>
          </a:prstGeom>
          <a:noFill/>
          <a:ln>
            <a:noFill/>
          </a:ln>
        </p:spPr>
        <p:txBody>
          <a:bodyPr spcFirstLastPara="1" wrap="square" lIns="121897" tIns="121897" rIns="121897" bIns="121897"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1" y="6356352"/>
            <a:ext cx="3086100" cy="365125"/>
          </a:xfrm>
          <a:prstGeom prst="rect">
            <a:avLst/>
          </a:prstGeom>
          <a:noFill/>
          <a:ln>
            <a:noFill/>
          </a:ln>
        </p:spPr>
        <p:txBody>
          <a:bodyPr spcFirstLastPara="1" wrap="square" lIns="121897" tIns="121897" rIns="121897" bIns="121897"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1" y="6356352"/>
            <a:ext cx="2057400" cy="365125"/>
          </a:xfrm>
          <a:prstGeom prst="rect">
            <a:avLst/>
          </a:prstGeom>
          <a:noFill/>
          <a:ln>
            <a:noFill/>
          </a:ln>
        </p:spPr>
        <p:txBody>
          <a:bodyPr spcFirstLastPara="1" wrap="square" lIns="121897" tIns="60932" rIns="121897" bIns="60932"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9093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1"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drew.eddy@athenaglobal.com" TargetMode="External"/><Relationship Id="rId2" Type="http://schemas.openxmlformats.org/officeDocument/2006/relationships/hyperlink" Target="mailto:ivan.petiteville@esa.in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1" y="1981200"/>
            <a:ext cx="7315200" cy="5181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3600" dirty="0">
                <a:solidFill>
                  <a:schemeClr val="bg2"/>
                </a:solidFill>
                <a:latin typeface="+mj-lt"/>
              </a:rPr>
              <a:t>GEO-DARMA Update and </a:t>
            </a:r>
            <a:r>
              <a:rPr lang="fr-FR" sz="3600" dirty="0" err="1">
                <a:solidFill>
                  <a:schemeClr val="bg2"/>
                </a:solidFill>
                <a:latin typeface="+mj-lt"/>
              </a:rPr>
              <a:t>Status</a:t>
            </a:r>
            <a:br>
              <a:rPr lang="fr-FR" sz="3600" dirty="0">
                <a:solidFill>
                  <a:schemeClr val="bg2"/>
                </a:solidFill>
                <a:latin typeface="+mj-lt"/>
              </a:rPr>
            </a:br>
            <a:br>
              <a:rPr lang="fr-FR" sz="3600" dirty="0">
                <a:solidFill>
                  <a:schemeClr val="bg2"/>
                </a:solidFill>
                <a:latin typeface="+mj-lt"/>
              </a:rPr>
            </a:br>
            <a:r>
              <a:rPr lang="fr-FR" sz="2800" dirty="0">
                <a:solidFill>
                  <a:schemeClr val="bg2"/>
                </a:solidFill>
                <a:latin typeface="+mj-lt"/>
              </a:rPr>
              <a:t>WG </a:t>
            </a:r>
            <a:r>
              <a:rPr lang="fr-FR" sz="2800" dirty="0" err="1">
                <a:solidFill>
                  <a:schemeClr val="bg2"/>
                </a:solidFill>
                <a:latin typeface="+mj-lt"/>
              </a:rPr>
              <a:t>Disasters</a:t>
            </a:r>
            <a:r>
              <a:rPr lang="fr-FR" sz="2800" dirty="0">
                <a:solidFill>
                  <a:schemeClr val="bg2"/>
                </a:solidFill>
                <a:latin typeface="+mj-lt"/>
              </a:rPr>
              <a:t> 13 </a:t>
            </a:r>
            <a:br>
              <a:rPr lang="fr-FR" sz="2800" dirty="0">
                <a:solidFill>
                  <a:schemeClr val="bg2"/>
                </a:solidFill>
                <a:latin typeface="+mj-lt"/>
              </a:rPr>
            </a:br>
            <a:br>
              <a:rPr lang="fr-FR" sz="2800" dirty="0">
                <a:solidFill>
                  <a:schemeClr val="bg2"/>
                </a:solidFill>
                <a:latin typeface="+mj-lt"/>
              </a:rPr>
            </a:br>
            <a:r>
              <a:rPr lang="fr-FR" sz="2800" dirty="0">
                <a:solidFill>
                  <a:schemeClr val="bg2"/>
                </a:solidFill>
                <a:latin typeface="+mj-lt"/>
              </a:rPr>
              <a:t>10 March, 2020 – </a:t>
            </a:r>
            <a:br>
              <a:rPr lang="fr-FR" sz="2800" dirty="0">
                <a:solidFill>
                  <a:schemeClr val="bg2"/>
                </a:solidFill>
                <a:latin typeface="+mj-lt"/>
              </a:rPr>
            </a:br>
            <a:r>
              <a:rPr lang="fr-FR" sz="2800" dirty="0" err="1">
                <a:solidFill>
                  <a:schemeClr val="bg2"/>
                </a:solidFill>
                <a:latin typeface="+mj-lt"/>
              </a:rPr>
              <a:t>Teleconference</a:t>
            </a:r>
            <a:br>
              <a:rPr lang="fr-FR" sz="2000" dirty="0">
                <a:solidFill>
                  <a:schemeClr val="bg2"/>
                </a:solidFill>
                <a:latin typeface="+mj-lt"/>
              </a:rPr>
            </a:br>
            <a:br>
              <a:rPr lang="fr-FR" sz="2000" dirty="0">
                <a:solidFill>
                  <a:schemeClr val="bg2"/>
                </a:solidFill>
                <a:latin typeface="+mj-lt"/>
              </a:rPr>
            </a:br>
            <a:br>
              <a:rPr lang="fr-FR" sz="2000" dirty="0">
                <a:solidFill>
                  <a:schemeClr val="bg2"/>
                </a:solidFill>
                <a:latin typeface="+mj-lt"/>
              </a:rPr>
            </a:br>
            <a:br>
              <a:rPr lang="fr-FR" sz="2000" dirty="0">
                <a:solidFill>
                  <a:schemeClr val="bg2"/>
                </a:solidFill>
                <a:latin typeface="+mj-lt"/>
              </a:rPr>
            </a:br>
            <a:r>
              <a:rPr lang="fr-FR" sz="2000" dirty="0">
                <a:solidFill>
                  <a:schemeClr val="bg2"/>
                </a:solidFill>
                <a:latin typeface="+mj-lt"/>
              </a:rPr>
              <a:t>Ivan Petiteville, Chair, GEO-DARMA SC</a:t>
            </a:r>
            <a:br>
              <a:rPr lang="fr-FR" sz="2000" dirty="0">
                <a:solidFill>
                  <a:schemeClr val="bg2"/>
                </a:solidFill>
                <a:latin typeface="+mj-lt"/>
              </a:rPr>
            </a:br>
            <a:r>
              <a:rPr lang="fr-FR" sz="2000" dirty="0">
                <a:solidFill>
                  <a:schemeClr val="bg2"/>
                </a:solidFill>
                <a:latin typeface="+mj-lt"/>
              </a:rPr>
              <a:t>Andrew Eddy, </a:t>
            </a:r>
            <a:r>
              <a:rPr lang="fr-FR" sz="2000" dirty="0" err="1">
                <a:solidFill>
                  <a:schemeClr val="bg2"/>
                </a:solidFill>
                <a:latin typeface="+mj-lt"/>
              </a:rPr>
              <a:t>Secretary</a:t>
            </a:r>
            <a:r>
              <a:rPr lang="fr-FR" sz="2000" dirty="0">
                <a:solidFill>
                  <a:schemeClr val="bg2"/>
                </a:solidFill>
                <a:latin typeface="+mj-lt"/>
              </a:rPr>
              <a:t>, GEO-DARMA SC</a:t>
            </a:r>
            <a:endParaRPr lang="fr-FR" sz="2000" b="0" dirty="0">
              <a:solidFill>
                <a:schemeClr val="bg2"/>
              </a:solidFill>
              <a:latin typeface="+mj-lt"/>
            </a:endParaRPr>
          </a:p>
        </p:txBody>
      </p:sp>
      <p:pic>
        <p:nvPicPr>
          <p:cNvPr id="12" name="ceos_logo.png"/>
          <p:cNvPicPr/>
          <p:nvPr/>
        </p:nvPicPr>
        <p:blipFill>
          <a:blip r:embed="rId3"/>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08941"/>
            <a:ext cx="8229600" cy="3317222"/>
          </a:xfrm>
        </p:spPr>
        <p:txBody>
          <a:bodyPr/>
          <a:lstStyle/>
          <a:p>
            <a:pPr marL="0" indent="0" algn="ctr">
              <a:buNone/>
            </a:pPr>
            <a:r>
              <a:rPr lang="en-US" sz="4000" dirty="0"/>
              <a:t>Thank you!</a:t>
            </a:r>
          </a:p>
          <a:p>
            <a:pPr marL="0" indent="0" algn="ctr">
              <a:buNone/>
            </a:pPr>
            <a:endParaRPr lang="en-US" sz="4000" dirty="0"/>
          </a:p>
          <a:p>
            <a:pPr marL="0" indent="0" algn="ctr">
              <a:buNone/>
            </a:pPr>
            <a:r>
              <a:rPr lang="en-US" dirty="0">
                <a:hlinkClick r:id="rId2"/>
              </a:rPr>
              <a:t>ivan.petiteville@esa.int</a:t>
            </a:r>
            <a:endParaRPr lang="en-US" dirty="0"/>
          </a:p>
          <a:p>
            <a:pPr marL="0" indent="0" algn="ctr">
              <a:buNone/>
            </a:pPr>
            <a:r>
              <a:rPr lang="en-US" dirty="0">
                <a:hlinkClick r:id="rId3"/>
              </a:rPr>
              <a:t>andrew.eddy@athenaglobal.com</a:t>
            </a:r>
            <a:endParaRPr lang="en-US" dirty="0"/>
          </a:p>
          <a:p>
            <a:pPr algn="ctr"/>
            <a:endParaRPr lang="en-US" dirty="0"/>
          </a:p>
        </p:txBody>
      </p:sp>
    </p:spTree>
    <p:extLst>
      <p:ext uri="{BB962C8B-B14F-4D97-AF65-F5344CB8AC3E}">
        <p14:creationId xmlns:p14="http://schemas.microsoft.com/office/powerpoint/2010/main" val="6556418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507" y="1303500"/>
            <a:ext cx="8805643" cy="5414541"/>
          </a:xfrm>
        </p:spPr>
        <p:txBody>
          <a:bodyPr>
            <a:normAutofit fontScale="85000" lnSpcReduction="20000"/>
          </a:bodyPr>
          <a:lstStyle/>
          <a:p>
            <a:pPr lvl="0"/>
            <a:r>
              <a:rPr lang="en-CA" b="1" dirty="0"/>
              <a:t>Governing body for GEO-DARMA</a:t>
            </a:r>
          </a:p>
          <a:p>
            <a:pPr lvl="1"/>
            <a:r>
              <a:rPr lang="en-US" dirty="0">
                <a:latin typeface="Arial" panose="020B0604020202020204" pitchFamily="34" charset="0"/>
                <a:cs typeface="Arial" panose="020B0604020202020204" pitchFamily="34" charset="0"/>
              </a:rPr>
              <a:t>Provides strategic leadership and governance oversight. </a:t>
            </a:r>
          </a:p>
          <a:p>
            <a:pPr lvl="1"/>
            <a:r>
              <a:rPr lang="en-US" dirty="0">
                <a:latin typeface="Arial" panose="020B0604020202020204" pitchFamily="34" charset="0"/>
                <a:cs typeface="Arial" panose="020B0604020202020204" pitchFamily="34" charset="0"/>
              </a:rPr>
              <a:t>Has delegated authority of the project partners or contributors to make decisions that are in accord with the objectives, approach and scope of the project.</a:t>
            </a:r>
            <a:endParaRPr lang="en-CA"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Makes key policy decisions.</a:t>
            </a:r>
          </a:p>
          <a:p>
            <a:pPr lvl="1"/>
            <a:r>
              <a:rPr lang="en-US" dirty="0">
                <a:latin typeface="Arial" panose="020B0604020202020204" pitchFamily="34" charset="0"/>
                <a:cs typeface="Arial" panose="020B0604020202020204" pitchFamily="34" charset="0"/>
              </a:rPr>
              <a:t>Guides the Objectives and implementation of the GEO-DARMA Projects.</a:t>
            </a:r>
          </a:p>
          <a:p>
            <a:pPr lvl="1"/>
            <a:r>
              <a:rPr lang="en-US" dirty="0">
                <a:latin typeface="Arial" panose="020B0604020202020204" pitchFamily="34" charset="0"/>
                <a:cs typeface="Arial" panose="020B0604020202020204" pitchFamily="34" charset="0"/>
              </a:rPr>
              <a:t>Ensures effective oversight through receiving regular reports and reviewing the results of project evaluations.</a:t>
            </a:r>
          </a:p>
          <a:p>
            <a:pPr lvl="1"/>
            <a:endParaRPr lang="en-US" dirty="0"/>
          </a:p>
          <a:p>
            <a:r>
              <a:rPr lang="en-US" b="1" dirty="0"/>
              <a:t>Meets by teleconference several times a year and in person once a year.</a:t>
            </a:r>
          </a:p>
          <a:p>
            <a:endParaRPr lang="en-US" b="1" dirty="0"/>
          </a:p>
          <a:p>
            <a:r>
              <a:rPr lang="en-US" b="1" dirty="0"/>
              <a:t>Takes decisions by consensus.</a:t>
            </a:r>
          </a:p>
          <a:p>
            <a:endParaRPr lang="en-US" b="1" dirty="0"/>
          </a:p>
          <a:p>
            <a:r>
              <a:rPr lang="en-US" b="1" dirty="0"/>
              <a:t>Supported by Secretariat provided by European Space Agency consultant.</a:t>
            </a:r>
          </a:p>
        </p:txBody>
      </p:sp>
      <p:sp>
        <p:nvSpPr>
          <p:cNvPr id="3" name="Content Placeholder 3"/>
          <p:cNvSpPr txBox="1">
            <a:spLocks/>
          </p:cNvSpPr>
          <p:nvPr/>
        </p:nvSpPr>
        <p:spPr>
          <a:xfrm>
            <a:off x="1420438" y="70834"/>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Steering Committee (SC) </a:t>
            </a:r>
          </a:p>
          <a:p>
            <a:pPr marL="0" indent="0" algn="ctr">
              <a:buFont typeface="Arial"/>
              <a:buNone/>
            </a:pPr>
            <a:r>
              <a:rPr lang="en-US" sz="2800" b="1" dirty="0">
                <a:solidFill>
                  <a:schemeClr val="bg1">
                    <a:lumMod val="20000"/>
                    <a:lumOff val="80000"/>
                  </a:schemeClr>
                </a:solidFill>
              </a:rPr>
              <a:t>Terms of Reference</a:t>
            </a:r>
          </a:p>
        </p:txBody>
      </p:sp>
    </p:spTree>
    <p:extLst>
      <p:ext uri="{BB962C8B-B14F-4D97-AF65-F5344CB8AC3E}">
        <p14:creationId xmlns:p14="http://schemas.microsoft.com/office/powerpoint/2010/main" val="35091508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C34F38-D964-A949-B404-86E23448A550}"/>
              </a:ext>
            </a:extLst>
          </p:cNvPr>
          <p:cNvSpPr>
            <a:spLocks noGrp="1"/>
          </p:cNvSpPr>
          <p:nvPr>
            <p:ph type="sldNum" idx="12"/>
          </p:nvPr>
        </p:nvSpPr>
        <p:spPr/>
        <p:txBody>
          <a:bodyPr/>
          <a:lstStyle/>
          <a:p>
            <a:fld id="{00000000-1234-1234-1234-123412341234}" type="slidenum">
              <a:rPr lang="en-US" smtClean="0"/>
              <a:pPr/>
              <a:t>12</a:t>
            </a:fld>
            <a:endParaRPr lang="en-US"/>
          </a:p>
        </p:txBody>
      </p:sp>
      <p:graphicFrame>
        <p:nvGraphicFramePr>
          <p:cNvPr id="5" name="Table 4">
            <a:extLst>
              <a:ext uri="{FF2B5EF4-FFF2-40B4-BE49-F238E27FC236}">
                <a16:creationId xmlns:a16="http://schemas.microsoft.com/office/drawing/2014/main" id="{4EA21B4F-F8E2-414D-867C-141DB458903A}"/>
              </a:ext>
            </a:extLst>
          </p:cNvPr>
          <p:cNvGraphicFramePr>
            <a:graphicFrameLocks noGrp="1"/>
          </p:cNvGraphicFramePr>
          <p:nvPr/>
        </p:nvGraphicFramePr>
        <p:xfrm>
          <a:off x="152400" y="1202464"/>
          <a:ext cx="8763000" cy="19904936"/>
        </p:xfrm>
        <a:graphic>
          <a:graphicData uri="http://schemas.openxmlformats.org/drawingml/2006/table">
            <a:tbl>
              <a:tblPr firstRow="1" bandRow="1">
                <a:tableStyleId>{3C2FFA5D-87B4-456A-9821-1D502468CF0F}</a:tableStyleId>
              </a:tblPr>
              <a:tblGrid>
                <a:gridCol w="1828801">
                  <a:extLst>
                    <a:ext uri="{9D8B030D-6E8A-4147-A177-3AD203B41FA5}">
                      <a16:colId xmlns:a16="http://schemas.microsoft.com/office/drawing/2014/main" val="644999750"/>
                    </a:ext>
                  </a:extLst>
                </a:gridCol>
                <a:gridCol w="4013199">
                  <a:extLst>
                    <a:ext uri="{9D8B030D-6E8A-4147-A177-3AD203B41FA5}">
                      <a16:colId xmlns:a16="http://schemas.microsoft.com/office/drawing/2014/main" val="1129801343"/>
                    </a:ext>
                  </a:extLst>
                </a:gridCol>
                <a:gridCol w="2921000">
                  <a:extLst>
                    <a:ext uri="{9D8B030D-6E8A-4147-A177-3AD203B41FA5}">
                      <a16:colId xmlns:a16="http://schemas.microsoft.com/office/drawing/2014/main" val="41185145"/>
                    </a:ext>
                  </a:extLst>
                </a:gridCol>
              </a:tblGrid>
              <a:tr h="367165">
                <a:tc>
                  <a:txBody>
                    <a:bodyPr/>
                    <a:lstStyle/>
                    <a:p>
                      <a:pPr algn="l">
                        <a:spcAft>
                          <a:spcPts val="0"/>
                        </a:spcAft>
                      </a:pPr>
                      <a:r>
                        <a:rPr lang="en-US" sz="1200" dirty="0">
                          <a:effectLst/>
                        </a:rPr>
                        <a:t>Latin America/ Caribbean</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4246743"/>
                  </a:ext>
                </a:extLst>
              </a:tr>
              <a:tr h="17824332">
                <a:tc>
                  <a:txBody>
                    <a:bodyPr/>
                    <a:lstStyle/>
                    <a:p>
                      <a:pPr algn="l">
                        <a:spcAft>
                          <a:spcPts val="0"/>
                        </a:spcAft>
                      </a:pPr>
                      <a:r>
                        <a:rPr lang="en-US" sz="1200" dirty="0">
                          <a:effectLst/>
                        </a:rPr>
                        <a:t>- Single draft prepared for regional review by CDEMA, CIMH, UNDRR/Americas, UNEP/Americas, Andean Community, CEPREDENAC, and </a:t>
                      </a:r>
                      <a:r>
                        <a:rPr lang="en-US" sz="1200" dirty="0" err="1">
                          <a:effectLst/>
                        </a:rPr>
                        <a:t>AmeriGEO</a:t>
                      </a:r>
                      <a:r>
                        <a:rPr lang="en-US" sz="1200" dirty="0">
                          <a:effectLst/>
                        </a:rPr>
                        <a:t>, based on Regional Action Plan for Sendai Implementation priorities</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1 Strengthen disaster risk information systems through supporting national multi-hazard systems, disaster risk mapping initiatives, traditional knowledge, and methodologies for calculating economic, cultural and social losses from extensive and intensive disasters. </a:t>
                      </a:r>
                    </a:p>
                    <a:p>
                      <a:pPr algn="l">
                        <a:spcAft>
                          <a:spcPts val="0"/>
                        </a:spcAft>
                      </a:pPr>
                      <a:r>
                        <a:rPr lang="en-CA" sz="1200" dirty="0">
                          <a:effectLst/>
                        </a:rPr>
                        <a:t> </a:t>
                      </a:r>
                    </a:p>
                    <a:p>
                      <a:pPr algn="l">
                        <a:spcAft>
                          <a:spcPts val="0"/>
                        </a:spcAft>
                      </a:pPr>
                      <a:r>
                        <a:rPr lang="en-CA" sz="1200" dirty="0">
                          <a:effectLst/>
                        </a:rPr>
                        <a:t>2 Strengthen of monitoring and recording of potential and existing disaster risks, with specific focus on historical record-keeping to inform future actions. </a:t>
                      </a:r>
                    </a:p>
                    <a:p>
                      <a:pPr algn="l">
                        <a:spcAft>
                          <a:spcPts val="0"/>
                        </a:spcAft>
                      </a:pPr>
                      <a:r>
                        <a:rPr lang="en-CA" sz="1200" dirty="0">
                          <a:effectLst/>
                        </a:rPr>
                        <a:t> </a:t>
                      </a:r>
                    </a:p>
                    <a:p>
                      <a:pPr algn="l">
                        <a:spcAft>
                          <a:spcPts val="0"/>
                        </a:spcAft>
                      </a:pPr>
                      <a:r>
                        <a:rPr lang="en-CA" sz="1200" dirty="0">
                          <a:effectLst/>
                        </a:rPr>
                        <a:t>3 Strengthen systems and mechanisms for sharing disaster risk assessment guidance, best practices and methodologies across regions and sectors, promoting open access to data where applicable and as appropriate.</a:t>
                      </a:r>
                    </a:p>
                    <a:p>
                      <a:pPr algn="l">
                        <a:spcAft>
                          <a:spcPts val="0"/>
                        </a:spcAft>
                      </a:pPr>
                      <a:r>
                        <a:rPr lang="en-CA" sz="1200" dirty="0">
                          <a:effectLst/>
                        </a:rPr>
                        <a:t> </a:t>
                      </a:r>
                    </a:p>
                    <a:p>
                      <a:pPr algn="l">
                        <a:spcAft>
                          <a:spcPts val="0"/>
                        </a:spcAft>
                      </a:pPr>
                      <a:r>
                        <a:rPr lang="en-CA" sz="1200" dirty="0">
                          <a:effectLst/>
                        </a:rPr>
                        <a:t>4 Promote comprehensive studies and integral evaluations on multi-hazard disaster risk, including climate change projections, and the identification of regional research priorities. </a:t>
                      </a:r>
                    </a:p>
                    <a:p>
                      <a:pPr algn="l">
                        <a:spcAft>
                          <a:spcPts val="0"/>
                        </a:spcAft>
                      </a:pPr>
                      <a:r>
                        <a:rPr lang="en-CA" sz="1200" dirty="0">
                          <a:effectLst/>
                        </a:rPr>
                        <a:t> </a:t>
                      </a:r>
                    </a:p>
                    <a:p>
                      <a:pPr algn="l">
                        <a:spcAft>
                          <a:spcPts val="0"/>
                        </a:spcAft>
                      </a:pPr>
                      <a:r>
                        <a:rPr lang="en-CA" sz="1200" dirty="0">
                          <a:effectLst/>
                        </a:rPr>
                        <a:t>5 Promote the implementation of education programs and the use of disaster risk information, including by working with media outlets, as appropriate, for understanding disaster risk at all levels of society. </a:t>
                      </a:r>
                    </a:p>
                    <a:p>
                      <a:pPr algn="l">
                        <a:spcAft>
                          <a:spcPts val="0"/>
                        </a:spcAft>
                      </a:pPr>
                      <a:r>
                        <a:rPr lang="en-CA"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GD role: satellite EO can be a valuable source of disaster and risk information for all phases of the disaster cycle. GD can facilitate access and provide free data to demonstrate prototype systems.</a:t>
                      </a:r>
                    </a:p>
                    <a:p>
                      <a:pPr algn="l">
                        <a:spcAft>
                          <a:spcPts val="0"/>
                        </a:spcAft>
                      </a:pPr>
                      <a:r>
                        <a:rPr lang="en-CA" sz="1200" dirty="0">
                          <a:effectLst/>
                        </a:rPr>
                        <a:t> </a:t>
                      </a:r>
                    </a:p>
                    <a:p>
                      <a:pPr algn="l">
                        <a:spcAft>
                          <a:spcPts val="0"/>
                        </a:spcAft>
                      </a:pPr>
                      <a:r>
                        <a:rPr lang="en-CA" sz="1200" dirty="0">
                          <a:effectLst/>
                        </a:rPr>
                        <a:t>GD role: satellite EO can help establish libraries of past events to inform future decision making.</a:t>
                      </a:r>
                    </a:p>
                    <a:p>
                      <a:pPr algn="l">
                        <a:spcAft>
                          <a:spcPts val="0"/>
                        </a:spcAft>
                      </a:pPr>
                      <a:r>
                        <a:rPr lang="en-CA" sz="1200" dirty="0">
                          <a:effectLst/>
                        </a:rPr>
                        <a:t> </a:t>
                      </a:r>
                    </a:p>
                    <a:p>
                      <a:pPr algn="l">
                        <a:spcAft>
                          <a:spcPts val="0"/>
                        </a:spcAft>
                      </a:pPr>
                      <a:r>
                        <a:rPr lang="en-CA" sz="1200" dirty="0">
                          <a:effectLst/>
                        </a:rPr>
                        <a:t>GD role: satellite EO can help establish libraries of past events to inform future decision making.</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GD role: satellite EO is a critical component to applying global systems on a regional and national scale over large areas. Prototype systems could be developed and proposed through GD.</a:t>
                      </a:r>
                    </a:p>
                    <a:p>
                      <a:pPr algn="l">
                        <a:spcAft>
                          <a:spcPts val="0"/>
                        </a:spcAft>
                      </a:pPr>
                      <a:r>
                        <a:rPr lang="en-CA" sz="1200" dirty="0">
                          <a:effectLst/>
                        </a:rPr>
                        <a:t> </a:t>
                      </a:r>
                    </a:p>
                    <a:p>
                      <a:pPr algn="l">
                        <a:spcAft>
                          <a:spcPts val="0"/>
                        </a:spcAft>
                      </a:pPr>
                      <a:r>
                        <a:rPr lang="en-CA" sz="1200" dirty="0">
                          <a:effectLst/>
                        </a:rPr>
                        <a:t>GD role: satellite EO provides high-level synoptic information useful in promotion and awareness campaigns.</a:t>
                      </a:r>
                    </a:p>
                    <a:p>
                      <a:pPr algn="l">
                        <a:spcAft>
                          <a:spcPts val="0"/>
                        </a:spcAft>
                      </a:pPr>
                      <a:r>
                        <a:rPr lang="en-CA" sz="1200" dirty="0">
                          <a:effectLst/>
                        </a:rPr>
                        <a:t> </a:t>
                      </a:r>
                    </a:p>
                    <a:p>
                      <a:pPr algn="l">
                        <a:spcAft>
                          <a:spcPts val="0"/>
                        </a:spcAft>
                      </a:pPr>
                      <a:r>
                        <a:rPr lang="en-CA" sz="1200" dirty="0">
                          <a:effectLst/>
                        </a:rPr>
                        <a:t> </a:t>
                      </a:r>
                    </a:p>
                  </a:txBody>
                  <a:tcPr marL="68580" marR="68580" marT="0" marB="0"/>
                </a:tc>
                <a:extLst>
                  <a:ext uri="{0D108BD9-81ED-4DB2-BD59-A6C34878D82A}">
                    <a16:rowId xmlns:a16="http://schemas.microsoft.com/office/drawing/2014/main" val="1185104824"/>
                  </a:ext>
                </a:extLst>
              </a:tr>
              <a:tr h="24477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4483554"/>
                  </a:ext>
                </a:extLst>
              </a:tr>
              <a:tr h="244777">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3031234"/>
                  </a:ext>
                </a:extLst>
              </a:tr>
              <a:tr h="244777">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51639069"/>
                  </a:ext>
                </a:extLst>
              </a:tr>
              <a:tr h="244777">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698949620"/>
                  </a:ext>
                </a:extLst>
              </a:tr>
              <a:tr h="244777">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9741541"/>
                  </a:ext>
                </a:extLst>
              </a:tr>
              <a:tr h="24477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61964236"/>
                  </a:ext>
                </a:extLst>
              </a:tr>
              <a:tr h="244777">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7849821"/>
                  </a:ext>
                </a:extLst>
              </a:tr>
            </a:tbl>
          </a:graphicData>
        </a:graphic>
      </p:graphicFrame>
      <p:sp>
        <p:nvSpPr>
          <p:cNvPr id="6" name="Content Placeholder 3">
            <a:extLst>
              <a:ext uri="{FF2B5EF4-FFF2-40B4-BE49-F238E27FC236}">
                <a16:creationId xmlns:a16="http://schemas.microsoft.com/office/drawing/2014/main" id="{AE591D6F-2DB7-D143-AD45-A42BC10B0F56}"/>
              </a:ext>
            </a:extLst>
          </p:cNvPr>
          <p:cNvSpPr txBox="1">
            <a:spLocks/>
          </p:cNvSpPr>
          <p:nvPr/>
        </p:nvSpPr>
        <p:spPr>
          <a:xfrm>
            <a:off x="1453856" y="100272"/>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LAC Regional Assessment </a:t>
            </a:r>
          </a:p>
          <a:p>
            <a:pPr marL="0" indent="0" algn="ctr">
              <a:buFont typeface="Arial"/>
              <a:buNone/>
            </a:pPr>
            <a:r>
              <a:rPr lang="en-US" sz="2800" b="1" dirty="0">
                <a:solidFill>
                  <a:schemeClr val="bg1">
                    <a:lumMod val="20000"/>
                    <a:lumOff val="80000"/>
                  </a:schemeClr>
                </a:solidFill>
              </a:rPr>
              <a:t>Results (1)</a:t>
            </a:r>
          </a:p>
        </p:txBody>
      </p:sp>
    </p:spTree>
    <p:extLst>
      <p:ext uri="{BB962C8B-B14F-4D97-AF65-F5344CB8AC3E}">
        <p14:creationId xmlns:p14="http://schemas.microsoft.com/office/powerpoint/2010/main" val="17396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C34F38-D964-A949-B404-86E23448A550}"/>
              </a:ext>
            </a:extLst>
          </p:cNvPr>
          <p:cNvSpPr>
            <a:spLocks noGrp="1"/>
          </p:cNvSpPr>
          <p:nvPr>
            <p:ph type="sldNum" idx="12"/>
          </p:nvPr>
        </p:nvSpPr>
        <p:spPr/>
        <p:txBody>
          <a:bodyPr/>
          <a:lstStyle/>
          <a:p>
            <a:fld id="{00000000-1234-1234-1234-123412341234}" type="slidenum">
              <a:rPr lang="en-US" smtClean="0"/>
              <a:pPr/>
              <a:t>13</a:t>
            </a:fld>
            <a:endParaRPr lang="en-US"/>
          </a:p>
        </p:txBody>
      </p:sp>
      <p:graphicFrame>
        <p:nvGraphicFramePr>
          <p:cNvPr id="5" name="Table 4">
            <a:extLst>
              <a:ext uri="{FF2B5EF4-FFF2-40B4-BE49-F238E27FC236}">
                <a16:creationId xmlns:a16="http://schemas.microsoft.com/office/drawing/2014/main" id="{4EA21B4F-F8E2-414D-867C-141DB458903A}"/>
              </a:ext>
            </a:extLst>
          </p:cNvPr>
          <p:cNvGraphicFramePr>
            <a:graphicFrameLocks noGrp="1"/>
          </p:cNvGraphicFramePr>
          <p:nvPr/>
        </p:nvGraphicFramePr>
        <p:xfrm>
          <a:off x="152400" y="1143000"/>
          <a:ext cx="8763000" cy="37861241"/>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644999750"/>
                    </a:ext>
                  </a:extLst>
                </a:gridCol>
                <a:gridCol w="4114800">
                  <a:extLst>
                    <a:ext uri="{9D8B030D-6E8A-4147-A177-3AD203B41FA5}">
                      <a16:colId xmlns:a16="http://schemas.microsoft.com/office/drawing/2014/main" val="1129801343"/>
                    </a:ext>
                  </a:extLst>
                </a:gridCol>
                <a:gridCol w="3124200">
                  <a:extLst>
                    <a:ext uri="{9D8B030D-6E8A-4147-A177-3AD203B41FA5}">
                      <a16:colId xmlns:a16="http://schemas.microsoft.com/office/drawing/2014/main" val="41185145"/>
                    </a:ext>
                  </a:extLst>
                </a:gridCol>
              </a:tblGrid>
              <a:tr h="371838">
                <a:tc>
                  <a:txBody>
                    <a:bodyPr/>
                    <a:lstStyle/>
                    <a:p>
                      <a:pPr algn="l">
                        <a:spcAft>
                          <a:spcPts val="0"/>
                        </a:spcAft>
                      </a:pPr>
                      <a:r>
                        <a:rPr lang="en-US" sz="1200" dirty="0">
                          <a:effectLst/>
                        </a:rPr>
                        <a:t>Latin America/ Caribbean</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4246743"/>
                  </a:ext>
                </a:extLst>
              </a:tr>
              <a:tr h="34886537">
                <a:tc>
                  <a:txBody>
                    <a:bodyPr/>
                    <a:lstStyle/>
                    <a:p>
                      <a:pPr algn="l">
                        <a:spcAft>
                          <a:spcPts val="0"/>
                        </a:spcAft>
                      </a:pPr>
                      <a:r>
                        <a:rPr lang="en-US" sz="1200">
                          <a:effectLst/>
                        </a:rPr>
                        <a:t>- Single draft prepared for regional review by CDEMA, CIMH, UNDRR/Americas, UNEP/Americas, Andean Community, CEPREDENAC, and AmeriGEO, based on Regional Action Plan for Sendai Implementation priorities</a:t>
                      </a:r>
                      <a:endParaRPr lang="en-C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6 Strengthen dialogue, cooperation and sharing of knowledge on disaster risk reduction and management among decision makers, planning entities, scientific, academic and technological communities, civil society organizations, volunteers and other relevant actors, in accordance with respective mandates and priorities.</a:t>
                      </a:r>
                    </a:p>
                    <a:p>
                      <a:pPr algn="l">
                        <a:spcAft>
                          <a:spcPts val="0"/>
                        </a:spcAft>
                      </a:pPr>
                      <a:endParaRPr lang="en-CA" sz="1200" dirty="0">
                        <a:effectLst/>
                      </a:endParaRPr>
                    </a:p>
                    <a:p>
                      <a:pPr algn="l">
                        <a:spcAft>
                          <a:spcPts val="0"/>
                        </a:spcAft>
                      </a:pPr>
                      <a:r>
                        <a:rPr lang="en-CA" sz="1200" dirty="0">
                          <a:effectLst/>
                        </a:rPr>
                        <a:t>7 Strengthen disaster risk management strategies, governance and mechanisms and their evaluation at appropriate levels. </a:t>
                      </a:r>
                    </a:p>
                    <a:p>
                      <a:pPr algn="l">
                        <a:spcAft>
                          <a:spcPts val="0"/>
                        </a:spcAft>
                      </a:pPr>
                      <a:r>
                        <a:rPr lang="en-CA" sz="1200" dirty="0">
                          <a:effectLst/>
                        </a:rPr>
                        <a:t> </a:t>
                      </a:r>
                    </a:p>
                    <a:p>
                      <a:pPr algn="l">
                        <a:spcAft>
                          <a:spcPts val="0"/>
                        </a:spcAft>
                      </a:pPr>
                      <a:r>
                        <a:rPr lang="en-CA" sz="1200" dirty="0">
                          <a:effectLst/>
                        </a:rPr>
                        <a:t>8 Enhance of capacity building programs and cooperation on disaster risk management and governance. </a:t>
                      </a:r>
                    </a:p>
                    <a:p>
                      <a:pPr algn="l">
                        <a:spcAft>
                          <a:spcPts val="0"/>
                        </a:spcAft>
                      </a:pPr>
                      <a:r>
                        <a:rPr lang="en-CA" sz="1200" dirty="0">
                          <a:effectLst/>
                        </a:rPr>
                        <a:t> </a:t>
                      </a:r>
                    </a:p>
                    <a:p>
                      <a:pPr algn="l">
                        <a:spcAft>
                          <a:spcPts val="0"/>
                        </a:spcAft>
                      </a:pPr>
                      <a:r>
                        <a:rPr lang="en-CA" sz="1200" dirty="0">
                          <a:effectLst/>
                        </a:rPr>
                        <a:t>9 Foster multi-stakeholder and multi-national exchanges through sharing of experiences and best practices for integrating actions in DRR in all areas, including climate change adaptation, and sustainable development spheres.</a:t>
                      </a:r>
                    </a:p>
                    <a:p>
                      <a:pPr algn="l">
                        <a:spcAft>
                          <a:spcPts val="0"/>
                        </a:spcAft>
                      </a:pPr>
                      <a:endParaRPr lang="en-CA" sz="1200" dirty="0">
                        <a:effectLst/>
                      </a:endParaRPr>
                    </a:p>
                    <a:p>
                      <a:pPr algn="l">
                        <a:spcAft>
                          <a:spcPts val="0"/>
                        </a:spcAft>
                      </a:pPr>
                      <a:r>
                        <a:rPr lang="en-CA" sz="1200" dirty="0">
                          <a:effectLst/>
                        </a:rPr>
                        <a:t>10 Encourage regional studies on best practices concerning financial instruments for disaster risk transfer and management.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GD role: satellite EO is a neutral, objective source of information about risk and disasters, building consensus among a broad range of partners in DRR.</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GD role: satellite EO as input to monitoring systems can improve the elaboration of DRR strategies.</a:t>
                      </a:r>
                    </a:p>
                    <a:p>
                      <a:pPr algn="l">
                        <a:spcAft>
                          <a:spcPts val="0"/>
                        </a:spcAft>
                      </a:pPr>
                      <a:r>
                        <a:rPr lang="en-CA" sz="1200" dirty="0">
                          <a:effectLst/>
                        </a:rPr>
                        <a:t> </a:t>
                      </a:r>
                    </a:p>
                    <a:p>
                      <a:pPr algn="l">
                        <a:spcAft>
                          <a:spcPts val="0"/>
                        </a:spcAft>
                      </a:pPr>
                      <a:r>
                        <a:rPr lang="en-CA" sz="1200" dirty="0">
                          <a:effectLst/>
                        </a:rPr>
                        <a:t>GD role: capacity building tied to EO data exploitation is a key component of GD.</a:t>
                      </a:r>
                    </a:p>
                    <a:p>
                      <a:pPr algn="l">
                        <a:spcAft>
                          <a:spcPts val="0"/>
                        </a:spcAft>
                      </a:pPr>
                      <a:r>
                        <a:rPr lang="en-CA" sz="1200" dirty="0">
                          <a:effectLst/>
                        </a:rPr>
                        <a:t> </a:t>
                      </a:r>
                    </a:p>
                    <a:p>
                      <a:pPr algn="l">
                        <a:spcAft>
                          <a:spcPts val="0"/>
                        </a:spcAft>
                      </a:pPr>
                      <a:r>
                        <a:rPr lang="en-CA" sz="1200" dirty="0">
                          <a:effectLst/>
                        </a:rPr>
                        <a:t>GD role: no specific role foreseen.</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GD role: several organizations have developed parametric insurance tools that use satellite EO as an objective trigger for payouts, most recently in Southeast Asia. GD can be a mechanism to acquire data if a separate programme is established to set up the financial instrument for risk transfer.</a:t>
                      </a:r>
                    </a:p>
                    <a:p>
                      <a:pPr algn="l">
                        <a:spcAft>
                          <a:spcPts val="0"/>
                        </a:spcAft>
                      </a:pPr>
                      <a:r>
                        <a:rPr lang="en-CA" sz="1200" dirty="0">
                          <a:effectLst/>
                        </a:rPr>
                        <a:t> </a:t>
                      </a:r>
                    </a:p>
                    <a:p>
                      <a:pPr algn="l">
                        <a:spcAft>
                          <a:spcPts val="0"/>
                        </a:spcAft>
                      </a:pPr>
                      <a:r>
                        <a:rPr lang="en-CA"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8510482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48355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03123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1639069"/>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8949620"/>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49741541"/>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1964236"/>
                  </a:ext>
                </a:extLst>
              </a:tr>
              <a:tr h="37183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7849821"/>
                  </a:ext>
                </a:extLst>
              </a:tr>
            </a:tbl>
          </a:graphicData>
        </a:graphic>
      </p:graphicFrame>
      <p:sp>
        <p:nvSpPr>
          <p:cNvPr id="4" name="Content Placeholder 3">
            <a:extLst>
              <a:ext uri="{FF2B5EF4-FFF2-40B4-BE49-F238E27FC236}">
                <a16:creationId xmlns:a16="http://schemas.microsoft.com/office/drawing/2014/main" id="{4B94BB49-329E-674D-A719-4B8A52AFB370}"/>
              </a:ext>
            </a:extLst>
          </p:cNvPr>
          <p:cNvSpPr txBox="1">
            <a:spLocks/>
          </p:cNvSpPr>
          <p:nvPr/>
        </p:nvSpPr>
        <p:spPr>
          <a:xfrm>
            <a:off x="1453856" y="100272"/>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LAC Regional Assessment </a:t>
            </a:r>
          </a:p>
          <a:p>
            <a:pPr marL="0" indent="0" algn="ctr">
              <a:buFont typeface="Arial"/>
              <a:buNone/>
            </a:pPr>
            <a:r>
              <a:rPr lang="en-US" sz="2800" b="1" dirty="0">
                <a:solidFill>
                  <a:schemeClr val="bg1">
                    <a:lumMod val="20000"/>
                    <a:lumOff val="80000"/>
                  </a:schemeClr>
                </a:solidFill>
              </a:rPr>
              <a:t>Results (2)</a:t>
            </a:r>
          </a:p>
        </p:txBody>
      </p:sp>
    </p:spTree>
    <p:extLst>
      <p:ext uri="{BB962C8B-B14F-4D97-AF65-F5344CB8AC3E}">
        <p14:creationId xmlns:p14="http://schemas.microsoft.com/office/powerpoint/2010/main" val="426986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C34F38-D964-A949-B404-86E23448A550}"/>
              </a:ext>
            </a:extLst>
          </p:cNvPr>
          <p:cNvSpPr>
            <a:spLocks noGrp="1"/>
          </p:cNvSpPr>
          <p:nvPr>
            <p:ph type="sldNum" idx="12"/>
          </p:nvPr>
        </p:nvSpPr>
        <p:spPr/>
        <p:txBody>
          <a:bodyPr/>
          <a:lstStyle/>
          <a:p>
            <a:fld id="{00000000-1234-1234-1234-123412341234}" type="slidenum">
              <a:rPr lang="en-US" smtClean="0"/>
              <a:pPr/>
              <a:t>14</a:t>
            </a:fld>
            <a:endParaRPr lang="en-US"/>
          </a:p>
        </p:txBody>
      </p:sp>
      <p:graphicFrame>
        <p:nvGraphicFramePr>
          <p:cNvPr id="5" name="Table 4">
            <a:extLst>
              <a:ext uri="{FF2B5EF4-FFF2-40B4-BE49-F238E27FC236}">
                <a16:creationId xmlns:a16="http://schemas.microsoft.com/office/drawing/2014/main" id="{4EA21B4F-F8E2-414D-867C-141DB458903A}"/>
              </a:ext>
            </a:extLst>
          </p:cNvPr>
          <p:cNvGraphicFramePr>
            <a:graphicFrameLocks noGrp="1"/>
          </p:cNvGraphicFramePr>
          <p:nvPr/>
        </p:nvGraphicFramePr>
        <p:xfrm>
          <a:off x="152400" y="1295400"/>
          <a:ext cx="8763000" cy="37861241"/>
        </p:xfrm>
        <a:graphic>
          <a:graphicData uri="http://schemas.openxmlformats.org/drawingml/2006/table">
            <a:tbl>
              <a:tblPr firstRow="1" bandRow="1">
                <a:tableStyleId>{3C2FFA5D-87B4-456A-9821-1D502468CF0F}</a:tableStyleId>
              </a:tblPr>
              <a:tblGrid>
                <a:gridCol w="1828800">
                  <a:extLst>
                    <a:ext uri="{9D8B030D-6E8A-4147-A177-3AD203B41FA5}">
                      <a16:colId xmlns:a16="http://schemas.microsoft.com/office/drawing/2014/main" val="644999750"/>
                    </a:ext>
                  </a:extLst>
                </a:gridCol>
                <a:gridCol w="4013200">
                  <a:extLst>
                    <a:ext uri="{9D8B030D-6E8A-4147-A177-3AD203B41FA5}">
                      <a16:colId xmlns:a16="http://schemas.microsoft.com/office/drawing/2014/main" val="1129801343"/>
                    </a:ext>
                  </a:extLst>
                </a:gridCol>
                <a:gridCol w="2921000">
                  <a:extLst>
                    <a:ext uri="{9D8B030D-6E8A-4147-A177-3AD203B41FA5}">
                      <a16:colId xmlns:a16="http://schemas.microsoft.com/office/drawing/2014/main" val="41185145"/>
                    </a:ext>
                  </a:extLst>
                </a:gridCol>
              </a:tblGrid>
              <a:tr h="371838">
                <a:tc>
                  <a:txBody>
                    <a:bodyPr/>
                    <a:lstStyle/>
                    <a:p>
                      <a:pPr algn="l">
                        <a:spcAft>
                          <a:spcPts val="0"/>
                        </a:spcAft>
                      </a:pPr>
                      <a:r>
                        <a:rPr lang="en-US" sz="1200" dirty="0">
                          <a:effectLst/>
                        </a:rPr>
                        <a:t>Latin America/ Caribbean</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4246743"/>
                  </a:ext>
                </a:extLst>
              </a:tr>
              <a:tr h="34886537">
                <a:tc>
                  <a:txBody>
                    <a:bodyPr/>
                    <a:lstStyle/>
                    <a:p>
                      <a:pPr algn="l">
                        <a:spcAft>
                          <a:spcPts val="0"/>
                        </a:spcAft>
                      </a:pPr>
                      <a:r>
                        <a:rPr lang="en-US" sz="1200">
                          <a:effectLst/>
                        </a:rPr>
                        <a:t>- Single draft prepared for regional review by CDEMA, CIMH, UNDRR/Americas, UNEP/Americas, Andean Community, CEPREDENAC, and AmeriGEO, based on Regional Action Plan for Sendai Implementation priorities</a:t>
                      </a:r>
                      <a:endParaRPr lang="en-C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11 Enhance and mobilize investment in DRR, including through multiple sources and funding such as public and private partnerships, multi-lateral institutions and other means of cooperation. </a:t>
                      </a:r>
                    </a:p>
                    <a:p>
                      <a:pPr algn="l">
                        <a:spcAft>
                          <a:spcPts val="0"/>
                        </a:spcAft>
                      </a:pPr>
                      <a:r>
                        <a:rPr lang="en-CA" sz="1200" dirty="0">
                          <a:effectLst/>
                        </a:rPr>
                        <a:t> </a:t>
                      </a:r>
                    </a:p>
                    <a:p>
                      <a:pPr algn="l">
                        <a:spcAft>
                          <a:spcPts val="0"/>
                        </a:spcAft>
                      </a:pPr>
                      <a:r>
                        <a:rPr lang="en-CA" sz="1200" dirty="0">
                          <a:effectLst/>
                        </a:rPr>
                        <a:t>12 Promote the sharing of best practices on the continuity of vital services taking into consideration all-hazards, as appropriate and applicable.</a:t>
                      </a:r>
                    </a:p>
                    <a:p>
                      <a:pPr algn="l">
                        <a:spcAft>
                          <a:spcPts val="0"/>
                        </a:spcAft>
                      </a:pPr>
                      <a:r>
                        <a:rPr lang="en-CA" sz="1200" dirty="0">
                          <a:effectLst/>
                        </a:rPr>
                        <a:t> </a:t>
                      </a:r>
                    </a:p>
                    <a:p>
                      <a:pPr algn="l">
                        <a:spcAft>
                          <a:spcPts val="0"/>
                        </a:spcAft>
                      </a:pPr>
                      <a:r>
                        <a:rPr lang="en-CA" sz="1200" dirty="0">
                          <a:effectLst/>
                        </a:rPr>
                        <a:t>13 Strengthen the coordination, collaboration and participation of Member States, communities, regional and international organizations, civil society organizations, volunteers and other stakeholders, in disaster preparedness, response, and recovery, within the scope of respective mandates and priorities. </a:t>
                      </a:r>
                    </a:p>
                    <a:p>
                      <a:pPr algn="l">
                        <a:spcAft>
                          <a:spcPts val="0"/>
                        </a:spcAft>
                      </a:pPr>
                      <a:r>
                        <a:rPr lang="en-CA" sz="1200" dirty="0">
                          <a:effectLst/>
                        </a:rPr>
                        <a:t> </a:t>
                      </a:r>
                    </a:p>
                    <a:p>
                      <a:pPr algn="l">
                        <a:spcAft>
                          <a:spcPts val="0"/>
                        </a:spcAft>
                      </a:pPr>
                      <a:r>
                        <a:rPr lang="en-CA" sz="1200" dirty="0">
                          <a:effectLst/>
                        </a:rPr>
                        <a:t>14 Promote the exchange of post-disaster recovery knowledge and best practices that incorporate the perspective of building back better to protect communities and their livelihoods.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endParaRPr lang="en-CA" sz="1200" dirty="0">
                        <a:effectLst/>
                      </a:endParaRPr>
                    </a:p>
                    <a:p>
                      <a:pPr algn="l">
                        <a:spcAft>
                          <a:spcPts val="0"/>
                        </a:spcAft>
                      </a:pPr>
                      <a:r>
                        <a:rPr lang="en-US" sz="1200" dirty="0">
                          <a:effectLst/>
                        </a:rPr>
                        <a:t> </a:t>
                      </a:r>
                      <a:endParaRPr lang="en-CA" sz="1200" dirty="0">
                        <a:effectLst/>
                      </a:endParaRPr>
                    </a:p>
                    <a:p>
                      <a:pPr algn="l">
                        <a:spcAft>
                          <a:spcPts val="0"/>
                        </a:spcAft>
                      </a:pPr>
                      <a:r>
                        <a:rPr lang="en-US" sz="1200" dirty="0">
                          <a:effectLst/>
                        </a:rPr>
                        <a:t> </a:t>
                      </a:r>
                      <a:endParaRPr lang="en-CA" sz="1200" dirty="0">
                        <a:effectLst/>
                      </a:endParaRPr>
                    </a:p>
                    <a:p>
                      <a:pPr algn="l">
                        <a:spcAft>
                          <a:spcPts val="0"/>
                        </a:spcAft>
                      </a:pPr>
                      <a:r>
                        <a:rPr lang="en-US" sz="1200" dirty="0">
                          <a:effectLst/>
                        </a:rPr>
                        <a:t> </a:t>
                      </a:r>
                      <a:endParaRPr lang="en-CA" sz="1200" dirty="0">
                        <a:effectLst/>
                      </a:endParaRPr>
                    </a:p>
                    <a:p>
                      <a:pPr algn="l">
                        <a:spcAft>
                          <a:spcPts val="0"/>
                        </a:spcAft>
                      </a:pPr>
                      <a:r>
                        <a:rPr lang="en-US" sz="1200" dirty="0">
                          <a:effectLst/>
                        </a:rPr>
                        <a:t> </a:t>
                      </a:r>
                      <a:endParaRPr lang="en-CA" sz="1200" dirty="0">
                        <a:effectLst/>
                      </a:endParaRPr>
                    </a:p>
                    <a:p>
                      <a:pPr algn="l">
                        <a:spcAft>
                          <a:spcPts val="0"/>
                        </a:spcAft>
                      </a:pPr>
                      <a:r>
                        <a:rPr lang="en-CA" sz="1200" dirty="0">
                          <a:effectLst/>
                        </a:rPr>
                        <a:t> </a:t>
                      </a:r>
                    </a:p>
                    <a:p>
                      <a:pPr algn="l">
                        <a:spcAft>
                          <a:spcPts val="0"/>
                        </a:spcAft>
                      </a:pPr>
                      <a:r>
                        <a:rPr lang="en-CA"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GD role: no specific role foreseen.</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GD role: no specific role foreseen.</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GD role: no specific role foreseen.</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GD role: satellite EO has recently been showcased as a key tool for supporting recovery and building back better, notably in the context of the Haiti Recovery Observatory, following Hurricane Matthew. GD may be a mechanism to establish more systematic exploitation of satellite EO after major events.</a:t>
                      </a:r>
                    </a:p>
                    <a:p>
                      <a:pPr algn="l">
                        <a:spcAft>
                          <a:spcPts val="0"/>
                        </a:spcAft>
                      </a:pPr>
                      <a:r>
                        <a:rPr lang="en-CA" sz="1200" dirty="0">
                          <a:effectLst/>
                        </a:rPr>
                        <a:t> </a:t>
                      </a:r>
                    </a:p>
                    <a:p>
                      <a:pPr algn="l">
                        <a:spcAft>
                          <a:spcPts val="0"/>
                        </a:spcAft>
                      </a:pPr>
                      <a:r>
                        <a:rPr lang="en-CA"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8510482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48355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03123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1639069"/>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8949620"/>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49741541"/>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1964236"/>
                  </a:ext>
                </a:extLst>
              </a:tr>
              <a:tr h="37183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7849821"/>
                  </a:ext>
                </a:extLst>
              </a:tr>
            </a:tbl>
          </a:graphicData>
        </a:graphic>
      </p:graphicFrame>
      <p:sp>
        <p:nvSpPr>
          <p:cNvPr id="4" name="Content Placeholder 3">
            <a:extLst>
              <a:ext uri="{FF2B5EF4-FFF2-40B4-BE49-F238E27FC236}">
                <a16:creationId xmlns:a16="http://schemas.microsoft.com/office/drawing/2014/main" id="{4B94BB49-329E-674D-A719-4B8A52AFB370}"/>
              </a:ext>
            </a:extLst>
          </p:cNvPr>
          <p:cNvSpPr txBox="1">
            <a:spLocks/>
          </p:cNvSpPr>
          <p:nvPr/>
        </p:nvSpPr>
        <p:spPr>
          <a:xfrm>
            <a:off x="1453856" y="100272"/>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LAC Regional Assessment </a:t>
            </a:r>
          </a:p>
          <a:p>
            <a:pPr marL="0" indent="0" algn="ctr">
              <a:buFont typeface="Arial"/>
              <a:buNone/>
            </a:pPr>
            <a:r>
              <a:rPr lang="en-US" sz="2800" b="1" dirty="0">
                <a:solidFill>
                  <a:schemeClr val="bg1">
                    <a:lumMod val="20000"/>
                    <a:lumOff val="80000"/>
                  </a:schemeClr>
                </a:solidFill>
              </a:rPr>
              <a:t>Results (3)</a:t>
            </a:r>
          </a:p>
        </p:txBody>
      </p:sp>
    </p:spTree>
    <p:extLst>
      <p:ext uri="{BB962C8B-B14F-4D97-AF65-F5344CB8AC3E}">
        <p14:creationId xmlns:p14="http://schemas.microsoft.com/office/powerpoint/2010/main" val="270019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C34F38-D964-A949-B404-86E23448A550}"/>
              </a:ext>
            </a:extLst>
          </p:cNvPr>
          <p:cNvSpPr>
            <a:spLocks noGrp="1"/>
          </p:cNvSpPr>
          <p:nvPr>
            <p:ph type="sldNum" idx="12"/>
          </p:nvPr>
        </p:nvSpPr>
        <p:spPr/>
        <p:txBody>
          <a:bodyPr/>
          <a:lstStyle/>
          <a:p>
            <a:fld id="{00000000-1234-1234-1234-123412341234}" type="slidenum">
              <a:rPr lang="en-US" smtClean="0"/>
              <a:pPr/>
              <a:t>15</a:t>
            </a:fld>
            <a:endParaRPr lang="en-US"/>
          </a:p>
        </p:txBody>
      </p:sp>
      <p:graphicFrame>
        <p:nvGraphicFramePr>
          <p:cNvPr id="5" name="Table 4">
            <a:extLst>
              <a:ext uri="{FF2B5EF4-FFF2-40B4-BE49-F238E27FC236}">
                <a16:creationId xmlns:a16="http://schemas.microsoft.com/office/drawing/2014/main" id="{4EA21B4F-F8E2-414D-867C-141DB458903A}"/>
              </a:ext>
            </a:extLst>
          </p:cNvPr>
          <p:cNvGraphicFramePr>
            <a:graphicFrameLocks noGrp="1"/>
          </p:cNvGraphicFramePr>
          <p:nvPr/>
        </p:nvGraphicFramePr>
        <p:xfrm>
          <a:off x="152400" y="1295400"/>
          <a:ext cx="8763000" cy="37861241"/>
        </p:xfrm>
        <a:graphic>
          <a:graphicData uri="http://schemas.openxmlformats.org/drawingml/2006/table">
            <a:tbl>
              <a:tblPr firstRow="1" bandRow="1">
                <a:tableStyleId>{3C2FFA5D-87B4-456A-9821-1D502468CF0F}</a:tableStyleId>
              </a:tblPr>
              <a:tblGrid>
                <a:gridCol w="1981200">
                  <a:extLst>
                    <a:ext uri="{9D8B030D-6E8A-4147-A177-3AD203B41FA5}">
                      <a16:colId xmlns:a16="http://schemas.microsoft.com/office/drawing/2014/main" val="644999750"/>
                    </a:ext>
                  </a:extLst>
                </a:gridCol>
                <a:gridCol w="3860800">
                  <a:extLst>
                    <a:ext uri="{9D8B030D-6E8A-4147-A177-3AD203B41FA5}">
                      <a16:colId xmlns:a16="http://schemas.microsoft.com/office/drawing/2014/main" val="1129801343"/>
                    </a:ext>
                  </a:extLst>
                </a:gridCol>
                <a:gridCol w="2921000">
                  <a:extLst>
                    <a:ext uri="{9D8B030D-6E8A-4147-A177-3AD203B41FA5}">
                      <a16:colId xmlns:a16="http://schemas.microsoft.com/office/drawing/2014/main" val="41185145"/>
                    </a:ext>
                  </a:extLst>
                </a:gridCol>
              </a:tblGrid>
              <a:tr h="371838">
                <a:tc>
                  <a:txBody>
                    <a:bodyPr/>
                    <a:lstStyle/>
                    <a:p>
                      <a:pPr algn="l">
                        <a:spcAft>
                          <a:spcPts val="0"/>
                        </a:spcAft>
                      </a:pPr>
                      <a:r>
                        <a:rPr lang="en-US" sz="1200" dirty="0">
                          <a:effectLst/>
                        </a:rPr>
                        <a:t>Latin America/ Caribbean</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US" sz="1200" dirty="0">
                          <a:effectLst/>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44246743"/>
                  </a:ext>
                </a:extLst>
              </a:tr>
              <a:tr h="34886537">
                <a:tc>
                  <a:txBody>
                    <a:bodyPr/>
                    <a:lstStyle/>
                    <a:p>
                      <a:pPr algn="l">
                        <a:spcAft>
                          <a:spcPts val="0"/>
                        </a:spcAft>
                      </a:pPr>
                      <a:r>
                        <a:rPr lang="en-US" sz="1200" dirty="0">
                          <a:effectLst/>
                        </a:rPr>
                        <a:t>- Single draft prepared for regional review by CDEMA, CIMH, UNDRR/Americas, UNEP/Americas, Andean Community, CEPREDENAC, and </a:t>
                      </a:r>
                      <a:r>
                        <a:rPr lang="en-US" sz="1200" dirty="0" err="1">
                          <a:effectLst/>
                        </a:rPr>
                        <a:t>AmeriGEO</a:t>
                      </a:r>
                      <a:r>
                        <a:rPr lang="en-US" sz="1200" dirty="0">
                          <a:effectLst/>
                        </a:rPr>
                        <a:t>, based on Regional Action Plan for Sendai Implementation priorities</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l">
                        <a:spcAft>
                          <a:spcPts val="0"/>
                        </a:spcAft>
                      </a:pPr>
                      <a:r>
                        <a:rPr lang="en-CA" sz="1200" dirty="0">
                          <a:effectLst/>
                        </a:rPr>
                        <a:t>15 Strengthen knowledge sharing and exchange of experiences on urban and rural development plans that take into consideration disaster risk with the aim of enhancing planning tools such as building codes and master plans. </a:t>
                      </a:r>
                    </a:p>
                    <a:p>
                      <a:pPr algn="l">
                        <a:spcAft>
                          <a:spcPts val="0"/>
                        </a:spcAft>
                      </a:pPr>
                      <a:r>
                        <a:rPr lang="en-CA" sz="1200" dirty="0">
                          <a:effectLst/>
                        </a:rPr>
                        <a:t> </a:t>
                      </a:r>
                    </a:p>
                    <a:p>
                      <a:pPr algn="l">
                        <a:spcAft>
                          <a:spcPts val="0"/>
                        </a:spcAft>
                      </a:pPr>
                      <a:r>
                        <a:rPr lang="en-CA" sz="1200" dirty="0">
                          <a:effectLst/>
                        </a:rPr>
                        <a:t>16 Develop and share best practices and strategies to improve integrated multi-hazard early warning systems, disaster risk information systems, monitoring networks, and exploring ways for stronger linkages among scientific and technical agencies, communities, and decision makers. </a:t>
                      </a:r>
                    </a:p>
                  </a:txBody>
                  <a:tcPr marL="68580" marR="68580" marT="0" marB="0"/>
                </a:tc>
                <a:tc>
                  <a:txBody>
                    <a:bodyPr/>
                    <a:lstStyle/>
                    <a:p>
                      <a:pPr algn="l">
                        <a:spcAft>
                          <a:spcPts val="0"/>
                        </a:spcAft>
                      </a:pPr>
                      <a:r>
                        <a:rPr lang="en-CA" sz="1200" dirty="0">
                          <a:effectLst/>
                        </a:rPr>
                        <a:t>GD role: no specific role foreseen.</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a:t>
                      </a:r>
                    </a:p>
                    <a:p>
                      <a:pPr algn="l">
                        <a:spcAft>
                          <a:spcPts val="0"/>
                        </a:spcAft>
                      </a:pPr>
                      <a:r>
                        <a:rPr lang="en-CA" sz="1200" dirty="0">
                          <a:effectLst/>
                        </a:rPr>
                        <a:t> GD role: satellite EO is increasingly recognized as a critical tool in most integrated multi-hazard systems and a simple means of harmonizing data across diverse user bases.  GD can provide easier access to data and facilitate the set-up of demonstrator systems.</a:t>
                      </a:r>
                    </a:p>
                  </a:txBody>
                  <a:tcPr marL="68580" marR="68580" marT="0" marB="0"/>
                </a:tc>
                <a:extLst>
                  <a:ext uri="{0D108BD9-81ED-4DB2-BD59-A6C34878D82A}">
                    <a16:rowId xmlns:a16="http://schemas.microsoft.com/office/drawing/2014/main" val="118510482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48355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031234"/>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1639069"/>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8949620"/>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49741541"/>
                  </a:ext>
                </a:extLst>
              </a:tr>
              <a:tr h="37183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1964236"/>
                  </a:ext>
                </a:extLst>
              </a:tr>
              <a:tr h="37183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7849821"/>
                  </a:ext>
                </a:extLst>
              </a:tr>
            </a:tbl>
          </a:graphicData>
        </a:graphic>
      </p:graphicFrame>
      <p:sp>
        <p:nvSpPr>
          <p:cNvPr id="4" name="Content Placeholder 3">
            <a:extLst>
              <a:ext uri="{FF2B5EF4-FFF2-40B4-BE49-F238E27FC236}">
                <a16:creationId xmlns:a16="http://schemas.microsoft.com/office/drawing/2014/main" id="{4B94BB49-329E-674D-A719-4B8A52AFB370}"/>
              </a:ext>
            </a:extLst>
          </p:cNvPr>
          <p:cNvSpPr txBox="1">
            <a:spLocks/>
          </p:cNvSpPr>
          <p:nvPr/>
        </p:nvSpPr>
        <p:spPr>
          <a:xfrm>
            <a:off x="1453856" y="100272"/>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LAC Regional Assessment </a:t>
            </a:r>
          </a:p>
          <a:p>
            <a:pPr marL="0" indent="0" algn="ctr">
              <a:buFont typeface="Arial"/>
              <a:buNone/>
            </a:pPr>
            <a:r>
              <a:rPr lang="en-US" sz="2800" b="1" dirty="0">
                <a:solidFill>
                  <a:schemeClr val="bg1">
                    <a:lumMod val="20000"/>
                    <a:lumOff val="80000"/>
                  </a:schemeClr>
                </a:solidFill>
              </a:rPr>
              <a:t>Results (4)</a:t>
            </a:r>
          </a:p>
        </p:txBody>
      </p:sp>
    </p:spTree>
    <p:extLst>
      <p:ext uri="{BB962C8B-B14F-4D97-AF65-F5344CB8AC3E}">
        <p14:creationId xmlns:p14="http://schemas.microsoft.com/office/powerpoint/2010/main" val="184754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CA5B5-CC24-4669-8358-E00E25F3ECFF}"/>
              </a:ext>
            </a:extLst>
          </p:cNvPr>
          <p:cNvPicPr>
            <a:picLocks noChangeAspect="1"/>
          </p:cNvPicPr>
          <p:nvPr/>
        </p:nvPicPr>
        <p:blipFill>
          <a:blip r:embed="rId3">
            <a:alphaModFix amt="38000"/>
          </a:blip>
          <a:stretch>
            <a:fillRect/>
          </a:stretch>
        </p:blipFill>
        <p:spPr>
          <a:xfrm>
            <a:off x="4207" y="1143000"/>
            <a:ext cx="9368393" cy="5715000"/>
          </a:xfrm>
          <a:prstGeom prst="rect">
            <a:avLst/>
          </a:prstGeom>
        </p:spPr>
      </p:pic>
      <p:sp>
        <p:nvSpPr>
          <p:cNvPr id="2" name="Content Placeholder 1"/>
          <p:cNvSpPr>
            <a:spLocks noGrp="1"/>
          </p:cNvSpPr>
          <p:nvPr>
            <p:ph idx="1"/>
          </p:nvPr>
        </p:nvSpPr>
        <p:spPr>
          <a:xfrm>
            <a:off x="304800" y="1219200"/>
            <a:ext cx="8382000" cy="5543176"/>
          </a:xfrm>
        </p:spPr>
        <p:txBody>
          <a:bodyPr>
            <a:normAutofit fontScale="85000" lnSpcReduction="20000"/>
          </a:bodyPr>
          <a:lstStyle/>
          <a:p>
            <a:pPr>
              <a:lnSpc>
                <a:spcPct val="140000"/>
              </a:lnSpc>
            </a:pPr>
            <a:r>
              <a:rPr lang="en-US" b="1" dirty="0"/>
              <a:t>Geospatially identify hazards, vulnerability, exposure;</a:t>
            </a:r>
            <a:endParaRPr lang="en-CA" b="1" dirty="0"/>
          </a:p>
          <a:p>
            <a:pPr>
              <a:lnSpc>
                <a:spcPct val="140000"/>
              </a:lnSpc>
            </a:pPr>
            <a:r>
              <a:rPr lang="en-US" b="1" dirty="0"/>
              <a:t>Provide EO-based early warning and prediction;</a:t>
            </a:r>
            <a:endParaRPr lang="en-CA" b="1" dirty="0"/>
          </a:p>
          <a:p>
            <a:pPr>
              <a:lnSpc>
                <a:spcPct val="140000"/>
              </a:lnSpc>
            </a:pPr>
            <a:r>
              <a:rPr lang="en-US" b="1" dirty="0"/>
              <a:t>Response supported through impact assessments, damage assessments and informed planning/delivery of humanitarian relief;</a:t>
            </a:r>
            <a:endParaRPr lang="en-CA" b="1" dirty="0"/>
          </a:p>
          <a:p>
            <a:pPr>
              <a:lnSpc>
                <a:spcPct val="140000"/>
              </a:lnSpc>
            </a:pPr>
            <a:r>
              <a:rPr lang="en-US" b="1" dirty="0"/>
              <a:t>Support and monitor reconstruction efforts to ensure resilience;</a:t>
            </a:r>
            <a:endParaRPr lang="en-CA" b="1" dirty="0"/>
          </a:p>
          <a:p>
            <a:pPr>
              <a:lnSpc>
                <a:spcPct val="140000"/>
              </a:lnSpc>
            </a:pPr>
            <a:r>
              <a:rPr lang="en-US" b="1" dirty="0"/>
              <a:t>Data access, quality and sharing;</a:t>
            </a:r>
            <a:endParaRPr lang="en-CA" b="1" dirty="0"/>
          </a:p>
          <a:p>
            <a:pPr>
              <a:lnSpc>
                <a:spcPct val="140000"/>
              </a:lnSpc>
            </a:pPr>
            <a:r>
              <a:rPr lang="en-US" b="1" dirty="0"/>
              <a:t>Technical capacity;</a:t>
            </a:r>
            <a:endParaRPr lang="en-CA" b="1" dirty="0"/>
          </a:p>
          <a:p>
            <a:pPr>
              <a:lnSpc>
                <a:spcPct val="140000"/>
              </a:lnSpc>
            </a:pPr>
            <a:r>
              <a:rPr lang="en-US" b="1" dirty="0"/>
              <a:t>Usable tools and models;</a:t>
            </a:r>
            <a:endParaRPr lang="en-CA" b="1" dirty="0"/>
          </a:p>
          <a:p>
            <a:pPr>
              <a:lnSpc>
                <a:spcPct val="140000"/>
              </a:lnSpc>
            </a:pPr>
            <a:r>
              <a:rPr lang="en-US" b="1" dirty="0"/>
              <a:t>Land use and land cover mapping and monitoring;</a:t>
            </a:r>
            <a:endParaRPr lang="en-CA" b="1" dirty="0"/>
          </a:p>
          <a:p>
            <a:pPr>
              <a:lnSpc>
                <a:spcPct val="140000"/>
              </a:lnSpc>
            </a:pPr>
            <a:r>
              <a:rPr lang="en-US" b="1" dirty="0"/>
              <a:t>DRM, especially EWS for droughts and flooding;</a:t>
            </a:r>
            <a:endParaRPr lang="en-CA" b="1" dirty="0"/>
          </a:p>
          <a:p>
            <a:pPr>
              <a:lnSpc>
                <a:spcPct val="140000"/>
              </a:lnSpc>
            </a:pPr>
            <a:r>
              <a:rPr lang="en-US" b="1" dirty="0"/>
              <a:t>Agricultural monitoring and food security;</a:t>
            </a:r>
            <a:endParaRPr lang="en-CA" b="1" dirty="0"/>
          </a:p>
          <a:p>
            <a:pPr>
              <a:lnSpc>
                <a:spcPct val="140000"/>
              </a:lnSpc>
            </a:pPr>
            <a:r>
              <a:rPr lang="en-US" b="1" dirty="0"/>
              <a:t>Climate change adaptation and mitigation.</a:t>
            </a:r>
            <a:r>
              <a:rPr lang="en-CA" b="1" dirty="0"/>
              <a:t> </a:t>
            </a:r>
            <a:endParaRPr lang="en-US" b="1" dirty="0"/>
          </a:p>
        </p:txBody>
      </p:sp>
      <p:sp>
        <p:nvSpPr>
          <p:cNvPr id="3" name="Content Placeholder 3"/>
          <p:cNvSpPr txBox="1">
            <a:spLocks/>
          </p:cNvSpPr>
          <p:nvPr/>
        </p:nvSpPr>
        <p:spPr>
          <a:xfrm>
            <a:off x="1453856" y="119530"/>
            <a:ext cx="6589047" cy="73585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Summary of DRR Priorities</a:t>
            </a:r>
          </a:p>
          <a:p>
            <a:pPr marL="0" indent="0" algn="ctr">
              <a:buFont typeface="Arial"/>
              <a:buNone/>
            </a:pPr>
            <a:r>
              <a:rPr lang="en-US" sz="2800" b="1" dirty="0">
                <a:solidFill>
                  <a:schemeClr val="bg1">
                    <a:lumMod val="20000"/>
                    <a:lumOff val="80000"/>
                  </a:schemeClr>
                </a:solidFill>
              </a:rPr>
              <a:t>Asia</a:t>
            </a:r>
          </a:p>
        </p:txBody>
      </p:sp>
    </p:spTree>
    <p:extLst>
      <p:ext uri="{BB962C8B-B14F-4D97-AF65-F5344CB8AC3E}">
        <p14:creationId xmlns:p14="http://schemas.microsoft.com/office/powerpoint/2010/main" val="8902928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cstate="print">
            <a:alphaModFix amt="45000"/>
            <a:extLst>
              <a:ext uri="{28A0092B-C50C-407E-A947-70E740481C1C}">
                <a14:useLocalDpi xmlns:a14="http://schemas.microsoft.com/office/drawing/2010/main" val="0"/>
              </a:ext>
            </a:extLst>
          </a:blip>
          <a:stretch>
            <a:fillRect/>
          </a:stretch>
        </p:blipFill>
        <p:spPr>
          <a:xfrm>
            <a:off x="3429000" y="1143000"/>
            <a:ext cx="57150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149411" y="1150471"/>
            <a:ext cx="8875059" cy="5602941"/>
          </a:xfrm>
        </p:spPr>
        <p:txBody>
          <a:bodyPr>
            <a:normAutofit lnSpcReduction="10000"/>
          </a:bodyPr>
          <a:lstStyle/>
          <a:p>
            <a:pPr>
              <a:spcBef>
                <a:spcPts val="0"/>
              </a:spcBef>
              <a:spcAft>
                <a:spcPts val="1200"/>
              </a:spcAft>
            </a:pPr>
            <a:r>
              <a:rPr lang="en-US" b="1" dirty="0"/>
              <a:t>Key hazards: </a:t>
            </a:r>
            <a:r>
              <a:rPr lang="en-US" b="1" i="1" dirty="0"/>
              <a:t>drought</a:t>
            </a:r>
            <a:r>
              <a:rPr lang="en-US" b="1" dirty="0"/>
              <a:t>, floods, landslides, diseases, and seismic and volcanic hazards (atlas produced 2013);</a:t>
            </a:r>
            <a:endParaRPr lang="en-CA" b="1" dirty="0"/>
          </a:p>
          <a:p>
            <a:pPr>
              <a:spcBef>
                <a:spcPts val="0"/>
              </a:spcBef>
              <a:spcAft>
                <a:spcPts val="1200"/>
              </a:spcAft>
            </a:pPr>
            <a:r>
              <a:rPr lang="en-US" b="1" dirty="0"/>
              <a:t>Hazard mapping, disaster monitoring, and early warning system establishment (esp. drought);</a:t>
            </a:r>
            <a:endParaRPr lang="en-CA" b="1" dirty="0"/>
          </a:p>
          <a:p>
            <a:pPr>
              <a:spcBef>
                <a:spcPts val="0"/>
              </a:spcBef>
              <a:spcAft>
                <a:spcPts val="1200"/>
              </a:spcAft>
            </a:pPr>
            <a:r>
              <a:rPr lang="en-US" b="1" dirty="0"/>
              <a:t>Impact of disasters on livelihoods (e.g. vector-borne disease);</a:t>
            </a:r>
            <a:endParaRPr lang="en-CA" b="1" dirty="0"/>
          </a:p>
          <a:p>
            <a:pPr>
              <a:spcBef>
                <a:spcPts val="0"/>
              </a:spcBef>
              <a:spcAft>
                <a:spcPts val="1200"/>
              </a:spcAft>
            </a:pPr>
            <a:r>
              <a:rPr lang="en-US" b="1" dirty="0"/>
              <a:t>Climate change and disaster vulnerability assessments and adaptation (focus on social vulnerability);</a:t>
            </a:r>
            <a:endParaRPr lang="en-CA" b="1" dirty="0"/>
          </a:p>
          <a:p>
            <a:pPr>
              <a:spcBef>
                <a:spcPts val="0"/>
              </a:spcBef>
              <a:spcAft>
                <a:spcPts val="1200"/>
              </a:spcAft>
            </a:pPr>
            <a:r>
              <a:rPr lang="en-US" b="1" dirty="0"/>
              <a:t>Food security;</a:t>
            </a:r>
            <a:endParaRPr lang="en-CA" b="1" dirty="0"/>
          </a:p>
          <a:p>
            <a:pPr>
              <a:spcBef>
                <a:spcPts val="0"/>
              </a:spcBef>
              <a:spcAft>
                <a:spcPts val="1200"/>
              </a:spcAft>
            </a:pPr>
            <a:r>
              <a:rPr lang="en-US" b="1" dirty="0"/>
              <a:t>Hazard mapping and risk assessment (geo, hydro-met, climatological, and technological hazards);</a:t>
            </a:r>
            <a:endParaRPr lang="en-CA" b="1" dirty="0"/>
          </a:p>
          <a:p>
            <a:pPr>
              <a:spcBef>
                <a:spcPts val="0"/>
              </a:spcBef>
              <a:spcAft>
                <a:spcPts val="1200"/>
              </a:spcAft>
            </a:pPr>
            <a:r>
              <a:rPr lang="en-US" b="1" dirty="0"/>
              <a:t>Early warning/alert and tracking of natural hazards, including flood, drought and landslides;</a:t>
            </a:r>
            <a:endParaRPr lang="en-CA" b="1" dirty="0"/>
          </a:p>
        </p:txBody>
      </p:sp>
      <p:sp>
        <p:nvSpPr>
          <p:cNvPr id="3" name="Content Placeholder 3"/>
          <p:cNvSpPr txBox="1">
            <a:spLocks/>
          </p:cNvSpPr>
          <p:nvPr/>
        </p:nvSpPr>
        <p:spPr>
          <a:xfrm>
            <a:off x="1453856" y="104589"/>
            <a:ext cx="6589047" cy="73585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Summary of DRR Priorities</a:t>
            </a:r>
          </a:p>
          <a:p>
            <a:pPr marL="0" indent="0" algn="ctr">
              <a:buFont typeface="Arial"/>
              <a:buNone/>
            </a:pPr>
            <a:r>
              <a:rPr lang="en-US" sz="2800" b="1" dirty="0">
                <a:solidFill>
                  <a:schemeClr val="bg1">
                    <a:lumMod val="20000"/>
                    <a:lumOff val="80000"/>
                  </a:schemeClr>
                </a:solidFill>
              </a:rPr>
              <a:t>Africa (1/2)</a:t>
            </a:r>
          </a:p>
        </p:txBody>
      </p:sp>
    </p:spTree>
    <p:extLst>
      <p:ext uri="{BB962C8B-B14F-4D97-AF65-F5344CB8AC3E}">
        <p14:creationId xmlns:p14="http://schemas.microsoft.com/office/powerpoint/2010/main" val="165634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cstate="print">
            <a:alphaModFix amt="48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67000" y="1143000"/>
            <a:ext cx="5486400" cy="5715000"/>
          </a:xfrm>
          <a:prstGeom prst="rect">
            <a:avLst/>
          </a:prstGeom>
          <a:noFill/>
          <a:ln>
            <a:noFill/>
          </a:ln>
        </p:spPr>
      </p:pic>
      <p:sp>
        <p:nvSpPr>
          <p:cNvPr id="2" name="Content Placeholder 1"/>
          <p:cNvSpPr>
            <a:spLocks noGrp="1"/>
          </p:cNvSpPr>
          <p:nvPr>
            <p:ph idx="1"/>
          </p:nvPr>
        </p:nvSpPr>
        <p:spPr>
          <a:xfrm>
            <a:off x="149411" y="1150471"/>
            <a:ext cx="8875059" cy="5602941"/>
          </a:xfrm>
        </p:spPr>
        <p:txBody>
          <a:bodyPr>
            <a:normAutofit fontScale="92500"/>
          </a:bodyPr>
          <a:lstStyle/>
          <a:p>
            <a:pPr>
              <a:spcBef>
                <a:spcPts val="0"/>
              </a:spcBef>
              <a:spcAft>
                <a:spcPts val="1200"/>
              </a:spcAft>
            </a:pPr>
            <a:r>
              <a:rPr lang="en-US" b="1" dirty="0"/>
              <a:t>Disaster response and support for Crisis Mapping/Damage Assessment involving risk knowledge, technical monitoring, and early warning service, dissemination, and preparedness about hazards, vulnerabilities and risks, their nature and effects, early warning and risk reduction;</a:t>
            </a:r>
            <a:endParaRPr lang="en-CA" b="1" dirty="0"/>
          </a:p>
          <a:p>
            <a:pPr>
              <a:spcBef>
                <a:spcPts val="0"/>
              </a:spcBef>
              <a:spcAft>
                <a:spcPts val="1200"/>
              </a:spcAft>
            </a:pPr>
            <a:r>
              <a:rPr lang="en-US" b="1" dirty="0"/>
              <a:t>Sub-regional and trans-boundary risks identification and assessments, through development and use of EO data and tools;</a:t>
            </a:r>
            <a:endParaRPr lang="en-CA" b="1" dirty="0"/>
          </a:p>
          <a:p>
            <a:pPr>
              <a:spcBef>
                <a:spcPts val="0"/>
              </a:spcBef>
              <a:spcAft>
                <a:spcPts val="1200"/>
              </a:spcAft>
            </a:pPr>
            <a:r>
              <a:rPr lang="en-US" b="1" dirty="0"/>
              <a:t>Facilitate contingency planning activities at regional/national levels and consolidating National disaster risk information which includes natural hazards, vulnerabilities, and climate change risk; maintain Regional Risk Map;</a:t>
            </a:r>
            <a:endParaRPr lang="en-CA" b="1" dirty="0"/>
          </a:p>
          <a:p>
            <a:pPr>
              <a:spcBef>
                <a:spcPts val="0"/>
              </a:spcBef>
              <a:spcAft>
                <a:spcPts val="1200"/>
              </a:spcAft>
            </a:pPr>
            <a:r>
              <a:rPr lang="en-US" b="1" dirty="0"/>
              <a:t>Develop, strengthen and operationalize mechanisms for partnership with private sector, CSOs, and volunteer groups.</a:t>
            </a:r>
            <a:endParaRPr lang="en-CA" b="1" dirty="0"/>
          </a:p>
        </p:txBody>
      </p:sp>
      <p:sp>
        <p:nvSpPr>
          <p:cNvPr id="3" name="Content Placeholder 3"/>
          <p:cNvSpPr txBox="1">
            <a:spLocks/>
          </p:cNvSpPr>
          <p:nvPr/>
        </p:nvSpPr>
        <p:spPr>
          <a:xfrm>
            <a:off x="1453856" y="104589"/>
            <a:ext cx="6589047" cy="73585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Summary of DRR Priorities</a:t>
            </a:r>
          </a:p>
          <a:p>
            <a:pPr marL="0" indent="0" algn="ctr">
              <a:buFont typeface="Arial"/>
              <a:buNone/>
            </a:pPr>
            <a:r>
              <a:rPr lang="en-US" sz="2800" b="1" dirty="0">
                <a:solidFill>
                  <a:schemeClr val="bg1">
                    <a:lumMod val="20000"/>
                    <a:lumOff val="80000"/>
                  </a:schemeClr>
                </a:solidFill>
              </a:rPr>
              <a:t>Africa (2/2)</a:t>
            </a:r>
          </a:p>
        </p:txBody>
      </p:sp>
    </p:spTree>
    <p:extLst>
      <p:ext uri="{BB962C8B-B14F-4D97-AF65-F5344CB8AC3E}">
        <p14:creationId xmlns:p14="http://schemas.microsoft.com/office/powerpoint/2010/main" val="32027513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2" y="4164800"/>
            <a:ext cx="8856984" cy="2360569"/>
            <a:chOff x="179512" y="4164800"/>
            <a:chExt cx="8856984" cy="2360569"/>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64800"/>
              <a:ext cx="8856984" cy="2360569"/>
            </a:xfrm>
            <a:prstGeom prst="rect">
              <a:avLst/>
            </a:prstGeom>
            <a:solidFill>
              <a:srgbClr val="FFFFFF"/>
            </a:solidFill>
            <a:ln>
              <a:solidFill>
                <a:schemeClr val="tx1"/>
              </a:solidFill>
            </a:ln>
          </p:spPr>
        </p:pic>
        <p:sp>
          <p:nvSpPr>
            <p:cNvPr id="9" name="Rectangle 8"/>
            <p:cNvSpPr/>
            <p:nvPr/>
          </p:nvSpPr>
          <p:spPr>
            <a:xfrm>
              <a:off x="4130925" y="4178052"/>
              <a:ext cx="4498875" cy="36004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sp>
        <p:nvSpPr>
          <p:cNvPr id="3" name="Title 1"/>
          <p:cNvSpPr txBox="1">
            <a:spLocks/>
          </p:cNvSpPr>
          <p:nvPr/>
        </p:nvSpPr>
        <p:spPr bwMode="auto">
          <a:xfrm>
            <a:off x="1259632" y="-5680"/>
            <a:ext cx="7543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a:r>
              <a:rPr lang="en-GB" dirty="0">
                <a:solidFill>
                  <a:srgbClr val="FFFFFF"/>
                </a:solidFill>
              </a:rPr>
              <a:t>GEO-DARMA Phases</a:t>
            </a:r>
            <a:endParaRPr lang="en-GB" b="0" dirty="0">
              <a:solidFill>
                <a:srgbClr val="FFFFFF"/>
              </a:solidFill>
            </a:endParaRPr>
          </a:p>
        </p:txBody>
      </p:sp>
      <p:sp>
        <p:nvSpPr>
          <p:cNvPr id="5" name="Content Placeholder 1"/>
          <p:cNvSpPr>
            <a:spLocks noGrp="1"/>
          </p:cNvSpPr>
          <p:nvPr>
            <p:ph idx="4294967295"/>
          </p:nvPr>
        </p:nvSpPr>
        <p:spPr>
          <a:xfrm>
            <a:off x="179512" y="1143000"/>
            <a:ext cx="8784976" cy="5221560"/>
          </a:xfrm>
          <a:prstGeom prst="rect">
            <a:avLst/>
          </a:prstGeom>
        </p:spPr>
        <p:txBody>
          <a:bodyPr>
            <a:normAutofit/>
          </a:bodyPr>
          <a:lstStyle/>
          <a:p>
            <a:r>
              <a:rPr lang="en-US" b="1" dirty="0">
                <a:latin typeface="Arial" pitchFamily="34" charset="0"/>
                <a:cs typeface="Arial" pitchFamily="34" charset="0"/>
              </a:rPr>
              <a:t>Concept phase completed for all regions.</a:t>
            </a:r>
          </a:p>
          <a:p>
            <a:r>
              <a:rPr lang="en-US" b="1" dirty="0">
                <a:latin typeface="Arial" pitchFamily="34" charset="0"/>
                <a:cs typeface="Arial" pitchFamily="34" charset="0"/>
              </a:rPr>
              <a:t>Prototyping phase underway:</a:t>
            </a:r>
          </a:p>
          <a:p>
            <a:pPr lvl="1"/>
            <a:r>
              <a:rPr lang="en-US" b="1" dirty="0">
                <a:latin typeface="Arial" pitchFamily="34" charset="0"/>
                <a:cs typeface="Arial" pitchFamily="34" charset="0"/>
              </a:rPr>
              <a:t>1 project approved (Asia – GD-1 SERVIR Mekong </a:t>
            </a:r>
          </a:p>
          <a:p>
            <a:pPr lvl="1"/>
            <a:r>
              <a:rPr lang="en-US" b="1" dirty="0">
                <a:latin typeface="Arial" pitchFamily="34" charset="0"/>
                <a:cs typeface="Arial" pitchFamily="34" charset="0"/>
              </a:rPr>
              <a:t>Several projects under development/in consolidation in Asia, Africa and Latin America/Caribbean.</a:t>
            </a:r>
            <a:endParaRPr lang="en-US" sz="2000" dirty="0">
              <a:latin typeface="Arial" pitchFamily="34" charset="0"/>
              <a:cs typeface="Arial" pitchFamily="34" charset="0"/>
            </a:endParaRPr>
          </a:p>
          <a:p>
            <a:r>
              <a:rPr lang="en-US" b="1" dirty="0">
                <a:latin typeface="Arial" pitchFamily="34" charset="0"/>
                <a:cs typeface="Arial" pitchFamily="34" charset="0"/>
              </a:rPr>
              <a:t>Iterative process: new projects welcome anytime within identified DRR priorities from concept phase.</a:t>
            </a: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p:txBody>
      </p:sp>
      <p:sp>
        <p:nvSpPr>
          <p:cNvPr id="6" name="Oval 5"/>
          <p:cNvSpPr/>
          <p:nvPr/>
        </p:nvSpPr>
        <p:spPr>
          <a:xfrm>
            <a:off x="179512" y="4762019"/>
            <a:ext cx="2258888" cy="848418"/>
          </a:xfrm>
          <a:prstGeom prst="ellipse">
            <a:avLst/>
          </a:prstGeom>
          <a:noFill/>
          <a:ln w="5715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nvGrpSpPr>
          <p:cNvPr id="12" name="Group 11"/>
          <p:cNvGrpSpPr/>
          <p:nvPr/>
        </p:nvGrpSpPr>
        <p:grpSpPr>
          <a:xfrm>
            <a:off x="4165925" y="4191642"/>
            <a:ext cx="4463875" cy="1216706"/>
            <a:chOff x="4165925" y="4191642"/>
            <a:chExt cx="4463875" cy="1216706"/>
          </a:xfrm>
        </p:grpSpPr>
        <p:grpSp>
          <p:nvGrpSpPr>
            <p:cNvPr id="8" name="Group 7"/>
            <p:cNvGrpSpPr/>
            <p:nvPr/>
          </p:nvGrpSpPr>
          <p:grpSpPr>
            <a:xfrm>
              <a:off x="5031532" y="4725144"/>
              <a:ext cx="3549013" cy="683204"/>
              <a:chOff x="5031532" y="4725144"/>
              <a:chExt cx="3549013" cy="683204"/>
            </a:xfrm>
          </p:grpSpPr>
          <p:sp>
            <p:nvSpPr>
              <p:cNvPr id="2" name="TextBox 1"/>
              <p:cNvSpPr txBox="1"/>
              <p:nvPr/>
            </p:nvSpPr>
            <p:spPr>
              <a:xfrm>
                <a:off x="5436096" y="4762019"/>
                <a:ext cx="3144449" cy="646329"/>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2569"/>
                    </a:solidFill>
                    <a:effectLst/>
                    <a:uFillTx/>
                  </a:rPr>
                  <a:t>if extra</a:t>
                </a:r>
                <a:r>
                  <a:rPr kumimoji="0" lang="en-GB" sz="1800" b="0" i="0" u="none" strike="noStrike" cap="none" spc="0" normalizeH="0" dirty="0">
                    <a:ln>
                      <a:noFill/>
                    </a:ln>
                    <a:solidFill>
                      <a:srgbClr val="002569"/>
                    </a:solidFill>
                    <a:effectLst/>
                    <a:uFillTx/>
                  </a:rPr>
                  <a:t> resources and funding</a:t>
                </a:r>
              </a:p>
              <a:p>
                <a:pPr marL="0" marR="0" indent="0" algn="l" defTabSz="457200" rtl="0" fontAlgn="auto" latinLnBrk="1" hangingPunct="0">
                  <a:lnSpc>
                    <a:spcPct val="100000"/>
                  </a:lnSpc>
                  <a:spcBef>
                    <a:spcPts val="0"/>
                  </a:spcBef>
                  <a:spcAft>
                    <a:spcPts val="0"/>
                  </a:spcAft>
                  <a:buClrTx/>
                  <a:buSzTx/>
                  <a:buFontTx/>
                  <a:buNone/>
                  <a:tabLst/>
                </a:pPr>
                <a:r>
                  <a:rPr lang="en-GB" baseline="0" dirty="0">
                    <a:solidFill>
                      <a:srgbClr val="002569"/>
                    </a:solidFill>
                  </a:rPr>
                  <a:t>identified</a:t>
                </a:r>
                <a:endParaRPr kumimoji="0" lang="en-GB" sz="1800" b="0" i="0" u="none" strike="noStrike" cap="none" spc="0" normalizeH="0" baseline="0" dirty="0">
                  <a:ln>
                    <a:noFill/>
                  </a:ln>
                  <a:solidFill>
                    <a:srgbClr val="002569"/>
                  </a:solidFill>
                  <a:effectLst/>
                  <a:uFillTx/>
                </a:endParaRPr>
              </a:p>
            </p:txBody>
          </p:sp>
          <p:cxnSp>
            <p:nvCxnSpPr>
              <p:cNvPr id="7" name="Straight Arrow Connector 6"/>
              <p:cNvCxnSpPr/>
              <p:nvPr/>
            </p:nvCxnSpPr>
            <p:spPr>
              <a:xfrm flipH="1" flipV="1">
                <a:off x="5031532" y="4725144"/>
                <a:ext cx="404564" cy="360039"/>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925" y="4191642"/>
              <a:ext cx="4463875" cy="346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3" name="TextBox 12"/>
          <p:cNvSpPr txBox="1"/>
          <p:nvPr/>
        </p:nvSpPr>
        <p:spPr>
          <a:xfrm>
            <a:off x="2167002" y="5680741"/>
            <a:ext cx="412932"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2569"/>
                </a:solidFill>
                <a:effectLst/>
                <a:uFillTx/>
              </a:rPr>
              <a:t>18 </a:t>
            </a:r>
          </a:p>
        </p:txBody>
      </p:sp>
      <p:sp>
        <p:nvSpPr>
          <p:cNvPr id="15" name="TextBox 14"/>
          <p:cNvSpPr txBox="1"/>
          <p:nvPr/>
        </p:nvSpPr>
        <p:spPr>
          <a:xfrm>
            <a:off x="4313257" y="5680741"/>
            <a:ext cx="412932"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a:t>36</a:t>
            </a:r>
            <a:r>
              <a:rPr kumimoji="0" lang="en-GB" sz="1800" b="0" i="0" u="none" strike="noStrike" cap="none" spc="0" normalizeH="0" baseline="0" dirty="0">
                <a:ln>
                  <a:noFill/>
                </a:ln>
                <a:solidFill>
                  <a:srgbClr val="002569"/>
                </a:solidFill>
                <a:effectLst/>
                <a:uFillTx/>
              </a:rPr>
              <a:t> </a:t>
            </a:r>
          </a:p>
        </p:txBody>
      </p:sp>
      <p:sp>
        <p:nvSpPr>
          <p:cNvPr id="14" name="Rectangle 13"/>
          <p:cNvSpPr/>
          <p:nvPr/>
        </p:nvSpPr>
        <p:spPr>
          <a:xfrm>
            <a:off x="3569917" y="5568007"/>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7" name="Rectangle 16"/>
          <p:cNvSpPr/>
          <p:nvPr/>
        </p:nvSpPr>
        <p:spPr>
          <a:xfrm>
            <a:off x="1492684" y="5702755"/>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021886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016" y="1295400"/>
            <a:ext cx="8514384" cy="5257800"/>
          </a:xfrm>
        </p:spPr>
        <p:txBody>
          <a:bodyPr>
            <a:normAutofit/>
          </a:bodyPr>
          <a:lstStyle/>
          <a:p>
            <a:pPr lvl="0"/>
            <a:r>
              <a:rPr lang="en-CA" sz="2800" dirty="0">
                <a:latin typeface="Arial" panose="020B0604020202020204" pitchFamily="34" charset="0"/>
                <a:cs typeface="Arial" panose="020B0604020202020204" pitchFamily="34" charset="0"/>
              </a:rPr>
              <a:t>Regional assessments provide consensus on regional priorities</a:t>
            </a:r>
          </a:p>
          <a:p>
            <a:pPr lvl="0"/>
            <a:endParaRPr lang="en-CA" sz="2800" dirty="0">
              <a:latin typeface="Arial" panose="020B0604020202020204" pitchFamily="34" charset="0"/>
              <a:cs typeface="Arial" panose="020B0604020202020204" pitchFamily="34" charset="0"/>
            </a:endParaRPr>
          </a:p>
          <a:p>
            <a:pPr lvl="0"/>
            <a:r>
              <a:rPr lang="en-CA" sz="2800" dirty="0">
                <a:latin typeface="Arial" panose="020B0604020202020204" pitchFamily="34" charset="0"/>
                <a:cs typeface="Arial" panose="020B0604020202020204" pitchFamily="34" charset="0"/>
              </a:rPr>
              <a:t>Regional DRR priorities serve as filter for project selection, along with other criteria (ease of implementation, resources, impact/benefits, scalability, </a:t>
            </a:r>
            <a:r>
              <a:rPr lang="en-CA" sz="2800" dirty="0" err="1">
                <a:latin typeface="Arial" panose="020B0604020202020204" pitchFamily="34" charset="0"/>
                <a:cs typeface="Arial" panose="020B0604020202020204" pitchFamily="34" charset="0"/>
              </a:rPr>
              <a:t>etc</a:t>
            </a:r>
            <a:r>
              <a:rPr lang="en-CA" sz="2800" dirty="0">
                <a:latin typeface="Arial" panose="020B0604020202020204" pitchFamily="34" charset="0"/>
                <a:cs typeface="Arial" panose="020B0604020202020204" pitchFamily="34" charset="0"/>
              </a:rPr>
              <a:t>)</a:t>
            </a:r>
          </a:p>
          <a:p>
            <a:pPr lvl="0"/>
            <a:endParaRPr lang="en-CA" sz="2800" dirty="0">
              <a:latin typeface="Arial" panose="020B0604020202020204" pitchFamily="34" charset="0"/>
              <a:cs typeface="Arial" panose="020B0604020202020204" pitchFamily="34" charset="0"/>
            </a:endParaRPr>
          </a:p>
          <a:p>
            <a:pPr lvl="0"/>
            <a:r>
              <a:rPr lang="en-CA" sz="2800" dirty="0">
                <a:latin typeface="Arial" panose="020B0604020202020204" pitchFamily="34" charset="0"/>
                <a:cs typeface="Arial" panose="020B0604020202020204" pitchFamily="34" charset="0"/>
              </a:rPr>
              <a:t>New projects reviewed by SC for coherence with regional assessments. SC recommends projects for implementation.</a:t>
            </a:r>
          </a:p>
          <a:p>
            <a:pPr lvl="0"/>
            <a:endParaRPr lang="en-CA" dirty="0">
              <a:latin typeface="Arial" panose="020B0604020202020204" pitchFamily="34" charset="0"/>
              <a:cs typeface="Arial" panose="020B0604020202020204" pitchFamily="34" charset="0"/>
            </a:endParaRPr>
          </a:p>
          <a:p>
            <a:pPr lvl="0"/>
            <a:endParaRPr lang="en-CA" dirty="0">
              <a:latin typeface="Arial" panose="020B0604020202020204" pitchFamily="34" charset="0"/>
              <a:cs typeface="Arial" panose="020B0604020202020204" pitchFamily="34" charset="0"/>
            </a:endParaRPr>
          </a:p>
        </p:txBody>
      </p:sp>
      <p:sp>
        <p:nvSpPr>
          <p:cNvPr id="3" name="Content Placeholder 3"/>
          <p:cNvSpPr txBox="1">
            <a:spLocks/>
          </p:cNvSpPr>
          <p:nvPr/>
        </p:nvSpPr>
        <p:spPr>
          <a:xfrm>
            <a:off x="1453856" y="100272"/>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Regional Assessments </a:t>
            </a:r>
          </a:p>
          <a:p>
            <a:pPr marL="0" indent="0" algn="ctr">
              <a:buFont typeface="Arial"/>
              <a:buNone/>
            </a:pPr>
            <a:r>
              <a:rPr lang="en-US" sz="2800" b="1" dirty="0">
                <a:solidFill>
                  <a:schemeClr val="bg1">
                    <a:lumMod val="20000"/>
                    <a:lumOff val="80000"/>
                  </a:schemeClr>
                </a:solidFill>
              </a:rPr>
              <a:t>and Projects </a:t>
            </a:r>
          </a:p>
        </p:txBody>
      </p:sp>
    </p:spTree>
    <p:extLst>
      <p:ext uri="{BB962C8B-B14F-4D97-AF65-F5344CB8AC3E}">
        <p14:creationId xmlns:p14="http://schemas.microsoft.com/office/powerpoint/2010/main" val="29433173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95294"/>
            <a:ext cx="8229600" cy="5690091"/>
          </a:xfrm>
        </p:spPr>
        <p:txBody>
          <a:bodyPr>
            <a:normAutofit fontScale="92500"/>
          </a:bodyPr>
          <a:lstStyle/>
          <a:p>
            <a:pPr lvl="0"/>
            <a:r>
              <a:rPr lang="en-CA" sz="3200" b="1" dirty="0"/>
              <a:t>For each project, champion presents:</a:t>
            </a:r>
          </a:p>
          <a:p>
            <a:pPr lvl="1">
              <a:lnSpc>
                <a:spcPct val="130000"/>
              </a:lnSpc>
            </a:pPr>
            <a:r>
              <a:rPr lang="en-CA" sz="3200" dirty="0">
                <a:latin typeface="Arial" panose="020B0604020202020204" pitchFamily="34" charset="0"/>
                <a:cs typeface="Arial" panose="020B0604020202020204" pitchFamily="34" charset="0"/>
              </a:rPr>
              <a:t>Alignment with regional priorities as identified in regional assessments</a:t>
            </a:r>
            <a:endParaRPr lang="en-US" sz="3200" dirty="0">
              <a:latin typeface="Arial" panose="020B0604020202020204" pitchFamily="34" charset="0"/>
              <a:cs typeface="Arial" panose="020B0604020202020204" pitchFamily="34" charset="0"/>
            </a:endParaRPr>
          </a:p>
          <a:p>
            <a:pPr lvl="1">
              <a:lnSpc>
                <a:spcPct val="130000"/>
              </a:lnSpc>
            </a:pPr>
            <a:r>
              <a:rPr lang="en-CA" sz="3200" dirty="0">
                <a:latin typeface="Arial" panose="020B0604020202020204" pitchFamily="34" charset="0"/>
                <a:cs typeface="Arial" panose="020B0604020202020204" pitchFamily="34" charset="0"/>
              </a:rPr>
              <a:t>Ease of implementation </a:t>
            </a:r>
          </a:p>
          <a:p>
            <a:pPr lvl="1">
              <a:lnSpc>
                <a:spcPct val="130000"/>
              </a:lnSpc>
            </a:pPr>
            <a:r>
              <a:rPr lang="en-CA" sz="3200" dirty="0">
                <a:latin typeface="Arial" panose="020B0604020202020204" pitchFamily="34" charset="0"/>
                <a:cs typeface="Arial" panose="020B0604020202020204" pitchFamily="34" charset="0"/>
              </a:rPr>
              <a:t>Ability of CEOS and other data providers to meet needs</a:t>
            </a:r>
          </a:p>
          <a:p>
            <a:pPr lvl="1">
              <a:lnSpc>
                <a:spcPct val="130000"/>
              </a:lnSpc>
            </a:pPr>
            <a:r>
              <a:rPr lang="en-CA" sz="3200" dirty="0">
                <a:latin typeface="Arial" panose="020B0604020202020204" pitchFamily="34" charset="0"/>
                <a:cs typeface="Arial" panose="020B0604020202020204" pitchFamily="34" charset="0"/>
              </a:rPr>
              <a:t>Resourcing (finance, in-kind contribution, maturity of project development)</a:t>
            </a:r>
          </a:p>
          <a:p>
            <a:pPr lvl="1">
              <a:lnSpc>
                <a:spcPct val="130000"/>
              </a:lnSpc>
            </a:pPr>
            <a:r>
              <a:rPr lang="en-CA" sz="3200" dirty="0">
                <a:latin typeface="Arial" panose="020B0604020202020204" pitchFamily="34" charset="0"/>
                <a:cs typeface="Arial" panose="020B0604020202020204" pitchFamily="34" charset="0"/>
              </a:rPr>
              <a:t>Benefits (cost benefits, societal benefits,…</a:t>
            </a:r>
          </a:p>
        </p:txBody>
      </p:sp>
      <p:sp>
        <p:nvSpPr>
          <p:cNvPr id="3" name="Content Placeholder 3"/>
          <p:cNvSpPr txBox="1">
            <a:spLocks/>
          </p:cNvSpPr>
          <p:nvPr/>
        </p:nvSpPr>
        <p:spPr>
          <a:xfrm>
            <a:off x="1420438" y="70834"/>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Overview - Proposed Projects</a:t>
            </a:r>
          </a:p>
          <a:p>
            <a:pPr marL="0" indent="0" algn="ctr">
              <a:buFont typeface="Arial"/>
              <a:buNone/>
            </a:pPr>
            <a:r>
              <a:rPr lang="en-US" sz="2800" b="1" dirty="0">
                <a:solidFill>
                  <a:schemeClr val="bg1">
                    <a:lumMod val="20000"/>
                    <a:lumOff val="80000"/>
                  </a:schemeClr>
                </a:solidFill>
              </a:rPr>
              <a:t>Criteria for Further Development</a:t>
            </a:r>
          </a:p>
        </p:txBody>
      </p:sp>
    </p:spTree>
    <p:extLst>
      <p:ext uri="{BB962C8B-B14F-4D97-AF65-F5344CB8AC3E}">
        <p14:creationId xmlns:p14="http://schemas.microsoft.com/office/powerpoint/2010/main" val="33168830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a:xfrm>
            <a:off x="76200" y="1219200"/>
            <a:ext cx="8991600" cy="2743200"/>
          </a:xfrm>
        </p:spPr>
        <p:txBody>
          <a:bodyPr/>
          <a:lstStyle/>
          <a:p>
            <a:r>
              <a:rPr lang="en-US" sz="2400" dirty="0"/>
              <a:t>RSAT-2 data request submitted for </a:t>
            </a:r>
            <a:r>
              <a:rPr lang="en-US" sz="2400" dirty="0">
                <a:solidFill>
                  <a:schemeClr val="tx2">
                    <a:lumMod val="75000"/>
                  </a:schemeClr>
                </a:solidFill>
              </a:rPr>
              <a:t>GD-1 SERVIR Mekong</a:t>
            </a:r>
          </a:p>
          <a:p>
            <a:r>
              <a:rPr lang="en-US" sz="2400" dirty="0"/>
              <a:t>Discussions with ESCAP - UNGGIM on new project proposal (tied to SDG monitoring and developing standard data collection practices integrating statistics and geospatial data)</a:t>
            </a:r>
          </a:p>
          <a:p>
            <a:r>
              <a:rPr lang="en-US" sz="2400" dirty="0"/>
              <a:t>Circulation of PRIDE proposal </a:t>
            </a:r>
            <a:r>
              <a:rPr lang="en-US" sz="2400" dirty="0">
                <a:solidFill>
                  <a:schemeClr val="tx2">
                    <a:lumMod val="75000"/>
                  </a:schemeClr>
                </a:solidFill>
              </a:rPr>
              <a:t>(RCMRD, Africa) to </a:t>
            </a:r>
            <a:r>
              <a:rPr lang="en-US" sz="2400" dirty="0"/>
              <a:t>identify funding partners</a:t>
            </a:r>
          </a:p>
          <a:p>
            <a:r>
              <a:rPr lang="en-US" sz="2400" dirty="0"/>
              <a:t>Agreement in principle to work with UNDRR Americas, CDEMA, CEPREDENAC and Andean Community on Regional Assessment for Latin America/Caribbean. Discussions held around two potential projects to be developed in 2020</a:t>
            </a:r>
          </a:p>
          <a:p>
            <a:pPr marL="0" indent="0">
              <a:buNone/>
            </a:pPr>
            <a:endParaRPr lang="en-US"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a:xfrm>
            <a:off x="2057400" y="152400"/>
            <a:ext cx="4953000" cy="533400"/>
          </a:xfrm>
        </p:spPr>
        <p:txBody>
          <a:bodyPr/>
          <a:lstStyle/>
          <a:p>
            <a:r>
              <a:rPr lang="en-US" dirty="0"/>
              <a:t>GEO-DARMA – Recent Progress</a:t>
            </a:r>
          </a:p>
        </p:txBody>
      </p:sp>
    </p:spTree>
    <p:extLst>
      <p:ext uri="{BB962C8B-B14F-4D97-AF65-F5344CB8AC3E}">
        <p14:creationId xmlns:p14="http://schemas.microsoft.com/office/powerpoint/2010/main" val="861074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420438" y="271378"/>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Projects – Overview (1/2)</a:t>
            </a:r>
          </a:p>
        </p:txBody>
      </p:sp>
      <p:graphicFrame>
        <p:nvGraphicFramePr>
          <p:cNvPr id="11" name="Object 10"/>
          <p:cNvGraphicFramePr>
            <a:graphicFrameLocks noChangeAspect="1"/>
          </p:cNvGraphicFramePr>
          <p:nvPr>
            <p:extLst>
              <p:ext uri="{D42A27DB-BD31-4B8C-83A1-F6EECF244321}">
                <p14:modId xmlns:p14="http://schemas.microsoft.com/office/powerpoint/2010/main" val="3950649368"/>
              </p:ext>
            </p:extLst>
          </p:nvPr>
        </p:nvGraphicFramePr>
        <p:xfrm>
          <a:off x="152400" y="1371600"/>
          <a:ext cx="8839200" cy="4978400"/>
        </p:xfrm>
        <a:graphic>
          <a:graphicData uri="http://schemas.openxmlformats.org/presentationml/2006/ole">
            <mc:AlternateContent xmlns:mc="http://schemas.openxmlformats.org/markup-compatibility/2006">
              <mc:Choice xmlns:v="urn:schemas-microsoft-com:vml" Requires="v">
                <p:oleObj spid="_x0000_s1073" name="Document" r:id="rId3" imgW="8839200" imgH="4978400" progId="Word.Document.12">
                  <p:embed/>
                </p:oleObj>
              </mc:Choice>
              <mc:Fallback>
                <p:oleObj name="Document" r:id="rId3" imgW="8839200" imgH="4978400" progId="Word.Document.12">
                  <p:embed/>
                  <p:pic>
                    <p:nvPicPr>
                      <p:cNvPr id="0" name=""/>
                      <p:cNvPicPr/>
                      <p:nvPr/>
                    </p:nvPicPr>
                    <p:blipFill>
                      <a:blip r:embed="rId4"/>
                      <a:stretch>
                        <a:fillRect/>
                      </a:stretch>
                    </p:blipFill>
                    <p:spPr>
                      <a:xfrm>
                        <a:off x="152400" y="1371600"/>
                        <a:ext cx="8839200" cy="4978400"/>
                      </a:xfrm>
                      <a:prstGeom prst="rect">
                        <a:avLst/>
                      </a:prstGeom>
                    </p:spPr>
                  </p:pic>
                </p:oleObj>
              </mc:Fallback>
            </mc:AlternateContent>
          </a:graphicData>
        </a:graphic>
      </p:graphicFrame>
    </p:spTree>
    <p:extLst>
      <p:ext uri="{BB962C8B-B14F-4D97-AF65-F5344CB8AC3E}">
        <p14:creationId xmlns:p14="http://schemas.microsoft.com/office/powerpoint/2010/main" val="32910877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420438" y="271378"/>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Projects – Overview (2/2)</a:t>
            </a:r>
          </a:p>
        </p:txBody>
      </p:sp>
      <p:graphicFrame>
        <p:nvGraphicFramePr>
          <p:cNvPr id="11" name="Object 10"/>
          <p:cNvGraphicFramePr>
            <a:graphicFrameLocks noChangeAspect="1"/>
          </p:cNvGraphicFramePr>
          <p:nvPr>
            <p:extLst>
              <p:ext uri="{D42A27DB-BD31-4B8C-83A1-F6EECF244321}">
                <p14:modId xmlns:p14="http://schemas.microsoft.com/office/powerpoint/2010/main" val="600852768"/>
              </p:ext>
            </p:extLst>
          </p:nvPr>
        </p:nvGraphicFramePr>
        <p:xfrm>
          <a:off x="152400" y="1149350"/>
          <a:ext cx="8839200" cy="5435600"/>
        </p:xfrm>
        <a:graphic>
          <a:graphicData uri="http://schemas.openxmlformats.org/presentationml/2006/ole">
            <mc:AlternateContent xmlns:mc="http://schemas.openxmlformats.org/markup-compatibility/2006">
              <mc:Choice xmlns:v="urn:schemas-microsoft-com:vml" Requires="v">
                <p:oleObj spid="_x0000_s2057" name="Document" r:id="rId3" imgW="8839200" imgH="5435600" progId="Word.Document.12">
                  <p:embed/>
                </p:oleObj>
              </mc:Choice>
              <mc:Fallback>
                <p:oleObj name="Document" r:id="rId3" imgW="8839200" imgH="5435600" progId="Word.Document.12">
                  <p:embed/>
                  <p:pic>
                    <p:nvPicPr>
                      <p:cNvPr id="11" name="Object 10"/>
                      <p:cNvPicPr/>
                      <p:nvPr/>
                    </p:nvPicPr>
                    <p:blipFill>
                      <a:blip r:embed="rId4"/>
                      <a:stretch>
                        <a:fillRect/>
                      </a:stretch>
                    </p:blipFill>
                    <p:spPr>
                      <a:xfrm>
                        <a:off x="152400" y="1149350"/>
                        <a:ext cx="8839200" cy="5435600"/>
                      </a:xfrm>
                      <a:prstGeom prst="rect">
                        <a:avLst/>
                      </a:prstGeom>
                    </p:spPr>
                  </p:pic>
                </p:oleObj>
              </mc:Fallback>
            </mc:AlternateContent>
          </a:graphicData>
        </a:graphic>
      </p:graphicFrame>
    </p:spTree>
    <p:extLst>
      <p:ext uri="{BB962C8B-B14F-4D97-AF65-F5344CB8AC3E}">
        <p14:creationId xmlns:p14="http://schemas.microsoft.com/office/powerpoint/2010/main" val="2461342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6509"/>
            <a:ext cx="8229600" cy="5690091"/>
          </a:xfrm>
        </p:spPr>
        <p:txBody>
          <a:bodyPr>
            <a:normAutofit/>
          </a:bodyPr>
          <a:lstStyle/>
          <a:p>
            <a:r>
              <a:rPr lang="en-CA" dirty="0"/>
              <a:t>ESCAP designated Secretariat of the UN-GGIM-AP since Nov. 2018. </a:t>
            </a:r>
          </a:p>
          <a:p>
            <a:r>
              <a:rPr lang="en-CA" dirty="0"/>
              <a:t>ESCAP is working on integrating geospatial information with statistics and other ground data for resilience building and sustainable development. </a:t>
            </a:r>
          </a:p>
          <a:p>
            <a:r>
              <a:rPr lang="en-CA" dirty="0"/>
              <a:t>ESCAP received fund from China and Russian Federation on developing common data format for integrated geospatial information and land account and SDG monitoring.</a:t>
            </a:r>
          </a:p>
          <a:p>
            <a:r>
              <a:rPr lang="en-CA" dirty="0"/>
              <a:t>Interest at ESCAP to develop partnership with GEO-DARMA for spatial component. </a:t>
            </a:r>
          </a:p>
          <a:p>
            <a:r>
              <a:rPr lang="en-CA" dirty="0"/>
              <a:t>Proposal to be developed 2020.</a:t>
            </a:r>
          </a:p>
        </p:txBody>
      </p:sp>
      <p:sp>
        <p:nvSpPr>
          <p:cNvPr id="3" name="Content Placeholder 3"/>
          <p:cNvSpPr txBox="1">
            <a:spLocks/>
          </p:cNvSpPr>
          <p:nvPr/>
        </p:nvSpPr>
        <p:spPr>
          <a:xfrm>
            <a:off x="1420438" y="251927"/>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UN-GGIM Collaboration in Asia Pacific for SDG monitoring</a:t>
            </a:r>
          </a:p>
        </p:txBody>
      </p:sp>
    </p:spTree>
    <p:extLst>
      <p:ext uri="{BB962C8B-B14F-4D97-AF65-F5344CB8AC3E}">
        <p14:creationId xmlns:p14="http://schemas.microsoft.com/office/powerpoint/2010/main" val="10658765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91709"/>
            <a:ext cx="8991600" cy="5690091"/>
          </a:xfrm>
        </p:spPr>
        <p:txBody>
          <a:bodyPr>
            <a:noAutofit/>
          </a:bodyPr>
          <a:lstStyle/>
          <a:p>
            <a:pPr lvl="1">
              <a:lnSpc>
                <a:spcPct val="130000"/>
              </a:lnSpc>
            </a:pPr>
            <a:r>
              <a:rPr lang="en-CA" sz="1800" b="1" dirty="0">
                <a:latin typeface="Arial" panose="020B0604020202020204" pitchFamily="34" charset="0"/>
                <a:cs typeface="Arial" panose="020B0604020202020204" pitchFamily="34" charset="0"/>
              </a:rPr>
              <a:t>SERVIR Mekong/Myanmar NRT Flooding (GD1)</a:t>
            </a:r>
            <a:r>
              <a:rPr lang="en-CA" sz="1800" dirty="0">
                <a:latin typeface="Arial" panose="020B0604020202020204" pitchFamily="34" charset="0"/>
                <a:cs typeface="Arial" panose="020B0604020202020204" pitchFamily="34" charset="0"/>
              </a:rPr>
              <a:t>: need to set up data access (CEOS and ADPC </a:t>
            </a:r>
            <a:r>
              <a:rPr lang="en-CA" sz="1800">
                <a:latin typeface="Arial" panose="020B0604020202020204" pitchFamily="34" charset="0"/>
                <a:cs typeface="Arial" panose="020B0604020202020204" pitchFamily="34" charset="0"/>
              </a:rPr>
              <a:t>discussion)</a:t>
            </a:r>
            <a:endParaRPr lang="en-CA" sz="1800" dirty="0">
              <a:latin typeface="Arial" panose="020B0604020202020204" pitchFamily="34" charset="0"/>
              <a:cs typeface="Arial" panose="020B0604020202020204" pitchFamily="34" charset="0"/>
            </a:endParaRPr>
          </a:p>
          <a:p>
            <a:pPr lvl="2">
              <a:lnSpc>
                <a:spcPct val="130000"/>
              </a:lnSpc>
              <a:buFont typeface="Wingdings" charset="2"/>
              <a:buChar char="ü"/>
            </a:pPr>
            <a:r>
              <a:rPr lang="en-CA" sz="1600" dirty="0">
                <a:latin typeface="Arial" panose="020B0604020202020204" pitchFamily="34" charset="0"/>
                <a:cs typeface="Arial" panose="020B0604020202020204" pitchFamily="34" charset="0"/>
              </a:rPr>
              <a:t>RADARSAT data request submitted for four historical events from 2019; no data was available; new request with more events submitted February 2020.</a:t>
            </a:r>
          </a:p>
          <a:p>
            <a:pPr lvl="1">
              <a:lnSpc>
                <a:spcPct val="130000"/>
              </a:lnSpc>
            </a:pPr>
            <a:r>
              <a:rPr lang="en-CA" sz="1800" b="1" dirty="0">
                <a:latin typeface="Arial" panose="020B0604020202020204" pitchFamily="34" charset="0"/>
                <a:cs typeface="Arial" panose="020B0604020202020204" pitchFamily="34" charset="0"/>
              </a:rPr>
              <a:t>New projects being developed</a:t>
            </a:r>
            <a:r>
              <a:rPr lang="en-CA" sz="1800" dirty="0">
                <a:latin typeface="Arial" panose="020B0604020202020204" pitchFamily="34" charset="0"/>
                <a:cs typeface="Arial" panose="020B0604020202020204" pitchFamily="34" charset="0"/>
              </a:rPr>
              <a:t>: new projects coming forward, require AOIs, data needs, etc.</a:t>
            </a:r>
          </a:p>
          <a:p>
            <a:pPr lvl="2">
              <a:lnSpc>
                <a:spcPct val="130000"/>
              </a:lnSpc>
              <a:buFont typeface="Wingdings" charset="2"/>
              <a:buChar char="ü"/>
            </a:pPr>
            <a:r>
              <a:rPr lang="en-CA" sz="1600" dirty="0">
                <a:latin typeface="Arial" panose="020B0604020202020204" pitchFamily="34" charset="0"/>
                <a:cs typeface="Arial" panose="020B0604020202020204" pitchFamily="34" charset="0"/>
              </a:rPr>
              <a:t>ESCAP projects at various sages of development (definition, consolidation, seeking funding) – more input expected spring 2020 </a:t>
            </a:r>
          </a:p>
          <a:p>
            <a:pPr lvl="2">
              <a:lnSpc>
                <a:spcPct val="130000"/>
              </a:lnSpc>
              <a:buFont typeface="Wingdings" charset="2"/>
              <a:buChar char="ü"/>
            </a:pPr>
            <a:r>
              <a:rPr lang="en-CA" sz="1600" dirty="0">
                <a:latin typeface="Arial" panose="020B0604020202020204" pitchFamily="34" charset="0"/>
                <a:cs typeface="Arial" panose="020B0604020202020204" pitchFamily="34" charset="0"/>
              </a:rPr>
              <a:t>RCMRD project requires funding</a:t>
            </a:r>
          </a:p>
          <a:p>
            <a:pPr lvl="2">
              <a:lnSpc>
                <a:spcPct val="130000"/>
              </a:lnSpc>
              <a:buFont typeface="Wingdings" charset="2"/>
              <a:buChar char="ü"/>
            </a:pPr>
            <a:r>
              <a:rPr lang="en-CA" sz="1600" dirty="0">
                <a:latin typeface="Arial" panose="020B0604020202020204" pitchFamily="34" charset="0"/>
                <a:cs typeface="Arial" panose="020B0604020202020204" pitchFamily="34" charset="0"/>
              </a:rPr>
              <a:t>CEPREDENAC and CDEMA working with </a:t>
            </a:r>
            <a:r>
              <a:rPr lang="en-CA" sz="1600" dirty="0" err="1">
                <a:latin typeface="Arial" panose="020B0604020202020204" pitchFamily="34" charset="0"/>
                <a:cs typeface="Arial" panose="020B0604020202020204" pitchFamily="34" charset="0"/>
              </a:rPr>
              <a:t>AmeriGEO</a:t>
            </a:r>
            <a:r>
              <a:rPr lang="en-CA" sz="1600" dirty="0">
                <a:latin typeface="Arial" panose="020B0604020202020204" pitchFamily="34" charset="0"/>
                <a:cs typeface="Arial" panose="020B0604020202020204" pitchFamily="34" charset="0"/>
              </a:rPr>
              <a:t> and NASA to develop new proposals in LAC region</a:t>
            </a:r>
          </a:p>
          <a:p>
            <a:pPr lvl="2">
              <a:lnSpc>
                <a:spcPct val="130000"/>
              </a:lnSpc>
              <a:buFont typeface="Wingdings" charset="2"/>
              <a:buChar char="ü"/>
            </a:pPr>
            <a:r>
              <a:rPr lang="en-CA" sz="1600" dirty="0">
                <a:latin typeface="Arial" panose="020B0604020202020204" pitchFamily="34" charset="0"/>
                <a:cs typeface="Arial" panose="020B0604020202020204" pitchFamily="34" charset="0"/>
              </a:rPr>
              <a:t>Proposals can be received at any time and are reviewed against regional assessments by SC</a:t>
            </a:r>
          </a:p>
          <a:p>
            <a:pPr lvl="1">
              <a:lnSpc>
                <a:spcPct val="130000"/>
              </a:lnSpc>
              <a:buFont typeface="Arial" panose="020B0604020202020204" pitchFamily="34" charset="0"/>
              <a:buChar char="•"/>
            </a:pPr>
            <a:r>
              <a:rPr lang="en-CA" sz="1600" b="1" dirty="0">
                <a:latin typeface="Arial" panose="020B0604020202020204" pitchFamily="34" charset="0"/>
                <a:cs typeface="Arial" panose="020B0604020202020204" pitchFamily="34" charset="0"/>
              </a:rPr>
              <a:t>Project proposals </a:t>
            </a:r>
            <a:r>
              <a:rPr lang="en-CA" sz="1600" dirty="0">
                <a:latin typeface="Arial" panose="020B0604020202020204" pitchFamily="34" charset="0"/>
                <a:cs typeface="Arial" panose="020B0604020202020204" pitchFamily="34" charset="0"/>
              </a:rPr>
              <a:t>will be consolidated in April (1 ESCAP, 2 </a:t>
            </a:r>
            <a:r>
              <a:rPr lang="en-CA" sz="1600" dirty="0" err="1">
                <a:latin typeface="Arial" panose="020B0604020202020204" pitchFamily="34" charset="0"/>
                <a:cs typeface="Arial" panose="020B0604020202020204" pitchFamily="34" charset="0"/>
              </a:rPr>
              <a:t>AmeriGEO</a:t>
            </a:r>
            <a:r>
              <a:rPr lang="en-CA" sz="1600" dirty="0">
                <a:latin typeface="Arial" panose="020B0604020202020204" pitchFamily="34" charset="0"/>
                <a:cs typeface="Arial" panose="020B0604020202020204" pitchFamily="34" charset="0"/>
              </a:rPr>
              <a:t>) and presented to GD SC and WGD.</a:t>
            </a:r>
          </a:p>
        </p:txBody>
      </p:sp>
      <p:sp>
        <p:nvSpPr>
          <p:cNvPr id="3" name="Content Placeholder 3"/>
          <p:cNvSpPr txBox="1">
            <a:spLocks/>
          </p:cNvSpPr>
          <p:nvPr/>
        </p:nvSpPr>
        <p:spPr>
          <a:xfrm>
            <a:off x="1420438" y="228600"/>
            <a:ext cx="6589047" cy="81487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a:solidFill>
                  <a:schemeClr val="bg1">
                    <a:lumMod val="20000"/>
                    <a:lumOff val="80000"/>
                  </a:schemeClr>
                </a:solidFill>
              </a:rPr>
              <a:t>Next Steps </a:t>
            </a:r>
          </a:p>
        </p:txBody>
      </p:sp>
    </p:spTree>
    <p:extLst>
      <p:ext uri="{BB962C8B-B14F-4D97-AF65-F5344CB8AC3E}">
        <p14:creationId xmlns:p14="http://schemas.microsoft.com/office/powerpoint/2010/main" val="296784356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25611</TotalTime>
  <Words>2156</Words>
  <Application>Microsoft Macintosh PowerPoint</Application>
  <PresentationFormat>On-screen Show (4:3)</PresentationFormat>
  <Paragraphs>224</Paragraphs>
  <Slides>18</Slides>
  <Notes>6</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Arial</vt:lpstr>
      <vt:lpstr>Arial Bold</vt:lpstr>
      <vt:lpstr>Avenir Roman</vt:lpstr>
      <vt:lpstr>Calibri</vt:lpstr>
      <vt:lpstr>Cambria</vt:lpstr>
      <vt:lpstr>Courier New</vt:lpstr>
      <vt:lpstr>Helvetica</vt:lpstr>
      <vt:lpstr>Wingdings</vt:lpstr>
      <vt:lpstr>Default</vt:lpstr>
      <vt:lpstr>Document</vt:lpstr>
      <vt:lpstr>GEO-DARMA Update and Status  WG Disasters 13   10 March, 2020 –  Teleconference    Ivan Petiteville, Chair, GEO-DARMA SC Andrew Eddy, Secretary, GEO-DARMA 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 Acquisition Plan</dc:title>
  <dc:creator>Agwilh Collet</dc:creator>
  <cp:lastModifiedBy>Andrew Eddy</cp:lastModifiedBy>
  <cp:revision>419</cp:revision>
  <cp:lastPrinted>2017-03-13T10:48:24Z</cp:lastPrinted>
  <dcterms:modified xsi:type="dcterms:W3CDTF">2020-03-09T13:07:53Z</dcterms:modified>
</cp:coreProperties>
</file>