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806" r:id="rId2"/>
  </p:sldMasterIdLst>
  <p:notesMasterIdLst>
    <p:notesMasterId r:id="rId22"/>
  </p:notesMasterIdLst>
  <p:sldIdLst>
    <p:sldId id="673" r:id="rId3"/>
    <p:sldId id="613" r:id="rId4"/>
    <p:sldId id="683" r:id="rId5"/>
    <p:sldId id="734" r:id="rId6"/>
    <p:sldId id="735" r:id="rId7"/>
    <p:sldId id="684" r:id="rId8"/>
    <p:sldId id="737" r:id="rId9"/>
    <p:sldId id="736" r:id="rId10"/>
    <p:sldId id="714" r:id="rId11"/>
    <p:sldId id="718" r:id="rId12"/>
    <p:sldId id="719" r:id="rId13"/>
    <p:sldId id="720" r:id="rId14"/>
    <p:sldId id="716" r:id="rId15"/>
    <p:sldId id="721" r:id="rId16"/>
    <p:sldId id="732" r:id="rId17"/>
    <p:sldId id="701" r:id="rId18"/>
    <p:sldId id="731" r:id="rId19"/>
    <p:sldId id="733" r:id="rId20"/>
    <p:sldId id="6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F2F2"/>
    <a:srgbClr val="F3E900"/>
    <a:srgbClr val="FFF38E"/>
    <a:srgbClr val="16D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2143"/>
  </p:normalViewPr>
  <p:slideViewPr>
    <p:cSldViewPr snapToGrid="0" snapToObjects="1">
      <p:cViewPr varScale="1">
        <p:scale>
          <a:sx n="93" d="100"/>
          <a:sy n="93" d="100"/>
        </p:scale>
        <p:origin x="216" y="288"/>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19C33-D2C8-0C47-B446-45F5E0EEECF8}" type="datetimeFigureOut">
              <a:rPr lang="en-US" smtClean="0"/>
              <a:t>3/9/20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FDF83-1A54-5F44-A116-49FF16AB4538}" type="slidenum">
              <a:rPr lang="en-US" smtClean="0"/>
              <a:t>‹#›</a:t>
            </a:fld>
            <a:endParaRPr lang="en-US"/>
          </a:p>
        </p:txBody>
      </p:sp>
    </p:spTree>
    <p:extLst>
      <p:ext uri="{BB962C8B-B14F-4D97-AF65-F5344CB8AC3E}">
        <p14:creationId xmlns:p14="http://schemas.microsoft.com/office/powerpoint/2010/main" val="391036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ar.unisdr.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ar.unisdr.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FDF83-1A54-5F44-A116-49FF16AB4538}" type="slidenum">
              <a:rPr lang="en-US" smtClean="0"/>
              <a:t>1</a:t>
            </a:fld>
            <a:endParaRPr lang="en-US"/>
          </a:p>
        </p:txBody>
      </p:sp>
    </p:spTree>
    <p:extLst>
      <p:ext uri="{BB962C8B-B14F-4D97-AF65-F5344CB8AC3E}">
        <p14:creationId xmlns:p14="http://schemas.microsoft.com/office/powerpoint/2010/main" val="355404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2019, the International Association of Geodesy’s Global Geodetic Observing System identified the need to form a policy, advocacy, and capacity building group complimentary to the GGOS Geohazards Focus area, which resulted in establishing the Group on Earth Observations (GEO) “Geodesy for the Sendai Framework” (short form: “Geodesy4Sendai”) Community Activity.</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D0FDF83-1A54-5F44-A116-49FF16AB4538}" type="slidenum">
              <a:rPr lang="en-US" smtClean="0"/>
              <a:t>2</a:t>
            </a:fld>
            <a:endParaRPr lang="en-US"/>
          </a:p>
        </p:txBody>
      </p:sp>
    </p:spTree>
    <p:extLst>
      <p:ext uri="{BB962C8B-B14F-4D97-AF65-F5344CB8AC3E}">
        <p14:creationId xmlns:p14="http://schemas.microsoft.com/office/powerpoint/2010/main" val="424572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338440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Global Assessment Report on DRR is a biennial snapshot contextualising progress in realising the global targets of the Sendai Framework, and contributes to the High Level Political Forum on Sustainable Development. </a:t>
            </a:r>
          </a:p>
          <a:p>
            <a:endParaRPr lang="en-US" dirty="0"/>
          </a:p>
        </p:txBody>
      </p:sp>
      <p:sp>
        <p:nvSpPr>
          <p:cNvPr id="4" name="Slide Number Placeholder 3"/>
          <p:cNvSpPr>
            <a:spLocks noGrp="1"/>
          </p:cNvSpPr>
          <p:nvPr>
            <p:ph type="sldNum" sz="quarter" idx="5"/>
          </p:nvPr>
        </p:nvSpPr>
        <p:spPr/>
        <p:txBody>
          <a:bodyPr/>
          <a:lstStyle/>
          <a:p>
            <a:fld id="{0D0FDF83-1A54-5F44-A116-49FF16AB4538}" type="slidenum">
              <a:rPr lang="en-US" smtClean="0"/>
              <a:t>9</a:t>
            </a:fld>
            <a:endParaRPr lang="en-US"/>
          </a:p>
        </p:txBody>
      </p:sp>
    </p:spTree>
    <p:extLst>
      <p:ext uri="{BB962C8B-B14F-4D97-AF65-F5344CB8AC3E}">
        <p14:creationId xmlns:p14="http://schemas.microsoft.com/office/powerpoint/2010/main" val="99975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successful GGOS contribution to this prestigious document is a direct result of the current chair’s leadership priorities for GGOS, especially in his identification of External Relations as a key element. Furthermore, it ensures that GGOS work is in strong support of NASA goals and objectives in the context of the United Nations.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 page 84, 87: reference to a "growing emphasis on geodesy” in the context of global seismic models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pages 48 and 49: dedicated feature box noting the critical role GNSS plays in logistics, food, and health systems.</a:t>
            </a:r>
          </a:p>
          <a:p>
            <a:pPr rtl="0"/>
            <a:r>
              <a:rPr lang="en-US" sz="1200" b="0" i="0" u="none" strike="noStrike" kern="1200" dirty="0">
                <a:solidFill>
                  <a:schemeClr val="tx1"/>
                </a:solidFill>
                <a:effectLst/>
                <a:latin typeface="+mn-lt"/>
                <a:ea typeface="+mn-ea"/>
                <a:cs typeface="+mn-cs"/>
              </a:rPr>
              <a:t>... and other places.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You can download the full report, as well as a summary, here: </a:t>
            </a:r>
            <a:r>
              <a:rPr lang="en-US" sz="1200" b="0" i="0" u="none" strike="noStrike" kern="1200" dirty="0">
                <a:solidFill>
                  <a:schemeClr val="tx1"/>
                </a:solidFill>
                <a:effectLst/>
                <a:latin typeface="+mn-lt"/>
                <a:ea typeface="+mn-ea"/>
                <a:cs typeface="+mn-cs"/>
                <a:hlinkClick r:id="rId3"/>
              </a:rPr>
              <a:t>https://gar.unisdr.org/</a:t>
            </a:r>
            <a:r>
              <a:rPr lang="en-US" sz="1200" b="0" i="0" u="none" strike="noStrike" kern="1200" dirty="0">
                <a:solidFill>
                  <a:schemeClr val="tx1"/>
                </a:solidFill>
                <a:effectLst/>
                <a:latin typeface="+mn-lt"/>
                <a:ea typeface="+mn-ea"/>
                <a:cs typeface="+mn-cs"/>
              </a:rPr>
              <a:t>  </a:t>
            </a:r>
          </a:p>
          <a:p>
            <a:pPr rtl="0"/>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Additionally, the Global Risk Assessment Framework (GRAF) was launched as the next step - this will serve as a means to officially harmonize and link the Sendai Framework for Disaster Risk Reduction and the SDGs, which is something that our work within GGOS and with our partners at GEO has been leading up to.</a:t>
            </a:r>
          </a:p>
          <a:p>
            <a:pPr rtl="0"/>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7EF20ED5-7DC7-4E41-B2B2-0A1E6D6107F3}" type="slidenum">
              <a:rPr lang="en-US" smtClean="0"/>
              <a:t>10</a:t>
            </a:fld>
            <a:endParaRPr lang="en-US"/>
          </a:p>
        </p:txBody>
      </p:sp>
    </p:spTree>
    <p:extLst>
      <p:ext uri="{BB962C8B-B14F-4D97-AF65-F5344CB8AC3E}">
        <p14:creationId xmlns:p14="http://schemas.microsoft.com/office/powerpoint/2010/main" val="74599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FDF83-1A54-5F44-A116-49FF16AB4538}" type="slidenum">
              <a:rPr lang="en-US" smtClean="0"/>
              <a:t>11</a:t>
            </a:fld>
            <a:endParaRPr lang="en-US"/>
          </a:p>
        </p:txBody>
      </p:sp>
    </p:spTree>
    <p:extLst>
      <p:ext uri="{BB962C8B-B14F-4D97-AF65-F5344CB8AC3E}">
        <p14:creationId xmlns:p14="http://schemas.microsoft.com/office/powerpoint/2010/main" val="399226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successful GGOS contribution to this prestigious document is a direct result of the current chair’s leadership priorities for GGOS, especially in his identification of External Relations as a key element. Furthermore, it ensures that GGOS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 page 84, 87: reference to a "growing emphasis on geodesy” in the context of global seismic models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pages 48 and 49: dedicated feature box noting the critical role GNSS plays in logistics, food, and health systems.</a:t>
            </a:r>
          </a:p>
          <a:p>
            <a:pPr rtl="0"/>
            <a:r>
              <a:rPr lang="en-US" sz="1200" b="0" i="0" u="none" strike="noStrike" kern="1200" dirty="0">
                <a:solidFill>
                  <a:schemeClr val="tx1"/>
                </a:solidFill>
                <a:effectLst/>
                <a:latin typeface="+mn-lt"/>
                <a:ea typeface="+mn-ea"/>
                <a:cs typeface="+mn-cs"/>
              </a:rPr>
              <a:t>... and other places.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You can download the full report, as well as a summary, here: </a:t>
            </a:r>
            <a:r>
              <a:rPr lang="en-US" sz="1200" b="0" i="0" u="none" strike="noStrike" kern="1200" dirty="0">
                <a:solidFill>
                  <a:schemeClr val="tx1"/>
                </a:solidFill>
                <a:effectLst/>
                <a:latin typeface="+mn-lt"/>
                <a:ea typeface="+mn-ea"/>
                <a:cs typeface="+mn-cs"/>
                <a:hlinkClick r:id="rId3"/>
              </a:rPr>
              <a:t>https://gar.unisdr.org/</a:t>
            </a:r>
            <a:r>
              <a:rPr lang="en-US" sz="1200" b="0" i="0" u="none" strike="noStrike" kern="1200" dirty="0">
                <a:solidFill>
                  <a:schemeClr val="tx1"/>
                </a:solidFill>
                <a:effectLst/>
                <a:latin typeface="+mn-lt"/>
                <a:ea typeface="+mn-ea"/>
                <a:cs typeface="+mn-cs"/>
              </a:rPr>
              <a:t>  </a:t>
            </a:r>
          </a:p>
          <a:p>
            <a:pPr rtl="0"/>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Additionally, the Global Risk Assessment Framework (GRAF) was launched as the next step - this will serve as a means to officially harmonize and link the Sendai Framework for Disaster Risk Reduction and the SDGs, which is something that our work within GGOS and with our partners at GEO has been leading up to.</a:t>
            </a:r>
          </a:p>
          <a:p>
            <a:pPr rtl="0"/>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7EF20ED5-7DC7-4E41-B2B2-0A1E6D6107F3}" type="slidenum">
              <a:rPr lang="en-US" smtClean="0"/>
              <a:t>12</a:t>
            </a:fld>
            <a:endParaRPr lang="en-US"/>
          </a:p>
        </p:txBody>
      </p:sp>
    </p:spTree>
    <p:extLst>
      <p:ext uri="{BB962C8B-B14F-4D97-AF65-F5344CB8AC3E}">
        <p14:creationId xmlns:p14="http://schemas.microsoft.com/office/powerpoint/2010/main" val="43563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FDF83-1A54-5F44-A116-49FF16AB4538}" type="slidenum">
              <a:rPr lang="en-US" smtClean="0"/>
              <a:t>14</a:t>
            </a:fld>
            <a:endParaRPr lang="en-US"/>
          </a:p>
        </p:txBody>
      </p:sp>
    </p:spTree>
    <p:extLst>
      <p:ext uri="{BB962C8B-B14F-4D97-AF65-F5344CB8AC3E}">
        <p14:creationId xmlns:p14="http://schemas.microsoft.com/office/powerpoint/2010/main" val="152680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112613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04828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16145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3384691" y="3429000"/>
            <a:ext cx="5409717"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3720089"/>
            <a:ext cx="12192000" cy="533537"/>
          </a:xfrm>
          <a:prstGeom prst="rect">
            <a:avLst/>
          </a:prstGeom>
          <a:noFill/>
        </p:spPr>
        <p:txBody>
          <a:bodyPr wrap="square" rtlCol="0" anchor="ctr">
            <a:noAutofit/>
          </a:bodyPr>
          <a:lstStyle/>
          <a:p>
            <a:pPr algn="ctr"/>
            <a:r>
              <a:rPr lang="en-US" sz="2667" kern="0" spc="93" dirty="0">
                <a:solidFill>
                  <a:schemeClr val="accent1"/>
                </a:solidFill>
              </a:rPr>
              <a:t>jpl.nasa.gov</a:t>
            </a:r>
          </a:p>
        </p:txBody>
      </p:sp>
      <p:pic>
        <p:nvPicPr>
          <p:cNvPr id="6" name="Picture 5"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4691" y="1841877"/>
            <a:ext cx="5409717" cy="1502699"/>
          </a:xfrm>
          <a:prstGeom prst="rect">
            <a:avLst/>
          </a:prstGeom>
        </p:spPr>
      </p:pic>
    </p:spTree>
    <p:extLst>
      <p:ext uri="{BB962C8B-B14F-4D97-AF65-F5344CB8AC3E}">
        <p14:creationId xmlns:p14="http://schemas.microsoft.com/office/powerpoint/2010/main" val="297817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C36F-AE46-8F41-88CB-7E215326C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3295B-5C29-ED46-B0E5-1E782421D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8F71E7-A3D4-EE4C-A133-8ABC49823666}"/>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7EBB2A92-C4B9-7A48-882E-E4B2E46E7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3379D-61FE-0549-A1AC-9E014EBE7F6E}"/>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50305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FD5-1565-504D-870C-2B1104B92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2BF3D-BA8E-F045-9A47-731F47BB2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0E83C-9B47-F04E-BB12-F519EFE3F9D8}"/>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3FEF7BCA-08DE-A14D-8553-DF9C00274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CE614-A457-504F-9A5E-D1EF15DE1F64}"/>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1364605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BE0-EA09-2849-9B0C-2C2D5512C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2BDC-6F91-0E42-A63D-291F643A5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A9048-85F0-6D45-BFEC-B017D8EE7131}"/>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25BE82C8-B10D-FF4D-94B7-BA3F24445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8EBFE-5132-2C4C-91BE-20C818A7671E}"/>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41978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4AB7-AA54-B548-A995-F1566A991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D8307-1898-4B4A-A31B-DE2FFF143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4510C-BD97-2448-96B4-4F71BABB1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DAB7EC-798C-AC47-8A85-00F4746DFC04}"/>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a:extLst>
              <a:ext uri="{FF2B5EF4-FFF2-40B4-BE49-F238E27FC236}">
                <a16:creationId xmlns:a16="http://schemas.microsoft.com/office/drawing/2014/main" id="{A20B5588-B496-4D4D-85CB-3915FD92E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EA5A1-0944-2448-BD0B-9701E706A69D}"/>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40463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EC4C-ECE5-0247-92BF-9FF5859C16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1235C-8D98-8648-BCD2-2B8AAF5CD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19C72-F827-8F46-BC88-57E7D02E99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A0032-CEA8-DD44-979D-1DD86A015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A352F0-6073-C847-9D41-101D75897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E8FB4-0ACE-A742-8824-1BB4E60547B8}"/>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8" name="Footer Placeholder 7">
            <a:extLst>
              <a:ext uri="{FF2B5EF4-FFF2-40B4-BE49-F238E27FC236}">
                <a16:creationId xmlns:a16="http://schemas.microsoft.com/office/drawing/2014/main" id="{B4850177-B63A-894C-9752-2F81CCD1A2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FC763-06F5-2349-8ABE-476956181E3D}"/>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334474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7FAF-2DEE-C849-A341-DA061A40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CAA44-AEAD-AF43-B43E-3680E6B84EF2}"/>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4" name="Footer Placeholder 3">
            <a:extLst>
              <a:ext uri="{FF2B5EF4-FFF2-40B4-BE49-F238E27FC236}">
                <a16:creationId xmlns:a16="http://schemas.microsoft.com/office/drawing/2014/main" id="{C68BAD8D-0A91-BB46-AA11-F41A7EF110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2967AB-DE22-4440-86B6-B9AFC21BFF68}"/>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73386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26773-089B-AB4B-AED7-B14F1FE7DE03}"/>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3" name="Footer Placeholder 2">
            <a:extLst>
              <a:ext uri="{FF2B5EF4-FFF2-40B4-BE49-F238E27FC236}">
                <a16:creationId xmlns:a16="http://schemas.microsoft.com/office/drawing/2014/main" id="{B9CC28B7-8E86-434C-96A6-0D5A2F20D0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7D1060-6053-2147-A0BD-A1390E79C7D2}"/>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0713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3493983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6200-B4F4-9E48-B90F-8D31B4A44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B480FE-E2ED-9749-A6EF-EE82FB599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D117-55C9-0B44-B27F-A18735218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05AF5-9B1A-8142-8AB8-F98CC153F6E4}"/>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a:extLst>
              <a:ext uri="{FF2B5EF4-FFF2-40B4-BE49-F238E27FC236}">
                <a16:creationId xmlns:a16="http://schemas.microsoft.com/office/drawing/2014/main" id="{EE70341C-FD23-7F49-96F0-4D48C18A3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FB720-512F-354C-9FF7-3B0C66244689}"/>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54602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FB44-1715-8144-A182-3538DE723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FE366-62EC-D848-A4ED-AAFD61CCA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87862B-3EA6-B946-818B-7FA8CCD50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E26E6-86C9-7847-A5B2-D64180C01E0E}"/>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a:extLst>
              <a:ext uri="{FF2B5EF4-FFF2-40B4-BE49-F238E27FC236}">
                <a16:creationId xmlns:a16="http://schemas.microsoft.com/office/drawing/2014/main" id="{816B5378-D2E7-1C48-9860-33C45F155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3B199-2192-EA46-9D27-5E31E3132D77}"/>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4256213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28AF-729A-8548-8F70-761CF39B3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CC880-7801-2948-8427-6CED34BA9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3BDA-D8B7-8646-B3E0-3E3C774A7BE1}"/>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BB358056-F3E9-D64F-AE5C-9397E8DFE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917DC-98D9-D040-9154-DB258F720AFA}"/>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160058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1B059-86CE-F040-919F-39AAA5637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78967-921F-3847-B86A-305FA187B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A9BD2-9990-A049-A564-2E4BA452D760}"/>
              </a:ext>
            </a:extLst>
          </p:cNvPr>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EB705F35-666A-3E49-9078-8A1D5BD31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79A81-4197-E145-9AD5-E475931E9245}"/>
              </a:ext>
            </a:extLst>
          </p:cNvPr>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167380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7583714" y="677334"/>
            <a:ext cx="4463143" cy="1101855"/>
          </a:xfrm>
        </p:spPr>
        <p:txBody>
          <a:bodyPr anchor="b">
            <a:noAutofit/>
          </a:bodyPr>
          <a:lstStyle>
            <a:lvl1pPr marL="0" indent="0" algn="ctr">
              <a:buNone/>
              <a:defRPr sz="1867">
                <a:solidFill>
                  <a:schemeClr val="accent1"/>
                </a:solidFill>
                <a:latin typeface="+mj-lt"/>
              </a:defRPr>
            </a:lvl1pPr>
            <a:lvl2pPr marL="609585" indent="0" algn="ctr">
              <a:buNone/>
              <a:defRPr sz="1867">
                <a:solidFill>
                  <a:schemeClr val="accent1"/>
                </a:solidFill>
              </a:defRPr>
            </a:lvl2pPr>
            <a:lvl3pPr marL="1219170" indent="0" algn="ctr">
              <a:buNone/>
              <a:defRPr sz="1867">
                <a:solidFill>
                  <a:schemeClr val="accent1"/>
                </a:solidFill>
              </a:defRPr>
            </a:lvl3pPr>
            <a:lvl4pPr marL="1828754" indent="0" algn="ctr">
              <a:buNone/>
              <a:defRPr sz="1867">
                <a:solidFill>
                  <a:schemeClr val="accent1"/>
                </a:solidFill>
              </a:defRPr>
            </a:lvl4pPr>
            <a:lvl5pPr marL="2438339" indent="0" algn="ctr">
              <a:buNone/>
              <a:defRPr sz="1867">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7583714" y="1806282"/>
            <a:ext cx="4463143" cy="970785"/>
          </a:xfrm>
        </p:spPr>
        <p:txBody>
          <a:bodyPr anchor="t">
            <a:noAutofit/>
          </a:bodyPr>
          <a:lstStyle>
            <a:lvl1pPr marL="0" indent="0" algn="ctr">
              <a:buNone/>
              <a:defRPr sz="2933" b="1" baseline="0">
                <a:solidFill>
                  <a:schemeClr val="tx1"/>
                </a:solidFill>
                <a:latin typeface="+mj-lt"/>
              </a:defRPr>
            </a:lvl1pPr>
            <a:lvl2pPr marL="609585" indent="0" algn="ctr">
              <a:buNone/>
              <a:defRPr sz="1867">
                <a:solidFill>
                  <a:schemeClr val="accent1"/>
                </a:solidFill>
              </a:defRPr>
            </a:lvl2pPr>
            <a:lvl3pPr marL="1219170" indent="0" algn="ctr">
              <a:buNone/>
              <a:defRPr sz="1867">
                <a:solidFill>
                  <a:schemeClr val="accent1"/>
                </a:solidFill>
              </a:defRPr>
            </a:lvl3pPr>
            <a:lvl4pPr marL="1828754" indent="0" algn="ctr">
              <a:buNone/>
              <a:defRPr sz="1867">
                <a:solidFill>
                  <a:schemeClr val="accent1"/>
                </a:solidFill>
              </a:defRPr>
            </a:lvl4pPr>
            <a:lvl5pPr marL="2438339" indent="0" algn="ctr">
              <a:buNone/>
              <a:defRPr sz="1867">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1" y="0"/>
            <a:ext cx="7395633" cy="6858000"/>
          </a:xfrm>
        </p:spPr>
        <p:txBody>
          <a:bodyPr anchor="ctr">
            <a:noAutofit/>
          </a:bodyPr>
          <a:lstStyle>
            <a:lvl1pPr marL="0" marR="0" indent="0" algn="ctr" defTabSz="609585" rtl="0" eaLnBrk="1" fontAlgn="auto" latinLnBrk="0" hangingPunct="1">
              <a:lnSpc>
                <a:spcPct val="100000"/>
              </a:lnSpc>
              <a:spcBef>
                <a:spcPct val="20000"/>
              </a:spcBef>
              <a:spcAft>
                <a:spcPts val="0"/>
              </a:spcAft>
              <a:buClr>
                <a:schemeClr val="bg1">
                  <a:lumMod val="50000"/>
                </a:schemeClr>
              </a:buClr>
              <a:buSzTx/>
              <a:buFont typeface="Arial"/>
              <a:buNone/>
              <a:tabLst/>
              <a:defRPr sz="1867"/>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7583714" y="2885440"/>
            <a:ext cx="4463143" cy="1110827"/>
          </a:xfrm>
        </p:spPr>
        <p:txBody>
          <a:bodyPr anchor="t">
            <a:noAutofit/>
          </a:bodyPr>
          <a:lstStyle>
            <a:lvl1pPr marL="0" indent="0" algn="ctr">
              <a:buNone/>
              <a:defRPr sz="1333" baseline="0">
                <a:solidFill>
                  <a:schemeClr val="tx1"/>
                </a:solidFill>
                <a:latin typeface="+mj-lt"/>
              </a:defRPr>
            </a:lvl1pPr>
            <a:lvl2pPr marL="609585" indent="0" algn="ctr">
              <a:buNone/>
              <a:defRPr sz="1867">
                <a:solidFill>
                  <a:schemeClr val="accent1"/>
                </a:solidFill>
              </a:defRPr>
            </a:lvl2pPr>
            <a:lvl3pPr marL="1219170" indent="0" algn="ctr">
              <a:buNone/>
              <a:defRPr sz="1867">
                <a:solidFill>
                  <a:schemeClr val="accent1"/>
                </a:solidFill>
              </a:defRPr>
            </a:lvl3pPr>
            <a:lvl4pPr marL="1828754" indent="0" algn="ctr">
              <a:buNone/>
              <a:defRPr sz="1867">
                <a:solidFill>
                  <a:schemeClr val="accent1"/>
                </a:solidFill>
              </a:defRPr>
            </a:lvl4pPr>
            <a:lvl5pPr marL="2438339" indent="0" algn="ctr">
              <a:buNone/>
              <a:defRPr sz="1867">
                <a:solidFill>
                  <a:schemeClr val="accent1"/>
                </a:solidFill>
              </a:defRPr>
            </a:lvl5pPr>
          </a:lstStyle>
          <a:p>
            <a:pPr lvl="0"/>
            <a:r>
              <a:rPr lang="en-US" dirty="0"/>
              <a:t>Presented by, Job Title, Date, etc.</a:t>
            </a:r>
          </a:p>
        </p:txBody>
      </p:sp>
      <p:sp>
        <p:nvSpPr>
          <p:cNvPr id="28" name="Text Placeholder 13"/>
          <p:cNvSpPr>
            <a:spLocks noGrp="1"/>
          </p:cNvSpPr>
          <p:nvPr>
            <p:ph type="body" sz="quarter" idx="16" hasCustomPrompt="1"/>
          </p:nvPr>
        </p:nvSpPr>
        <p:spPr>
          <a:xfrm>
            <a:off x="7583714" y="6123093"/>
            <a:ext cx="4463143" cy="734907"/>
          </a:xfrm>
        </p:spPr>
        <p:txBody>
          <a:bodyPr anchor="b">
            <a:noAutofit/>
          </a:bodyPr>
          <a:lstStyle>
            <a:lvl1pPr marL="0" indent="0" algn="ctr">
              <a:buNone/>
              <a:defRPr sz="1067" baseline="0">
                <a:solidFill>
                  <a:schemeClr val="bg1">
                    <a:lumMod val="50000"/>
                  </a:schemeClr>
                </a:solidFill>
                <a:latin typeface="+mj-lt"/>
              </a:defRPr>
            </a:lvl1pPr>
            <a:lvl2pPr marL="609585" indent="0" algn="ctr">
              <a:buNone/>
              <a:defRPr sz="1867">
                <a:solidFill>
                  <a:schemeClr val="accent1"/>
                </a:solidFill>
              </a:defRPr>
            </a:lvl2pPr>
            <a:lvl3pPr marL="1219170" indent="0" algn="ctr">
              <a:buNone/>
              <a:defRPr sz="1867">
                <a:solidFill>
                  <a:schemeClr val="accent1"/>
                </a:solidFill>
              </a:defRPr>
            </a:lvl3pPr>
            <a:lvl4pPr marL="1828754" indent="0" algn="ctr">
              <a:buNone/>
              <a:defRPr sz="1867">
                <a:solidFill>
                  <a:schemeClr val="accent1"/>
                </a:solidFill>
              </a:defRPr>
            </a:lvl4pPr>
            <a:lvl5pPr marL="2438339" indent="0" algn="ctr">
              <a:buNone/>
              <a:defRPr sz="1867">
                <a:solidFill>
                  <a:schemeClr val="accent1"/>
                </a:solidFill>
              </a:defRPr>
            </a:lvl5pPr>
          </a:lstStyle>
          <a:p>
            <a:pPr lvl="0"/>
            <a:r>
              <a:rPr lang="en-US" dirty="0"/>
              <a:t>Proprietary information or required markings can go here.</a:t>
            </a:r>
          </a:p>
        </p:txBody>
      </p:sp>
      <p:pic>
        <p:nvPicPr>
          <p:cNvPr id="8" name="Picture 7" descr="Tribrand_ColorBlack_rgb_16x3_1606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7119" y="5224300"/>
            <a:ext cx="3900644" cy="1083512"/>
          </a:xfrm>
          <a:prstGeom prst="rect">
            <a:avLst/>
          </a:prstGeom>
        </p:spPr>
      </p:pic>
    </p:spTree>
    <p:extLst>
      <p:ext uri="{BB962C8B-B14F-4D97-AF65-F5344CB8AC3E}">
        <p14:creationId xmlns:p14="http://schemas.microsoft.com/office/powerpoint/2010/main" val="33286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5E28A-5CE0-204A-9EF5-BB1869685905}" type="datetimeFigureOut">
              <a:rPr lang="en-US" smtClean="0"/>
              <a:t>3/9/20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128334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6718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5E28A-5CE0-204A-9EF5-BB1869685905}" type="datetimeFigureOut">
              <a:rPr lang="en-US" smtClean="0"/>
              <a:t>3/9/20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58644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5E28A-5CE0-204A-9EF5-BB1869685905}" type="datetimeFigureOut">
              <a:rPr lang="en-US" smtClean="0"/>
              <a:t>3/9/20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124299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5E28A-5CE0-204A-9EF5-BB1869685905}" type="datetimeFigureOut">
              <a:rPr lang="en-US" smtClean="0"/>
              <a:t>3/9/20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65893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325496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5E28A-5CE0-204A-9EF5-BB1869685905}" type="datetimeFigureOut">
              <a:rPr lang="en-US" smtClean="0"/>
              <a:t>3/9/20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FF737-BA22-2845-A9F6-DE53FD1BEB52}" type="slidenum">
              <a:rPr lang="en-US" smtClean="0"/>
              <a:t>‹#›</a:t>
            </a:fld>
            <a:endParaRPr lang="en-US"/>
          </a:p>
        </p:txBody>
      </p:sp>
    </p:spTree>
    <p:extLst>
      <p:ext uri="{BB962C8B-B14F-4D97-AF65-F5344CB8AC3E}">
        <p14:creationId xmlns:p14="http://schemas.microsoft.com/office/powerpoint/2010/main" val="222334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E28A-5CE0-204A-9EF5-BB1869685905}" type="datetimeFigureOut">
              <a:rPr lang="en-US" smtClean="0"/>
              <a:t>3/9/20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FF737-BA22-2845-A9F6-DE53FD1BEB52}" type="slidenum">
              <a:rPr lang="en-US" smtClean="0"/>
              <a:t>‹#›</a:t>
            </a:fld>
            <a:endParaRPr lang="en-US"/>
          </a:p>
        </p:txBody>
      </p:sp>
    </p:spTree>
    <p:extLst>
      <p:ext uri="{BB962C8B-B14F-4D97-AF65-F5344CB8AC3E}">
        <p14:creationId xmlns:p14="http://schemas.microsoft.com/office/powerpoint/2010/main" val="4111860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A6366-0042-0B4F-A16D-75496723E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9E83DC-CCAB-0947-A5A3-32224DC3A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1A96E-CAB9-E842-B7C4-C4761F07D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E28A-5CE0-204A-9EF5-BB1869685905}" type="datetimeFigureOut">
              <a:rPr lang="en-US" smtClean="0"/>
              <a:t>3/9/20</a:t>
            </a:fld>
            <a:endParaRPr lang="en-US"/>
          </a:p>
        </p:txBody>
      </p:sp>
      <p:sp>
        <p:nvSpPr>
          <p:cNvPr id="5" name="Footer Placeholder 4">
            <a:extLst>
              <a:ext uri="{FF2B5EF4-FFF2-40B4-BE49-F238E27FC236}">
                <a16:creationId xmlns:a16="http://schemas.microsoft.com/office/drawing/2014/main" id="{B36F2B29-81A9-DF46-91EE-A3903B8A7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47B8D9-0D00-CB40-AFD0-EDAA8679B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FF737-BA22-2845-A9F6-DE53FD1BEB52}" type="slidenum">
              <a:rPr lang="en-US" smtClean="0"/>
              <a:t>‹#›</a:t>
            </a:fld>
            <a:endParaRPr lang="en-US"/>
          </a:p>
        </p:txBody>
      </p:sp>
    </p:spTree>
    <p:extLst>
      <p:ext uri="{BB962C8B-B14F-4D97-AF65-F5344CB8AC3E}">
        <p14:creationId xmlns:p14="http://schemas.microsoft.com/office/powerpoint/2010/main" val="3027422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bit.ly/gtews2018" TargetMode="External"/><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7.tif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ggim.un.org/UNGGIM-wg5/" TargetMode="External"/><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AC40C-566E-7242-8B20-5FAF16A61873}"/>
              </a:ext>
            </a:extLst>
          </p:cNvPr>
          <p:cNvPicPr>
            <a:picLocks noChangeAspect="1"/>
          </p:cNvPicPr>
          <p:nvPr/>
        </p:nvPicPr>
        <p:blipFill>
          <a:blip r:embed="rId3"/>
          <a:stretch>
            <a:fillRect/>
          </a:stretch>
        </p:blipFill>
        <p:spPr>
          <a:xfrm>
            <a:off x="0" y="877100"/>
            <a:ext cx="8370200" cy="6277650"/>
          </a:xfrm>
          <a:prstGeom prst="rect">
            <a:avLst/>
          </a:prstGeom>
        </p:spPr>
      </p:pic>
      <p:sp>
        <p:nvSpPr>
          <p:cNvPr id="9" name="Rectangle 8">
            <a:extLst>
              <a:ext uri="{FF2B5EF4-FFF2-40B4-BE49-F238E27FC236}">
                <a16:creationId xmlns:a16="http://schemas.microsoft.com/office/drawing/2014/main" id="{F40F7089-9061-454F-9E37-E66CC55F1BB9}"/>
              </a:ext>
            </a:extLst>
          </p:cNvPr>
          <p:cNvSpPr/>
          <p:nvPr/>
        </p:nvSpPr>
        <p:spPr>
          <a:xfrm>
            <a:off x="6800945" y="13853"/>
            <a:ext cx="5396878" cy="6858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712C6D4-368E-614E-8E19-B95D627DC55B}"/>
              </a:ext>
            </a:extLst>
          </p:cNvPr>
          <p:cNvSpPr/>
          <p:nvPr/>
        </p:nvSpPr>
        <p:spPr>
          <a:xfrm>
            <a:off x="5636589" y="821497"/>
            <a:ext cx="6555412" cy="359807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 Placeholder 2"/>
          <p:cNvSpPr>
            <a:spLocks noGrp="1"/>
          </p:cNvSpPr>
          <p:nvPr>
            <p:ph type="body" sz="quarter" idx="11"/>
          </p:nvPr>
        </p:nvSpPr>
        <p:spPr>
          <a:xfrm>
            <a:off x="5396878" y="949734"/>
            <a:ext cx="6555412" cy="3630931"/>
          </a:xfrm>
        </p:spPr>
        <p:txBody>
          <a:bodyPr anchor="ctr"/>
          <a:lstStyle/>
          <a:p>
            <a:pPr algn="r"/>
            <a:r>
              <a:rPr lang="en-US" sz="2400" u="sng" dirty="0"/>
              <a:t>Allison Craddock (United States)</a:t>
            </a:r>
          </a:p>
          <a:p>
            <a:pPr algn="r"/>
            <a:r>
              <a:rPr lang="en-US" sz="1600" b="0" dirty="0"/>
              <a:t>Director, International GNSS Service (IGS) Central Bureau</a:t>
            </a:r>
          </a:p>
          <a:p>
            <a:pPr algn="r"/>
            <a:r>
              <a:rPr lang="en-US" sz="1600" b="0" dirty="0"/>
              <a:t>Manager of External Relations, Global Geodetic Observing System (GGOS)</a:t>
            </a:r>
          </a:p>
          <a:p>
            <a:pPr algn="r"/>
            <a:r>
              <a:rPr lang="en-US" sz="1600" dirty="0"/>
              <a:t>John Rundle</a:t>
            </a:r>
          </a:p>
          <a:p>
            <a:pPr algn="r"/>
            <a:r>
              <a:rPr lang="en-US" sz="1600" b="0" dirty="0"/>
              <a:t>University of California (United States)</a:t>
            </a:r>
          </a:p>
          <a:p>
            <a:pPr algn="r"/>
            <a:r>
              <a:rPr lang="en-US" sz="1600" dirty="0"/>
              <a:t>John LaBrecque</a:t>
            </a:r>
          </a:p>
          <a:p>
            <a:pPr algn="r"/>
            <a:r>
              <a:rPr lang="en-US" sz="1600" b="0" dirty="0"/>
              <a:t>Center for Space Research, </a:t>
            </a:r>
          </a:p>
          <a:p>
            <a:pPr algn="r"/>
            <a:r>
              <a:rPr lang="en-US" sz="1600" b="0" dirty="0"/>
              <a:t>University of Texas (United States)</a:t>
            </a:r>
            <a:endParaRPr lang="en-US" sz="1600" dirty="0"/>
          </a:p>
        </p:txBody>
      </p:sp>
      <p:sp>
        <p:nvSpPr>
          <p:cNvPr id="6" name="Text Placeholder 5"/>
          <p:cNvSpPr>
            <a:spLocks noGrp="1"/>
          </p:cNvSpPr>
          <p:nvPr>
            <p:ph type="body" sz="quarter" idx="15"/>
          </p:nvPr>
        </p:nvSpPr>
        <p:spPr>
          <a:xfrm>
            <a:off x="7728857" y="6607386"/>
            <a:ext cx="4463143" cy="1110827"/>
          </a:xfrm>
        </p:spPr>
        <p:txBody>
          <a:bodyPr/>
          <a:lstStyle/>
          <a:p>
            <a:r>
              <a:rPr lang="en-US" sz="1000" i="1" dirty="0"/>
              <a:t>© 2020 California Institute of Technology. Government sponsorship acknowledged</a:t>
            </a:r>
          </a:p>
        </p:txBody>
      </p:sp>
      <p:sp>
        <p:nvSpPr>
          <p:cNvPr id="15" name="Rectangle 14">
            <a:extLst>
              <a:ext uri="{FF2B5EF4-FFF2-40B4-BE49-F238E27FC236}">
                <a16:creationId xmlns:a16="http://schemas.microsoft.com/office/drawing/2014/main" id="{D7036F2F-77BC-A64A-B3AC-090A6C1FC93B}"/>
              </a:ext>
            </a:extLst>
          </p:cNvPr>
          <p:cNvSpPr/>
          <p:nvPr/>
        </p:nvSpPr>
        <p:spPr>
          <a:xfrm>
            <a:off x="-3602" y="0"/>
            <a:ext cx="8213324" cy="121909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0AE17CA2-D002-5B4E-A13A-7979ABFEFD7F}"/>
              </a:ext>
            </a:extLst>
          </p:cNvPr>
          <p:cNvSpPr txBox="1">
            <a:spLocks/>
          </p:cNvSpPr>
          <p:nvPr/>
        </p:nvSpPr>
        <p:spPr>
          <a:xfrm>
            <a:off x="80016" y="-225720"/>
            <a:ext cx="8446031" cy="127293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933" b="1" kern="1200" baseline="0">
                <a:solidFill>
                  <a:schemeClr val="tx1"/>
                </a:solidFill>
                <a:latin typeface="+mj-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1867" kern="1200">
                <a:solidFill>
                  <a:schemeClr val="accent1"/>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1867" kern="1200">
                <a:solidFill>
                  <a:schemeClr val="accent1"/>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accent1"/>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000" dirty="0"/>
          </a:p>
          <a:p>
            <a:pPr algn="l"/>
            <a:r>
              <a:rPr lang="en-US" sz="3600" dirty="0"/>
              <a:t>GEO Geodesy4Sendai Community Activity </a:t>
            </a:r>
          </a:p>
          <a:p>
            <a:r>
              <a:rPr lang="en-US" sz="3600" i="1" dirty="0"/>
              <a:t>…First Steps…</a:t>
            </a:r>
          </a:p>
        </p:txBody>
      </p:sp>
      <p:pic>
        <p:nvPicPr>
          <p:cNvPr id="1026" name="Picture 2" descr="https://graphics.jpl.nasa.gov/img/logos/Tribrand_BlackText_CMYK_022615(583x110).png">
            <a:extLst>
              <a:ext uri="{FF2B5EF4-FFF2-40B4-BE49-F238E27FC236}">
                <a16:creationId xmlns:a16="http://schemas.microsoft.com/office/drawing/2014/main" id="{5E88B40F-C64E-E944-B160-1A7DE7660CF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26047" y="5923607"/>
            <a:ext cx="3486165" cy="65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1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1F39F7-0654-194C-98B5-E8F9B3731B58}"/>
              </a:ext>
            </a:extLst>
          </p:cNvPr>
          <p:cNvSpPr/>
          <p:nvPr/>
        </p:nvSpPr>
        <p:spPr>
          <a:xfrm>
            <a:off x="0" y="6334780"/>
            <a:ext cx="12192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1"/>
            <a:r>
              <a:rPr lang="en-US" sz="2800" dirty="0">
                <a:solidFill>
                  <a:schemeClr val="tx1"/>
                </a:solidFill>
              </a:rPr>
              <a:t>Download GTEWS report: </a:t>
            </a:r>
            <a:r>
              <a:rPr lang="en-US" sz="2800" dirty="0">
                <a:hlinkClick r:id="rId3"/>
              </a:rPr>
              <a:t>http://bit.ly/gtews2018</a:t>
            </a:r>
            <a:r>
              <a:rPr lang="en-US" sz="2800" dirty="0"/>
              <a:t> </a:t>
            </a:r>
          </a:p>
        </p:txBody>
      </p:sp>
      <p:pic>
        <p:nvPicPr>
          <p:cNvPr id="4" name="Picture 3">
            <a:extLst>
              <a:ext uri="{FF2B5EF4-FFF2-40B4-BE49-F238E27FC236}">
                <a16:creationId xmlns:a16="http://schemas.microsoft.com/office/drawing/2014/main" id="{2C3F6A0B-7A2D-2F42-909F-F76560C6E8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6338" y="847148"/>
            <a:ext cx="5238864" cy="54258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CC77F49D-6850-224B-A0A3-FE086977D1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79666" y="5248709"/>
            <a:ext cx="2569345" cy="15161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ubtitle 2">
            <a:extLst>
              <a:ext uri="{FF2B5EF4-FFF2-40B4-BE49-F238E27FC236}">
                <a16:creationId xmlns:a16="http://schemas.microsoft.com/office/drawing/2014/main" id="{2BB8D15E-6EB4-2043-983E-36D5B65F318B}"/>
              </a:ext>
            </a:extLst>
          </p:cNvPr>
          <p:cNvSpPr txBox="1">
            <a:spLocks/>
          </p:cNvSpPr>
          <p:nvPr/>
        </p:nvSpPr>
        <p:spPr>
          <a:xfrm>
            <a:off x="396798" y="1943357"/>
            <a:ext cx="5905731" cy="3109790"/>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Geodetic observations have a clear role in helping to reduce the risk of disasters, as well as contribute to disaster preparedness with better mitigation and response. </a:t>
            </a:r>
          </a:p>
          <a:p>
            <a:pPr algn="l"/>
            <a:r>
              <a:rPr lang="en-US" dirty="0"/>
              <a:t>GGOS-Geohazards Working Group contributed content for the 2019 UN Global Assessment Report on Disaster Risk Reduction (GAR19)</a:t>
            </a:r>
            <a:endParaRPr lang="en-US" dirty="0">
              <a:solidFill>
                <a:schemeClr val="accent2">
                  <a:lumMod val="75000"/>
                </a:schemeClr>
              </a:solidFill>
            </a:endParaRPr>
          </a:p>
          <a:p>
            <a:pPr marL="285750" indent="-285750">
              <a:buFont typeface="Arial" panose="020B0604020202020204" pitchFamily="34" charset="0"/>
              <a:buChar char="•"/>
            </a:pPr>
            <a:endParaRPr lang="en-US" sz="1400" dirty="0"/>
          </a:p>
        </p:txBody>
      </p:sp>
      <p:sp>
        <p:nvSpPr>
          <p:cNvPr id="7" name="Title 1">
            <a:extLst>
              <a:ext uri="{FF2B5EF4-FFF2-40B4-BE49-F238E27FC236}">
                <a16:creationId xmlns:a16="http://schemas.microsoft.com/office/drawing/2014/main" id="{7DE54786-82DA-9B4A-BDB9-4421FCAF2ECE}"/>
              </a:ext>
            </a:extLst>
          </p:cNvPr>
          <p:cNvSpPr>
            <a:spLocks noGrp="1"/>
          </p:cNvSpPr>
          <p:nvPr>
            <p:ph type="title"/>
          </p:nvPr>
        </p:nvSpPr>
        <p:spPr>
          <a:xfrm>
            <a:off x="1" y="11479"/>
            <a:ext cx="12192000" cy="1325563"/>
          </a:xfrm>
          <a:gradFill flip="none" rotWithShape="1">
            <a:lin ang="16200000" scaled="1"/>
            <a:tileRect/>
          </a:gradFill>
        </p:spPr>
        <p:style>
          <a:lnRef idx="0">
            <a:schemeClr val="accent4"/>
          </a:lnRef>
          <a:fillRef idx="3">
            <a:schemeClr val="accent4"/>
          </a:fillRef>
          <a:effectRef idx="3">
            <a:schemeClr val="accent4"/>
          </a:effectRef>
          <a:fontRef idx="minor">
            <a:schemeClr val="lt1"/>
          </a:fontRef>
        </p:style>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n-US" b="1" i="1" dirty="0">
                <a:ln/>
                <a:solidFill>
                  <a:schemeClr val="tx1"/>
                </a:solidFill>
              </a:rPr>
              <a:t>Connecting Geodesy with United Nations Initiatives :</a:t>
            </a:r>
            <a:br>
              <a:rPr lang="en-US" b="1" i="1" dirty="0">
                <a:ln/>
                <a:solidFill>
                  <a:schemeClr val="tx1"/>
                </a:solidFill>
              </a:rPr>
            </a:br>
            <a:r>
              <a:rPr lang="en-US" b="1" i="1" dirty="0">
                <a:ln/>
                <a:solidFill>
                  <a:schemeClr val="tx1"/>
                </a:solidFill>
              </a:rPr>
              <a:t>GNSS Enhanced Tsunami Early Warning Systems </a:t>
            </a:r>
          </a:p>
        </p:txBody>
      </p:sp>
      <p:pic>
        <p:nvPicPr>
          <p:cNvPr id="9" name="Picture 8">
            <a:extLst>
              <a:ext uri="{FF2B5EF4-FFF2-40B4-BE49-F238E27FC236}">
                <a16:creationId xmlns:a16="http://schemas.microsoft.com/office/drawing/2014/main" id="{6ED9D46B-D1C1-0946-B4C3-8F6AF6115C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147" y="5304609"/>
            <a:ext cx="2387891" cy="832777"/>
          </a:xfrm>
          <a:prstGeom prst="rect">
            <a:avLst/>
          </a:prstGeom>
        </p:spPr>
      </p:pic>
      <p:pic>
        <p:nvPicPr>
          <p:cNvPr id="10" name="Picture 14" descr="banner">
            <a:extLst>
              <a:ext uri="{FF2B5EF4-FFF2-40B4-BE49-F238E27FC236}">
                <a16:creationId xmlns:a16="http://schemas.microsoft.com/office/drawing/2014/main" id="{5A3997C6-2DF8-8449-9FAB-2ACD77F431E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413531" y="5225974"/>
            <a:ext cx="1833092" cy="9900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3051B91-19C8-224D-84B4-F818092589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06197" y="5290455"/>
            <a:ext cx="1705409" cy="974950"/>
          </a:xfrm>
          <a:prstGeom prst="rect">
            <a:avLst/>
          </a:prstGeom>
        </p:spPr>
      </p:pic>
    </p:spTree>
    <p:extLst>
      <p:ext uri="{BB962C8B-B14F-4D97-AF65-F5344CB8AC3E}">
        <p14:creationId xmlns:p14="http://schemas.microsoft.com/office/powerpoint/2010/main" val="316955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2E30-730A-1040-80E2-F74D101B9652}"/>
              </a:ext>
            </a:extLst>
          </p:cNvPr>
          <p:cNvSpPr>
            <a:spLocks noGrp="1"/>
          </p:cNvSpPr>
          <p:nvPr>
            <p:ph type="title"/>
          </p:nvPr>
        </p:nvSpPr>
        <p:spPr>
          <a:xfrm>
            <a:off x="0" y="18256"/>
            <a:ext cx="12192000" cy="843135"/>
          </a:xfrm>
        </p:spPr>
        <p:style>
          <a:lnRef idx="0">
            <a:schemeClr val="accent4"/>
          </a:lnRef>
          <a:fillRef idx="3">
            <a:schemeClr val="accent4"/>
          </a:fillRef>
          <a:effectRef idx="3">
            <a:schemeClr val="accent4"/>
          </a:effectRef>
          <a:fontRef idx="minor">
            <a:schemeClr val="lt1"/>
          </a:fontRef>
        </p:style>
        <p:txBody>
          <a:bodyPr/>
          <a:lstStyle/>
          <a:p>
            <a:pPr algn="ctr"/>
            <a:r>
              <a:rPr lang="en-US" b="1" i="1" dirty="0">
                <a:solidFill>
                  <a:schemeClr val="tx1"/>
                </a:solidFill>
              </a:rPr>
              <a:t>2017 Sendai Workshop Recommendations</a:t>
            </a:r>
          </a:p>
        </p:txBody>
      </p:sp>
      <p:sp>
        <p:nvSpPr>
          <p:cNvPr id="3" name="Content Placeholder 2">
            <a:extLst>
              <a:ext uri="{FF2B5EF4-FFF2-40B4-BE49-F238E27FC236}">
                <a16:creationId xmlns:a16="http://schemas.microsoft.com/office/drawing/2014/main" id="{B86FA7C3-A639-2C45-AAB8-C32D2AF0DF99}"/>
              </a:ext>
            </a:extLst>
          </p:cNvPr>
          <p:cNvSpPr>
            <a:spLocks noGrp="1"/>
          </p:cNvSpPr>
          <p:nvPr>
            <p:ph idx="1"/>
          </p:nvPr>
        </p:nvSpPr>
        <p:spPr>
          <a:xfrm>
            <a:off x="531743" y="1232453"/>
            <a:ext cx="11128513" cy="4732476"/>
          </a:xfrm>
        </p:spPr>
        <p:txBody>
          <a:bodyPr>
            <a:noAutofit/>
          </a:bodyPr>
          <a:lstStyle/>
          <a:p>
            <a:pPr marL="457200" indent="-457200">
              <a:buFont typeface="+mj-lt"/>
              <a:buAutoNum type="arabicPeriod"/>
            </a:pPr>
            <a:r>
              <a:rPr lang="en-US" sz="2400" dirty="0"/>
              <a:t>The GGOS/IUGG, Association of Pacific Rim Universities (APRU) and the UN-GGIM are encouraged </a:t>
            </a:r>
            <a:r>
              <a:rPr lang="en-US" sz="2400" b="1" dirty="0">
                <a:highlight>
                  <a:srgbClr val="71F2F2"/>
                </a:highlight>
              </a:rPr>
              <a:t>coordinate efforts </a:t>
            </a:r>
            <a:r>
              <a:rPr lang="en-US" sz="2400" dirty="0"/>
              <a:t>to develop a GNSS Shield Consortium for the Indo-Pacific.</a:t>
            </a:r>
          </a:p>
          <a:p>
            <a:pPr marL="457200" indent="-457200">
              <a:buFont typeface="+mj-lt"/>
              <a:buAutoNum type="arabicPeriod"/>
            </a:pPr>
            <a:r>
              <a:rPr lang="en-US" sz="2400" dirty="0"/>
              <a:t>The GNSS Shield Consortium should work to </a:t>
            </a:r>
            <a:r>
              <a:rPr lang="en-US" sz="2400" b="1" dirty="0">
                <a:highlight>
                  <a:srgbClr val="71F2F2"/>
                </a:highlight>
              </a:rPr>
              <a:t>encourage</a:t>
            </a:r>
            <a:r>
              <a:rPr lang="en-US" sz="2400" b="1" dirty="0"/>
              <a:t> software, data exchange, and </a:t>
            </a:r>
            <a:r>
              <a:rPr lang="en-US" sz="2400" b="1" dirty="0">
                <a:highlight>
                  <a:srgbClr val="71F2F2"/>
                </a:highlight>
              </a:rPr>
              <a:t>continued improvement </a:t>
            </a:r>
            <a:r>
              <a:rPr lang="en-US" sz="2400" b="1" dirty="0"/>
              <a:t>of network design and performance</a:t>
            </a:r>
            <a:r>
              <a:rPr lang="en-US" sz="2400" dirty="0"/>
              <a:t>.</a:t>
            </a:r>
          </a:p>
          <a:p>
            <a:pPr marL="457200" indent="-457200">
              <a:buFont typeface="+mj-lt"/>
              <a:buAutoNum type="arabicPeriod"/>
            </a:pPr>
            <a:r>
              <a:rPr lang="en-US" sz="2400" b="1" dirty="0">
                <a:highlight>
                  <a:srgbClr val="71F2F2"/>
                </a:highlight>
              </a:rPr>
              <a:t>Strengthen broadband communication</a:t>
            </a:r>
            <a:r>
              <a:rPr lang="en-US" sz="2400" b="1" dirty="0"/>
              <a:t> to underserved regions </a:t>
            </a:r>
            <a:r>
              <a:rPr lang="en-US" sz="2400" dirty="0"/>
              <a:t>of the GNSS Shield.</a:t>
            </a:r>
          </a:p>
          <a:p>
            <a:pPr marL="457200" indent="-457200">
              <a:buFont typeface="+mj-lt"/>
              <a:buAutoNum type="arabicPeriod"/>
            </a:pPr>
            <a:r>
              <a:rPr lang="en-US" sz="2400" dirty="0"/>
              <a:t>Work with national organizations including those mandated for natural hazards mitigation to develop </a:t>
            </a:r>
            <a:r>
              <a:rPr lang="en-US" sz="2400" b="1" dirty="0"/>
              <a:t>agreements for </a:t>
            </a:r>
            <a:r>
              <a:rPr lang="en-US" sz="2400" b="1" dirty="0">
                <a:highlight>
                  <a:srgbClr val="71F2F2"/>
                </a:highlight>
              </a:rPr>
              <a:t>[openly sharing] GNSS receivers</a:t>
            </a:r>
            <a:r>
              <a:rPr lang="en-US" sz="2400" b="1" dirty="0"/>
              <a:t> </a:t>
            </a:r>
            <a:r>
              <a:rPr lang="en-US" sz="2400" dirty="0"/>
              <a:t>within the GNSS Shield.</a:t>
            </a:r>
          </a:p>
          <a:p>
            <a:pPr marL="457200" indent="-457200">
              <a:buFont typeface="+mj-lt"/>
              <a:buAutoNum type="arabicPeriod"/>
            </a:pPr>
            <a:r>
              <a:rPr lang="en-US" sz="2400" dirty="0"/>
              <a:t>Design an optimal GNSS Shield network for both </a:t>
            </a:r>
            <a:r>
              <a:rPr lang="en-US" sz="2400" b="1" dirty="0"/>
              <a:t>crustal displacement and high resolution TEC monitoring</a:t>
            </a:r>
            <a:r>
              <a:rPr lang="en-US" sz="2400" dirty="0"/>
              <a:t>.</a:t>
            </a:r>
          </a:p>
          <a:p>
            <a:pPr marL="457200" indent="-457200">
              <a:buFont typeface="+mj-lt"/>
              <a:buAutoNum type="arabicPeriod"/>
            </a:pPr>
            <a:r>
              <a:rPr lang="en-US" sz="2400" dirty="0"/>
              <a:t>Understand the operational requirements of existing tsunami warning systems and determine the steps required to </a:t>
            </a:r>
            <a:r>
              <a:rPr lang="en-US" sz="2400" b="1" dirty="0">
                <a:highlight>
                  <a:srgbClr val="71F2F2"/>
                </a:highlight>
              </a:rPr>
              <a:t>interface with existing tsunami warning systems</a:t>
            </a:r>
            <a:r>
              <a:rPr lang="en-US" sz="2400" dirty="0"/>
              <a:t>.</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43402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0F866E-D80B-8340-BABA-ED684FE2C724}"/>
              </a:ext>
            </a:extLst>
          </p:cNvPr>
          <p:cNvSpPr txBox="1">
            <a:spLocks/>
          </p:cNvSpPr>
          <p:nvPr/>
        </p:nvSpPr>
        <p:spPr>
          <a:xfrm>
            <a:off x="1" y="0"/>
            <a:ext cx="12192000" cy="6857999"/>
          </a:xfrm>
          <a:prstGeom prst="rect">
            <a:avLst/>
          </a:prstGeom>
          <a:gradFill flip="none"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16200000" scaled="1"/>
            <a:tileRect/>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3600" b="1" i="1" dirty="0">
              <a:ln/>
              <a:solidFill>
                <a:schemeClr val="tx1"/>
              </a:solidFill>
            </a:endParaRPr>
          </a:p>
        </p:txBody>
      </p:sp>
      <p:pic>
        <p:nvPicPr>
          <p:cNvPr id="15" name="Picture 14">
            <a:extLst>
              <a:ext uri="{FF2B5EF4-FFF2-40B4-BE49-F238E27FC236}">
                <a16:creationId xmlns:a16="http://schemas.microsoft.com/office/drawing/2014/main" id="{B1587BAC-C911-264D-BABA-111342C12D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75" t="2104" r="2751" b="1404"/>
          <a:stretch/>
        </p:blipFill>
        <p:spPr>
          <a:xfrm>
            <a:off x="2858717" y="131794"/>
            <a:ext cx="6063915" cy="6617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711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4931-F477-8440-8ED0-62914D8AF9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0FD3CB-D26E-E84B-9E23-CE8ADF41728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33512"/>
            <a:ext cx="12246815" cy="6894768"/>
          </a:xfrm>
        </p:spPr>
      </p:pic>
      <p:sp>
        <p:nvSpPr>
          <p:cNvPr id="4" name="Title 1">
            <a:extLst>
              <a:ext uri="{FF2B5EF4-FFF2-40B4-BE49-F238E27FC236}">
                <a16:creationId xmlns:a16="http://schemas.microsoft.com/office/drawing/2014/main" id="{8B5468D7-F0C5-2D40-B752-20353EED6C62}"/>
              </a:ext>
            </a:extLst>
          </p:cNvPr>
          <p:cNvSpPr txBox="1">
            <a:spLocks/>
          </p:cNvSpPr>
          <p:nvPr/>
        </p:nvSpPr>
        <p:spPr>
          <a:xfrm>
            <a:off x="8204550" y="487467"/>
            <a:ext cx="3858014" cy="1930056"/>
          </a:xfrm>
          <a:prstGeom prst="rect">
            <a:avLst/>
          </a:prstGeom>
          <a:gradFill flip="none"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16200000" scaled="1"/>
            <a:tileRect/>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ln/>
                <a:solidFill>
                  <a:schemeClr val="tx1"/>
                </a:solidFill>
              </a:rPr>
              <a:t>GGOS Contributing Paper to the GAR is available for viewing and download</a:t>
            </a:r>
          </a:p>
        </p:txBody>
      </p:sp>
    </p:spTree>
    <p:extLst>
      <p:ext uri="{BB962C8B-B14F-4D97-AF65-F5344CB8AC3E}">
        <p14:creationId xmlns:p14="http://schemas.microsoft.com/office/powerpoint/2010/main" val="77916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D4544-8C45-7A4F-9453-90937B7E7584}"/>
              </a:ext>
            </a:extLst>
          </p:cNvPr>
          <p:cNvSpPr/>
          <p:nvPr/>
        </p:nvSpPr>
        <p:spPr>
          <a:xfrm>
            <a:off x="0" y="1898217"/>
            <a:ext cx="3621466" cy="1325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D4B62-7FB6-0447-AB55-AFB019BF0A13}"/>
              </a:ext>
            </a:extLst>
          </p:cNvPr>
          <p:cNvSpPr>
            <a:spLocks noGrp="1"/>
          </p:cNvSpPr>
          <p:nvPr>
            <p:ph type="title"/>
          </p:nvPr>
        </p:nvSpPr>
        <p:spPr>
          <a:xfrm>
            <a:off x="3621466" y="1898217"/>
            <a:ext cx="8570534"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b="1" i="1" dirty="0">
                <a:solidFill>
                  <a:schemeClr val="bg1"/>
                </a:solidFill>
              </a:rPr>
              <a:t>Geodesy for the Sendai Framework</a:t>
            </a:r>
            <a:br>
              <a:rPr lang="en-US" b="1" i="1" dirty="0"/>
            </a:br>
            <a:r>
              <a:rPr lang="en-US" sz="3200" b="1" dirty="0"/>
              <a:t>Community Activity</a:t>
            </a:r>
            <a:endParaRPr lang="en-US" b="1" i="1" dirty="0"/>
          </a:p>
        </p:txBody>
      </p:sp>
      <p:sp>
        <p:nvSpPr>
          <p:cNvPr id="4" name="Title 1">
            <a:extLst>
              <a:ext uri="{FF2B5EF4-FFF2-40B4-BE49-F238E27FC236}">
                <a16:creationId xmlns:a16="http://schemas.microsoft.com/office/drawing/2014/main" id="{70D102A8-318C-FA40-ADD6-0C11DA9E9816}"/>
              </a:ext>
            </a:extLst>
          </p:cNvPr>
          <p:cNvSpPr txBox="1">
            <a:spLocks/>
          </p:cNvSpPr>
          <p:nvPr/>
        </p:nvSpPr>
        <p:spPr>
          <a:xfrm>
            <a:off x="1" y="11479"/>
            <a:ext cx="12192000" cy="1886736"/>
          </a:xfrm>
          <a:prstGeom prst="rect">
            <a:avLst/>
          </a:prstGeom>
          <a:gradFill flip="none"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16200000" scaled="1"/>
            <a:tileRect/>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i="1" dirty="0">
                <a:ln/>
                <a:solidFill>
                  <a:srgbClr val="FF0000"/>
                </a:solidFill>
              </a:rPr>
              <a:t>How do we support</a:t>
            </a:r>
            <a:endParaRPr lang="en-US" b="1" i="1" dirty="0">
              <a:ln/>
              <a:solidFill>
                <a:schemeClr val="tx1"/>
              </a:solidFill>
            </a:endParaRPr>
          </a:p>
          <a:p>
            <a:pPr algn="ctr"/>
            <a:r>
              <a:rPr lang="en-US" b="1" i="1" dirty="0">
                <a:ln/>
                <a:solidFill>
                  <a:schemeClr val="tx1"/>
                </a:solidFill>
              </a:rPr>
              <a:t>GNSS Enhanced Tsunami Early Warning Systems and other Geodetic Contributions to </a:t>
            </a:r>
          </a:p>
          <a:p>
            <a:pPr algn="ctr"/>
            <a:r>
              <a:rPr lang="en-US" b="1" i="1" dirty="0">
                <a:ln/>
                <a:solidFill>
                  <a:schemeClr val="tx1"/>
                </a:solidFill>
              </a:rPr>
              <a:t>Disaster Risk Reduction + Resilience?</a:t>
            </a:r>
          </a:p>
        </p:txBody>
      </p:sp>
      <p:pic>
        <p:nvPicPr>
          <p:cNvPr id="5" name="Picture 8" descr="GEO logo">
            <a:extLst>
              <a:ext uri="{FF2B5EF4-FFF2-40B4-BE49-F238E27FC236}">
                <a16:creationId xmlns:a16="http://schemas.microsoft.com/office/drawing/2014/main" id="{3558F17D-19B7-7046-87EF-A7A37780C2F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993573"/>
            <a:ext cx="3621466" cy="113484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35D9FAE-354C-6946-9739-9D25D74C5991}"/>
              </a:ext>
            </a:extLst>
          </p:cNvPr>
          <p:cNvSpPr txBox="1">
            <a:spLocks/>
          </p:cNvSpPr>
          <p:nvPr/>
        </p:nvSpPr>
        <p:spPr>
          <a:xfrm>
            <a:off x="477636" y="3365864"/>
            <a:ext cx="11236727" cy="3492136"/>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600" b="1" dirty="0"/>
              <a:t>Supporting geodetic development and capacity building for disaster risk reduction and resilience</a:t>
            </a:r>
          </a:p>
          <a:p>
            <a:pPr marL="342900" indent="-342900" algn="l">
              <a:buFont typeface="Arial" panose="020B0604020202020204" pitchFamily="34" charset="0"/>
              <a:buChar char="•"/>
            </a:pPr>
            <a:r>
              <a:rPr lang="en-US" sz="2600" b="1" dirty="0"/>
              <a:t>Identifies existing resources and stakeholder communities, and makes connections</a:t>
            </a:r>
          </a:p>
          <a:p>
            <a:pPr marL="342900" indent="-342900" algn="l">
              <a:buFont typeface="Arial" panose="020B0604020202020204" pitchFamily="34" charset="0"/>
              <a:buChar char="•"/>
            </a:pPr>
            <a:r>
              <a:rPr lang="en-US" sz="2600" b="1" dirty="0"/>
              <a:t>Identifies geodetic elements of targets and indicators of the Sendai Framework for Disaster Risk Reduction</a:t>
            </a:r>
          </a:p>
          <a:p>
            <a:pPr marL="342900" indent="-342900" algn="l">
              <a:buFont typeface="Arial" panose="020B0604020202020204" pitchFamily="34" charset="0"/>
              <a:buChar char="•"/>
            </a:pPr>
            <a:r>
              <a:rPr lang="en-US" sz="2600" b="1" dirty="0"/>
              <a:t>Provides opportunity for other GEO efforts to interact with geodesy community</a:t>
            </a:r>
          </a:p>
          <a:p>
            <a:pPr marL="342900" indent="-342900" algn="l">
              <a:buFont typeface="Arial" panose="020B0604020202020204" pitchFamily="34" charset="0"/>
              <a:buChar char="•"/>
            </a:pPr>
            <a:r>
              <a:rPr lang="en-US" sz="2600" b="1" dirty="0"/>
              <a:t>Integration with UN Sustainable Development Goals and UN-GGIM World Bank Integrated Geospatial Information Framework </a:t>
            </a:r>
          </a:p>
          <a:p>
            <a:pPr algn="l"/>
            <a:r>
              <a:rPr lang="en-US" sz="2600" b="1" dirty="0">
                <a:solidFill>
                  <a:schemeClr val="accent2">
                    <a:lumMod val="75000"/>
                  </a:schemeClr>
                </a:solidFill>
              </a:rPr>
              <a:t>	… and more…</a:t>
            </a:r>
            <a:endParaRPr lang="en-US" sz="2600" dirty="0">
              <a:solidFill>
                <a:schemeClr val="accent2">
                  <a:lumMod val="75000"/>
                </a:schemeClr>
              </a:solidFill>
            </a:endParaRP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47073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47E7-2057-0F4C-860F-0BAD26DE54FC}"/>
              </a:ext>
            </a:extLst>
          </p:cNvPr>
          <p:cNvSpPr>
            <a:spLocks noGrp="1"/>
          </p:cNvSpPr>
          <p:nvPr>
            <p:ph type="title"/>
          </p:nvPr>
        </p:nvSpPr>
        <p:spPr>
          <a:xfrm>
            <a:off x="241852" y="1322388"/>
            <a:ext cx="10515600" cy="864221"/>
          </a:xfrm>
        </p:spPr>
        <p:txBody>
          <a:bodyPr/>
          <a:lstStyle/>
          <a:p>
            <a:r>
              <a:rPr lang="en-US" dirty="0"/>
              <a:t>Key Objectives within GEO</a:t>
            </a:r>
          </a:p>
        </p:txBody>
      </p:sp>
      <p:sp>
        <p:nvSpPr>
          <p:cNvPr id="3" name="Content Placeholder 2">
            <a:extLst>
              <a:ext uri="{FF2B5EF4-FFF2-40B4-BE49-F238E27FC236}">
                <a16:creationId xmlns:a16="http://schemas.microsoft.com/office/drawing/2014/main" id="{497736BD-4863-5645-9F38-962A37A08CB9}"/>
              </a:ext>
            </a:extLst>
          </p:cNvPr>
          <p:cNvSpPr>
            <a:spLocks noGrp="1"/>
          </p:cNvSpPr>
          <p:nvPr>
            <p:ph idx="1"/>
          </p:nvPr>
        </p:nvSpPr>
        <p:spPr>
          <a:xfrm>
            <a:off x="838200" y="2405270"/>
            <a:ext cx="10515600" cy="2567470"/>
          </a:xfrm>
        </p:spPr>
        <p:txBody>
          <a:bodyPr/>
          <a:lstStyle/>
          <a:p>
            <a:r>
              <a:rPr lang="en-US" dirty="0"/>
              <a:t> </a:t>
            </a:r>
            <a:r>
              <a:rPr lang="en-US" b="1" dirty="0"/>
              <a:t>Ministerial-level political support and funding for GNSS-enhanced tsunami early warning systems in the Circum-Pacific Belt (Pacific Ring of Fire) and Caribbean basin.</a:t>
            </a:r>
            <a:br>
              <a:rPr lang="en-US" dirty="0"/>
            </a:br>
            <a:endParaRPr lang="en-US" dirty="0"/>
          </a:p>
          <a:p>
            <a:r>
              <a:rPr lang="en-US" b="1" dirty="0"/>
              <a:t>Ministerial-level political support and funding for geodetic capacity building for disaster risk reduction and resilience.</a:t>
            </a:r>
            <a:endParaRPr lang="en-US" dirty="0"/>
          </a:p>
          <a:p>
            <a:endParaRPr lang="en-US" dirty="0"/>
          </a:p>
        </p:txBody>
      </p:sp>
      <p:sp>
        <p:nvSpPr>
          <p:cNvPr id="4" name="Title 1">
            <a:extLst>
              <a:ext uri="{FF2B5EF4-FFF2-40B4-BE49-F238E27FC236}">
                <a16:creationId xmlns:a16="http://schemas.microsoft.com/office/drawing/2014/main" id="{FB2C78B4-9DA2-0A48-AE08-4799B0D6F76A}"/>
              </a:ext>
            </a:extLst>
          </p:cNvPr>
          <p:cNvSpPr txBox="1">
            <a:spLocks/>
          </p:cNvSpPr>
          <p:nvPr/>
        </p:nvSpPr>
        <p:spPr>
          <a:xfrm>
            <a:off x="0" y="0"/>
            <a:ext cx="12192000" cy="12428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i="1">
                <a:solidFill>
                  <a:schemeClr val="bg1"/>
                </a:solidFill>
              </a:rPr>
              <a:t>Geodesy for the Sendai Framework</a:t>
            </a:r>
            <a:br>
              <a:rPr lang="en-US" b="1" i="1"/>
            </a:br>
            <a:r>
              <a:rPr lang="en-US" sz="3200" b="1"/>
              <a:t>Community Activity</a:t>
            </a:r>
            <a:endParaRPr lang="en-US" b="1" i="1" dirty="0"/>
          </a:p>
        </p:txBody>
      </p:sp>
    </p:spTree>
    <p:extLst>
      <p:ext uri="{BB962C8B-B14F-4D97-AF65-F5344CB8AC3E}">
        <p14:creationId xmlns:p14="http://schemas.microsoft.com/office/powerpoint/2010/main" val="405291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A53C-FC16-3245-A9F2-7B6D9E0A9185}"/>
              </a:ext>
            </a:extLst>
          </p:cNvPr>
          <p:cNvSpPr>
            <a:spLocks noGrp="1"/>
          </p:cNvSpPr>
          <p:nvPr>
            <p:ph type="title"/>
          </p:nvPr>
        </p:nvSpPr>
        <p:spPr>
          <a:xfrm>
            <a:off x="0" y="0"/>
            <a:ext cx="12192000" cy="790247"/>
          </a:xfrm>
        </p:spPr>
        <p:style>
          <a:lnRef idx="0">
            <a:schemeClr val="accent4"/>
          </a:lnRef>
          <a:fillRef idx="3">
            <a:schemeClr val="accent4"/>
          </a:fillRef>
          <a:effectRef idx="3">
            <a:schemeClr val="accent4"/>
          </a:effectRef>
          <a:fontRef idx="minor">
            <a:schemeClr val="lt1"/>
          </a:fontRef>
        </p:style>
        <p:txBody>
          <a:bodyPr/>
          <a:lstStyle/>
          <a:p>
            <a:pPr algn="ctr"/>
            <a:r>
              <a:rPr lang="en-US" b="1" i="1" dirty="0">
                <a:solidFill>
                  <a:schemeClr val="tx1"/>
                </a:solidFill>
              </a:rPr>
              <a:t>GTEWS/geodesy4sendai Workshop 2020</a:t>
            </a:r>
          </a:p>
        </p:txBody>
      </p:sp>
      <p:sp>
        <p:nvSpPr>
          <p:cNvPr id="3" name="Content Placeholder 2">
            <a:extLst>
              <a:ext uri="{FF2B5EF4-FFF2-40B4-BE49-F238E27FC236}">
                <a16:creationId xmlns:a16="http://schemas.microsoft.com/office/drawing/2014/main" id="{0ECFDEC3-C2F7-E649-A350-28AE9E72E481}"/>
              </a:ext>
            </a:extLst>
          </p:cNvPr>
          <p:cNvSpPr>
            <a:spLocks noGrp="1"/>
          </p:cNvSpPr>
          <p:nvPr>
            <p:ph idx="1"/>
          </p:nvPr>
        </p:nvSpPr>
        <p:spPr>
          <a:xfrm>
            <a:off x="5899659" y="1297405"/>
            <a:ext cx="5947785" cy="5378115"/>
          </a:xfrm>
        </p:spPr>
        <p:txBody>
          <a:bodyPr>
            <a:noAutofit/>
          </a:bodyPr>
          <a:lstStyle/>
          <a:p>
            <a:r>
              <a:rPr lang="en-US" sz="2600" b="1" dirty="0"/>
              <a:t>Next GTEWS workshop, organized in conjunction with GEO Community Activity “geodesy4sendai” is in development, and scheduled to take place </a:t>
            </a:r>
            <a:r>
              <a:rPr lang="en-US" sz="2600" b="1" dirty="0">
                <a:highlight>
                  <a:srgbClr val="F3E900"/>
                </a:highlight>
              </a:rPr>
              <a:t>June 1-5, 2020 in Sendai.</a:t>
            </a:r>
          </a:p>
          <a:p>
            <a:r>
              <a:rPr lang="en-US" sz="2600" dirty="0"/>
              <a:t>Organized to complement relevant sessions at </a:t>
            </a:r>
            <a:r>
              <a:rPr lang="en-US" sz="2600" dirty="0" err="1"/>
              <a:t>JpGU</a:t>
            </a:r>
            <a:r>
              <a:rPr lang="en-US" sz="2600" dirty="0"/>
              <a:t>-AGU 2020 (to be held one week before the workshop in Chiba, Japan)</a:t>
            </a:r>
          </a:p>
          <a:p>
            <a:r>
              <a:rPr lang="en-US" sz="2600" dirty="0"/>
              <a:t>Followed by APRU-</a:t>
            </a:r>
            <a:r>
              <a:rPr lang="en-US" sz="2600" dirty="0" err="1"/>
              <a:t>IRIDeS</a:t>
            </a:r>
            <a:r>
              <a:rPr lang="en-US" sz="2600" dirty="0"/>
              <a:t> Multi-Hazards Summer School (held one week before and after the GTEWS Workshop at Tohoku University)</a:t>
            </a:r>
          </a:p>
        </p:txBody>
      </p:sp>
      <p:pic>
        <p:nvPicPr>
          <p:cNvPr id="8" name="Picture 7">
            <a:extLst>
              <a:ext uri="{FF2B5EF4-FFF2-40B4-BE49-F238E27FC236}">
                <a16:creationId xmlns:a16="http://schemas.microsoft.com/office/drawing/2014/main" id="{EE171717-A6B7-5640-963C-DAF9F8FFAF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215" y="1548479"/>
            <a:ext cx="3193490" cy="45361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67B17879-4519-9D48-84E6-F13B3B18974B}"/>
              </a:ext>
            </a:extLst>
          </p:cNvPr>
          <p:cNvPicPr>
            <a:picLocks noChangeAspect="1"/>
          </p:cNvPicPr>
          <p:nvPr/>
        </p:nvPicPr>
        <p:blipFill>
          <a:blip r:embed="rId3"/>
          <a:stretch>
            <a:fillRect/>
          </a:stretch>
        </p:blipFill>
        <p:spPr>
          <a:xfrm>
            <a:off x="2024186" y="3211367"/>
            <a:ext cx="3875473" cy="775095"/>
          </a:xfrm>
          <a:prstGeom prst="rect">
            <a:avLst/>
          </a:prstGeom>
        </p:spPr>
      </p:pic>
      <p:pic>
        <p:nvPicPr>
          <p:cNvPr id="10" name="Picture 9">
            <a:extLst>
              <a:ext uri="{FF2B5EF4-FFF2-40B4-BE49-F238E27FC236}">
                <a16:creationId xmlns:a16="http://schemas.microsoft.com/office/drawing/2014/main" id="{A8CC51A7-4753-3D41-A4CB-DF793765614A}"/>
              </a:ext>
            </a:extLst>
          </p:cNvPr>
          <p:cNvPicPr>
            <a:picLocks noChangeAspect="1"/>
          </p:cNvPicPr>
          <p:nvPr/>
        </p:nvPicPr>
        <p:blipFill>
          <a:blip r:embed="rId4"/>
          <a:stretch>
            <a:fillRect/>
          </a:stretch>
        </p:blipFill>
        <p:spPr>
          <a:xfrm>
            <a:off x="3811890" y="3817624"/>
            <a:ext cx="1968500" cy="208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a:extLst>
              <a:ext uri="{FF2B5EF4-FFF2-40B4-BE49-F238E27FC236}">
                <a16:creationId xmlns:a16="http://schemas.microsoft.com/office/drawing/2014/main" id="{6A70A607-6ED3-A141-9888-70B6EB1CD06C}"/>
              </a:ext>
            </a:extLst>
          </p:cNvPr>
          <p:cNvSpPr txBox="1"/>
          <p:nvPr/>
        </p:nvSpPr>
        <p:spPr>
          <a:xfrm rot="19967710">
            <a:off x="-400990" y="2133780"/>
            <a:ext cx="7010400" cy="8309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solidFill>
                  <a:srgbClr val="FFFF00"/>
                </a:solidFill>
              </a:rPr>
              <a:t>POSTPONED TO 2021</a:t>
            </a:r>
          </a:p>
        </p:txBody>
      </p:sp>
    </p:spTree>
    <p:extLst>
      <p:ext uri="{BB962C8B-B14F-4D97-AF65-F5344CB8AC3E}">
        <p14:creationId xmlns:p14="http://schemas.microsoft.com/office/powerpoint/2010/main" val="394607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A53C-FC16-3245-A9F2-7B6D9E0A9185}"/>
              </a:ext>
            </a:extLst>
          </p:cNvPr>
          <p:cNvSpPr>
            <a:spLocks noGrp="1"/>
          </p:cNvSpPr>
          <p:nvPr>
            <p:ph type="title"/>
          </p:nvPr>
        </p:nvSpPr>
        <p:spPr>
          <a:xfrm>
            <a:off x="0" y="0"/>
            <a:ext cx="12192000" cy="790247"/>
          </a:xfrm>
        </p:spPr>
        <p:style>
          <a:lnRef idx="0">
            <a:schemeClr val="accent4"/>
          </a:lnRef>
          <a:fillRef idx="3">
            <a:schemeClr val="accent4"/>
          </a:fillRef>
          <a:effectRef idx="3">
            <a:schemeClr val="accent4"/>
          </a:effectRef>
          <a:fontRef idx="minor">
            <a:schemeClr val="lt1"/>
          </a:fontRef>
        </p:style>
        <p:txBody>
          <a:bodyPr/>
          <a:lstStyle/>
          <a:p>
            <a:pPr algn="ctr"/>
            <a:r>
              <a:rPr lang="en-US" b="1" i="1" dirty="0">
                <a:solidFill>
                  <a:schemeClr val="tx1"/>
                </a:solidFill>
              </a:rPr>
              <a:t>geodesy4sendai Next Steps</a:t>
            </a:r>
          </a:p>
        </p:txBody>
      </p:sp>
      <p:sp>
        <p:nvSpPr>
          <p:cNvPr id="3" name="Content Placeholder 2">
            <a:extLst>
              <a:ext uri="{FF2B5EF4-FFF2-40B4-BE49-F238E27FC236}">
                <a16:creationId xmlns:a16="http://schemas.microsoft.com/office/drawing/2014/main" id="{0ECFDEC3-C2F7-E649-A350-28AE9E72E481}"/>
              </a:ext>
            </a:extLst>
          </p:cNvPr>
          <p:cNvSpPr>
            <a:spLocks noGrp="1"/>
          </p:cNvSpPr>
          <p:nvPr>
            <p:ph idx="1"/>
          </p:nvPr>
        </p:nvSpPr>
        <p:spPr>
          <a:xfrm>
            <a:off x="544560" y="1092430"/>
            <a:ext cx="11102880" cy="942213"/>
          </a:xfrm>
        </p:spPr>
        <p:txBody>
          <a:bodyPr>
            <a:noAutofit/>
          </a:bodyPr>
          <a:lstStyle/>
          <a:p>
            <a:r>
              <a:rPr lang="en-US" sz="3200" b="1" dirty="0"/>
              <a:t>What does the Geodesy community need from this GEO Community Activity?</a:t>
            </a:r>
          </a:p>
          <a:p>
            <a:r>
              <a:rPr lang="en-US" sz="3200" b="1" dirty="0"/>
              <a:t>What does the Disaster Risk Reduction + Resilience community need from geodesy?</a:t>
            </a:r>
          </a:p>
          <a:p>
            <a:r>
              <a:rPr lang="en-US" sz="3200" b="1" dirty="0"/>
              <a:t>How can geodesists better engage with the broader Earth observation and disasters community?</a:t>
            </a:r>
          </a:p>
          <a:p>
            <a:r>
              <a:rPr lang="en-US" sz="3200" b="1" dirty="0"/>
              <a:t>What resources already exist, and how can we better identify and discover them?</a:t>
            </a:r>
          </a:p>
          <a:p>
            <a:r>
              <a:rPr lang="en-US" sz="3200" b="1" dirty="0"/>
              <a:t>Where are the gaps in our resources, communications, and capacities?</a:t>
            </a:r>
          </a:p>
          <a:p>
            <a:endParaRPr lang="en-US" sz="2600" b="1" dirty="0"/>
          </a:p>
          <a:p>
            <a:endParaRPr lang="en-US" sz="2600" b="1" dirty="0"/>
          </a:p>
          <a:p>
            <a:endParaRPr lang="en-US" sz="2600" b="1" dirty="0">
              <a:highlight>
                <a:srgbClr val="F3E900"/>
              </a:highlight>
            </a:endParaRPr>
          </a:p>
        </p:txBody>
      </p:sp>
    </p:spTree>
    <p:extLst>
      <p:ext uri="{BB962C8B-B14F-4D97-AF65-F5344CB8AC3E}">
        <p14:creationId xmlns:p14="http://schemas.microsoft.com/office/powerpoint/2010/main" val="85671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6BB2-B99E-6C48-9A60-43AF22D8CA46}"/>
              </a:ext>
            </a:extLst>
          </p:cNvPr>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US" dirty="0"/>
              <a:t>CEOS WG-Disasters Potential Overlap</a:t>
            </a:r>
          </a:p>
        </p:txBody>
      </p:sp>
      <p:sp>
        <p:nvSpPr>
          <p:cNvPr id="3" name="Content Placeholder 2">
            <a:extLst>
              <a:ext uri="{FF2B5EF4-FFF2-40B4-BE49-F238E27FC236}">
                <a16:creationId xmlns:a16="http://schemas.microsoft.com/office/drawing/2014/main" id="{A310217A-7412-FA4D-B421-4260B592E06F}"/>
              </a:ext>
            </a:extLst>
          </p:cNvPr>
          <p:cNvSpPr>
            <a:spLocks noGrp="1"/>
          </p:cNvSpPr>
          <p:nvPr>
            <p:ph idx="1"/>
          </p:nvPr>
        </p:nvSpPr>
        <p:spPr/>
        <p:txBody>
          <a:bodyPr>
            <a:normAutofit lnSpcReduction="10000"/>
          </a:bodyPr>
          <a:lstStyle/>
          <a:p>
            <a:r>
              <a:rPr lang="en-US" b="1" dirty="0"/>
              <a:t>Landslide Pilot – </a:t>
            </a:r>
            <a:r>
              <a:rPr lang="en-US" dirty="0"/>
              <a:t>potential collaboration also with IAG/GGOS and GEO-GNOME for advocating use of GNSS data (position, as well as reflectometry, radio occultation) and densification of GNSS ground stations in mountain monitoring</a:t>
            </a:r>
          </a:p>
          <a:p>
            <a:pPr lvl="1"/>
            <a:r>
              <a:rPr lang="en-US" dirty="0"/>
              <a:t>Demo D2?</a:t>
            </a:r>
          </a:p>
          <a:p>
            <a:r>
              <a:rPr lang="en-US" dirty="0"/>
              <a:t>Collaborative identification and logging of applicable </a:t>
            </a:r>
            <a:r>
              <a:rPr lang="en-US" b="1" dirty="0"/>
              <a:t>Sendai</a:t>
            </a:r>
            <a:r>
              <a:rPr lang="en-US" dirty="0"/>
              <a:t> </a:t>
            </a:r>
            <a:r>
              <a:rPr lang="en-US" b="1" dirty="0"/>
              <a:t>Framework Targets and Indicators</a:t>
            </a:r>
          </a:p>
          <a:p>
            <a:pPr lvl="1"/>
            <a:r>
              <a:rPr lang="en-US" dirty="0"/>
              <a:t>Develop scale depicting impact of international collaborations/advocacy in support of near-real-time and other geodetic information</a:t>
            </a:r>
          </a:p>
          <a:p>
            <a:pPr lvl="1"/>
            <a:r>
              <a:rPr lang="en-US" dirty="0"/>
              <a:t>Metrics needed to record progress against target/indicator</a:t>
            </a:r>
          </a:p>
          <a:p>
            <a:r>
              <a:rPr lang="en-US" dirty="0"/>
              <a:t>Opportunities for collaboration with </a:t>
            </a:r>
            <a:r>
              <a:rPr lang="en-US" b="1" dirty="0" err="1"/>
              <a:t>WGCapD</a:t>
            </a:r>
            <a:r>
              <a:rPr lang="en-US" b="1" dirty="0"/>
              <a:t>?</a:t>
            </a:r>
          </a:p>
        </p:txBody>
      </p:sp>
    </p:spTree>
    <p:extLst>
      <p:ext uri="{BB962C8B-B14F-4D97-AF65-F5344CB8AC3E}">
        <p14:creationId xmlns:p14="http://schemas.microsoft.com/office/powerpoint/2010/main" val="216209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177D0-BE71-7D4F-BEC4-635E06CCE870}"/>
              </a:ext>
            </a:extLst>
          </p:cNvPr>
          <p:cNvSpPr txBox="1"/>
          <p:nvPr/>
        </p:nvSpPr>
        <p:spPr>
          <a:xfrm>
            <a:off x="3796748" y="5738191"/>
            <a:ext cx="4598504" cy="830997"/>
          </a:xfrm>
          <a:prstGeom prst="rect">
            <a:avLst/>
          </a:prstGeom>
          <a:noFill/>
        </p:spPr>
        <p:txBody>
          <a:bodyPr wrap="square" rtlCol="0">
            <a:spAutoFit/>
          </a:bodyPr>
          <a:lstStyle/>
          <a:p>
            <a:pPr algn="ctr"/>
            <a:r>
              <a:rPr lang="en-US" sz="2400" b="1" dirty="0"/>
              <a:t>Allison Craddock</a:t>
            </a:r>
          </a:p>
          <a:p>
            <a:pPr algn="ctr"/>
            <a:r>
              <a:rPr lang="en-US" sz="2400" b="1" dirty="0" err="1"/>
              <a:t>craddock@jpl.nasa.gov</a:t>
            </a:r>
            <a:endParaRPr lang="en-US" sz="2400" b="1" dirty="0"/>
          </a:p>
        </p:txBody>
      </p:sp>
    </p:spTree>
    <p:extLst>
      <p:ext uri="{BB962C8B-B14F-4D97-AF65-F5344CB8AC3E}">
        <p14:creationId xmlns:p14="http://schemas.microsoft.com/office/powerpoint/2010/main" val="135594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31" y="0"/>
            <a:ext cx="7826104" cy="1415364"/>
          </a:xfrm>
        </p:spPr>
        <p:txBody>
          <a:bodyPr>
            <a:noAutofit/>
          </a:bodyPr>
          <a:lstStyle/>
          <a:p>
            <a:r>
              <a:rPr lang="en-US" sz="3200" dirty="0"/>
              <a:t>International Association of Geodesy (IAG)</a:t>
            </a:r>
            <a:br>
              <a:rPr lang="en-US" sz="3200" dirty="0"/>
            </a:br>
            <a:r>
              <a:rPr lang="en-US" sz="3200" dirty="0"/>
              <a:t>Global Geodetic Observing System (GGOS)</a:t>
            </a:r>
          </a:p>
        </p:txBody>
      </p:sp>
      <p:sp>
        <p:nvSpPr>
          <p:cNvPr id="3" name="Content Placeholder 2"/>
          <p:cNvSpPr>
            <a:spLocks noGrp="1"/>
          </p:cNvSpPr>
          <p:nvPr>
            <p:ph sz="half" idx="1"/>
          </p:nvPr>
        </p:nvSpPr>
        <p:spPr>
          <a:xfrm>
            <a:off x="3538331" y="1225295"/>
            <a:ext cx="8521148" cy="6050147"/>
          </a:xfrm>
        </p:spPr>
        <p:txBody>
          <a:bodyPr>
            <a:normAutofit/>
          </a:bodyPr>
          <a:lstStyle/>
          <a:p>
            <a:r>
              <a:rPr lang="en-US" b="1" dirty="0"/>
              <a:t>Vision</a:t>
            </a:r>
            <a:r>
              <a:rPr lang="en-US" dirty="0"/>
              <a:t>:</a:t>
            </a:r>
            <a:r>
              <a:rPr lang="en-US" sz="2400" dirty="0"/>
              <a:t> </a:t>
            </a:r>
          </a:p>
          <a:p>
            <a:pPr lvl="1"/>
            <a:r>
              <a:rPr lang="en-US" dirty="0"/>
              <a:t>Advancing our understanding of the dynamic earth system by quantifying our planet’s changes in space and time. </a:t>
            </a:r>
          </a:p>
          <a:p>
            <a:r>
              <a:rPr lang="en-US" b="1" dirty="0"/>
              <a:t>Mission</a:t>
            </a:r>
            <a:r>
              <a:rPr lang="en-US" dirty="0"/>
              <a:t>: </a:t>
            </a:r>
          </a:p>
          <a:p>
            <a:pPr lvl="1"/>
            <a:r>
              <a:rPr lang="en-US" dirty="0"/>
              <a:t>To provide the observations needed to monitor, map, and understand changes in the Earth’s shape, rotation, and mass distribution</a:t>
            </a:r>
          </a:p>
          <a:p>
            <a:pPr lvl="1"/>
            <a:r>
              <a:rPr lang="en-US" dirty="0"/>
              <a:t>To provide the global geodetic frame of reference that is the fundamental backbone for measuring and consistently interpreting key global change processes and for many other scientific and societal applications</a:t>
            </a:r>
          </a:p>
          <a:p>
            <a:pPr lvl="1"/>
            <a:r>
              <a:rPr lang="en-US" dirty="0"/>
              <a:t>To benefit science and society by providing the foundation upon which advances in Earth and planetary system science and applications are built</a:t>
            </a:r>
            <a:endParaRPr lang="en-US" sz="1400" dirty="0"/>
          </a:p>
          <a:p>
            <a:pPr marL="0" indent="0" algn="r">
              <a:buNone/>
            </a:pPr>
            <a:r>
              <a:rPr lang="en-US" sz="1400" dirty="0"/>
              <a:t>http://</a:t>
            </a:r>
            <a:r>
              <a:rPr lang="en-US" sz="1400" dirty="0" err="1"/>
              <a:t>www.ggos.org</a:t>
            </a:r>
            <a:endParaRPr lang="en-US" sz="1400" dirty="0"/>
          </a:p>
        </p:txBody>
      </p:sp>
      <p:pic>
        <p:nvPicPr>
          <p:cNvPr id="5" name="Picture 4" descr="ggos-iag-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111" y="241322"/>
            <a:ext cx="2960932" cy="2960932"/>
          </a:xfrm>
          <a:prstGeom prst="rect">
            <a:avLst/>
          </a:prstGeom>
        </p:spPr>
      </p:pic>
      <p:pic>
        <p:nvPicPr>
          <p:cNvPr id="6" name="Picture 8" descr="GEO logo">
            <a:extLst>
              <a:ext uri="{FF2B5EF4-FFF2-40B4-BE49-F238E27FC236}">
                <a16:creationId xmlns:a16="http://schemas.microsoft.com/office/drawing/2014/main" id="{71A0FAB3-7EC5-6C4E-B8C6-4EC873E05D8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2111" y="3307307"/>
            <a:ext cx="2842249" cy="890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35979F-3402-B94D-9E10-D663D3A869AE}"/>
              </a:ext>
            </a:extLst>
          </p:cNvPr>
          <p:cNvSpPr txBox="1"/>
          <p:nvPr/>
        </p:nvSpPr>
        <p:spPr>
          <a:xfrm>
            <a:off x="488293" y="4328295"/>
            <a:ext cx="268856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t>Programme</a:t>
            </a:r>
            <a:r>
              <a:rPr lang="en-US" dirty="0"/>
              <a:t> Board Participating Organization</a:t>
            </a:r>
          </a:p>
        </p:txBody>
      </p:sp>
      <p:sp>
        <p:nvSpPr>
          <p:cNvPr id="7" name="TextBox 6">
            <a:extLst>
              <a:ext uri="{FF2B5EF4-FFF2-40B4-BE49-F238E27FC236}">
                <a16:creationId xmlns:a16="http://schemas.microsoft.com/office/drawing/2014/main" id="{D070C708-3C09-D74B-B4F3-A4D371E776FA}"/>
              </a:ext>
            </a:extLst>
          </p:cNvPr>
          <p:cNvSpPr txBox="1"/>
          <p:nvPr/>
        </p:nvSpPr>
        <p:spPr>
          <a:xfrm>
            <a:off x="478083" y="6205882"/>
            <a:ext cx="2688567"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Associate Member Organization</a:t>
            </a:r>
          </a:p>
        </p:txBody>
      </p:sp>
      <p:pic>
        <p:nvPicPr>
          <p:cNvPr id="8" name="Picture 7">
            <a:extLst>
              <a:ext uri="{FF2B5EF4-FFF2-40B4-BE49-F238E27FC236}">
                <a16:creationId xmlns:a16="http://schemas.microsoft.com/office/drawing/2014/main" id="{0384E443-0F2A-3F4A-9178-6501CD91FD1C}"/>
              </a:ext>
            </a:extLst>
          </p:cNvPr>
          <p:cNvPicPr>
            <a:picLocks noChangeAspect="1"/>
          </p:cNvPicPr>
          <p:nvPr/>
        </p:nvPicPr>
        <p:blipFill>
          <a:blip r:embed="rId5"/>
          <a:stretch>
            <a:fillRect/>
          </a:stretch>
        </p:blipFill>
        <p:spPr>
          <a:xfrm>
            <a:off x="664940" y="5095924"/>
            <a:ext cx="2216590" cy="1030972"/>
          </a:xfrm>
          <a:prstGeom prst="rect">
            <a:avLst/>
          </a:prstGeom>
        </p:spPr>
      </p:pic>
    </p:spTree>
    <p:extLst>
      <p:ext uri="{BB962C8B-B14F-4D97-AF65-F5344CB8AC3E}">
        <p14:creationId xmlns:p14="http://schemas.microsoft.com/office/powerpoint/2010/main" val="389196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BB2F3C3A-230A-CE4F-AAE6-51EC5746A7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8071" y="3365932"/>
            <a:ext cx="1743887" cy="1317827"/>
          </a:xfrm>
          <a:prstGeom prst="rect">
            <a:avLst/>
          </a:prstGeom>
        </p:spPr>
      </p:pic>
      <p:sp>
        <p:nvSpPr>
          <p:cNvPr id="2" name="Title 1">
            <a:extLst>
              <a:ext uri="{FF2B5EF4-FFF2-40B4-BE49-F238E27FC236}">
                <a16:creationId xmlns:a16="http://schemas.microsoft.com/office/drawing/2014/main" id="{404988E9-50DB-1743-BA4E-40FA8B10BEE0}"/>
              </a:ext>
            </a:extLst>
          </p:cNvPr>
          <p:cNvSpPr>
            <a:spLocks noGrp="1"/>
          </p:cNvSpPr>
          <p:nvPr>
            <p:ph type="title"/>
          </p:nvPr>
        </p:nvSpPr>
        <p:spPr>
          <a:xfrm>
            <a:off x="2468777" y="1606515"/>
            <a:ext cx="9584980" cy="1317827"/>
          </a:xfrm>
        </p:spPr>
        <p:txBody>
          <a:bodyPr anchor="t">
            <a:noAutofit/>
          </a:bodyPr>
          <a:lstStyle/>
          <a:p>
            <a:r>
              <a:rPr lang="en-US" sz="2800" b="1" dirty="0"/>
              <a:t>International Union of Geodesy and Geophysics (IUGG)*</a:t>
            </a:r>
            <a:br>
              <a:rPr lang="en-US" sz="2800" b="1" dirty="0"/>
            </a:br>
            <a:r>
              <a:rPr lang="en-US" sz="2800" b="1" dirty="0"/>
              <a:t>International Association of Geodesy (IAG)*</a:t>
            </a:r>
            <a:br>
              <a:rPr lang="en-US" sz="2800" dirty="0"/>
            </a:br>
            <a:r>
              <a:rPr lang="en-US" sz="2800" dirty="0"/>
              <a:t>Global Geodetic Observing System (GGOS)</a:t>
            </a:r>
          </a:p>
        </p:txBody>
      </p:sp>
      <p:sp>
        <p:nvSpPr>
          <p:cNvPr id="6" name="Title 1">
            <a:extLst>
              <a:ext uri="{FF2B5EF4-FFF2-40B4-BE49-F238E27FC236}">
                <a16:creationId xmlns:a16="http://schemas.microsoft.com/office/drawing/2014/main" id="{BB341C76-6821-1048-BD6B-B00D6625ACA2}"/>
              </a:ext>
            </a:extLst>
          </p:cNvPr>
          <p:cNvSpPr txBox="1">
            <a:spLocks/>
          </p:cNvSpPr>
          <p:nvPr/>
        </p:nvSpPr>
        <p:spPr>
          <a:xfrm>
            <a:off x="0" y="0"/>
            <a:ext cx="12192000" cy="123815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n-lt"/>
              </a:rPr>
              <a:t>How does Geodesy contribute to United Nations Initiatives </a:t>
            </a:r>
          </a:p>
          <a:p>
            <a:pPr algn="ctr"/>
            <a:r>
              <a:rPr lang="en-US" sz="3200" b="1" dirty="0">
                <a:solidFill>
                  <a:schemeClr val="bg1"/>
                </a:solidFill>
                <a:latin typeface="+mn-lt"/>
              </a:rPr>
              <a:t>and other Earth Observation Multilateral Organizations?</a:t>
            </a:r>
          </a:p>
        </p:txBody>
      </p:sp>
      <p:sp>
        <p:nvSpPr>
          <p:cNvPr id="8" name="Title 1">
            <a:extLst>
              <a:ext uri="{FF2B5EF4-FFF2-40B4-BE49-F238E27FC236}">
                <a16:creationId xmlns:a16="http://schemas.microsoft.com/office/drawing/2014/main" id="{8596E321-835D-1347-B172-E65202EA85F7}"/>
              </a:ext>
            </a:extLst>
          </p:cNvPr>
          <p:cNvSpPr txBox="1">
            <a:spLocks/>
          </p:cNvSpPr>
          <p:nvPr/>
        </p:nvSpPr>
        <p:spPr>
          <a:xfrm>
            <a:off x="3238005" y="3161850"/>
            <a:ext cx="7896134" cy="13178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United Nations Committee of Experts on Global Geospatial Information Management (UN-GGIM)</a:t>
            </a:r>
          </a:p>
          <a:p>
            <a:r>
              <a:rPr lang="en-US" sz="2800" dirty="0"/>
              <a:t>Subcommittee on Geodesy (</a:t>
            </a:r>
            <a:r>
              <a:rPr lang="en-US" sz="2800" dirty="0" err="1"/>
              <a:t>SCoG</a:t>
            </a:r>
            <a:r>
              <a:rPr lang="en-US" sz="2800" dirty="0"/>
              <a:t>)</a:t>
            </a:r>
          </a:p>
        </p:txBody>
      </p:sp>
      <p:sp>
        <p:nvSpPr>
          <p:cNvPr id="9" name="Titel 1">
            <a:extLst>
              <a:ext uri="{FF2B5EF4-FFF2-40B4-BE49-F238E27FC236}">
                <a16:creationId xmlns:a16="http://schemas.microsoft.com/office/drawing/2014/main" id="{030A0CC3-FC0E-BF48-BA62-78C99B4FED2F}"/>
              </a:ext>
            </a:extLst>
          </p:cNvPr>
          <p:cNvSpPr txBox="1">
            <a:spLocks/>
          </p:cNvSpPr>
          <p:nvPr/>
        </p:nvSpPr>
        <p:spPr>
          <a:xfrm>
            <a:off x="4157623" y="4432513"/>
            <a:ext cx="7896134" cy="742950"/>
          </a:xfrm>
          <a:prstGeom prst="rect">
            <a:avLst/>
          </a:prstGeom>
        </p:spPr>
        <p:txBody>
          <a:bodyPr vert="horz" wrap="square" lIns="91440" tIns="45720" rIns="91440" bIns="45720" rtlCol="0" anchor="b">
            <a:noAutofit/>
          </a:bodyPr>
          <a:lstStyle/>
          <a:p>
            <a:r>
              <a:rPr lang="en-US" sz="2000" i="1" dirty="0"/>
              <a:t>Promoting development of an accurate, sustainable, and accessible </a:t>
            </a:r>
          </a:p>
          <a:p>
            <a:pPr algn="r"/>
            <a:r>
              <a:rPr lang="en-US" sz="2000" i="1" dirty="0"/>
              <a:t>Global Geodetic Reference Frame (GGRF) to support science and society.</a:t>
            </a:r>
          </a:p>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48575ED4-D317-1848-8239-1CFE046B8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406" y="1575963"/>
            <a:ext cx="2266371" cy="1295642"/>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0D54575-3093-5E44-9053-84F7BD000F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406" y="3365932"/>
            <a:ext cx="1332601" cy="1317827"/>
          </a:xfrm>
          <a:prstGeom prst="rect">
            <a:avLst/>
          </a:prstGeom>
        </p:spPr>
      </p:pic>
      <p:pic>
        <p:nvPicPr>
          <p:cNvPr id="2050" name="Picture 2" descr="http://www.unoosa.org/images/icg/icg-logo.jpg">
            <a:extLst>
              <a:ext uri="{FF2B5EF4-FFF2-40B4-BE49-F238E27FC236}">
                <a16:creationId xmlns:a16="http://schemas.microsoft.com/office/drawing/2014/main" id="{72D86C72-1896-6540-9EDA-0D41DF8F4C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2406" y="5468332"/>
            <a:ext cx="3265189" cy="91962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5B27717-EE22-F64A-A732-0096C71F215A}"/>
              </a:ext>
            </a:extLst>
          </p:cNvPr>
          <p:cNvSpPr txBox="1">
            <a:spLocks/>
          </p:cNvSpPr>
          <p:nvPr/>
        </p:nvSpPr>
        <p:spPr>
          <a:xfrm>
            <a:off x="3575429" y="5305897"/>
            <a:ext cx="8268228" cy="19424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United Nations Office for Outer Space Affairs (UNOOSA)</a:t>
            </a:r>
          </a:p>
          <a:p>
            <a:r>
              <a:rPr lang="en-US" sz="2800" dirty="0"/>
              <a:t>International Committee on GNSS (ICG)</a:t>
            </a:r>
          </a:p>
        </p:txBody>
      </p:sp>
      <p:sp>
        <p:nvSpPr>
          <p:cNvPr id="17" name="Titel 1">
            <a:extLst>
              <a:ext uri="{FF2B5EF4-FFF2-40B4-BE49-F238E27FC236}">
                <a16:creationId xmlns:a16="http://schemas.microsoft.com/office/drawing/2014/main" id="{59946732-0506-7B48-A0F9-5B1A44DEBC6A}"/>
              </a:ext>
            </a:extLst>
          </p:cNvPr>
          <p:cNvSpPr txBox="1">
            <a:spLocks/>
          </p:cNvSpPr>
          <p:nvPr/>
        </p:nvSpPr>
        <p:spPr>
          <a:xfrm>
            <a:off x="4548249" y="6131974"/>
            <a:ext cx="7640748" cy="835500"/>
          </a:xfrm>
          <a:prstGeom prst="rect">
            <a:avLst/>
          </a:prstGeom>
        </p:spPr>
        <p:txBody>
          <a:bodyPr vert="horz" wrap="square" lIns="91440" tIns="45720" rIns="91440" bIns="45720" rtlCol="0" anchor="t">
            <a:noAutofit/>
          </a:bodyPr>
          <a:lstStyle/>
          <a:p>
            <a:r>
              <a:rPr lang="en-US" sz="2000" i="1" dirty="0"/>
              <a:t>Ensuring the best satellite based positioning, navigation and timing </a:t>
            </a:r>
          </a:p>
          <a:p>
            <a:pPr algn="r"/>
            <a:r>
              <a:rPr lang="en-US" sz="2000" i="1" dirty="0"/>
              <a:t>for peaceful uses for everybody, anywhere, any time.</a:t>
            </a:r>
            <a:endParaRPr lang="en-US"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919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BB2F3C3A-230A-CE4F-AAE6-51EC5746A7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8071" y="2132623"/>
            <a:ext cx="1743887" cy="1317827"/>
          </a:xfrm>
          <a:prstGeom prst="rect">
            <a:avLst/>
          </a:prstGeom>
        </p:spPr>
      </p:pic>
      <p:sp>
        <p:nvSpPr>
          <p:cNvPr id="6" name="Title 1">
            <a:extLst>
              <a:ext uri="{FF2B5EF4-FFF2-40B4-BE49-F238E27FC236}">
                <a16:creationId xmlns:a16="http://schemas.microsoft.com/office/drawing/2014/main" id="{BB341C76-6821-1048-BD6B-B00D6625ACA2}"/>
              </a:ext>
            </a:extLst>
          </p:cNvPr>
          <p:cNvSpPr txBox="1">
            <a:spLocks/>
          </p:cNvSpPr>
          <p:nvPr/>
        </p:nvSpPr>
        <p:spPr>
          <a:xfrm>
            <a:off x="0" y="0"/>
            <a:ext cx="12192000" cy="123815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n-lt"/>
              </a:rPr>
              <a:t>How does Geodesy contribute to United Nations Initiatives </a:t>
            </a:r>
          </a:p>
          <a:p>
            <a:pPr algn="ctr"/>
            <a:r>
              <a:rPr lang="en-US" sz="3200" b="1" dirty="0">
                <a:solidFill>
                  <a:schemeClr val="bg1"/>
                </a:solidFill>
                <a:latin typeface="+mn-lt"/>
              </a:rPr>
              <a:t>and other Earth Observation Multilateral Organizations?</a:t>
            </a:r>
          </a:p>
        </p:txBody>
      </p:sp>
      <p:sp>
        <p:nvSpPr>
          <p:cNvPr id="8" name="Title 1">
            <a:extLst>
              <a:ext uri="{FF2B5EF4-FFF2-40B4-BE49-F238E27FC236}">
                <a16:creationId xmlns:a16="http://schemas.microsoft.com/office/drawing/2014/main" id="{8596E321-835D-1347-B172-E65202EA85F7}"/>
              </a:ext>
            </a:extLst>
          </p:cNvPr>
          <p:cNvSpPr txBox="1">
            <a:spLocks/>
          </p:cNvSpPr>
          <p:nvPr/>
        </p:nvSpPr>
        <p:spPr>
          <a:xfrm>
            <a:off x="3238005" y="1928541"/>
            <a:ext cx="7896134" cy="13178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United Nations Committee of Experts on Global Geospatial Information Management (UN-GGIM)</a:t>
            </a:r>
          </a:p>
          <a:p>
            <a:r>
              <a:rPr lang="en-US" sz="2800" dirty="0"/>
              <a:t>Subcommittee on Geodesy (</a:t>
            </a:r>
            <a:r>
              <a:rPr lang="en-US" sz="2800" dirty="0" err="1"/>
              <a:t>SCoG</a:t>
            </a:r>
            <a:r>
              <a:rPr lang="en-US" sz="2800" dirty="0"/>
              <a:t>)</a:t>
            </a:r>
          </a:p>
        </p:txBody>
      </p:sp>
      <p:sp>
        <p:nvSpPr>
          <p:cNvPr id="9" name="Titel 1">
            <a:extLst>
              <a:ext uri="{FF2B5EF4-FFF2-40B4-BE49-F238E27FC236}">
                <a16:creationId xmlns:a16="http://schemas.microsoft.com/office/drawing/2014/main" id="{030A0CC3-FC0E-BF48-BA62-78C99B4FED2F}"/>
              </a:ext>
            </a:extLst>
          </p:cNvPr>
          <p:cNvSpPr txBox="1">
            <a:spLocks/>
          </p:cNvSpPr>
          <p:nvPr/>
        </p:nvSpPr>
        <p:spPr>
          <a:xfrm>
            <a:off x="3238005" y="2926213"/>
            <a:ext cx="7896134" cy="742950"/>
          </a:xfrm>
          <a:prstGeom prst="rect">
            <a:avLst/>
          </a:prstGeom>
        </p:spPr>
        <p:txBody>
          <a:bodyPr vert="horz" wrap="square" lIns="91440" tIns="45720" rIns="91440" bIns="45720" rtlCol="0" anchor="b">
            <a:noAutofit/>
          </a:bodyPr>
          <a:lstStyle/>
          <a:p>
            <a:pPr marL="0" marR="0">
              <a:spcBef>
                <a:spcPts val="0"/>
              </a:spcBef>
              <a:spcAft>
                <a:spcPts val="0"/>
              </a:spcAft>
            </a:pPr>
            <a:r>
              <a:rPr lang="en-US" sz="2400" i="1" dirty="0">
                <a:effectLst/>
                <a:ea typeface="Times New Roman" panose="02020603050405020304" pitchFamily="18" charset="0"/>
              </a:rPr>
              <a:t>Education, Training, and Capacity Building Working Group</a:t>
            </a:r>
          </a:p>
        </p:txBody>
      </p:sp>
      <p:pic>
        <p:nvPicPr>
          <p:cNvPr id="15" name="Picture 14" descr="A screenshot of a cell phone&#10;&#10;Description automatically generated">
            <a:extLst>
              <a:ext uri="{FF2B5EF4-FFF2-40B4-BE49-F238E27FC236}">
                <a16:creationId xmlns:a16="http://schemas.microsoft.com/office/drawing/2014/main" id="{C0D54575-3093-5E44-9053-84F7BD000F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406" y="2132623"/>
            <a:ext cx="1332601" cy="1317827"/>
          </a:xfrm>
          <a:prstGeom prst="rect">
            <a:avLst/>
          </a:prstGeom>
        </p:spPr>
      </p:pic>
      <p:pic>
        <p:nvPicPr>
          <p:cNvPr id="2050" name="Picture 2" descr="http://www.unoosa.org/images/icg/icg-logo.jpg">
            <a:extLst>
              <a:ext uri="{FF2B5EF4-FFF2-40B4-BE49-F238E27FC236}">
                <a16:creationId xmlns:a16="http://schemas.microsoft.com/office/drawing/2014/main" id="{72D86C72-1896-6540-9EDA-0D41DF8F4CE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9790" y="3929335"/>
            <a:ext cx="3057730" cy="86119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5B27717-EE22-F64A-A732-0096C71F215A}"/>
              </a:ext>
            </a:extLst>
          </p:cNvPr>
          <p:cNvSpPr txBox="1">
            <a:spLocks/>
          </p:cNvSpPr>
          <p:nvPr/>
        </p:nvSpPr>
        <p:spPr>
          <a:xfrm>
            <a:off x="3238005" y="3929335"/>
            <a:ext cx="8268228" cy="19424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United Nations Office for Outer Space Affairs (UNOOSA)</a:t>
            </a:r>
          </a:p>
          <a:p>
            <a:r>
              <a:rPr lang="en-US" sz="2800" dirty="0"/>
              <a:t>International Committee on GNSS (ICG)</a:t>
            </a:r>
          </a:p>
        </p:txBody>
      </p:sp>
      <p:sp>
        <p:nvSpPr>
          <p:cNvPr id="17" name="Titel 1">
            <a:extLst>
              <a:ext uri="{FF2B5EF4-FFF2-40B4-BE49-F238E27FC236}">
                <a16:creationId xmlns:a16="http://schemas.microsoft.com/office/drawing/2014/main" id="{59946732-0506-7B48-A0F9-5B1A44DEBC6A}"/>
              </a:ext>
            </a:extLst>
          </p:cNvPr>
          <p:cNvSpPr txBox="1">
            <a:spLocks/>
          </p:cNvSpPr>
          <p:nvPr/>
        </p:nvSpPr>
        <p:spPr>
          <a:xfrm>
            <a:off x="3365698" y="4900568"/>
            <a:ext cx="7640748" cy="835500"/>
          </a:xfrm>
          <a:prstGeom prst="rect">
            <a:avLst/>
          </a:prstGeom>
        </p:spPr>
        <p:txBody>
          <a:bodyPr vert="horz" wrap="square" lIns="91440" tIns="45720" rIns="91440" bIns="45720" rtlCol="0" anchor="t">
            <a:noAutofit/>
          </a:bodyPr>
          <a:lstStyle/>
          <a:p>
            <a:endParaRPr lang="en-US" sz="2000" i="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0BBD4DC-7757-2E4C-B9FE-0CDF1D42AF3B}"/>
              </a:ext>
            </a:extLst>
          </p:cNvPr>
          <p:cNvSpPr txBox="1"/>
          <p:nvPr/>
        </p:nvSpPr>
        <p:spPr>
          <a:xfrm>
            <a:off x="0" y="1238158"/>
            <a:ext cx="12192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a:t>Capacity Building Initiatives</a:t>
            </a:r>
          </a:p>
        </p:txBody>
      </p:sp>
      <p:sp>
        <p:nvSpPr>
          <p:cNvPr id="7" name="TextBox 6">
            <a:extLst>
              <a:ext uri="{FF2B5EF4-FFF2-40B4-BE49-F238E27FC236}">
                <a16:creationId xmlns:a16="http://schemas.microsoft.com/office/drawing/2014/main" id="{0F3CE72F-899E-B040-B0B3-8694D2430F1F}"/>
              </a:ext>
            </a:extLst>
          </p:cNvPr>
          <p:cNvSpPr txBox="1"/>
          <p:nvPr/>
        </p:nvSpPr>
        <p:spPr>
          <a:xfrm>
            <a:off x="3238005" y="4905595"/>
            <a:ext cx="8538043" cy="461665"/>
          </a:xfrm>
          <a:prstGeom prst="rect">
            <a:avLst/>
          </a:prstGeom>
          <a:noFill/>
        </p:spPr>
        <p:txBody>
          <a:bodyPr wrap="none" rtlCol="0">
            <a:spAutoFit/>
          </a:bodyPr>
          <a:lstStyle/>
          <a:p>
            <a:r>
              <a:rPr lang="en-US" sz="2400" i="1" dirty="0"/>
              <a:t>Working Group C: Information Dissemination and Capacity Building</a:t>
            </a:r>
          </a:p>
        </p:txBody>
      </p:sp>
    </p:spTree>
    <p:extLst>
      <p:ext uri="{BB962C8B-B14F-4D97-AF65-F5344CB8AC3E}">
        <p14:creationId xmlns:p14="http://schemas.microsoft.com/office/powerpoint/2010/main" val="263507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BB2F3C3A-230A-CE4F-AAE6-51EC5746A7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8071" y="2132623"/>
            <a:ext cx="1743887" cy="1317827"/>
          </a:xfrm>
          <a:prstGeom prst="rect">
            <a:avLst/>
          </a:prstGeom>
        </p:spPr>
      </p:pic>
      <p:sp>
        <p:nvSpPr>
          <p:cNvPr id="6" name="Title 1">
            <a:extLst>
              <a:ext uri="{FF2B5EF4-FFF2-40B4-BE49-F238E27FC236}">
                <a16:creationId xmlns:a16="http://schemas.microsoft.com/office/drawing/2014/main" id="{BB341C76-6821-1048-BD6B-B00D6625ACA2}"/>
              </a:ext>
            </a:extLst>
          </p:cNvPr>
          <p:cNvSpPr txBox="1">
            <a:spLocks/>
          </p:cNvSpPr>
          <p:nvPr/>
        </p:nvSpPr>
        <p:spPr>
          <a:xfrm>
            <a:off x="0" y="0"/>
            <a:ext cx="12192000" cy="123815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mn-lt"/>
              </a:rPr>
              <a:t>How does Geodesy contribute to United Nations Initiatives </a:t>
            </a:r>
          </a:p>
          <a:p>
            <a:pPr algn="ctr"/>
            <a:r>
              <a:rPr lang="en-US" sz="3200" b="1" dirty="0">
                <a:solidFill>
                  <a:schemeClr val="bg1"/>
                </a:solidFill>
                <a:latin typeface="+mn-lt"/>
              </a:rPr>
              <a:t>and other Earth Observation Multilateral Organizations?</a:t>
            </a:r>
          </a:p>
        </p:txBody>
      </p:sp>
      <p:sp>
        <p:nvSpPr>
          <p:cNvPr id="8" name="Title 1">
            <a:extLst>
              <a:ext uri="{FF2B5EF4-FFF2-40B4-BE49-F238E27FC236}">
                <a16:creationId xmlns:a16="http://schemas.microsoft.com/office/drawing/2014/main" id="{8596E321-835D-1347-B172-E65202EA85F7}"/>
              </a:ext>
            </a:extLst>
          </p:cNvPr>
          <p:cNvSpPr txBox="1">
            <a:spLocks/>
          </p:cNvSpPr>
          <p:nvPr/>
        </p:nvSpPr>
        <p:spPr>
          <a:xfrm>
            <a:off x="3238005" y="2267299"/>
            <a:ext cx="7896134" cy="13178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United Nations Committee of Experts on Global Geospatial Information Management (UN-GGIM)</a:t>
            </a:r>
          </a:p>
        </p:txBody>
      </p:sp>
      <p:sp>
        <p:nvSpPr>
          <p:cNvPr id="9" name="Titel 1">
            <a:extLst>
              <a:ext uri="{FF2B5EF4-FFF2-40B4-BE49-F238E27FC236}">
                <a16:creationId xmlns:a16="http://schemas.microsoft.com/office/drawing/2014/main" id="{030A0CC3-FC0E-BF48-BA62-78C99B4FED2F}"/>
              </a:ext>
            </a:extLst>
          </p:cNvPr>
          <p:cNvSpPr txBox="1">
            <a:spLocks/>
          </p:cNvSpPr>
          <p:nvPr/>
        </p:nvSpPr>
        <p:spPr>
          <a:xfrm>
            <a:off x="3238005" y="2926213"/>
            <a:ext cx="7896134" cy="742950"/>
          </a:xfrm>
          <a:prstGeom prst="rect">
            <a:avLst/>
          </a:prstGeom>
        </p:spPr>
        <p:txBody>
          <a:bodyPr vert="horz" wrap="square" lIns="91440" tIns="45720" rIns="91440" bIns="45720" rtlCol="0" anchor="b">
            <a:noAutofit/>
          </a:bodyPr>
          <a:lstStyle/>
          <a:p>
            <a:r>
              <a:rPr lang="en-US" sz="2000" i="1" dirty="0">
                <a:hlinkClick r:id="rId3"/>
              </a:rPr>
              <a:t>Working Group on Geospatial Information and Services for Disasters</a:t>
            </a:r>
            <a:endParaRPr lang="en-US" sz="2000" i="1" dirty="0"/>
          </a:p>
        </p:txBody>
      </p:sp>
      <p:pic>
        <p:nvPicPr>
          <p:cNvPr id="15" name="Picture 14" descr="A screenshot of a cell phone&#10;&#10;Description automatically generated">
            <a:extLst>
              <a:ext uri="{FF2B5EF4-FFF2-40B4-BE49-F238E27FC236}">
                <a16:creationId xmlns:a16="http://schemas.microsoft.com/office/drawing/2014/main" id="{C0D54575-3093-5E44-9053-84F7BD000F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406" y="2132623"/>
            <a:ext cx="1332601" cy="1317827"/>
          </a:xfrm>
          <a:prstGeom prst="rect">
            <a:avLst/>
          </a:prstGeom>
        </p:spPr>
      </p:pic>
      <p:sp>
        <p:nvSpPr>
          <p:cNvPr id="17" name="Titel 1">
            <a:extLst>
              <a:ext uri="{FF2B5EF4-FFF2-40B4-BE49-F238E27FC236}">
                <a16:creationId xmlns:a16="http://schemas.microsoft.com/office/drawing/2014/main" id="{59946732-0506-7B48-A0F9-5B1A44DEBC6A}"/>
              </a:ext>
            </a:extLst>
          </p:cNvPr>
          <p:cNvSpPr txBox="1">
            <a:spLocks/>
          </p:cNvSpPr>
          <p:nvPr/>
        </p:nvSpPr>
        <p:spPr>
          <a:xfrm>
            <a:off x="3365698" y="4900568"/>
            <a:ext cx="7640748" cy="835500"/>
          </a:xfrm>
          <a:prstGeom prst="rect">
            <a:avLst/>
          </a:prstGeom>
        </p:spPr>
        <p:txBody>
          <a:bodyPr vert="horz" wrap="square" lIns="91440" tIns="45720" rIns="91440" bIns="45720" rtlCol="0" anchor="t">
            <a:noAutofit/>
          </a:bodyPr>
          <a:lstStyle/>
          <a:p>
            <a:endParaRPr lang="en-US" sz="2000" i="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0BBD4DC-7757-2E4C-B9FE-0CDF1D42AF3B}"/>
              </a:ext>
            </a:extLst>
          </p:cNvPr>
          <p:cNvSpPr txBox="1"/>
          <p:nvPr/>
        </p:nvSpPr>
        <p:spPr>
          <a:xfrm>
            <a:off x="0" y="1238158"/>
            <a:ext cx="121920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dirty="0"/>
              <a:t>Disasters Initiatives</a:t>
            </a:r>
          </a:p>
        </p:txBody>
      </p:sp>
    </p:spTree>
    <p:extLst>
      <p:ext uri="{BB962C8B-B14F-4D97-AF65-F5344CB8AC3E}">
        <p14:creationId xmlns:p14="http://schemas.microsoft.com/office/powerpoint/2010/main" val="326383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2F8AAB5-92F0-FA44-814F-7FF3F530EA21}"/>
              </a:ext>
            </a:extLst>
          </p:cNvPr>
          <p:cNvSpPr/>
          <p:nvPr/>
        </p:nvSpPr>
        <p:spPr>
          <a:xfrm>
            <a:off x="4149957" y="2486770"/>
            <a:ext cx="7427584" cy="33301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1" name="Shape 311"/>
          <p:cNvSpPr/>
          <p:nvPr/>
        </p:nvSpPr>
        <p:spPr>
          <a:xfrm>
            <a:off x="1524000" y="201415"/>
            <a:ext cx="9144001" cy="871327"/>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spAutoFit/>
          </a:bodyPr>
          <a:lstStyle>
            <a:lvl1pPr defTabSz="914400">
              <a:defRPr sz="7200" b="1">
                <a:solidFill>
                  <a:srgbClr val="1D324B"/>
                </a:solidFill>
                <a:latin typeface="Calibri"/>
                <a:ea typeface="Calibri"/>
                <a:cs typeface="Calibri"/>
                <a:sym typeface="Calibri"/>
              </a:defRPr>
            </a:lvl1pPr>
          </a:lstStyle>
          <a:p>
            <a:pPr algn="ctr"/>
            <a:r>
              <a:rPr sz="5062" dirty="0"/>
              <a:t>Supporting Sendai</a:t>
            </a:r>
          </a:p>
        </p:txBody>
      </p:sp>
      <p:sp>
        <p:nvSpPr>
          <p:cNvPr id="312" name="Shape 312"/>
          <p:cNvSpPr/>
          <p:nvPr/>
        </p:nvSpPr>
        <p:spPr>
          <a:xfrm>
            <a:off x="1524000" y="980158"/>
            <a:ext cx="9144001" cy="460252"/>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spAutoFit/>
          </a:bodyPr>
          <a:lstStyle>
            <a:lvl1pPr defTabSz="914400">
              <a:defRPr sz="3400">
                <a:solidFill>
                  <a:srgbClr val="4B848C"/>
                </a:solidFill>
                <a:latin typeface="Calibri"/>
                <a:ea typeface="Calibri"/>
                <a:cs typeface="Calibri"/>
                <a:sym typeface="Calibri"/>
              </a:defRPr>
            </a:lvl1pPr>
          </a:lstStyle>
          <a:p>
            <a:pPr algn="ctr"/>
            <a:r>
              <a:rPr sz="2391" dirty="0"/>
              <a:t>Coordinating E</a:t>
            </a:r>
            <a:r>
              <a:rPr lang="en-US" sz="2391" dirty="0"/>
              <a:t>arth </a:t>
            </a:r>
            <a:r>
              <a:rPr sz="2391" dirty="0"/>
              <a:t>O</a:t>
            </a:r>
            <a:r>
              <a:rPr lang="en-US" sz="2391" dirty="0"/>
              <a:t>bservations</a:t>
            </a:r>
            <a:r>
              <a:rPr sz="2391" dirty="0"/>
              <a:t> for Disasters</a:t>
            </a:r>
          </a:p>
        </p:txBody>
      </p:sp>
      <p:pic>
        <p:nvPicPr>
          <p:cNvPr id="313" name="image68.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3998" y="6041153"/>
            <a:ext cx="9144002" cy="789467"/>
          </a:xfrm>
          <a:prstGeom prst="rect">
            <a:avLst/>
          </a:prstGeom>
          <a:ln w="12700">
            <a:miter lim="400000"/>
          </a:ln>
        </p:spPr>
      </p:pic>
      <p:sp>
        <p:nvSpPr>
          <p:cNvPr id="314" name="Shape 314"/>
          <p:cNvSpPr/>
          <p:nvPr/>
        </p:nvSpPr>
        <p:spPr>
          <a:xfrm>
            <a:off x="136211" y="2296292"/>
            <a:ext cx="3736647" cy="2677654"/>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lvl1pPr algn="r" defTabSz="914400">
              <a:defRPr sz="3000" b="1">
                <a:solidFill>
                  <a:schemeClr val="accent3">
                    <a:hueOff val="-546623"/>
                    <a:satOff val="7767"/>
                    <a:lumOff val="-14512"/>
                  </a:schemeClr>
                </a:solidFill>
                <a:latin typeface="Calibri"/>
                <a:ea typeface="Calibri"/>
                <a:cs typeface="Calibri"/>
                <a:sym typeface="Calibri"/>
              </a:defRPr>
            </a:lvl1pPr>
          </a:lstStyle>
          <a:p>
            <a:r>
              <a:rPr sz="2800" dirty="0"/>
              <a:t>GEO supports implementation of Sendai Framework targets E,F and G through engagement with UNISDR.</a:t>
            </a:r>
          </a:p>
        </p:txBody>
      </p:sp>
      <p:sp>
        <p:nvSpPr>
          <p:cNvPr id="315" name="Shape 315"/>
          <p:cNvSpPr/>
          <p:nvPr/>
        </p:nvSpPr>
        <p:spPr>
          <a:xfrm>
            <a:off x="4366851" y="1518503"/>
            <a:ext cx="7688931" cy="4154982"/>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p>
            <a:pPr defTabSz="642915">
              <a:defRPr sz="2400">
                <a:latin typeface="Calibri"/>
                <a:ea typeface="Calibri"/>
                <a:cs typeface="Calibri"/>
                <a:sym typeface="Calibri"/>
              </a:defRPr>
            </a:pPr>
            <a:r>
              <a:rPr b="1" dirty="0">
                <a:solidFill>
                  <a:srgbClr val="7030A0"/>
                </a:solidFill>
              </a:rPr>
              <a:t>E: </a:t>
            </a:r>
            <a:r>
              <a:rPr dirty="0"/>
              <a:t>Substantially increase the number of countries with national and local disaster risk reduction strategies by 2020;</a:t>
            </a:r>
            <a:br>
              <a:rPr dirty="0"/>
            </a:br>
            <a:endParaRPr dirty="0"/>
          </a:p>
          <a:p>
            <a:pPr defTabSz="642915">
              <a:defRPr sz="2400">
                <a:latin typeface="Calibri"/>
                <a:ea typeface="Calibri"/>
                <a:cs typeface="Calibri"/>
                <a:sym typeface="Calibri"/>
              </a:defRPr>
            </a:pPr>
            <a:r>
              <a:rPr b="1" dirty="0">
                <a:solidFill>
                  <a:srgbClr val="7030A0"/>
                </a:solidFill>
              </a:rPr>
              <a:t>F:</a:t>
            </a:r>
            <a:r>
              <a:rPr dirty="0">
                <a:solidFill>
                  <a:srgbClr val="7030A0"/>
                </a:solidFill>
              </a:rPr>
              <a:t> </a:t>
            </a:r>
            <a:r>
              <a:rPr b="1" i="1" dirty="0"/>
              <a:t>Substantially enhance international cooperation to developing countries </a:t>
            </a:r>
            <a:r>
              <a:rPr dirty="0"/>
              <a:t>through adequate and sustainable support to complement their national actions for implementation of the present framework by 2030;</a:t>
            </a:r>
            <a:br>
              <a:rPr dirty="0"/>
            </a:br>
            <a:endParaRPr dirty="0"/>
          </a:p>
          <a:p>
            <a:pPr defTabSz="642915">
              <a:defRPr sz="2400">
                <a:latin typeface="Calibri"/>
                <a:ea typeface="Calibri"/>
                <a:cs typeface="Calibri"/>
                <a:sym typeface="Calibri"/>
              </a:defRPr>
            </a:pPr>
            <a:r>
              <a:rPr b="1" dirty="0">
                <a:solidFill>
                  <a:srgbClr val="7030A0"/>
                </a:solidFill>
              </a:rPr>
              <a:t>G: </a:t>
            </a:r>
            <a:r>
              <a:rPr dirty="0"/>
              <a:t>Substantially increase the </a:t>
            </a:r>
            <a:r>
              <a:rPr b="1" dirty="0"/>
              <a:t>availability of and access to multi-hazard early warning systems </a:t>
            </a:r>
            <a:r>
              <a:rPr dirty="0"/>
              <a:t>and disaster risk information and assessments to people by 2030.</a:t>
            </a:r>
          </a:p>
        </p:txBody>
      </p:sp>
      <p:sp>
        <p:nvSpPr>
          <p:cNvPr id="316" name="Shape 316"/>
          <p:cNvSpPr/>
          <p:nvPr/>
        </p:nvSpPr>
        <p:spPr>
          <a:xfrm flipV="1">
            <a:off x="4053595" y="1518503"/>
            <a:ext cx="0" cy="4526316"/>
          </a:xfrm>
          <a:prstGeom prst="line">
            <a:avLst/>
          </a:prstGeom>
          <a:ln w="50800">
            <a:solidFill>
              <a:schemeClr val="accent3">
                <a:hueOff val="-546623"/>
                <a:satOff val="7767"/>
                <a:lumOff val="-14512"/>
              </a:schemeClr>
            </a:solidFill>
            <a:miter lim="400000"/>
          </a:ln>
        </p:spPr>
        <p:txBody>
          <a:bodyPr lIns="35719" tIns="35719" rIns="35719" bIns="35719" anchor="ctr"/>
          <a:lstStyle/>
          <a:p>
            <a:pPr>
              <a:defRPr sz="2400"/>
            </a:pPr>
            <a:endParaRPr sz="1687"/>
          </a:p>
        </p:txBody>
      </p:sp>
    </p:spTree>
    <p:extLst>
      <p:ext uri="{BB962C8B-B14F-4D97-AF65-F5344CB8AC3E}">
        <p14:creationId xmlns:p14="http://schemas.microsoft.com/office/powerpoint/2010/main" val="18374794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8EF5-2929-0841-88E8-3969E85AABE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3BD1556D-40FF-9C4A-8C5F-59953112447E}"/>
              </a:ext>
            </a:extLst>
          </p:cNvPr>
          <p:cNvPicPr>
            <a:picLocks noGrp="1" noChangeAspect="1"/>
          </p:cNvPicPr>
          <p:nvPr>
            <p:ph idx="1"/>
          </p:nvPr>
        </p:nvPicPr>
        <p:blipFill>
          <a:blip r:embed="rId2"/>
          <a:stretch>
            <a:fillRect/>
          </a:stretch>
        </p:blipFill>
        <p:spPr>
          <a:xfrm>
            <a:off x="-8444" y="0"/>
            <a:ext cx="12200444" cy="7055594"/>
          </a:xfrm>
        </p:spPr>
      </p:pic>
    </p:spTree>
    <p:extLst>
      <p:ext uri="{BB962C8B-B14F-4D97-AF65-F5344CB8AC3E}">
        <p14:creationId xmlns:p14="http://schemas.microsoft.com/office/powerpoint/2010/main" val="313558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1C8F-22F6-9145-84BB-8327B27133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BAD842-83A1-8340-BD19-7F7ECEF0AC26}"/>
              </a:ext>
            </a:extLst>
          </p:cNvPr>
          <p:cNvPicPr>
            <a:picLocks noGrp="1" noChangeAspect="1"/>
          </p:cNvPicPr>
          <p:nvPr>
            <p:ph idx="1"/>
          </p:nvPr>
        </p:nvPicPr>
        <p:blipFill>
          <a:blip r:embed="rId2"/>
          <a:stretch>
            <a:fillRect/>
          </a:stretch>
        </p:blipFill>
        <p:spPr>
          <a:xfrm>
            <a:off x="0" y="192573"/>
            <a:ext cx="12202809" cy="6472854"/>
          </a:xfrm>
        </p:spPr>
      </p:pic>
    </p:spTree>
    <p:extLst>
      <p:ext uri="{BB962C8B-B14F-4D97-AF65-F5344CB8AC3E}">
        <p14:creationId xmlns:p14="http://schemas.microsoft.com/office/powerpoint/2010/main" val="58695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CFA7B-0DED-ED4B-BE1B-C439FA1749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26" t="6997" r="3626" b="3492"/>
          <a:stretch/>
        </p:blipFill>
        <p:spPr>
          <a:xfrm>
            <a:off x="5128638" y="0"/>
            <a:ext cx="6695408" cy="6840961"/>
          </a:xfrm>
          <a:prstGeom prst="rect">
            <a:avLst/>
          </a:prstGeom>
        </p:spPr>
      </p:pic>
      <p:pic>
        <p:nvPicPr>
          <p:cNvPr id="6" name="Picture 5">
            <a:extLst>
              <a:ext uri="{FF2B5EF4-FFF2-40B4-BE49-F238E27FC236}">
                <a16:creationId xmlns:a16="http://schemas.microsoft.com/office/drawing/2014/main" id="{1ADE85F1-D9C1-D547-B216-3D8FD0A423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772207" cy="6858000"/>
          </a:xfrm>
          <a:prstGeom prst="rect">
            <a:avLst/>
          </a:prstGeom>
        </p:spPr>
      </p:pic>
    </p:spTree>
    <p:extLst>
      <p:ext uri="{BB962C8B-B14F-4D97-AF65-F5344CB8AC3E}">
        <p14:creationId xmlns:p14="http://schemas.microsoft.com/office/powerpoint/2010/main" val="427475126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70781</TotalTime>
  <Words>1613</Words>
  <Application>Microsoft Macintosh PowerPoint</Application>
  <PresentationFormat>Widescreen</PresentationFormat>
  <Paragraphs>127</Paragraphs>
  <Slides>19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2_Office Theme</vt:lpstr>
      <vt:lpstr>Office Theme</vt:lpstr>
      <vt:lpstr>PowerPoint Presentation</vt:lpstr>
      <vt:lpstr>International Association of Geodesy (IAG) Global Geodetic Observing System (GGOS)</vt:lpstr>
      <vt:lpstr>International Union of Geodesy and Geophysics (IUGG)* International Association of Geodesy (IAG)* Global Geodetic Observing System (GGOS)</vt:lpstr>
      <vt:lpstr>PowerPoint Presentation</vt:lpstr>
      <vt:lpstr>PowerPoint Presentation</vt:lpstr>
      <vt:lpstr>PowerPoint Presentation</vt:lpstr>
      <vt:lpstr>PowerPoint Presentation</vt:lpstr>
      <vt:lpstr>PowerPoint Presentation</vt:lpstr>
      <vt:lpstr>PowerPoint Presentation</vt:lpstr>
      <vt:lpstr>Connecting Geodesy with United Nations Initiatives : GNSS Enhanced Tsunami Early Warning Systems </vt:lpstr>
      <vt:lpstr>2017 Sendai Workshop Recommendations</vt:lpstr>
      <vt:lpstr>PowerPoint Presentation</vt:lpstr>
      <vt:lpstr>PowerPoint Presentation</vt:lpstr>
      <vt:lpstr>Geodesy for the Sendai Framework Community Activity</vt:lpstr>
      <vt:lpstr>Key Objectives within GEO</vt:lpstr>
      <vt:lpstr>GTEWS/geodesy4sendai Workshop 2020</vt:lpstr>
      <vt:lpstr>geodesy4sendai Next Steps</vt:lpstr>
      <vt:lpstr>CEOS WG-Disasters Potential Overlap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Indonesia/US Science</dc:title>
  <dc:creator>David Stowers</dc:creator>
  <cp:lastModifiedBy>Allison</cp:lastModifiedBy>
  <cp:revision>212</cp:revision>
  <cp:lastPrinted>2019-08-16T00:10:56Z</cp:lastPrinted>
  <dcterms:created xsi:type="dcterms:W3CDTF">2019-03-18T14:00:22Z</dcterms:created>
  <dcterms:modified xsi:type="dcterms:W3CDTF">2020-03-10T14:56:39Z</dcterms:modified>
</cp:coreProperties>
</file>