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2" r:id="rId1"/>
    <p:sldMasterId id="2147483684" r:id="rId2"/>
  </p:sldMasterIdLst>
  <p:notesMasterIdLst>
    <p:notesMasterId r:id="rId15"/>
  </p:notesMasterIdLst>
  <p:sldIdLst>
    <p:sldId id="264" r:id="rId3"/>
    <p:sldId id="265" r:id="rId4"/>
    <p:sldId id="266" r:id="rId5"/>
    <p:sldId id="256" r:id="rId6"/>
    <p:sldId id="257" r:id="rId7"/>
    <p:sldId id="267" r:id="rId8"/>
    <p:sldId id="268" r:id="rId9"/>
    <p:sldId id="269" r:id="rId10"/>
    <p:sldId id="271" r:id="rId11"/>
    <p:sldId id="272" r:id="rId12"/>
    <p:sldId id="258" r:id="rId13"/>
    <p:sldId id="270" r:id="rId14"/>
  </p:sldIdLst>
  <p:sldSz cx="9144000" cy="5143500" type="screen16x9"/>
  <p:notesSz cx="6858000" cy="9144000"/>
  <p:embeddedFontLst>
    <p:embeddedFont>
      <p:font typeface="Avenir" panose="02000503020000020003" pitchFamily="2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Helvetica Neue" panose="02000503000000020004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56" d="100"/>
          <a:sy n="156" d="100"/>
        </p:scale>
        <p:origin x="80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9CE9A2-7FFE-4C3C-960B-C31AABA75925}" type="doc">
      <dgm:prSet loTypeId="urn:microsoft.com/office/officeart/2005/8/layout/rings+Icon" loCatId="relationship" qsTypeId="urn:microsoft.com/office/officeart/2005/8/quickstyle/simple5" qsCatId="simple" csTypeId="urn:microsoft.com/office/officeart/2005/8/colors/colorful1" csCatId="colorful" phldr="1"/>
      <dgm:spPr/>
    </dgm:pt>
    <dgm:pt modelId="{892773F4-A2DD-4370-AAF6-FAE37D6F1BF0}">
      <dgm:prSet phldrT="[Text]" custT="1"/>
      <dgm:spPr/>
      <dgm:t>
        <a:bodyPr/>
        <a:lstStyle/>
        <a:p>
          <a:r>
            <a:rPr lang="en-US" sz="1600" b="1" dirty="0">
              <a:latin typeface="+mj-lt"/>
            </a:rPr>
            <a:t>Sendai Frame-work</a:t>
          </a:r>
        </a:p>
      </dgm:t>
    </dgm:pt>
    <dgm:pt modelId="{5EDEA9AD-A271-439F-B16D-077EE0C64C34}" type="parTrans" cxnId="{7108D1B0-C039-4E26-8FBC-1A8A6BD91526}">
      <dgm:prSet/>
      <dgm:spPr/>
      <dgm:t>
        <a:bodyPr/>
        <a:lstStyle/>
        <a:p>
          <a:endParaRPr lang="en-US"/>
        </a:p>
      </dgm:t>
    </dgm:pt>
    <dgm:pt modelId="{4DA0D784-9115-4A56-9F9E-AE47620D721D}" type="sibTrans" cxnId="{7108D1B0-C039-4E26-8FBC-1A8A6BD91526}">
      <dgm:prSet/>
      <dgm:spPr/>
      <dgm:t>
        <a:bodyPr/>
        <a:lstStyle/>
        <a:p>
          <a:endParaRPr lang="en-US"/>
        </a:p>
      </dgm:t>
    </dgm:pt>
    <dgm:pt modelId="{252B3B76-8771-4E83-A2EE-1E6F37A3EFFB}">
      <dgm:prSet phldrT="[Text]" custT="1"/>
      <dgm:spPr/>
      <dgm:t>
        <a:bodyPr/>
        <a:lstStyle/>
        <a:p>
          <a:r>
            <a:rPr lang="en-US" sz="2000" b="1" dirty="0">
              <a:latin typeface="+mj-lt"/>
            </a:rPr>
            <a:t>SDGs</a:t>
          </a:r>
        </a:p>
      </dgm:t>
    </dgm:pt>
    <dgm:pt modelId="{A7262A48-2464-45DA-9256-BB368E2C1134}" type="parTrans" cxnId="{01465233-29A0-4710-AF89-181090A3448B}">
      <dgm:prSet/>
      <dgm:spPr/>
      <dgm:t>
        <a:bodyPr/>
        <a:lstStyle/>
        <a:p>
          <a:endParaRPr lang="en-US"/>
        </a:p>
      </dgm:t>
    </dgm:pt>
    <dgm:pt modelId="{5248D8F6-1D76-4326-AB67-711A8A0778A6}" type="sibTrans" cxnId="{01465233-29A0-4710-AF89-181090A3448B}">
      <dgm:prSet/>
      <dgm:spPr/>
      <dgm:t>
        <a:bodyPr/>
        <a:lstStyle/>
        <a:p>
          <a:endParaRPr lang="en-US"/>
        </a:p>
      </dgm:t>
    </dgm:pt>
    <dgm:pt modelId="{FEA69A93-743F-46F0-874C-D8ABF4454655}">
      <dgm:prSet phldrT="[Text]" custT="1"/>
      <dgm:spPr/>
      <dgm:t>
        <a:bodyPr/>
        <a:lstStyle/>
        <a:p>
          <a:r>
            <a:rPr lang="en-US" sz="1600" b="1" dirty="0">
              <a:latin typeface="+mj-lt"/>
            </a:rPr>
            <a:t>Paris Climate Accord</a:t>
          </a:r>
        </a:p>
      </dgm:t>
    </dgm:pt>
    <dgm:pt modelId="{592CFEC2-E79E-470A-B55A-B644B58A490F}" type="parTrans" cxnId="{1AD161F0-F499-487A-AD82-AF6C57F210BA}">
      <dgm:prSet/>
      <dgm:spPr/>
      <dgm:t>
        <a:bodyPr/>
        <a:lstStyle/>
        <a:p>
          <a:endParaRPr lang="en-US"/>
        </a:p>
      </dgm:t>
    </dgm:pt>
    <dgm:pt modelId="{2E5E83F8-9CAD-4775-83A7-6743FEBC80B0}" type="sibTrans" cxnId="{1AD161F0-F499-487A-AD82-AF6C57F210BA}">
      <dgm:prSet/>
      <dgm:spPr/>
      <dgm:t>
        <a:bodyPr/>
        <a:lstStyle/>
        <a:p>
          <a:endParaRPr lang="en-US"/>
        </a:p>
      </dgm:t>
    </dgm:pt>
    <dgm:pt modelId="{6F5FB1BB-C969-49DA-9EEF-888B95948769}" type="pres">
      <dgm:prSet presAssocID="{299CE9A2-7FFE-4C3C-960B-C31AABA75925}" presName="Name0" presStyleCnt="0">
        <dgm:presLayoutVars>
          <dgm:chMax val="7"/>
          <dgm:dir/>
          <dgm:resizeHandles val="exact"/>
        </dgm:presLayoutVars>
      </dgm:prSet>
      <dgm:spPr/>
    </dgm:pt>
    <dgm:pt modelId="{E046A38B-684D-45C4-A199-F852A5B66B33}" type="pres">
      <dgm:prSet presAssocID="{299CE9A2-7FFE-4C3C-960B-C31AABA75925}" presName="ellipse1" presStyleLbl="vennNode1" presStyleIdx="0" presStyleCnt="3" custLinFactNeighborX="9600" custLinFactNeighborY="-480">
        <dgm:presLayoutVars>
          <dgm:bulletEnabled val="1"/>
        </dgm:presLayoutVars>
      </dgm:prSet>
      <dgm:spPr/>
    </dgm:pt>
    <dgm:pt modelId="{997B5D8B-38F8-4163-AB1F-F5C3CD57C116}" type="pres">
      <dgm:prSet presAssocID="{299CE9A2-7FFE-4C3C-960B-C31AABA75925}" presName="ellipse2" presStyleLbl="vennNode1" presStyleIdx="1" presStyleCnt="3">
        <dgm:presLayoutVars>
          <dgm:bulletEnabled val="1"/>
        </dgm:presLayoutVars>
      </dgm:prSet>
      <dgm:spPr/>
    </dgm:pt>
    <dgm:pt modelId="{87F806E6-5D0B-459B-8B94-C2D731074458}" type="pres">
      <dgm:prSet presAssocID="{299CE9A2-7FFE-4C3C-960B-C31AABA75925}" presName="ellipse3" presStyleLbl="vennNode1" presStyleIdx="2" presStyleCnt="3" custLinFactNeighborX="-5561" custLinFactNeighborY="-91">
        <dgm:presLayoutVars>
          <dgm:bulletEnabled val="1"/>
        </dgm:presLayoutVars>
      </dgm:prSet>
      <dgm:spPr/>
    </dgm:pt>
  </dgm:ptLst>
  <dgm:cxnLst>
    <dgm:cxn modelId="{5AA2130A-E596-49F6-A07D-B597B1268F2B}" type="presOf" srcId="{299CE9A2-7FFE-4C3C-960B-C31AABA75925}" destId="{6F5FB1BB-C969-49DA-9EEF-888B95948769}" srcOrd="0" destOrd="0" presId="urn:microsoft.com/office/officeart/2005/8/layout/rings+Icon"/>
    <dgm:cxn modelId="{01465233-29A0-4710-AF89-181090A3448B}" srcId="{299CE9A2-7FFE-4C3C-960B-C31AABA75925}" destId="{252B3B76-8771-4E83-A2EE-1E6F37A3EFFB}" srcOrd="1" destOrd="0" parTransId="{A7262A48-2464-45DA-9256-BB368E2C1134}" sibTransId="{5248D8F6-1D76-4326-AB67-711A8A0778A6}"/>
    <dgm:cxn modelId="{7108D1B0-C039-4E26-8FBC-1A8A6BD91526}" srcId="{299CE9A2-7FFE-4C3C-960B-C31AABA75925}" destId="{892773F4-A2DD-4370-AAF6-FAE37D6F1BF0}" srcOrd="0" destOrd="0" parTransId="{5EDEA9AD-A271-439F-B16D-077EE0C64C34}" sibTransId="{4DA0D784-9115-4A56-9F9E-AE47620D721D}"/>
    <dgm:cxn modelId="{CCE08BC2-6D8D-4123-80CF-3133ED6E3D51}" type="presOf" srcId="{FEA69A93-743F-46F0-874C-D8ABF4454655}" destId="{87F806E6-5D0B-459B-8B94-C2D731074458}" srcOrd="0" destOrd="0" presId="urn:microsoft.com/office/officeart/2005/8/layout/rings+Icon"/>
    <dgm:cxn modelId="{2B9497E9-5FA0-483F-A7E1-7DC869576946}" type="presOf" srcId="{252B3B76-8771-4E83-A2EE-1E6F37A3EFFB}" destId="{997B5D8B-38F8-4163-AB1F-F5C3CD57C116}" srcOrd="0" destOrd="0" presId="urn:microsoft.com/office/officeart/2005/8/layout/rings+Icon"/>
    <dgm:cxn modelId="{1AD161F0-F499-487A-AD82-AF6C57F210BA}" srcId="{299CE9A2-7FFE-4C3C-960B-C31AABA75925}" destId="{FEA69A93-743F-46F0-874C-D8ABF4454655}" srcOrd="2" destOrd="0" parTransId="{592CFEC2-E79E-470A-B55A-B644B58A490F}" sibTransId="{2E5E83F8-9CAD-4775-83A7-6743FEBC80B0}"/>
    <dgm:cxn modelId="{78C282F3-E8F0-4F7C-B8A3-41922A12BB86}" type="presOf" srcId="{892773F4-A2DD-4370-AAF6-FAE37D6F1BF0}" destId="{E046A38B-684D-45C4-A199-F852A5B66B33}" srcOrd="0" destOrd="0" presId="urn:microsoft.com/office/officeart/2005/8/layout/rings+Icon"/>
    <dgm:cxn modelId="{60ADC7DE-DE26-4F28-8E1F-070652BCBEC2}" type="presParOf" srcId="{6F5FB1BB-C969-49DA-9EEF-888B95948769}" destId="{E046A38B-684D-45C4-A199-F852A5B66B33}" srcOrd="0" destOrd="0" presId="urn:microsoft.com/office/officeart/2005/8/layout/rings+Icon"/>
    <dgm:cxn modelId="{89053D97-1ADF-4FBE-AA8F-C861CD853555}" type="presParOf" srcId="{6F5FB1BB-C969-49DA-9EEF-888B95948769}" destId="{997B5D8B-38F8-4163-AB1F-F5C3CD57C116}" srcOrd="1" destOrd="0" presId="urn:microsoft.com/office/officeart/2005/8/layout/rings+Icon"/>
    <dgm:cxn modelId="{CC4561BF-851B-4470-A675-DD58D8C0931A}" type="presParOf" srcId="{6F5FB1BB-C969-49DA-9EEF-888B95948769}" destId="{87F806E6-5D0B-459B-8B94-C2D731074458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6A38B-684D-45C4-A199-F852A5B66B33}">
      <dsp:nvSpPr>
        <dsp:cNvPr id="0" name=""/>
        <dsp:cNvSpPr/>
      </dsp:nvSpPr>
      <dsp:spPr>
        <a:xfrm>
          <a:off x="627325" y="0"/>
          <a:ext cx="1309742" cy="130972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j-lt"/>
            </a:rPr>
            <a:t>Sendai Frame-work</a:t>
          </a:r>
        </a:p>
      </dsp:txBody>
      <dsp:txXfrm>
        <a:off x="819132" y="191804"/>
        <a:ext cx="926128" cy="926115"/>
      </dsp:txXfrm>
    </dsp:sp>
    <dsp:sp modelId="{997B5D8B-38F8-4163-AB1F-F5C3CD57C116}">
      <dsp:nvSpPr>
        <dsp:cNvPr id="0" name=""/>
        <dsp:cNvSpPr/>
      </dsp:nvSpPr>
      <dsp:spPr>
        <a:xfrm>
          <a:off x="1175726" y="873512"/>
          <a:ext cx="1309742" cy="1309723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</a:rPr>
            <a:t>SDGs</a:t>
          </a:r>
        </a:p>
      </dsp:txBody>
      <dsp:txXfrm>
        <a:off x="1367533" y="1065316"/>
        <a:ext cx="926128" cy="926115"/>
      </dsp:txXfrm>
    </dsp:sp>
    <dsp:sp modelId="{87F806E6-5D0B-459B-8B94-C2D731074458}">
      <dsp:nvSpPr>
        <dsp:cNvPr id="0" name=""/>
        <dsp:cNvSpPr/>
      </dsp:nvSpPr>
      <dsp:spPr>
        <a:xfrm>
          <a:off x="1776229" y="0"/>
          <a:ext cx="1309742" cy="1309723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j-lt"/>
            </a:rPr>
            <a:t>Paris Climate Accord</a:t>
          </a:r>
        </a:p>
      </dsp:txBody>
      <dsp:txXfrm>
        <a:off x="1968036" y="191804"/>
        <a:ext cx="926128" cy="926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c252bed115_1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c252bed115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c252bed115_1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c252bed115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eec23efaaa_4_7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eec23efaaa_4_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eec23efaaa_4_7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eec23efaaa_4_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f269a7d5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f269a7d5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ecf627aba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ecf627aba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5466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700"/>
              <a:buFont typeface="Arial"/>
              <a:buNone/>
              <a:defRPr sz="3600" b="1" cap="none">
                <a:solidFill>
                  <a:srgbClr val="A5A5A5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>
            <a:spLocks noGrp="1"/>
          </p:cNvSpPr>
          <p:nvPr>
            <p:ph type="sldNum" idx="12"/>
          </p:nvPr>
        </p:nvSpPr>
        <p:spPr>
          <a:xfrm>
            <a:off x="8763000" y="4972052"/>
            <a:ext cx="304800" cy="140400"/>
          </a:xfrm>
          <a:prstGeom prst="roundRect">
            <a:avLst>
              <a:gd name="adj" fmla="val 16667"/>
            </a:avLst>
          </a:prstGeom>
          <a:solidFill>
            <a:schemeClr val="lt1">
              <a:alpha val="48630"/>
            </a:schemeClr>
          </a:solidFill>
          <a:ln w="25400" cap="flat" cmpd="sng">
            <a:solidFill>
              <a:schemeClr val="lt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Clr>
                <a:srgbClr val="1F497D"/>
              </a:buClr>
              <a:buSzPts val="800"/>
              <a:buFont typeface="Arial"/>
              <a:buNone/>
              <a:defRPr sz="800" b="0" i="1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Clr>
                <a:srgbClr val="1F497D"/>
              </a:buClr>
              <a:buSzPts val="800"/>
              <a:buFont typeface="Arial"/>
              <a:buNone/>
              <a:defRPr sz="800" b="0" i="1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Clr>
                <a:srgbClr val="1F497D"/>
              </a:buClr>
              <a:buSzPts val="800"/>
              <a:buFont typeface="Arial"/>
              <a:buNone/>
              <a:defRPr sz="800" b="0" i="1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Clr>
                <a:srgbClr val="1F497D"/>
              </a:buClr>
              <a:buSzPts val="800"/>
              <a:buFont typeface="Arial"/>
              <a:buNone/>
              <a:defRPr sz="800" b="0" i="1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Clr>
                <a:srgbClr val="1F497D"/>
              </a:buClr>
              <a:buSzPts val="800"/>
              <a:buFont typeface="Arial"/>
              <a:buNone/>
              <a:defRPr sz="800" b="0" i="1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Clr>
                <a:srgbClr val="1F497D"/>
              </a:buClr>
              <a:buSzPts val="800"/>
              <a:buFont typeface="Arial"/>
              <a:buNone/>
              <a:defRPr sz="800" b="0" i="1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Clr>
                <a:srgbClr val="1F497D"/>
              </a:buClr>
              <a:buSzPts val="800"/>
              <a:buFont typeface="Arial"/>
              <a:buNone/>
              <a:defRPr sz="800" b="0" i="1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Clr>
                <a:srgbClr val="1F497D"/>
              </a:buClr>
              <a:buSzPts val="800"/>
              <a:buFont typeface="Arial"/>
              <a:buNone/>
              <a:defRPr sz="800" b="0" i="1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Clr>
                <a:srgbClr val="1F497D"/>
              </a:buClr>
              <a:buSzPts val="800"/>
              <a:buFont typeface="Arial"/>
              <a:buNone/>
              <a:defRPr sz="800" b="0" i="1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7" name="Google Shape;147;p27"/>
          <p:cNvSpPr txBox="1">
            <a:spLocks noGrp="1"/>
          </p:cNvSpPr>
          <p:nvPr>
            <p:ph type="body" idx="1"/>
          </p:nvPr>
        </p:nvSpPr>
        <p:spPr>
          <a:xfrm>
            <a:off x="124691" y="1052080"/>
            <a:ext cx="8884200" cy="3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ourier New"/>
              <a:buChar char="o"/>
              <a:defRPr sz="15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Noto Sans Symbols"/>
              <a:buChar char="▪"/>
              <a:defRPr sz="15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–"/>
              <a:defRPr sz="15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»"/>
              <a:defRPr sz="15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27"/>
          <p:cNvSpPr txBox="1">
            <a:spLocks noGrp="1"/>
          </p:cNvSpPr>
          <p:nvPr>
            <p:ph type="body" idx="2"/>
          </p:nvPr>
        </p:nvSpPr>
        <p:spPr>
          <a:xfrm>
            <a:off x="2057400" y="228600"/>
            <a:ext cx="495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–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–"/>
              <a:defRPr/>
            </a:lvl4pPr>
            <a:lvl5pPr marL="2286000" lvl="4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»"/>
              <a:defRPr/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8"/>
          <p:cNvPicPr preferRelativeResize="0"/>
          <p:nvPr/>
        </p:nvPicPr>
        <p:blipFill rotWithShape="1">
          <a:blip r:embed="rId2">
            <a:alphaModFix/>
          </a:blip>
          <a:srcRect r="70665"/>
          <a:stretch/>
        </p:blipFill>
        <p:spPr>
          <a:xfrm>
            <a:off x="579058" y="1649"/>
            <a:ext cx="201174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8"/>
          <p:cNvPicPr preferRelativeResize="0"/>
          <p:nvPr/>
        </p:nvPicPr>
        <p:blipFill rotWithShape="1">
          <a:blip r:embed="rId2">
            <a:alphaModFix/>
          </a:blip>
          <a:srcRect r="70665"/>
          <a:stretch/>
        </p:blipFill>
        <p:spPr>
          <a:xfrm>
            <a:off x="1" y="0"/>
            <a:ext cx="201174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94945"/>
            <a:ext cx="9144006" cy="425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3651" y="1649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8"/>
          <p:cNvSpPr txBox="1"/>
          <p:nvPr/>
        </p:nvSpPr>
        <p:spPr>
          <a:xfrm>
            <a:off x="1528275" y="4029425"/>
            <a:ext cx="6438000" cy="8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en-GB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CEOS Working Group on Capacity Building and Data Democracy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en-GB" sz="16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Planning Meeting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GB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8-9 September 2021 (virtual)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>
            <a:spLocks noGrp="1"/>
          </p:cNvSpPr>
          <p:nvPr>
            <p:ph type="title"/>
          </p:nvPr>
        </p:nvSpPr>
        <p:spPr>
          <a:xfrm>
            <a:off x="1610751" y="122549"/>
            <a:ext cx="61335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body" idx="1"/>
          </p:nvPr>
        </p:nvSpPr>
        <p:spPr>
          <a:xfrm>
            <a:off x="457200" y="1047827"/>
            <a:ext cx="40386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500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4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569"/>
              </a:buClr>
              <a:buSzPts val="12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569"/>
              </a:buClr>
              <a:buSzPts val="12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/>
            </a:lvl6pPr>
            <a:lvl7pPr marL="320040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/>
            </a:lvl7pPr>
            <a:lvl8pPr marL="365760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/>
            </a:lvl8pPr>
            <a:lvl9pPr marL="411480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/>
            </a:lvl9pPr>
          </a:lstStyle>
          <a:p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body" idx="2"/>
          </p:nvPr>
        </p:nvSpPr>
        <p:spPr>
          <a:xfrm>
            <a:off x="4648200" y="1047827"/>
            <a:ext cx="40386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500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4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569"/>
              </a:buClr>
              <a:buSzPts val="12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569"/>
              </a:buClr>
              <a:buSzPts val="12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/>
            </a:lvl6pPr>
            <a:lvl7pPr marL="320040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/>
            </a:lvl7pPr>
            <a:lvl8pPr marL="365760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/>
            </a:lvl8pPr>
            <a:lvl9pPr marL="411480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/>
            </a:lvl9pPr>
          </a:lstStyle>
          <a:p>
            <a:endParaRPr/>
          </a:p>
        </p:txBody>
      </p:sp>
      <p:sp>
        <p:nvSpPr>
          <p:cNvPr id="159" name="Google Shape;159;p2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2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2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2" name="Google Shape;162;p29"/>
          <p:cNvPicPr preferRelativeResize="0"/>
          <p:nvPr/>
        </p:nvPicPr>
        <p:blipFill rotWithShape="1">
          <a:blip r:embed="rId2">
            <a:alphaModFix/>
          </a:blip>
          <a:srcRect l="50476" t="11915" r="2069" b="8485"/>
          <a:stretch/>
        </p:blipFill>
        <p:spPr>
          <a:xfrm>
            <a:off x="300290" y="683172"/>
            <a:ext cx="958601" cy="350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>
            <a:spLocks noGrp="1"/>
          </p:cNvSpPr>
          <p:nvPr>
            <p:ph type="title"/>
          </p:nvPr>
        </p:nvSpPr>
        <p:spPr>
          <a:xfrm>
            <a:off x="1526345" y="142673"/>
            <a:ext cx="63306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0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5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5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569"/>
              </a:buClr>
              <a:buSzPts val="12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569"/>
              </a:buClr>
              <a:buSzPts val="1200"/>
              <a:buNone/>
              <a:defRPr sz="1600" b="1"/>
            </a:lvl5pPr>
            <a:lvl6pPr marL="2743200" lvl="5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320040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3657600" lvl="7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4114800" lvl="8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166" name="Google Shape;166;p30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5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4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569"/>
              </a:buClr>
              <a:buSzPts val="12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569"/>
              </a:buClr>
              <a:buSzPts val="11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569"/>
              </a:buClr>
              <a:buSzPts val="1100"/>
              <a:buChar char="»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/>
            </a:lvl6pPr>
            <a:lvl7pPr marL="3200400" lvl="6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/>
            </a:lvl7pPr>
            <a:lvl8pPr marL="3657600" lvl="7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/>
            </a:lvl8pPr>
            <a:lvl9pPr marL="4114800" lvl="8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/>
            </a:lvl9pPr>
          </a:lstStyle>
          <a:p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5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5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569"/>
              </a:buClr>
              <a:buSzPts val="12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569"/>
              </a:buClr>
              <a:buSzPts val="1200"/>
              <a:buNone/>
              <a:defRPr sz="1600" b="1"/>
            </a:lvl5pPr>
            <a:lvl6pPr marL="2743200" lvl="5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320040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3657600" lvl="7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4114800" lvl="8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168" name="Google Shape;168;p30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5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4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569"/>
              </a:buClr>
              <a:buSzPts val="12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569"/>
              </a:buClr>
              <a:buSzPts val="11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569"/>
              </a:buClr>
              <a:buSzPts val="1100"/>
              <a:buChar char="»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/>
            </a:lvl6pPr>
            <a:lvl7pPr marL="3200400" lvl="6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/>
            </a:lvl7pPr>
            <a:lvl8pPr marL="3657600" lvl="7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/>
            </a:lvl8pPr>
            <a:lvl9pPr marL="4114800" lvl="8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/>
            </a:lvl9pPr>
          </a:lstStyle>
          <a:p>
            <a:endParaRPr/>
          </a:p>
        </p:txBody>
      </p:sp>
      <p:sp>
        <p:nvSpPr>
          <p:cNvPr id="169" name="Google Shape;169;p3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Google Shape;170;p3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3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2" name="Google Shape;172;p30"/>
          <p:cNvPicPr preferRelativeResize="0"/>
          <p:nvPr/>
        </p:nvPicPr>
        <p:blipFill rotWithShape="1">
          <a:blip r:embed="rId2">
            <a:alphaModFix/>
          </a:blip>
          <a:srcRect l="50476" t="11915" r="2069" b="8485"/>
          <a:stretch/>
        </p:blipFill>
        <p:spPr>
          <a:xfrm>
            <a:off x="276340" y="645275"/>
            <a:ext cx="958601" cy="350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>
            <a:spLocks noGrp="1"/>
          </p:cNvSpPr>
          <p:nvPr>
            <p:ph type="title"/>
          </p:nvPr>
        </p:nvSpPr>
        <p:spPr>
          <a:xfrm>
            <a:off x="1610751" y="122549"/>
            <a:ext cx="61335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3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Google Shape;179;p3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Google Shape;180;p3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3"/>
          <p:cNvSpPr txBox="1">
            <a:spLocks noGrp="1"/>
          </p:cNvSpPr>
          <p:nvPr>
            <p:ph type="title"/>
          </p:nvPr>
        </p:nvSpPr>
        <p:spPr>
          <a:xfrm>
            <a:off x="457201" y="93630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500"/>
              <a:buFont typeface="Arial"/>
              <a:buNone/>
              <a:defRPr sz="2000" b="1">
                <a:solidFill>
                  <a:srgbClr val="A5A5A5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3"/>
          <p:cNvSpPr txBox="1">
            <a:spLocks noGrp="1"/>
          </p:cNvSpPr>
          <p:nvPr>
            <p:ph type="body" idx="1"/>
          </p:nvPr>
        </p:nvSpPr>
        <p:spPr>
          <a:xfrm>
            <a:off x="3575050" y="936307"/>
            <a:ext cx="5111700" cy="36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 sz="2400"/>
            </a:lvl1pPr>
            <a:lvl2pPr marL="91440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500"/>
              <a:buChar char="–"/>
              <a:defRPr sz="2000"/>
            </a:lvl2pPr>
            <a:lvl3pPr marL="137160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400"/>
              <a:buChar char="•"/>
              <a:defRPr sz="1800"/>
            </a:lvl3pPr>
            <a:lvl4pPr marL="1828800" lvl="3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569"/>
              </a:buClr>
              <a:buSzPts val="1200"/>
              <a:buChar char="–"/>
              <a:defRPr sz="1600"/>
            </a:lvl4pPr>
            <a:lvl5pPr marL="2286000" lvl="4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569"/>
              </a:buClr>
              <a:buSzPts val="1200"/>
              <a:buChar char="»"/>
              <a:defRPr sz="1600"/>
            </a:lvl5pPr>
            <a:lvl6pPr marL="2743200" lvl="5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3200400" lvl="6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3657600" lvl="7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4114800" lvl="8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endParaRPr/>
          </a:p>
        </p:txBody>
      </p:sp>
      <p:sp>
        <p:nvSpPr>
          <p:cNvPr id="184" name="Google Shape;184;p33"/>
          <p:cNvSpPr txBox="1">
            <a:spLocks noGrp="1"/>
          </p:cNvSpPr>
          <p:nvPr>
            <p:ph type="body" idx="2"/>
          </p:nvPr>
        </p:nvSpPr>
        <p:spPr>
          <a:xfrm>
            <a:off x="457201" y="1878037"/>
            <a:ext cx="3008400" cy="27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569"/>
              </a:buClr>
              <a:buSzPts val="1100"/>
              <a:buNone/>
              <a:defRPr sz="1400"/>
            </a:lvl1pPr>
            <a:lvl2pPr marL="914400" lvl="1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2569"/>
              </a:buClr>
              <a:buSzPts val="900"/>
              <a:buNone/>
              <a:defRPr sz="1200"/>
            </a:lvl2pPr>
            <a:lvl3pPr marL="137160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2569"/>
              </a:buClr>
              <a:buSzPts val="800"/>
              <a:buNone/>
              <a:defRPr sz="1000"/>
            </a:lvl3pPr>
            <a:lvl4pPr marL="1828800" lvl="3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2569"/>
              </a:buClr>
              <a:buSzPts val="7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2569"/>
              </a:buClr>
              <a:buSzPts val="700"/>
              <a:buNone/>
              <a:defRPr sz="900"/>
            </a:lvl5pPr>
            <a:lvl6pPr marL="2743200" lvl="5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00"/>
            </a:lvl6pPr>
            <a:lvl7pPr marL="3200400" lvl="6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00"/>
            </a:lvl7pPr>
            <a:lvl8pPr marL="3657600" lvl="7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00"/>
            </a:lvl8pPr>
            <a:lvl9pPr marL="4114800" lvl="8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185" name="Google Shape;185;p3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3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Google Shape;187;p3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4"/>
          <p:cNvSpPr txBox="1">
            <a:spLocks noGrp="1"/>
          </p:cNvSpPr>
          <p:nvPr>
            <p:ph type="title"/>
          </p:nvPr>
        </p:nvSpPr>
        <p:spPr>
          <a:xfrm>
            <a:off x="119575" y="3600450"/>
            <a:ext cx="89118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500"/>
              <a:buFont typeface="Arial"/>
              <a:buNone/>
              <a:defRPr sz="2000" b="1">
                <a:solidFill>
                  <a:srgbClr val="A5A5A5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4"/>
          <p:cNvSpPr>
            <a:spLocks noGrp="1"/>
          </p:cNvSpPr>
          <p:nvPr>
            <p:ph type="pic" idx="2"/>
          </p:nvPr>
        </p:nvSpPr>
        <p:spPr>
          <a:xfrm>
            <a:off x="119575" y="970671"/>
            <a:ext cx="8911800" cy="2574900"/>
          </a:xfrm>
          <a:prstGeom prst="rect">
            <a:avLst/>
          </a:prstGeom>
          <a:noFill/>
          <a:ln>
            <a:noFill/>
          </a:ln>
        </p:spPr>
      </p:sp>
      <p:sp>
        <p:nvSpPr>
          <p:cNvPr id="191" name="Google Shape;191;p34"/>
          <p:cNvSpPr txBox="1">
            <a:spLocks noGrp="1"/>
          </p:cNvSpPr>
          <p:nvPr>
            <p:ph type="body" idx="1"/>
          </p:nvPr>
        </p:nvSpPr>
        <p:spPr>
          <a:xfrm>
            <a:off x="119575" y="4025503"/>
            <a:ext cx="89118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569"/>
              </a:buClr>
              <a:buSzPts val="1100"/>
              <a:buNone/>
              <a:defRPr sz="1400"/>
            </a:lvl1pPr>
            <a:lvl2pPr marL="914400" lvl="1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2569"/>
              </a:buClr>
              <a:buSzPts val="900"/>
              <a:buNone/>
              <a:defRPr sz="1200"/>
            </a:lvl2pPr>
            <a:lvl3pPr marL="137160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2569"/>
              </a:buClr>
              <a:buSzPts val="800"/>
              <a:buNone/>
              <a:defRPr sz="1000"/>
            </a:lvl3pPr>
            <a:lvl4pPr marL="1828800" lvl="3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2569"/>
              </a:buClr>
              <a:buSzPts val="7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2569"/>
              </a:buClr>
              <a:buSzPts val="700"/>
              <a:buNone/>
              <a:defRPr sz="900"/>
            </a:lvl5pPr>
            <a:lvl6pPr marL="2743200" lvl="5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00"/>
            </a:lvl6pPr>
            <a:lvl7pPr marL="3200400" lvl="6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00"/>
            </a:lvl7pPr>
            <a:lvl8pPr marL="3657600" lvl="7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00"/>
            </a:lvl8pPr>
            <a:lvl9pPr marL="4114800" lvl="8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192" name="Google Shape;192;p3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Google Shape;193;p3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Google Shape;194;p3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 txBox="1">
            <a:spLocks noGrp="1"/>
          </p:cNvSpPr>
          <p:nvPr>
            <p:ph type="title"/>
          </p:nvPr>
        </p:nvSpPr>
        <p:spPr>
          <a:xfrm>
            <a:off x="1610751" y="122549"/>
            <a:ext cx="61335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5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399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400"/>
              <a:buChar char="–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400"/>
              <a:buChar char="–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400"/>
              <a:buChar char="»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3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Google Shape;199;p3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0" name="Google Shape;200;p3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6"/>
          <p:cNvSpPr txBox="1">
            <a:spLocks noGrp="1"/>
          </p:cNvSpPr>
          <p:nvPr>
            <p:ph type="title"/>
          </p:nvPr>
        </p:nvSpPr>
        <p:spPr>
          <a:xfrm rot="5400000">
            <a:off x="6012600" y="1721154"/>
            <a:ext cx="3291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6"/>
          <p:cNvSpPr txBox="1">
            <a:spLocks noGrp="1"/>
          </p:cNvSpPr>
          <p:nvPr>
            <p:ph type="body" idx="1"/>
          </p:nvPr>
        </p:nvSpPr>
        <p:spPr>
          <a:xfrm rot="5400000">
            <a:off x="1821600" y="-260046"/>
            <a:ext cx="32910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400"/>
              <a:buChar char="–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400"/>
              <a:buChar char="–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400"/>
              <a:buChar char="»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3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" name="Google Shape;205;p3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Google Shape;206;p3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>
            <a:spLocks noGrp="1"/>
          </p:cNvSpPr>
          <p:nvPr>
            <p:ph type="sldNum" idx="12"/>
          </p:nvPr>
        </p:nvSpPr>
        <p:spPr>
          <a:xfrm>
            <a:off x="8763000" y="4972052"/>
            <a:ext cx="304800" cy="140400"/>
          </a:xfrm>
          <a:prstGeom prst="roundRect">
            <a:avLst>
              <a:gd name="adj" fmla="val 16667"/>
            </a:avLst>
          </a:prstGeom>
          <a:solidFill>
            <a:schemeClr val="lt1">
              <a:alpha val="48630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9" name="Google Shape;209;p37"/>
          <p:cNvSpPr txBox="1">
            <a:spLocks noGrp="1"/>
          </p:cNvSpPr>
          <p:nvPr>
            <p:ph type="body" idx="1"/>
          </p:nvPr>
        </p:nvSpPr>
        <p:spPr>
          <a:xfrm>
            <a:off x="124691" y="1052080"/>
            <a:ext cx="8884200" cy="3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23850" algn="l" rtl="0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23850" algn="l" rtl="0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Courier New"/>
              <a:buChar char="o"/>
              <a:defRPr sz="15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Arial"/>
              <a:buChar char="▪"/>
              <a:defRPr sz="15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23850" algn="l" rtl="0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SzPts val="1500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SzPts val="1500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SzPts val="1500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SzPts val="1500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0" name="Google Shape;210;p37"/>
          <p:cNvSpPr txBox="1">
            <a:spLocks noGrp="1"/>
          </p:cNvSpPr>
          <p:nvPr>
            <p:ph type="body" idx="2"/>
          </p:nvPr>
        </p:nvSpPr>
        <p:spPr>
          <a:xfrm>
            <a:off x="2057400" y="228600"/>
            <a:ext cx="495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o"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▪"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SzPts val="1500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SzPts val="1500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SzPts val="1500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SzPts val="1500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22789" y="1869687"/>
            <a:ext cx="7772400" cy="54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22790" y="2885299"/>
            <a:ext cx="4471225" cy="1659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4855752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485575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7239000" y="4910139"/>
            <a:ext cx="1905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789" y="913054"/>
            <a:ext cx="2507906" cy="74484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/>
          <p:nvPr/>
        </p:nvSpPr>
        <p:spPr>
          <a:xfrm>
            <a:off x="622790" y="1684977"/>
            <a:ext cx="2806211" cy="15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88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 sz="1050"/>
          </a:p>
        </p:txBody>
      </p:sp>
      <p:pic>
        <p:nvPicPr>
          <p:cNvPr id="23" name="Google Shape;23;p2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5"/>
          <a:stretch/>
        </p:blipFill>
        <p:spPr>
          <a:xfrm>
            <a:off x="0" y="-51180"/>
            <a:ext cx="9144000" cy="5194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092" y="913054"/>
            <a:ext cx="1880930" cy="74484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"/>
          <p:cNvSpPr txBox="1"/>
          <p:nvPr/>
        </p:nvSpPr>
        <p:spPr>
          <a:xfrm>
            <a:off x="467092" y="1684976"/>
            <a:ext cx="2104658" cy="15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88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 sz="1050"/>
          </a:p>
        </p:txBody>
      </p:sp>
      <p:sp>
        <p:nvSpPr>
          <p:cNvPr id="26" name="Google Shape;26;p2"/>
          <p:cNvSpPr txBox="1"/>
          <p:nvPr/>
        </p:nvSpPr>
        <p:spPr>
          <a:xfrm>
            <a:off x="467092" y="1885951"/>
            <a:ext cx="4309682" cy="744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467092" y="2819400"/>
            <a:ext cx="3608144" cy="190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35323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A07FE-8F24-439C-8F52-8A6369F6E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26C31-8551-4EC9-8C0C-8A98C1F9F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8270E-C160-4303-A6E9-5E6DA15DB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3A65-58BB-45DC-A143-01F3F5F7CF2F}" type="datetimeFigureOut">
              <a:rPr lang="en-US" smtClean="0"/>
              <a:t>9/22/21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D7786-AAA1-4EC0-9851-DA19A6BEA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962BC-0925-438C-93D3-7EFCF4E41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CCD9-3A51-47A8-A488-A5CF3AA18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7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" y="2"/>
            <a:ext cx="5122141" cy="91291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5"/>
          <p:cNvSpPr/>
          <p:nvPr/>
        </p:nvSpPr>
        <p:spPr>
          <a:xfrm>
            <a:off x="178471" y="40398"/>
            <a:ext cx="1200300" cy="905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25"/>
          <p:cNvPicPr preferRelativeResize="0"/>
          <p:nvPr/>
        </p:nvPicPr>
        <p:blipFill rotWithShape="1">
          <a:blip r:embed="rId17">
            <a:alphaModFix/>
          </a:blip>
          <a:srcRect l="5383"/>
          <a:stretch/>
        </p:blipFill>
        <p:spPr>
          <a:xfrm>
            <a:off x="4297679" y="2"/>
            <a:ext cx="4846319" cy="91291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5"/>
          <p:cNvSpPr txBox="1">
            <a:spLocks noGrp="1"/>
          </p:cNvSpPr>
          <p:nvPr>
            <p:ph type="title"/>
          </p:nvPr>
        </p:nvSpPr>
        <p:spPr>
          <a:xfrm>
            <a:off x="1610751" y="122549"/>
            <a:ext cx="61335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569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2569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2569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7" name="Google Shape;137;p25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89891" y="272914"/>
            <a:ext cx="941800" cy="37295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5"/>
          <p:cNvSpPr/>
          <p:nvPr/>
        </p:nvSpPr>
        <p:spPr>
          <a:xfrm>
            <a:off x="289890" y="4904185"/>
            <a:ext cx="2466010" cy="187200"/>
          </a:xfrm>
          <a:prstGeom prst="roundRect">
            <a:avLst>
              <a:gd name="adj" fmla="val 16667"/>
            </a:avLst>
          </a:prstGeom>
          <a:solidFill>
            <a:schemeClr val="lt1">
              <a:alpha val="48240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Helvetica Neue"/>
              <a:buNone/>
            </a:pPr>
            <a:r>
              <a:rPr lang="en-GB" sz="1100" b="0" i="1" u="none" strike="noStrike" cap="none" dirty="0" err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WGDisasters</a:t>
            </a:r>
            <a:r>
              <a:rPr lang="en-GB" sz="1100" b="0" i="1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Work Planning Meeting</a:t>
            </a:r>
            <a:endParaRPr sz="1100" b="0" i="1" u="none" strike="noStrike" cap="none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5" r:id="rId13"/>
    <p:sldLayoutId id="2147483686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eos.org/ourwork/workinggroups/wgcapd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urldefense.proofpoint.com/v2/url?u=http-3A__vnsc.org.vn&amp;d=DwMFaQ&amp;c=ApwzowJNAKKw3xye91w7BE1XMRKi2LN9kiMk5Csz9Zk&amp;r=pVdHP-sSkt367VY3RLLVSU8oSkE-CyUumETb6_vNOkk&amp;m=GYUGw7oVWyF6LCiVo5M8zMrJF7TVyEr401ZIxmeW_sQ&amp;s=YE7P4add0qBSKdSbi3qI1SLytuDd0m_5-sTUjbfhQ1M&amp;e=" TargetMode="External"/><Relationship Id="rId4" Type="http://schemas.openxmlformats.org/officeDocument/2006/relationships/hyperlink" Target="mailto:nancy.d.searby@nasa.gov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raining.ceos.org/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5" Type="http://schemas.openxmlformats.org/officeDocument/2006/relationships/hyperlink" Target="https://docs.google.com/spreadsheets/d/1kHauJvjVbhQnxt2nfOQt_CmTRUVrncVGa7yXGgZcr4Q/edit#gid=686802783" TargetMode="External"/><Relationship Id="rId4" Type="http://schemas.openxmlformats.org/officeDocument/2006/relationships/hyperlink" Target="https://docs.google.com/spreadsheets/d/1Ih_MxvHkgERx6wO0uzxQV9vAwvvYZ6VXRjMZtbvXdts/edit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/>
        </p:nvSpPr>
        <p:spPr>
          <a:xfrm>
            <a:off x="467091" y="1885950"/>
            <a:ext cx="5394106" cy="139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30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Working Group for Capacity Building and Data Democracy (</a:t>
            </a:r>
            <a:r>
              <a:rPr lang="en-US" sz="3000" b="1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WGCapD</a:t>
            </a:r>
            <a:r>
              <a:rPr lang="en-US" sz="30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1050" dirty="0"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467091" y="3349255"/>
            <a:ext cx="6135727" cy="1523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FFFFFF"/>
              </a:buClr>
              <a:buSzPts val="1800"/>
            </a:pPr>
            <a:r>
              <a:rPr lang="en-US" sz="1600" dirty="0">
                <a:latin typeface="Helvetica Neue"/>
                <a:ea typeface="Helvetica Neue"/>
                <a:cs typeface="Helvetica Neue"/>
                <a:sym typeface="Helvetica Neue"/>
              </a:rPr>
              <a:t>Nancy D. </a:t>
            </a:r>
            <a:r>
              <a:rPr lang="en-US" sz="1600" dirty="0" err="1">
                <a:latin typeface="Helvetica Neue"/>
                <a:ea typeface="Helvetica Neue"/>
                <a:cs typeface="Helvetica Neue"/>
                <a:sym typeface="Helvetica Neue"/>
              </a:rPr>
              <a:t>Searby</a:t>
            </a:r>
            <a:r>
              <a:rPr lang="en-US" sz="1600" dirty="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600" dirty="0" err="1">
                <a:latin typeface="Helvetica Neue"/>
                <a:ea typeface="Helvetica Neue"/>
                <a:cs typeface="Helvetica Neue"/>
                <a:sym typeface="Helvetica Neue"/>
              </a:rPr>
              <a:t>Ph.D</a:t>
            </a:r>
            <a:endParaRPr lang="en-US" sz="16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>
              <a:spcBef>
                <a:spcPts val="0"/>
              </a:spcBef>
              <a:buClr>
                <a:srgbClr val="FFFFFF"/>
              </a:buClr>
              <a:buSzPts val="1800"/>
            </a:pPr>
            <a:r>
              <a:rPr lang="en-US" sz="1600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WGCapD</a:t>
            </a:r>
            <a:r>
              <a:rPr lang="en-US" sz="16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Chair</a:t>
            </a:r>
            <a:endParaRPr sz="16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>
              <a:spcBef>
                <a:spcPts val="0"/>
              </a:spcBef>
              <a:buClr>
                <a:srgbClr val="FFFFFF"/>
              </a:buClr>
              <a:buSzPts val="1800"/>
            </a:pPr>
            <a:endParaRPr lang="en-US" sz="16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>
              <a:spcBef>
                <a:spcPts val="0"/>
              </a:spcBef>
              <a:buClr>
                <a:srgbClr val="FFFFFF"/>
              </a:buClr>
              <a:buSzPts val="1800"/>
            </a:pPr>
            <a:r>
              <a:rPr lang="en-US" sz="16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CEOS WGDisasters-16 Meeting</a:t>
            </a:r>
            <a:endParaRPr sz="1800" dirty="0"/>
          </a:p>
          <a:p>
            <a:pPr marL="0" indent="0">
              <a:spcBef>
                <a:spcPts val="0"/>
              </a:spcBef>
              <a:buClr>
                <a:srgbClr val="FFFFFF"/>
              </a:buClr>
              <a:buSzPts val="1800"/>
            </a:pPr>
            <a:r>
              <a:rPr lang="en-US" sz="1600" dirty="0">
                <a:solidFill>
                  <a:srgbClr val="FFFFFF"/>
                </a:solidFill>
              </a:rPr>
              <a:t>Virtual</a:t>
            </a:r>
            <a:endParaRPr sz="16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>
              <a:spcBef>
                <a:spcPts val="0"/>
              </a:spcBef>
              <a:buClr>
                <a:srgbClr val="FFFFFF"/>
              </a:buClr>
              <a:buSzPts val="1800"/>
            </a:pPr>
            <a:r>
              <a:rPr lang="en-US" sz="16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21– 23  September 2021</a:t>
            </a:r>
            <a:endParaRPr sz="1800" dirty="0"/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1800"/>
            </a:pPr>
            <a:endParaRPr sz="16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>
              <a:spcBef>
                <a:spcPts val="0"/>
              </a:spcBef>
              <a:buClr>
                <a:srgbClr val="FFFFFF"/>
              </a:buClr>
              <a:buSzPts val="1800"/>
            </a:pPr>
            <a:endParaRPr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F28F8-37CC-4752-AFB0-28FA3605F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Draft </a:t>
            </a:r>
            <a:r>
              <a:rPr lang="en-US" sz="2400" dirty="0" err="1"/>
              <a:t>WGCapD</a:t>
            </a:r>
            <a:r>
              <a:rPr lang="en-US" sz="2400" dirty="0"/>
              <a:t> Work Planning Timeline</a:t>
            </a:r>
          </a:p>
        </p:txBody>
      </p:sp>
      <p:sp>
        <p:nvSpPr>
          <p:cNvPr id="6" name="Google Shape;240;p41">
            <a:extLst>
              <a:ext uri="{FF2B5EF4-FFF2-40B4-BE49-F238E27FC236}">
                <a16:creationId xmlns:a16="http://schemas.microsoft.com/office/drawing/2014/main" id="{F441A3BF-A1E4-4E38-BC70-30C070E6BB55}"/>
              </a:ext>
            </a:extLst>
          </p:cNvPr>
          <p:cNvSpPr/>
          <p:nvPr/>
        </p:nvSpPr>
        <p:spPr>
          <a:xfrm>
            <a:off x="350025" y="1044063"/>
            <a:ext cx="1273500" cy="877200"/>
          </a:xfrm>
          <a:prstGeom prst="roundRect">
            <a:avLst>
              <a:gd name="adj" fmla="val 16667"/>
            </a:avLst>
          </a:prstGeom>
          <a:solidFill>
            <a:srgbClr val="1F49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lt1"/>
                </a:solidFill>
              </a:rPr>
              <a:t>September</a:t>
            </a:r>
            <a:endParaRPr b="1" dirty="0">
              <a:solidFill>
                <a:schemeClr val="lt1"/>
              </a:solidFill>
            </a:endParaRPr>
          </a:p>
        </p:txBody>
      </p:sp>
      <p:sp>
        <p:nvSpPr>
          <p:cNvPr id="7" name="Google Shape;241;p41">
            <a:extLst>
              <a:ext uri="{FF2B5EF4-FFF2-40B4-BE49-F238E27FC236}">
                <a16:creationId xmlns:a16="http://schemas.microsoft.com/office/drawing/2014/main" id="{70EF934F-6711-4013-B1CE-56212610D2A3}"/>
              </a:ext>
            </a:extLst>
          </p:cNvPr>
          <p:cNvSpPr/>
          <p:nvPr/>
        </p:nvSpPr>
        <p:spPr>
          <a:xfrm>
            <a:off x="2601325" y="1044063"/>
            <a:ext cx="1273500" cy="877200"/>
          </a:xfrm>
          <a:prstGeom prst="roundRect">
            <a:avLst>
              <a:gd name="adj" fmla="val 16667"/>
            </a:avLst>
          </a:prstGeom>
          <a:solidFill>
            <a:srgbClr val="1F49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October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8" name="Google Shape;242;p41">
            <a:extLst>
              <a:ext uri="{FF2B5EF4-FFF2-40B4-BE49-F238E27FC236}">
                <a16:creationId xmlns:a16="http://schemas.microsoft.com/office/drawing/2014/main" id="{2D3F84EF-AF51-4A06-A0B2-E74EBEE6B483}"/>
              </a:ext>
            </a:extLst>
          </p:cNvPr>
          <p:cNvSpPr/>
          <p:nvPr/>
        </p:nvSpPr>
        <p:spPr>
          <a:xfrm>
            <a:off x="4852625" y="1044063"/>
            <a:ext cx="1273500" cy="877200"/>
          </a:xfrm>
          <a:prstGeom prst="roundRect">
            <a:avLst>
              <a:gd name="adj" fmla="val 16667"/>
            </a:avLst>
          </a:prstGeom>
          <a:solidFill>
            <a:srgbClr val="1F49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November 17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9" name="Google Shape;243;p41">
            <a:extLst>
              <a:ext uri="{FF2B5EF4-FFF2-40B4-BE49-F238E27FC236}">
                <a16:creationId xmlns:a16="http://schemas.microsoft.com/office/drawing/2014/main" id="{660CA6B4-7772-4FD7-8D2F-B11AC093CD1F}"/>
              </a:ext>
            </a:extLst>
          </p:cNvPr>
          <p:cNvSpPr/>
          <p:nvPr/>
        </p:nvSpPr>
        <p:spPr>
          <a:xfrm>
            <a:off x="6186550" y="1044063"/>
            <a:ext cx="1273500" cy="877200"/>
          </a:xfrm>
          <a:prstGeom prst="roundRect">
            <a:avLst>
              <a:gd name="adj" fmla="val 16667"/>
            </a:avLst>
          </a:prstGeom>
          <a:solidFill>
            <a:srgbClr val="1F49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November 22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0" name="Google Shape;244;p41">
            <a:extLst>
              <a:ext uri="{FF2B5EF4-FFF2-40B4-BE49-F238E27FC236}">
                <a16:creationId xmlns:a16="http://schemas.microsoft.com/office/drawing/2014/main" id="{3F1A9E0D-218B-4DB7-A816-EDA4CB918252}"/>
              </a:ext>
            </a:extLst>
          </p:cNvPr>
          <p:cNvSpPr/>
          <p:nvPr/>
        </p:nvSpPr>
        <p:spPr>
          <a:xfrm>
            <a:off x="7520475" y="1044063"/>
            <a:ext cx="1273500" cy="877200"/>
          </a:xfrm>
          <a:prstGeom prst="roundRect">
            <a:avLst>
              <a:gd name="adj" fmla="val 16667"/>
            </a:avLst>
          </a:prstGeom>
          <a:solidFill>
            <a:srgbClr val="1F49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Week of November 29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1" name="Google Shape;245;p41">
            <a:extLst>
              <a:ext uri="{FF2B5EF4-FFF2-40B4-BE49-F238E27FC236}">
                <a16:creationId xmlns:a16="http://schemas.microsoft.com/office/drawing/2014/main" id="{D9AB298B-8670-4018-A3D1-D80FE6F30EBC}"/>
              </a:ext>
            </a:extLst>
          </p:cNvPr>
          <p:cNvSpPr/>
          <p:nvPr/>
        </p:nvSpPr>
        <p:spPr>
          <a:xfrm>
            <a:off x="983425" y="2745075"/>
            <a:ext cx="3756900" cy="608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2" name="Google Shape;247;p41">
            <a:extLst>
              <a:ext uri="{FF2B5EF4-FFF2-40B4-BE49-F238E27FC236}">
                <a16:creationId xmlns:a16="http://schemas.microsoft.com/office/drawing/2014/main" id="{F77E2D68-72E5-461A-8E35-19B8060E2F34}"/>
              </a:ext>
            </a:extLst>
          </p:cNvPr>
          <p:cNvSpPr txBox="1"/>
          <p:nvPr/>
        </p:nvSpPr>
        <p:spPr>
          <a:xfrm>
            <a:off x="926825" y="2842375"/>
            <a:ext cx="3925800" cy="18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>
                <a:solidFill>
                  <a:schemeClr val="dk1"/>
                </a:solidFill>
              </a:rPr>
              <a:t>Final refinement</a:t>
            </a:r>
            <a:endParaRPr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i="1">
                <a:solidFill>
                  <a:schemeClr val="dk1"/>
                </a:solidFill>
              </a:rPr>
              <a:t>S</a:t>
            </a:r>
            <a:r>
              <a:rPr lang="en-GB" sz="1300" i="1">
                <a:solidFill>
                  <a:schemeClr val="dk1"/>
                </a:solidFill>
              </a:rPr>
              <a:t>hare CEOS Principals contacts with group so each Principal proposing a deliverable can identify and coordinate 2+ CEOS Agencies’ participation</a:t>
            </a:r>
            <a:endParaRPr sz="1300" i="1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-GB" sz="1300" i="1">
                <a:solidFill>
                  <a:schemeClr val="dk1"/>
                </a:solidFill>
              </a:rPr>
              <a:t>Leadership team will help facilitate additional collaboration and discussion time as needed</a:t>
            </a:r>
            <a:endParaRPr/>
          </a:p>
        </p:txBody>
      </p:sp>
      <p:sp>
        <p:nvSpPr>
          <p:cNvPr id="13" name="Google Shape;248;p41">
            <a:extLst>
              <a:ext uri="{FF2B5EF4-FFF2-40B4-BE49-F238E27FC236}">
                <a16:creationId xmlns:a16="http://schemas.microsoft.com/office/drawing/2014/main" id="{5D97DC83-028C-4AA8-8046-DBF545D77D09}"/>
              </a:ext>
            </a:extLst>
          </p:cNvPr>
          <p:cNvSpPr txBox="1"/>
          <p:nvPr/>
        </p:nvSpPr>
        <p:spPr>
          <a:xfrm>
            <a:off x="4728875" y="1966175"/>
            <a:ext cx="15210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Deadline for all deliverable submissions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Including</a:t>
            </a:r>
            <a:endParaRPr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2+ CEOS Agencies and 1 identified lead</a:t>
            </a:r>
            <a:endParaRPr i="1"/>
          </a:p>
        </p:txBody>
      </p:sp>
      <p:sp>
        <p:nvSpPr>
          <p:cNvPr id="14" name="Google Shape;249;p41">
            <a:extLst>
              <a:ext uri="{FF2B5EF4-FFF2-40B4-BE49-F238E27FC236}">
                <a16:creationId xmlns:a16="http://schemas.microsoft.com/office/drawing/2014/main" id="{B3EEB2A8-7AF7-41EA-8766-433661B5EDF0}"/>
              </a:ext>
            </a:extLst>
          </p:cNvPr>
          <p:cNvSpPr txBox="1"/>
          <p:nvPr/>
        </p:nvSpPr>
        <p:spPr>
          <a:xfrm>
            <a:off x="6264400" y="1966175"/>
            <a:ext cx="11178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Circulate integrated input for review</a:t>
            </a:r>
            <a:endParaRPr/>
          </a:p>
        </p:txBody>
      </p:sp>
      <p:sp>
        <p:nvSpPr>
          <p:cNvPr id="15" name="Google Shape;250;p41">
            <a:extLst>
              <a:ext uri="{FF2B5EF4-FFF2-40B4-BE49-F238E27FC236}">
                <a16:creationId xmlns:a16="http://schemas.microsoft.com/office/drawing/2014/main" id="{BA06C60B-F4AE-43D3-9B4E-F2EBCAB30462}"/>
              </a:ext>
            </a:extLst>
          </p:cNvPr>
          <p:cNvSpPr txBox="1"/>
          <p:nvPr/>
        </p:nvSpPr>
        <p:spPr>
          <a:xfrm>
            <a:off x="7453275" y="1966175"/>
            <a:ext cx="1407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Submit final list to CEOS CEO</a:t>
            </a:r>
            <a:endParaRPr/>
          </a:p>
        </p:txBody>
      </p:sp>
      <p:sp>
        <p:nvSpPr>
          <p:cNvPr id="16" name="Google Shape;246;p41">
            <a:extLst>
              <a:ext uri="{FF2B5EF4-FFF2-40B4-BE49-F238E27FC236}">
                <a16:creationId xmlns:a16="http://schemas.microsoft.com/office/drawing/2014/main" id="{3EB4CA15-3EFA-49AF-B27E-B4E010BEF952}"/>
              </a:ext>
            </a:extLst>
          </p:cNvPr>
          <p:cNvSpPr txBox="1"/>
          <p:nvPr/>
        </p:nvSpPr>
        <p:spPr>
          <a:xfrm>
            <a:off x="0" y="1921275"/>
            <a:ext cx="204480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Develop ideas and plans based on discussions at work planning meeting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6931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0"/>
          <p:cNvSpPr>
            <a:spLocks noGrp="1"/>
          </p:cNvSpPr>
          <p:nvPr>
            <p:ph type="sldNum" idx="12"/>
          </p:nvPr>
        </p:nvSpPr>
        <p:spPr>
          <a:xfrm>
            <a:off x="8763000" y="4972052"/>
            <a:ext cx="304800" cy="140400"/>
          </a:xfrm>
          <a:prstGeom prst="roundRect">
            <a:avLst>
              <a:gd name="adj" fmla="val 16667"/>
            </a:avLst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sp>
        <p:nvSpPr>
          <p:cNvPr id="232" name="Google Shape;232;p40"/>
          <p:cNvSpPr txBox="1">
            <a:spLocks noGrp="1"/>
          </p:cNvSpPr>
          <p:nvPr>
            <p:ph type="body" idx="1"/>
          </p:nvPr>
        </p:nvSpPr>
        <p:spPr>
          <a:xfrm>
            <a:off x="124691" y="1052080"/>
            <a:ext cx="8884200" cy="3826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1" dirty="0">
                <a:solidFill>
                  <a:schemeClr val="dk1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Key Priorities for </a:t>
            </a:r>
            <a:r>
              <a:rPr lang="en-GB" sz="1800" b="1" dirty="0" err="1">
                <a:solidFill>
                  <a:schemeClr val="dk1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WGDisasters</a:t>
            </a:r>
            <a:endParaRPr sz="1800" b="1" dirty="0">
              <a:solidFill>
                <a:schemeClr val="dk1"/>
              </a:solidFill>
              <a:latin typeface="Helvetica Neue" panose="020B0604020202020204" charset="0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 dirty="0">
                <a:solidFill>
                  <a:schemeClr val="dk1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Recovery Observatory Demonstrator (setting up recovery observatory after disaster event, plan to set 5-6 over the next 3 years, like we did after explosion in Beirut or earthquake in Haiti, rely on local capacity and matching it with global expertise). </a:t>
            </a:r>
            <a:endParaRPr sz="1800" dirty="0">
              <a:solidFill>
                <a:schemeClr val="dk1"/>
              </a:solidFill>
              <a:latin typeface="Helvetica Neue" panose="020B0604020202020204" charset="0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 dirty="0">
                <a:solidFill>
                  <a:schemeClr val="dk1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Capacity development elements in most thematic Pilot/Demonstrators (seismic hazards, volcanoes, landslides, flood pilot, wildfire) - communities are established but would be interested to explore collaboration with </a:t>
            </a:r>
            <a:r>
              <a:rPr lang="en-GB" sz="1800" dirty="0" err="1">
                <a:solidFill>
                  <a:schemeClr val="dk1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WGCapD</a:t>
            </a:r>
            <a:r>
              <a:rPr lang="en-GB" sz="1800" dirty="0">
                <a:solidFill>
                  <a:schemeClr val="dk1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.</a:t>
            </a:r>
            <a:endParaRPr sz="1800" dirty="0">
              <a:solidFill>
                <a:schemeClr val="dk1"/>
              </a:solidFill>
              <a:latin typeface="Helvetica Neue" panose="020B0604020202020204" charset="0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 dirty="0">
                <a:solidFill>
                  <a:schemeClr val="dk1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Strengthen ties to GEO WGs (Capacity Development, DRR)</a:t>
            </a:r>
            <a:endParaRPr sz="1800" dirty="0">
              <a:solidFill>
                <a:schemeClr val="dk1"/>
              </a:solidFill>
              <a:latin typeface="Helvetica Neue" panose="020B0604020202020204" charset="0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 dirty="0">
                <a:solidFill>
                  <a:schemeClr val="dk1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Renewed focus on Climate </a:t>
            </a:r>
            <a:endParaRPr sz="1800" dirty="0">
              <a:solidFill>
                <a:schemeClr val="dk1"/>
              </a:solidFill>
              <a:latin typeface="Helvetica Neue" panose="020B0604020202020204" charset="0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 dirty="0">
                <a:solidFill>
                  <a:schemeClr val="dk1"/>
                </a:solidFill>
                <a:latin typeface="Helvetica Neue" panose="020B0604020202020204" charset="0"/>
                <a:ea typeface="Arial"/>
                <a:cs typeface="Arial"/>
                <a:sym typeface="Arial"/>
              </a:rPr>
              <a:t>Emerging GEO-DARMA projects (Americas)</a:t>
            </a:r>
            <a:endParaRPr sz="1800" dirty="0">
              <a:solidFill>
                <a:schemeClr val="dk1"/>
              </a:solidFill>
              <a:latin typeface="Helvetica Neue" panose="020B0604020202020204" charset="0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200" dirty="0"/>
          </a:p>
        </p:txBody>
      </p:sp>
      <p:sp>
        <p:nvSpPr>
          <p:cNvPr id="233" name="Google Shape;233;p40"/>
          <p:cNvSpPr txBox="1">
            <a:spLocks noGrp="1"/>
          </p:cNvSpPr>
          <p:nvPr>
            <p:ph type="body" idx="2"/>
          </p:nvPr>
        </p:nvSpPr>
        <p:spPr>
          <a:xfrm>
            <a:off x="1695791" y="215153"/>
            <a:ext cx="5742000" cy="600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2500"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2000" dirty="0"/>
              <a:t>What we heard at our </a:t>
            </a:r>
            <a:r>
              <a:rPr lang="en-GB" sz="2000" dirty="0" err="1"/>
              <a:t>WGCapD</a:t>
            </a:r>
            <a:r>
              <a:rPr lang="en-GB" sz="2000" dirty="0"/>
              <a:t> Work Planning Mtg</a:t>
            </a:r>
            <a:endParaRPr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2"/>
          <p:cNvSpPr txBox="1">
            <a:spLocks noGrp="1"/>
          </p:cNvSpPr>
          <p:nvPr>
            <p:ph type="title"/>
          </p:nvPr>
        </p:nvSpPr>
        <p:spPr>
          <a:xfrm>
            <a:off x="1610751" y="122549"/>
            <a:ext cx="6133500" cy="651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latin typeface="Helvetica Neue" panose="020B0604020202020204" charset="0"/>
              </a:rPr>
              <a:t>Discussion</a:t>
            </a:r>
            <a:endParaRPr sz="2800" dirty="0">
              <a:latin typeface="Helvetica Neue" panose="020B0604020202020204" charset="0"/>
            </a:endParaRPr>
          </a:p>
        </p:txBody>
      </p:sp>
      <p:sp>
        <p:nvSpPr>
          <p:cNvPr id="256" name="Google Shape;256;p4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88900" lvl="0" indent="0" algn="ctr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200"/>
              <a:buNone/>
            </a:pPr>
            <a:r>
              <a:rPr lang="en-US" sz="2200" dirty="0">
                <a:latin typeface="Helvetica Neue" panose="020B0604020202020204" charset="0"/>
              </a:rPr>
              <a:t>Next steps to explore collaborative opportunities?</a:t>
            </a:r>
          </a:p>
          <a:p>
            <a:pPr marL="457200" lvl="0" indent="-368300" algn="ctr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200"/>
              <a:buChar char="•"/>
            </a:pPr>
            <a:endParaRPr lang="en-US" sz="2200" dirty="0">
              <a:latin typeface="Helvetica Neue" panose="020B0604020202020204" charset="0"/>
            </a:endParaRPr>
          </a:p>
          <a:p>
            <a:pPr marL="88900" lvl="0" indent="0" algn="ctr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200"/>
              <a:buNone/>
            </a:pPr>
            <a:r>
              <a:rPr lang="en-US" sz="2200" dirty="0">
                <a:latin typeface="Helvetica Neue" panose="020B0604020202020204" charset="0"/>
              </a:rPr>
              <a:t>Thanks!</a:t>
            </a:r>
          </a:p>
          <a:p>
            <a:pPr marL="88900" lvl="0" indent="0" algn="ctr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200"/>
              <a:buNone/>
            </a:pPr>
            <a:endParaRPr lang="en-US" sz="2200" dirty="0">
              <a:latin typeface="Helvetica Neue" panose="020B0604020202020204" charset="0"/>
            </a:endParaRPr>
          </a:p>
          <a:p>
            <a:pPr marL="88900" lvl="0" indent="0" algn="ctr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200"/>
              <a:buNone/>
            </a:pPr>
            <a:r>
              <a:rPr lang="en-US" sz="2200" dirty="0" err="1">
                <a:latin typeface="Helvetica Neue" panose="020B0604020202020204" charset="0"/>
              </a:rPr>
              <a:t>Nancy.D.Searby@nasa.gov</a:t>
            </a:r>
            <a:endParaRPr sz="2200" dirty="0">
              <a:latin typeface="Helvetica Neue" panose="020B0604020202020204" charset="0"/>
            </a:endParaRPr>
          </a:p>
        </p:txBody>
      </p:sp>
      <p:sp>
        <p:nvSpPr>
          <p:cNvPr id="257" name="Google Shape;257;p4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5110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252bed115_1_7"/>
          <p:cNvSpPr txBox="1">
            <a:spLocks noGrp="1"/>
          </p:cNvSpPr>
          <p:nvPr>
            <p:ph type="body" idx="1"/>
          </p:nvPr>
        </p:nvSpPr>
        <p:spPr>
          <a:xfrm>
            <a:off x="3583093" y="1117396"/>
            <a:ext cx="5342100" cy="3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254000" lvl="0" indent="-254000" algn="l" rtl="0">
              <a:spcBef>
                <a:spcPts val="90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</a:pPr>
            <a:r>
              <a:rPr lang="en-US" sz="1800" dirty="0"/>
              <a:t>Pursues activities based on the pillars of the Data Democracy Initiative Mission and aims to unify CEOS efforts toward:</a:t>
            </a:r>
            <a:endParaRPr dirty="0"/>
          </a:p>
          <a:p>
            <a:pPr marL="571500" lvl="1" indent="-222250" algn="l" rtl="0">
              <a:spcBef>
                <a:spcPts val="8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Noto Sans Symbols"/>
              <a:buChar char="▪"/>
            </a:pPr>
            <a:r>
              <a:rPr lang="en-US" dirty="0"/>
              <a:t>Enhancing access to Earth observation data</a:t>
            </a:r>
            <a:endParaRPr dirty="0"/>
          </a:p>
          <a:p>
            <a:pPr marL="571500" lvl="1" indent="-222250" algn="l" rtl="0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Noto Sans Symbols"/>
              <a:buChar char="▪"/>
            </a:pPr>
            <a:r>
              <a:rPr lang="en-US" dirty="0"/>
              <a:t>Increasing the sharing of software tools </a:t>
            </a:r>
            <a:endParaRPr dirty="0"/>
          </a:p>
          <a:p>
            <a:pPr marL="571500" lvl="1" indent="-222250" algn="l" rtl="0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Noto Sans Symbols"/>
              <a:buChar char="▪"/>
            </a:pPr>
            <a:r>
              <a:rPr lang="en-US" dirty="0"/>
              <a:t>Expanding data dissemination capabilities and transferring relevant technologies to end users</a:t>
            </a:r>
            <a:endParaRPr dirty="0"/>
          </a:p>
          <a:p>
            <a:pPr marL="571500" lvl="1" indent="-222250" algn="l" rtl="0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Noto Sans Symbols"/>
              <a:buChar char="▪"/>
            </a:pPr>
            <a:r>
              <a:rPr lang="en-US" dirty="0"/>
              <a:t>Providing intensive capacity building, education, and training for enabling end users </a:t>
            </a:r>
            <a:endParaRPr dirty="0"/>
          </a:p>
          <a:p>
            <a:pPr marL="254000" lvl="0" indent="-247650" algn="l" rtl="0">
              <a:spcBef>
                <a:spcPts val="400"/>
              </a:spcBef>
              <a:spcAft>
                <a:spcPts val="0"/>
              </a:spcAft>
              <a:buSzPts val="1500"/>
              <a:buChar char="•"/>
            </a:pPr>
            <a:r>
              <a:rPr lang="en-US" sz="1800" dirty="0"/>
              <a:t>Website &amp; Resources: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https://ceos.org/ourwork/workinggroups/wgcapd/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134" name="Google Shape;134;gc252bed115_1_7"/>
          <p:cNvSpPr txBox="1">
            <a:spLocks noGrp="1"/>
          </p:cNvSpPr>
          <p:nvPr>
            <p:ph type="body" idx="2"/>
          </p:nvPr>
        </p:nvSpPr>
        <p:spPr>
          <a:xfrm>
            <a:off x="1639500" y="161925"/>
            <a:ext cx="62580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90"/>
              <a:buNone/>
            </a:pPr>
            <a:r>
              <a:rPr lang="en-US" sz="2190" dirty="0"/>
              <a:t>What is the CEOS Working Group on Capacity Building and Data Democracy?</a:t>
            </a:r>
            <a:endParaRPr sz="2190" dirty="0"/>
          </a:p>
        </p:txBody>
      </p:sp>
      <p:sp>
        <p:nvSpPr>
          <p:cNvPr id="135" name="Google Shape;135;gc252bed115_1_7"/>
          <p:cNvSpPr txBox="1">
            <a:spLocks noGrp="1"/>
          </p:cNvSpPr>
          <p:nvPr>
            <p:ph type="sldNum" idx="4294967295"/>
          </p:nvPr>
        </p:nvSpPr>
        <p:spPr>
          <a:xfrm>
            <a:off x="7239000" y="4910138"/>
            <a:ext cx="19050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2569"/>
                </a:solidFill>
              </a:rPr>
              <a:t>2</a:t>
            </a:fld>
            <a:endParaRPr>
              <a:solidFill>
                <a:srgbClr val="002569"/>
              </a:solidFill>
            </a:endParaRPr>
          </a:p>
        </p:txBody>
      </p:sp>
      <p:sp>
        <p:nvSpPr>
          <p:cNvPr id="136" name="Google Shape;136;gc252bed115_1_7"/>
          <p:cNvSpPr/>
          <p:nvPr/>
        </p:nvSpPr>
        <p:spPr>
          <a:xfrm>
            <a:off x="234656" y="1361857"/>
            <a:ext cx="3153300" cy="32070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FFC000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1">
                <a:solidFill>
                  <a:srgbClr val="002569"/>
                </a:solidFill>
              </a:rPr>
              <a:t>Mission</a:t>
            </a:r>
            <a:r>
              <a:rPr lang="en-US" sz="2100">
                <a:solidFill>
                  <a:srgbClr val="002569"/>
                </a:solidFill>
              </a:rPr>
              <a:t> </a:t>
            </a:r>
            <a:endParaRPr sz="2100">
              <a:solidFill>
                <a:srgbClr val="002569"/>
              </a:solidFill>
            </a:endParaRPr>
          </a:p>
          <a:p>
            <a:pPr marL="0" marR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2569"/>
                </a:solidFill>
              </a:rPr>
              <a:t>Increase the capacity of </a:t>
            </a:r>
            <a:endParaRPr sz="2100">
              <a:solidFill>
                <a:srgbClr val="002569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2569"/>
                </a:solidFill>
              </a:rPr>
              <a:t>institutions in less </a:t>
            </a:r>
            <a:endParaRPr sz="2100">
              <a:solidFill>
                <a:srgbClr val="002569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2569"/>
                </a:solidFill>
              </a:rPr>
              <a:t>developed countries for </a:t>
            </a:r>
            <a:endParaRPr sz="2100">
              <a:solidFill>
                <a:srgbClr val="002569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2569"/>
                </a:solidFill>
              </a:rPr>
              <a:t>effective use of Earth </a:t>
            </a:r>
            <a:endParaRPr sz="2100">
              <a:solidFill>
                <a:srgbClr val="002569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2569"/>
                </a:solidFill>
              </a:rPr>
              <a:t>observation data for the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2569"/>
                </a:solidFill>
              </a:rPr>
              <a:t>benefit of society and to </a:t>
            </a:r>
            <a:endParaRPr sz="2100">
              <a:solidFill>
                <a:srgbClr val="002569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2569"/>
                </a:solidFill>
              </a:rPr>
              <a:t>achieve sustainable </a:t>
            </a:r>
            <a:endParaRPr sz="2100">
              <a:solidFill>
                <a:srgbClr val="002569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2569"/>
                </a:solidFill>
              </a:rPr>
              <a:t>development. </a:t>
            </a:r>
            <a:endParaRPr sz="2100" i="0" u="none" strike="noStrike" cap="none">
              <a:solidFill>
                <a:srgbClr val="002569"/>
              </a:solidFill>
            </a:endParaRPr>
          </a:p>
        </p:txBody>
      </p:sp>
      <p:sp>
        <p:nvSpPr>
          <p:cNvPr id="137" name="Google Shape;137;gc252bed115_1_7"/>
          <p:cNvSpPr txBox="1"/>
          <p:nvPr/>
        </p:nvSpPr>
        <p:spPr>
          <a:xfrm>
            <a:off x="3821567" y="4253949"/>
            <a:ext cx="2414700" cy="8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lang="en-US" sz="1500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WGCapD Chair</a:t>
            </a:r>
            <a:endParaRPr sz="11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lang="en-US" sz="1500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Dr. Nancy Searby (NASA)</a:t>
            </a:r>
            <a:endParaRPr sz="11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lang="en-US" sz="1500" u="sng" dirty="0">
                <a:solidFill>
                  <a:srgbClr val="0000FF"/>
                </a:solidFill>
                <a:latin typeface="Helvetica Neue"/>
                <a:sym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nancy.d.searby@nasa.gov</a:t>
            </a:r>
            <a:r>
              <a:rPr lang="en-US" sz="1500" u="sng" dirty="0">
                <a:solidFill>
                  <a:srgbClr val="0000FF"/>
                </a:solidFill>
                <a:latin typeface="Helvetica Neue"/>
                <a:sym typeface="Helvetica Neue"/>
              </a:rPr>
              <a:t>  </a:t>
            </a:r>
            <a:endParaRPr sz="1500" u="sng" dirty="0">
              <a:solidFill>
                <a:srgbClr val="0000FF"/>
              </a:solidFill>
              <a:latin typeface="Helvetica Neue"/>
            </a:endParaRPr>
          </a:p>
        </p:txBody>
      </p:sp>
      <p:sp>
        <p:nvSpPr>
          <p:cNvPr id="138" name="Google Shape;138;gc252bed115_1_7"/>
          <p:cNvSpPr txBox="1"/>
          <p:nvPr/>
        </p:nvSpPr>
        <p:spPr>
          <a:xfrm>
            <a:off x="6554562" y="4253949"/>
            <a:ext cx="2414700" cy="8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lang="en-US" sz="1500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WGCapD Vice Chair</a:t>
            </a:r>
            <a:endParaRPr sz="11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lang="en-US" sz="1500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Dr. Pham Thy (VNSC)</a:t>
            </a:r>
            <a:endParaRPr sz="11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lang="en-US" sz="1500" u="sng" dirty="0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ptmthy@</a:t>
            </a:r>
            <a:r>
              <a:rPr lang="en-US" sz="1500" u="sng" dirty="0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vnsc.org.vn</a:t>
            </a:r>
            <a:endParaRPr sz="1500" u="sng" dirty="0">
              <a:solidFill>
                <a:srgbClr val="0000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gc252bed115_1_14"/>
          <p:cNvPicPr preferRelativeResize="0"/>
          <p:nvPr/>
        </p:nvPicPr>
        <p:blipFill rotWithShape="1">
          <a:blip r:embed="rId3">
            <a:alphaModFix/>
          </a:blip>
          <a:srcRect l="8814" t="34239" r="15070" b="29756"/>
          <a:stretch/>
        </p:blipFill>
        <p:spPr>
          <a:xfrm>
            <a:off x="3160735" y="3548020"/>
            <a:ext cx="2068656" cy="65326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sp>
        <p:nvSpPr>
          <p:cNvPr id="144" name="Google Shape;144;gc252bed115_1_14"/>
          <p:cNvSpPr txBox="1"/>
          <p:nvPr/>
        </p:nvSpPr>
        <p:spPr>
          <a:xfrm>
            <a:off x="5338536" y="1065350"/>
            <a:ext cx="3733663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lang="en-US" sz="1800" b="1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In-Person Workshops</a:t>
            </a:r>
            <a:endParaRPr sz="1500" b="1" dirty="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Arial"/>
              <a:buNone/>
            </a:pPr>
            <a:r>
              <a:rPr lang="en-US" sz="1500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Organize free training workshops for participants around the globe</a:t>
            </a:r>
            <a:endParaRPr sz="1100" dirty="0"/>
          </a:p>
          <a:p>
            <a:pPr marL="254000" marR="0" lvl="0" indent="-247650" algn="l" rtl="0">
              <a:spcBef>
                <a:spcPts val="9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Arial"/>
              <a:buChar char="•"/>
            </a:pPr>
            <a:r>
              <a:rPr lang="en-US" sz="1500" b="1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EO Training Workshops: </a:t>
            </a:r>
            <a:r>
              <a:rPr lang="en-US" sz="1500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ex. SAR Trainings</a:t>
            </a:r>
            <a:endParaRPr sz="1500" b="1" dirty="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54000" marR="0" lvl="0" indent="-247650" algn="l" rtl="0">
              <a:spcBef>
                <a:spcPts val="10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Arial"/>
              <a:buChar char="•"/>
            </a:pPr>
            <a:r>
              <a:rPr lang="en-US" sz="1500" b="1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Thematic Training Workshops: </a:t>
            </a:r>
            <a:r>
              <a:rPr lang="en-US" sz="1500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ex. Forest Monitoring, Land Cover Land Use Change, Flooding</a:t>
            </a:r>
            <a:endParaRPr sz="11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54000" marR="0" lvl="0" indent="-247650" algn="l" rtl="0">
              <a:spcBef>
                <a:spcPts val="9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Arial"/>
              <a:buChar char="•"/>
            </a:pPr>
            <a:r>
              <a:rPr lang="en-US" sz="1500" b="1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Regional Workshops: </a:t>
            </a:r>
            <a:r>
              <a:rPr lang="en-US" sz="1500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ex. </a:t>
            </a:r>
            <a:r>
              <a:rPr lang="en-US" sz="1500" b="0" i="0" u="none" strike="noStrike" cap="none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GEO – </a:t>
            </a:r>
            <a:r>
              <a:rPr lang="en-US" sz="1500" b="0" i="0" u="none" strike="noStrike" cap="none" dirty="0" err="1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AmeriGEO</a:t>
            </a:r>
            <a:r>
              <a:rPr lang="en-US" sz="1500" b="0" i="0" u="none" strike="noStrike" cap="none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&amp; </a:t>
            </a:r>
            <a:r>
              <a:rPr lang="en-US" sz="1500" b="0" i="0" u="none" strike="noStrike" cap="none" dirty="0" err="1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AfriGEO</a:t>
            </a:r>
            <a:r>
              <a:rPr lang="en-US" sz="1500" b="0" i="0" u="none" strike="noStrike" cap="none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Southeast Asia</a:t>
            </a:r>
            <a:endParaRPr sz="1100" dirty="0"/>
          </a:p>
        </p:txBody>
      </p:sp>
      <p:sp>
        <p:nvSpPr>
          <p:cNvPr id="145" name="Google Shape;145;gc252bed115_1_14"/>
          <p:cNvSpPr txBox="1">
            <a:spLocks noGrp="1"/>
          </p:cNvSpPr>
          <p:nvPr>
            <p:ph type="body" idx="1"/>
          </p:nvPr>
        </p:nvSpPr>
        <p:spPr>
          <a:xfrm>
            <a:off x="124700" y="1065350"/>
            <a:ext cx="4114800" cy="25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None/>
            </a:pPr>
            <a:r>
              <a:rPr lang="en-US" sz="1800" b="1"/>
              <a:t>Virtual Trainings</a:t>
            </a:r>
            <a:endParaRPr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rgbClr val="002569"/>
              </a:buClr>
              <a:buSzPts val="1500"/>
              <a:buNone/>
            </a:pPr>
            <a:r>
              <a:rPr lang="en-US"/>
              <a:t>Organize free E-Learning courses and webinars for participants around the globe</a:t>
            </a:r>
            <a:endParaRPr/>
          </a:p>
          <a:p>
            <a:pPr marL="254000" lvl="0" indent="-247650" algn="l" rtl="0">
              <a:spcBef>
                <a:spcPts val="900"/>
              </a:spcBef>
              <a:spcAft>
                <a:spcPts val="0"/>
              </a:spcAft>
              <a:buClr>
                <a:srgbClr val="002569"/>
              </a:buClr>
              <a:buSzPts val="1500"/>
              <a:buChar char="•"/>
            </a:pPr>
            <a:r>
              <a:rPr lang="en-US" b="1"/>
              <a:t>Webinars</a:t>
            </a:r>
            <a:r>
              <a:rPr lang="en-US"/>
              <a:t>:</a:t>
            </a:r>
            <a:endParaRPr/>
          </a:p>
          <a:p>
            <a:pPr marL="254000" lvl="0" indent="-152400" algn="l" rtl="0">
              <a:spcBef>
                <a:spcPts val="900"/>
              </a:spcBef>
              <a:spcAft>
                <a:spcPts val="0"/>
              </a:spcAft>
              <a:buClr>
                <a:srgbClr val="002569"/>
              </a:buClr>
              <a:buSzPts val="1500"/>
              <a:buNone/>
            </a:pPr>
            <a:endParaRPr/>
          </a:p>
          <a:p>
            <a:pPr marL="254000" lvl="0" indent="-247650" algn="l" rtl="0">
              <a:spcBef>
                <a:spcPts val="900"/>
              </a:spcBef>
              <a:spcAft>
                <a:spcPts val="0"/>
              </a:spcAft>
              <a:buClr>
                <a:srgbClr val="002569"/>
              </a:buClr>
              <a:buSzPts val="1500"/>
              <a:buChar char="•"/>
            </a:pPr>
            <a:r>
              <a:rPr lang="en-US" b="1"/>
              <a:t>MOOCs</a:t>
            </a:r>
            <a:r>
              <a:rPr lang="en-US"/>
              <a:t>:</a:t>
            </a:r>
            <a:endParaRPr sz="2400"/>
          </a:p>
        </p:txBody>
      </p:sp>
      <p:sp>
        <p:nvSpPr>
          <p:cNvPr id="146" name="Google Shape;146;gc252bed115_1_14"/>
          <p:cNvSpPr txBox="1">
            <a:spLocks noGrp="1"/>
          </p:cNvSpPr>
          <p:nvPr>
            <p:ph type="body" idx="2"/>
          </p:nvPr>
        </p:nvSpPr>
        <p:spPr>
          <a:xfrm>
            <a:off x="1639491" y="228599"/>
            <a:ext cx="6258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US" sz="3000" dirty="0" err="1"/>
              <a:t>WGCapD</a:t>
            </a:r>
            <a:r>
              <a:rPr lang="en-US" sz="3000" dirty="0"/>
              <a:t> Activities</a:t>
            </a:r>
            <a:endParaRPr sz="3000" dirty="0"/>
          </a:p>
        </p:txBody>
      </p:sp>
      <p:pic>
        <p:nvPicPr>
          <p:cNvPr id="147" name="Google Shape;147;gc252bed115_1_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2278" y="1259123"/>
            <a:ext cx="801622" cy="10374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sp>
        <p:nvSpPr>
          <p:cNvPr id="148" name="Google Shape;148;gc252bed115_1_14"/>
          <p:cNvSpPr txBox="1"/>
          <p:nvPr/>
        </p:nvSpPr>
        <p:spPr>
          <a:xfrm>
            <a:off x="124700" y="2220325"/>
            <a:ext cx="30756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571500" marR="0" lvl="1" indent="-222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Noto Sans Symbols"/>
              <a:buChar char="▪"/>
            </a:pPr>
            <a:r>
              <a:rPr lang="en-US" sz="1500" b="0" i="0" u="none" strike="noStrike" cap="none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Awareness Webinars </a:t>
            </a:r>
            <a:endParaRPr sz="1100" dirty="0"/>
          </a:p>
          <a:p>
            <a:pPr marL="571500" marR="0" lvl="1" indent="-222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Noto Sans Symbols"/>
              <a:buChar char="▪"/>
            </a:pPr>
            <a:r>
              <a:rPr lang="en-US" sz="1500" b="0" i="0" u="none" strike="noStrike" cap="none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Webinar Series</a:t>
            </a:r>
            <a:endParaRPr sz="1100" dirty="0"/>
          </a:p>
        </p:txBody>
      </p:sp>
      <p:sp>
        <p:nvSpPr>
          <p:cNvPr id="149" name="Google Shape;149;gc252bed115_1_14"/>
          <p:cNvSpPr txBox="1"/>
          <p:nvPr/>
        </p:nvSpPr>
        <p:spPr>
          <a:xfrm>
            <a:off x="124700" y="2974725"/>
            <a:ext cx="33615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571500" marR="0" lvl="1" indent="-22225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Noto Sans Symbols"/>
              <a:buChar char="▪"/>
            </a:pPr>
            <a:r>
              <a:rPr lang="en-US" sz="15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Echoes in Space: Introduction to Radar Remote Sensing</a:t>
            </a:r>
            <a:endParaRPr sz="1500" b="0" i="0" u="none" strike="noStrike" cap="none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0" name="Google Shape;150;gc252bed115_1_14"/>
          <p:cNvPicPr preferRelativeResize="0"/>
          <p:nvPr/>
        </p:nvPicPr>
        <p:blipFill rotWithShape="1">
          <a:blip r:embed="rId5">
            <a:alphaModFix/>
          </a:blip>
          <a:srcRect l="3146" t="1604" r="2362" b="7741"/>
          <a:stretch/>
        </p:blipFill>
        <p:spPr>
          <a:xfrm>
            <a:off x="3238971" y="2114549"/>
            <a:ext cx="1452754" cy="7990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pic>
        <p:nvPicPr>
          <p:cNvPr id="151" name="Google Shape;151;gc252bed115_1_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95345" y="2762752"/>
            <a:ext cx="1198548" cy="79903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pic>
        <p:nvPicPr>
          <p:cNvPr id="152" name="Google Shape;152;gc252bed115_1_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38190" y="4187515"/>
            <a:ext cx="1198548" cy="79903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sp>
        <p:nvSpPr>
          <p:cNvPr id="153" name="Google Shape;153;gc252bed115_1_14"/>
          <p:cNvSpPr txBox="1"/>
          <p:nvPr/>
        </p:nvSpPr>
        <p:spPr>
          <a:xfrm>
            <a:off x="124701" y="3657205"/>
            <a:ext cx="3075599" cy="127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lang="en-US" sz="1800" b="1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Good Practices &amp; Toolkits</a:t>
            </a:r>
            <a:endParaRPr sz="1800" b="1" dirty="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lang="en-US" sz="1500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Share best practice documentation &amp; CEOS Webinar Toolkit with tips and templates</a:t>
            </a:r>
            <a:endParaRPr sz="1100" dirty="0"/>
          </a:p>
        </p:txBody>
      </p:sp>
      <p:sp>
        <p:nvSpPr>
          <p:cNvPr id="154" name="Google Shape;154;gc252bed115_1_14"/>
          <p:cNvSpPr txBox="1"/>
          <p:nvPr/>
        </p:nvSpPr>
        <p:spPr>
          <a:xfrm>
            <a:off x="5831323" y="4075601"/>
            <a:ext cx="2366953" cy="712853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lang="en-US" sz="1800" b="1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Training Calendar</a:t>
            </a:r>
            <a:endParaRPr sz="1800" b="1" dirty="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sng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8"/>
              </a:rPr>
              <a:t>https://training.ceos.org/</a:t>
            </a:r>
            <a:endParaRPr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8"/>
          <p:cNvSpPr>
            <a:spLocks noGrp="1"/>
          </p:cNvSpPr>
          <p:nvPr>
            <p:ph type="sldNum" idx="12"/>
          </p:nvPr>
        </p:nvSpPr>
        <p:spPr>
          <a:xfrm>
            <a:off x="8763000" y="4972052"/>
            <a:ext cx="304800" cy="140400"/>
          </a:xfrm>
          <a:prstGeom prst="roundRect">
            <a:avLst>
              <a:gd name="adj" fmla="val 16667"/>
            </a:avLst>
          </a:prstGeom>
          <a:solidFill>
            <a:schemeClr val="lt1">
              <a:alpha val="48630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1F497D"/>
                </a:solidFill>
              </a:rPr>
              <a:t>4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216" name="Google Shape;216;p38"/>
          <p:cNvSpPr txBox="1">
            <a:spLocks noGrp="1"/>
          </p:cNvSpPr>
          <p:nvPr>
            <p:ph type="body" idx="1"/>
          </p:nvPr>
        </p:nvSpPr>
        <p:spPr>
          <a:xfrm>
            <a:off x="124689" y="1052081"/>
            <a:ext cx="4425600" cy="3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500"/>
              <a:buNone/>
            </a:pPr>
            <a:r>
              <a:rPr lang="en-GB" b="1" dirty="0"/>
              <a:t>33 deliverables: </a:t>
            </a:r>
            <a:r>
              <a:rPr lang="en-GB" b="1" dirty="0">
                <a:solidFill>
                  <a:srgbClr val="92D050"/>
                </a:solidFill>
              </a:rPr>
              <a:t>19 in 2021,</a:t>
            </a:r>
            <a:r>
              <a:rPr lang="en-GB" b="1" dirty="0">
                <a:solidFill>
                  <a:srgbClr val="00B0F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13 in 2022, </a:t>
            </a:r>
            <a:r>
              <a:rPr lang="en-GB" b="1" dirty="0">
                <a:solidFill>
                  <a:srgbClr val="7030A0"/>
                </a:solidFill>
              </a:rPr>
              <a:t>1 in 2023</a:t>
            </a:r>
            <a:endParaRPr dirty="0"/>
          </a:p>
          <a:p>
            <a:pPr marL="177800" lvl="0" indent="-127000" algn="l" rtl="0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800"/>
              <a:buNone/>
            </a:pPr>
            <a:endParaRPr sz="800" b="1" dirty="0"/>
          </a:p>
          <a:p>
            <a:pPr marL="177800" lvl="0" indent="-177800" algn="l" rtl="0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400"/>
              <a:buChar char="•"/>
            </a:pPr>
            <a:r>
              <a:rPr lang="en-GB" sz="1400" b="1" dirty="0"/>
              <a:t>Global Activities (8)</a:t>
            </a:r>
            <a:endParaRPr dirty="0"/>
          </a:p>
          <a:p>
            <a:pPr marL="495300" lvl="1" indent="-177800" algn="l" rtl="0">
              <a:spcBef>
                <a:spcPts val="400"/>
              </a:spcBef>
              <a:spcAft>
                <a:spcPts val="0"/>
              </a:spcAft>
              <a:buClr>
                <a:srgbClr val="92D050"/>
              </a:buClr>
              <a:buSzPts val="1400"/>
              <a:buChar char="o"/>
            </a:pPr>
            <a:r>
              <a:rPr lang="en-GB" sz="1400" b="1" dirty="0">
                <a:solidFill>
                  <a:srgbClr val="92D050"/>
                </a:solidFill>
              </a:rPr>
              <a:t>CB-18-06: </a:t>
            </a:r>
            <a:r>
              <a:rPr lang="en-GB" sz="1200" dirty="0"/>
              <a:t>Advanced Multi-lingual MOOC on Radar Backscatter – CLOSED</a:t>
            </a:r>
            <a:endParaRPr dirty="0"/>
          </a:p>
          <a:p>
            <a:pPr marL="495300" lvl="1" indent="-177800" algn="l" rtl="0">
              <a:spcBef>
                <a:spcPts val="400"/>
              </a:spcBef>
              <a:spcAft>
                <a:spcPts val="0"/>
              </a:spcAft>
              <a:buClr>
                <a:srgbClr val="92D050"/>
              </a:buClr>
              <a:buSzPts val="1400"/>
              <a:buChar char="o"/>
            </a:pPr>
            <a:r>
              <a:rPr lang="en-GB" sz="1400" b="1" dirty="0">
                <a:solidFill>
                  <a:srgbClr val="92D050"/>
                </a:solidFill>
              </a:rPr>
              <a:t>CB-21-08: </a:t>
            </a:r>
            <a:r>
              <a:rPr lang="en-GB" sz="1200" dirty="0"/>
              <a:t>Webinar Series on Image Restoration and Processing of SAR Data – CLOSED</a:t>
            </a:r>
            <a:endParaRPr dirty="0"/>
          </a:p>
          <a:p>
            <a:pPr marL="495300" lvl="1" indent="-177800" algn="l" rtl="0">
              <a:spcBef>
                <a:spcPts val="400"/>
              </a:spcBef>
              <a:spcAft>
                <a:spcPts val="0"/>
              </a:spcAft>
              <a:buClr>
                <a:srgbClr val="92D050"/>
              </a:buClr>
              <a:buSzPts val="1400"/>
              <a:buChar char="o"/>
            </a:pPr>
            <a:r>
              <a:rPr lang="en-GB" sz="1400" b="1" dirty="0">
                <a:solidFill>
                  <a:srgbClr val="92D050"/>
                </a:solidFill>
                <a:highlight>
                  <a:srgbClr val="FFFF00"/>
                </a:highlight>
              </a:rPr>
              <a:t>CB-21-05: </a:t>
            </a:r>
            <a:r>
              <a:rPr lang="en-GB" sz="1200" dirty="0">
                <a:highlight>
                  <a:srgbClr val="FFFF00"/>
                </a:highlight>
              </a:rPr>
              <a:t>Capacity Development for Flooding Plan</a:t>
            </a:r>
            <a:endParaRPr dirty="0">
              <a:highlight>
                <a:srgbClr val="FFFF00"/>
              </a:highlight>
            </a:endParaRPr>
          </a:p>
          <a:p>
            <a:pPr marL="495300" lvl="1" indent="-177800" algn="l" rtl="0">
              <a:spcBef>
                <a:spcPts val="400"/>
              </a:spcBef>
              <a:spcAft>
                <a:spcPts val="0"/>
              </a:spcAft>
              <a:buClr>
                <a:srgbClr val="92D050"/>
              </a:buClr>
              <a:buSzPts val="1400"/>
              <a:buChar char="o"/>
            </a:pPr>
            <a:r>
              <a:rPr lang="en-GB" sz="1400" b="1" dirty="0">
                <a:solidFill>
                  <a:srgbClr val="92D050"/>
                </a:solidFill>
                <a:highlight>
                  <a:srgbClr val="FFFF00"/>
                </a:highlight>
              </a:rPr>
              <a:t>CB-21-07: </a:t>
            </a:r>
            <a:r>
              <a:rPr lang="en-GB" sz="1200" dirty="0">
                <a:highlight>
                  <a:srgbClr val="FFFF00"/>
                </a:highlight>
              </a:rPr>
              <a:t>MOOC on Disaster Risk Management</a:t>
            </a:r>
            <a:endParaRPr dirty="0">
              <a:highlight>
                <a:srgbClr val="FFFF00"/>
              </a:highlight>
            </a:endParaRPr>
          </a:p>
          <a:p>
            <a:pPr marL="495300" lvl="1" indent="-177800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400"/>
              <a:buChar char="o"/>
            </a:pPr>
            <a:r>
              <a:rPr lang="en-GB" sz="1400" b="1" dirty="0">
                <a:solidFill>
                  <a:srgbClr val="FF0000"/>
                </a:solidFill>
              </a:rPr>
              <a:t>CB-18-09</a:t>
            </a:r>
            <a:r>
              <a:rPr lang="en-GB" sz="1100" b="1" dirty="0">
                <a:solidFill>
                  <a:srgbClr val="FF0000"/>
                </a:solidFill>
              </a:rPr>
              <a:t>: </a:t>
            </a:r>
            <a:r>
              <a:rPr lang="en-GB" sz="1200" dirty="0"/>
              <a:t>Land Cover and Land Use Change MOOC</a:t>
            </a:r>
            <a:endParaRPr dirty="0"/>
          </a:p>
          <a:p>
            <a:pPr marL="495300" lvl="1" indent="-177800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400"/>
              <a:buChar char="o"/>
            </a:pPr>
            <a:r>
              <a:rPr lang="en-GB" sz="1400" b="1" dirty="0">
                <a:solidFill>
                  <a:srgbClr val="FF0000"/>
                </a:solidFill>
              </a:rPr>
              <a:t>CB-19-06: </a:t>
            </a:r>
            <a:r>
              <a:rPr lang="en-GB" sz="1200" dirty="0"/>
              <a:t>Provide CB support to Hyperspectral Remote Sensing</a:t>
            </a:r>
            <a:endParaRPr dirty="0"/>
          </a:p>
          <a:p>
            <a:pPr marL="495300" lvl="1" indent="-177800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400"/>
              <a:buChar char="o"/>
            </a:pPr>
            <a:r>
              <a:rPr lang="en-GB" sz="1400" b="1" dirty="0">
                <a:solidFill>
                  <a:srgbClr val="FF0000"/>
                </a:solidFill>
              </a:rPr>
              <a:t>CB-21-04: </a:t>
            </a:r>
            <a:r>
              <a:rPr lang="en-GB" sz="1200" dirty="0"/>
              <a:t>Zero Hunger MOOC</a:t>
            </a:r>
            <a:endParaRPr dirty="0"/>
          </a:p>
          <a:p>
            <a:pPr marL="495300" lvl="1" indent="-177800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400"/>
              <a:buChar char="o"/>
            </a:pPr>
            <a:r>
              <a:rPr lang="en-GB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CB-21-06</a:t>
            </a:r>
            <a:r>
              <a:rPr lang="en-GB" sz="1200" b="1" dirty="0">
                <a:solidFill>
                  <a:srgbClr val="FF0000"/>
                </a:solidFill>
                <a:highlight>
                  <a:srgbClr val="FFFF00"/>
                </a:highlight>
              </a:rPr>
              <a:t>: </a:t>
            </a:r>
            <a:r>
              <a:rPr lang="en-GB" sz="1200" dirty="0">
                <a:highlight>
                  <a:srgbClr val="FFFF00"/>
                </a:highlight>
              </a:rPr>
              <a:t>Space Based Observations for Meteorological Hazards</a:t>
            </a:r>
            <a:endParaRPr dirty="0">
              <a:highlight>
                <a:srgbClr val="FFFF00"/>
              </a:highlight>
            </a:endParaRPr>
          </a:p>
          <a:p>
            <a:pPr marL="254000" lvl="0" indent="-152400" algn="l" rtl="0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500"/>
              <a:buNone/>
            </a:pPr>
            <a:endParaRPr dirty="0"/>
          </a:p>
        </p:txBody>
      </p:sp>
      <p:sp>
        <p:nvSpPr>
          <p:cNvPr id="217" name="Google Shape;217;p38"/>
          <p:cNvSpPr txBox="1">
            <a:spLocks noGrp="1"/>
          </p:cNvSpPr>
          <p:nvPr>
            <p:ph type="body" idx="2"/>
          </p:nvPr>
        </p:nvSpPr>
        <p:spPr>
          <a:xfrm>
            <a:off x="1811121" y="264919"/>
            <a:ext cx="5722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26"/>
              <a:buFont typeface="Arial"/>
              <a:buNone/>
            </a:pPr>
            <a:r>
              <a:rPr lang="en-GB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WGCapD</a:t>
            </a:r>
            <a:r>
              <a:rPr lang="en-GB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Work Plan 2021-2023</a:t>
            </a:r>
            <a:endParaRPr sz="28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26"/>
              <a:buFont typeface="Arial"/>
              <a:buNone/>
            </a:pPr>
            <a:endParaRPr sz="1216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8"/>
          <p:cNvSpPr txBox="1">
            <a:spLocks noGrp="1"/>
          </p:cNvSpPr>
          <p:nvPr>
            <p:ph type="body" idx="1"/>
          </p:nvPr>
        </p:nvSpPr>
        <p:spPr>
          <a:xfrm>
            <a:off x="4593711" y="1145552"/>
            <a:ext cx="4425600" cy="3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317500" lvl="1" indent="0" algn="l" rtl="0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200"/>
              <a:buNone/>
            </a:pPr>
            <a:endParaRPr sz="1200" dirty="0"/>
          </a:p>
          <a:p>
            <a:pPr marL="177800" lvl="0" indent="-177800" algn="l" rtl="0">
              <a:spcBef>
                <a:spcPts val="1400"/>
              </a:spcBef>
              <a:spcAft>
                <a:spcPts val="0"/>
              </a:spcAft>
              <a:buClr>
                <a:srgbClr val="002569"/>
              </a:buClr>
              <a:buSzPts val="1400"/>
              <a:buChar char="•"/>
            </a:pPr>
            <a:r>
              <a:rPr lang="en-GB" sz="1400" b="1" dirty="0"/>
              <a:t>Regional Activities – Training in GEO Regions (9)</a:t>
            </a:r>
            <a:endParaRPr dirty="0"/>
          </a:p>
          <a:p>
            <a:pPr marL="495300" lvl="1" indent="-177800" algn="l" rtl="0">
              <a:spcBef>
                <a:spcPts val="400"/>
              </a:spcBef>
              <a:spcAft>
                <a:spcPts val="0"/>
              </a:spcAft>
              <a:buClr>
                <a:srgbClr val="92D050"/>
              </a:buClr>
              <a:buSzPts val="1400"/>
              <a:buChar char="o"/>
            </a:pPr>
            <a:r>
              <a:rPr lang="en-GB" sz="1400" b="1" dirty="0">
                <a:solidFill>
                  <a:srgbClr val="92D050"/>
                </a:solidFill>
              </a:rPr>
              <a:t>CB-20-19: </a:t>
            </a:r>
            <a:r>
              <a:rPr lang="en-GB" sz="1200" dirty="0"/>
              <a:t>Regional Training in South Asia on Forest Biomass – CLOSED</a:t>
            </a:r>
            <a:endParaRPr dirty="0"/>
          </a:p>
          <a:p>
            <a:pPr marL="495300" lvl="1" indent="-177800" algn="l" rtl="0">
              <a:spcBef>
                <a:spcPts val="400"/>
              </a:spcBef>
              <a:spcAft>
                <a:spcPts val="0"/>
              </a:spcAft>
              <a:buClr>
                <a:srgbClr val="92D050"/>
              </a:buClr>
              <a:buSzPts val="1400"/>
              <a:buChar char="o"/>
            </a:pPr>
            <a:r>
              <a:rPr lang="en-GB" sz="1400" b="1" dirty="0">
                <a:solidFill>
                  <a:srgbClr val="92D050"/>
                </a:solidFill>
              </a:rPr>
              <a:t>CB-20-22: </a:t>
            </a:r>
            <a:r>
              <a:rPr lang="en-GB" sz="1200" dirty="0"/>
              <a:t>AOGEO Contribution</a:t>
            </a:r>
            <a:endParaRPr dirty="0"/>
          </a:p>
          <a:p>
            <a:pPr marL="495300" lvl="1" indent="-177800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400"/>
              <a:buChar char="o"/>
            </a:pPr>
            <a:r>
              <a:rPr lang="en-GB" sz="1400" b="1" dirty="0">
                <a:solidFill>
                  <a:srgbClr val="FF0000"/>
                </a:solidFill>
              </a:rPr>
              <a:t>CB-20-12: </a:t>
            </a:r>
            <a:r>
              <a:rPr lang="en-GB" sz="1200" dirty="0"/>
              <a:t>Collaborative Feasibility Study</a:t>
            </a:r>
            <a:endParaRPr dirty="0"/>
          </a:p>
          <a:p>
            <a:pPr marL="495300" lvl="1" indent="-177800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400"/>
              <a:buChar char="o"/>
            </a:pPr>
            <a:r>
              <a:rPr lang="en-GB" sz="1400" b="1" dirty="0">
                <a:solidFill>
                  <a:srgbClr val="FF0000"/>
                </a:solidFill>
              </a:rPr>
              <a:t>CB-20-17: </a:t>
            </a:r>
            <a:r>
              <a:rPr lang="en-GB" sz="1200" dirty="0"/>
              <a:t>Provide CB Support to AOGEOS on Forest Monitoring (Gabon)</a:t>
            </a:r>
            <a:endParaRPr dirty="0"/>
          </a:p>
          <a:p>
            <a:pPr marL="495300" lvl="1" indent="-177800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400"/>
              <a:buChar char="o"/>
            </a:pPr>
            <a:r>
              <a:rPr lang="en-GB" sz="1400" b="1" dirty="0">
                <a:solidFill>
                  <a:srgbClr val="FF0000"/>
                </a:solidFill>
              </a:rPr>
              <a:t>CB-20-20</a:t>
            </a:r>
            <a:r>
              <a:rPr lang="en-GB" sz="1100" b="1" dirty="0">
                <a:solidFill>
                  <a:srgbClr val="FF0000"/>
                </a:solidFill>
              </a:rPr>
              <a:t>: </a:t>
            </a:r>
            <a:r>
              <a:rPr lang="en-GB" sz="1200" dirty="0"/>
              <a:t>SELPER Conference Engagement</a:t>
            </a:r>
            <a:endParaRPr dirty="0"/>
          </a:p>
          <a:p>
            <a:pPr marL="495300" lvl="1" indent="-177800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400"/>
              <a:buChar char="o"/>
            </a:pPr>
            <a:r>
              <a:rPr lang="en-GB" sz="1400" b="1" dirty="0">
                <a:solidFill>
                  <a:srgbClr val="FF0000"/>
                </a:solidFill>
              </a:rPr>
              <a:t>CB-20-23: </a:t>
            </a:r>
            <a:r>
              <a:rPr lang="en-GB" sz="1200" dirty="0" err="1"/>
              <a:t>AmeriGEO</a:t>
            </a:r>
            <a:r>
              <a:rPr lang="en-GB" sz="1200" dirty="0"/>
              <a:t> Contribution</a:t>
            </a:r>
            <a:endParaRPr dirty="0"/>
          </a:p>
          <a:p>
            <a:pPr marL="495300" lvl="1" indent="-177800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400"/>
              <a:buChar char="o"/>
            </a:pPr>
            <a:r>
              <a:rPr lang="en-GB" sz="1400" b="1" dirty="0">
                <a:solidFill>
                  <a:srgbClr val="FF0000"/>
                </a:solidFill>
              </a:rPr>
              <a:t>CB-20-24: </a:t>
            </a:r>
            <a:r>
              <a:rPr lang="en-GB" sz="1200" dirty="0"/>
              <a:t>Remote Sensing Training in Africa</a:t>
            </a:r>
            <a:endParaRPr dirty="0"/>
          </a:p>
          <a:p>
            <a:pPr marL="495300" lvl="1" indent="-177800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400"/>
              <a:buChar char="o"/>
            </a:pPr>
            <a:r>
              <a:rPr lang="en-GB" sz="1400" b="1" dirty="0">
                <a:solidFill>
                  <a:srgbClr val="FF0000"/>
                </a:solidFill>
              </a:rPr>
              <a:t>CB-21-09: </a:t>
            </a:r>
            <a:r>
              <a:rPr lang="en-GB" sz="1200" dirty="0"/>
              <a:t>SAR Mini-MOOC: Winter, Water and Warming (Canada)</a:t>
            </a:r>
            <a:endParaRPr dirty="0"/>
          </a:p>
          <a:p>
            <a:pPr marL="495300" lvl="1" indent="-177800" algn="l" rtl="0"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1400"/>
              <a:buChar char="o"/>
            </a:pPr>
            <a:r>
              <a:rPr lang="en-GB" sz="1400" b="1" dirty="0">
                <a:solidFill>
                  <a:srgbClr val="7030A0"/>
                </a:solidFill>
              </a:rPr>
              <a:t>CB-20-21: </a:t>
            </a:r>
            <a:r>
              <a:rPr lang="en-GB" sz="1200" dirty="0"/>
              <a:t>Copernicus User Uptake in Africa</a:t>
            </a:r>
            <a:endParaRPr dirty="0"/>
          </a:p>
          <a:p>
            <a:pPr marL="254000" lvl="0" indent="-152400" algn="l" rtl="0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500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9"/>
          <p:cNvSpPr>
            <a:spLocks noGrp="1"/>
          </p:cNvSpPr>
          <p:nvPr>
            <p:ph type="sldNum" idx="12"/>
          </p:nvPr>
        </p:nvSpPr>
        <p:spPr>
          <a:xfrm>
            <a:off x="8763000" y="4972052"/>
            <a:ext cx="304800" cy="140400"/>
          </a:xfrm>
          <a:prstGeom prst="roundRect">
            <a:avLst>
              <a:gd name="adj" fmla="val 16667"/>
            </a:avLst>
          </a:prstGeom>
          <a:solidFill>
            <a:schemeClr val="lt1">
              <a:alpha val="48630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1F497D"/>
                </a:solidFill>
              </a:rPr>
              <a:t>5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224" name="Google Shape;224;p39"/>
          <p:cNvSpPr txBox="1">
            <a:spLocks noGrp="1"/>
          </p:cNvSpPr>
          <p:nvPr>
            <p:ph type="body" idx="1"/>
          </p:nvPr>
        </p:nvSpPr>
        <p:spPr>
          <a:xfrm>
            <a:off x="107156" y="1000331"/>
            <a:ext cx="4478700" cy="4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780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400"/>
              <a:buChar char="•"/>
            </a:pPr>
            <a:r>
              <a:rPr lang="en-GB" sz="1400" b="1"/>
              <a:t>National Training (4)</a:t>
            </a:r>
            <a:endParaRPr/>
          </a:p>
          <a:p>
            <a:pPr marL="495300" lvl="1" indent="-177800" algn="l" rtl="0">
              <a:spcBef>
                <a:spcPts val="400"/>
              </a:spcBef>
              <a:spcAft>
                <a:spcPts val="0"/>
              </a:spcAft>
              <a:buClr>
                <a:srgbClr val="92D050"/>
              </a:buClr>
              <a:buSzPts val="1400"/>
              <a:buChar char="o"/>
            </a:pPr>
            <a:r>
              <a:rPr lang="en-GB" sz="1400" b="1">
                <a:solidFill>
                  <a:srgbClr val="92D050"/>
                </a:solidFill>
              </a:rPr>
              <a:t>CB-20-13: </a:t>
            </a:r>
            <a:r>
              <a:rPr lang="en-GB" sz="1400"/>
              <a:t>Indigenous Peoples-focused In-Person Training (Canada)</a:t>
            </a:r>
            <a:endParaRPr/>
          </a:p>
          <a:p>
            <a:pPr marL="495300" lvl="1" indent="-177800" algn="l" rtl="0">
              <a:spcBef>
                <a:spcPts val="400"/>
              </a:spcBef>
              <a:spcAft>
                <a:spcPts val="0"/>
              </a:spcAft>
              <a:buClr>
                <a:srgbClr val="92D050"/>
              </a:buClr>
              <a:buSzPts val="1400"/>
              <a:buChar char="o"/>
            </a:pPr>
            <a:r>
              <a:rPr lang="en-GB" sz="1400" b="1">
                <a:solidFill>
                  <a:srgbClr val="92D050"/>
                </a:solidFill>
              </a:rPr>
              <a:t>CB-20-14: </a:t>
            </a:r>
            <a:r>
              <a:rPr lang="en-GB" sz="1400"/>
              <a:t>Indigenous Peoples-focused In-Person Training (Australia)</a:t>
            </a:r>
            <a:endParaRPr/>
          </a:p>
          <a:p>
            <a:pPr marL="495300" lvl="1" indent="-177800" algn="l" rtl="0">
              <a:spcBef>
                <a:spcPts val="400"/>
              </a:spcBef>
              <a:spcAft>
                <a:spcPts val="0"/>
              </a:spcAft>
              <a:buClr>
                <a:srgbClr val="92D050"/>
              </a:buClr>
              <a:buSzPts val="1400"/>
              <a:buChar char="o"/>
            </a:pPr>
            <a:r>
              <a:rPr lang="en-GB" sz="1400" b="1">
                <a:solidFill>
                  <a:srgbClr val="92D050"/>
                </a:solidFill>
              </a:rPr>
              <a:t>CB-21-10: </a:t>
            </a:r>
            <a:r>
              <a:rPr lang="en-GB" sz="1400"/>
              <a:t>EO-focused Webinar Series (Vietnam)</a:t>
            </a:r>
            <a:endParaRPr/>
          </a:p>
          <a:p>
            <a:pPr marL="495300" lvl="1" indent="-177800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400"/>
              <a:buChar char="o"/>
            </a:pPr>
            <a:r>
              <a:rPr lang="en-GB" sz="1400" b="1">
                <a:solidFill>
                  <a:srgbClr val="FF0000"/>
                </a:solidFill>
              </a:rPr>
              <a:t>CB-20-15: </a:t>
            </a:r>
            <a:r>
              <a:rPr lang="en-GB" sz="1400"/>
              <a:t>SAR Training for Forest and Rice Monitoring (Vietnam)</a:t>
            </a:r>
            <a:br>
              <a:rPr lang="en-GB" sz="1400"/>
            </a:br>
            <a:endParaRPr sz="1400"/>
          </a:p>
          <a:p>
            <a:pPr marL="215900" lvl="0" indent="-177800" algn="l" rtl="0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400"/>
              <a:buChar char="•"/>
            </a:pPr>
            <a:r>
              <a:rPr lang="en-GB" sz="1400" b="1"/>
              <a:t>CB Infrastructure and Best Practices (4)</a:t>
            </a:r>
            <a:endParaRPr/>
          </a:p>
          <a:p>
            <a:pPr marL="533400" lvl="1" indent="-177800" algn="l" rtl="0">
              <a:spcBef>
                <a:spcPts val="400"/>
              </a:spcBef>
              <a:spcAft>
                <a:spcPts val="0"/>
              </a:spcAft>
              <a:buClr>
                <a:srgbClr val="92D050"/>
              </a:buClr>
              <a:buSzPts val="1400"/>
              <a:buChar char="o"/>
            </a:pPr>
            <a:r>
              <a:rPr lang="en-GB" sz="1400" b="1">
                <a:solidFill>
                  <a:srgbClr val="92D050"/>
                </a:solidFill>
              </a:rPr>
              <a:t>CB-21-01: </a:t>
            </a:r>
            <a:r>
              <a:rPr lang="en-GB" sz="1400"/>
              <a:t>CEOS Webinar Toolkit – CLOSED</a:t>
            </a:r>
            <a:endParaRPr/>
          </a:p>
          <a:p>
            <a:pPr marL="571500" lvl="1" indent="-215900" algn="l" rtl="0">
              <a:spcBef>
                <a:spcPts val="400"/>
              </a:spcBef>
              <a:spcAft>
                <a:spcPts val="0"/>
              </a:spcAft>
              <a:buClr>
                <a:srgbClr val="92D050"/>
              </a:buClr>
              <a:buSzPts val="1400"/>
              <a:buChar char="o"/>
            </a:pPr>
            <a:r>
              <a:rPr lang="en-GB" sz="1400" b="1">
                <a:solidFill>
                  <a:srgbClr val="92D050"/>
                </a:solidFill>
              </a:rPr>
              <a:t>CB-20-06: </a:t>
            </a:r>
            <a:r>
              <a:rPr lang="en-GB" sz="1400"/>
              <a:t>Metadata Standards Tiger Team</a:t>
            </a:r>
            <a:endParaRPr/>
          </a:p>
          <a:p>
            <a:pPr marL="571500" lvl="1" indent="-215900" algn="l" rtl="0">
              <a:spcBef>
                <a:spcPts val="400"/>
              </a:spcBef>
              <a:spcAft>
                <a:spcPts val="0"/>
              </a:spcAft>
              <a:buClr>
                <a:srgbClr val="92D050"/>
              </a:buClr>
              <a:buSzPts val="1400"/>
              <a:buChar char="o"/>
            </a:pPr>
            <a:r>
              <a:rPr lang="en-GB" sz="1400" b="1">
                <a:solidFill>
                  <a:srgbClr val="92D050"/>
                </a:solidFill>
              </a:rPr>
              <a:t>CB-20-07: </a:t>
            </a:r>
            <a:r>
              <a:rPr lang="en-GB" sz="1400"/>
              <a:t>Best Practice Guide to E-Learning</a:t>
            </a:r>
            <a:endParaRPr/>
          </a:p>
          <a:p>
            <a:pPr marL="571500" lvl="1" indent="-215900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400"/>
              <a:buChar char="o"/>
            </a:pPr>
            <a:r>
              <a:rPr lang="en-GB" sz="1400" b="1">
                <a:solidFill>
                  <a:srgbClr val="FF0000"/>
                </a:solidFill>
              </a:rPr>
              <a:t>CB-20-08: </a:t>
            </a:r>
            <a:r>
              <a:rPr lang="en-GB" sz="1400"/>
              <a:t>Virtual EO Education Conference</a:t>
            </a:r>
            <a:endParaRPr/>
          </a:p>
          <a:p>
            <a:pPr marL="57150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9"/>
          <p:cNvSpPr txBox="1">
            <a:spLocks noGrp="1"/>
          </p:cNvSpPr>
          <p:nvPr>
            <p:ph type="body" idx="1"/>
          </p:nvPr>
        </p:nvSpPr>
        <p:spPr>
          <a:xfrm>
            <a:off x="4713881" y="1051575"/>
            <a:ext cx="4478700" cy="4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215900" lvl="0" indent="-177800" algn="l" rtl="0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400"/>
              <a:buChar char="•"/>
            </a:pPr>
            <a:r>
              <a:rPr lang="en-GB" sz="1400" b="1"/>
              <a:t>WG Collaborations (5)</a:t>
            </a:r>
            <a:endParaRPr/>
          </a:p>
          <a:p>
            <a:pPr marL="533400" lvl="1" indent="-177800" algn="l" rtl="0">
              <a:spcBef>
                <a:spcPts val="400"/>
              </a:spcBef>
              <a:spcAft>
                <a:spcPts val="0"/>
              </a:spcAft>
              <a:buClr>
                <a:srgbClr val="92D050"/>
              </a:buClr>
              <a:buSzPts val="1400"/>
              <a:buChar char="o"/>
            </a:pPr>
            <a:r>
              <a:rPr lang="en-GB" sz="1400" b="1">
                <a:solidFill>
                  <a:srgbClr val="92D050"/>
                </a:solidFill>
              </a:rPr>
              <a:t>CB-20-02: </a:t>
            </a:r>
            <a:r>
              <a:rPr lang="en-GB" sz="1400"/>
              <a:t>COVE Webinar – CLOSED</a:t>
            </a:r>
            <a:endParaRPr/>
          </a:p>
          <a:p>
            <a:pPr marL="533400" lvl="1" indent="-177800" algn="l" rtl="0">
              <a:spcBef>
                <a:spcPts val="400"/>
              </a:spcBef>
              <a:spcAft>
                <a:spcPts val="0"/>
              </a:spcAft>
              <a:buClr>
                <a:srgbClr val="92D050"/>
              </a:buClr>
              <a:buSzPts val="1400"/>
              <a:buChar char="o"/>
            </a:pPr>
            <a:r>
              <a:rPr lang="en-GB" sz="1400" b="1">
                <a:solidFill>
                  <a:srgbClr val="92D050"/>
                </a:solidFill>
              </a:rPr>
              <a:t>CB-20-03: </a:t>
            </a:r>
            <a:r>
              <a:rPr lang="en-GB" sz="1400"/>
              <a:t>CARD4L Awareness Webinar – CLOSED</a:t>
            </a:r>
            <a:endParaRPr/>
          </a:p>
          <a:p>
            <a:pPr marL="533400" lvl="1" indent="-177800" algn="l" rtl="0">
              <a:spcBef>
                <a:spcPts val="400"/>
              </a:spcBef>
              <a:spcAft>
                <a:spcPts val="0"/>
              </a:spcAft>
              <a:buClr>
                <a:srgbClr val="92D050"/>
              </a:buClr>
              <a:buSzPts val="1400"/>
              <a:buChar char="o"/>
            </a:pPr>
            <a:r>
              <a:rPr lang="en-GB" sz="1400" b="1">
                <a:solidFill>
                  <a:srgbClr val="92D050"/>
                </a:solidFill>
              </a:rPr>
              <a:t>CB-20-09: </a:t>
            </a:r>
            <a:r>
              <a:rPr lang="en-GB" sz="1400"/>
              <a:t>Capacity Development Guidance Document for GEOGLAM - CLOSED</a:t>
            </a:r>
            <a:endParaRPr/>
          </a:p>
          <a:p>
            <a:pPr marL="533400" lvl="1" indent="-177800" algn="l" rtl="0">
              <a:spcBef>
                <a:spcPts val="400"/>
              </a:spcBef>
              <a:spcAft>
                <a:spcPts val="0"/>
              </a:spcAft>
              <a:buClr>
                <a:srgbClr val="92D050"/>
              </a:buClr>
              <a:buSzPts val="1400"/>
              <a:buChar char="o"/>
            </a:pPr>
            <a:r>
              <a:rPr lang="en-GB" sz="1400" b="1">
                <a:solidFill>
                  <a:srgbClr val="92D050"/>
                </a:solidFill>
              </a:rPr>
              <a:t>CB-20-04: </a:t>
            </a:r>
            <a:r>
              <a:rPr lang="en-GB" sz="1400"/>
              <a:t>Jupyter Notebooks Awareness Webinar – CLOSED</a:t>
            </a:r>
            <a:endParaRPr/>
          </a:p>
          <a:p>
            <a:pPr marL="533400" lvl="1" indent="-177800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400"/>
              <a:buChar char="o"/>
            </a:pPr>
            <a:r>
              <a:rPr lang="en-GB" sz="1400" b="1">
                <a:solidFill>
                  <a:srgbClr val="FF0000"/>
                </a:solidFill>
              </a:rPr>
              <a:t>CB-20-01: </a:t>
            </a:r>
            <a:r>
              <a:rPr lang="en-GB" sz="1400"/>
              <a:t>EO Toolkit for Sustainable Cities and Human Settlements Training Webinar</a:t>
            </a:r>
            <a:endParaRPr sz="1400"/>
          </a:p>
          <a:p>
            <a:pPr marL="215900" lvl="0" indent="-177800" algn="l" rtl="0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400"/>
              <a:buChar char="•"/>
            </a:pPr>
            <a:r>
              <a:rPr lang="en-GB" sz="1400" b="1"/>
              <a:t>Broader CB Collaborations (3)</a:t>
            </a:r>
            <a:endParaRPr/>
          </a:p>
          <a:p>
            <a:pPr marL="533400" lvl="1" indent="-177800" algn="l" rtl="0">
              <a:spcBef>
                <a:spcPts val="400"/>
              </a:spcBef>
              <a:spcAft>
                <a:spcPts val="0"/>
              </a:spcAft>
              <a:buClr>
                <a:srgbClr val="92D050"/>
              </a:buClr>
              <a:buSzPts val="1400"/>
              <a:buChar char="o"/>
            </a:pPr>
            <a:r>
              <a:rPr lang="en-GB" sz="1400" b="1">
                <a:solidFill>
                  <a:srgbClr val="92D050"/>
                </a:solidFill>
              </a:rPr>
              <a:t>CB-20-05: </a:t>
            </a:r>
            <a:r>
              <a:rPr lang="en-GB" sz="1400"/>
              <a:t>Establish EOTEC DevNet - CLOSED</a:t>
            </a:r>
            <a:endParaRPr/>
          </a:p>
          <a:p>
            <a:pPr marL="533400" lvl="1" indent="-177800" algn="l" rtl="0">
              <a:spcBef>
                <a:spcPts val="400"/>
              </a:spcBef>
              <a:spcAft>
                <a:spcPts val="0"/>
              </a:spcAft>
              <a:buClr>
                <a:srgbClr val="92D050"/>
              </a:buClr>
              <a:buSzPts val="1400"/>
              <a:buChar char="o"/>
            </a:pPr>
            <a:r>
              <a:rPr lang="en-GB" sz="1400" b="1">
                <a:solidFill>
                  <a:srgbClr val="92D050"/>
                </a:solidFill>
              </a:rPr>
              <a:t>CB-21-02: </a:t>
            </a:r>
            <a:r>
              <a:rPr lang="en-GB" sz="1400"/>
              <a:t>Support First EOTEC DevNet Regional Community of Practice and Leadership Coordination Meetings</a:t>
            </a:r>
            <a:endParaRPr/>
          </a:p>
          <a:p>
            <a:pPr marL="533400" lvl="1" indent="-177800" algn="l" rtl="0">
              <a:spcBef>
                <a:spcPts val="400"/>
              </a:spcBef>
              <a:spcAft>
                <a:spcPts val="0"/>
              </a:spcAft>
              <a:buClr>
                <a:srgbClr val="92D050"/>
              </a:buClr>
              <a:buSzPts val="1400"/>
              <a:buChar char="o"/>
            </a:pPr>
            <a:r>
              <a:rPr lang="en-GB" sz="1400" b="1">
                <a:solidFill>
                  <a:srgbClr val="92D050"/>
                </a:solidFill>
              </a:rPr>
              <a:t>CB-21-03:</a:t>
            </a:r>
            <a:r>
              <a:rPr lang="en-GB" sz="1400"/>
              <a:t> EOTEC DevNet Tools and Information Collection</a:t>
            </a:r>
            <a:endParaRPr/>
          </a:p>
        </p:txBody>
      </p:sp>
      <p:sp>
        <p:nvSpPr>
          <p:cNvPr id="9" name="Google Shape;217;p38">
            <a:extLst>
              <a:ext uri="{FF2B5EF4-FFF2-40B4-BE49-F238E27FC236}">
                <a16:creationId xmlns:a16="http://schemas.microsoft.com/office/drawing/2014/main" id="{EFC3FC56-30E7-4E2C-8F0B-5B04E9BD23F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811121" y="264919"/>
            <a:ext cx="5722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26"/>
              <a:buFont typeface="Arial"/>
              <a:buNone/>
            </a:pPr>
            <a:r>
              <a:rPr lang="en-GB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WGCapD</a:t>
            </a:r>
            <a:r>
              <a:rPr lang="en-GB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Work Plan 2021-2023</a:t>
            </a:r>
            <a:endParaRPr sz="28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26"/>
              <a:buFont typeface="Arial"/>
              <a:buNone/>
            </a:pPr>
            <a:endParaRPr sz="1216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60952-0C7D-4977-AE44-F918320DE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is EOTEC </a:t>
            </a:r>
            <a:r>
              <a:rPr lang="en-US" sz="2400" dirty="0" err="1"/>
              <a:t>DevNet</a:t>
            </a:r>
            <a:r>
              <a:rPr lang="en-US" sz="2400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6E6FD-D2D2-4E59-BBA7-1409F7C33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4811"/>
            <a:ext cx="7886700" cy="1424315"/>
          </a:xfrm>
        </p:spPr>
        <p:txBody>
          <a:bodyPr/>
          <a:lstStyle/>
          <a:p>
            <a:pPr>
              <a:buClr>
                <a:srgbClr val="004C9A"/>
              </a:buCl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500" b="1" dirty="0">
                <a:latin typeface="+mj-lt"/>
              </a:rPr>
              <a:t>EOTEC </a:t>
            </a:r>
            <a:r>
              <a:rPr lang="en-US" sz="1500" b="1" dirty="0" err="1">
                <a:latin typeface="+mj-lt"/>
              </a:rPr>
              <a:t>DevNet</a:t>
            </a:r>
            <a:r>
              <a:rPr lang="en-US" sz="1500" dirty="0">
                <a:latin typeface="+mj-lt"/>
              </a:rPr>
              <a:t> is a network of networks created to improve coordination and enhancement of Earth Observation asset and training providers in support of key global sustainable development outcomes</a:t>
            </a:r>
            <a:endParaRPr lang="en-US" sz="1500" dirty="0">
              <a:latin typeface="+mj-lt"/>
              <a:cs typeface="Calibri"/>
              <a:sym typeface="Calibri"/>
            </a:endParaRPr>
          </a:p>
          <a:p>
            <a:pPr>
              <a:buClr>
                <a:srgbClr val="004C9A"/>
              </a:buCl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500" dirty="0">
                <a:latin typeface="+mj-lt"/>
                <a:ea typeface="Calibri"/>
                <a:cs typeface="Calibri"/>
                <a:sym typeface="Calibri"/>
              </a:rPr>
              <a:t>Currently a CEOS </a:t>
            </a:r>
            <a:r>
              <a:rPr lang="en-US" sz="1500" dirty="0" err="1">
                <a:latin typeface="+mj-lt"/>
                <a:ea typeface="Calibri"/>
                <a:cs typeface="Calibri"/>
                <a:sym typeface="Calibri"/>
              </a:rPr>
              <a:t>WGCapD</a:t>
            </a:r>
            <a:r>
              <a:rPr lang="en-US" sz="1500" dirty="0">
                <a:latin typeface="+mj-lt"/>
                <a:ea typeface="Calibri"/>
                <a:cs typeface="Calibri"/>
                <a:sym typeface="Calibri"/>
              </a:rPr>
              <a:t> deliverable in the 2021 – 2023 Work Plan</a:t>
            </a:r>
          </a:p>
          <a:p>
            <a:pPr>
              <a:buClr>
                <a:srgbClr val="004C9A"/>
              </a:buCl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500" dirty="0">
                <a:latin typeface="+mj-lt"/>
                <a:cs typeface="Calibri"/>
                <a:sym typeface="Calibri"/>
              </a:rPr>
              <a:t>Endorsed by CEOS Strategic Implementation Team and CGMS Working Group IV</a:t>
            </a:r>
            <a:endParaRPr lang="en-US" sz="1500" dirty="0">
              <a:latin typeface="+mj-lt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B2B496A-C427-4276-A5CF-8A1590224F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9895086"/>
              </p:ext>
            </p:extLst>
          </p:nvPr>
        </p:nvGraphicFramePr>
        <p:xfrm>
          <a:off x="1108745" y="2686421"/>
          <a:ext cx="3660397" cy="2183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Double Bracket 12">
            <a:extLst>
              <a:ext uri="{FF2B5EF4-FFF2-40B4-BE49-F238E27FC236}">
                <a16:creationId xmlns:a16="http://schemas.microsoft.com/office/drawing/2014/main" id="{46A68C18-5F8D-42B1-A780-BE118BCBD10D}"/>
              </a:ext>
            </a:extLst>
          </p:cNvPr>
          <p:cNvSpPr/>
          <p:nvPr/>
        </p:nvSpPr>
        <p:spPr>
          <a:xfrm>
            <a:off x="5066952" y="3065881"/>
            <a:ext cx="2256637" cy="1424305"/>
          </a:xfrm>
          <a:prstGeom prst="bracketPair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defTabSz="685800"/>
            <a:endParaRPr lang="en-US" sz="1350" kern="120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573C81F-8C63-4487-B539-7AEDFCF539F9}"/>
              </a:ext>
            </a:extLst>
          </p:cNvPr>
          <p:cNvCxnSpPr/>
          <p:nvPr/>
        </p:nvCxnSpPr>
        <p:spPr>
          <a:xfrm>
            <a:off x="4158842" y="3778037"/>
            <a:ext cx="610300" cy="0"/>
          </a:xfrm>
          <a:prstGeom prst="straightConnector1">
            <a:avLst/>
          </a:prstGeom>
          <a:ln w="381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FC7B904-3DCF-422A-A454-914D72162C4D}"/>
              </a:ext>
            </a:extLst>
          </p:cNvPr>
          <p:cNvSpPr txBox="1">
            <a:spLocks/>
          </p:cNvSpPr>
          <p:nvPr/>
        </p:nvSpPr>
        <p:spPr>
          <a:xfrm>
            <a:off x="5159230" y="3242402"/>
            <a:ext cx="2072078" cy="1153978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>
              <a:spcBef>
                <a:spcPts val="750"/>
              </a:spcBef>
              <a:buClr>
                <a:srgbClr val="004C9A"/>
              </a:buCl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500" b="1" dirty="0">
                <a:solidFill>
                  <a:prstClr val="black"/>
                </a:solidFill>
                <a:latin typeface="Helvetica Neue" panose="020B0604020202020204" charset="0"/>
              </a:rPr>
              <a:t>Disaster Risk Reduction</a:t>
            </a:r>
          </a:p>
          <a:p>
            <a:pPr marL="171450" indent="-171450" defTabSz="685800">
              <a:spcBef>
                <a:spcPts val="750"/>
              </a:spcBef>
              <a:buClr>
                <a:srgbClr val="004C9A"/>
              </a:buCl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500" b="1" dirty="0">
                <a:solidFill>
                  <a:prstClr val="black"/>
                </a:solidFill>
                <a:latin typeface="Helvetica Neue" panose="020B0604020202020204" charset="0"/>
              </a:rPr>
              <a:t>Climate Adaptation and </a:t>
            </a:r>
            <a:r>
              <a:rPr lang="en-US" sz="1500" b="1" dirty="0">
                <a:solidFill>
                  <a:prstClr val="black"/>
                </a:solidFill>
                <a:latin typeface="Helvetica Neue" panose="020B0604020202020204" charset="0"/>
                <a:cs typeface="Calibri"/>
                <a:sym typeface="Calibri"/>
              </a:rPr>
              <a:t>Mitigation</a:t>
            </a:r>
          </a:p>
          <a:p>
            <a:pPr marL="171450" indent="-171450" defTabSz="685800">
              <a:spcBef>
                <a:spcPts val="750"/>
              </a:spcBef>
              <a:buClr>
                <a:srgbClr val="004C9A"/>
              </a:buCl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500" b="1" dirty="0">
                <a:solidFill>
                  <a:prstClr val="black"/>
                </a:solidFill>
                <a:latin typeface="Helvetica Neue" panose="020B0604020202020204" charset="0"/>
                <a:cs typeface="Calibri"/>
                <a:sym typeface="Calibri"/>
              </a:rPr>
              <a:t>Vulnerability Assessments</a:t>
            </a:r>
            <a:endParaRPr lang="en-US" sz="1500" dirty="0">
              <a:solidFill>
                <a:prstClr val="black"/>
              </a:solidFill>
              <a:latin typeface="Helvetica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500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60952-0C7D-4977-AE44-F918320DE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Who is involved?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4C848112-71DA-4D3F-A5DA-A55D9A5322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55" y="1268016"/>
            <a:ext cx="6651654" cy="3263504"/>
          </a:xfrm>
        </p:spPr>
      </p:pic>
    </p:spTree>
    <p:extLst>
      <p:ext uri="{BB962C8B-B14F-4D97-AF65-F5344CB8AC3E}">
        <p14:creationId xmlns:p14="http://schemas.microsoft.com/office/powerpoint/2010/main" val="3732349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F28F8-37CC-4752-AFB0-28FA3605F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are the goals?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B658D-86AD-43E7-8CB9-5A3477191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8017"/>
            <a:ext cx="8035080" cy="2066687"/>
          </a:xfrm>
        </p:spPr>
        <p:txBody>
          <a:bodyPr/>
          <a:lstStyle/>
          <a:p>
            <a:pPr>
              <a:buClr>
                <a:srgbClr val="004C9A"/>
              </a:buCl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Improve coordination and cooperation among capacity building providers and users in order to meet existing needs and fill gaps</a:t>
            </a:r>
            <a:endParaRPr lang="en-US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>
              <a:buClr>
                <a:srgbClr val="004C9A"/>
              </a:buCl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Foster information sharing and exchange on capacity building resources</a:t>
            </a:r>
          </a:p>
          <a:p>
            <a:pPr>
              <a:buClr>
                <a:srgbClr val="004C9A"/>
              </a:buCl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Promote effective assessment of capacity development needs at regional and national levels</a:t>
            </a:r>
            <a:endParaRPr lang="en-US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CC411E1-C61E-449A-B1BA-77978D586BA6}"/>
              </a:ext>
            </a:extLst>
          </p:cNvPr>
          <p:cNvGrpSpPr/>
          <p:nvPr/>
        </p:nvGrpSpPr>
        <p:grpSpPr>
          <a:xfrm>
            <a:off x="1237129" y="3013149"/>
            <a:ext cx="6031006" cy="2254082"/>
            <a:chOff x="2228447" y="4511577"/>
            <a:chExt cx="7160745" cy="3005442"/>
          </a:xfrm>
        </p:grpSpPr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A14DAA07-E411-47FA-8ADD-DCB226D0BA47}"/>
                </a:ext>
              </a:extLst>
            </p:cNvPr>
            <p:cNvSpPr txBox="1">
              <a:spLocks/>
            </p:cNvSpPr>
            <p:nvPr/>
          </p:nvSpPr>
          <p:spPr>
            <a:xfrm>
              <a:off x="2228447" y="4511577"/>
              <a:ext cx="3449432" cy="2998756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685800">
                <a:spcBef>
                  <a:spcPts val="750"/>
                </a:spcBef>
                <a:buClr>
                  <a:srgbClr val="004C9A"/>
                </a:buClr>
                <a:buNone/>
              </a:pPr>
              <a:r>
                <a:rPr lang="en-US" sz="1500" b="1" dirty="0">
                  <a:solidFill>
                    <a:srgbClr val="000000"/>
                  </a:solidFill>
                  <a:latin typeface="Helvetica Neue" panose="020B0604020202020204" charset="0"/>
                  <a:ea typeface="Arial"/>
                  <a:cs typeface="Calibri"/>
                  <a:sym typeface="Calibri"/>
                </a:rPr>
                <a:t>Phase 1</a:t>
              </a:r>
            </a:p>
            <a:p>
              <a:pPr marL="0" indent="0" algn="ctr" defTabSz="685800">
                <a:spcBef>
                  <a:spcPts val="750"/>
                </a:spcBef>
                <a:buClr>
                  <a:srgbClr val="004C9A"/>
                </a:buClr>
                <a:buNone/>
              </a:pPr>
              <a:r>
                <a:rPr lang="en-US" sz="1500" dirty="0">
                  <a:solidFill>
                    <a:srgbClr val="000000"/>
                  </a:solidFill>
                  <a:latin typeface="Helvetica Neue" panose="020B0604020202020204" charset="0"/>
                  <a:ea typeface="Arial"/>
                  <a:cs typeface="Calibri"/>
                  <a:sym typeface="Calibri"/>
                </a:rPr>
                <a:t>March – October 2021</a:t>
              </a:r>
            </a:p>
            <a:p>
              <a:pPr marL="171450" indent="-171450" defTabSz="685800">
                <a:spcBef>
                  <a:spcPts val="750"/>
                </a:spcBef>
                <a:buClr>
                  <a:srgbClr val="004C9A"/>
                </a:buClr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</a:pPr>
              <a:r>
                <a:rPr lang="en-US" sz="1500" dirty="0">
                  <a:solidFill>
                    <a:srgbClr val="000000"/>
                  </a:solidFill>
                  <a:latin typeface="Helvetica Neue" panose="020B0604020202020204" charset="0"/>
                  <a:ea typeface="Calibri"/>
                  <a:cs typeface="Calibri"/>
                  <a:sym typeface="Calibri"/>
                </a:rPr>
                <a:t>Initiation</a:t>
              </a:r>
            </a:p>
            <a:p>
              <a:pPr marL="171450" indent="-171450" defTabSz="685800">
                <a:spcBef>
                  <a:spcPts val="750"/>
                </a:spcBef>
                <a:buClr>
                  <a:srgbClr val="004C9A"/>
                </a:buClr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</a:pPr>
              <a:r>
                <a:rPr lang="en-US" sz="1500" dirty="0">
                  <a:solidFill>
                    <a:srgbClr val="000000"/>
                  </a:solidFill>
                  <a:latin typeface="Helvetica Neue" panose="020B0604020202020204" charset="0"/>
                  <a:ea typeface="Arial"/>
                  <a:cs typeface="Arial"/>
                </a:rPr>
                <a:t>Resources</a:t>
              </a:r>
            </a:p>
            <a:p>
              <a:pPr marL="171450" indent="-171450" defTabSz="685800">
                <a:spcBef>
                  <a:spcPts val="750"/>
                </a:spcBef>
                <a:buClr>
                  <a:srgbClr val="004C9A"/>
                </a:buClr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</a:pPr>
              <a:r>
                <a:rPr lang="en-US" sz="1500" dirty="0">
                  <a:solidFill>
                    <a:srgbClr val="000000"/>
                  </a:solidFill>
                  <a:latin typeface="Helvetica Neue" panose="020B0604020202020204" charset="0"/>
                  <a:ea typeface="Arial"/>
                  <a:cs typeface="Arial"/>
                </a:rPr>
                <a:t>Disaster Risk Reduction Focus (flooding and drought)</a:t>
              </a:r>
            </a:p>
          </p:txBody>
        </p:sp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3B73FBBE-EBE2-49A5-BB5A-8D1AA895161E}"/>
                </a:ext>
              </a:extLst>
            </p:cNvPr>
            <p:cNvSpPr txBox="1">
              <a:spLocks/>
            </p:cNvSpPr>
            <p:nvPr/>
          </p:nvSpPr>
          <p:spPr>
            <a:xfrm>
              <a:off x="5939760" y="4518263"/>
              <a:ext cx="3449432" cy="2998756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685800">
                <a:spcBef>
                  <a:spcPts val="750"/>
                </a:spcBef>
                <a:buClr>
                  <a:srgbClr val="004C9A"/>
                </a:buClr>
                <a:buNone/>
              </a:pPr>
              <a:r>
                <a:rPr lang="en-US" sz="1500" b="1" dirty="0">
                  <a:solidFill>
                    <a:srgbClr val="000000"/>
                  </a:solidFill>
                  <a:latin typeface="Helvetica Neue" panose="020B0604020202020204" charset="0"/>
                  <a:ea typeface="Arial"/>
                  <a:cs typeface="Calibri"/>
                  <a:sym typeface="Calibri"/>
                </a:rPr>
                <a:t>Phase 2</a:t>
              </a:r>
            </a:p>
            <a:p>
              <a:pPr marL="0" indent="0" algn="ctr" defTabSz="685800">
                <a:spcBef>
                  <a:spcPts val="750"/>
                </a:spcBef>
                <a:buClr>
                  <a:srgbClr val="004C9A"/>
                </a:buClr>
                <a:buNone/>
              </a:pPr>
              <a:r>
                <a:rPr lang="en-US" sz="1500" dirty="0">
                  <a:solidFill>
                    <a:srgbClr val="000000"/>
                  </a:solidFill>
                  <a:latin typeface="Helvetica Neue" panose="020B0604020202020204" charset="0"/>
                  <a:ea typeface="Arial"/>
                  <a:cs typeface="Calibri"/>
                  <a:sym typeface="Calibri"/>
                </a:rPr>
                <a:t>October 2021 – March 2023</a:t>
              </a:r>
              <a:endParaRPr lang="en-US" sz="1500" dirty="0">
                <a:solidFill>
                  <a:srgbClr val="000000"/>
                </a:solidFill>
                <a:latin typeface="Helvetica Neue" panose="020B0604020202020204" charset="0"/>
                <a:ea typeface="Arial"/>
                <a:cs typeface="Arial"/>
              </a:endParaRPr>
            </a:p>
            <a:p>
              <a:pPr marL="171450" indent="-171450" defTabSz="685800">
                <a:spcBef>
                  <a:spcPts val="750"/>
                </a:spcBef>
                <a:buClr>
                  <a:srgbClr val="004C9A"/>
                </a:buClr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</a:pPr>
              <a:r>
                <a:rPr lang="en-US" sz="1500" dirty="0">
                  <a:solidFill>
                    <a:srgbClr val="000000"/>
                  </a:solidFill>
                  <a:latin typeface="Helvetica Neue" panose="020B0604020202020204" charset="0"/>
                  <a:ea typeface="Calibri"/>
                  <a:cs typeface="Calibri"/>
                  <a:sym typeface="Calibri"/>
                </a:rPr>
                <a:t>Full pilot focus</a:t>
              </a:r>
            </a:p>
            <a:p>
              <a:pPr marL="171450" indent="-171450" defTabSz="685800">
                <a:spcBef>
                  <a:spcPts val="750"/>
                </a:spcBef>
                <a:buClr>
                  <a:srgbClr val="004C9A"/>
                </a:buClr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</a:pPr>
              <a:r>
                <a:rPr lang="en-US" sz="1500" dirty="0">
                  <a:solidFill>
                    <a:srgbClr val="000000"/>
                  </a:solidFill>
                  <a:latin typeface="Helvetica Neue" panose="020B0604020202020204" charset="0"/>
                  <a:ea typeface="Arial"/>
                  <a:cs typeface="Arial"/>
                </a:rPr>
                <a:t>Sustainability Plan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01D5DC3-5708-49DC-96FE-347BCC7695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5218" y="4848157"/>
              <a:ext cx="0" cy="2118405"/>
            </a:xfrm>
            <a:prstGeom prst="line">
              <a:avLst/>
            </a:prstGeom>
            <a:ln w="38100">
              <a:solidFill>
                <a:srgbClr val="7FC4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7172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F28F8-37CC-4752-AFB0-28FA3605F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EOTEC </a:t>
            </a:r>
            <a:r>
              <a:rPr lang="en-US" sz="2400" dirty="0" err="1"/>
              <a:t>DevNet</a:t>
            </a:r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F2C2F6-469E-4CED-829D-1DBBA0F93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4C9A"/>
              </a:buCl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Pilot initiated in March 2021</a:t>
            </a:r>
          </a:p>
          <a:p>
            <a:pPr>
              <a:buClr>
                <a:srgbClr val="004C9A"/>
              </a:buCl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>
                <a:solidFill>
                  <a:srgbClr val="000000"/>
                </a:solidFill>
              </a:rPr>
              <a:t>Hosted first regional exchanges in June (floods focus)</a:t>
            </a:r>
          </a:p>
          <a:p>
            <a:pPr lvl="1">
              <a:buClr>
                <a:srgbClr val="004C9A"/>
              </a:buCl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>
                <a:solidFill>
                  <a:srgbClr val="000000"/>
                </a:solidFill>
              </a:rPr>
              <a:t>Compiled </a:t>
            </a:r>
            <a:r>
              <a:rPr lang="en-US" dirty="0">
                <a:solidFill>
                  <a:srgbClr val="000000"/>
                </a:solidFill>
                <a:hlinkClick r:id="rId4"/>
              </a:rPr>
              <a:t>floods tracker </a:t>
            </a:r>
            <a:r>
              <a:rPr lang="en-US" dirty="0">
                <a:solidFill>
                  <a:srgbClr val="000000"/>
                </a:solidFill>
              </a:rPr>
              <a:t>and working with SEO to transition to API-friendly database for CEOS website and available to all to use</a:t>
            </a:r>
          </a:p>
          <a:p>
            <a:pPr>
              <a:buClr>
                <a:srgbClr val="004C9A"/>
              </a:buCl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>
                <a:solidFill>
                  <a:srgbClr val="000000"/>
                </a:solidFill>
              </a:rPr>
              <a:t>Leadership Meeting on September 10th: network representatives approved Concept of Operations and Theory of Change.</a:t>
            </a:r>
          </a:p>
          <a:p>
            <a:pPr lvl="2">
              <a:buClr>
                <a:srgbClr val="004C9A"/>
              </a:buCl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>
                <a:solidFill>
                  <a:srgbClr val="000000"/>
                </a:solidFill>
              </a:rPr>
              <a:t>Working on final Phase 1 report and Phase 2 plan</a:t>
            </a:r>
          </a:p>
          <a:p>
            <a:pPr>
              <a:buClr>
                <a:srgbClr val="004C9A"/>
              </a:buCl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Second regional exchanges on September 21 (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  <a:sym typeface="Calibri"/>
                <a:hlinkClick r:id="rId5"/>
              </a:rPr>
              <a:t>drought focus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)</a:t>
            </a:r>
            <a:endParaRPr lang="en-US" dirty="0">
              <a:solidFill>
                <a:srgbClr val="000000"/>
              </a:solidFill>
            </a:endParaRPr>
          </a:p>
          <a:p>
            <a:pPr lvl="0" indent="-368300">
              <a:lnSpc>
                <a:spcPct val="80000"/>
              </a:lnSpc>
              <a:spcBef>
                <a:spcPts val="0"/>
              </a:spcBef>
              <a:buSzPts val="22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42546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1071</Words>
  <Application>Microsoft Macintosh PowerPoint</Application>
  <PresentationFormat>On-screen Show (16:9)</PresentationFormat>
  <Paragraphs>156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Helvetica Neue</vt:lpstr>
      <vt:lpstr>Courier New</vt:lpstr>
      <vt:lpstr>Noto Sans Symbols</vt:lpstr>
      <vt:lpstr>Avenir</vt:lpstr>
      <vt:lpstr>Calibri</vt:lpstr>
      <vt:lpstr>Arial</vt:lpstr>
      <vt:lpstr>Simple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EOTEC DevNet?</vt:lpstr>
      <vt:lpstr>Who is involved?</vt:lpstr>
      <vt:lpstr>What are the goals?</vt:lpstr>
      <vt:lpstr>EOTEC DevNet</vt:lpstr>
      <vt:lpstr>Draft WGCapD Work Planning Timeline</vt:lpstr>
      <vt:lpstr>PowerPoint Presentation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Neugebauer, Sydney E. (LARC-E3)[Science Systems &amp; Applications, Inc.]</dc:creator>
  <cp:lastModifiedBy>Searby, Nancy D. (HQ-DK000)</cp:lastModifiedBy>
  <cp:revision>7</cp:revision>
  <dcterms:modified xsi:type="dcterms:W3CDTF">2021-09-22T21:05:20Z</dcterms:modified>
</cp:coreProperties>
</file>