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3" r:id="rId5"/>
    <p:sldId id="280" r:id="rId6"/>
    <p:sldId id="264" r:id="rId7"/>
    <p:sldId id="266" r:id="rId8"/>
    <p:sldId id="265" r:id="rId9"/>
    <p:sldId id="271" r:id="rId10"/>
    <p:sldId id="270" r:id="rId11"/>
    <p:sldId id="292" r:id="rId12"/>
    <p:sldId id="297" r:id="rId13"/>
    <p:sldId id="268" r:id="rId14"/>
    <p:sldId id="275" r:id="rId15"/>
    <p:sldId id="289" r:id="rId16"/>
    <p:sldId id="274" r:id="rId17"/>
    <p:sldId id="291" r:id="rId18"/>
    <p:sldId id="286" r:id="rId19"/>
    <p:sldId id="295" r:id="rId20"/>
    <p:sldId id="293" r:id="rId21"/>
    <p:sldId id="258" r:id="rId22"/>
    <p:sldId id="257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1"/>
    <p:restoredTop sz="91053"/>
  </p:normalViewPr>
  <p:slideViewPr>
    <p:cSldViewPr snapToGrid="0" snapToObjects="1">
      <p:cViewPr varScale="1">
        <p:scale>
          <a:sx n="47" d="100"/>
          <a:sy n="47" d="100"/>
        </p:scale>
        <p:origin x="-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Presenter: Patrick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Presenter: Definitely Brett :-p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906-E268-5E4B-9A10-D853DD8BF5F8}" type="datetimeFigureOut">
              <a:rPr lang="en-US" smtClean="0"/>
              <a:t>3/19/17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BA6A-BADD-D342-9A5E-7E0137040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baseline="0" dirty="0" smtClean="0"/>
              <a:t> </a:t>
            </a:r>
            <a:r>
              <a:rPr lang="en-US" dirty="0" smtClean="0"/>
              <a:t>What is Earthdata Search?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A6A-BADD-D342-9A5E-7E0137040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A6A-BADD-D342-9A5E-7E0137040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A6A-BADD-D342-9A5E-7E0137040A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FBA6A-BADD-D342-9A5E-7E0137040A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3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63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osdis-orbit.png"/>
          <p:cNvPicPr>
            <a:picLocks noChangeAspect="1"/>
          </p:cNvPicPr>
          <p:nvPr/>
        </p:nvPicPr>
        <p:blipFill>
          <a:blip r:embed="rId12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87" y="3081284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9BE40-D003-BE47-93D7-8CA928F9ACA4}" type="datetimeFigureOut">
              <a:rPr lang="en-US" smtClean="0"/>
              <a:t>3/19/17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56350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81750-45C9-6E45-8296-7F87C7C370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/>
              <a:t>Earthdata</a:t>
            </a:r>
            <a:r>
              <a:rPr lang="en-US" b="0" dirty="0"/>
              <a:t> </a:t>
            </a:r>
            <a:r>
              <a:rPr lang="en-US" b="0" dirty="0" smtClean="0"/>
              <a:t>Search and the</a:t>
            </a:r>
            <a:br>
              <a:rPr lang="en-US" b="0" dirty="0" smtClean="0"/>
            </a:br>
            <a:r>
              <a:rPr lang="en-US" b="0" dirty="0" smtClean="0"/>
              <a:t>Common Metadata Repository: </a:t>
            </a:r>
            <a:br>
              <a:rPr lang="en-US" b="0" dirty="0" smtClean="0"/>
            </a:br>
            <a:r>
              <a:rPr lang="en-US" b="0" dirty="0" smtClean="0"/>
              <a:t>Assessing </a:t>
            </a:r>
            <a:r>
              <a:rPr lang="en-US" b="0" dirty="0"/>
              <a:t>and Improving Relevancy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Norton</a:t>
            </a:r>
            <a:endParaRPr lang="en-US" dirty="0"/>
          </a:p>
          <a:p>
            <a:r>
              <a:rPr lang="en-US" dirty="0" smtClean="0"/>
              <a:t>james@element84.com</a:t>
            </a:r>
            <a:endParaRPr lang="en-US" dirty="0"/>
          </a:p>
          <a:p>
            <a:r>
              <a:rPr lang="en-US" dirty="0" smtClean="0"/>
              <a:t>EED2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813" y="6264377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material is based upon work supported by the National Aeronautics and Space Administration under Contract Number </a:t>
            </a:r>
            <a:r>
              <a:rPr lang="en-US" sz="12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NNG15HZ39C</a:t>
            </a:r>
            <a:endParaRPr lang="en-US" sz="1200" dirty="0">
              <a:solidFill>
                <a:schemeClr val="tx1">
                  <a:lumMod val="25000"/>
                  <a:lumOff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601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Earthdata</a:t>
            </a:r>
            <a:r>
              <a:rPr lang="en-US" dirty="0" smtClean="0"/>
              <a:t> Search / Common Metadata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1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Relevance: Temporal Overlap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53027" y="1186805"/>
            <a:ext cx="58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“Ocean Circulation” </a:t>
            </a:r>
            <a:r>
              <a:rPr lang="en-US" sz="2400" dirty="0" smtClean="0"/>
              <a:t>1/1/2000 – 1/1/2010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01" y="1761892"/>
            <a:ext cx="4563196" cy="59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Relevance: Community Usage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ESDIS Metrics System (EMS)</a:t>
            </a:r>
          </a:p>
          <a:p>
            <a:r>
              <a:rPr lang="en-US" dirty="0" smtClean="0"/>
              <a:t>Collection access counts</a:t>
            </a:r>
          </a:p>
          <a:p>
            <a:r>
              <a:rPr lang="en-US" dirty="0" smtClean="0"/>
              <a:t>Community usage score computed and indexed with collections</a:t>
            </a:r>
          </a:p>
          <a:p>
            <a:r>
              <a:rPr lang="en-US" dirty="0" smtClean="0"/>
              <a:t>Applied as a sub-sort for results after keyword relevancy and temporal relevancy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6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Relevance: Newer versions first</a:t>
            </a:r>
            <a:endParaRPr lang="en-US" dirty="0"/>
          </a:p>
        </p:txBody>
      </p:sp>
      <p:pic>
        <p:nvPicPr>
          <p:cNvPr id="3" name="Picture 2" descr="Screen Shot 2016-06-10 at 12.19.0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725" y="1640623"/>
            <a:ext cx="5575075" cy="4647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5938" y="3170209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684" y="1978059"/>
            <a:ext cx="254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6 Near-</a:t>
            </a:r>
            <a:r>
              <a:rPr lang="en-US" dirty="0" err="1" smtClean="0"/>
              <a:t>Realtime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881" y="4362359"/>
            <a:ext cx="127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5.1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724" y="5554509"/>
            <a:ext cx="259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5 Near-</a:t>
            </a:r>
            <a:r>
              <a:rPr lang="en-US" dirty="0" err="1" smtClean="0"/>
              <a:t>Realtime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2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Relevance: Collections with granules first</a:t>
            </a:r>
            <a:endParaRPr lang="en-US" sz="3100" dirty="0">
              <a:latin typeface="Avenir Light"/>
              <a:cs typeface="Avenir Light"/>
            </a:endParaRPr>
          </a:p>
        </p:txBody>
      </p:sp>
      <p:pic>
        <p:nvPicPr>
          <p:cNvPr id="2" name="Picture 1" descr="Screen Shot 2016-06-10 at 12.32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649" y="1541504"/>
            <a:ext cx="5888798" cy="4890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191" y="3170209"/>
            <a:ext cx="21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1,459,806 Granules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2194" y="1978059"/>
            <a:ext cx="17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2,862 Granules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8882" y="4362359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Collection only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8882" y="5554509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Collection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7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Facets: Humanizers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38362" y="3767345"/>
            <a:ext cx="1966054" cy="0"/>
          </a:xfrm>
          <a:prstGeom prst="straightConnector1">
            <a:avLst/>
          </a:prstGeom>
          <a:ln w="8890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7-19 at 6.49.3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463" y="1417638"/>
            <a:ext cx="2720413" cy="472854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6-07-19 at 6.50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24438"/>
            <a:ext cx="2595382" cy="496920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3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Facets: Relevance</a:t>
            </a:r>
            <a:endParaRPr lang="en-US" dirty="0"/>
          </a:p>
        </p:txBody>
      </p:sp>
      <p:pic>
        <p:nvPicPr>
          <p:cNvPr id="2" name="Picture 1" descr="Screen Shot 2016-06-10 at 12.26.0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20" y="1513760"/>
            <a:ext cx="3187700" cy="4495800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3460810" y="2675820"/>
            <a:ext cx="1793416" cy="1793416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Updates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7" y="1417638"/>
            <a:ext cx="7351986" cy="467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02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Earthdata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4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significance with a small population</a:t>
            </a:r>
          </a:p>
          <a:p>
            <a:r>
              <a:rPr lang="en-US" dirty="0" smtClean="0"/>
              <a:t>Definitions of “success” in a free site with multiple uses</a:t>
            </a:r>
          </a:p>
          <a:p>
            <a:r>
              <a:rPr lang="en-US" dirty="0" smtClean="0"/>
              <a:t>Tail wagging the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6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76790"/>
              </p:ext>
            </p:extLst>
          </p:nvPr>
        </p:nvGraphicFramePr>
        <p:xfrm>
          <a:off x="457198" y="3435624"/>
          <a:ext cx="8283390" cy="2103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565"/>
                <a:gridCol w="1380565"/>
                <a:gridCol w="1380565"/>
                <a:gridCol w="1380565"/>
                <a:gridCol w="1380565"/>
                <a:gridCol w="1380565"/>
              </a:tblGrid>
              <a:tr h="369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November 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December 2016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</a:t>
                      </a:r>
                    </a:p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</a:t>
                      </a:r>
                    </a:p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anchor="ctr"/>
                </a:tc>
              </a:tr>
              <a:tr h="135283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Average Search Rank</a:t>
                      </a:r>
                      <a:r>
                        <a:rPr lang="en-US" baseline="0" dirty="0" smtClean="0"/>
                        <a:t> of Accessed 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5.80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4.60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4.63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4.48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4.20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165"/>
            <a:ext cx="9144000" cy="17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Thank You!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James Norton</a:t>
            </a:r>
          </a:p>
          <a:p>
            <a:pPr marL="0" indent="0">
              <a:buNone/>
            </a:pPr>
            <a:r>
              <a:rPr lang="en-US" dirty="0" smtClean="0"/>
              <a:t>james@element84.com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697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</a:t>
            </a:r>
            <a:r>
              <a:rPr lang="en-US" sz="2800" dirty="0">
                <a:solidFill>
                  <a:schemeClr val="tx1"/>
                </a:solidFill>
              </a:rPr>
              <a:t>material is based upon work supported by the National Aeronautics and Space Administration under Contract Number </a:t>
            </a:r>
            <a:r>
              <a:rPr lang="en-US" sz="2800" b="1" dirty="0">
                <a:solidFill>
                  <a:schemeClr val="tx1"/>
                </a:solidFill>
              </a:rPr>
              <a:t>NNG15HZ39C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365008"/>
            <a:ext cx="2005418" cy="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13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2015: Our catalog </a:t>
            </a:r>
            <a:r>
              <a:rPr lang="en-US" dirty="0"/>
              <a:t>g</a:t>
            </a:r>
            <a:r>
              <a:rPr lang="en-US" dirty="0" smtClean="0"/>
              <a:t>rew</a:t>
            </a:r>
            <a:endParaRPr lang="en-US" dirty="0"/>
          </a:p>
        </p:txBody>
      </p:sp>
      <p:pic>
        <p:nvPicPr>
          <p:cNvPr id="4" name="Picture 3" descr="Screen Shot 2016-06-10 at 10.13.04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700" y="4043035"/>
            <a:ext cx="6007100" cy="147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6-06-10 at 10.13.4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26030"/>
            <a:ext cx="5664200" cy="1460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609228" y="2666125"/>
            <a:ext cx="1841887" cy="1764490"/>
          </a:xfrm>
          <a:prstGeom prst="straightConnector1">
            <a:avLst/>
          </a:prstGeom>
          <a:ln w="8890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5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as did our relevancy needs</a:t>
            </a:r>
            <a:endParaRPr lang="en-US" dirty="0"/>
          </a:p>
        </p:txBody>
      </p:sp>
      <p:pic>
        <p:nvPicPr>
          <p:cNvPr id="3" name="Picture 2" descr="Screen Shot 2016-06-10 at 10.38.4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71" y="4265340"/>
            <a:ext cx="5600700" cy="1397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Shot 2016-06-10 at 10.39.0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95" y="1760565"/>
            <a:ext cx="5600700" cy="1409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530171" y="3073315"/>
            <a:ext cx="1870970" cy="1997170"/>
          </a:xfrm>
          <a:prstGeom prst="straightConnector1">
            <a:avLst/>
          </a:prstGeom>
          <a:ln w="8890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10 at 1.17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727" y="2116716"/>
            <a:ext cx="3175000" cy="3492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felt the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0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6-10 at 11.15.3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1" y="1614251"/>
            <a:ext cx="4750130" cy="35485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echoed the need for better relevance</a:t>
            </a:r>
            <a:endParaRPr lang="en-US" dirty="0"/>
          </a:p>
        </p:txBody>
      </p:sp>
      <p:pic>
        <p:nvPicPr>
          <p:cNvPr id="6" name="Picture 5" descr="Screen Shot 2016-06-10 at 11.06.3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87" y="2246011"/>
            <a:ext cx="4740437" cy="35506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6-06-10 at 11.09.1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26" y="2879917"/>
            <a:ext cx="4731940" cy="35466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Shot 2016-06-10 at 11.19.33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28" y="3509782"/>
            <a:ext cx="4721047" cy="3540785"/>
          </a:xfrm>
          <a:prstGeom prst="rect">
            <a:avLst/>
          </a:prstGeom>
        </p:spPr>
      </p:pic>
      <p:pic>
        <p:nvPicPr>
          <p:cNvPr id="12" name="Picture 11" descr="Screen Shot 2016-06-10 at 11.18.01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512" y="4133810"/>
            <a:ext cx="4738136" cy="35466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4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51511"/>
          </a:xfrm>
        </p:spPr>
        <p:txBody>
          <a:bodyPr/>
          <a:lstStyle/>
          <a:p>
            <a:pPr algn="ctr"/>
            <a:r>
              <a:rPr lang="en-US" dirty="0" smtClean="0"/>
              <a:t>If users can’t find the collections they need, </a:t>
            </a:r>
            <a:br>
              <a:rPr lang="en-US" dirty="0" smtClean="0"/>
            </a:br>
            <a:r>
              <a:rPr lang="en-US" dirty="0" smtClean="0"/>
              <a:t>none of our other work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5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Challenges beyond Relevance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Earthdata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0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 is imperfect</a:t>
            </a:r>
            <a:endParaRPr lang="en-US" sz="3100" dirty="0">
              <a:latin typeface="Avenir Light"/>
              <a:cs typeface="Avenir Light"/>
            </a:endParaRPr>
          </a:p>
        </p:txBody>
      </p:sp>
      <p:pic>
        <p:nvPicPr>
          <p:cNvPr id="11" name="Picture 10" descr="Screen Shot 2016-06-10 at 12.01.4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08" y="1417638"/>
            <a:ext cx="3136900" cy="45085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ollection-visibility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536" y="0"/>
            <a:ext cx="3397251" cy="685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 descr="Screen Shot 2016-06-10 at 11.54.3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222" y="2199761"/>
            <a:ext cx="3136900" cy="10795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4-07-03 at 1.32.16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670" y="4812339"/>
            <a:ext cx="6695225" cy="2543501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92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95&quot;&gt;&lt;object type=&quot;3&quot; unique_id=&quot;10296&quot;&gt;&lt;property id=&quot;20148&quot; value=&quot;5&quot;/&gt;&lt;property id=&quot;20300&quot; value=&quot;Slide 1 - &amp;quot;Earthdata Search and the Common Metadata Repository:  Assessing and Improving Relevancy&amp;quot;&quot;/&gt;&lt;property id=&quot;20307&quot; value=&quot;256&quot;/&gt;&lt;/object&gt;&lt;object type=&quot;3&quot; unique_id=&quot;10297&quot;&gt;&lt;property id=&quot;20148&quot; value=&quot;5&quot;/&gt;&lt;property id=&quot;20300&quot; value=&quot;Slide 2&quot;/&gt;&lt;property id=&quot;20307&quot; value=&quot;259&quot;/&gt;&lt;/object&gt;&lt;object type=&quot;3&quot; unique_id=&quot;10298&quot;&gt;&lt;property id=&quot;20148&quot; value=&quot;5&quot;/&gt;&lt;property id=&quot;20300&quot; value=&quot;Slide 3 - &amp;quot;Late 2015: Our catalog grew&amp;quot;&quot;/&gt;&lt;property id=&quot;20307&quot; value=&quot;260&quot;/&gt;&lt;/object&gt;&lt;object type=&quot;3&quot; unique_id=&quot;10299&quot;&gt;&lt;property id=&quot;20148&quot; value=&quot;5&quot;/&gt;&lt;property id=&quot;20300&quot; value=&quot;Slide 4 - &amp;quot;… as did our relevancy needs&amp;quot;&quot;/&gt;&lt;property id=&quot;20307&quot; value=&quot;263&quot;/&gt;&lt;/object&gt;&lt;object type=&quot;3&quot; unique_id=&quot;10300&quot;&gt;&lt;property id=&quot;20148&quot; value=&quot;5&quot;/&gt;&lt;property id=&quot;20300&quot; value=&quot;Slide 5 - &amp;quot;Facets felt the strain&amp;quot;&quot;/&gt;&lt;property id=&quot;20307&quot; value=&quot;280&quot;/&gt;&lt;/object&gt;&lt;object type=&quot;3&quot; unique_id=&quot;10301&quot;&gt;&lt;property id=&quot;20148&quot; value=&quot;5&quot;/&gt;&lt;property id=&quot;20300&quot; value=&quot;Slide 6 - &amp;quot;Users echoed the need for better relevance&amp;quot;&quot;/&gt;&lt;property id=&quot;20307&quot; value=&quot;264&quot;/&gt;&lt;/object&gt;&lt;object type=&quot;3&quot; unique_id=&quot;10302&quot;&gt;&lt;property id=&quot;20148&quot; value=&quot;5&quot;/&gt;&lt;property id=&quot;20300&quot; value=&quot;Slide 7 - &amp;quot;If users can’t find the collections they need,  none of our other work matters&amp;quot;&quot;/&gt;&lt;property id=&quot;20307&quot; value=&quot;266&quot;/&gt;&lt;/object&gt;&lt;object type=&quot;3&quot; unique_id=&quot;10303&quot;&gt;&lt;property id=&quot;20148&quot; value=&quot;5&quot;/&gt;&lt;property id=&quot;20300&quot; value=&quot;Slide 8 - &amp;quot;Discovery Challenges beyond Relevance&amp;quot;&quot;/&gt;&lt;property id=&quot;20307&quot; value=&quot;265&quot;/&gt;&lt;/object&gt;&lt;object type=&quot;3&quot; unique_id=&quot;10304&quot;&gt;&lt;property id=&quot;20148&quot; value=&quot;5&quot;/&gt;&lt;property id=&quot;20300&quot; value=&quot;Slide 9 - &amp;quot;Metadata is imperfect&amp;quot;&quot;/&gt;&lt;property id=&quot;20307&quot; value=&quot;271&quot;/&gt;&lt;/object&gt;&lt;object type=&quot;3&quot; unique_id=&quot;10305&quot;&gt;&lt;property id=&quot;20148&quot; value=&quot;5&quot;/&gt;&lt;property id=&quot;20300&quot; value=&quot;Slide 10 - &amp;quot;What Have we Done?&amp;quot;&quot;/&gt;&lt;property id=&quot;20307&quot; value=&quot;270&quot;/&gt;&lt;/object&gt;&lt;object type=&quot;3&quot; unique_id=&quot;10306&quot;&gt;&lt;property id=&quot;20148&quot; value=&quot;5&quot;/&gt;&lt;property id=&quot;20300&quot; value=&quot;Slide 11 - &amp;quot;Relevance: Temporal Overlap&amp;quot;&quot;/&gt;&lt;property id=&quot;20307&quot; value=&quot;292&quot;/&gt;&lt;/object&gt;&lt;object type=&quot;3&quot; unique_id=&quot;10307&quot;&gt;&lt;property id=&quot;20148&quot; value=&quot;5&quot;/&gt;&lt;property id=&quot;20300&quot; value=&quot;Slide 12 - &amp;quot;Relevance: Community Usage&amp;quot;&quot;/&gt;&lt;property id=&quot;20307&quot; value=&quot;297&quot;/&gt;&lt;/object&gt;&lt;object type=&quot;3&quot; unique_id=&quot;10308&quot;&gt;&lt;property id=&quot;20148&quot; value=&quot;5&quot;/&gt;&lt;property id=&quot;20300&quot; value=&quot;Slide 13 - &amp;quot;Relevance: Newer versions first&amp;quot;&quot;/&gt;&lt;property id=&quot;20307&quot; value=&quot;268&quot;/&gt;&lt;/object&gt;&lt;object type=&quot;3&quot; unique_id=&quot;10309&quot;&gt;&lt;property id=&quot;20148&quot; value=&quot;5&quot;/&gt;&lt;property id=&quot;20300&quot; value=&quot;Slide 14 - &amp;quot;Relevance: Collections with granules first&amp;quot;&quot;/&gt;&lt;property id=&quot;20307&quot; value=&quot;275&quot;/&gt;&lt;/object&gt;&lt;object type=&quot;3&quot; unique_id=&quot;10310&quot;&gt;&lt;property id=&quot;20148&quot; value=&quot;5&quot;/&gt;&lt;property id=&quot;20300&quot; value=&quot;Slide 15 - &amp;quot;Facets: Humanizers&amp;quot;&quot;/&gt;&lt;property id=&quot;20307&quot; value=&quot;289&quot;/&gt;&lt;/object&gt;&lt;object type=&quot;3&quot; unique_id=&quot;10311&quot;&gt;&lt;property id=&quot;20148&quot; value=&quot;5&quot;/&gt;&lt;property id=&quot;20300&quot; value=&quot;Slide 16 - &amp;quot;Facets: Relevance&amp;quot;&quot;/&gt;&lt;property id=&quot;20307&quot; value=&quot;274&quot;/&gt;&lt;/object&gt;&lt;object type=&quot;3&quot; unique_id=&quot;10312&quot;&gt;&lt;property id=&quot;20148&quot; value=&quot;5&quot;/&gt;&lt;property id=&quot;20300&quot; value=&quot;Slide 17 - &amp;quot;Interface Updates&amp;quot;&quot;/&gt;&lt;property id=&quot;20307&quot; value=&quot;291&quot;/&gt;&lt;/object&gt;&lt;object type=&quot;3&quot; unique_id=&quot;10313&quot;&gt;&lt;property id=&quot;20148&quot; value=&quot;5&quot;/&gt;&lt;property id=&quot;20300&quot; value=&quot;Slide 18 - &amp;quot;Measuring Success&amp;quot;&quot;/&gt;&lt;property id=&quot;20307&quot; value=&quot;286&quot;/&gt;&lt;/object&gt;&lt;object type=&quot;3&quot; unique_id=&quot;10314&quot;&gt;&lt;property id=&quot;20148&quot; value=&quot;5&quot;/&gt;&lt;property id=&quot;20300&quot; value=&quot;Slide 19 - &amp;quot;Metric Challenges&amp;quot;&quot;/&gt;&lt;property id=&quot;20307&quot; value=&quot;295&quot;/&gt;&lt;/object&gt;&lt;object type=&quot;3&quot; unique_id=&quot;10315&quot;&gt;&lt;property id=&quot;20148&quot; value=&quot;5&quot;/&gt;&lt;property id=&quot;20300&quot; value=&quot;Slide 20 - &amp;quot;Metric Results&amp;quot;&quot;/&gt;&lt;property id=&quot;20307&quot; value=&quot;293&quot;/&gt;&lt;/object&gt;&lt;object type=&quot;3&quot; unique_id=&quot;10316&quot;&gt;&lt;property id=&quot;20148&quot; value=&quot;5&quot;/&gt;&lt;property id=&quot;20300&quot; value=&quot;Slide 21 - &amp;quot;Thank You!&amp;quot;&quot;/&gt;&lt;property id=&quot;20307&quot; value=&quot;258&quot;/&gt;&lt;/object&gt;&lt;object type=&quot;3&quot; unique_id=&quot;10317&quot;&gt;&lt;property id=&quot;20148&quot; value=&quot;5&quot;/&gt;&lt;property id=&quot;20300&quot; value=&quot;Slide 22&quot;/&gt;&lt;property id=&quot;20307&quot; value=&quot;257&quot;/&gt;&lt;/object&gt;&lt;/object&gt;&lt;object type=&quot;8&quot; unique_id=&quot;10341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4192</TotalTime>
  <Words>269</Words>
  <Application>Microsoft Macintosh PowerPoint</Application>
  <PresentationFormat>On-screen Show (4:3)</PresentationFormat>
  <Paragraphs>66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EOSDIS-EED</vt:lpstr>
      <vt:lpstr>Earthdata Search and the Common Metadata Repository:  Assessing and Improving Relevancy</vt:lpstr>
      <vt:lpstr>PowerPoint Presentation</vt:lpstr>
      <vt:lpstr>Late 2015: Our catalog grew</vt:lpstr>
      <vt:lpstr>… as did our relevancy needs</vt:lpstr>
      <vt:lpstr>Facets felt the strain</vt:lpstr>
      <vt:lpstr>Users echoed the need for better relevance</vt:lpstr>
      <vt:lpstr>If users can’t find the collections they need,  none of our other work matters</vt:lpstr>
      <vt:lpstr>Discovery Challenges beyond Relevance</vt:lpstr>
      <vt:lpstr>Metadata is imperfect</vt:lpstr>
      <vt:lpstr>What Have we Done?</vt:lpstr>
      <vt:lpstr>Relevance: Temporal Overlap</vt:lpstr>
      <vt:lpstr>Relevance: Community Usage</vt:lpstr>
      <vt:lpstr>Relevance: Newer versions first</vt:lpstr>
      <vt:lpstr>Relevance: Collections with granules first</vt:lpstr>
      <vt:lpstr>Facets: Humanizers</vt:lpstr>
      <vt:lpstr>Facets: Relevance</vt:lpstr>
      <vt:lpstr>Interface Updates</vt:lpstr>
      <vt:lpstr>Measuring Success</vt:lpstr>
      <vt:lpstr>Metric Challenges</vt:lpstr>
      <vt:lpstr>Metric Results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Earthdata Search:  The Relevance of Relevance</dc:title>
  <dc:creator>Patrick Quinn</dc:creator>
  <cp:lastModifiedBy>Yonsook Enloe</cp:lastModifiedBy>
  <cp:revision>214</cp:revision>
  <dcterms:created xsi:type="dcterms:W3CDTF">2016-06-10T13:15:35Z</dcterms:created>
  <dcterms:modified xsi:type="dcterms:W3CDTF">2017-03-19T14:31:33Z</dcterms:modified>
</cp:coreProperties>
</file>