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 id="2147483675" r:id="rId2"/>
    <p:sldMasterId id="2147483687" r:id="rId3"/>
  </p:sldMasterIdLst>
  <p:notesMasterIdLst>
    <p:notesMasterId r:id="rId24"/>
  </p:notesMasterIdLst>
  <p:handoutMasterIdLst>
    <p:handoutMasterId r:id="rId25"/>
  </p:handoutMasterIdLst>
  <p:sldIdLst>
    <p:sldId id="464" r:id="rId4"/>
    <p:sldId id="466" r:id="rId5"/>
    <p:sldId id="468" r:id="rId6"/>
    <p:sldId id="469" r:id="rId7"/>
    <p:sldId id="472" r:id="rId8"/>
    <p:sldId id="471" r:id="rId9"/>
    <p:sldId id="453" r:id="rId10"/>
    <p:sldId id="454" r:id="rId11"/>
    <p:sldId id="455" r:id="rId12"/>
    <p:sldId id="456" r:id="rId13"/>
    <p:sldId id="457" r:id="rId14"/>
    <p:sldId id="458" r:id="rId15"/>
    <p:sldId id="477" r:id="rId16"/>
    <p:sldId id="459" r:id="rId17"/>
    <p:sldId id="476" r:id="rId18"/>
    <p:sldId id="460" r:id="rId19"/>
    <p:sldId id="461" r:id="rId20"/>
    <p:sldId id="462" r:id="rId21"/>
    <p:sldId id="463" r:id="rId22"/>
    <p:sldId id="465" r:id="rId23"/>
  </p:sldIdLst>
  <p:sldSz cx="9144000" cy="6858000" type="screen4x3"/>
  <p:notesSz cx="6858000" cy="9650413"/>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DEBD"/>
    <a:srgbClr val="336699"/>
    <a:srgbClr val="FFFFCC"/>
    <a:srgbClr val="663300"/>
    <a:srgbClr val="FF9900"/>
    <a:srgbClr val="008000"/>
    <a:srgbClr val="CCFFCC"/>
    <a:srgbClr val="E7F3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32" autoAdjust="0"/>
    <p:restoredTop sz="91119" autoAdjust="0"/>
  </p:normalViewPr>
  <p:slideViewPr>
    <p:cSldViewPr>
      <p:cViewPr>
        <p:scale>
          <a:sx n="70" d="100"/>
          <a:sy n="70" d="100"/>
        </p:scale>
        <p:origin x="-101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0"/>
            <a:ext cx="2972547" cy="482984"/>
          </a:xfrm>
          <a:prstGeom prst="rect">
            <a:avLst/>
          </a:prstGeom>
        </p:spPr>
        <p:txBody>
          <a:bodyPr vert="horz" lIns="92446" tIns="46223" rIns="92446" bIns="46223" rtlCol="0"/>
          <a:lstStyle>
            <a:lvl1pPr algn="l">
              <a:defRPr sz="1200" smtClean="0"/>
            </a:lvl1pPr>
          </a:lstStyle>
          <a:p>
            <a:pPr>
              <a:defRPr/>
            </a:pPr>
            <a:endParaRPr lang="ru-RU"/>
          </a:p>
        </p:txBody>
      </p:sp>
      <p:sp>
        <p:nvSpPr>
          <p:cNvPr id="3" name="Дата 2"/>
          <p:cNvSpPr>
            <a:spLocks noGrp="1"/>
          </p:cNvSpPr>
          <p:nvPr>
            <p:ph type="dt" sz="quarter" idx="1"/>
          </p:nvPr>
        </p:nvSpPr>
        <p:spPr>
          <a:xfrm>
            <a:off x="3883853" y="0"/>
            <a:ext cx="2972547" cy="482984"/>
          </a:xfrm>
          <a:prstGeom prst="rect">
            <a:avLst/>
          </a:prstGeom>
        </p:spPr>
        <p:txBody>
          <a:bodyPr vert="horz" lIns="92446" tIns="46223" rIns="92446" bIns="46223" rtlCol="0"/>
          <a:lstStyle>
            <a:lvl1pPr algn="r">
              <a:defRPr sz="1200" smtClean="0"/>
            </a:lvl1pPr>
          </a:lstStyle>
          <a:p>
            <a:pPr>
              <a:defRPr/>
            </a:pPr>
            <a:fld id="{3B875825-8039-48C1-8336-89C16649E8B7}" type="datetimeFigureOut">
              <a:rPr lang="ru-RU"/>
              <a:pPr>
                <a:defRPr/>
              </a:pPr>
              <a:t>24.06.2015</a:t>
            </a:fld>
            <a:endParaRPr lang="ru-RU"/>
          </a:p>
        </p:txBody>
      </p:sp>
      <p:sp>
        <p:nvSpPr>
          <p:cNvPr id="4" name="Нижний колонтитул 3"/>
          <p:cNvSpPr>
            <a:spLocks noGrp="1"/>
          </p:cNvSpPr>
          <p:nvPr>
            <p:ph type="ftr" sz="quarter" idx="2"/>
          </p:nvPr>
        </p:nvSpPr>
        <p:spPr>
          <a:xfrm>
            <a:off x="1" y="9165887"/>
            <a:ext cx="2972547" cy="482984"/>
          </a:xfrm>
          <a:prstGeom prst="rect">
            <a:avLst/>
          </a:prstGeom>
        </p:spPr>
        <p:txBody>
          <a:bodyPr vert="horz" lIns="92446" tIns="46223" rIns="92446" bIns="46223" rtlCol="0" anchor="b"/>
          <a:lstStyle>
            <a:lvl1pPr algn="l">
              <a:defRPr sz="1200" smtClean="0"/>
            </a:lvl1pPr>
          </a:lstStyle>
          <a:p>
            <a:pPr>
              <a:defRPr/>
            </a:pPr>
            <a:endParaRPr lang="ru-RU"/>
          </a:p>
        </p:txBody>
      </p:sp>
      <p:sp>
        <p:nvSpPr>
          <p:cNvPr id="5" name="Номер слайда 4"/>
          <p:cNvSpPr>
            <a:spLocks noGrp="1"/>
          </p:cNvSpPr>
          <p:nvPr>
            <p:ph type="sldNum" sz="quarter" idx="3"/>
          </p:nvPr>
        </p:nvSpPr>
        <p:spPr>
          <a:xfrm>
            <a:off x="3883853" y="9165887"/>
            <a:ext cx="2972547" cy="482984"/>
          </a:xfrm>
          <a:prstGeom prst="rect">
            <a:avLst/>
          </a:prstGeom>
        </p:spPr>
        <p:txBody>
          <a:bodyPr vert="horz" lIns="92446" tIns="46223" rIns="92446" bIns="46223" rtlCol="0" anchor="b"/>
          <a:lstStyle>
            <a:lvl1pPr algn="r">
              <a:defRPr sz="1200" smtClean="0"/>
            </a:lvl1pPr>
          </a:lstStyle>
          <a:p>
            <a:pPr>
              <a:defRPr/>
            </a:pPr>
            <a:fld id="{CACF7405-9134-45EF-B460-76CC56D7CE72}" type="slidenum">
              <a:rPr lang="ru-RU"/>
              <a:pPr>
                <a:defRPr/>
              </a:pPr>
              <a:t>‹#›</a:t>
            </a:fld>
            <a:endParaRPr lang="ru-RU"/>
          </a:p>
        </p:txBody>
      </p:sp>
    </p:spTree>
    <p:extLst>
      <p:ext uri="{BB962C8B-B14F-4D97-AF65-F5344CB8AC3E}">
        <p14:creationId xmlns:p14="http://schemas.microsoft.com/office/powerpoint/2010/main" val="28366081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1" y="0"/>
            <a:ext cx="2972547" cy="482984"/>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eaLnBrk="1" hangingPunct="1">
              <a:defRPr sz="1200">
                <a:latin typeface="Arial" charset="0"/>
              </a:defRPr>
            </a:lvl1pPr>
          </a:lstStyle>
          <a:p>
            <a:pPr>
              <a:defRPr/>
            </a:pPr>
            <a:endParaRPr lang="ru-RU"/>
          </a:p>
        </p:txBody>
      </p:sp>
      <p:sp>
        <p:nvSpPr>
          <p:cNvPr id="80899" name="Rectangle 3"/>
          <p:cNvSpPr>
            <a:spLocks noGrp="1" noChangeArrowheads="1"/>
          </p:cNvSpPr>
          <p:nvPr>
            <p:ph type="dt" idx="1"/>
          </p:nvPr>
        </p:nvSpPr>
        <p:spPr bwMode="auto">
          <a:xfrm>
            <a:off x="3883853" y="0"/>
            <a:ext cx="2972547" cy="482984"/>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lvl1pPr algn="r" eaLnBrk="1" hangingPunct="1">
              <a:defRPr sz="1200">
                <a:latin typeface="Arial" charset="0"/>
              </a:defRPr>
            </a:lvl1pPr>
          </a:lstStyle>
          <a:p>
            <a:pPr>
              <a:defRPr/>
            </a:pPr>
            <a:endParaRPr lang="ru-RU"/>
          </a:p>
        </p:txBody>
      </p:sp>
      <p:sp>
        <p:nvSpPr>
          <p:cNvPr id="15364" name="Rectangle 4"/>
          <p:cNvSpPr>
            <a:spLocks noGrp="1" noRot="1" noChangeAspect="1" noChangeArrowheads="1" noTextEdit="1"/>
          </p:cNvSpPr>
          <p:nvPr>
            <p:ph type="sldImg" idx="2"/>
          </p:nvPr>
        </p:nvSpPr>
        <p:spPr bwMode="auto">
          <a:xfrm>
            <a:off x="1017588" y="723900"/>
            <a:ext cx="4822825" cy="36179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901" name="Rectangle 5"/>
          <p:cNvSpPr>
            <a:spLocks noGrp="1" noChangeArrowheads="1"/>
          </p:cNvSpPr>
          <p:nvPr>
            <p:ph type="body" sz="quarter" idx="3"/>
          </p:nvPr>
        </p:nvSpPr>
        <p:spPr bwMode="auto">
          <a:xfrm>
            <a:off x="685481" y="4584487"/>
            <a:ext cx="5487041" cy="4342223"/>
          </a:xfrm>
          <a:prstGeom prst="rect">
            <a:avLst/>
          </a:prstGeom>
          <a:noFill/>
          <a:ln w="9525">
            <a:noFill/>
            <a:miter lim="800000"/>
            <a:headEnd/>
            <a:tailEnd/>
          </a:ln>
          <a:effectLst/>
        </p:spPr>
        <p:txBody>
          <a:bodyPr vert="horz" wrap="square" lIns="92446" tIns="46223" rIns="92446" bIns="46223" numCol="1" anchor="t" anchorCtr="0" compatLnSpc="1">
            <a:prstTxWarp prst="textNoShape">
              <a:avLst/>
            </a:prstTxWarp>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80902" name="Rectangle 6"/>
          <p:cNvSpPr>
            <a:spLocks noGrp="1" noChangeArrowheads="1"/>
          </p:cNvSpPr>
          <p:nvPr>
            <p:ph type="ftr" sz="quarter" idx="4"/>
          </p:nvPr>
        </p:nvSpPr>
        <p:spPr bwMode="auto">
          <a:xfrm>
            <a:off x="1" y="9165887"/>
            <a:ext cx="2972547" cy="482984"/>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eaLnBrk="1" hangingPunct="1">
              <a:defRPr sz="1200">
                <a:latin typeface="Arial" charset="0"/>
              </a:defRPr>
            </a:lvl1pPr>
          </a:lstStyle>
          <a:p>
            <a:pPr>
              <a:defRPr/>
            </a:pPr>
            <a:endParaRPr lang="ru-RU"/>
          </a:p>
        </p:txBody>
      </p:sp>
      <p:sp>
        <p:nvSpPr>
          <p:cNvPr id="80903" name="Rectangle 7"/>
          <p:cNvSpPr>
            <a:spLocks noGrp="1" noChangeArrowheads="1"/>
          </p:cNvSpPr>
          <p:nvPr>
            <p:ph type="sldNum" sz="quarter" idx="5"/>
          </p:nvPr>
        </p:nvSpPr>
        <p:spPr bwMode="auto">
          <a:xfrm>
            <a:off x="3883853" y="9165887"/>
            <a:ext cx="2972547" cy="482984"/>
          </a:xfrm>
          <a:prstGeom prst="rect">
            <a:avLst/>
          </a:prstGeom>
          <a:noFill/>
          <a:ln w="9525">
            <a:noFill/>
            <a:miter lim="800000"/>
            <a:headEnd/>
            <a:tailEnd/>
          </a:ln>
          <a:effectLst/>
        </p:spPr>
        <p:txBody>
          <a:bodyPr vert="horz" wrap="square" lIns="92446" tIns="46223" rIns="92446" bIns="46223" numCol="1" anchor="b" anchorCtr="0" compatLnSpc="1">
            <a:prstTxWarp prst="textNoShape">
              <a:avLst/>
            </a:prstTxWarp>
          </a:bodyPr>
          <a:lstStyle>
            <a:lvl1pPr algn="r" eaLnBrk="1" hangingPunct="1">
              <a:defRPr sz="1200">
                <a:latin typeface="Arial" charset="0"/>
              </a:defRPr>
            </a:lvl1pPr>
          </a:lstStyle>
          <a:p>
            <a:pPr>
              <a:defRPr/>
            </a:pPr>
            <a:fld id="{945350E3-3854-4F67-B040-55F338D65033}" type="slidenum">
              <a:rPr lang="ru-RU"/>
              <a:pPr>
                <a:defRPr/>
              </a:pPr>
              <a:t>‹#›</a:t>
            </a:fld>
            <a:endParaRPr lang="ru-RU"/>
          </a:p>
        </p:txBody>
      </p:sp>
    </p:spTree>
    <p:extLst>
      <p:ext uri="{BB962C8B-B14F-4D97-AF65-F5344CB8AC3E}">
        <p14:creationId xmlns:p14="http://schemas.microsoft.com/office/powerpoint/2010/main" val="5951127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E9DDB21-5570-4E4C-8CB3-FAA2B6883F40}" type="slidenum">
              <a:rPr lang="ru-RU" smtClean="0"/>
              <a:pPr/>
              <a:t>1</a:t>
            </a:fld>
            <a:endParaRPr lang="ru-RU"/>
          </a:p>
        </p:txBody>
      </p:sp>
    </p:spTree>
    <p:extLst>
      <p:ext uri="{BB962C8B-B14F-4D97-AF65-F5344CB8AC3E}">
        <p14:creationId xmlns:p14="http://schemas.microsoft.com/office/powerpoint/2010/main" val="2417319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smtClean="0"/>
              <a:t>Research</a:t>
            </a:r>
            <a:r>
              <a:rPr lang="en-US" baseline="0" dirty="0" smtClean="0"/>
              <a:t> Center for Earth Operative Monitoring</a:t>
            </a:r>
          </a:p>
          <a:p>
            <a:r>
              <a:rPr lang="en-US" baseline="0" dirty="0" smtClean="0"/>
              <a:t>JSC Russian Space Systems – Operator of the Russian Remote Sensing Space Systems</a:t>
            </a:r>
          </a:p>
          <a:p>
            <a:endParaRPr lang="en-US" baseline="0" dirty="0" smtClean="0"/>
          </a:p>
          <a:p>
            <a:r>
              <a:rPr lang="en-US" dirty="0" smtClean="0"/>
              <a:t>B.51,</a:t>
            </a:r>
            <a:r>
              <a:rPr lang="en-US" baseline="0" dirty="0" smtClean="0"/>
              <a:t> h.25 </a:t>
            </a:r>
            <a:r>
              <a:rPr lang="en-US" baseline="0" dirty="0" err="1" smtClean="0"/>
              <a:t>Dekabristov</a:t>
            </a:r>
            <a:r>
              <a:rPr lang="en-US" baseline="0" dirty="0" smtClean="0"/>
              <a:t> Str., Moscow, 127490, Russia</a:t>
            </a:r>
          </a:p>
          <a:p>
            <a:r>
              <a:rPr lang="en-US" baseline="0" dirty="0" smtClean="0"/>
              <a:t>Tel: +7 (495) 925-04-19</a:t>
            </a:r>
          </a:p>
          <a:p>
            <a:r>
              <a:rPr lang="en-US" baseline="0" dirty="0" smtClean="0"/>
              <a:t>E-mail: ntsomz@ntsomz.ru</a:t>
            </a:r>
          </a:p>
          <a:p>
            <a:r>
              <a:rPr lang="en-US" baseline="0" dirty="0" smtClean="0"/>
              <a:t>www.ntsomz.ru</a:t>
            </a:r>
            <a:endParaRPr lang="ru-RU" dirty="0"/>
          </a:p>
        </p:txBody>
      </p:sp>
      <p:sp>
        <p:nvSpPr>
          <p:cNvPr id="4" name="Номер слайда 3"/>
          <p:cNvSpPr>
            <a:spLocks noGrp="1"/>
          </p:cNvSpPr>
          <p:nvPr>
            <p:ph type="sldNum" sz="quarter" idx="10"/>
          </p:nvPr>
        </p:nvSpPr>
        <p:spPr/>
        <p:txBody>
          <a:bodyPr/>
          <a:lstStyle/>
          <a:p>
            <a:fld id="{FE9DDB21-5570-4E4C-8CB3-FAA2B6883F40}" type="slidenum">
              <a:rPr lang="ru-RU" smtClean="0"/>
              <a:pPr/>
              <a:t>2</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fld id="{257B1238-9B28-4A3D-A3A4-E2F46BBB2C09}" type="slidenum">
              <a:rPr lang="ru-RU" altLang="ru-RU" sz="1200" smtClean="0">
                <a:latin typeface="Times New Roman" pitchFamily="18" charset="0"/>
              </a:rPr>
              <a:pPr/>
              <a:t>3</a:t>
            </a:fld>
            <a:endParaRPr lang="ru-RU" altLang="ru-RU" sz="1200" smtClean="0">
              <a:latin typeface="Times New Roman" pitchFamily="18" charset="0"/>
            </a:endParaRPr>
          </a:p>
        </p:txBody>
      </p:sp>
      <p:sp>
        <p:nvSpPr>
          <p:cNvPr id="25603" name="Rectangle 2"/>
          <p:cNvSpPr>
            <a:spLocks noGrp="1" noRot="1" noChangeAspect="1" noChangeArrowheads="1" noTextEdit="1"/>
          </p:cNvSpPr>
          <p:nvPr>
            <p:ph type="sldImg"/>
          </p:nvPr>
        </p:nvSpPr>
        <p:spPr>
          <a:xfrm>
            <a:off x="1017588" y="723900"/>
            <a:ext cx="4822825" cy="3617913"/>
          </a:xfrm>
          <a:ln/>
        </p:spPr>
      </p:sp>
      <p:sp>
        <p:nvSpPr>
          <p:cNvPr id="25604" name="Rectangle 3"/>
          <p:cNvSpPr>
            <a:spLocks noGrp="1" noChangeArrowheads="1"/>
          </p:cNvSpPr>
          <p:nvPr>
            <p:ph type="body" idx="1"/>
          </p:nvPr>
        </p:nvSpPr>
        <p:spPr>
          <a:xfrm>
            <a:off x="914508" y="4584487"/>
            <a:ext cx="5028986" cy="434222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smtClean="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xfrm>
            <a:off x="1019175" y="725488"/>
            <a:ext cx="4826000" cy="3619500"/>
          </a:xfrm>
          <a:ln/>
        </p:spPr>
      </p:sp>
      <p:sp>
        <p:nvSpPr>
          <p:cNvPr id="14339" name="Rectangle 3"/>
          <p:cNvSpPr>
            <a:spLocks noGrp="1" noChangeArrowheads="1"/>
          </p:cNvSpPr>
          <p:nvPr>
            <p:ph type="body" idx="1"/>
          </p:nvPr>
        </p:nvSpPr>
        <p:spPr>
          <a:xfrm>
            <a:off x="913177" y="4582598"/>
            <a:ext cx="5031651" cy="4342986"/>
          </a:xfrm>
          <a:noFill/>
          <a:ln/>
        </p:spPr>
        <p:txBody>
          <a:bodyPr/>
          <a:lstStyle/>
          <a:p>
            <a:endParaRPr lang="fr-FR" dirty="0" smtClean="0">
              <a:latin typeface="Times New Roman" pitchFamily="18" charset="0"/>
            </a:endParaRPr>
          </a:p>
        </p:txBody>
      </p:sp>
      <p:sp>
        <p:nvSpPr>
          <p:cNvPr id="14340" name="Номер слайда 5"/>
          <p:cNvSpPr>
            <a:spLocks noGrp="1"/>
          </p:cNvSpPr>
          <p:nvPr>
            <p:ph type="sldNum" sz="quarter" idx="5"/>
          </p:nvPr>
        </p:nvSpPr>
        <p:spPr>
          <a:noFill/>
        </p:spPr>
        <p:txBody>
          <a:bodyPr/>
          <a:lstStyle/>
          <a:p>
            <a:fld id="{41C3523F-1D59-4C2E-9969-11302862A7D1}" type="slidenum">
              <a:rPr lang="ru-RU" smtClean="0">
                <a:latin typeface="Times New Roman" pitchFamily="18" charset="0"/>
              </a:rPr>
              <a:pPr/>
              <a:t>6</a:t>
            </a:fld>
            <a:endParaRPr lang="ru-RU" smtClean="0">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smtClean="0"/>
              <a:t>Research</a:t>
            </a:r>
            <a:r>
              <a:rPr lang="en-US" baseline="0" dirty="0" smtClean="0"/>
              <a:t> Center for Earth Operative Monitoring</a:t>
            </a:r>
          </a:p>
          <a:p>
            <a:r>
              <a:rPr lang="en-US" baseline="0" dirty="0" smtClean="0"/>
              <a:t>JSC Russian Space Systems – Operator of the Russian Remote Sensing Space Systems</a:t>
            </a:r>
          </a:p>
          <a:p>
            <a:endParaRPr lang="en-US" baseline="0" dirty="0" smtClean="0"/>
          </a:p>
          <a:p>
            <a:r>
              <a:rPr lang="en-US" dirty="0" smtClean="0"/>
              <a:t>B.51,</a:t>
            </a:r>
            <a:r>
              <a:rPr lang="en-US" baseline="0" dirty="0" smtClean="0"/>
              <a:t> h.25 </a:t>
            </a:r>
            <a:r>
              <a:rPr lang="en-US" baseline="0" dirty="0" err="1" smtClean="0"/>
              <a:t>Dekabristov</a:t>
            </a:r>
            <a:r>
              <a:rPr lang="en-US" baseline="0" dirty="0" smtClean="0"/>
              <a:t> Str., Moscow, 127490, Russia</a:t>
            </a:r>
          </a:p>
          <a:p>
            <a:r>
              <a:rPr lang="en-US" baseline="0" dirty="0" smtClean="0"/>
              <a:t>Tel: +7 (495) 925-04-19</a:t>
            </a:r>
          </a:p>
          <a:p>
            <a:r>
              <a:rPr lang="en-US" baseline="0" dirty="0" smtClean="0"/>
              <a:t>E-mail: ntsomz@ntsomz.ru</a:t>
            </a:r>
          </a:p>
          <a:p>
            <a:r>
              <a:rPr lang="en-US" baseline="0" dirty="0" smtClean="0"/>
              <a:t>www.ntsomz.ru</a:t>
            </a:r>
            <a:endParaRPr lang="ru-RU" dirty="0"/>
          </a:p>
        </p:txBody>
      </p:sp>
      <p:sp>
        <p:nvSpPr>
          <p:cNvPr id="4" name="Номер слайда 3"/>
          <p:cNvSpPr>
            <a:spLocks noGrp="1"/>
          </p:cNvSpPr>
          <p:nvPr>
            <p:ph type="sldNum" sz="quarter" idx="10"/>
          </p:nvPr>
        </p:nvSpPr>
        <p:spPr/>
        <p:txBody>
          <a:bodyPr/>
          <a:lstStyle/>
          <a:p>
            <a:fld id="{FE9DDB21-5570-4E4C-8CB3-FAA2B6883F40}" type="slidenum">
              <a:rPr lang="ru-RU" smtClean="0"/>
              <a:pPr/>
              <a:t>20</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B3ED8E6F-72CF-4211-B2BD-D33B08A5BF7F}" type="slidenum">
              <a:rPr lang="ru-RU" smtClean="0"/>
              <a:pPr>
                <a:defRPr/>
              </a:pPr>
              <a:t>‹#›</a:t>
            </a:fld>
            <a:endParaRPr lang="ru-RU"/>
          </a:p>
        </p:txBody>
      </p:sp>
    </p:spTree>
    <p:extLst>
      <p:ext uri="{BB962C8B-B14F-4D97-AF65-F5344CB8AC3E}">
        <p14:creationId xmlns:p14="http://schemas.microsoft.com/office/powerpoint/2010/main" val="3287899534"/>
      </p:ext>
    </p:extLst>
  </p:cSld>
  <p:clrMapOvr>
    <a:masterClrMapping/>
  </p:clrMapOvr>
  <p:transition>
    <p:blinds dir="vert"/>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6F5B3709-D206-4AAD-816F-6675CA2C258A}" type="slidenum">
              <a:rPr lang="ru-RU" smtClean="0"/>
              <a:pPr>
                <a:defRPr/>
              </a:pPr>
              <a:t>‹#›</a:t>
            </a:fld>
            <a:endParaRPr lang="ru-RU"/>
          </a:p>
        </p:txBody>
      </p:sp>
    </p:spTree>
    <p:extLst>
      <p:ext uri="{BB962C8B-B14F-4D97-AF65-F5344CB8AC3E}">
        <p14:creationId xmlns:p14="http://schemas.microsoft.com/office/powerpoint/2010/main" val="1435949499"/>
      </p:ext>
    </p:extLst>
  </p:cSld>
  <p:clrMapOvr>
    <a:masterClrMapping/>
  </p:clrMapOvr>
  <p:transition>
    <p:blinds dir="vert"/>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BD619A1A-A603-4083-8DD4-B86885DDF647}" type="slidenum">
              <a:rPr lang="ru-RU" smtClean="0"/>
              <a:pPr>
                <a:defRPr/>
              </a:pPr>
              <a:t>‹#›</a:t>
            </a:fld>
            <a:endParaRPr lang="ru-RU"/>
          </a:p>
        </p:txBody>
      </p:sp>
    </p:spTree>
    <p:extLst>
      <p:ext uri="{BB962C8B-B14F-4D97-AF65-F5344CB8AC3E}">
        <p14:creationId xmlns:p14="http://schemas.microsoft.com/office/powerpoint/2010/main" val="4214538103"/>
      </p:ext>
    </p:extLst>
  </p:cSld>
  <p:clrMapOvr>
    <a:masterClrMapping/>
  </p:clrMapOvr>
  <p:transition>
    <p:blinds dir="vert"/>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B3ED8E6F-72CF-4211-B2BD-D33B08A5BF7F}" type="slidenum">
              <a:rPr lang="ru-RU" smtClean="0"/>
              <a:pPr>
                <a:defRPr/>
              </a:pPr>
              <a:t>‹#›</a:t>
            </a:fld>
            <a:endParaRPr lang="ru-RU"/>
          </a:p>
        </p:txBody>
      </p:sp>
    </p:spTree>
    <p:extLst>
      <p:ext uri="{BB962C8B-B14F-4D97-AF65-F5344CB8AC3E}">
        <p14:creationId xmlns:p14="http://schemas.microsoft.com/office/powerpoint/2010/main" val="3287899534"/>
      </p:ext>
    </p:extLst>
  </p:cSld>
  <p:clrMapOvr>
    <a:masterClrMapping/>
  </p:clrMapOvr>
  <p:transition>
    <p:blinds dir="vert"/>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9F12606C-65E8-4E9F-B678-C1E8C5E00755}" type="slidenum">
              <a:rPr lang="ru-RU" smtClean="0"/>
              <a:pPr>
                <a:defRPr/>
              </a:pPr>
              <a:t>‹#›</a:t>
            </a:fld>
            <a:endParaRPr lang="ru-RU"/>
          </a:p>
        </p:txBody>
      </p:sp>
    </p:spTree>
    <p:extLst>
      <p:ext uri="{BB962C8B-B14F-4D97-AF65-F5344CB8AC3E}">
        <p14:creationId xmlns:p14="http://schemas.microsoft.com/office/powerpoint/2010/main" val="882343956"/>
      </p:ext>
    </p:extLst>
  </p:cSld>
  <p:clrMapOvr>
    <a:masterClrMapping/>
  </p:clrMapOvr>
  <p:transition>
    <p:blinds dir="vert"/>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E0A3ADAC-4701-4A4E-87AA-9E2CE95F1E22}" type="slidenum">
              <a:rPr lang="ru-RU" smtClean="0"/>
              <a:pPr>
                <a:defRPr/>
              </a:pPr>
              <a:t>‹#›</a:t>
            </a:fld>
            <a:endParaRPr lang="ru-RU"/>
          </a:p>
        </p:txBody>
      </p:sp>
    </p:spTree>
    <p:extLst>
      <p:ext uri="{BB962C8B-B14F-4D97-AF65-F5344CB8AC3E}">
        <p14:creationId xmlns:p14="http://schemas.microsoft.com/office/powerpoint/2010/main" val="2618194025"/>
      </p:ext>
    </p:extLst>
  </p:cSld>
  <p:clrMapOvr>
    <a:masterClrMapping/>
  </p:clrMapOvr>
  <p:transition>
    <p:blinds dir="vert"/>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a:defRPr/>
            </a:pPr>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B33EC795-7BC5-4227-A499-7AEBBD924513}" type="slidenum">
              <a:rPr lang="ru-RU" smtClean="0"/>
              <a:pPr>
                <a:defRPr/>
              </a:pPr>
              <a:t>‹#›</a:t>
            </a:fld>
            <a:endParaRPr lang="ru-RU"/>
          </a:p>
        </p:txBody>
      </p:sp>
    </p:spTree>
    <p:extLst>
      <p:ext uri="{BB962C8B-B14F-4D97-AF65-F5344CB8AC3E}">
        <p14:creationId xmlns:p14="http://schemas.microsoft.com/office/powerpoint/2010/main" val="320930519"/>
      </p:ext>
    </p:extLst>
  </p:cSld>
  <p:clrMapOvr>
    <a:masterClrMapping/>
  </p:clrMapOvr>
  <p:transition>
    <p:blinds dir="vert"/>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a:defRPr/>
            </a:pPr>
            <a:endParaRPr lang="ru-RU"/>
          </a:p>
        </p:txBody>
      </p:sp>
      <p:sp>
        <p:nvSpPr>
          <p:cNvPr id="8" name="Нижний колонтитул 7"/>
          <p:cNvSpPr>
            <a:spLocks noGrp="1"/>
          </p:cNvSpPr>
          <p:nvPr>
            <p:ph type="ftr" sz="quarter" idx="11"/>
          </p:nvPr>
        </p:nvSpPr>
        <p:spPr/>
        <p:txBody>
          <a:bodyPr/>
          <a:lstStyle/>
          <a:p>
            <a:pPr>
              <a:defRPr/>
            </a:pPr>
            <a:endParaRPr lang="ru-RU"/>
          </a:p>
        </p:txBody>
      </p:sp>
      <p:sp>
        <p:nvSpPr>
          <p:cNvPr id="9" name="Номер слайда 8"/>
          <p:cNvSpPr>
            <a:spLocks noGrp="1"/>
          </p:cNvSpPr>
          <p:nvPr>
            <p:ph type="sldNum" sz="quarter" idx="12"/>
          </p:nvPr>
        </p:nvSpPr>
        <p:spPr/>
        <p:txBody>
          <a:bodyPr/>
          <a:lstStyle/>
          <a:p>
            <a:pPr>
              <a:defRPr/>
            </a:pPr>
            <a:fld id="{E4DFC845-CB98-4A37-9FC8-B1FEA4A3D788}" type="slidenum">
              <a:rPr lang="ru-RU" smtClean="0"/>
              <a:pPr>
                <a:defRPr/>
              </a:pPr>
              <a:t>‹#›</a:t>
            </a:fld>
            <a:endParaRPr lang="ru-RU"/>
          </a:p>
        </p:txBody>
      </p:sp>
    </p:spTree>
    <p:extLst>
      <p:ext uri="{BB962C8B-B14F-4D97-AF65-F5344CB8AC3E}">
        <p14:creationId xmlns:p14="http://schemas.microsoft.com/office/powerpoint/2010/main" val="3815549255"/>
      </p:ext>
    </p:extLst>
  </p:cSld>
  <p:clrMapOvr>
    <a:masterClrMapping/>
  </p:clrMapOvr>
  <p:transition>
    <p:blinds dir="vert"/>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a:defRPr/>
            </a:pPr>
            <a:endParaRPr lang="ru-RU"/>
          </a:p>
        </p:txBody>
      </p:sp>
      <p:sp>
        <p:nvSpPr>
          <p:cNvPr id="4" name="Нижний колонтитул 3"/>
          <p:cNvSpPr>
            <a:spLocks noGrp="1"/>
          </p:cNvSpPr>
          <p:nvPr>
            <p:ph type="ftr" sz="quarter" idx="11"/>
          </p:nvPr>
        </p:nvSpPr>
        <p:spPr/>
        <p:txBody>
          <a:bodyPr/>
          <a:lstStyle/>
          <a:p>
            <a:pPr>
              <a:defRPr/>
            </a:pPr>
            <a:endParaRPr lang="ru-RU"/>
          </a:p>
        </p:txBody>
      </p:sp>
      <p:sp>
        <p:nvSpPr>
          <p:cNvPr id="5" name="Номер слайда 4"/>
          <p:cNvSpPr>
            <a:spLocks noGrp="1"/>
          </p:cNvSpPr>
          <p:nvPr>
            <p:ph type="sldNum" sz="quarter" idx="12"/>
          </p:nvPr>
        </p:nvSpPr>
        <p:spPr/>
        <p:txBody>
          <a:bodyPr/>
          <a:lstStyle/>
          <a:p>
            <a:pPr>
              <a:defRPr/>
            </a:pPr>
            <a:fld id="{CA20E506-6A7E-4694-AEF3-5785893DBC60}" type="slidenum">
              <a:rPr lang="ru-RU" smtClean="0"/>
              <a:pPr>
                <a:defRPr/>
              </a:pPr>
              <a:t>‹#›</a:t>
            </a:fld>
            <a:endParaRPr lang="ru-RU"/>
          </a:p>
        </p:txBody>
      </p:sp>
    </p:spTree>
    <p:extLst>
      <p:ext uri="{BB962C8B-B14F-4D97-AF65-F5344CB8AC3E}">
        <p14:creationId xmlns:p14="http://schemas.microsoft.com/office/powerpoint/2010/main" val="1241142120"/>
      </p:ext>
    </p:extLst>
  </p:cSld>
  <p:clrMapOvr>
    <a:masterClrMapping/>
  </p:clrMapOvr>
  <p:transition>
    <p:blinds dir="vert"/>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endParaRPr lang="ru-RU"/>
          </a:p>
        </p:txBody>
      </p:sp>
      <p:sp>
        <p:nvSpPr>
          <p:cNvPr id="3" name="Нижний колонтитул 2"/>
          <p:cNvSpPr>
            <a:spLocks noGrp="1"/>
          </p:cNvSpPr>
          <p:nvPr>
            <p:ph type="ftr" sz="quarter" idx="11"/>
          </p:nvPr>
        </p:nvSpPr>
        <p:spPr/>
        <p:txBody>
          <a:bodyPr/>
          <a:lstStyle/>
          <a:p>
            <a:pPr>
              <a:defRPr/>
            </a:pPr>
            <a:endParaRPr lang="ru-RU"/>
          </a:p>
        </p:txBody>
      </p:sp>
      <p:sp>
        <p:nvSpPr>
          <p:cNvPr id="4" name="Номер слайда 3"/>
          <p:cNvSpPr>
            <a:spLocks noGrp="1"/>
          </p:cNvSpPr>
          <p:nvPr>
            <p:ph type="sldNum" sz="quarter" idx="12"/>
          </p:nvPr>
        </p:nvSpPr>
        <p:spPr/>
        <p:txBody>
          <a:bodyPr/>
          <a:lstStyle/>
          <a:p>
            <a:pPr>
              <a:defRPr/>
            </a:pPr>
            <a:fld id="{20F708A2-041F-4C15-A961-5279B78133BE}" type="slidenum">
              <a:rPr lang="ru-RU" smtClean="0"/>
              <a:pPr>
                <a:defRPr/>
              </a:pPr>
              <a:t>‹#›</a:t>
            </a:fld>
            <a:endParaRPr lang="ru-RU"/>
          </a:p>
        </p:txBody>
      </p:sp>
    </p:spTree>
    <p:extLst>
      <p:ext uri="{BB962C8B-B14F-4D97-AF65-F5344CB8AC3E}">
        <p14:creationId xmlns:p14="http://schemas.microsoft.com/office/powerpoint/2010/main" val="3336178249"/>
      </p:ext>
    </p:extLst>
  </p:cSld>
  <p:clrMapOvr>
    <a:masterClrMapping/>
  </p:clrMapOvr>
  <p:transition>
    <p:blinds dir="vert"/>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a:defRPr/>
            </a:pPr>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4AE3F9CF-33B0-4ECE-8433-A9FFF1A03E79}" type="slidenum">
              <a:rPr lang="ru-RU" smtClean="0"/>
              <a:pPr>
                <a:defRPr/>
              </a:pPr>
              <a:t>‹#›</a:t>
            </a:fld>
            <a:endParaRPr lang="ru-RU"/>
          </a:p>
        </p:txBody>
      </p:sp>
    </p:spTree>
    <p:extLst>
      <p:ext uri="{BB962C8B-B14F-4D97-AF65-F5344CB8AC3E}">
        <p14:creationId xmlns:p14="http://schemas.microsoft.com/office/powerpoint/2010/main" val="1519305516"/>
      </p:ext>
    </p:extLst>
  </p:cSld>
  <p:clrMapOvr>
    <a:masterClrMapping/>
  </p:clrMapOvr>
  <p:transition>
    <p:blinds dir="vert"/>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9F12606C-65E8-4E9F-B678-C1E8C5E00755}" type="slidenum">
              <a:rPr lang="ru-RU" smtClean="0"/>
              <a:pPr>
                <a:defRPr/>
              </a:pPr>
              <a:t>‹#›</a:t>
            </a:fld>
            <a:endParaRPr lang="ru-RU"/>
          </a:p>
        </p:txBody>
      </p:sp>
    </p:spTree>
    <p:extLst>
      <p:ext uri="{BB962C8B-B14F-4D97-AF65-F5344CB8AC3E}">
        <p14:creationId xmlns:p14="http://schemas.microsoft.com/office/powerpoint/2010/main" val="882343956"/>
      </p:ext>
    </p:extLst>
  </p:cSld>
  <p:clrMapOvr>
    <a:masterClrMapping/>
  </p:clrMapOvr>
  <p:transition>
    <p:blinds dir="vert"/>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a:defRPr/>
            </a:pPr>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67A67249-CB7B-4C36-8517-008CD7F43A73}" type="slidenum">
              <a:rPr lang="ru-RU" smtClean="0"/>
              <a:pPr>
                <a:defRPr/>
              </a:pPr>
              <a:t>‹#›</a:t>
            </a:fld>
            <a:endParaRPr lang="ru-RU"/>
          </a:p>
        </p:txBody>
      </p:sp>
    </p:spTree>
    <p:extLst>
      <p:ext uri="{BB962C8B-B14F-4D97-AF65-F5344CB8AC3E}">
        <p14:creationId xmlns:p14="http://schemas.microsoft.com/office/powerpoint/2010/main" val="315009819"/>
      </p:ext>
    </p:extLst>
  </p:cSld>
  <p:clrMapOvr>
    <a:masterClrMapping/>
  </p:clrMapOvr>
  <p:transition>
    <p:blinds dir="vert"/>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6F5B3709-D206-4AAD-816F-6675CA2C258A}" type="slidenum">
              <a:rPr lang="ru-RU" smtClean="0"/>
              <a:pPr>
                <a:defRPr/>
              </a:pPr>
              <a:t>‹#›</a:t>
            </a:fld>
            <a:endParaRPr lang="ru-RU"/>
          </a:p>
        </p:txBody>
      </p:sp>
    </p:spTree>
    <p:extLst>
      <p:ext uri="{BB962C8B-B14F-4D97-AF65-F5344CB8AC3E}">
        <p14:creationId xmlns:p14="http://schemas.microsoft.com/office/powerpoint/2010/main" val="1435949499"/>
      </p:ext>
    </p:extLst>
  </p:cSld>
  <p:clrMapOvr>
    <a:masterClrMapping/>
  </p:clrMapOvr>
  <p:transition>
    <p:blinds dir="vert"/>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BD619A1A-A603-4083-8DD4-B86885DDF647}" type="slidenum">
              <a:rPr lang="ru-RU" smtClean="0"/>
              <a:pPr>
                <a:defRPr/>
              </a:pPr>
              <a:t>‹#›</a:t>
            </a:fld>
            <a:endParaRPr lang="ru-RU"/>
          </a:p>
        </p:txBody>
      </p:sp>
    </p:spTree>
    <p:extLst>
      <p:ext uri="{BB962C8B-B14F-4D97-AF65-F5344CB8AC3E}">
        <p14:creationId xmlns:p14="http://schemas.microsoft.com/office/powerpoint/2010/main" val="4214538103"/>
      </p:ext>
    </p:extLst>
  </p:cSld>
  <p:clrMapOvr>
    <a:masterClrMapping/>
  </p:clrMapOvr>
  <p:transition>
    <p:blinds dir="vert"/>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B3ED8E6F-72CF-4211-B2BD-D33B08A5BF7F}" type="slidenum">
              <a:rPr lang="ru-RU" smtClean="0"/>
              <a:pPr>
                <a:defRPr/>
              </a:pPr>
              <a:t>‹#›</a:t>
            </a:fld>
            <a:endParaRPr lang="ru-RU"/>
          </a:p>
        </p:txBody>
      </p:sp>
    </p:spTree>
    <p:extLst>
      <p:ext uri="{BB962C8B-B14F-4D97-AF65-F5344CB8AC3E}">
        <p14:creationId xmlns:p14="http://schemas.microsoft.com/office/powerpoint/2010/main" val="3287899534"/>
      </p:ext>
    </p:extLst>
  </p:cSld>
  <p:clrMapOvr>
    <a:masterClrMapping/>
  </p:clrMapOvr>
  <p:transition>
    <p:blinds dir="vert"/>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9F12606C-65E8-4E9F-B678-C1E8C5E00755}" type="slidenum">
              <a:rPr lang="ru-RU" smtClean="0"/>
              <a:pPr>
                <a:defRPr/>
              </a:pPr>
              <a:t>‹#›</a:t>
            </a:fld>
            <a:endParaRPr lang="ru-RU"/>
          </a:p>
        </p:txBody>
      </p:sp>
    </p:spTree>
    <p:extLst>
      <p:ext uri="{BB962C8B-B14F-4D97-AF65-F5344CB8AC3E}">
        <p14:creationId xmlns:p14="http://schemas.microsoft.com/office/powerpoint/2010/main" val="882343956"/>
      </p:ext>
    </p:extLst>
  </p:cSld>
  <p:clrMapOvr>
    <a:masterClrMapping/>
  </p:clrMapOvr>
  <p:transition>
    <p:blinds dir="vert"/>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E0A3ADAC-4701-4A4E-87AA-9E2CE95F1E22}" type="slidenum">
              <a:rPr lang="ru-RU" smtClean="0"/>
              <a:pPr>
                <a:defRPr/>
              </a:pPr>
              <a:t>‹#›</a:t>
            </a:fld>
            <a:endParaRPr lang="ru-RU"/>
          </a:p>
        </p:txBody>
      </p:sp>
    </p:spTree>
    <p:extLst>
      <p:ext uri="{BB962C8B-B14F-4D97-AF65-F5344CB8AC3E}">
        <p14:creationId xmlns:p14="http://schemas.microsoft.com/office/powerpoint/2010/main" val="2618194025"/>
      </p:ext>
    </p:extLst>
  </p:cSld>
  <p:clrMapOvr>
    <a:masterClrMapping/>
  </p:clrMapOvr>
  <p:transition>
    <p:blinds dir="vert"/>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a:defRPr/>
            </a:pPr>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B33EC795-7BC5-4227-A499-7AEBBD924513}" type="slidenum">
              <a:rPr lang="ru-RU" smtClean="0"/>
              <a:pPr>
                <a:defRPr/>
              </a:pPr>
              <a:t>‹#›</a:t>
            </a:fld>
            <a:endParaRPr lang="ru-RU"/>
          </a:p>
        </p:txBody>
      </p:sp>
    </p:spTree>
    <p:extLst>
      <p:ext uri="{BB962C8B-B14F-4D97-AF65-F5344CB8AC3E}">
        <p14:creationId xmlns:p14="http://schemas.microsoft.com/office/powerpoint/2010/main" val="320930519"/>
      </p:ext>
    </p:extLst>
  </p:cSld>
  <p:clrMapOvr>
    <a:masterClrMapping/>
  </p:clrMapOvr>
  <p:transition>
    <p:blinds dir="vert"/>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a:defRPr/>
            </a:pPr>
            <a:endParaRPr lang="ru-RU"/>
          </a:p>
        </p:txBody>
      </p:sp>
      <p:sp>
        <p:nvSpPr>
          <p:cNvPr id="8" name="Нижний колонтитул 7"/>
          <p:cNvSpPr>
            <a:spLocks noGrp="1"/>
          </p:cNvSpPr>
          <p:nvPr>
            <p:ph type="ftr" sz="quarter" idx="11"/>
          </p:nvPr>
        </p:nvSpPr>
        <p:spPr/>
        <p:txBody>
          <a:bodyPr/>
          <a:lstStyle/>
          <a:p>
            <a:pPr>
              <a:defRPr/>
            </a:pPr>
            <a:endParaRPr lang="ru-RU"/>
          </a:p>
        </p:txBody>
      </p:sp>
      <p:sp>
        <p:nvSpPr>
          <p:cNvPr id="9" name="Номер слайда 8"/>
          <p:cNvSpPr>
            <a:spLocks noGrp="1"/>
          </p:cNvSpPr>
          <p:nvPr>
            <p:ph type="sldNum" sz="quarter" idx="12"/>
          </p:nvPr>
        </p:nvSpPr>
        <p:spPr/>
        <p:txBody>
          <a:bodyPr/>
          <a:lstStyle/>
          <a:p>
            <a:pPr>
              <a:defRPr/>
            </a:pPr>
            <a:fld id="{E4DFC845-CB98-4A37-9FC8-B1FEA4A3D788}" type="slidenum">
              <a:rPr lang="ru-RU" smtClean="0"/>
              <a:pPr>
                <a:defRPr/>
              </a:pPr>
              <a:t>‹#›</a:t>
            </a:fld>
            <a:endParaRPr lang="ru-RU"/>
          </a:p>
        </p:txBody>
      </p:sp>
    </p:spTree>
    <p:extLst>
      <p:ext uri="{BB962C8B-B14F-4D97-AF65-F5344CB8AC3E}">
        <p14:creationId xmlns:p14="http://schemas.microsoft.com/office/powerpoint/2010/main" val="3815549255"/>
      </p:ext>
    </p:extLst>
  </p:cSld>
  <p:clrMapOvr>
    <a:masterClrMapping/>
  </p:clrMapOvr>
  <p:transition>
    <p:blinds dir="vert"/>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a:defRPr/>
            </a:pPr>
            <a:endParaRPr lang="ru-RU"/>
          </a:p>
        </p:txBody>
      </p:sp>
      <p:sp>
        <p:nvSpPr>
          <p:cNvPr id="4" name="Нижний колонтитул 3"/>
          <p:cNvSpPr>
            <a:spLocks noGrp="1"/>
          </p:cNvSpPr>
          <p:nvPr>
            <p:ph type="ftr" sz="quarter" idx="11"/>
          </p:nvPr>
        </p:nvSpPr>
        <p:spPr/>
        <p:txBody>
          <a:bodyPr/>
          <a:lstStyle/>
          <a:p>
            <a:pPr>
              <a:defRPr/>
            </a:pPr>
            <a:endParaRPr lang="ru-RU"/>
          </a:p>
        </p:txBody>
      </p:sp>
      <p:sp>
        <p:nvSpPr>
          <p:cNvPr id="5" name="Номер слайда 4"/>
          <p:cNvSpPr>
            <a:spLocks noGrp="1"/>
          </p:cNvSpPr>
          <p:nvPr>
            <p:ph type="sldNum" sz="quarter" idx="12"/>
          </p:nvPr>
        </p:nvSpPr>
        <p:spPr/>
        <p:txBody>
          <a:bodyPr/>
          <a:lstStyle/>
          <a:p>
            <a:pPr>
              <a:defRPr/>
            </a:pPr>
            <a:fld id="{CA20E506-6A7E-4694-AEF3-5785893DBC60}" type="slidenum">
              <a:rPr lang="ru-RU" smtClean="0"/>
              <a:pPr>
                <a:defRPr/>
              </a:pPr>
              <a:t>‹#›</a:t>
            </a:fld>
            <a:endParaRPr lang="ru-RU"/>
          </a:p>
        </p:txBody>
      </p:sp>
    </p:spTree>
    <p:extLst>
      <p:ext uri="{BB962C8B-B14F-4D97-AF65-F5344CB8AC3E}">
        <p14:creationId xmlns:p14="http://schemas.microsoft.com/office/powerpoint/2010/main" val="1241142120"/>
      </p:ext>
    </p:extLst>
  </p:cSld>
  <p:clrMapOvr>
    <a:masterClrMapping/>
  </p:clrMapOvr>
  <p:transition>
    <p:blinds dir="vert"/>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endParaRPr lang="ru-RU"/>
          </a:p>
        </p:txBody>
      </p:sp>
      <p:sp>
        <p:nvSpPr>
          <p:cNvPr id="3" name="Нижний колонтитул 2"/>
          <p:cNvSpPr>
            <a:spLocks noGrp="1"/>
          </p:cNvSpPr>
          <p:nvPr>
            <p:ph type="ftr" sz="quarter" idx="11"/>
          </p:nvPr>
        </p:nvSpPr>
        <p:spPr/>
        <p:txBody>
          <a:bodyPr/>
          <a:lstStyle/>
          <a:p>
            <a:pPr>
              <a:defRPr/>
            </a:pPr>
            <a:endParaRPr lang="ru-RU"/>
          </a:p>
        </p:txBody>
      </p:sp>
      <p:sp>
        <p:nvSpPr>
          <p:cNvPr id="4" name="Номер слайда 3"/>
          <p:cNvSpPr>
            <a:spLocks noGrp="1"/>
          </p:cNvSpPr>
          <p:nvPr>
            <p:ph type="sldNum" sz="quarter" idx="12"/>
          </p:nvPr>
        </p:nvSpPr>
        <p:spPr/>
        <p:txBody>
          <a:bodyPr/>
          <a:lstStyle/>
          <a:p>
            <a:pPr>
              <a:defRPr/>
            </a:pPr>
            <a:fld id="{20F708A2-041F-4C15-A961-5279B78133BE}" type="slidenum">
              <a:rPr lang="ru-RU" smtClean="0"/>
              <a:pPr>
                <a:defRPr/>
              </a:pPr>
              <a:t>‹#›</a:t>
            </a:fld>
            <a:endParaRPr lang="ru-RU"/>
          </a:p>
        </p:txBody>
      </p:sp>
    </p:spTree>
    <p:extLst>
      <p:ext uri="{BB962C8B-B14F-4D97-AF65-F5344CB8AC3E}">
        <p14:creationId xmlns:p14="http://schemas.microsoft.com/office/powerpoint/2010/main" val="3336178249"/>
      </p:ext>
    </p:extLst>
  </p:cSld>
  <p:clrMapOvr>
    <a:masterClrMapping/>
  </p:clrMapOvr>
  <p:transition>
    <p:blinds dir="vert"/>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E0A3ADAC-4701-4A4E-87AA-9E2CE95F1E22}" type="slidenum">
              <a:rPr lang="ru-RU" smtClean="0"/>
              <a:pPr>
                <a:defRPr/>
              </a:pPr>
              <a:t>‹#›</a:t>
            </a:fld>
            <a:endParaRPr lang="ru-RU"/>
          </a:p>
        </p:txBody>
      </p:sp>
    </p:spTree>
    <p:extLst>
      <p:ext uri="{BB962C8B-B14F-4D97-AF65-F5344CB8AC3E}">
        <p14:creationId xmlns:p14="http://schemas.microsoft.com/office/powerpoint/2010/main" val="2618194025"/>
      </p:ext>
    </p:extLst>
  </p:cSld>
  <p:clrMapOvr>
    <a:masterClrMapping/>
  </p:clrMapOvr>
  <p:transition>
    <p:blinds dir="vert"/>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a:defRPr/>
            </a:pPr>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4AE3F9CF-33B0-4ECE-8433-A9FFF1A03E79}" type="slidenum">
              <a:rPr lang="ru-RU" smtClean="0"/>
              <a:pPr>
                <a:defRPr/>
              </a:pPr>
              <a:t>‹#›</a:t>
            </a:fld>
            <a:endParaRPr lang="ru-RU"/>
          </a:p>
        </p:txBody>
      </p:sp>
    </p:spTree>
    <p:extLst>
      <p:ext uri="{BB962C8B-B14F-4D97-AF65-F5344CB8AC3E}">
        <p14:creationId xmlns:p14="http://schemas.microsoft.com/office/powerpoint/2010/main" val="1519305516"/>
      </p:ext>
    </p:extLst>
  </p:cSld>
  <p:clrMapOvr>
    <a:masterClrMapping/>
  </p:clrMapOvr>
  <p:transition>
    <p:blinds dir="vert"/>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a:defRPr/>
            </a:pPr>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67A67249-CB7B-4C36-8517-008CD7F43A73}" type="slidenum">
              <a:rPr lang="ru-RU" smtClean="0"/>
              <a:pPr>
                <a:defRPr/>
              </a:pPr>
              <a:t>‹#›</a:t>
            </a:fld>
            <a:endParaRPr lang="ru-RU"/>
          </a:p>
        </p:txBody>
      </p:sp>
    </p:spTree>
    <p:extLst>
      <p:ext uri="{BB962C8B-B14F-4D97-AF65-F5344CB8AC3E}">
        <p14:creationId xmlns:p14="http://schemas.microsoft.com/office/powerpoint/2010/main" val="315009819"/>
      </p:ext>
    </p:extLst>
  </p:cSld>
  <p:clrMapOvr>
    <a:masterClrMapping/>
  </p:clrMapOvr>
  <p:transition>
    <p:blinds dir="vert"/>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6F5B3709-D206-4AAD-816F-6675CA2C258A}" type="slidenum">
              <a:rPr lang="ru-RU" smtClean="0"/>
              <a:pPr>
                <a:defRPr/>
              </a:pPr>
              <a:t>‹#›</a:t>
            </a:fld>
            <a:endParaRPr lang="ru-RU"/>
          </a:p>
        </p:txBody>
      </p:sp>
    </p:spTree>
    <p:extLst>
      <p:ext uri="{BB962C8B-B14F-4D97-AF65-F5344CB8AC3E}">
        <p14:creationId xmlns:p14="http://schemas.microsoft.com/office/powerpoint/2010/main" val="1435949499"/>
      </p:ext>
    </p:extLst>
  </p:cSld>
  <p:clrMapOvr>
    <a:masterClrMapping/>
  </p:clrMapOvr>
  <p:transition>
    <p:blinds dir="vert"/>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pPr>
              <a:defRPr/>
            </a:pPr>
            <a:endParaRPr lang="ru-RU"/>
          </a:p>
        </p:txBody>
      </p:sp>
      <p:sp>
        <p:nvSpPr>
          <p:cNvPr id="5" name="Нижний колонтитул 4"/>
          <p:cNvSpPr>
            <a:spLocks noGrp="1"/>
          </p:cNvSpPr>
          <p:nvPr>
            <p:ph type="ftr" sz="quarter" idx="11"/>
          </p:nvPr>
        </p:nvSpPr>
        <p:spPr/>
        <p:txBody>
          <a:bodyPr/>
          <a:lstStyle/>
          <a:p>
            <a:pPr>
              <a:defRPr/>
            </a:pPr>
            <a:endParaRPr lang="ru-RU"/>
          </a:p>
        </p:txBody>
      </p:sp>
      <p:sp>
        <p:nvSpPr>
          <p:cNvPr id="6" name="Номер слайда 5"/>
          <p:cNvSpPr>
            <a:spLocks noGrp="1"/>
          </p:cNvSpPr>
          <p:nvPr>
            <p:ph type="sldNum" sz="quarter" idx="12"/>
          </p:nvPr>
        </p:nvSpPr>
        <p:spPr/>
        <p:txBody>
          <a:bodyPr/>
          <a:lstStyle/>
          <a:p>
            <a:pPr>
              <a:defRPr/>
            </a:pPr>
            <a:fld id="{BD619A1A-A603-4083-8DD4-B86885DDF647}" type="slidenum">
              <a:rPr lang="ru-RU" smtClean="0"/>
              <a:pPr>
                <a:defRPr/>
              </a:pPr>
              <a:t>‹#›</a:t>
            </a:fld>
            <a:endParaRPr lang="ru-RU"/>
          </a:p>
        </p:txBody>
      </p:sp>
    </p:spTree>
    <p:extLst>
      <p:ext uri="{BB962C8B-B14F-4D97-AF65-F5344CB8AC3E}">
        <p14:creationId xmlns:p14="http://schemas.microsoft.com/office/powerpoint/2010/main" val="4214538103"/>
      </p:ext>
    </p:extLst>
  </p:cSld>
  <p:clrMapOvr>
    <a:masterClrMapping/>
  </p:clrMapOvr>
  <p:transition>
    <p:blinds dir="vert"/>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pPr>
              <a:defRPr/>
            </a:pPr>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B33EC795-7BC5-4227-A499-7AEBBD924513}" type="slidenum">
              <a:rPr lang="ru-RU" smtClean="0"/>
              <a:pPr>
                <a:defRPr/>
              </a:pPr>
              <a:t>‹#›</a:t>
            </a:fld>
            <a:endParaRPr lang="ru-RU"/>
          </a:p>
        </p:txBody>
      </p:sp>
    </p:spTree>
    <p:extLst>
      <p:ext uri="{BB962C8B-B14F-4D97-AF65-F5344CB8AC3E}">
        <p14:creationId xmlns:p14="http://schemas.microsoft.com/office/powerpoint/2010/main" val="320930519"/>
      </p:ext>
    </p:extLst>
  </p:cSld>
  <p:clrMapOvr>
    <a:masterClrMapping/>
  </p:clrMapOvr>
  <p:transition>
    <p:blinds dir="vert"/>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pPr>
              <a:defRPr/>
            </a:pPr>
            <a:endParaRPr lang="ru-RU"/>
          </a:p>
        </p:txBody>
      </p:sp>
      <p:sp>
        <p:nvSpPr>
          <p:cNvPr id="8" name="Нижний колонтитул 7"/>
          <p:cNvSpPr>
            <a:spLocks noGrp="1"/>
          </p:cNvSpPr>
          <p:nvPr>
            <p:ph type="ftr" sz="quarter" idx="11"/>
          </p:nvPr>
        </p:nvSpPr>
        <p:spPr/>
        <p:txBody>
          <a:bodyPr/>
          <a:lstStyle/>
          <a:p>
            <a:pPr>
              <a:defRPr/>
            </a:pPr>
            <a:endParaRPr lang="ru-RU"/>
          </a:p>
        </p:txBody>
      </p:sp>
      <p:sp>
        <p:nvSpPr>
          <p:cNvPr id="9" name="Номер слайда 8"/>
          <p:cNvSpPr>
            <a:spLocks noGrp="1"/>
          </p:cNvSpPr>
          <p:nvPr>
            <p:ph type="sldNum" sz="quarter" idx="12"/>
          </p:nvPr>
        </p:nvSpPr>
        <p:spPr/>
        <p:txBody>
          <a:bodyPr/>
          <a:lstStyle/>
          <a:p>
            <a:pPr>
              <a:defRPr/>
            </a:pPr>
            <a:fld id="{E4DFC845-CB98-4A37-9FC8-B1FEA4A3D788}" type="slidenum">
              <a:rPr lang="ru-RU" smtClean="0"/>
              <a:pPr>
                <a:defRPr/>
              </a:pPr>
              <a:t>‹#›</a:t>
            </a:fld>
            <a:endParaRPr lang="ru-RU"/>
          </a:p>
        </p:txBody>
      </p:sp>
    </p:spTree>
    <p:extLst>
      <p:ext uri="{BB962C8B-B14F-4D97-AF65-F5344CB8AC3E}">
        <p14:creationId xmlns:p14="http://schemas.microsoft.com/office/powerpoint/2010/main" val="3815549255"/>
      </p:ext>
    </p:extLst>
  </p:cSld>
  <p:clrMapOvr>
    <a:masterClrMapping/>
  </p:clrMapOvr>
  <p:transition>
    <p:blinds dir="vert"/>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pPr>
              <a:defRPr/>
            </a:pPr>
            <a:endParaRPr lang="ru-RU"/>
          </a:p>
        </p:txBody>
      </p:sp>
      <p:sp>
        <p:nvSpPr>
          <p:cNvPr id="4" name="Нижний колонтитул 3"/>
          <p:cNvSpPr>
            <a:spLocks noGrp="1"/>
          </p:cNvSpPr>
          <p:nvPr>
            <p:ph type="ftr" sz="quarter" idx="11"/>
          </p:nvPr>
        </p:nvSpPr>
        <p:spPr/>
        <p:txBody>
          <a:bodyPr/>
          <a:lstStyle/>
          <a:p>
            <a:pPr>
              <a:defRPr/>
            </a:pPr>
            <a:endParaRPr lang="ru-RU"/>
          </a:p>
        </p:txBody>
      </p:sp>
      <p:sp>
        <p:nvSpPr>
          <p:cNvPr id="5" name="Номер слайда 4"/>
          <p:cNvSpPr>
            <a:spLocks noGrp="1"/>
          </p:cNvSpPr>
          <p:nvPr>
            <p:ph type="sldNum" sz="quarter" idx="12"/>
          </p:nvPr>
        </p:nvSpPr>
        <p:spPr/>
        <p:txBody>
          <a:bodyPr/>
          <a:lstStyle/>
          <a:p>
            <a:pPr>
              <a:defRPr/>
            </a:pPr>
            <a:fld id="{CA20E506-6A7E-4694-AEF3-5785893DBC60}" type="slidenum">
              <a:rPr lang="ru-RU" smtClean="0"/>
              <a:pPr>
                <a:defRPr/>
              </a:pPr>
              <a:t>‹#›</a:t>
            </a:fld>
            <a:endParaRPr lang="ru-RU"/>
          </a:p>
        </p:txBody>
      </p:sp>
    </p:spTree>
    <p:extLst>
      <p:ext uri="{BB962C8B-B14F-4D97-AF65-F5344CB8AC3E}">
        <p14:creationId xmlns:p14="http://schemas.microsoft.com/office/powerpoint/2010/main" val="1241142120"/>
      </p:ext>
    </p:extLst>
  </p:cSld>
  <p:clrMapOvr>
    <a:masterClrMapping/>
  </p:clrMapOvr>
  <p:transition>
    <p:blinds dir="vert"/>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endParaRPr lang="ru-RU"/>
          </a:p>
        </p:txBody>
      </p:sp>
      <p:sp>
        <p:nvSpPr>
          <p:cNvPr id="3" name="Нижний колонтитул 2"/>
          <p:cNvSpPr>
            <a:spLocks noGrp="1"/>
          </p:cNvSpPr>
          <p:nvPr>
            <p:ph type="ftr" sz="quarter" idx="11"/>
          </p:nvPr>
        </p:nvSpPr>
        <p:spPr/>
        <p:txBody>
          <a:bodyPr/>
          <a:lstStyle/>
          <a:p>
            <a:pPr>
              <a:defRPr/>
            </a:pPr>
            <a:endParaRPr lang="ru-RU"/>
          </a:p>
        </p:txBody>
      </p:sp>
      <p:sp>
        <p:nvSpPr>
          <p:cNvPr id="4" name="Номер слайда 3"/>
          <p:cNvSpPr>
            <a:spLocks noGrp="1"/>
          </p:cNvSpPr>
          <p:nvPr>
            <p:ph type="sldNum" sz="quarter" idx="12"/>
          </p:nvPr>
        </p:nvSpPr>
        <p:spPr/>
        <p:txBody>
          <a:bodyPr/>
          <a:lstStyle/>
          <a:p>
            <a:pPr>
              <a:defRPr/>
            </a:pPr>
            <a:fld id="{20F708A2-041F-4C15-A961-5279B78133BE}" type="slidenum">
              <a:rPr lang="ru-RU" smtClean="0"/>
              <a:pPr>
                <a:defRPr/>
              </a:pPr>
              <a:t>‹#›</a:t>
            </a:fld>
            <a:endParaRPr lang="ru-RU"/>
          </a:p>
        </p:txBody>
      </p:sp>
    </p:spTree>
    <p:extLst>
      <p:ext uri="{BB962C8B-B14F-4D97-AF65-F5344CB8AC3E}">
        <p14:creationId xmlns:p14="http://schemas.microsoft.com/office/powerpoint/2010/main" val="3336178249"/>
      </p:ext>
    </p:extLst>
  </p:cSld>
  <p:clrMapOvr>
    <a:masterClrMapping/>
  </p:clrMapOvr>
  <p:transition>
    <p:blinds dir="vert"/>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a:defRPr/>
            </a:pPr>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4AE3F9CF-33B0-4ECE-8433-A9FFF1A03E79}" type="slidenum">
              <a:rPr lang="ru-RU" smtClean="0"/>
              <a:pPr>
                <a:defRPr/>
              </a:pPr>
              <a:t>‹#›</a:t>
            </a:fld>
            <a:endParaRPr lang="ru-RU"/>
          </a:p>
        </p:txBody>
      </p:sp>
    </p:spTree>
    <p:extLst>
      <p:ext uri="{BB962C8B-B14F-4D97-AF65-F5344CB8AC3E}">
        <p14:creationId xmlns:p14="http://schemas.microsoft.com/office/powerpoint/2010/main" val="1519305516"/>
      </p:ext>
    </p:extLst>
  </p:cSld>
  <p:clrMapOvr>
    <a:masterClrMapping/>
  </p:clrMapOvr>
  <p:transition>
    <p:blinds dir="vert"/>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pPr>
              <a:defRPr/>
            </a:pPr>
            <a:endParaRPr lang="ru-RU"/>
          </a:p>
        </p:txBody>
      </p:sp>
      <p:sp>
        <p:nvSpPr>
          <p:cNvPr id="6" name="Нижний колонтитул 5"/>
          <p:cNvSpPr>
            <a:spLocks noGrp="1"/>
          </p:cNvSpPr>
          <p:nvPr>
            <p:ph type="ftr" sz="quarter" idx="11"/>
          </p:nvPr>
        </p:nvSpPr>
        <p:spPr/>
        <p:txBody>
          <a:bodyPr/>
          <a:lstStyle/>
          <a:p>
            <a:pPr>
              <a:defRPr/>
            </a:pPr>
            <a:endParaRPr lang="ru-RU"/>
          </a:p>
        </p:txBody>
      </p:sp>
      <p:sp>
        <p:nvSpPr>
          <p:cNvPr id="7" name="Номер слайда 6"/>
          <p:cNvSpPr>
            <a:spLocks noGrp="1"/>
          </p:cNvSpPr>
          <p:nvPr>
            <p:ph type="sldNum" sz="quarter" idx="12"/>
          </p:nvPr>
        </p:nvSpPr>
        <p:spPr/>
        <p:txBody>
          <a:bodyPr/>
          <a:lstStyle/>
          <a:p>
            <a:pPr>
              <a:defRPr/>
            </a:pPr>
            <a:fld id="{67A67249-CB7B-4C36-8517-008CD7F43A73}" type="slidenum">
              <a:rPr lang="ru-RU" smtClean="0"/>
              <a:pPr>
                <a:defRPr/>
              </a:pPr>
              <a:t>‹#›</a:t>
            </a:fld>
            <a:endParaRPr lang="ru-RU"/>
          </a:p>
        </p:txBody>
      </p:sp>
    </p:spTree>
    <p:extLst>
      <p:ext uri="{BB962C8B-B14F-4D97-AF65-F5344CB8AC3E}">
        <p14:creationId xmlns:p14="http://schemas.microsoft.com/office/powerpoint/2010/main" val="315009819"/>
      </p:ext>
    </p:extLst>
  </p:cSld>
  <p:clrMapOvr>
    <a:masterClrMapping/>
  </p:clrMapOvr>
  <p:transition>
    <p:blinds dir="vert"/>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CD04AD5-455D-4063-9C39-7DD2179D933B}" type="slidenum">
              <a:rPr lang="ru-RU" smtClean="0"/>
              <a:pPr>
                <a:defRPr/>
              </a:pPr>
              <a:t>‹#›</a:t>
            </a:fld>
            <a:endParaRPr lang="ru-RU"/>
          </a:p>
        </p:txBody>
      </p:sp>
    </p:spTree>
    <p:extLst>
      <p:ext uri="{BB962C8B-B14F-4D97-AF65-F5344CB8AC3E}">
        <p14:creationId xmlns:p14="http://schemas.microsoft.com/office/powerpoint/2010/main" val="2719171347"/>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ransition>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800" fill="hold">
                                          <p:stCondLst>
                                            <p:cond delay="0"/>
                                          </p:stCondLst>
                                        </p:cTn>
                                        <p:tgtEl>
                                          <p:spTgt spid="2"/>
                                        </p:tgtEl>
                                        <p:attrNameLst>
                                          <p:attrName>ppt_x</p:attrName>
                                        </p:attrNameLst>
                                      </p:cBhvr>
                                      <p:tavLst>
                                        <p:tav tm="0">
                                          <p:val>
                                            <p:strVal val="0-#ppt_w/2"/>
                                          </p:val>
                                        </p:tav>
                                        <p:tav tm="100000">
                                          <p:val>
                                            <p:strVal val="#ppt_x"/>
                                          </p:val>
                                        </p:tav>
                                      </p:tavLst>
                                    </p:anim>
                                    <p:anim calcmode="lin" valueType="num">
                                      <p:cBhvr additive="base">
                                        <p:cTn id="8" dur="800" fill="hold">
                                          <p:stCondLst>
                                            <p:cond delay="0"/>
                                          </p:stCondLst>
                                        </p:cTn>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0" presetClass="entr" presetSubtype="0" fill="hold" grpId="0" nodeType="clickEffect">
                                  <p:stCondLst>
                                    <p:cond delay="0"/>
                                  </p:stCondLst>
                                  <p:iterate type="lt">
                                    <p:tmPct val="10000"/>
                                  </p:iterate>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1"/>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
                                          </p:val>
                                        </p:tav>
                                        <p:tav tm="100000">
                                          <p:val>
                                            <p:strVal val="#ppt_y"/>
                                          </p:val>
                                        </p:tav>
                                      </p:tavLst>
                                    </p:anim>
                                  </p:childTnLst>
                                </p:cTn>
                              </p:par>
                              <p:par>
                                <p:cTn id="16" presetID="40" presetClass="entr" presetSubtype="0" fill="hold" grpId="0" nodeType="withEffect">
                                  <p:stCondLst>
                                    <p:cond delay="0"/>
                                  </p:stCondLst>
                                  <p:iterate type="lt">
                                    <p:tmPct val="10000"/>
                                  </p:iterate>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1"/>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
                                          </p:val>
                                        </p:tav>
                                        <p:tav tm="100000">
                                          <p:val>
                                            <p:strVal val="#ppt_y"/>
                                          </p:val>
                                        </p:tav>
                                      </p:tavLst>
                                    </p:anim>
                                  </p:childTnLst>
                                </p:cTn>
                              </p:par>
                              <p:par>
                                <p:cTn id="21" presetID="40" presetClass="entr" presetSubtype="0" fill="hold" grpId="0" nodeType="withEffect">
                                  <p:stCondLst>
                                    <p:cond delay="0"/>
                                  </p:stCondLst>
                                  <p:iterate type="lt">
                                    <p:tmPct val="10000"/>
                                  </p:iterate>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1"/>
                                          </p:val>
                                        </p:tav>
                                        <p:tav tm="100000">
                                          <p:val>
                                            <p:strVal val="#ppt_x"/>
                                          </p:val>
                                        </p:tav>
                                      </p:tavLst>
                                    </p:anim>
                                    <p:anim calcmode="lin" valueType="num">
                                      <p:cBhvr>
                                        <p:cTn id="25" dur="1000" fill="hold"/>
                                        <p:tgtEl>
                                          <p:spTgt spid="3">
                                            <p:txEl>
                                              <p:pRg st="2" end="2"/>
                                            </p:txEl>
                                          </p:spTgt>
                                        </p:tgtEl>
                                        <p:attrNameLst>
                                          <p:attrName>ppt_y</p:attrName>
                                        </p:attrNameLst>
                                      </p:cBhvr>
                                      <p:tavLst>
                                        <p:tav tm="0">
                                          <p:val>
                                            <p:strVal val="#ppt_y"/>
                                          </p:val>
                                        </p:tav>
                                        <p:tav tm="100000">
                                          <p:val>
                                            <p:strVal val="#ppt_y"/>
                                          </p:val>
                                        </p:tav>
                                      </p:tavLst>
                                    </p:anim>
                                  </p:childTnLst>
                                </p:cTn>
                              </p:par>
                              <p:par>
                                <p:cTn id="26" presetID="40" presetClass="entr" presetSubtype="0" fill="hold" grpId="0" nodeType="withEffect">
                                  <p:stCondLst>
                                    <p:cond delay="0"/>
                                  </p:stCondLst>
                                  <p:iterate type="lt">
                                    <p:tmPct val="10000"/>
                                  </p:iterate>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1"/>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
                                          </p:val>
                                        </p:tav>
                                        <p:tav tm="100000">
                                          <p:val>
                                            <p:strVal val="#ppt_y"/>
                                          </p:val>
                                        </p:tav>
                                      </p:tavLst>
                                    </p:anim>
                                  </p:childTnLst>
                                </p:cTn>
                              </p:par>
                              <p:par>
                                <p:cTn id="31" presetID="40" presetClass="entr" presetSubtype="0" fill="hold" grpId="0" nodeType="withEffect">
                                  <p:stCondLst>
                                    <p:cond delay="0"/>
                                  </p:stCondLst>
                                  <p:iterate type="lt">
                                    <p:tmPct val="10000"/>
                                  </p:iterate>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1"/>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CD04AD5-455D-4063-9C39-7DD2179D933B}" type="slidenum">
              <a:rPr lang="ru-RU" smtClean="0"/>
              <a:pPr>
                <a:defRPr/>
              </a:pPr>
              <a:t>‹#›</a:t>
            </a:fld>
            <a:endParaRPr lang="ru-RU"/>
          </a:p>
        </p:txBody>
      </p:sp>
    </p:spTree>
    <p:extLst>
      <p:ext uri="{BB962C8B-B14F-4D97-AF65-F5344CB8AC3E}">
        <p14:creationId xmlns:p14="http://schemas.microsoft.com/office/powerpoint/2010/main" val="271917134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ransition>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800" fill="hold">
                                          <p:stCondLst>
                                            <p:cond delay="0"/>
                                          </p:stCondLst>
                                        </p:cTn>
                                        <p:tgtEl>
                                          <p:spTgt spid="2"/>
                                        </p:tgtEl>
                                        <p:attrNameLst>
                                          <p:attrName>ppt_x</p:attrName>
                                        </p:attrNameLst>
                                      </p:cBhvr>
                                      <p:tavLst>
                                        <p:tav tm="0">
                                          <p:val>
                                            <p:strVal val="0-#ppt_w/2"/>
                                          </p:val>
                                        </p:tav>
                                        <p:tav tm="100000">
                                          <p:val>
                                            <p:strVal val="#ppt_x"/>
                                          </p:val>
                                        </p:tav>
                                      </p:tavLst>
                                    </p:anim>
                                    <p:anim calcmode="lin" valueType="num">
                                      <p:cBhvr additive="base">
                                        <p:cTn id="8" dur="800" fill="hold">
                                          <p:stCondLst>
                                            <p:cond delay="0"/>
                                          </p:stCondLst>
                                        </p:cTn>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0" presetClass="entr" presetSubtype="0" fill="hold" grpId="0" nodeType="clickEffect">
                                  <p:stCondLst>
                                    <p:cond delay="0"/>
                                  </p:stCondLst>
                                  <p:iterate type="lt">
                                    <p:tmPct val="10000"/>
                                  </p:iterate>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1"/>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
                                          </p:val>
                                        </p:tav>
                                        <p:tav tm="100000">
                                          <p:val>
                                            <p:strVal val="#ppt_y"/>
                                          </p:val>
                                        </p:tav>
                                      </p:tavLst>
                                    </p:anim>
                                  </p:childTnLst>
                                </p:cTn>
                              </p:par>
                              <p:par>
                                <p:cTn id="16" presetID="40" presetClass="entr" presetSubtype="0" fill="hold" grpId="0" nodeType="withEffect">
                                  <p:stCondLst>
                                    <p:cond delay="0"/>
                                  </p:stCondLst>
                                  <p:iterate type="lt">
                                    <p:tmPct val="10000"/>
                                  </p:iterate>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1"/>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
                                          </p:val>
                                        </p:tav>
                                        <p:tav tm="100000">
                                          <p:val>
                                            <p:strVal val="#ppt_y"/>
                                          </p:val>
                                        </p:tav>
                                      </p:tavLst>
                                    </p:anim>
                                  </p:childTnLst>
                                </p:cTn>
                              </p:par>
                              <p:par>
                                <p:cTn id="21" presetID="40" presetClass="entr" presetSubtype="0" fill="hold" grpId="0" nodeType="withEffect">
                                  <p:stCondLst>
                                    <p:cond delay="0"/>
                                  </p:stCondLst>
                                  <p:iterate type="lt">
                                    <p:tmPct val="10000"/>
                                  </p:iterate>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1"/>
                                          </p:val>
                                        </p:tav>
                                        <p:tav tm="100000">
                                          <p:val>
                                            <p:strVal val="#ppt_x"/>
                                          </p:val>
                                        </p:tav>
                                      </p:tavLst>
                                    </p:anim>
                                    <p:anim calcmode="lin" valueType="num">
                                      <p:cBhvr>
                                        <p:cTn id="25" dur="1000" fill="hold"/>
                                        <p:tgtEl>
                                          <p:spTgt spid="3">
                                            <p:txEl>
                                              <p:pRg st="2" end="2"/>
                                            </p:txEl>
                                          </p:spTgt>
                                        </p:tgtEl>
                                        <p:attrNameLst>
                                          <p:attrName>ppt_y</p:attrName>
                                        </p:attrNameLst>
                                      </p:cBhvr>
                                      <p:tavLst>
                                        <p:tav tm="0">
                                          <p:val>
                                            <p:strVal val="#ppt_y"/>
                                          </p:val>
                                        </p:tav>
                                        <p:tav tm="100000">
                                          <p:val>
                                            <p:strVal val="#ppt_y"/>
                                          </p:val>
                                        </p:tav>
                                      </p:tavLst>
                                    </p:anim>
                                  </p:childTnLst>
                                </p:cTn>
                              </p:par>
                              <p:par>
                                <p:cTn id="26" presetID="40" presetClass="entr" presetSubtype="0" fill="hold" grpId="0" nodeType="withEffect">
                                  <p:stCondLst>
                                    <p:cond delay="0"/>
                                  </p:stCondLst>
                                  <p:iterate type="lt">
                                    <p:tmPct val="10000"/>
                                  </p:iterate>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1"/>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
                                          </p:val>
                                        </p:tav>
                                        <p:tav tm="100000">
                                          <p:val>
                                            <p:strVal val="#ppt_y"/>
                                          </p:val>
                                        </p:tav>
                                      </p:tavLst>
                                    </p:anim>
                                  </p:childTnLst>
                                </p:cTn>
                              </p:par>
                              <p:par>
                                <p:cTn id="31" presetID="40" presetClass="entr" presetSubtype="0" fill="hold" grpId="0" nodeType="withEffect">
                                  <p:stCondLst>
                                    <p:cond delay="0"/>
                                  </p:stCondLst>
                                  <p:iterate type="lt">
                                    <p:tmPct val="10000"/>
                                  </p:iterate>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1"/>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CD04AD5-455D-4063-9C39-7DD2179D933B}" type="slidenum">
              <a:rPr lang="ru-RU" smtClean="0"/>
              <a:pPr>
                <a:defRPr/>
              </a:pPr>
              <a:t>‹#›</a:t>
            </a:fld>
            <a:endParaRPr lang="ru-RU"/>
          </a:p>
        </p:txBody>
      </p:sp>
    </p:spTree>
    <p:extLst>
      <p:ext uri="{BB962C8B-B14F-4D97-AF65-F5344CB8AC3E}">
        <p14:creationId xmlns:p14="http://schemas.microsoft.com/office/powerpoint/2010/main" val="271917134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ransition>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800" fill="hold">
                                          <p:stCondLst>
                                            <p:cond delay="0"/>
                                          </p:stCondLst>
                                        </p:cTn>
                                        <p:tgtEl>
                                          <p:spTgt spid="2"/>
                                        </p:tgtEl>
                                        <p:attrNameLst>
                                          <p:attrName>ppt_x</p:attrName>
                                        </p:attrNameLst>
                                      </p:cBhvr>
                                      <p:tavLst>
                                        <p:tav tm="0">
                                          <p:val>
                                            <p:strVal val="0-#ppt_w/2"/>
                                          </p:val>
                                        </p:tav>
                                        <p:tav tm="100000">
                                          <p:val>
                                            <p:strVal val="#ppt_x"/>
                                          </p:val>
                                        </p:tav>
                                      </p:tavLst>
                                    </p:anim>
                                    <p:anim calcmode="lin" valueType="num">
                                      <p:cBhvr additive="base">
                                        <p:cTn id="8" dur="800" fill="hold">
                                          <p:stCondLst>
                                            <p:cond delay="0"/>
                                          </p:stCondLst>
                                        </p:cTn>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0" presetClass="entr" presetSubtype="0" fill="hold" grpId="0" nodeType="clickEffect">
                                  <p:stCondLst>
                                    <p:cond delay="0"/>
                                  </p:stCondLst>
                                  <p:iterate type="lt">
                                    <p:tmPct val="10000"/>
                                  </p:iterate>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1"/>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
                                          </p:val>
                                        </p:tav>
                                        <p:tav tm="100000">
                                          <p:val>
                                            <p:strVal val="#ppt_y"/>
                                          </p:val>
                                        </p:tav>
                                      </p:tavLst>
                                    </p:anim>
                                  </p:childTnLst>
                                </p:cTn>
                              </p:par>
                              <p:par>
                                <p:cTn id="16" presetID="40" presetClass="entr" presetSubtype="0" fill="hold" grpId="0" nodeType="withEffect">
                                  <p:stCondLst>
                                    <p:cond delay="0"/>
                                  </p:stCondLst>
                                  <p:iterate type="lt">
                                    <p:tmPct val="10000"/>
                                  </p:iterate>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1"/>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
                                          </p:val>
                                        </p:tav>
                                        <p:tav tm="100000">
                                          <p:val>
                                            <p:strVal val="#ppt_y"/>
                                          </p:val>
                                        </p:tav>
                                      </p:tavLst>
                                    </p:anim>
                                  </p:childTnLst>
                                </p:cTn>
                              </p:par>
                              <p:par>
                                <p:cTn id="21" presetID="40" presetClass="entr" presetSubtype="0" fill="hold" grpId="0" nodeType="withEffect">
                                  <p:stCondLst>
                                    <p:cond delay="0"/>
                                  </p:stCondLst>
                                  <p:iterate type="lt">
                                    <p:tmPct val="10000"/>
                                  </p:iterate>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1"/>
                                          </p:val>
                                        </p:tav>
                                        <p:tav tm="100000">
                                          <p:val>
                                            <p:strVal val="#ppt_x"/>
                                          </p:val>
                                        </p:tav>
                                      </p:tavLst>
                                    </p:anim>
                                    <p:anim calcmode="lin" valueType="num">
                                      <p:cBhvr>
                                        <p:cTn id="25" dur="1000" fill="hold"/>
                                        <p:tgtEl>
                                          <p:spTgt spid="3">
                                            <p:txEl>
                                              <p:pRg st="2" end="2"/>
                                            </p:txEl>
                                          </p:spTgt>
                                        </p:tgtEl>
                                        <p:attrNameLst>
                                          <p:attrName>ppt_y</p:attrName>
                                        </p:attrNameLst>
                                      </p:cBhvr>
                                      <p:tavLst>
                                        <p:tav tm="0">
                                          <p:val>
                                            <p:strVal val="#ppt_y"/>
                                          </p:val>
                                        </p:tav>
                                        <p:tav tm="100000">
                                          <p:val>
                                            <p:strVal val="#ppt_y"/>
                                          </p:val>
                                        </p:tav>
                                      </p:tavLst>
                                    </p:anim>
                                  </p:childTnLst>
                                </p:cTn>
                              </p:par>
                              <p:par>
                                <p:cTn id="26" presetID="40" presetClass="entr" presetSubtype="0" fill="hold" grpId="0" nodeType="withEffect">
                                  <p:stCondLst>
                                    <p:cond delay="0"/>
                                  </p:stCondLst>
                                  <p:iterate type="lt">
                                    <p:tmPct val="10000"/>
                                  </p:iterate>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1"/>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
                                          </p:val>
                                        </p:tav>
                                        <p:tav tm="100000">
                                          <p:val>
                                            <p:strVal val="#ppt_y"/>
                                          </p:val>
                                        </p:tav>
                                      </p:tavLst>
                                    </p:anim>
                                  </p:childTnLst>
                                </p:cTn>
                              </p:par>
                              <p:par>
                                <p:cTn id="31" presetID="40" presetClass="entr" presetSubtype="0" fill="hold" grpId="0" nodeType="withEffect">
                                  <p:stCondLst>
                                    <p:cond delay="0"/>
                                  </p:stCondLst>
                                  <p:iterate type="lt">
                                    <p:tmPct val="10000"/>
                                  </p:iterate>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1"/>
                                          </p:val>
                                        </p:tav>
                                        <p:tav tm="100000">
                                          <p:val>
                                            <p:strVal val="#ppt_x"/>
                                          </p:val>
                                        </p:tav>
                                      </p:tavLst>
                                    </p:anim>
                                    <p:anim calcmode="lin" valueType="num">
                                      <p:cBhvr>
                                        <p:cTn id="35" dur="10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8.xml"/><Relationship Id="rId1" Type="http://schemas.openxmlformats.org/officeDocument/2006/relationships/themeOverride" Target="../theme/themeOverride6.x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8.xml"/><Relationship Id="rId1" Type="http://schemas.openxmlformats.org/officeDocument/2006/relationships/themeOverride" Target="../theme/themeOverride7.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4.png"/><Relationship Id="rId2" Type="http://schemas.openxmlformats.org/officeDocument/2006/relationships/slideLayout" Target="../slideLayouts/slideLayout13.xml"/><Relationship Id="rId1" Type="http://schemas.openxmlformats.org/officeDocument/2006/relationships/themeOverride" Target="../theme/themeOverride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8.xml"/><Relationship Id="rId1" Type="http://schemas.openxmlformats.org/officeDocument/2006/relationships/themeOverride" Target="../theme/themeOverride9.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3.xml"/><Relationship Id="rId1" Type="http://schemas.openxmlformats.org/officeDocument/2006/relationships/themeOverride" Target="../theme/themeOverride10.xml"/></Relationships>
</file>

<file path=ppt/slides/_rels/slide1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8.xml"/><Relationship Id="rId1" Type="http://schemas.openxmlformats.org/officeDocument/2006/relationships/themeOverride" Target="../theme/themeOverride11.xml"/></Relationships>
</file>

<file path=ppt/slides/_rels/slide1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3.xml"/><Relationship Id="rId1" Type="http://schemas.openxmlformats.org/officeDocument/2006/relationships/themeOverride" Target="../theme/themeOverride12.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jpg"/><Relationship Id="rId7" Type="http://schemas.openxmlformats.org/officeDocument/2006/relationships/image" Target="../media/image24.png"/><Relationship Id="rId2" Type="http://schemas.openxmlformats.org/officeDocument/2006/relationships/slideLayout" Target="../slideLayouts/slideLayout18.xml"/><Relationship Id="rId1" Type="http://schemas.openxmlformats.org/officeDocument/2006/relationships/themeOverride" Target="../theme/themeOverride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8.xml"/><Relationship Id="rId1" Type="http://schemas.openxmlformats.org/officeDocument/2006/relationships/themeOverride" Target="../theme/themeOverride2.xml"/><Relationship Id="rId5" Type="http://schemas.openxmlformats.org/officeDocument/2006/relationships/image" Target="../media/image4.jpeg"/><Relationship Id="rId4" Type="http://schemas.openxmlformats.org/officeDocument/2006/relationships/image" Target="../media/image1.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9.xml"/><Relationship Id="rId1" Type="http://schemas.openxmlformats.org/officeDocument/2006/relationships/themeOverride" Target="../theme/themeOverride14.xml"/><Relationship Id="rId5" Type="http://schemas.openxmlformats.org/officeDocument/2006/relationships/image" Target="../media/image3.png"/><Relationship Id="rId4" Type="http://schemas.openxmlformats.org/officeDocument/2006/relationships/image" Target="../media/image31.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10.jpe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gif"/><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8.png"/><Relationship Id="rId11" Type="http://schemas.openxmlformats.org/officeDocument/2006/relationships/image" Target="../media/image13.jpeg"/><Relationship Id="rId5" Type="http://schemas.openxmlformats.org/officeDocument/2006/relationships/image" Target="../media/image7.jpeg"/><Relationship Id="rId15" Type="http://schemas.openxmlformats.org/officeDocument/2006/relationships/image" Target="../media/image17.jpe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gif"/><Relationship Id="rId1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8.xml"/><Relationship Id="rId1" Type="http://schemas.openxmlformats.org/officeDocument/2006/relationships/themeOverride" Target="../theme/themeOverride3.xm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8.xml"/><Relationship Id="rId1" Type="http://schemas.openxmlformats.org/officeDocument/2006/relationships/themeOverride" Target="../theme/themeOverride4.xml"/></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18.xml"/><Relationship Id="rId1" Type="http://schemas.openxmlformats.org/officeDocument/2006/relationships/themeOverride" Target="../theme/themeOverride5.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516346" y="1965106"/>
            <a:ext cx="8645098" cy="2308324"/>
          </a:xfrm>
          <a:prstGeom prst="rect">
            <a:avLst/>
          </a:prstGeom>
          <a:noFill/>
        </p:spPr>
        <p:txBody>
          <a:bodyPr wrap="square" rtlCol="0">
            <a:spAutoFit/>
          </a:bodyPr>
          <a:lstStyle/>
          <a:p>
            <a:r>
              <a:rPr lang="en-US" sz="3600" b="1" cap="all" spc="200" dirty="0">
                <a:solidFill>
                  <a:srgbClr val="1F4172"/>
                </a:solidFill>
                <a:latin typeface="Arial Narrow" pitchFamily="34" charset="0"/>
              </a:rPr>
              <a:t>Agency report</a:t>
            </a:r>
          </a:p>
          <a:p>
            <a:r>
              <a:rPr lang="en-US" sz="3600" b="1" cap="all" spc="200" dirty="0" err="1">
                <a:solidFill>
                  <a:srgbClr val="1F4172"/>
                </a:solidFill>
                <a:latin typeface="Arial Narrow" pitchFamily="34" charset="0"/>
              </a:rPr>
              <a:t>roscosmos</a:t>
            </a:r>
            <a:endParaRPr lang="en-US" sz="3600" b="1" cap="all" spc="200" dirty="0">
              <a:solidFill>
                <a:srgbClr val="1F4172"/>
              </a:solidFill>
              <a:latin typeface="Arial Narrow" pitchFamily="34" charset="0"/>
            </a:endParaRPr>
          </a:p>
          <a:p>
            <a:endParaRPr lang="en-US" sz="1500" dirty="0" smtClean="0">
              <a:solidFill>
                <a:srgbClr val="0070C0"/>
              </a:solidFill>
              <a:latin typeface="Arial Narrow" pitchFamily="34" charset="0"/>
            </a:endParaRPr>
          </a:p>
          <a:p>
            <a:endParaRPr lang="en-US" sz="1500" dirty="0">
              <a:solidFill>
                <a:srgbClr val="0070C0"/>
              </a:solidFill>
              <a:latin typeface="Arial Narrow" pitchFamily="34" charset="0"/>
            </a:endParaRPr>
          </a:p>
          <a:p>
            <a:r>
              <a:rPr lang="en-US" sz="2100" dirty="0" smtClean="0">
                <a:solidFill>
                  <a:schemeClr val="accent1">
                    <a:lumMod val="50000"/>
                  </a:schemeClr>
                </a:solidFill>
                <a:latin typeface="Arial Narrow" pitchFamily="34" charset="0"/>
              </a:rPr>
              <a:t>Tamara </a:t>
            </a:r>
            <a:r>
              <a:rPr lang="en-US" sz="2100" dirty="0" err="1" smtClean="0">
                <a:solidFill>
                  <a:schemeClr val="accent1">
                    <a:lumMod val="50000"/>
                  </a:schemeClr>
                </a:solidFill>
                <a:latin typeface="Arial Narrow" pitchFamily="34" charset="0"/>
              </a:rPr>
              <a:t>Ganina</a:t>
            </a:r>
            <a:endParaRPr lang="en-US" sz="2100" dirty="0">
              <a:solidFill>
                <a:schemeClr val="accent1">
                  <a:lumMod val="50000"/>
                </a:schemeClr>
              </a:solidFill>
              <a:latin typeface="Arial Narrow" pitchFamily="34" charset="0"/>
            </a:endParaRPr>
          </a:p>
          <a:p>
            <a:r>
              <a:rPr lang="en-US" sz="2100" dirty="0" smtClean="0">
                <a:solidFill>
                  <a:schemeClr val="accent1">
                    <a:lumMod val="50000"/>
                  </a:schemeClr>
                </a:solidFill>
                <a:latin typeface="Arial Narrow" pitchFamily="34" charset="0"/>
              </a:rPr>
              <a:t>Deputy Chief of Prospective</a:t>
            </a:r>
            <a:r>
              <a:rPr lang="ru-RU" sz="2100" dirty="0" smtClean="0">
                <a:solidFill>
                  <a:schemeClr val="accent1">
                    <a:lumMod val="50000"/>
                  </a:schemeClr>
                </a:solidFill>
                <a:latin typeface="Arial Narrow" pitchFamily="34" charset="0"/>
              </a:rPr>
              <a:t> </a:t>
            </a:r>
            <a:r>
              <a:rPr lang="en-US" sz="2100" dirty="0" smtClean="0">
                <a:solidFill>
                  <a:schemeClr val="accent1">
                    <a:lumMod val="50000"/>
                  </a:schemeClr>
                </a:solidFill>
                <a:latin typeface="Arial Narrow" pitchFamily="34" charset="0"/>
              </a:rPr>
              <a:t>Development Dep</a:t>
            </a:r>
            <a:r>
              <a:rPr lang="en-US" sz="2100" dirty="0">
                <a:solidFill>
                  <a:schemeClr val="accent1">
                    <a:lumMod val="50000"/>
                  </a:schemeClr>
                </a:solidFill>
                <a:latin typeface="Arial Narrow" pitchFamily="34" charset="0"/>
              </a:rPr>
              <a:t>.</a:t>
            </a:r>
          </a:p>
        </p:txBody>
      </p:sp>
      <p:sp>
        <p:nvSpPr>
          <p:cNvPr id="4" name="TextBox 13"/>
          <p:cNvSpPr txBox="1">
            <a:spLocks noChangeArrowheads="1"/>
          </p:cNvSpPr>
          <p:nvPr/>
        </p:nvSpPr>
        <p:spPr bwMode="auto">
          <a:xfrm>
            <a:off x="544337" y="4975080"/>
            <a:ext cx="5059911" cy="877163"/>
          </a:xfrm>
          <a:prstGeom prst="rect">
            <a:avLst/>
          </a:prstGeom>
          <a:noFill/>
          <a:ln w="9525">
            <a:noFill/>
            <a:miter lim="800000"/>
            <a:headEnd/>
            <a:tailEnd/>
          </a:ln>
        </p:spPr>
        <p:txBody>
          <a:bodyPr wrap="square">
            <a:spAutoFit/>
          </a:bodyPr>
          <a:lstStyle/>
          <a:p>
            <a:pPr>
              <a:spcBef>
                <a:spcPts val="0"/>
              </a:spcBef>
              <a:defRPr/>
            </a:pPr>
            <a:r>
              <a:rPr lang="en-US" sz="1700" b="1" i="1" dirty="0" smtClean="0">
                <a:solidFill>
                  <a:schemeClr val="accent1">
                    <a:lumMod val="50000"/>
                  </a:schemeClr>
                </a:solidFill>
                <a:latin typeface="Arial Narrow" pitchFamily="34" charset="0"/>
                <a:cs typeface="Arial" pitchFamily="34" charset="0"/>
              </a:rPr>
              <a:t>WGISS</a:t>
            </a:r>
            <a:r>
              <a:rPr lang="ru-RU" sz="1700" b="1" i="1" dirty="0" smtClean="0">
                <a:solidFill>
                  <a:schemeClr val="accent1">
                    <a:lumMod val="50000"/>
                  </a:schemeClr>
                </a:solidFill>
                <a:latin typeface="Arial Narrow" pitchFamily="34" charset="0"/>
                <a:cs typeface="Arial" pitchFamily="34" charset="0"/>
              </a:rPr>
              <a:t>-39</a:t>
            </a:r>
          </a:p>
          <a:p>
            <a:pPr>
              <a:spcBef>
                <a:spcPts val="0"/>
              </a:spcBef>
              <a:defRPr/>
            </a:pPr>
            <a:r>
              <a:rPr lang="en-US" sz="1700" i="1" dirty="0" smtClean="0">
                <a:solidFill>
                  <a:schemeClr val="accent1">
                    <a:lumMod val="50000"/>
                  </a:schemeClr>
                </a:solidFill>
                <a:latin typeface="Arial Narrow" pitchFamily="34" charset="0"/>
                <a:cs typeface="Arial" pitchFamily="34" charset="0"/>
              </a:rPr>
              <a:t>JAXA, Tsukuba, Japan</a:t>
            </a:r>
            <a:endParaRPr lang="en-US" sz="1700" i="1" dirty="0">
              <a:solidFill>
                <a:schemeClr val="accent1">
                  <a:lumMod val="50000"/>
                </a:schemeClr>
              </a:solidFill>
              <a:latin typeface="Arial Narrow" pitchFamily="34" charset="0"/>
              <a:cs typeface="Arial" pitchFamily="34" charset="0"/>
            </a:endParaRPr>
          </a:p>
          <a:p>
            <a:pPr>
              <a:spcBef>
                <a:spcPts val="0"/>
              </a:spcBef>
              <a:defRPr/>
            </a:pPr>
            <a:r>
              <a:rPr lang="en-US" sz="1700" i="1" dirty="0" smtClean="0">
                <a:solidFill>
                  <a:schemeClr val="accent1">
                    <a:lumMod val="50000"/>
                  </a:schemeClr>
                </a:solidFill>
                <a:latin typeface="Arial Narrow" pitchFamily="34" charset="0"/>
                <a:cs typeface="Arial" pitchFamily="34" charset="0"/>
              </a:rPr>
              <a:t>May 11–15, 2015</a:t>
            </a:r>
            <a:endParaRPr lang="ru-RU" sz="1700" i="1" dirty="0">
              <a:solidFill>
                <a:schemeClr val="accent1">
                  <a:lumMod val="50000"/>
                </a:schemeClr>
              </a:solidFill>
              <a:latin typeface="Arial Narrow" pitchFamily="34" charset="0"/>
              <a:cs typeface="Arial" pitchFamily="34" charset="0"/>
            </a:endParaRPr>
          </a:p>
        </p:txBody>
      </p:sp>
      <p:pic>
        <p:nvPicPr>
          <p:cNvPr id="6" name="Picture 2" descr="D:\ТАМАРА\КОНФЕРЕНЦИИ и др. МЕРОПРИЯТИЯ\WGISS\для перзентации НЦ ОМЗ\материалы\ceos.png"/>
          <p:cNvPicPr>
            <a:picLocks noChangeAspect="1"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285591" y="117140"/>
            <a:ext cx="1628191" cy="644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3004877"/>
      </p:ext>
    </p:extLst>
  </p:cSld>
  <p:clrMapOvr>
    <a:overrideClrMapping bg1="lt1" tx1="dk1" bg2="lt2" tx2="dk2" accent1="accent1" accent2="accent2" accent3="accent3" accent4="accent4" accent5="accent5" accent6="accent6" hlink="hlink" folHlink="folHlink"/>
  </p:clrMapOvr>
  <p:transition>
    <p:blinds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Прямоугольник 6"/>
          <p:cNvSpPr/>
          <p:nvPr/>
        </p:nvSpPr>
        <p:spPr>
          <a:xfrm>
            <a:off x="218338" y="734353"/>
            <a:ext cx="8810622" cy="400110"/>
          </a:xfrm>
          <a:prstGeom prst="rect">
            <a:avLst/>
          </a:prstGeom>
        </p:spPr>
        <p:txBody>
          <a:bodyPr wrap="square">
            <a:spAutoFit/>
          </a:bodyPr>
          <a:lstStyle/>
          <a:p>
            <a:pPr>
              <a:defRPr/>
            </a:pPr>
            <a:r>
              <a:rPr lang="en-US" sz="2000" b="1" cap="all" dirty="0" err="1" smtClean="0">
                <a:solidFill>
                  <a:schemeClr val="accent1">
                    <a:lumMod val="50000"/>
                  </a:schemeClr>
                </a:solidFill>
                <a:effectLst>
                  <a:outerShdw blurRad="38100" dist="38100" dir="2700000" algn="tl">
                    <a:srgbClr val="C0C0C0"/>
                  </a:outerShdw>
                </a:effectLst>
                <a:ea typeface="Calibri" pitchFamily="34" charset="0"/>
                <a:cs typeface="Tahoma" pitchFamily="34" charset="0"/>
              </a:rPr>
              <a:t>seismomagnetic</a:t>
            </a:r>
            <a:r>
              <a:rPr lang="en-US" sz="2000" b="1" cap="all" dirty="0" smtClean="0">
                <a:solidFill>
                  <a:schemeClr val="accent1">
                    <a:lumMod val="50000"/>
                  </a:schemeClr>
                </a:solidFill>
                <a:effectLst>
                  <a:outerShdw blurRad="38100" dist="38100" dir="2700000" algn="tl">
                    <a:srgbClr val="C0C0C0"/>
                  </a:outerShdw>
                </a:effectLst>
                <a:ea typeface="Calibri" pitchFamily="34" charset="0"/>
                <a:cs typeface="Tahoma" pitchFamily="34" charset="0"/>
              </a:rPr>
              <a:t> </a:t>
            </a:r>
            <a:r>
              <a:rPr lang="en-US" sz="2000" b="1" cap="all" dirty="0" err="1" smtClean="0">
                <a:solidFill>
                  <a:schemeClr val="accent1">
                    <a:lumMod val="50000"/>
                  </a:schemeClr>
                </a:solidFill>
                <a:effectLst>
                  <a:outerShdw blurRad="38100" dist="38100" dir="2700000" algn="tl">
                    <a:srgbClr val="C0C0C0"/>
                  </a:outerShdw>
                </a:effectLst>
                <a:ea typeface="Calibri" pitchFamily="34" charset="0"/>
                <a:cs typeface="Tahoma" pitchFamily="34" charset="0"/>
              </a:rPr>
              <a:t>merridians</a:t>
            </a:r>
            <a:r>
              <a:rPr lang="en-US" sz="2000" b="1" cap="all" dirty="0" smtClean="0">
                <a:solidFill>
                  <a:schemeClr val="accent1">
                    <a:lumMod val="50000"/>
                  </a:schemeClr>
                </a:solidFill>
                <a:effectLst>
                  <a:outerShdw blurRad="38100" dist="38100" dir="2700000" algn="tl">
                    <a:srgbClr val="C0C0C0"/>
                  </a:outerShdw>
                </a:effectLst>
                <a:ea typeface="Calibri" pitchFamily="34" charset="0"/>
                <a:cs typeface="Tahoma" pitchFamily="34" charset="0"/>
              </a:rPr>
              <a:t> </a:t>
            </a:r>
            <a:endParaRPr lang="ru-RU" sz="2000" cap="all" dirty="0">
              <a:solidFill>
                <a:schemeClr val="accent1">
                  <a:lumMod val="50000"/>
                </a:schemeClr>
              </a:solidFill>
              <a:ea typeface="Calibri" pitchFamily="34" charset="0"/>
              <a:cs typeface="Calibri" pitchFamily="34" charset="0"/>
            </a:endParaRPr>
          </a:p>
        </p:txBody>
      </p:sp>
      <p:sp>
        <p:nvSpPr>
          <p:cNvPr id="5" name="Прямоугольник 4"/>
          <p:cNvSpPr/>
          <p:nvPr/>
        </p:nvSpPr>
        <p:spPr>
          <a:xfrm>
            <a:off x="153866" y="113294"/>
            <a:ext cx="8810622" cy="553998"/>
          </a:xfrm>
          <a:prstGeom prst="rect">
            <a:avLst/>
          </a:prstGeom>
          <a:noFill/>
        </p:spPr>
        <p:txBody>
          <a:bodyPr wrap="square" rtlCol="0">
            <a:spAutoFit/>
          </a:bodyPr>
          <a:lstStyle/>
          <a:p>
            <a:pPr fontAlgn="auto">
              <a:spcBef>
                <a:spcPts val="0"/>
              </a:spcBef>
              <a:spcAft>
                <a:spcPts val="0"/>
              </a:spcAft>
            </a:pPr>
            <a:r>
              <a:rPr lang="en-US" sz="3000" b="1" cap="all" dirty="0">
                <a:solidFill>
                  <a:srgbClr val="4F81BD">
                    <a:lumMod val="40000"/>
                    <a:lumOff val="60000"/>
                  </a:srgbClr>
                </a:solidFill>
                <a:latin typeface="Arial Narrow" panose="020B0606020202030204" pitchFamily="34" charset="0"/>
              </a:rPr>
              <a:t>CONCEPT OF SEISMOTECTOGENESIS:</a:t>
            </a:r>
            <a:endParaRPr lang="ru-RU" sz="3000" b="1" cap="all" dirty="0">
              <a:solidFill>
                <a:srgbClr val="4F81BD">
                  <a:lumMod val="40000"/>
                  <a:lumOff val="60000"/>
                </a:srgbClr>
              </a:solidFill>
              <a:latin typeface="Arial Narrow" panose="020B0606020202030204" pitchFamily="34" charset="0"/>
            </a:endParaRPr>
          </a:p>
        </p:txBody>
      </p:sp>
      <p:pic>
        <p:nvPicPr>
          <p:cNvPr id="2050" name="Picture 2" descr="D:\WGISS\WGISS-39\презентация\WGISS-39 presentation\pictures\ma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325" y="1134755"/>
            <a:ext cx="7753350" cy="5205413"/>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transition>
    <p:blinds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Rectangle 9"/>
          <p:cNvSpPr>
            <a:spLocks noChangeArrowheads="1"/>
          </p:cNvSpPr>
          <p:nvPr/>
        </p:nvSpPr>
        <p:spPr bwMode="auto">
          <a:xfrm>
            <a:off x="153866" y="722311"/>
            <a:ext cx="8810622" cy="3262432"/>
          </a:xfrm>
          <a:prstGeom prst="rect">
            <a:avLst/>
          </a:prstGeom>
          <a:noFill/>
          <a:ln w="9525">
            <a:noFill/>
            <a:miter lim="800000"/>
            <a:headEnd/>
            <a:tailEnd/>
          </a:ln>
        </p:spPr>
        <p:txBody>
          <a:bodyPr wrap="square">
            <a:spAutoFit/>
          </a:bodyPr>
          <a:lstStyle/>
          <a:p>
            <a:pPr indent="541338" algn="just"/>
            <a:endParaRPr lang="en-US" sz="2400" dirty="0" smtClean="0">
              <a:solidFill>
                <a:schemeClr val="accent1">
                  <a:lumMod val="50000"/>
                </a:schemeClr>
              </a:solidFill>
            </a:endParaRPr>
          </a:p>
          <a:p>
            <a:pPr indent="541338" algn="just"/>
            <a:r>
              <a:rPr lang="en-US" sz="2600" dirty="0" smtClean="0">
                <a:solidFill>
                  <a:schemeClr val="accent1">
                    <a:lumMod val="50000"/>
                  </a:schemeClr>
                </a:solidFill>
                <a:latin typeface="Arial Narrow" panose="020B0606020202030204" pitchFamily="34" charset="0"/>
              </a:rPr>
              <a:t>Cloud precursors of earthquake. On activated section of the plate boundaries, blocks or faults under certain conditions begin to develop specific clouds that have the same contours of such boundaries and visible on satellite images in a variety of structures. Such cloud developing certain limit extent, and then destroyed. In this case, for the entire period of a few hours, they are fixed on space in the places of occurrence and are not involved in the process of moving air masses.</a:t>
            </a:r>
            <a:endParaRPr lang="ru-RU" sz="2600" dirty="0">
              <a:solidFill>
                <a:schemeClr val="accent1">
                  <a:lumMod val="50000"/>
                </a:schemeClr>
              </a:solidFill>
              <a:latin typeface="Arial Narrow" panose="020B0606020202030204" pitchFamily="34" charset="0"/>
            </a:endParaRPr>
          </a:p>
        </p:txBody>
      </p:sp>
      <p:sp>
        <p:nvSpPr>
          <p:cNvPr id="12292"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2297" name="Rectangle 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2302" name="Rectangle 1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2307" name="Rectangle 1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21" name="Прямоугольник 20"/>
          <p:cNvSpPr/>
          <p:nvPr/>
        </p:nvSpPr>
        <p:spPr>
          <a:xfrm>
            <a:off x="150098" y="734353"/>
            <a:ext cx="8810622" cy="400110"/>
          </a:xfrm>
          <a:prstGeom prst="rect">
            <a:avLst/>
          </a:prstGeom>
        </p:spPr>
        <p:txBody>
          <a:bodyPr wrap="square">
            <a:spAutoFit/>
          </a:bodyPr>
          <a:lstStyle/>
          <a:p>
            <a:pPr>
              <a:defRPr/>
            </a:pPr>
            <a:r>
              <a:rPr lang="en-US" sz="2000" b="1" cap="all" dirty="0" smtClean="0">
                <a:solidFill>
                  <a:schemeClr val="accent1">
                    <a:lumMod val="50000"/>
                  </a:schemeClr>
                </a:solidFill>
                <a:effectLst>
                  <a:outerShdw blurRad="38100" dist="38100" dir="2700000" algn="tl">
                    <a:srgbClr val="C0C0C0"/>
                  </a:outerShdw>
                </a:effectLst>
                <a:ea typeface="Calibri" pitchFamily="34" charset="0"/>
                <a:cs typeface="Tahoma" pitchFamily="34" charset="0"/>
              </a:rPr>
              <a:t>SEISMIC CLOUDS</a:t>
            </a:r>
            <a:endParaRPr lang="ru-RU" sz="2000" cap="all" dirty="0">
              <a:solidFill>
                <a:schemeClr val="accent1">
                  <a:lumMod val="50000"/>
                </a:schemeClr>
              </a:solidFill>
              <a:ea typeface="Calibri" pitchFamily="34" charset="0"/>
              <a:cs typeface="Calibri" pitchFamily="34" charset="0"/>
            </a:endParaRPr>
          </a:p>
        </p:txBody>
      </p:sp>
      <p:sp>
        <p:nvSpPr>
          <p:cNvPr id="23" name="Прямоугольник 22"/>
          <p:cNvSpPr/>
          <p:nvPr/>
        </p:nvSpPr>
        <p:spPr>
          <a:xfrm>
            <a:off x="153866" y="113294"/>
            <a:ext cx="8810622" cy="553998"/>
          </a:xfrm>
          <a:prstGeom prst="rect">
            <a:avLst/>
          </a:prstGeom>
          <a:noFill/>
        </p:spPr>
        <p:txBody>
          <a:bodyPr wrap="square" rtlCol="0">
            <a:spAutoFit/>
          </a:bodyPr>
          <a:lstStyle/>
          <a:p>
            <a:pPr fontAlgn="auto">
              <a:spcBef>
                <a:spcPts val="0"/>
              </a:spcBef>
              <a:spcAft>
                <a:spcPts val="0"/>
              </a:spcAft>
            </a:pPr>
            <a:r>
              <a:rPr lang="en-US" sz="3000" b="1" cap="all" dirty="0">
                <a:solidFill>
                  <a:srgbClr val="4F81BD">
                    <a:lumMod val="40000"/>
                    <a:lumOff val="60000"/>
                  </a:srgbClr>
                </a:solidFill>
                <a:latin typeface="Arial Narrow" panose="020B0606020202030204" pitchFamily="34" charset="0"/>
              </a:rPr>
              <a:t>CONCEPT OF SEISMOTECTOGENESIS:</a:t>
            </a:r>
            <a:endParaRPr lang="ru-RU" sz="3000" b="1" cap="all" dirty="0">
              <a:solidFill>
                <a:srgbClr val="4F81BD">
                  <a:lumMod val="40000"/>
                  <a:lumOff val="60000"/>
                </a:srgbClr>
              </a:solidFill>
              <a:latin typeface="Arial Narrow" panose="020B0606020202030204" pitchFamily="34" charset="0"/>
            </a:endParaRPr>
          </a:p>
        </p:txBody>
      </p:sp>
      <p:pic>
        <p:nvPicPr>
          <p:cNvPr id="1026" name="Picture 2" descr="D:\WGISS\WGISS-39\презентация\WGISS-39 presentation\pictures\Рисунок1.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9075" y="3884881"/>
            <a:ext cx="8705850" cy="2670175"/>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transition>
    <p:blinds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3490" name="Рисунок 1" descr="1.bmp"/>
          <p:cNvPicPr>
            <a:picLocks noChangeArrowheads="1"/>
          </p:cNvPicPr>
          <p:nvPr/>
        </p:nvPicPr>
        <p:blipFill>
          <a:blip r:embed="rId4" cstate="print"/>
          <a:srcRect l="2975" t="6380" r="2209" b="25359"/>
          <a:stretch>
            <a:fillRect/>
          </a:stretch>
        </p:blipFill>
        <p:spPr bwMode="auto">
          <a:xfrm>
            <a:off x="179388" y="1024487"/>
            <a:ext cx="5040312" cy="5111750"/>
          </a:xfrm>
          <a:prstGeom prst="rect">
            <a:avLst/>
          </a:prstGeom>
          <a:noFill/>
          <a:ln w="9525">
            <a:solidFill>
              <a:schemeClr val="tx1">
                <a:lumMod val="50000"/>
                <a:lumOff val="50000"/>
              </a:schemeClr>
            </a:solidFill>
            <a:miter lim="800000"/>
            <a:headEnd/>
            <a:tailEnd/>
          </a:ln>
        </p:spPr>
      </p:pic>
      <p:pic>
        <p:nvPicPr>
          <p:cNvPr id="63491" name="Рисунок 2" descr="2.bmp"/>
          <p:cNvPicPr>
            <a:picLocks noChangeArrowheads="1"/>
          </p:cNvPicPr>
          <p:nvPr/>
        </p:nvPicPr>
        <p:blipFill>
          <a:blip r:embed="rId5" cstate="print"/>
          <a:srcRect l="2972" t="6538" r="2203" b="25517"/>
          <a:stretch>
            <a:fillRect/>
          </a:stretch>
        </p:blipFill>
        <p:spPr bwMode="auto">
          <a:xfrm>
            <a:off x="468313" y="1167362"/>
            <a:ext cx="5038725" cy="5113338"/>
          </a:xfrm>
          <a:prstGeom prst="rect">
            <a:avLst/>
          </a:prstGeom>
          <a:noFill/>
          <a:ln w="9525">
            <a:solidFill>
              <a:schemeClr val="tx1">
                <a:lumMod val="50000"/>
                <a:lumOff val="50000"/>
              </a:schemeClr>
            </a:solidFill>
            <a:miter lim="800000"/>
            <a:headEnd/>
            <a:tailEnd/>
          </a:ln>
        </p:spPr>
      </p:pic>
      <p:pic>
        <p:nvPicPr>
          <p:cNvPr id="63492" name="Рисунок 3" descr="3.bmp"/>
          <p:cNvPicPr>
            <a:picLocks noChangeArrowheads="1"/>
          </p:cNvPicPr>
          <p:nvPr/>
        </p:nvPicPr>
        <p:blipFill>
          <a:blip r:embed="rId6" cstate="print"/>
          <a:srcRect l="3000" t="6534" r="2190" b="25191"/>
          <a:stretch>
            <a:fillRect/>
          </a:stretch>
        </p:blipFill>
        <p:spPr bwMode="auto">
          <a:xfrm>
            <a:off x="773113" y="1329287"/>
            <a:ext cx="5038725" cy="5111750"/>
          </a:xfrm>
          <a:prstGeom prst="rect">
            <a:avLst/>
          </a:prstGeom>
          <a:noFill/>
          <a:ln w="9525">
            <a:solidFill>
              <a:schemeClr val="tx1">
                <a:lumMod val="50000"/>
                <a:lumOff val="50000"/>
              </a:schemeClr>
            </a:solidFill>
            <a:miter lim="800000"/>
            <a:headEnd/>
            <a:tailEnd/>
          </a:ln>
        </p:spPr>
      </p:pic>
      <p:pic>
        <p:nvPicPr>
          <p:cNvPr id="9" name="Рисунок 2" descr="2.bmp"/>
          <p:cNvPicPr>
            <a:picLocks noChangeArrowheads="1"/>
          </p:cNvPicPr>
          <p:nvPr/>
        </p:nvPicPr>
        <p:blipFill>
          <a:blip r:embed="rId5" cstate="print"/>
          <a:srcRect l="2972" t="6538" r="2203" b="25517"/>
          <a:stretch>
            <a:fillRect/>
          </a:stretch>
        </p:blipFill>
        <p:spPr bwMode="auto">
          <a:xfrm>
            <a:off x="39688" y="1163480"/>
            <a:ext cx="5040312" cy="5111750"/>
          </a:xfrm>
          <a:prstGeom prst="rect">
            <a:avLst/>
          </a:prstGeom>
          <a:noFill/>
          <a:ln w="9525">
            <a:solidFill>
              <a:schemeClr val="tx1">
                <a:lumMod val="50000"/>
                <a:lumOff val="50000"/>
              </a:schemeClr>
            </a:solidFill>
            <a:miter lim="800000"/>
            <a:headEnd/>
            <a:tailEnd/>
          </a:ln>
        </p:spPr>
      </p:pic>
      <p:pic>
        <p:nvPicPr>
          <p:cNvPr id="63493" name="Picture 5" descr="Japan 211011 цветной"/>
          <p:cNvPicPr>
            <a:picLocks noChangeAspect="1" noChangeArrowheads="1"/>
          </p:cNvPicPr>
          <p:nvPr/>
        </p:nvPicPr>
        <p:blipFill>
          <a:blip r:embed="rId7" cstate="print"/>
          <a:srcRect l="3511" t="6534" r="2475" b="25595"/>
          <a:stretch>
            <a:fillRect/>
          </a:stretch>
        </p:blipFill>
        <p:spPr bwMode="auto">
          <a:xfrm>
            <a:off x="4148138" y="1149832"/>
            <a:ext cx="4975225" cy="5078413"/>
          </a:xfrm>
          <a:prstGeom prst="rect">
            <a:avLst/>
          </a:prstGeom>
          <a:noFill/>
          <a:ln w="9525">
            <a:solidFill>
              <a:schemeClr val="tx1">
                <a:lumMod val="50000"/>
                <a:lumOff val="50000"/>
              </a:schemeClr>
            </a:solidFill>
            <a:miter lim="800000"/>
            <a:headEnd/>
            <a:tailEnd/>
          </a:ln>
        </p:spPr>
      </p:pic>
      <p:sp>
        <p:nvSpPr>
          <p:cNvPr id="10" name="Прямоугольник 9"/>
          <p:cNvSpPr/>
          <p:nvPr/>
        </p:nvSpPr>
        <p:spPr>
          <a:xfrm>
            <a:off x="150098" y="679761"/>
            <a:ext cx="8810622" cy="400110"/>
          </a:xfrm>
          <a:prstGeom prst="rect">
            <a:avLst/>
          </a:prstGeom>
        </p:spPr>
        <p:txBody>
          <a:bodyPr wrap="square">
            <a:spAutoFit/>
          </a:bodyPr>
          <a:lstStyle/>
          <a:p>
            <a:pPr>
              <a:defRPr/>
            </a:pPr>
            <a:r>
              <a:rPr lang="en-US" sz="2000" b="1" cap="all" dirty="0" smtClean="0">
                <a:solidFill>
                  <a:schemeClr val="accent1">
                    <a:lumMod val="50000"/>
                  </a:schemeClr>
                </a:solidFill>
                <a:effectLst>
                  <a:outerShdw blurRad="38100" dist="38100" dir="2700000" algn="tl">
                    <a:srgbClr val="C0C0C0"/>
                  </a:outerShdw>
                </a:effectLst>
                <a:ea typeface="Calibri" pitchFamily="34" charset="0"/>
                <a:cs typeface="Tahoma" pitchFamily="34" charset="0"/>
              </a:rPr>
              <a:t>SEISMIC CLOUDS</a:t>
            </a:r>
            <a:endParaRPr lang="ru-RU" sz="2000" cap="all" dirty="0">
              <a:solidFill>
                <a:schemeClr val="accent1">
                  <a:lumMod val="50000"/>
                </a:schemeClr>
              </a:solidFill>
              <a:ea typeface="Calibri" pitchFamily="34" charset="0"/>
              <a:cs typeface="Calibri" pitchFamily="34" charset="0"/>
            </a:endParaRPr>
          </a:p>
        </p:txBody>
      </p:sp>
      <p:sp>
        <p:nvSpPr>
          <p:cNvPr id="11" name="Прямоугольник 10"/>
          <p:cNvSpPr/>
          <p:nvPr/>
        </p:nvSpPr>
        <p:spPr>
          <a:xfrm>
            <a:off x="153866" y="113294"/>
            <a:ext cx="8810622" cy="553998"/>
          </a:xfrm>
          <a:prstGeom prst="rect">
            <a:avLst/>
          </a:prstGeom>
          <a:noFill/>
        </p:spPr>
        <p:txBody>
          <a:bodyPr wrap="square" rtlCol="0">
            <a:spAutoFit/>
          </a:bodyPr>
          <a:lstStyle/>
          <a:p>
            <a:pPr fontAlgn="auto">
              <a:spcBef>
                <a:spcPts val="0"/>
              </a:spcBef>
              <a:spcAft>
                <a:spcPts val="0"/>
              </a:spcAft>
            </a:pPr>
            <a:r>
              <a:rPr lang="en-US" sz="3000" b="1" cap="all" dirty="0">
                <a:solidFill>
                  <a:srgbClr val="4F81BD">
                    <a:lumMod val="40000"/>
                    <a:lumOff val="60000"/>
                  </a:srgbClr>
                </a:solidFill>
                <a:latin typeface="Arial Narrow" panose="020B0606020202030204" pitchFamily="34" charset="0"/>
              </a:rPr>
              <a:t>CONCEPT OF SEISMOTECTOGENESIS:</a:t>
            </a:r>
            <a:endParaRPr lang="ru-RU" sz="3000" b="1" cap="all" dirty="0">
              <a:solidFill>
                <a:srgbClr val="4F81BD">
                  <a:lumMod val="40000"/>
                  <a:lumOff val="60000"/>
                </a:srgbClr>
              </a:solidFill>
              <a:latin typeface="Arial Narrow" panose="020B0606020202030204" pitchFamily="34" charset="0"/>
            </a:endParaRPr>
          </a:p>
        </p:txBody>
      </p:sp>
    </p:spTree>
  </p:cSld>
  <p:clrMapOvr>
    <a:overrideClrMapping bg1="lt1" tx1="dk1" bg2="lt2" tx2="dk2" accent1="accent1" accent2="accent2" accent3="accent3" accent4="accent4" accent5="accent5" accent6="accent6" hlink="hlink" folHlink="folHlink"/>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3490"/>
                                        </p:tgtEl>
                                        <p:attrNameLst>
                                          <p:attrName>style.visibility</p:attrName>
                                        </p:attrNameLst>
                                      </p:cBhvr>
                                      <p:to>
                                        <p:strVal val="visible"/>
                                      </p:to>
                                    </p:set>
                                    <p:animEffect transition="in" filter="fade">
                                      <p:cBhvr>
                                        <p:cTn id="7" dur="2000"/>
                                        <p:tgtEl>
                                          <p:spTgt spid="634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3491"/>
                                        </p:tgtEl>
                                        <p:attrNameLst>
                                          <p:attrName>style.visibility</p:attrName>
                                        </p:attrNameLst>
                                      </p:cBhvr>
                                      <p:to>
                                        <p:strVal val="visible"/>
                                      </p:to>
                                    </p:set>
                                    <p:animEffect transition="in" filter="fade">
                                      <p:cBhvr>
                                        <p:cTn id="12" dur="2000"/>
                                        <p:tgtEl>
                                          <p:spTgt spid="634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63492"/>
                                        </p:tgtEl>
                                        <p:attrNameLst>
                                          <p:attrName>style.visibility</p:attrName>
                                        </p:attrNameLst>
                                      </p:cBhvr>
                                      <p:to>
                                        <p:strVal val="visible"/>
                                      </p:to>
                                    </p:set>
                                    <p:animEffect transition="in" filter="fade">
                                      <p:cBhvr>
                                        <p:cTn id="17" dur="2000"/>
                                        <p:tgtEl>
                                          <p:spTgt spid="6349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3493"/>
                                        </p:tgtEl>
                                        <p:attrNameLst>
                                          <p:attrName>style.visibility</p:attrName>
                                        </p:attrNameLst>
                                      </p:cBhvr>
                                      <p:to>
                                        <p:strVal val="visible"/>
                                      </p:to>
                                    </p:set>
                                    <p:animEffect transition="in" filter="fade">
                                      <p:cBhvr>
                                        <p:cTn id="22" dur="500"/>
                                        <p:tgtEl>
                                          <p:spTgt spid="63493"/>
                                        </p:tgtEl>
                                      </p:cBhvr>
                                    </p:animEffect>
                                  </p:childTnLst>
                                </p:cTn>
                              </p:par>
                              <p:par>
                                <p:cTn id="23" presetID="1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p:cNvSpPr/>
          <p:nvPr/>
        </p:nvSpPr>
        <p:spPr bwMode="auto">
          <a:xfrm>
            <a:off x="149882" y="2206000"/>
            <a:ext cx="2029237" cy="1008112"/>
          </a:xfrm>
          <a:prstGeom prst="roundRect">
            <a:avLst>
              <a:gd name="adj" fmla="val 5354"/>
            </a:avLst>
          </a:prstGeom>
          <a:solidFill>
            <a:srgbClr val="E5F5FF"/>
          </a:solidFill>
          <a:ln w="19050" cap="flat" cmpd="sng" algn="ctr">
            <a:solidFill>
              <a:srgbClr val="0070C0"/>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0000" tIns="46800" rIns="90000" bIns="46800" numCol="1" rtlCol="0" anchor="ctr" anchorCtr="0" compatLnSpc="1">
            <a:prstTxWarp prst="textNoShape">
              <a:avLst/>
            </a:prstTxWarp>
          </a:bodyPr>
          <a:lstStyle/>
          <a:p>
            <a:pPr algn="ctr">
              <a:lnSpc>
                <a:spcPct val="90000"/>
              </a:lnSpc>
              <a:spcBef>
                <a:spcPts val="0"/>
              </a:spcBef>
            </a:pPr>
            <a:r>
              <a:rPr lang="en-US" sz="1600" b="1" dirty="0" smtClean="0">
                <a:solidFill>
                  <a:srgbClr val="C00000"/>
                </a:solidFill>
                <a:latin typeface="+mn-lt"/>
                <a:cs typeface="Times New Roman" pitchFamily="18" charset="0"/>
              </a:rPr>
              <a:t>May 19-20, </a:t>
            </a:r>
            <a:r>
              <a:rPr lang="ru-RU" sz="1600" b="1" dirty="0" smtClean="0">
                <a:solidFill>
                  <a:srgbClr val="C00000"/>
                </a:solidFill>
                <a:latin typeface="+mn-lt"/>
                <a:cs typeface="Times New Roman" pitchFamily="18" charset="0"/>
              </a:rPr>
              <a:t>2012</a:t>
            </a:r>
          </a:p>
          <a:p>
            <a:pPr algn="ctr">
              <a:lnSpc>
                <a:spcPct val="90000"/>
              </a:lnSpc>
              <a:spcBef>
                <a:spcPts val="0"/>
              </a:spcBef>
            </a:pPr>
            <a:r>
              <a:rPr lang="en-US" sz="1600" b="1" dirty="0">
                <a:solidFill>
                  <a:srgbClr val="C00000"/>
                </a:solidFill>
                <a:latin typeface="+mn-lt"/>
                <a:cs typeface="Times New Roman" pitchFamily="18" charset="0"/>
              </a:rPr>
              <a:t>Honshu Island</a:t>
            </a:r>
          </a:p>
          <a:p>
            <a:pPr algn="ctr">
              <a:lnSpc>
                <a:spcPct val="90000"/>
              </a:lnSpc>
              <a:spcBef>
                <a:spcPts val="0"/>
              </a:spcBef>
            </a:pPr>
            <a:r>
              <a:rPr lang="ru-RU" sz="1600" dirty="0" smtClean="0">
                <a:solidFill>
                  <a:srgbClr val="0070C0"/>
                </a:solidFill>
                <a:latin typeface="+mj-lt"/>
                <a:cs typeface="Times New Roman" pitchFamily="18" charset="0"/>
              </a:rPr>
              <a:t>(М 5.9/6.4)</a:t>
            </a:r>
          </a:p>
          <a:p>
            <a:pPr algn="ctr">
              <a:lnSpc>
                <a:spcPct val="90000"/>
              </a:lnSpc>
              <a:spcBef>
                <a:spcPts val="0"/>
              </a:spcBef>
            </a:pPr>
            <a:r>
              <a:rPr lang="en-US" sz="1400" b="1" i="1" dirty="0" smtClean="0">
                <a:solidFill>
                  <a:srgbClr val="0070C0"/>
                </a:solidFill>
                <a:cs typeface="Times New Roman" pitchFamily="18" charset="0"/>
              </a:rPr>
              <a:t>Forecast – May</a:t>
            </a:r>
            <a:r>
              <a:rPr lang="ru-RU" sz="1400" b="1" i="1" dirty="0" smtClean="0">
                <a:solidFill>
                  <a:srgbClr val="0070C0"/>
                </a:solidFill>
                <a:latin typeface="+mj-lt"/>
                <a:cs typeface="Times New Roman" pitchFamily="18" charset="0"/>
              </a:rPr>
              <a:t> 4</a:t>
            </a:r>
          </a:p>
        </p:txBody>
      </p:sp>
      <p:sp>
        <p:nvSpPr>
          <p:cNvPr id="5" name="Скругленный прямоугольник 4"/>
          <p:cNvSpPr/>
          <p:nvPr/>
        </p:nvSpPr>
        <p:spPr bwMode="auto">
          <a:xfrm>
            <a:off x="6964881" y="2206000"/>
            <a:ext cx="2029237" cy="1008112"/>
          </a:xfrm>
          <a:prstGeom prst="roundRect">
            <a:avLst>
              <a:gd name="adj" fmla="val 5354"/>
            </a:avLst>
          </a:prstGeom>
          <a:solidFill>
            <a:srgbClr val="E5F5FF"/>
          </a:solidFill>
          <a:ln w="19050" cap="flat" cmpd="sng" algn="ctr">
            <a:solidFill>
              <a:srgbClr val="0070C0"/>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0000" tIns="46800" rIns="90000" bIns="46800" numCol="1" rtlCol="0" anchor="ctr" anchorCtr="0" compatLnSpc="1">
            <a:prstTxWarp prst="textNoShape">
              <a:avLst/>
            </a:prstTxWarp>
          </a:bodyPr>
          <a:lstStyle/>
          <a:p>
            <a:pPr algn="ctr">
              <a:lnSpc>
                <a:spcPct val="90000"/>
              </a:lnSpc>
              <a:spcBef>
                <a:spcPts val="0"/>
              </a:spcBef>
            </a:pPr>
            <a:r>
              <a:rPr lang="en-US" sz="1600" b="1" dirty="0" smtClean="0">
                <a:solidFill>
                  <a:srgbClr val="C00000"/>
                </a:solidFill>
                <a:latin typeface="+mn-lt"/>
                <a:cs typeface="Times New Roman" pitchFamily="18" charset="0"/>
              </a:rPr>
              <a:t>July </a:t>
            </a:r>
            <a:r>
              <a:rPr lang="ru-RU" sz="1600" b="1" dirty="0" smtClean="0">
                <a:solidFill>
                  <a:srgbClr val="C00000"/>
                </a:solidFill>
                <a:latin typeface="+mn-lt"/>
                <a:cs typeface="Times New Roman" pitchFamily="18" charset="0"/>
              </a:rPr>
              <a:t>20</a:t>
            </a:r>
            <a:r>
              <a:rPr lang="en-US" sz="1600" b="1" dirty="0" smtClean="0">
                <a:solidFill>
                  <a:srgbClr val="C00000"/>
                </a:solidFill>
                <a:latin typeface="+mn-lt"/>
                <a:cs typeface="Times New Roman" pitchFamily="18" charset="0"/>
              </a:rPr>
              <a:t>,</a:t>
            </a:r>
            <a:r>
              <a:rPr lang="ru-RU" sz="1600" b="1" dirty="0" smtClean="0">
                <a:solidFill>
                  <a:srgbClr val="C00000"/>
                </a:solidFill>
                <a:latin typeface="+mn-lt"/>
                <a:cs typeface="Times New Roman" pitchFamily="18" charset="0"/>
              </a:rPr>
              <a:t> 2012</a:t>
            </a:r>
          </a:p>
          <a:p>
            <a:pPr algn="ctr">
              <a:lnSpc>
                <a:spcPct val="90000"/>
              </a:lnSpc>
              <a:spcBef>
                <a:spcPts val="0"/>
              </a:spcBef>
            </a:pPr>
            <a:r>
              <a:rPr lang="en-US" sz="1600" b="1" dirty="0">
                <a:solidFill>
                  <a:srgbClr val="C00000"/>
                </a:solidFill>
                <a:latin typeface="+mn-lt"/>
                <a:cs typeface="Times New Roman" pitchFamily="18" charset="0"/>
              </a:rPr>
              <a:t>Kamchatka Peninsula</a:t>
            </a:r>
            <a:endParaRPr lang="ru-RU" sz="1600" b="1" dirty="0">
              <a:solidFill>
                <a:srgbClr val="C00000"/>
              </a:solidFill>
              <a:latin typeface="+mn-lt"/>
              <a:cs typeface="Times New Roman" pitchFamily="18" charset="0"/>
            </a:endParaRPr>
          </a:p>
          <a:p>
            <a:pPr algn="ctr">
              <a:lnSpc>
                <a:spcPct val="90000"/>
              </a:lnSpc>
              <a:spcBef>
                <a:spcPts val="0"/>
              </a:spcBef>
            </a:pPr>
            <a:r>
              <a:rPr lang="ru-RU" sz="1600" dirty="0" smtClean="0">
                <a:solidFill>
                  <a:srgbClr val="0070C0"/>
                </a:solidFill>
                <a:latin typeface="+mj-lt"/>
                <a:cs typeface="Times New Roman" pitchFamily="18" charset="0"/>
              </a:rPr>
              <a:t>(М 6.1/5.8)</a:t>
            </a:r>
          </a:p>
          <a:p>
            <a:pPr algn="ctr">
              <a:lnSpc>
                <a:spcPct val="90000"/>
              </a:lnSpc>
              <a:spcBef>
                <a:spcPts val="0"/>
              </a:spcBef>
            </a:pPr>
            <a:r>
              <a:rPr lang="en-US" sz="1400" b="1" i="1" dirty="0" smtClean="0">
                <a:solidFill>
                  <a:srgbClr val="0070C0"/>
                </a:solidFill>
                <a:cs typeface="Times New Roman" pitchFamily="18" charset="0"/>
              </a:rPr>
              <a:t>Forecast – July </a:t>
            </a:r>
            <a:r>
              <a:rPr lang="ru-RU" sz="1400" b="1" i="1" dirty="0" smtClean="0">
                <a:solidFill>
                  <a:srgbClr val="0070C0"/>
                </a:solidFill>
                <a:latin typeface="+mj-lt"/>
                <a:cs typeface="Times New Roman" pitchFamily="18" charset="0"/>
              </a:rPr>
              <a:t>6</a:t>
            </a:r>
          </a:p>
        </p:txBody>
      </p:sp>
      <p:sp>
        <p:nvSpPr>
          <p:cNvPr id="6" name="Скругленный прямоугольник 5"/>
          <p:cNvSpPr/>
          <p:nvPr/>
        </p:nvSpPr>
        <p:spPr bwMode="auto">
          <a:xfrm>
            <a:off x="126436" y="3286120"/>
            <a:ext cx="2052683" cy="1008112"/>
          </a:xfrm>
          <a:prstGeom prst="roundRect">
            <a:avLst>
              <a:gd name="adj" fmla="val 5354"/>
            </a:avLst>
          </a:prstGeom>
          <a:solidFill>
            <a:srgbClr val="E5F5FF"/>
          </a:solidFill>
          <a:ln w="19050" cap="flat" cmpd="sng" algn="ctr">
            <a:solidFill>
              <a:srgbClr val="0070C0"/>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0000" tIns="46800" rIns="90000" bIns="46800" numCol="1" rtlCol="0" anchor="ctr" anchorCtr="0" compatLnSpc="1">
            <a:prstTxWarp prst="textNoShape">
              <a:avLst/>
            </a:prstTxWarp>
          </a:bodyPr>
          <a:lstStyle/>
          <a:p>
            <a:pPr algn="ctr">
              <a:lnSpc>
                <a:spcPct val="90000"/>
              </a:lnSpc>
              <a:spcBef>
                <a:spcPts val="0"/>
              </a:spcBef>
            </a:pPr>
            <a:r>
              <a:rPr lang="en-US" sz="1600" b="1" dirty="0" smtClean="0">
                <a:solidFill>
                  <a:srgbClr val="C00000"/>
                </a:solidFill>
                <a:latin typeface="+mn-lt"/>
                <a:cs typeface="Times New Roman" pitchFamily="18" charset="0"/>
              </a:rPr>
              <a:t>August </a:t>
            </a:r>
            <a:r>
              <a:rPr lang="ru-RU" sz="1600" b="1" dirty="0" smtClean="0">
                <a:solidFill>
                  <a:srgbClr val="C00000"/>
                </a:solidFill>
                <a:latin typeface="+mn-lt"/>
                <a:cs typeface="Times New Roman" pitchFamily="18" charset="0"/>
              </a:rPr>
              <a:t>14</a:t>
            </a:r>
            <a:r>
              <a:rPr lang="en-US" sz="1600" b="1" dirty="0" smtClean="0">
                <a:solidFill>
                  <a:srgbClr val="C00000"/>
                </a:solidFill>
                <a:latin typeface="+mn-lt"/>
                <a:cs typeface="Times New Roman" pitchFamily="18" charset="0"/>
              </a:rPr>
              <a:t>,</a:t>
            </a:r>
            <a:r>
              <a:rPr lang="ru-RU" sz="1600" b="1" dirty="0" smtClean="0">
                <a:solidFill>
                  <a:srgbClr val="C00000"/>
                </a:solidFill>
                <a:latin typeface="+mn-lt"/>
                <a:cs typeface="Times New Roman" pitchFamily="18" charset="0"/>
              </a:rPr>
              <a:t> 2012</a:t>
            </a:r>
          </a:p>
          <a:p>
            <a:pPr algn="ctr">
              <a:lnSpc>
                <a:spcPct val="90000"/>
              </a:lnSpc>
              <a:spcBef>
                <a:spcPts val="0"/>
              </a:spcBef>
            </a:pPr>
            <a:r>
              <a:rPr lang="en-US" sz="1600" b="1" dirty="0" err="1">
                <a:solidFill>
                  <a:srgbClr val="C00000"/>
                </a:solidFill>
                <a:latin typeface="+mn-lt"/>
                <a:cs typeface="Times New Roman" pitchFamily="18" charset="0"/>
              </a:rPr>
              <a:t>Okhotskoe</a:t>
            </a:r>
            <a:r>
              <a:rPr lang="en-US" sz="1600" b="1" dirty="0">
                <a:solidFill>
                  <a:srgbClr val="C00000"/>
                </a:solidFill>
                <a:latin typeface="+mn-lt"/>
                <a:cs typeface="Times New Roman" pitchFamily="18" charset="0"/>
              </a:rPr>
              <a:t> Sea</a:t>
            </a:r>
            <a:endParaRPr lang="ru-RU" sz="1600" b="1" dirty="0">
              <a:solidFill>
                <a:srgbClr val="C00000"/>
              </a:solidFill>
              <a:latin typeface="+mn-lt"/>
              <a:cs typeface="Times New Roman" pitchFamily="18" charset="0"/>
            </a:endParaRPr>
          </a:p>
          <a:p>
            <a:pPr algn="ctr">
              <a:lnSpc>
                <a:spcPct val="90000"/>
              </a:lnSpc>
              <a:spcBef>
                <a:spcPts val="0"/>
              </a:spcBef>
            </a:pPr>
            <a:r>
              <a:rPr lang="ru-RU" sz="1600" dirty="0" smtClean="0">
                <a:solidFill>
                  <a:srgbClr val="0070C0"/>
                </a:solidFill>
                <a:latin typeface="+mj-lt"/>
                <a:cs typeface="Times New Roman" pitchFamily="18" charset="0"/>
              </a:rPr>
              <a:t>(М 7.7)</a:t>
            </a:r>
          </a:p>
          <a:p>
            <a:pPr algn="ctr">
              <a:lnSpc>
                <a:spcPct val="90000"/>
              </a:lnSpc>
              <a:spcBef>
                <a:spcPts val="0"/>
              </a:spcBef>
            </a:pPr>
            <a:r>
              <a:rPr lang="en-US" sz="1400" b="1" i="1" dirty="0" smtClean="0">
                <a:solidFill>
                  <a:srgbClr val="0070C0"/>
                </a:solidFill>
                <a:cs typeface="Times New Roman" pitchFamily="18" charset="0"/>
              </a:rPr>
              <a:t>Forecast – July</a:t>
            </a:r>
            <a:r>
              <a:rPr lang="ru-RU" sz="1400" b="1" i="1" dirty="0" smtClean="0">
                <a:solidFill>
                  <a:srgbClr val="0070C0"/>
                </a:solidFill>
                <a:latin typeface="+mj-lt"/>
                <a:cs typeface="Times New Roman" pitchFamily="18" charset="0"/>
              </a:rPr>
              <a:t> 31</a:t>
            </a:r>
          </a:p>
        </p:txBody>
      </p:sp>
      <p:sp>
        <p:nvSpPr>
          <p:cNvPr id="7" name="Скругленный прямоугольник 6"/>
          <p:cNvSpPr/>
          <p:nvPr/>
        </p:nvSpPr>
        <p:spPr bwMode="auto">
          <a:xfrm>
            <a:off x="2378525" y="3286120"/>
            <a:ext cx="2127006" cy="1008112"/>
          </a:xfrm>
          <a:prstGeom prst="roundRect">
            <a:avLst>
              <a:gd name="adj" fmla="val 5354"/>
            </a:avLst>
          </a:prstGeom>
          <a:solidFill>
            <a:srgbClr val="E5F5FF"/>
          </a:solidFill>
          <a:ln w="19050" cap="flat" cmpd="sng" algn="ctr">
            <a:solidFill>
              <a:srgbClr val="0070C0"/>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0000" tIns="46800" rIns="90000" bIns="46800" numCol="1" rtlCol="0" anchor="ctr" anchorCtr="0" compatLnSpc="1">
            <a:prstTxWarp prst="textNoShape">
              <a:avLst/>
            </a:prstTxWarp>
          </a:bodyPr>
          <a:lstStyle/>
          <a:p>
            <a:pPr algn="ctr">
              <a:lnSpc>
                <a:spcPct val="90000"/>
              </a:lnSpc>
              <a:spcBef>
                <a:spcPts val="0"/>
              </a:spcBef>
            </a:pPr>
            <a:r>
              <a:rPr lang="en-US" sz="1600" b="1" dirty="0" smtClean="0">
                <a:solidFill>
                  <a:srgbClr val="C00000"/>
                </a:solidFill>
                <a:latin typeface="+mn-lt"/>
                <a:cs typeface="Times New Roman" pitchFamily="18" charset="0"/>
              </a:rPr>
              <a:t>December </a:t>
            </a:r>
            <a:r>
              <a:rPr lang="ru-RU" sz="1600" b="1" dirty="0" smtClean="0">
                <a:solidFill>
                  <a:srgbClr val="C00000"/>
                </a:solidFill>
                <a:latin typeface="+mn-lt"/>
                <a:cs typeface="Times New Roman" pitchFamily="18" charset="0"/>
              </a:rPr>
              <a:t>7</a:t>
            </a:r>
            <a:r>
              <a:rPr lang="en-US" sz="1600" b="1" dirty="0" smtClean="0">
                <a:solidFill>
                  <a:srgbClr val="C00000"/>
                </a:solidFill>
                <a:latin typeface="+mn-lt"/>
                <a:cs typeface="Times New Roman" pitchFamily="18" charset="0"/>
              </a:rPr>
              <a:t>,</a:t>
            </a:r>
            <a:r>
              <a:rPr lang="ru-RU" sz="1600" b="1" dirty="0" smtClean="0">
                <a:solidFill>
                  <a:srgbClr val="C00000"/>
                </a:solidFill>
                <a:latin typeface="+mn-lt"/>
                <a:cs typeface="Times New Roman" pitchFamily="18" charset="0"/>
              </a:rPr>
              <a:t> 2012</a:t>
            </a:r>
          </a:p>
          <a:p>
            <a:pPr algn="ctr">
              <a:lnSpc>
                <a:spcPct val="90000"/>
              </a:lnSpc>
              <a:spcBef>
                <a:spcPts val="0"/>
              </a:spcBef>
            </a:pPr>
            <a:r>
              <a:rPr lang="en-US" sz="1600" b="1" dirty="0">
                <a:solidFill>
                  <a:srgbClr val="C00000"/>
                </a:solidFill>
                <a:latin typeface="+mn-lt"/>
                <a:cs typeface="Times New Roman" pitchFamily="18" charset="0"/>
              </a:rPr>
              <a:t>Honshu Island</a:t>
            </a:r>
          </a:p>
          <a:p>
            <a:pPr algn="ctr">
              <a:lnSpc>
                <a:spcPct val="90000"/>
              </a:lnSpc>
              <a:spcBef>
                <a:spcPts val="0"/>
              </a:spcBef>
            </a:pPr>
            <a:r>
              <a:rPr lang="ru-RU" sz="1600" dirty="0" smtClean="0">
                <a:solidFill>
                  <a:srgbClr val="0070C0"/>
                </a:solidFill>
                <a:latin typeface="+mj-lt"/>
                <a:cs typeface="Times New Roman" pitchFamily="18" charset="0"/>
              </a:rPr>
              <a:t>(М 7.3)</a:t>
            </a:r>
          </a:p>
          <a:p>
            <a:pPr algn="ctr">
              <a:lnSpc>
                <a:spcPct val="90000"/>
              </a:lnSpc>
              <a:spcBef>
                <a:spcPts val="0"/>
              </a:spcBef>
            </a:pPr>
            <a:r>
              <a:rPr lang="en-US" sz="1200" b="1" i="1" dirty="0" smtClean="0">
                <a:solidFill>
                  <a:srgbClr val="0070C0"/>
                </a:solidFill>
                <a:cs typeface="Times New Roman" pitchFamily="18" charset="0"/>
              </a:rPr>
              <a:t>Forecast </a:t>
            </a:r>
            <a:r>
              <a:rPr lang="en-US" sz="1350" b="1" i="1" dirty="0" smtClean="0">
                <a:solidFill>
                  <a:srgbClr val="0070C0"/>
                </a:solidFill>
                <a:cs typeface="Times New Roman" pitchFamily="18" charset="0"/>
              </a:rPr>
              <a:t>– </a:t>
            </a:r>
            <a:r>
              <a:rPr lang="en-US" sz="1350" b="1" i="1" dirty="0" smtClean="0">
                <a:solidFill>
                  <a:srgbClr val="0070C0"/>
                </a:solidFill>
                <a:latin typeface="+mj-lt"/>
                <a:cs typeface="Times New Roman" pitchFamily="18" charset="0"/>
              </a:rPr>
              <a:t>December </a:t>
            </a:r>
            <a:r>
              <a:rPr lang="ru-RU" sz="1350" b="1" i="1" dirty="0" smtClean="0">
                <a:solidFill>
                  <a:srgbClr val="0070C0"/>
                </a:solidFill>
                <a:latin typeface="+mj-lt"/>
                <a:cs typeface="Times New Roman" pitchFamily="18" charset="0"/>
              </a:rPr>
              <a:t>3</a:t>
            </a:r>
          </a:p>
        </p:txBody>
      </p:sp>
      <p:sp>
        <p:nvSpPr>
          <p:cNvPr id="10" name="Скругленный прямоугольник 9"/>
          <p:cNvSpPr/>
          <p:nvPr/>
        </p:nvSpPr>
        <p:spPr bwMode="auto">
          <a:xfrm>
            <a:off x="116814" y="1555260"/>
            <a:ext cx="8902274" cy="578733"/>
          </a:xfrm>
          <a:prstGeom prst="roundRect">
            <a:avLst>
              <a:gd name="adj" fmla="val 15324"/>
            </a:avLst>
          </a:prstGeom>
          <a:solidFill>
            <a:srgbClr val="FEDD8C"/>
          </a:solidFill>
          <a:ln w="19050" cap="flat" cmpd="sng" algn="ctr">
            <a:noFill/>
            <a:prstDash val="solid"/>
            <a:round/>
            <a:headEnd type="none" w="sm" len="sm"/>
            <a:tailEnd type="none" w="sm" len="sm"/>
          </a:ln>
          <a:effectLst>
            <a:outerShdw blurRad="50800" dist="38100" dir="2700000" algn="tl" rotWithShape="0">
              <a:prstClr val="black">
                <a:alpha val="40000"/>
              </a:prstClr>
            </a:outerShdw>
            <a:softEdge rad="31750"/>
          </a:effectLst>
        </p:spPr>
        <p:txBody>
          <a:bodyPr vert="horz" wrap="square" lIns="90000" tIns="46800" rIns="90000" bIns="46800" numCol="1" rtlCol="0" anchor="ctr" anchorCtr="0" compatLnSpc="1">
            <a:prstTxWarp prst="textNoShape">
              <a:avLst/>
            </a:prstTxWarp>
          </a:bodyPr>
          <a:lstStyle/>
          <a:p>
            <a:pPr algn="ctr"/>
            <a:r>
              <a:rPr lang="en-US" sz="1600" b="1" cap="all" dirty="0">
                <a:solidFill>
                  <a:srgbClr val="C00000"/>
                </a:solidFill>
                <a:latin typeface="+mj-lt"/>
                <a:cs typeface="Times New Roman" pitchFamily="18" charset="0"/>
              </a:rPr>
              <a:t>eight confirmed </a:t>
            </a:r>
            <a:r>
              <a:rPr lang="en-US" sz="1600" b="1" cap="all" dirty="0" err="1">
                <a:solidFill>
                  <a:srgbClr val="C00000"/>
                </a:solidFill>
                <a:latin typeface="+mj-lt"/>
                <a:cs typeface="Times New Roman" pitchFamily="18" charset="0"/>
              </a:rPr>
              <a:t>seismoGRAPHIC</a:t>
            </a:r>
            <a:r>
              <a:rPr lang="en-US" sz="1600" b="1" cap="all" dirty="0">
                <a:solidFill>
                  <a:srgbClr val="C00000"/>
                </a:solidFill>
                <a:latin typeface="+mj-lt"/>
                <a:cs typeface="Times New Roman" pitchFamily="18" charset="0"/>
              </a:rPr>
              <a:t> WAS registered AT the Russian Expert Council for earthquake prediction </a:t>
            </a:r>
            <a:r>
              <a:rPr lang="en-US" sz="1600" b="1" cap="all" dirty="0" smtClean="0">
                <a:solidFill>
                  <a:srgbClr val="C00000"/>
                </a:solidFill>
                <a:latin typeface="+mj-lt"/>
                <a:cs typeface="Times New Roman" pitchFamily="18" charset="0"/>
              </a:rPr>
              <a:t>DURING </a:t>
            </a:r>
            <a:r>
              <a:rPr lang="en-US" sz="1600" b="1" cap="all" dirty="0">
                <a:solidFill>
                  <a:srgbClr val="C00000"/>
                </a:solidFill>
                <a:latin typeface="+mj-lt"/>
                <a:cs typeface="Times New Roman" pitchFamily="18" charset="0"/>
              </a:rPr>
              <a:t>THIS PERIOD OF TIME</a:t>
            </a:r>
            <a:endParaRPr lang="ru-RU" sz="1600" b="1" cap="all" dirty="0">
              <a:solidFill>
                <a:srgbClr val="C00000"/>
              </a:solidFill>
              <a:latin typeface="+mj-lt"/>
              <a:cs typeface="Times New Roman" pitchFamily="18" charset="0"/>
            </a:endParaRPr>
          </a:p>
        </p:txBody>
      </p:sp>
      <p:sp>
        <p:nvSpPr>
          <p:cNvPr id="11" name="Скругленный прямоугольник 10"/>
          <p:cNvSpPr/>
          <p:nvPr/>
        </p:nvSpPr>
        <p:spPr bwMode="auto">
          <a:xfrm>
            <a:off x="185051" y="4965788"/>
            <a:ext cx="1927599" cy="792088"/>
          </a:xfrm>
          <a:prstGeom prst="roundRect">
            <a:avLst>
              <a:gd name="adj" fmla="val 5354"/>
            </a:avLst>
          </a:prstGeom>
          <a:solidFill>
            <a:srgbClr val="E5F5FF"/>
          </a:solidFill>
          <a:ln w="19050" cap="flat" cmpd="sng" algn="ctr">
            <a:solidFill>
              <a:srgbClr val="0070C0"/>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0000" tIns="46800" rIns="90000" bIns="46800" numCol="1" rtlCol="0" anchor="t" anchorCtr="0" compatLnSpc="1">
            <a:prstTxWarp prst="textNoShape">
              <a:avLst/>
            </a:prstTxWarp>
          </a:bodyPr>
          <a:lstStyle/>
          <a:p>
            <a:pPr algn="ctr">
              <a:lnSpc>
                <a:spcPct val="90000"/>
              </a:lnSpc>
              <a:spcBef>
                <a:spcPts val="0"/>
              </a:spcBef>
            </a:pPr>
            <a:r>
              <a:rPr lang="en-US" sz="1600" b="1" dirty="0" smtClean="0">
                <a:solidFill>
                  <a:srgbClr val="C00000"/>
                </a:solidFill>
                <a:latin typeface="+mn-lt"/>
                <a:cs typeface="Times New Roman" pitchFamily="18" charset="0"/>
              </a:rPr>
              <a:t>August </a:t>
            </a:r>
            <a:r>
              <a:rPr lang="ru-RU" sz="1600" b="1" dirty="0" smtClean="0">
                <a:solidFill>
                  <a:srgbClr val="C00000"/>
                </a:solidFill>
                <a:latin typeface="+mn-lt"/>
                <a:cs typeface="Times New Roman" pitchFamily="18" charset="0"/>
              </a:rPr>
              <a:t>11</a:t>
            </a:r>
            <a:r>
              <a:rPr lang="en-US" sz="1600" b="1" dirty="0" smtClean="0">
                <a:solidFill>
                  <a:srgbClr val="C00000"/>
                </a:solidFill>
                <a:latin typeface="+mn-lt"/>
                <a:cs typeface="Times New Roman" pitchFamily="18" charset="0"/>
              </a:rPr>
              <a:t>,</a:t>
            </a:r>
            <a:r>
              <a:rPr lang="ru-RU" sz="1600" b="1" dirty="0" smtClean="0">
                <a:solidFill>
                  <a:srgbClr val="C00000"/>
                </a:solidFill>
                <a:latin typeface="+mn-lt"/>
                <a:cs typeface="Times New Roman" pitchFamily="18" charset="0"/>
              </a:rPr>
              <a:t> 2012</a:t>
            </a:r>
          </a:p>
          <a:p>
            <a:pPr algn="ctr">
              <a:lnSpc>
                <a:spcPct val="90000"/>
              </a:lnSpc>
              <a:spcBef>
                <a:spcPts val="0"/>
              </a:spcBef>
            </a:pPr>
            <a:r>
              <a:rPr lang="en-US" sz="1600" b="1" dirty="0" smtClean="0">
                <a:solidFill>
                  <a:srgbClr val="C00000"/>
                </a:solidFill>
                <a:latin typeface="+mn-lt"/>
                <a:cs typeface="Times New Roman" pitchFamily="18" charset="0"/>
              </a:rPr>
              <a:t>Iran</a:t>
            </a:r>
            <a:endParaRPr lang="ru-RU" sz="1600" b="1" dirty="0" smtClean="0">
              <a:solidFill>
                <a:srgbClr val="C00000"/>
              </a:solidFill>
              <a:latin typeface="+mn-lt"/>
              <a:cs typeface="Times New Roman" pitchFamily="18" charset="0"/>
            </a:endParaRPr>
          </a:p>
          <a:p>
            <a:pPr algn="ctr">
              <a:lnSpc>
                <a:spcPct val="90000"/>
              </a:lnSpc>
              <a:spcBef>
                <a:spcPts val="0"/>
              </a:spcBef>
            </a:pPr>
            <a:r>
              <a:rPr lang="ru-RU" sz="1600" dirty="0" smtClean="0">
                <a:solidFill>
                  <a:srgbClr val="0070C0"/>
                </a:solidFill>
                <a:latin typeface="+mj-lt"/>
                <a:cs typeface="Times New Roman" pitchFamily="18" charset="0"/>
              </a:rPr>
              <a:t>(М 6.4/6.3)</a:t>
            </a:r>
          </a:p>
        </p:txBody>
      </p:sp>
      <p:sp>
        <p:nvSpPr>
          <p:cNvPr id="12" name="Скругленный прямоугольник 11"/>
          <p:cNvSpPr/>
          <p:nvPr/>
        </p:nvSpPr>
        <p:spPr bwMode="auto">
          <a:xfrm>
            <a:off x="2378525" y="4965788"/>
            <a:ext cx="2127006" cy="792088"/>
          </a:xfrm>
          <a:prstGeom prst="roundRect">
            <a:avLst>
              <a:gd name="adj" fmla="val 5354"/>
            </a:avLst>
          </a:prstGeom>
          <a:solidFill>
            <a:srgbClr val="E5F5FF"/>
          </a:solidFill>
          <a:ln w="19050" cap="flat" cmpd="sng" algn="ctr">
            <a:solidFill>
              <a:srgbClr val="0070C0"/>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0000" tIns="46800" rIns="90000" bIns="46800" numCol="1" rtlCol="0" anchor="t" anchorCtr="0" compatLnSpc="1">
            <a:prstTxWarp prst="textNoShape">
              <a:avLst/>
            </a:prstTxWarp>
          </a:bodyPr>
          <a:lstStyle/>
          <a:p>
            <a:pPr algn="ctr">
              <a:lnSpc>
                <a:spcPct val="90000"/>
              </a:lnSpc>
              <a:spcBef>
                <a:spcPts val="0"/>
              </a:spcBef>
            </a:pPr>
            <a:r>
              <a:rPr lang="en-US" sz="1600" b="1" dirty="0" smtClean="0">
                <a:solidFill>
                  <a:srgbClr val="C00000"/>
                </a:solidFill>
                <a:latin typeface="+mn-lt"/>
                <a:cs typeface="Times New Roman" pitchFamily="18" charset="0"/>
              </a:rPr>
              <a:t>August </a:t>
            </a:r>
            <a:r>
              <a:rPr lang="ru-RU" sz="1600" b="1" dirty="0" smtClean="0">
                <a:solidFill>
                  <a:srgbClr val="C00000"/>
                </a:solidFill>
                <a:latin typeface="+mn-lt"/>
                <a:cs typeface="Times New Roman" pitchFamily="18" charset="0"/>
              </a:rPr>
              <a:t>27</a:t>
            </a:r>
            <a:r>
              <a:rPr lang="en-US" sz="1600" b="1" dirty="0" smtClean="0">
                <a:solidFill>
                  <a:srgbClr val="C00000"/>
                </a:solidFill>
                <a:latin typeface="+mn-lt"/>
                <a:cs typeface="Times New Roman" pitchFamily="18" charset="0"/>
              </a:rPr>
              <a:t>,</a:t>
            </a:r>
            <a:r>
              <a:rPr lang="ru-RU" sz="1600" b="1" dirty="0" smtClean="0">
                <a:solidFill>
                  <a:srgbClr val="C00000"/>
                </a:solidFill>
                <a:latin typeface="+mn-lt"/>
                <a:cs typeface="Times New Roman" pitchFamily="18" charset="0"/>
              </a:rPr>
              <a:t> 2012</a:t>
            </a:r>
          </a:p>
          <a:p>
            <a:pPr algn="ctr">
              <a:lnSpc>
                <a:spcPct val="90000"/>
              </a:lnSpc>
              <a:spcBef>
                <a:spcPts val="0"/>
              </a:spcBef>
            </a:pPr>
            <a:r>
              <a:rPr lang="en-US" sz="1600" b="1" dirty="0" smtClean="0">
                <a:solidFill>
                  <a:srgbClr val="C00000"/>
                </a:solidFill>
                <a:latin typeface="+mn-lt"/>
                <a:cs typeface="Times New Roman" pitchFamily="18" charset="0"/>
              </a:rPr>
              <a:t>Salvador</a:t>
            </a:r>
            <a:endParaRPr lang="ru-RU" sz="1600" b="1" dirty="0" smtClean="0">
              <a:solidFill>
                <a:srgbClr val="C00000"/>
              </a:solidFill>
              <a:latin typeface="+mn-lt"/>
              <a:cs typeface="Times New Roman" pitchFamily="18" charset="0"/>
            </a:endParaRPr>
          </a:p>
          <a:p>
            <a:pPr algn="ctr">
              <a:lnSpc>
                <a:spcPct val="90000"/>
              </a:lnSpc>
              <a:spcBef>
                <a:spcPts val="0"/>
              </a:spcBef>
            </a:pPr>
            <a:r>
              <a:rPr lang="ru-RU" sz="1600" dirty="0" smtClean="0">
                <a:solidFill>
                  <a:srgbClr val="0070C0"/>
                </a:solidFill>
                <a:latin typeface="+mj-lt"/>
                <a:cs typeface="Times New Roman" pitchFamily="18" charset="0"/>
              </a:rPr>
              <a:t>(М 7.3)</a:t>
            </a:r>
          </a:p>
        </p:txBody>
      </p:sp>
      <p:sp>
        <p:nvSpPr>
          <p:cNvPr id="13" name="Скругленный прямоугольник 12"/>
          <p:cNvSpPr/>
          <p:nvPr/>
        </p:nvSpPr>
        <p:spPr bwMode="auto">
          <a:xfrm>
            <a:off x="4704938" y="4965788"/>
            <a:ext cx="2173898" cy="792088"/>
          </a:xfrm>
          <a:prstGeom prst="roundRect">
            <a:avLst>
              <a:gd name="adj" fmla="val 5354"/>
            </a:avLst>
          </a:prstGeom>
          <a:solidFill>
            <a:srgbClr val="E5F5FF"/>
          </a:solidFill>
          <a:ln w="19050" cap="flat" cmpd="sng" algn="ctr">
            <a:solidFill>
              <a:srgbClr val="0070C0"/>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0000" tIns="46800" rIns="90000" bIns="46800" numCol="1" rtlCol="0" anchor="t" anchorCtr="0" compatLnSpc="1">
            <a:prstTxWarp prst="textNoShape">
              <a:avLst/>
            </a:prstTxWarp>
          </a:bodyPr>
          <a:lstStyle/>
          <a:p>
            <a:pPr algn="ctr">
              <a:lnSpc>
                <a:spcPct val="90000"/>
              </a:lnSpc>
              <a:spcBef>
                <a:spcPts val="0"/>
              </a:spcBef>
            </a:pPr>
            <a:r>
              <a:rPr lang="en-US" sz="1600" b="1" dirty="0" smtClean="0">
                <a:solidFill>
                  <a:srgbClr val="C00000"/>
                </a:solidFill>
                <a:latin typeface="+mn-lt"/>
                <a:cs typeface="Times New Roman" pitchFamily="18" charset="0"/>
              </a:rPr>
              <a:t>November </a:t>
            </a:r>
            <a:r>
              <a:rPr lang="ru-RU" sz="1600" b="1" dirty="0" smtClean="0">
                <a:solidFill>
                  <a:srgbClr val="C00000"/>
                </a:solidFill>
                <a:latin typeface="+mn-lt"/>
                <a:cs typeface="Times New Roman" pitchFamily="18" charset="0"/>
              </a:rPr>
              <a:t>7</a:t>
            </a:r>
            <a:r>
              <a:rPr lang="en-US" sz="1600" b="1" dirty="0" smtClean="0">
                <a:solidFill>
                  <a:srgbClr val="C00000"/>
                </a:solidFill>
                <a:latin typeface="+mn-lt"/>
                <a:cs typeface="Times New Roman" pitchFamily="18" charset="0"/>
              </a:rPr>
              <a:t>,</a:t>
            </a:r>
            <a:r>
              <a:rPr lang="ru-RU" sz="1600" b="1" dirty="0" smtClean="0">
                <a:solidFill>
                  <a:srgbClr val="C00000"/>
                </a:solidFill>
                <a:latin typeface="+mn-lt"/>
                <a:cs typeface="Times New Roman" pitchFamily="18" charset="0"/>
              </a:rPr>
              <a:t> 2013</a:t>
            </a:r>
          </a:p>
          <a:p>
            <a:pPr algn="ctr">
              <a:lnSpc>
                <a:spcPct val="90000"/>
              </a:lnSpc>
              <a:spcBef>
                <a:spcPts val="0"/>
              </a:spcBef>
            </a:pPr>
            <a:r>
              <a:rPr lang="en-US" sz="1600" b="1" dirty="0" smtClean="0">
                <a:solidFill>
                  <a:srgbClr val="C00000"/>
                </a:solidFill>
                <a:latin typeface="+mn-lt"/>
                <a:cs typeface="Times New Roman" pitchFamily="18" charset="0"/>
              </a:rPr>
              <a:t>Guatemala</a:t>
            </a:r>
            <a:endParaRPr lang="ru-RU" sz="1600" b="1" dirty="0" smtClean="0">
              <a:solidFill>
                <a:srgbClr val="C00000"/>
              </a:solidFill>
              <a:latin typeface="+mn-lt"/>
              <a:cs typeface="Times New Roman" pitchFamily="18" charset="0"/>
            </a:endParaRPr>
          </a:p>
          <a:p>
            <a:pPr algn="ctr">
              <a:lnSpc>
                <a:spcPct val="90000"/>
              </a:lnSpc>
              <a:spcBef>
                <a:spcPts val="0"/>
              </a:spcBef>
            </a:pPr>
            <a:r>
              <a:rPr lang="ru-RU" sz="1600" dirty="0" smtClean="0">
                <a:solidFill>
                  <a:srgbClr val="0070C0"/>
                </a:solidFill>
                <a:latin typeface="+mj-lt"/>
                <a:cs typeface="Times New Roman" pitchFamily="18" charset="0"/>
              </a:rPr>
              <a:t>(М 7.4)</a:t>
            </a:r>
          </a:p>
        </p:txBody>
      </p:sp>
      <p:grpSp>
        <p:nvGrpSpPr>
          <p:cNvPr id="14" name="Группа 29"/>
          <p:cNvGrpSpPr/>
          <p:nvPr/>
        </p:nvGrpSpPr>
        <p:grpSpPr>
          <a:xfrm>
            <a:off x="2343356" y="2206000"/>
            <a:ext cx="4465141" cy="1008112"/>
            <a:chOff x="2538636" y="2257492"/>
            <a:chExt cx="4837236" cy="1008112"/>
          </a:xfrm>
        </p:grpSpPr>
        <p:sp>
          <p:nvSpPr>
            <p:cNvPr id="15" name="Скругленный прямоугольник 14"/>
            <p:cNvSpPr/>
            <p:nvPr/>
          </p:nvSpPr>
          <p:spPr bwMode="auto">
            <a:xfrm>
              <a:off x="2538636" y="2257492"/>
              <a:ext cx="2304256" cy="1008112"/>
            </a:xfrm>
            <a:prstGeom prst="roundRect">
              <a:avLst>
                <a:gd name="adj" fmla="val 5354"/>
              </a:avLst>
            </a:prstGeom>
            <a:solidFill>
              <a:srgbClr val="E5F5FF"/>
            </a:solidFill>
            <a:ln w="19050" cap="flat" cmpd="sng" algn="ctr">
              <a:solidFill>
                <a:srgbClr val="0070C0"/>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0000" tIns="46800" rIns="90000" bIns="46800" numCol="1" rtlCol="0" anchor="ctr" anchorCtr="0" compatLnSpc="1">
              <a:prstTxWarp prst="textNoShape">
                <a:avLst/>
              </a:prstTxWarp>
            </a:bodyPr>
            <a:lstStyle/>
            <a:p>
              <a:pPr algn="ctr">
                <a:lnSpc>
                  <a:spcPct val="90000"/>
                </a:lnSpc>
                <a:spcBef>
                  <a:spcPts val="0"/>
                </a:spcBef>
              </a:pPr>
              <a:r>
                <a:rPr lang="en-US" sz="1600" b="1" dirty="0" smtClean="0">
                  <a:solidFill>
                    <a:srgbClr val="C00000"/>
                  </a:solidFill>
                  <a:latin typeface="+mn-lt"/>
                  <a:cs typeface="Times New Roman" pitchFamily="18" charset="0"/>
                </a:rPr>
                <a:t>June </a:t>
              </a:r>
              <a:r>
                <a:rPr lang="ru-RU" sz="1600" b="1" dirty="0" smtClean="0">
                  <a:solidFill>
                    <a:srgbClr val="C00000"/>
                  </a:solidFill>
                  <a:latin typeface="+mn-lt"/>
                  <a:cs typeface="Times New Roman" pitchFamily="18" charset="0"/>
                </a:rPr>
                <a:t>17</a:t>
              </a:r>
              <a:r>
                <a:rPr lang="en-US" sz="1600" b="1" dirty="0" smtClean="0">
                  <a:solidFill>
                    <a:srgbClr val="C00000"/>
                  </a:solidFill>
                  <a:latin typeface="+mn-lt"/>
                  <a:cs typeface="Times New Roman" pitchFamily="18" charset="0"/>
                </a:rPr>
                <a:t>,</a:t>
              </a:r>
              <a:r>
                <a:rPr lang="ru-RU" sz="1600" b="1" dirty="0" smtClean="0">
                  <a:solidFill>
                    <a:srgbClr val="C00000"/>
                  </a:solidFill>
                  <a:latin typeface="+mn-lt"/>
                  <a:cs typeface="Times New Roman" pitchFamily="18" charset="0"/>
                </a:rPr>
                <a:t> 2012</a:t>
              </a:r>
            </a:p>
            <a:p>
              <a:pPr algn="ctr">
                <a:lnSpc>
                  <a:spcPct val="90000"/>
                </a:lnSpc>
                <a:spcBef>
                  <a:spcPts val="0"/>
                </a:spcBef>
              </a:pPr>
              <a:r>
                <a:rPr lang="en-US" sz="1600" b="1" dirty="0" smtClean="0">
                  <a:solidFill>
                    <a:srgbClr val="C00000"/>
                  </a:solidFill>
                  <a:latin typeface="+mn-lt"/>
                  <a:cs typeface="Times New Roman" pitchFamily="18" charset="0"/>
                </a:rPr>
                <a:t>Honshu </a:t>
              </a:r>
              <a:r>
                <a:rPr lang="en-US" sz="1600" b="1" dirty="0">
                  <a:solidFill>
                    <a:srgbClr val="C00000"/>
                  </a:solidFill>
                  <a:latin typeface="+mn-lt"/>
                  <a:cs typeface="Times New Roman" pitchFamily="18" charset="0"/>
                </a:rPr>
                <a:t>Island</a:t>
              </a:r>
            </a:p>
            <a:p>
              <a:pPr algn="ctr">
                <a:lnSpc>
                  <a:spcPct val="90000"/>
                </a:lnSpc>
                <a:spcBef>
                  <a:spcPts val="0"/>
                </a:spcBef>
              </a:pPr>
              <a:r>
                <a:rPr lang="ru-RU" sz="1600" dirty="0" smtClean="0">
                  <a:solidFill>
                    <a:srgbClr val="0070C0"/>
                  </a:solidFill>
                  <a:latin typeface="+mj-lt"/>
                  <a:cs typeface="Times New Roman" pitchFamily="18" charset="0"/>
                </a:rPr>
                <a:t>(М 6.4)</a:t>
              </a:r>
            </a:p>
            <a:p>
              <a:pPr algn="ctr">
                <a:lnSpc>
                  <a:spcPct val="90000"/>
                </a:lnSpc>
                <a:spcBef>
                  <a:spcPts val="0"/>
                </a:spcBef>
              </a:pPr>
              <a:r>
                <a:rPr lang="en-US" sz="1400" b="1" i="1" dirty="0" smtClean="0">
                  <a:solidFill>
                    <a:srgbClr val="0070C0"/>
                  </a:solidFill>
                  <a:cs typeface="Times New Roman" pitchFamily="18" charset="0"/>
                </a:rPr>
                <a:t>Forecast – June </a:t>
              </a:r>
              <a:r>
                <a:rPr lang="ru-RU" sz="1400" b="1" i="1" dirty="0" smtClean="0">
                  <a:solidFill>
                    <a:srgbClr val="0070C0"/>
                  </a:solidFill>
                  <a:latin typeface="+mj-lt"/>
                  <a:cs typeface="Times New Roman" pitchFamily="18" charset="0"/>
                </a:rPr>
                <a:t>15</a:t>
              </a:r>
            </a:p>
          </p:txBody>
        </p:sp>
        <p:sp>
          <p:nvSpPr>
            <p:cNvPr id="16" name="Скругленный прямоугольник 15"/>
            <p:cNvSpPr/>
            <p:nvPr/>
          </p:nvSpPr>
          <p:spPr bwMode="auto">
            <a:xfrm>
              <a:off x="5020816" y="2257492"/>
              <a:ext cx="2355056" cy="1008112"/>
            </a:xfrm>
            <a:prstGeom prst="roundRect">
              <a:avLst>
                <a:gd name="adj" fmla="val 5354"/>
              </a:avLst>
            </a:prstGeom>
            <a:solidFill>
              <a:srgbClr val="E5F5FF"/>
            </a:solidFill>
            <a:ln w="19050" cap="flat" cmpd="sng" algn="ctr">
              <a:solidFill>
                <a:srgbClr val="0070C0"/>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0000" tIns="46800" rIns="90000" bIns="46800" numCol="1" rtlCol="0" anchor="ctr" anchorCtr="0" compatLnSpc="1">
              <a:prstTxWarp prst="textNoShape">
                <a:avLst/>
              </a:prstTxWarp>
            </a:bodyPr>
            <a:lstStyle/>
            <a:p>
              <a:pPr algn="ctr">
                <a:lnSpc>
                  <a:spcPct val="90000"/>
                </a:lnSpc>
                <a:spcBef>
                  <a:spcPts val="0"/>
                </a:spcBef>
              </a:pPr>
              <a:r>
                <a:rPr lang="en-US" sz="1600" b="1" dirty="0" smtClean="0">
                  <a:solidFill>
                    <a:srgbClr val="C00000"/>
                  </a:solidFill>
                  <a:latin typeface="+mn-lt"/>
                  <a:cs typeface="Times New Roman" pitchFamily="18" charset="0"/>
                </a:rPr>
                <a:t>June </a:t>
              </a:r>
              <a:r>
                <a:rPr lang="ru-RU" sz="1600" b="1" dirty="0" smtClean="0">
                  <a:solidFill>
                    <a:srgbClr val="C00000"/>
                  </a:solidFill>
                  <a:latin typeface="+mn-lt"/>
                  <a:cs typeface="Times New Roman" pitchFamily="18" charset="0"/>
                </a:rPr>
                <a:t>24</a:t>
              </a:r>
              <a:r>
                <a:rPr lang="en-US" sz="1600" b="1" dirty="0" smtClean="0">
                  <a:solidFill>
                    <a:srgbClr val="C00000"/>
                  </a:solidFill>
                  <a:latin typeface="+mn-lt"/>
                  <a:cs typeface="Times New Roman" pitchFamily="18" charset="0"/>
                </a:rPr>
                <a:t>,</a:t>
              </a:r>
              <a:r>
                <a:rPr lang="ru-RU" sz="1600" b="1" dirty="0" smtClean="0">
                  <a:solidFill>
                    <a:srgbClr val="C00000"/>
                  </a:solidFill>
                  <a:latin typeface="+mn-lt"/>
                  <a:cs typeface="Times New Roman" pitchFamily="18" charset="0"/>
                </a:rPr>
                <a:t> 2012</a:t>
              </a:r>
            </a:p>
            <a:p>
              <a:pPr algn="ctr">
                <a:lnSpc>
                  <a:spcPct val="90000"/>
                </a:lnSpc>
                <a:spcBef>
                  <a:spcPts val="0"/>
                </a:spcBef>
              </a:pPr>
              <a:r>
                <a:rPr lang="en-US" sz="1600" b="1" dirty="0" smtClean="0">
                  <a:solidFill>
                    <a:srgbClr val="C00000"/>
                  </a:solidFill>
                  <a:latin typeface="+mn-lt"/>
                  <a:cs typeface="Times New Roman" pitchFamily="18" charset="0"/>
                </a:rPr>
                <a:t>Kamchatka Peninsula</a:t>
              </a:r>
              <a:endParaRPr lang="ru-RU" sz="1600" b="1" dirty="0" smtClean="0">
                <a:solidFill>
                  <a:srgbClr val="C00000"/>
                </a:solidFill>
                <a:latin typeface="+mn-lt"/>
                <a:cs typeface="Times New Roman" pitchFamily="18" charset="0"/>
              </a:endParaRPr>
            </a:p>
            <a:p>
              <a:pPr algn="ctr">
                <a:lnSpc>
                  <a:spcPct val="90000"/>
                </a:lnSpc>
                <a:spcBef>
                  <a:spcPts val="0"/>
                </a:spcBef>
              </a:pPr>
              <a:r>
                <a:rPr lang="ru-RU" sz="1600" dirty="0" smtClean="0">
                  <a:solidFill>
                    <a:srgbClr val="0070C0"/>
                  </a:solidFill>
                  <a:latin typeface="+mj-lt"/>
                  <a:cs typeface="Times New Roman" pitchFamily="18" charset="0"/>
                </a:rPr>
                <a:t>(М 6.1)</a:t>
              </a:r>
            </a:p>
            <a:p>
              <a:pPr algn="ctr">
                <a:lnSpc>
                  <a:spcPct val="90000"/>
                </a:lnSpc>
                <a:spcBef>
                  <a:spcPts val="0"/>
                </a:spcBef>
              </a:pPr>
              <a:r>
                <a:rPr lang="en-US" sz="1400" b="1" i="1" dirty="0" smtClean="0">
                  <a:solidFill>
                    <a:srgbClr val="0070C0"/>
                  </a:solidFill>
                  <a:cs typeface="Times New Roman" pitchFamily="18" charset="0"/>
                </a:rPr>
                <a:t>Forecast – June 1</a:t>
              </a:r>
              <a:r>
                <a:rPr lang="ru-RU" sz="1400" b="1" i="1" dirty="0" smtClean="0">
                  <a:solidFill>
                    <a:srgbClr val="0070C0"/>
                  </a:solidFill>
                  <a:latin typeface="+mj-lt"/>
                  <a:cs typeface="Times New Roman" pitchFamily="18" charset="0"/>
                </a:rPr>
                <a:t>5</a:t>
              </a:r>
            </a:p>
          </p:txBody>
        </p:sp>
      </p:grpSp>
      <p:grpSp>
        <p:nvGrpSpPr>
          <p:cNvPr id="17" name="Группа 26"/>
          <p:cNvGrpSpPr/>
          <p:nvPr/>
        </p:nvGrpSpPr>
        <p:grpSpPr>
          <a:xfrm>
            <a:off x="168643" y="1053873"/>
            <a:ext cx="8843473" cy="429379"/>
            <a:chOff x="182696" y="1277839"/>
            <a:chExt cx="9580429" cy="429379"/>
          </a:xfrm>
        </p:grpSpPr>
        <p:sp>
          <p:nvSpPr>
            <p:cNvPr id="18" name="Скругленный прямоугольник 17"/>
            <p:cNvSpPr/>
            <p:nvPr/>
          </p:nvSpPr>
          <p:spPr bwMode="auto">
            <a:xfrm>
              <a:off x="738158" y="1277839"/>
              <a:ext cx="9024967" cy="428628"/>
            </a:xfrm>
            <a:prstGeom prst="roundRect">
              <a:avLst>
                <a:gd name="adj" fmla="val 18351"/>
              </a:avLst>
            </a:prstGeom>
            <a:solidFill>
              <a:srgbClr val="CCECFF"/>
            </a:solidFill>
            <a:ln w="19050" cap="flat" cmpd="sng" algn="ctr">
              <a:solidFill>
                <a:srgbClr val="0070C0"/>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0000" tIns="46800" rIns="90000" bIns="46800" numCol="1" rtlCol="0" anchor="ctr" anchorCtr="0" compatLnSpc="1">
              <a:prstTxWarp prst="textNoShape">
                <a:avLst/>
              </a:prstTxWarp>
            </a:bodyPr>
            <a:lstStyle/>
            <a:p>
              <a:pPr algn="ctr"/>
              <a:r>
                <a:rPr lang="en-US" sz="1600" b="1" dirty="0" smtClean="0">
                  <a:solidFill>
                    <a:srgbClr val="0070C0"/>
                  </a:solidFill>
                  <a:latin typeface="+mn-lt"/>
                  <a:cs typeface="Times New Roman" pitchFamily="18" charset="0"/>
                </a:rPr>
                <a:t>Seismic monitoring experiments at Japanese and Kamchatka test areas</a:t>
              </a:r>
              <a:endParaRPr lang="ru-RU" sz="1600" b="1" dirty="0" smtClean="0">
                <a:solidFill>
                  <a:srgbClr val="0070C0"/>
                </a:solidFill>
                <a:latin typeface="+mn-lt"/>
                <a:cs typeface="Times New Roman" pitchFamily="18" charset="0"/>
              </a:endParaRPr>
            </a:p>
          </p:txBody>
        </p:sp>
        <p:sp>
          <p:nvSpPr>
            <p:cNvPr id="19" name="Скругленный прямоугольник 18"/>
            <p:cNvSpPr>
              <a:spLocks noChangeArrowheads="1"/>
            </p:cNvSpPr>
            <p:nvPr/>
          </p:nvSpPr>
          <p:spPr bwMode="auto">
            <a:xfrm>
              <a:off x="182696" y="1278590"/>
              <a:ext cx="428628" cy="428628"/>
            </a:xfrm>
            <a:prstGeom prst="roundRect">
              <a:avLst>
                <a:gd name="adj" fmla="val 25724"/>
              </a:avLst>
            </a:prstGeom>
            <a:solidFill>
              <a:srgbClr val="16628C"/>
            </a:solidFill>
            <a:ln w="19050">
              <a:solidFill>
                <a:srgbClr val="16628C"/>
              </a:solidFill>
              <a:round/>
              <a:headEnd/>
              <a:tailEnd/>
            </a:ln>
            <a:effectLst>
              <a:outerShdw blurRad="63500" dist="38100" dir="2700000" algn="tl" rotWithShape="0">
                <a:srgbClr val="000000">
                  <a:alpha val="39999"/>
                </a:srgbClr>
              </a:outerShdw>
            </a:effectLst>
          </p:spPr>
          <p:txBody>
            <a:bodyPr lIns="0" rIns="0"/>
            <a:lstStyle/>
            <a:p>
              <a:pPr marL="342900" indent="-342900" algn="ctr" eaLnBrk="0" hangingPunct="0">
                <a:defRPr/>
              </a:pPr>
              <a:r>
                <a:rPr lang="ru-RU" sz="1600" b="1" dirty="0" smtClean="0">
                  <a:solidFill>
                    <a:schemeClr val="bg1"/>
                  </a:solidFill>
                  <a:latin typeface="+mj-lt"/>
                  <a:cs typeface="Tahoma" pitchFamily="34" charset="0"/>
                </a:rPr>
                <a:t>1</a:t>
              </a:r>
              <a:endParaRPr lang="ru-RU" sz="1600" b="1" dirty="0">
                <a:solidFill>
                  <a:schemeClr val="bg1"/>
                </a:solidFill>
                <a:latin typeface="+mj-lt"/>
                <a:cs typeface="Tahoma" pitchFamily="34" charset="0"/>
              </a:endParaRPr>
            </a:p>
          </p:txBody>
        </p:sp>
      </p:grpSp>
      <p:grpSp>
        <p:nvGrpSpPr>
          <p:cNvPr id="20" name="Группа 27"/>
          <p:cNvGrpSpPr/>
          <p:nvPr/>
        </p:nvGrpSpPr>
        <p:grpSpPr>
          <a:xfrm>
            <a:off x="153835" y="4453182"/>
            <a:ext cx="8858281" cy="440598"/>
            <a:chOff x="166654" y="4553198"/>
            <a:chExt cx="9558281" cy="440598"/>
          </a:xfrm>
        </p:grpSpPr>
        <p:sp>
          <p:nvSpPr>
            <p:cNvPr id="21" name="Скругленный прямоугольник 20"/>
            <p:cNvSpPr/>
            <p:nvPr/>
          </p:nvSpPr>
          <p:spPr bwMode="auto">
            <a:xfrm>
              <a:off x="699968" y="4561748"/>
              <a:ext cx="9024967" cy="432048"/>
            </a:xfrm>
            <a:prstGeom prst="roundRect">
              <a:avLst>
                <a:gd name="adj" fmla="val 18681"/>
              </a:avLst>
            </a:prstGeom>
            <a:solidFill>
              <a:srgbClr val="CCECFF"/>
            </a:solidFill>
            <a:ln w="19050" cap="flat" cmpd="sng" algn="ctr">
              <a:solidFill>
                <a:srgbClr val="0070C0"/>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0000" tIns="46800" rIns="90000" bIns="46800" numCol="1" rtlCol="0" anchor="ctr" anchorCtr="0" compatLnSpc="1">
              <a:prstTxWarp prst="textNoShape">
                <a:avLst/>
              </a:prstTxWarp>
            </a:bodyPr>
            <a:lstStyle/>
            <a:p>
              <a:pPr algn="ctr"/>
              <a:r>
                <a:rPr lang="en-US" sz="1600" b="1" dirty="0" smtClean="0">
                  <a:solidFill>
                    <a:srgbClr val="0070C0"/>
                  </a:solidFill>
                  <a:latin typeface="+mj-lt"/>
                  <a:cs typeface="Times New Roman" pitchFamily="18" charset="0"/>
                </a:rPr>
                <a:t>The analysis of destructive earthquakes signs </a:t>
              </a:r>
              <a:endParaRPr lang="ru-RU" sz="1600" b="1" dirty="0" smtClean="0">
                <a:solidFill>
                  <a:srgbClr val="0070C0"/>
                </a:solidFill>
                <a:latin typeface="+mj-lt"/>
                <a:cs typeface="Times New Roman" pitchFamily="18" charset="0"/>
              </a:endParaRPr>
            </a:p>
          </p:txBody>
        </p:sp>
        <p:sp>
          <p:nvSpPr>
            <p:cNvPr id="22" name="Скругленный прямоугольник 21"/>
            <p:cNvSpPr>
              <a:spLocks noChangeArrowheads="1"/>
            </p:cNvSpPr>
            <p:nvPr/>
          </p:nvSpPr>
          <p:spPr bwMode="auto">
            <a:xfrm>
              <a:off x="166654" y="4553198"/>
              <a:ext cx="428628" cy="428628"/>
            </a:xfrm>
            <a:prstGeom prst="roundRect">
              <a:avLst>
                <a:gd name="adj" fmla="val 25724"/>
              </a:avLst>
            </a:prstGeom>
            <a:solidFill>
              <a:srgbClr val="16628C"/>
            </a:solidFill>
            <a:ln w="19050">
              <a:solidFill>
                <a:srgbClr val="0070C0"/>
              </a:solidFill>
              <a:round/>
              <a:headEnd/>
              <a:tailEnd/>
            </a:ln>
            <a:effectLst>
              <a:outerShdw blurRad="63500" dist="38100" dir="2700000" algn="tl" rotWithShape="0">
                <a:srgbClr val="000000">
                  <a:alpha val="39999"/>
                </a:srgbClr>
              </a:outerShdw>
            </a:effectLst>
          </p:spPr>
          <p:txBody>
            <a:bodyPr lIns="0" rIns="0"/>
            <a:lstStyle/>
            <a:p>
              <a:pPr marL="342900" indent="-342900" algn="ctr" eaLnBrk="0" hangingPunct="0">
                <a:defRPr/>
              </a:pPr>
              <a:r>
                <a:rPr lang="ru-RU" sz="1600" b="1" dirty="0" smtClean="0">
                  <a:solidFill>
                    <a:schemeClr val="bg1"/>
                  </a:solidFill>
                  <a:latin typeface="+mj-lt"/>
                  <a:cs typeface="Tahoma" pitchFamily="34" charset="0"/>
                </a:rPr>
                <a:t>2</a:t>
              </a:r>
              <a:endParaRPr lang="ru-RU" sz="1600" b="1" dirty="0">
                <a:solidFill>
                  <a:schemeClr val="bg1"/>
                </a:solidFill>
                <a:latin typeface="+mj-lt"/>
                <a:cs typeface="Tahoma" pitchFamily="34" charset="0"/>
              </a:endParaRPr>
            </a:p>
          </p:txBody>
        </p:sp>
      </p:grpSp>
      <p:grpSp>
        <p:nvGrpSpPr>
          <p:cNvPr id="23" name="Группа 28"/>
          <p:cNvGrpSpPr/>
          <p:nvPr/>
        </p:nvGrpSpPr>
        <p:grpSpPr>
          <a:xfrm>
            <a:off x="153834" y="5924848"/>
            <a:ext cx="8840284" cy="433106"/>
            <a:chOff x="166654" y="6067728"/>
            <a:chExt cx="9556366" cy="433106"/>
          </a:xfrm>
        </p:grpSpPr>
        <p:sp>
          <p:nvSpPr>
            <p:cNvPr id="24" name="Скругленный прямоугольник 23"/>
            <p:cNvSpPr/>
            <p:nvPr/>
          </p:nvSpPr>
          <p:spPr bwMode="auto">
            <a:xfrm>
              <a:off x="698053" y="6072206"/>
              <a:ext cx="9024967" cy="428628"/>
            </a:xfrm>
            <a:prstGeom prst="roundRect">
              <a:avLst>
                <a:gd name="adj" fmla="val 21417"/>
              </a:avLst>
            </a:prstGeom>
            <a:solidFill>
              <a:srgbClr val="CCECFF"/>
            </a:solidFill>
            <a:ln w="19050" cap="flat" cmpd="sng" algn="ctr">
              <a:solidFill>
                <a:srgbClr val="0070C0"/>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0000" tIns="46800" rIns="90000" bIns="46800" numCol="1" rtlCol="0" anchor="ctr" anchorCtr="0" compatLnSpc="1">
              <a:prstTxWarp prst="textNoShape">
                <a:avLst/>
              </a:prstTxWarp>
            </a:bodyPr>
            <a:lstStyle/>
            <a:p>
              <a:pPr algn="ctr"/>
              <a:r>
                <a:rPr lang="en-US" sz="1600" b="1" dirty="0" smtClean="0">
                  <a:solidFill>
                    <a:srgbClr val="0070C0"/>
                  </a:solidFill>
                  <a:latin typeface="+mj-lt"/>
                  <a:cs typeface="Times New Roman" pitchFamily="18" charset="0"/>
                </a:rPr>
                <a:t>During</a:t>
              </a:r>
              <a:r>
                <a:rPr lang="ru-RU" sz="1600" b="1" dirty="0" smtClean="0">
                  <a:solidFill>
                    <a:srgbClr val="0070C0"/>
                  </a:solidFill>
                  <a:latin typeface="+mj-lt"/>
                  <a:cs typeface="Times New Roman" pitchFamily="18" charset="0"/>
                </a:rPr>
                <a:t> 2012 – 2013 </a:t>
              </a:r>
              <a:r>
                <a:rPr lang="en-US" sz="1600" b="1" dirty="0" smtClean="0">
                  <a:solidFill>
                    <a:srgbClr val="0070C0"/>
                  </a:solidFill>
                  <a:latin typeface="+mj-lt"/>
                  <a:cs typeface="Times New Roman" pitchFamily="18" charset="0"/>
                </a:rPr>
                <a:t>we produced </a:t>
              </a:r>
              <a:r>
                <a:rPr lang="ru-RU" sz="1600" b="1" dirty="0" smtClean="0">
                  <a:solidFill>
                    <a:srgbClr val="0070C0"/>
                  </a:solidFill>
                  <a:latin typeface="+mj-lt"/>
                  <a:cs typeface="Times New Roman" pitchFamily="18" charset="0"/>
                </a:rPr>
                <a:t>39 </a:t>
              </a:r>
              <a:r>
                <a:rPr lang="en-US" sz="1600" b="1" dirty="0" smtClean="0">
                  <a:solidFill>
                    <a:srgbClr val="0070C0"/>
                  </a:solidFill>
                  <a:latin typeface="+mj-lt"/>
                  <a:cs typeface="Times New Roman" pitchFamily="18" charset="0"/>
                </a:rPr>
                <a:t>thematic products at </a:t>
              </a:r>
              <a:r>
                <a:rPr lang="ru-RU" sz="1600" b="1" dirty="0" smtClean="0">
                  <a:solidFill>
                    <a:srgbClr val="0070C0"/>
                  </a:solidFill>
                  <a:latin typeface="+mj-lt"/>
                  <a:cs typeface="Times New Roman" pitchFamily="18" charset="0"/>
                </a:rPr>
                <a:t>7 </a:t>
              </a:r>
              <a:r>
                <a:rPr lang="en-US" sz="1600" b="1" dirty="0" smtClean="0">
                  <a:solidFill>
                    <a:srgbClr val="0070C0"/>
                  </a:solidFill>
                  <a:latin typeface="+mj-lt"/>
                  <a:cs typeface="Times New Roman" pitchFamily="18" charset="0"/>
                </a:rPr>
                <a:t>seismic areas of the Earth </a:t>
              </a:r>
              <a:endParaRPr lang="ru-RU" sz="1600" b="1" dirty="0" smtClean="0">
                <a:solidFill>
                  <a:srgbClr val="0070C0"/>
                </a:solidFill>
                <a:latin typeface="+mj-lt"/>
                <a:cs typeface="Times New Roman" pitchFamily="18" charset="0"/>
              </a:endParaRPr>
            </a:p>
          </p:txBody>
        </p:sp>
        <p:sp>
          <p:nvSpPr>
            <p:cNvPr id="25" name="Скругленный прямоугольник 24"/>
            <p:cNvSpPr>
              <a:spLocks noChangeArrowheads="1"/>
            </p:cNvSpPr>
            <p:nvPr/>
          </p:nvSpPr>
          <p:spPr bwMode="auto">
            <a:xfrm>
              <a:off x="166654" y="6067728"/>
              <a:ext cx="428628" cy="428628"/>
            </a:xfrm>
            <a:prstGeom prst="roundRect">
              <a:avLst>
                <a:gd name="adj" fmla="val 25724"/>
              </a:avLst>
            </a:prstGeom>
            <a:solidFill>
              <a:srgbClr val="16628C"/>
            </a:solidFill>
            <a:ln w="19050">
              <a:solidFill>
                <a:srgbClr val="0070C0"/>
              </a:solidFill>
              <a:round/>
              <a:headEnd/>
              <a:tailEnd/>
            </a:ln>
            <a:effectLst>
              <a:outerShdw blurRad="63500" dist="38100" dir="2700000" algn="tl" rotWithShape="0">
                <a:srgbClr val="000000">
                  <a:alpha val="39999"/>
                </a:srgbClr>
              </a:outerShdw>
            </a:effectLst>
          </p:spPr>
          <p:txBody>
            <a:bodyPr lIns="0" rIns="0"/>
            <a:lstStyle/>
            <a:p>
              <a:pPr marL="342900" indent="-342900" algn="ctr" eaLnBrk="0" hangingPunct="0">
                <a:defRPr/>
              </a:pPr>
              <a:r>
                <a:rPr lang="ru-RU" sz="1600" b="1" dirty="0" smtClean="0">
                  <a:solidFill>
                    <a:schemeClr val="bg1"/>
                  </a:solidFill>
                  <a:latin typeface="+mj-lt"/>
                  <a:cs typeface="Tahoma" pitchFamily="34" charset="0"/>
                </a:rPr>
                <a:t>3</a:t>
              </a:r>
              <a:endParaRPr lang="ru-RU" sz="1600" b="1" dirty="0">
                <a:solidFill>
                  <a:schemeClr val="bg1"/>
                </a:solidFill>
                <a:latin typeface="+mj-lt"/>
                <a:cs typeface="Tahoma" pitchFamily="34" charset="0"/>
              </a:endParaRPr>
            </a:p>
          </p:txBody>
        </p:sp>
      </p:grpSp>
      <p:sp>
        <p:nvSpPr>
          <p:cNvPr id="26" name="Скругленный прямоугольник 25"/>
          <p:cNvSpPr/>
          <p:nvPr/>
        </p:nvSpPr>
        <p:spPr bwMode="auto">
          <a:xfrm>
            <a:off x="4638469" y="3284234"/>
            <a:ext cx="2181751" cy="1008112"/>
          </a:xfrm>
          <a:prstGeom prst="roundRect">
            <a:avLst>
              <a:gd name="adj" fmla="val 5354"/>
            </a:avLst>
          </a:prstGeom>
          <a:solidFill>
            <a:srgbClr val="E5F5FF"/>
          </a:solidFill>
          <a:ln w="19050" cap="flat" cmpd="sng" algn="ctr">
            <a:solidFill>
              <a:srgbClr val="0070C0"/>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0000" tIns="46800" rIns="90000" bIns="46800" numCol="1" rtlCol="0" anchor="ctr" anchorCtr="0" compatLnSpc="1">
            <a:prstTxWarp prst="textNoShape">
              <a:avLst/>
            </a:prstTxWarp>
          </a:bodyPr>
          <a:lstStyle/>
          <a:p>
            <a:pPr algn="ctr">
              <a:lnSpc>
                <a:spcPct val="90000"/>
              </a:lnSpc>
              <a:spcBef>
                <a:spcPts val="0"/>
              </a:spcBef>
            </a:pPr>
            <a:r>
              <a:rPr lang="en-US" sz="1600" b="1" dirty="0" smtClean="0">
                <a:solidFill>
                  <a:srgbClr val="C00000"/>
                </a:solidFill>
                <a:latin typeface="+mn-lt"/>
                <a:cs typeface="Times New Roman" pitchFamily="18" charset="0"/>
              </a:rPr>
              <a:t>May 24, 2013</a:t>
            </a:r>
            <a:endParaRPr lang="ru-RU" sz="1600" b="1" dirty="0" smtClean="0">
              <a:solidFill>
                <a:srgbClr val="C00000"/>
              </a:solidFill>
              <a:latin typeface="+mn-lt"/>
              <a:cs typeface="Times New Roman" pitchFamily="18" charset="0"/>
            </a:endParaRPr>
          </a:p>
          <a:p>
            <a:pPr algn="ctr">
              <a:lnSpc>
                <a:spcPct val="90000"/>
              </a:lnSpc>
              <a:spcBef>
                <a:spcPts val="0"/>
              </a:spcBef>
            </a:pPr>
            <a:r>
              <a:rPr lang="en-US" sz="1600" b="1" dirty="0" err="1" smtClean="0">
                <a:solidFill>
                  <a:srgbClr val="C00000"/>
                </a:solidFill>
                <a:latin typeface="+mn-lt"/>
                <a:cs typeface="Times New Roman" pitchFamily="18" charset="0"/>
              </a:rPr>
              <a:t>Okhotskoe</a:t>
            </a:r>
            <a:r>
              <a:rPr lang="en-US" sz="1600" b="1" dirty="0" smtClean="0">
                <a:solidFill>
                  <a:srgbClr val="C00000"/>
                </a:solidFill>
                <a:latin typeface="+mn-lt"/>
                <a:cs typeface="Times New Roman" pitchFamily="18" charset="0"/>
              </a:rPr>
              <a:t> Sea</a:t>
            </a:r>
            <a:endParaRPr lang="ru-RU" sz="1600" b="1" dirty="0" smtClean="0">
              <a:solidFill>
                <a:srgbClr val="C00000"/>
              </a:solidFill>
              <a:latin typeface="+mn-lt"/>
              <a:cs typeface="Times New Roman" pitchFamily="18" charset="0"/>
            </a:endParaRPr>
          </a:p>
          <a:p>
            <a:pPr algn="ctr">
              <a:lnSpc>
                <a:spcPct val="90000"/>
              </a:lnSpc>
              <a:spcBef>
                <a:spcPts val="0"/>
              </a:spcBef>
            </a:pPr>
            <a:r>
              <a:rPr lang="ru-RU" sz="1600" dirty="0" smtClean="0">
                <a:solidFill>
                  <a:srgbClr val="0070C0"/>
                </a:solidFill>
                <a:latin typeface="+mj-lt"/>
                <a:cs typeface="Times New Roman" pitchFamily="18" charset="0"/>
              </a:rPr>
              <a:t>(М 8.3)</a:t>
            </a:r>
          </a:p>
          <a:p>
            <a:pPr algn="ctr">
              <a:lnSpc>
                <a:spcPct val="90000"/>
              </a:lnSpc>
              <a:spcBef>
                <a:spcPts val="0"/>
              </a:spcBef>
            </a:pPr>
            <a:r>
              <a:rPr lang="en-US" sz="1400" b="1" i="1" dirty="0" smtClean="0">
                <a:solidFill>
                  <a:srgbClr val="0070C0"/>
                </a:solidFill>
                <a:cs typeface="Times New Roman" pitchFamily="18" charset="0"/>
              </a:rPr>
              <a:t>Forecast – May</a:t>
            </a:r>
            <a:r>
              <a:rPr lang="ru-RU" sz="1400" b="1" i="1" dirty="0" smtClean="0">
                <a:solidFill>
                  <a:srgbClr val="0070C0"/>
                </a:solidFill>
                <a:latin typeface="+mj-lt"/>
                <a:cs typeface="Times New Roman" pitchFamily="18" charset="0"/>
              </a:rPr>
              <a:t> 20</a:t>
            </a:r>
          </a:p>
        </p:txBody>
      </p:sp>
      <p:sp>
        <p:nvSpPr>
          <p:cNvPr id="27" name="Скругленный прямоугольник 26"/>
          <p:cNvSpPr/>
          <p:nvPr/>
        </p:nvSpPr>
        <p:spPr bwMode="auto">
          <a:xfrm>
            <a:off x="6964881" y="3284234"/>
            <a:ext cx="2029238" cy="1008112"/>
          </a:xfrm>
          <a:prstGeom prst="roundRect">
            <a:avLst>
              <a:gd name="adj" fmla="val 5354"/>
            </a:avLst>
          </a:prstGeom>
          <a:solidFill>
            <a:srgbClr val="E5F5FF"/>
          </a:solidFill>
          <a:ln w="19050" cap="flat" cmpd="sng" algn="ctr">
            <a:solidFill>
              <a:srgbClr val="0070C0"/>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0000" tIns="46800" rIns="90000" bIns="46800" numCol="1" rtlCol="0" anchor="ctr" anchorCtr="0" compatLnSpc="1">
            <a:prstTxWarp prst="textNoShape">
              <a:avLst/>
            </a:prstTxWarp>
          </a:bodyPr>
          <a:lstStyle/>
          <a:p>
            <a:pPr algn="ctr">
              <a:lnSpc>
                <a:spcPct val="90000"/>
              </a:lnSpc>
              <a:spcBef>
                <a:spcPts val="0"/>
              </a:spcBef>
            </a:pPr>
            <a:r>
              <a:rPr lang="en-US" sz="1600" b="1" dirty="0" smtClean="0">
                <a:solidFill>
                  <a:srgbClr val="C00000"/>
                </a:solidFill>
                <a:latin typeface="+mn-lt"/>
                <a:cs typeface="Times New Roman" pitchFamily="18" charset="0"/>
              </a:rPr>
              <a:t>October 2</a:t>
            </a:r>
            <a:r>
              <a:rPr lang="ru-RU" sz="1600" b="1" dirty="0" smtClean="0">
                <a:solidFill>
                  <a:srgbClr val="C00000"/>
                </a:solidFill>
                <a:latin typeface="+mn-lt"/>
                <a:cs typeface="Times New Roman" pitchFamily="18" charset="0"/>
              </a:rPr>
              <a:t>5</a:t>
            </a:r>
            <a:r>
              <a:rPr lang="en-US" sz="1600" b="1" dirty="0" smtClean="0">
                <a:solidFill>
                  <a:srgbClr val="C00000"/>
                </a:solidFill>
                <a:latin typeface="+mn-lt"/>
                <a:cs typeface="Times New Roman" pitchFamily="18" charset="0"/>
              </a:rPr>
              <a:t>,</a:t>
            </a:r>
            <a:r>
              <a:rPr lang="ru-RU" sz="1600" b="1" dirty="0" smtClean="0">
                <a:solidFill>
                  <a:srgbClr val="C00000"/>
                </a:solidFill>
                <a:latin typeface="+mn-lt"/>
                <a:cs typeface="Times New Roman" pitchFamily="18" charset="0"/>
              </a:rPr>
              <a:t> 2013</a:t>
            </a:r>
          </a:p>
          <a:p>
            <a:pPr algn="ctr">
              <a:lnSpc>
                <a:spcPct val="90000"/>
              </a:lnSpc>
              <a:spcBef>
                <a:spcPts val="0"/>
              </a:spcBef>
            </a:pPr>
            <a:r>
              <a:rPr lang="en-US" sz="1600" b="1" dirty="0" smtClean="0">
                <a:solidFill>
                  <a:srgbClr val="C00000"/>
                </a:solidFill>
                <a:latin typeface="+mn-lt"/>
                <a:cs typeface="Times New Roman" pitchFamily="18" charset="0"/>
              </a:rPr>
              <a:t>Honshu Island</a:t>
            </a:r>
          </a:p>
          <a:p>
            <a:pPr algn="ctr">
              <a:lnSpc>
                <a:spcPct val="90000"/>
              </a:lnSpc>
              <a:spcBef>
                <a:spcPts val="0"/>
              </a:spcBef>
            </a:pPr>
            <a:r>
              <a:rPr lang="ru-RU" sz="1600" dirty="0" smtClean="0">
                <a:solidFill>
                  <a:srgbClr val="0070C0"/>
                </a:solidFill>
                <a:latin typeface="+mj-lt"/>
                <a:cs typeface="Times New Roman" pitchFamily="18" charset="0"/>
              </a:rPr>
              <a:t>(М 7.1)</a:t>
            </a:r>
          </a:p>
          <a:p>
            <a:pPr algn="ctr">
              <a:lnSpc>
                <a:spcPct val="90000"/>
              </a:lnSpc>
              <a:spcBef>
                <a:spcPts val="0"/>
              </a:spcBef>
            </a:pPr>
            <a:r>
              <a:rPr lang="en-US" sz="1200" b="1" i="1" dirty="0" smtClean="0">
                <a:solidFill>
                  <a:srgbClr val="0070C0"/>
                </a:solidFill>
                <a:cs typeface="Times New Roman" pitchFamily="18" charset="0"/>
              </a:rPr>
              <a:t>Forecast </a:t>
            </a:r>
            <a:r>
              <a:rPr lang="en-US" sz="1350" b="1" i="1" dirty="0" smtClean="0">
                <a:solidFill>
                  <a:srgbClr val="0070C0"/>
                </a:solidFill>
                <a:cs typeface="Times New Roman" pitchFamily="18" charset="0"/>
              </a:rPr>
              <a:t>–  </a:t>
            </a:r>
            <a:r>
              <a:rPr lang="en-US" sz="1350" b="1" i="1" dirty="0" smtClean="0">
                <a:solidFill>
                  <a:srgbClr val="0070C0"/>
                </a:solidFill>
                <a:latin typeface="+mj-lt"/>
                <a:cs typeface="Times New Roman" pitchFamily="18" charset="0"/>
              </a:rPr>
              <a:t>September </a:t>
            </a:r>
            <a:r>
              <a:rPr lang="ru-RU" sz="1350" b="1" i="1" dirty="0" smtClean="0">
                <a:solidFill>
                  <a:srgbClr val="0070C0"/>
                </a:solidFill>
                <a:latin typeface="+mj-lt"/>
                <a:cs typeface="Times New Roman" pitchFamily="18" charset="0"/>
              </a:rPr>
              <a:t>9</a:t>
            </a:r>
          </a:p>
        </p:txBody>
      </p:sp>
      <p:sp>
        <p:nvSpPr>
          <p:cNvPr id="28" name="Скругленный прямоугольник 27"/>
          <p:cNvSpPr/>
          <p:nvPr/>
        </p:nvSpPr>
        <p:spPr bwMode="auto">
          <a:xfrm>
            <a:off x="6986725" y="4965788"/>
            <a:ext cx="2007393" cy="792088"/>
          </a:xfrm>
          <a:prstGeom prst="roundRect">
            <a:avLst>
              <a:gd name="adj" fmla="val 5354"/>
            </a:avLst>
          </a:prstGeom>
          <a:solidFill>
            <a:srgbClr val="E5F5FF"/>
          </a:solidFill>
          <a:ln w="19050" cap="flat" cmpd="sng" algn="ctr">
            <a:solidFill>
              <a:srgbClr val="0070C0"/>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0000" tIns="46800" rIns="90000" bIns="46800" numCol="1" rtlCol="0" anchor="t" anchorCtr="0" compatLnSpc="1">
            <a:prstTxWarp prst="textNoShape">
              <a:avLst/>
            </a:prstTxWarp>
          </a:bodyPr>
          <a:lstStyle/>
          <a:p>
            <a:pPr algn="ctr">
              <a:lnSpc>
                <a:spcPct val="90000"/>
              </a:lnSpc>
              <a:spcBef>
                <a:spcPts val="0"/>
              </a:spcBef>
            </a:pPr>
            <a:r>
              <a:rPr lang="en-US" sz="1600" b="1" dirty="0" smtClean="0">
                <a:solidFill>
                  <a:srgbClr val="C00000"/>
                </a:solidFill>
                <a:latin typeface="+mn-lt"/>
                <a:cs typeface="Times New Roman" pitchFamily="18" charset="0"/>
              </a:rPr>
              <a:t>September </a:t>
            </a:r>
            <a:r>
              <a:rPr lang="ru-RU" sz="1600" b="1" dirty="0" smtClean="0">
                <a:solidFill>
                  <a:srgbClr val="C00000"/>
                </a:solidFill>
                <a:latin typeface="+mn-lt"/>
                <a:cs typeface="Times New Roman" pitchFamily="18" charset="0"/>
              </a:rPr>
              <a:t>24</a:t>
            </a:r>
            <a:r>
              <a:rPr lang="en-US" sz="1600" b="1" dirty="0" smtClean="0">
                <a:solidFill>
                  <a:srgbClr val="C00000"/>
                </a:solidFill>
                <a:latin typeface="+mn-lt"/>
                <a:cs typeface="Times New Roman" pitchFamily="18" charset="0"/>
              </a:rPr>
              <a:t>,</a:t>
            </a:r>
            <a:r>
              <a:rPr lang="ru-RU" sz="1600" b="1" dirty="0" smtClean="0">
                <a:solidFill>
                  <a:srgbClr val="C00000"/>
                </a:solidFill>
                <a:latin typeface="+mn-lt"/>
                <a:cs typeface="Times New Roman" pitchFamily="18" charset="0"/>
              </a:rPr>
              <a:t> 2013</a:t>
            </a:r>
          </a:p>
          <a:p>
            <a:pPr algn="ctr">
              <a:lnSpc>
                <a:spcPct val="90000"/>
              </a:lnSpc>
              <a:spcBef>
                <a:spcPts val="0"/>
              </a:spcBef>
            </a:pPr>
            <a:r>
              <a:rPr lang="en-US" sz="1600" b="1" dirty="0" smtClean="0">
                <a:solidFill>
                  <a:srgbClr val="C00000"/>
                </a:solidFill>
                <a:latin typeface="+mn-lt"/>
                <a:cs typeface="Times New Roman" pitchFamily="18" charset="0"/>
              </a:rPr>
              <a:t>Pakistan</a:t>
            </a:r>
            <a:endParaRPr lang="ru-RU" sz="1600" b="1" dirty="0" smtClean="0">
              <a:solidFill>
                <a:srgbClr val="C00000"/>
              </a:solidFill>
              <a:latin typeface="+mn-lt"/>
              <a:cs typeface="Times New Roman" pitchFamily="18" charset="0"/>
            </a:endParaRPr>
          </a:p>
          <a:p>
            <a:pPr algn="ctr">
              <a:lnSpc>
                <a:spcPct val="90000"/>
              </a:lnSpc>
              <a:spcBef>
                <a:spcPts val="0"/>
              </a:spcBef>
            </a:pPr>
            <a:r>
              <a:rPr lang="ru-RU" sz="1600" dirty="0" smtClean="0">
                <a:solidFill>
                  <a:srgbClr val="0070C0"/>
                </a:solidFill>
                <a:latin typeface="+mj-lt"/>
                <a:cs typeface="Times New Roman" pitchFamily="18" charset="0"/>
              </a:rPr>
              <a:t>(М 7.7)</a:t>
            </a:r>
          </a:p>
        </p:txBody>
      </p:sp>
      <p:sp>
        <p:nvSpPr>
          <p:cNvPr id="2" name="Прямоугольник 1"/>
          <p:cNvSpPr/>
          <p:nvPr/>
        </p:nvSpPr>
        <p:spPr>
          <a:xfrm>
            <a:off x="194494" y="106164"/>
            <a:ext cx="7100658" cy="461665"/>
          </a:xfrm>
          <a:prstGeom prst="rect">
            <a:avLst/>
          </a:prstGeom>
          <a:noFill/>
        </p:spPr>
        <p:txBody>
          <a:bodyPr wrap="square" rtlCol="0">
            <a:spAutoFit/>
          </a:bodyPr>
          <a:lstStyle/>
          <a:p>
            <a:pPr fontAlgn="auto">
              <a:spcBef>
                <a:spcPts val="0"/>
              </a:spcBef>
              <a:spcAft>
                <a:spcPts val="0"/>
              </a:spcAft>
            </a:pPr>
            <a:r>
              <a:rPr lang="en-US" sz="2400" b="1" cap="all" dirty="0" smtClean="0">
                <a:solidFill>
                  <a:srgbClr val="4F81BD">
                    <a:lumMod val="40000"/>
                    <a:lumOff val="60000"/>
                  </a:srgbClr>
                </a:solidFill>
                <a:latin typeface="Arial Narrow" panose="020B0606020202030204" pitchFamily="34" charset="0"/>
              </a:rPr>
              <a:t>THE RESULTS OF </a:t>
            </a:r>
            <a:r>
              <a:rPr lang="en-US" sz="2400" b="1" cap="all" dirty="0">
                <a:solidFill>
                  <a:srgbClr val="4F81BD">
                    <a:lumMod val="40000"/>
                    <a:lumOff val="60000"/>
                  </a:srgbClr>
                </a:solidFill>
                <a:latin typeface="Arial Narrow" panose="020B0606020202030204" pitchFamily="34" charset="0"/>
              </a:rPr>
              <a:t>TEST </a:t>
            </a:r>
            <a:r>
              <a:rPr lang="en-US" sz="2400" b="1" cap="all" dirty="0" smtClean="0">
                <a:solidFill>
                  <a:srgbClr val="4F81BD">
                    <a:lumMod val="40000"/>
                    <a:lumOff val="60000"/>
                  </a:srgbClr>
                </a:solidFill>
                <a:latin typeface="Arial Narrow" panose="020B0606020202030204" pitchFamily="34" charset="0"/>
              </a:rPr>
              <a:t>SEISMIC MONITORINGS AREAS</a:t>
            </a:r>
            <a:endParaRPr lang="en-US" sz="2400" b="1" cap="all" dirty="0">
              <a:solidFill>
                <a:srgbClr val="4F81BD">
                  <a:lumMod val="40000"/>
                  <a:lumOff val="60000"/>
                </a:srgbClr>
              </a:solidFill>
              <a:latin typeface="Arial Narrow" panose="020B0606020202030204" pitchFamily="34" charset="0"/>
            </a:endParaRPr>
          </a:p>
        </p:txBody>
      </p:sp>
      <p:sp>
        <p:nvSpPr>
          <p:cNvPr id="3" name="TextBox 2"/>
          <p:cNvSpPr txBox="1"/>
          <p:nvPr/>
        </p:nvSpPr>
        <p:spPr>
          <a:xfrm>
            <a:off x="398944" y="708688"/>
            <a:ext cx="4608512" cy="369332"/>
          </a:xfrm>
          <a:prstGeom prst="rect">
            <a:avLst/>
          </a:prstGeom>
          <a:noFill/>
        </p:spPr>
        <p:txBody>
          <a:bodyPr wrap="square" rtlCol="0">
            <a:spAutoFit/>
          </a:bodyPr>
          <a:lstStyle/>
          <a:p>
            <a:r>
              <a:rPr lang="en-US" b="1" cap="all" dirty="0" smtClean="0">
                <a:solidFill>
                  <a:schemeClr val="tx2">
                    <a:lumMod val="75000"/>
                  </a:schemeClr>
                </a:solidFill>
                <a:latin typeface="Arial Narrow" panose="020B0606020202030204" pitchFamily="34" charset="0"/>
              </a:rPr>
              <a:t>MAY</a:t>
            </a:r>
            <a:r>
              <a:rPr lang="ru-RU" b="1" cap="all" dirty="0" smtClean="0">
                <a:solidFill>
                  <a:schemeClr val="tx2">
                    <a:lumMod val="75000"/>
                  </a:schemeClr>
                </a:solidFill>
                <a:latin typeface="Arial Narrow" panose="020B0606020202030204" pitchFamily="34" charset="0"/>
              </a:rPr>
              <a:t> 2012 </a:t>
            </a:r>
            <a:r>
              <a:rPr lang="ru-RU" b="1" cap="all" dirty="0">
                <a:solidFill>
                  <a:schemeClr val="tx2">
                    <a:lumMod val="75000"/>
                  </a:schemeClr>
                </a:solidFill>
                <a:latin typeface="Arial Narrow" panose="020B0606020202030204" pitchFamily="34" charset="0"/>
              </a:rPr>
              <a:t>– </a:t>
            </a:r>
            <a:r>
              <a:rPr lang="en-US" b="1" cap="all" dirty="0" smtClean="0">
                <a:solidFill>
                  <a:schemeClr val="tx2">
                    <a:lumMod val="75000"/>
                  </a:schemeClr>
                </a:solidFill>
                <a:latin typeface="Arial Narrow" panose="020B0606020202030204" pitchFamily="34" charset="0"/>
              </a:rPr>
              <a:t>NOVWMBER</a:t>
            </a:r>
            <a:r>
              <a:rPr lang="ru-RU" b="1" cap="all" dirty="0" smtClean="0">
                <a:solidFill>
                  <a:schemeClr val="tx2">
                    <a:lumMod val="75000"/>
                  </a:schemeClr>
                </a:solidFill>
                <a:latin typeface="Arial Narrow" panose="020B0606020202030204" pitchFamily="34" charset="0"/>
              </a:rPr>
              <a:t> 2013</a:t>
            </a:r>
            <a:endParaRPr lang="ru-RU" b="1" cap="all" dirty="0">
              <a:solidFill>
                <a:schemeClr val="tx2">
                  <a:lumMod val="75000"/>
                </a:schemeClr>
              </a:solidFill>
              <a:latin typeface="Arial Narrow" panose="020B0606020202030204" pitchFamily="34" charset="0"/>
            </a:endParaRPr>
          </a:p>
        </p:txBody>
      </p:sp>
    </p:spTree>
    <p:extLst>
      <p:ext uri="{BB962C8B-B14F-4D97-AF65-F5344CB8AC3E}">
        <p14:creationId xmlns:p14="http://schemas.microsoft.com/office/powerpoint/2010/main" val="4279819006"/>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35" presetClass="emph" presetSubtype="0" repeatCount="3000" fill="hold" grpId="0" nodeType="withEffect">
                                  <p:stCondLst>
                                    <p:cond delay="0"/>
                                  </p:stCondLst>
                                  <p:iterate type="lt">
                                    <p:tmPct val="0"/>
                                  </p:iterate>
                                  <p:childTnLst>
                                    <p:anim calcmode="discrete" valueType="str">
                                      <p:cBhvr>
                                        <p:cTn id="10" dur="1000" fill="hold"/>
                                        <p:tgtEl>
                                          <p:spTgt spid="10"/>
                                        </p:tgtEl>
                                        <p:attrNameLst>
                                          <p:attrName>style.visibility</p:attrName>
                                        </p:attrNameLst>
                                      </p:cBhvr>
                                      <p:tavLst>
                                        <p:tav tm="0">
                                          <p:val>
                                            <p:strVal val="hidden"/>
                                          </p:val>
                                        </p:tav>
                                        <p:tav tm="50000">
                                          <p:val>
                                            <p:strVal val="visible"/>
                                          </p:val>
                                        </p:tav>
                                      </p:tavLst>
                                    </p:anim>
                                  </p:childTnLst>
                                </p:cTn>
                              </p:par>
                            </p:childTnLst>
                          </p:cTn>
                        </p:par>
                        <p:par>
                          <p:cTn id="11" fill="hold">
                            <p:stCondLst>
                              <p:cond delay="3000"/>
                            </p:stCondLst>
                            <p:childTnLst>
                              <p:par>
                                <p:cTn id="12" presetID="2" presetClass="entr" presetSubtype="4"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par>
                          <p:cTn id="16" fill="hold">
                            <p:stCondLst>
                              <p:cond delay="3500"/>
                            </p:stCondLst>
                            <p:childTnLst>
                              <p:par>
                                <p:cTn id="17" presetID="2" presetClass="entr" presetSubtype="4"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par>
                          <p:cTn id="21" fill="hold">
                            <p:stCondLst>
                              <p:cond delay="4000"/>
                            </p:stCondLst>
                            <p:childTnLst>
                              <p:par>
                                <p:cTn id="22" presetID="2" presetClass="entr" presetSubtype="4"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par>
                          <p:cTn id="26" fill="hold">
                            <p:stCondLst>
                              <p:cond delay="4500"/>
                            </p:stCondLst>
                            <p:childTnLst>
                              <p:par>
                                <p:cTn id="27" presetID="2" presetClass="entr" presetSubtype="4"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par>
                          <p:cTn id="31" fill="hold">
                            <p:stCondLst>
                              <p:cond delay="5000"/>
                            </p:stCondLst>
                            <p:childTnLst>
                              <p:par>
                                <p:cTn id="32" presetID="2" presetClass="entr" presetSubtype="4"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ppt_x"/>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ppt_x"/>
                                          </p:val>
                                        </p:tav>
                                        <p:tav tm="100000">
                                          <p:val>
                                            <p:strVal val="#ppt_x"/>
                                          </p:val>
                                        </p:tav>
                                      </p:tavLst>
                                    </p:anim>
                                    <p:anim calcmode="lin" valueType="num">
                                      <p:cBhvr additive="base">
                                        <p:cTn id="41" dur="500" fill="hold"/>
                                        <p:tgtEl>
                                          <p:spTgt spid="20"/>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2" presetClass="entr" presetSubtype="4"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childTnLst>
                          </p:cTn>
                        </p:par>
                        <p:par>
                          <p:cTn id="47" fill="hold">
                            <p:stCondLst>
                              <p:cond delay="1000"/>
                            </p:stCondLst>
                            <p:childTnLst>
                              <p:par>
                                <p:cTn id="48" presetID="2" presetClass="entr" presetSubtype="4"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additive="base">
                                        <p:cTn id="50" dur="500" fill="hold"/>
                                        <p:tgtEl>
                                          <p:spTgt spid="12"/>
                                        </p:tgtEl>
                                        <p:attrNameLst>
                                          <p:attrName>ppt_x</p:attrName>
                                        </p:attrNameLst>
                                      </p:cBhvr>
                                      <p:tavLst>
                                        <p:tav tm="0">
                                          <p:val>
                                            <p:strVal val="#ppt_x"/>
                                          </p:val>
                                        </p:tav>
                                        <p:tav tm="100000">
                                          <p:val>
                                            <p:strVal val="#ppt_x"/>
                                          </p:val>
                                        </p:tav>
                                      </p:tavLst>
                                    </p:anim>
                                    <p:anim calcmode="lin" valueType="num">
                                      <p:cBhvr additive="base">
                                        <p:cTn id="51" dur="500" fill="hold"/>
                                        <p:tgtEl>
                                          <p:spTgt spid="12"/>
                                        </p:tgtEl>
                                        <p:attrNameLst>
                                          <p:attrName>ppt_y</p:attrName>
                                        </p:attrNameLst>
                                      </p:cBhvr>
                                      <p:tavLst>
                                        <p:tav tm="0">
                                          <p:val>
                                            <p:strVal val="1+#ppt_h/2"/>
                                          </p:val>
                                        </p:tav>
                                        <p:tav tm="100000">
                                          <p:val>
                                            <p:strVal val="#ppt_y"/>
                                          </p:val>
                                        </p:tav>
                                      </p:tavLst>
                                    </p:anim>
                                  </p:childTnLst>
                                </p:cTn>
                              </p:par>
                            </p:childTnLst>
                          </p:cTn>
                        </p:par>
                        <p:par>
                          <p:cTn id="52" fill="hold">
                            <p:stCondLst>
                              <p:cond delay="1500"/>
                            </p:stCondLst>
                            <p:childTnLst>
                              <p:par>
                                <p:cTn id="53" presetID="2" presetClass="entr" presetSubtype="4" fill="hold" grpId="0" nodeType="after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500" fill="hold"/>
                                        <p:tgtEl>
                                          <p:spTgt spid="23"/>
                                        </p:tgtEl>
                                        <p:attrNameLst>
                                          <p:attrName>ppt_x</p:attrName>
                                        </p:attrNameLst>
                                      </p:cBhvr>
                                      <p:tavLst>
                                        <p:tav tm="0">
                                          <p:val>
                                            <p:strVal val="#ppt_x"/>
                                          </p:val>
                                        </p:tav>
                                        <p:tav tm="100000">
                                          <p:val>
                                            <p:strVal val="#ppt_x"/>
                                          </p:val>
                                        </p:tav>
                                      </p:tavLst>
                                    </p:anim>
                                    <p:anim calcmode="lin" valueType="num">
                                      <p:cBhvr additive="base">
                                        <p:cTn id="62" dur="500" fill="hold"/>
                                        <p:tgtEl>
                                          <p:spTgt spid="23"/>
                                        </p:tgtEl>
                                        <p:attrNameLst>
                                          <p:attrName>ppt_y</p:attrName>
                                        </p:attrNameLst>
                                      </p:cBhvr>
                                      <p:tavLst>
                                        <p:tav tm="0">
                                          <p:val>
                                            <p:strVal val="1+#ppt_h/2"/>
                                          </p:val>
                                        </p:tav>
                                        <p:tav tm="100000">
                                          <p:val>
                                            <p:strVal val="#ppt_y"/>
                                          </p:val>
                                        </p:tav>
                                      </p:tavLst>
                                    </p:anim>
                                  </p:childTnLst>
                                </p:cTn>
                              </p:par>
                            </p:childTnLst>
                          </p:cTn>
                        </p:par>
                        <p:par>
                          <p:cTn id="63" fill="hold">
                            <p:stCondLst>
                              <p:cond delay="500"/>
                            </p:stCondLst>
                            <p:childTnLst>
                              <p:par>
                                <p:cTn id="64" presetID="2" presetClass="entr" presetSubtype="4" fill="hold" grpId="0" nodeType="afterEffect">
                                  <p:stCondLst>
                                    <p:cond delay="0"/>
                                  </p:stCondLst>
                                  <p:childTnLst>
                                    <p:set>
                                      <p:cBhvr>
                                        <p:cTn id="65" dur="1" fill="hold">
                                          <p:stCondLst>
                                            <p:cond delay="0"/>
                                          </p:stCondLst>
                                        </p:cTn>
                                        <p:tgtEl>
                                          <p:spTgt spid="26"/>
                                        </p:tgtEl>
                                        <p:attrNameLst>
                                          <p:attrName>style.visibility</p:attrName>
                                        </p:attrNameLst>
                                      </p:cBhvr>
                                      <p:to>
                                        <p:strVal val="visible"/>
                                      </p:to>
                                    </p:set>
                                    <p:anim calcmode="lin" valueType="num">
                                      <p:cBhvr additive="base">
                                        <p:cTn id="66" dur="500" fill="hold"/>
                                        <p:tgtEl>
                                          <p:spTgt spid="26"/>
                                        </p:tgtEl>
                                        <p:attrNameLst>
                                          <p:attrName>ppt_x</p:attrName>
                                        </p:attrNameLst>
                                      </p:cBhvr>
                                      <p:tavLst>
                                        <p:tav tm="0">
                                          <p:val>
                                            <p:strVal val="#ppt_x"/>
                                          </p:val>
                                        </p:tav>
                                        <p:tav tm="100000">
                                          <p:val>
                                            <p:strVal val="#ppt_x"/>
                                          </p:val>
                                        </p:tav>
                                      </p:tavLst>
                                    </p:anim>
                                    <p:anim calcmode="lin" valueType="num">
                                      <p:cBhvr additive="base">
                                        <p:cTn id="67" dur="500" fill="hold"/>
                                        <p:tgtEl>
                                          <p:spTgt spid="26"/>
                                        </p:tgtEl>
                                        <p:attrNameLst>
                                          <p:attrName>ppt_y</p:attrName>
                                        </p:attrNameLst>
                                      </p:cBhvr>
                                      <p:tavLst>
                                        <p:tav tm="0">
                                          <p:val>
                                            <p:strVal val="1+#ppt_h/2"/>
                                          </p:val>
                                        </p:tav>
                                        <p:tav tm="100000">
                                          <p:val>
                                            <p:strVal val="#ppt_y"/>
                                          </p:val>
                                        </p:tav>
                                      </p:tavLst>
                                    </p:anim>
                                  </p:childTnLst>
                                </p:cTn>
                              </p:par>
                            </p:childTnLst>
                          </p:cTn>
                        </p:par>
                        <p:par>
                          <p:cTn id="68" fill="hold">
                            <p:stCondLst>
                              <p:cond delay="1000"/>
                            </p:stCondLst>
                            <p:childTnLst>
                              <p:par>
                                <p:cTn id="69" presetID="2" presetClass="entr" presetSubtype="4" fill="hold" grpId="0" nodeType="after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additive="base">
                                        <p:cTn id="71" dur="500" fill="hold"/>
                                        <p:tgtEl>
                                          <p:spTgt spid="27"/>
                                        </p:tgtEl>
                                        <p:attrNameLst>
                                          <p:attrName>ppt_x</p:attrName>
                                        </p:attrNameLst>
                                      </p:cBhvr>
                                      <p:tavLst>
                                        <p:tav tm="0">
                                          <p:val>
                                            <p:strVal val="#ppt_x"/>
                                          </p:val>
                                        </p:tav>
                                        <p:tav tm="100000">
                                          <p:val>
                                            <p:strVal val="#ppt_x"/>
                                          </p:val>
                                        </p:tav>
                                      </p:tavLst>
                                    </p:anim>
                                    <p:anim calcmode="lin" valueType="num">
                                      <p:cBhvr additive="base">
                                        <p:cTn id="72" dur="500" fill="hold"/>
                                        <p:tgtEl>
                                          <p:spTgt spid="27"/>
                                        </p:tgtEl>
                                        <p:attrNameLst>
                                          <p:attrName>ppt_y</p:attrName>
                                        </p:attrNameLst>
                                      </p:cBhvr>
                                      <p:tavLst>
                                        <p:tav tm="0">
                                          <p:val>
                                            <p:strVal val="1+#ppt_h/2"/>
                                          </p:val>
                                        </p:tav>
                                        <p:tav tm="100000">
                                          <p:val>
                                            <p:strVal val="#ppt_y"/>
                                          </p:val>
                                        </p:tav>
                                      </p:tavLst>
                                    </p:anim>
                                  </p:childTnLst>
                                </p:cTn>
                              </p:par>
                            </p:childTnLst>
                          </p:cTn>
                        </p:par>
                        <p:par>
                          <p:cTn id="73" fill="hold">
                            <p:stCondLst>
                              <p:cond delay="1500"/>
                            </p:stCondLst>
                            <p:childTnLst>
                              <p:par>
                                <p:cTn id="74" presetID="2" presetClass="entr" presetSubtype="4" fill="hold" grpId="0" nodeType="afterEffect">
                                  <p:stCondLst>
                                    <p:cond delay="0"/>
                                  </p:stCondLst>
                                  <p:childTnLst>
                                    <p:set>
                                      <p:cBhvr>
                                        <p:cTn id="75" dur="1" fill="hold">
                                          <p:stCondLst>
                                            <p:cond delay="0"/>
                                          </p:stCondLst>
                                        </p:cTn>
                                        <p:tgtEl>
                                          <p:spTgt spid="28"/>
                                        </p:tgtEl>
                                        <p:attrNameLst>
                                          <p:attrName>style.visibility</p:attrName>
                                        </p:attrNameLst>
                                      </p:cBhvr>
                                      <p:to>
                                        <p:strVal val="visible"/>
                                      </p:to>
                                    </p:set>
                                    <p:anim calcmode="lin" valueType="num">
                                      <p:cBhvr additive="base">
                                        <p:cTn id="76" dur="500" fill="hold"/>
                                        <p:tgtEl>
                                          <p:spTgt spid="28"/>
                                        </p:tgtEl>
                                        <p:attrNameLst>
                                          <p:attrName>ppt_x</p:attrName>
                                        </p:attrNameLst>
                                      </p:cBhvr>
                                      <p:tavLst>
                                        <p:tav tm="0">
                                          <p:val>
                                            <p:strVal val="#ppt_x"/>
                                          </p:val>
                                        </p:tav>
                                        <p:tav tm="100000">
                                          <p:val>
                                            <p:strVal val="#ppt_x"/>
                                          </p:val>
                                        </p:tav>
                                      </p:tavLst>
                                    </p:anim>
                                    <p:anim calcmode="lin" valueType="num">
                                      <p:cBhvr additive="base">
                                        <p:cTn id="77"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0" grpId="0" animBg="1"/>
      <p:bldP spid="11" grpId="0" animBg="1"/>
      <p:bldP spid="12" grpId="0" animBg="1"/>
      <p:bldP spid="13" grpId="0" animBg="1"/>
      <p:bldP spid="26" grpId="0" animBg="1"/>
      <p:bldP spid="27"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Прямоугольник 4"/>
          <p:cNvSpPr/>
          <p:nvPr/>
        </p:nvSpPr>
        <p:spPr>
          <a:xfrm>
            <a:off x="153866" y="115580"/>
            <a:ext cx="8522590" cy="553998"/>
          </a:xfrm>
          <a:prstGeom prst="rect">
            <a:avLst/>
          </a:prstGeom>
          <a:noFill/>
        </p:spPr>
        <p:txBody>
          <a:bodyPr wrap="square" rtlCol="0">
            <a:spAutoFit/>
          </a:bodyPr>
          <a:lstStyle/>
          <a:p>
            <a:pPr fontAlgn="auto">
              <a:spcBef>
                <a:spcPts val="0"/>
              </a:spcBef>
              <a:spcAft>
                <a:spcPts val="0"/>
              </a:spcAft>
            </a:pPr>
            <a:r>
              <a:rPr lang="en-US" sz="3000" b="1" cap="all" dirty="0">
                <a:solidFill>
                  <a:srgbClr val="4F81BD">
                    <a:lumMod val="40000"/>
                    <a:lumOff val="60000"/>
                  </a:srgbClr>
                </a:solidFill>
                <a:latin typeface="Arial Narrow" panose="020B0606020202030204" pitchFamily="34" charset="0"/>
              </a:rPr>
              <a:t>GIS FOR EARTHQUAKE MONITORING:</a:t>
            </a:r>
            <a:endParaRPr lang="ru-RU" sz="3000" b="1" cap="all" dirty="0">
              <a:solidFill>
                <a:srgbClr val="4F81BD">
                  <a:lumMod val="40000"/>
                  <a:lumOff val="60000"/>
                </a:srgbClr>
              </a:solidFill>
              <a:latin typeface="Arial Narrow" panose="020B0606020202030204" pitchFamily="34" charset="0"/>
            </a:endParaRPr>
          </a:p>
        </p:txBody>
      </p:sp>
      <p:sp>
        <p:nvSpPr>
          <p:cNvPr id="7" name="Содержимое 2"/>
          <p:cNvSpPr txBox="1">
            <a:spLocks/>
          </p:cNvSpPr>
          <p:nvPr/>
        </p:nvSpPr>
        <p:spPr bwMode="auto">
          <a:xfrm>
            <a:off x="285720" y="1611700"/>
            <a:ext cx="5671078" cy="3960440"/>
          </a:xfrm>
          <a:prstGeom prst="rect">
            <a:avLst/>
          </a:prstGeom>
          <a:solidFill>
            <a:schemeClr val="accent1">
              <a:lumMod val="40000"/>
              <a:lumOff val="60000"/>
            </a:schemeClr>
          </a:solidFill>
          <a:ln>
            <a:solidFill>
              <a:srgbClr val="0056AC"/>
            </a:solidFill>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lIns="89989" tIns="46794" rIns="89989" bIns="46794" anchor="b"/>
          <a:lstStyle/>
          <a:p>
            <a:pPr algn="ctr" eaLnBrk="0" hangingPunct="0">
              <a:spcBef>
                <a:spcPts val="0"/>
              </a:spcBef>
              <a:defRPr/>
            </a:pPr>
            <a:endParaRPr lang="ru-RU" sz="1800" b="1" kern="0" dirty="0">
              <a:solidFill>
                <a:srgbClr val="0056AC"/>
              </a:solidFill>
              <a:latin typeface="Arial Narrow" panose="020B0606020202030204" pitchFamily="34" charset="0"/>
            </a:endParaRPr>
          </a:p>
          <a:p>
            <a:pPr algn="ctr" eaLnBrk="0" hangingPunct="0">
              <a:spcBef>
                <a:spcPts val="0"/>
              </a:spcBef>
              <a:defRPr/>
            </a:pPr>
            <a:r>
              <a:rPr lang="en-US" sz="2000" b="1" kern="0" dirty="0">
                <a:solidFill>
                  <a:srgbClr val="0056AC"/>
                </a:solidFill>
                <a:latin typeface="Arial Narrow" panose="020B0606020202030204" pitchFamily="34" charset="0"/>
              </a:rPr>
              <a:t>Databank</a:t>
            </a:r>
            <a:endParaRPr lang="ru-RU" sz="2000" b="1" kern="0" dirty="0">
              <a:solidFill>
                <a:srgbClr val="0056AC"/>
              </a:solidFill>
              <a:latin typeface="Arial Narrow" panose="020B0606020202030204" pitchFamily="34" charset="0"/>
            </a:endParaRPr>
          </a:p>
        </p:txBody>
      </p:sp>
      <p:sp>
        <p:nvSpPr>
          <p:cNvPr id="8" name="Скругленный прямоугольник 7"/>
          <p:cNvSpPr/>
          <p:nvPr/>
        </p:nvSpPr>
        <p:spPr bwMode="auto">
          <a:xfrm>
            <a:off x="3714744" y="2331780"/>
            <a:ext cx="2087897" cy="811468"/>
          </a:xfrm>
          <a:prstGeom prst="roundRect">
            <a:avLst/>
          </a:prstGeom>
          <a:solidFill>
            <a:srgbClr val="CCECFF"/>
          </a:solidFill>
          <a:ln>
            <a:solidFill>
              <a:srgbClr val="0056AC"/>
            </a:solidFill>
            <a:headEnd type="none" w="sm" len="sm"/>
            <a:tailEnd type="none" w="sm" len="sm"/>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lIns="90000" tIns="46800" rIns="90000" bIns="46800" anchor="ctr"/>
          <a:lstStyle/>
          <a:p>
            <a:pPr algn="ctr" eaLnBrk="0" hangingPunct="0">
              <a:defRPr/>
            </a:pPr>
            <a:r>
              <a:rPr lang="en-US" sz="1800" b="1" dirty="0">
                <a:solidFill>
                  <a:srgbClr val="0056AC"/>
                </a:solidFill>
                <a:latin typeface="Arial Narrow" panose="020B0606020202030204" pitchFamily="34" charset="0"/>
              </a:rPr>
              <a:t>Analytical Information</a:t>
            </a:r>
            <a:endParaRPr lang="ru-RU" sz="1800" b="1" dirty="0">
              <a:solidFill>
                <a:srgbClr val="0056AC"/>
              </a:solidFill>
              <a:latin typeface="Arial Narrow" panose="020B0606020202030204" pitchFamily="34" charset="0"/>
            </a:endParaRPr>
          </a:p>
        </p:txBody>
      </p:sp>
      <p:sp>
        <p:nvSpPr>
          <p:cNvPr id="9" name="Скругленный прямоугольник 8"/>
          <p:cNvSpPr/>
          <p:nvPr/>
        </p:nvSpPr>
        <p:spPr bwMode="auto">
          <a:xfrm>
            <a:off x="6484341" y="1857364"/>
            <a:ext cx="2439882" cy="3286148"/>
          </a:xfrm>
          <a:prstGeom prst="roundRect">
            <a:avLst>
              <a:gd name="adj" fmla="val 4148"/>
            </a:avLst>
          </a:prstGeom>
          <a:solidFill>
            <a:schemeClr val="accent1">
              <a:lumMod val="40000"/>
              <a:lumOff val="60000"/>
            </a:schemeClr>
          </a:solidFill>
          <a:ln>
            <a:solidFill>
              <a:srgbClr val="0056AC"/>
            </a:solidFill>
            <a:headEnd type="none" w="sm" len="sm"/>
            <a:tailEnd type="none" w="sm" len="sm"/>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lIns="90000" tIns="46800" rIns="90000" bIns="46800"/>
          <a:lstStyle/>
          <a:p>
            <a:pPr algn="ctr" eaLnBrk="0" hangingPunct="0">
              <a:defRPr/>
            </a:pPr>
            <a:r>
              <a:rPr lang="en-US" sz="2000" b="1" dirty="0">
                <a:solidFill>
                  <a:srgbClr val="0056AC"/>
                </a:solidFill>
                <a:latin typeface="Arial Narrow" panose="020B0606020202030204" pitchFamily="34" charset="0"/>
              </a:rPr>
              <a:t>Web-Portal</a:t>
            </a:r>
            <a:endParaRPr lang="ru-RU" sz="2000" b="1" dirty="0">
              <a:solidFill>
                <a:srgbClr val="0056AC"/>
              </a:solidFill>
              <a:latin typeface="Arial Narrow" panose="020B0606020202030204" pitchFamily="34" charset="0"/>
            </a:endParaRPr>
          </a:p>
        </p:txBody>
      </p:sp>
      <p:sp>
        <p:nvSpPr>
          <p:cNvPr id="10" name="Скругленный прямоугольник 9"/>
          <p:cNvSpPr/>
          <p:nvPr/>
        </p:nvSpPr>
        <p:spPr bwMode="auto">
          <a:xfrm>
            <a:off x="3714744" y="3929066"/>
            <a:ext cx="2087897" cy="785818"/>
          </a:xfrm>
          <a:prstGeom prst="roundRect">
            <a:avLst/>
          </a:prstGeom>
          <a:solidFill>
            <a:srgbClr val="CCECFF"/>
          </a:solidFill>
          <a:ln>
            <a:solidFill>
              <a:srgbClr val="0056AC"/>
            </a:solidFill>
            <a:headEnd type="none" w="sm" len="sm"/>
            <a:tailEnd type="none" w="sm" len="sm"/>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lIns="90000" tIns="46800" rIns="90000" bIns="46800" anchor="ctr"/>
          <a:lstStyle/>
          <a:p>
            <a:pPr algn="ctr" eaLnBrk="0" hangingPunct="0">
              <a:defRPr/>
            </a:pPr>
            <a:r>
              <a:rPr lang="en-US" sz="1800" b="1" dirty="0">
                <a:solidFill>
                  <a:srgbClr val="0056AC"/>
                </a:solidFill>
                <a:latin typeface="Arial Narrow" panose="020B0606020202030204" pitchFamily="34" charset="0"/>
              </a:rPr>
              <a:t>Statistical Information</a:t>
            </a:r>
            <a:endParaRPr lang="ru-RU" sz="1800" b="1" dirty="0">
              <a:solidFill>
                <a:srgbClr val="0056AC"/>
              </a:solidFill>
              <a:latin typeface="Arial Narrow" panose="020B0606020202030204" pitchFamily="34" charset="0"/>
            </a:endParaRPr>
          </a:p>
        </p:txBody>
      </p:sp>
      <p:sp>
        <p:nvSpPr>
          <p:cNvPr id="11" name="Прямоугольник 10"/>
          <p:cNvSpPr/>
          <p:nvPr/>
        </p:nvSpPr>
        <p:spPr bwMode="auto">
          <a:xfrm>
            <a:off x="351692" y="1857376"/>
            <a:ext cx="2703635" cy="3357563"/>
          </a:xfrm>
          <a:prstGeom prst="rect">
            <a:avLst/>
          </a:prstGeom>
          <a:solidFill>
            <a:schemeClr val="accent1">
              <a:lumMod val="40000"/>
              <a:lumOff val="60000"/>
            </a:schemeClr>
          </a:solidFill>
          <a:ln w="12700" cap="flat" cmpd="sng" algn="ctr">
            <a:solidFill>
              <a:srgbClr val="0056AC"/>
            </a:solidFill>
            <a:prstDash val="solid"/>
            <a:round/>
            <a:headEnd type="none" w="sm" len="sm"/>
            <a:tailEnd type="none" w="sm" len="sm"/>
          </a:ln>
          <a:effectLst/>
        </p:spPr>
        <p:txBody>
          <a:bodyPr wrap="none" lIns="90000" tIns="46800" rIns="90000" bIns="46800"/>
          <a:lstStyle/>
          <a:p>
            <a:pPr algn="ctr" eaLnBrk="0" hangingPunct="0">
              <a:defRPr/>
            </a:pPr>
            <a:r>
              <a:rPr lang="en-US" sz="2000" b="1" dirty="0">
                <a:solidFill>
                  <a:srgbClr val="0056AC"/>
                </a:solidFill>
                <a:latin typeface="Arial Narrow" panose="020B0606020202030204" pitchFamily="34" charset="0"/>
              </a:rPr>
              <a:t>Measurements</a:t>
            </a:r>
            <a:endParaRPr lang="ru-RU" b="1" dirty="0">
              <a:solidFill>
                <a:srgbClr val="0056AC"/>
              </a:solidFill>
              <a:latin typeface="Arial Narrow" panose="020B0606020202030204" pitchFamily="34" charset="0"/>
            </a:endParaRPr>
          </a:p>
        </p:txBody>
      </p:sp>
      <p:sp>
        <p:nvSpPr>
          <p:cNvPr id="15" name="Скругленный прямоугольник 14"/>
          <p:cNvSpPr/>
          <p:nvPr/>
        </p:nvSpPr>
        <p:spPr bwMode="auto">
          <a:xfrm>
            <a:off x="418658" y="2370540"/>
            <a:ext cx="2525819" cy="1706532"/>
          </a:xfrm>
          <a:prstGeom prst="roundRect">
            <a:avLst>
              <a:gd name="adj" fmla="val 9239"/>
            </a:avLst>
          </a:prstGeom>
          <a:solidFill>
            <a:schemeClr val="accent1">
              <a:lumMod val="40000"/>
              <a:lumOff val="60000"/>
            </a:schemeClr>
          </a:solidFill>
          <a:ln>
            <a:solidFill>
              <a:srgbClr val="0056AC"/>
            </a:solidFill>
            <a:headEnd type="none" w="sm" len="sm"/>
            <a:tailEnd type="none" w="sm" len="sm"/>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lIns="90000" tIns="0" rIns="90000" bIns="46800"/>
          <a:lstStyle/>
          <a:p>
            <a:pPr algn="ctr">
              <a:defRPr/>
            </a:pPr>
            <a:r>
              <a:rPr lang="en-US" sz="1800" b="1" dirty="0">
                <a:solidFill>
                  <a:srgbClr val="0056AC"/>
                </a:solidFill>
                <a:latin typeface="Arial Narrow" panose="020B0606020202030204" pitchFamily="34" charset="0"/>
              </a:rPr>
              <a:t>Satellite Monitoring</a:t>
            </a:r>
            <a:endParaRPr lang="ru-RU" sz="1800" b="1" dirty="0">
              <a:solidFill>
                <a:srgbClr val="0056AC"/>
              </a:solidFill>
              <a:latin typeface="Arial Narrow" panose="020B0606020202030204" pitchFamily="34" charset="0"/>
            </a:endParaRPr>
          </a:p>
        </p:txBody>
      </p:sp>
      <p:sp>
        <p:nvSpPr>
          <p:cNvPr id="16" name="Содержимое 2"/>
          <p:cNvSpPr txBox="1">
            <a:spLocks/>
          </p:cNvSpPr>
          <p:nvPr/>
        </p:nvSpPr>
        <p:spPr bwMode="auto">
          <a:xfrm>
            <a:off x="551596" y="2825473"/>
            <a:ext cx="2259943" cy="432048"/>
          </a:xfrm>
          <a:prstGeom prst="rect">
            <a:avLst/>
          </a:prstGeom>
          <a:solidFill>
            <a:srgbClr val="CCECFF"/>
          </a:solidFill>
          <a:ln>
            <a:solidFill>
              <a:srgbClr val="0056AC"/>
            </a:solidFill>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lIns="89989" tIns="46794" rIns="89989" bIns="46794" anchor="ctr"/>
          <a:lstStyle/>
          <a:p>
            <a:pPr algn="ctr" eaLnBrk="0" hangingPunct="0">
              <a:spcBef>
                <a:spcPts val="0"/>
              </a:spcBef>
              <a:defRPr/>
            </a:pPr>
            <a:r>
              <a:rPr lang="en-US" sz="1800" kern="0" dirty="0">
                <a:solidFill>
                  <a:srgbClr val="0056AC"/>
                </a:solidFill>
                <a:latin typeface="Arial Narrow" panose="020B0606020202030204" pitchFamily="34" charset="0"/>
              </a:rPr>
              <a:t>Earth Observation</a:t>
            </a:r>
            <a:endParaRPr lang="ru-RU" sz="1800" kern="0" dirty="0">
              <a:solidFill>
                <a:srgbClr val="0056AC"/>
              </a:solidFill>
              <a:latin typeface="Arial Narrow" panose="020B0606020202030204" pitchFamily="34" charset="0"/>
            </a:endParaRPr>
          </a:p>
        </p:txBody>
      </p:sp>
      <p:sp>
        <p:nvSpPr>
          <p:cNvPr id="17" name="Содержимое 2"/>
          <p:cNvSpPr txBox="1">
            <a:spLocks/>
          </p:cNvSpPr>
          <p:nvPr/>
        </p:nvSpPr>
        <p:spPr bwMode="auto">
          <a:xfrm>
            <a:off x="551596" y="3401536"/>
            <a:ext cx="2259943" cy="531519"/>
          </a:xfrm>
          <a:prstGeom prst="rect">
            <a:avLst/>
          </a:prstGeom>
          <a:solidFill>
            <a:srgbClr val="CCECFF"/>
          </a:solidFill>
          <a:ln>
            <a:solidFill>
              <a:srgbClr val="0056AC"/>
            </a:solidFill>
            <a:headEnd/>
            <a:tailEnd/>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lIns="89989" tIns="46794" rIns="89989" bIns="46794" anchor="ctr"/>
          <a:lstStyle/>
          <a:p>
            <a:pPr algn="ctr" eaLnBrk="0" hangingPunct="0">
              <a:lnSpc>
                <a:spcPts val="1500"/>
              </a:lnSpc>
              <a:spcBef>
                <a:spcPts val="0"/>
              </a:spcBef>
              <a:defRPr/>
            </a:pPr>
            <a:r>
              <a:rPr lang="en-US" sz="1800" kern="0" dirty="0" smtClean="0">
                <a:solidFill>
                  <a:srgbClr val="0056AC"/>
                </a:solidFill>
                <a:latin typeface="Arial Narrow" panose="020B0606020202030204" pitchFamily="34" charset="0"/>
              </a:rPr>
              <a:t>Geophysics measurement</a:t>
            </a:r>
            <a:endParaRPr lang="ru-RU" sz="1800" kern="0" dirty="0">
              <a:solidFill>
                <a:srgbClr val="0056AC"/>
              </a:solidFill>
              <a:latin typeface="Arial Narrow" panose="020B0606020202030204" pitchFamily="34" charset="0"/>
            </a:endParaRPr>
          </a:p>
        </p:txBody>
      </p:sp>
      <p:sp>
        <p:nvSpPr>
          <p:cNvPr id="18" name="Скругленный прямоугольник 17"/>
          <p:cNvSpPr/>
          <p:nvPr/>
        </p:nvSpPr>
        <p:spPr bwMode="auto">
          <a:xfrm>
            <a:off x="418658" y="4560608"/>
            <a:ext cx="2525819" cy="511466"/>
          </a:xfrm>
          <a:prstGeom prst="roundRect">
            <a:avLst>
              <a:gd name="adj" fmla="val 22141"/>
            </a:avLst>
          </a:prstGeom>
          <a:solidFill>
            <a:schemeClr val="accent1">
              <a:lumMod val="40000"/>
              <a:lumOff val="60000"/>
            </a:schemeClr>
          </a:solidFill>
          <a:ln>
            <a:solidFill>
              <a:srgbClr val="0056AC"/>
            </a:solidFill>
            <a:headEnd type="none" w="sm" len="sm"/>
            <a:tailEnd type="none" w="sm" len="sm"/>
          </a:ln>
          <a:effectLst>
            <a:outerShdw blurRad="50800" dist="38100" dir="2700000" algn="tl" rotWithShape="0">
              <a:prstClr val="black">
                <a:alpha val="40000"/>
              </a:prstClr>
            </a:outerShdw>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lIns="90000" tIns="46800" rIns="90000" bIns="46800" anchor="ctr"/>
          <a:lstStyle/>
          <a:p>
            <a:pPr algn="ctr" eaLnBrk="0" hangingPunct="0">
              <a:defRPr/>
            </a:pPr>
            <a:r>
              <a:rPr lang="en-US" sz="1800" b="1" dirty="0">
                <a:solidFill>
                  <a:srgbClr val="0056AC"/>
                </a:solidFill>
                <a:latin typeface="Arial Narrow" panose="020B0606020202030204" pitchFamily="34" charset="0"/>
              </a:rPr>
              <a:t>In-situ Data</a:t>
            </a:r>
            <a:endParaRPr lang="ru-RU" sz="1800" b="1" dirty="0">
              <a:solidFill>
                <a:srgbClr val="0056AC"/>
              </a:solidFill>
              <a:latin typeface="Arial Narrow" panose="020B0606020202030204" pitchFamily="34" charset="0"/>
            </a:endParaRPr>
          </a:p>
        </p:txBody>
      </p:sp>
      <p:sp>
        <p:nvSpPr>
          <p:cNvPr id="19" name="Плюс 18"/>
          <p:cNvSpPr/>
          <p:nvPr/>
        </p:nvSpPr>
        <p:spPr bwMode="auto">
          <a:xfrm>
            <a:off x="1472712" y="4098573"/>
            <a:ext cx="395654" cy="428625"/>
          </a:xfrm>
          <a:prstGeom prst="mathPlus">
            <a:avLst/>
          </a:prstGeom>
          <a:solidFill>
            <a:schemeClr val="accent1">
              <a:lumMod val="50000"/>
            </a:schemeClr>
          </a:solidFill>
          <a:ln w="12700" cap="flat" cmpd="sng" algn="ctr">
            <a:solidFill>
              <a:schemeClr val="accent1">
                <a:lumMod val="20000"/>
                <a:lumOff val="80000"/>
              </a:schemeClr>
            </a:solidFill>
            <a:prstDash val="solid"/>
            <a:round/>
            <a:headEnd type="none" w="sm" len="sm"/>
            <a:tailEnd type="none" w="sm" len="sm"/>
          </a:ln>
          <a:effectLst/>
        </p:spPr>
        <p:txBody>
          <a:bodyPr wrap="none" lIns="90000" tIns="46800" rIns="90000" bIns="46800"/>
          <a:lstStyle/>
          <a:p>
            <a:pPr>
              <a:defRPr/>
            </a:pPr>
            <a:endParaRPr lang="ru-RU">
              <a:latin typeface="Arial Narrow" panose="020B0606020202030204" pitchFamily="34" charset="0"/>
            </a:endParaRPr>
          </a:p>
        </p:txBody>
      </p:sp>
      <p:sp>
        <p:nvSpPr>
          <p:cNvPr id="20" name="Стрелка вправо с вырезом 19"/>
          <p:cNvSpPr>
            <a:spLocks noChangeArrowheads="1"/>
          </p:cNvSpPr>
          <p:nvPr/>
        </p:nvSpPr>
        <p:spPr bwMode="auto">
          <a:xfrm>
            <a:off x="3121269" y="2571750"/>
            <a:ext cx="527538" cy="357188"/>
          </a:xfrm>
          <a:prstGeom prst="notchedRightArrow">
            <a:avLst>
              <a:gd name="adj1" fmla="val 50000"/>
              <a:gd name="adj2" fmla="val 50000"/>
            </a:avLst>
          </a:prstGeom>
          <a:solidFill>
            <a:schemeClr val="accent1">
              <a:lumMod val="50000"/>
            </a:schemeClr>
          </a:solidFill>
          <a:ln w="12700" algn="ctr">
            <a:solidFill>
              <a:schemeClr val="accent1">
                <a:lumMod val="20000"/>
                <a:lumOff val="80000"/>
              </a:schemeClr>
            </a:solidFill>
            <a:round/>
            <a:headEnd type="none" w="sm" len="sm"/>
            <a:tailEnd type="none" w="sm" len="sm"/>
          </a:ln>
        </p:spPr>
        <p:txBody>
          <a:bodyPr wrap="none" lIns="90000" tIns="46800" rIns="90000" bIns="46800"/>
          <a:lstStyle/>
          <a:p>
            <a:endParaRPr lang="ru-RU">
              <a:latin typeface="Arial Narrow" panose="020B0606020202030204" pitchFamily="34" charset="0"/>
            </a:endParaRPr>
          </a:p>
        </p:txBody>
      </p:sp>
      <p:sp>
        <p:nvSpPr>
          <p:cNvPr id="21" name="Стрелка вправо с вырезом 20"/>
          <p:cNvSpPr>
            <a:spLocks noChangeArrowheads="1"/>
          </p:cNvSpPr>
          <p:nvPr/>
        </p:nvSpPr>
        <p:spPr bwMode="auto">
          <a:xfrm>
            <a:off x="3121269" y="4143375"/>
            <a:ext cx="527538" cy="357188"/>
          </a:xfrm>
          <a:prstGeom prst="notchedRightArrow">
            <a:avLst>
              <a:gd name="adj1" fmla="val 50000"/>
              <a:gd name="adj2" fmla="val 50000"/>
            </a:avLst>
          </a:prstGeom>
          <a:solidFill>
            <a:schemeClr val="accent1">
              <a:lumMod val="50000"/>
            </a:schemeClr>
          </a:solidFill>
          <a:ln w="12700" algn="ctr">
            <a:solidFill>
              <a:schemeClr val="accent1">
                <a:lumMod val="20000"/>
                <a:lumOff val="80000"/>
              </a:schemeClr>
            </a:solidFill>
            <a:round/>
            <a:headEnd type="none" w="sm" len="sm"/>
            <a:tailEnd type="none" w="sm" len="sm"/>
          </a:ln>
        </p:spPr>
        <p:txBody>
          <a:bodyPr wrap="none" lIns="90000" tIns="46800" rIns="90000" bIns="46800"/>
          <a:lstStyle/>
          <a:p>
            <a:endParaRPr lang="ru-RU">
              <a:latin typeface="Arial Narrow" panose="020B0606020202030204" pitchFamily="34" charset="0"/>
            </a:endParaRPr>
          </a:p>
        </p:txBody>
      </p:sp>
      <p:sp>
        <p:nvSpPr>
          <p:cNvPr id="22" name="Стрелка вправо с вырезом 21"/>
          <p:cNvSpPr>
            <a:spLocks noChangeArrowheads="1"/>
          </p:cNvSpPr>
          <p:nvPr/>
        </p:nvSpPr>
        <p:spPr bwMode="auto">
          <a:xfrm>
            <a:off x="3121270" y="3357564"/>
            <a:ext cx="3297115" cy="357187"/>
          </a:xfrm>
          <a:prstGeom prst="notchedRightArrow">
            <a:avLst>
              <a:gd name="adj1" fmla="val 50000"/>
              <a:gd name="adj2" fmla="val 50000"/>
            </a:avLst>
          </a:prstGeom>
          <a:solidFill>
            <a:schemeClr val="accent1">
              <a:lumMod val="50000"/>
            </a:schemeClr>
          </a:solidFill>
          <a:ln w="12700" algn="ctr">
            <a:solidFill>
              <a:schemeClr val="accent1">
                <a:lumMod val="20000"/>
                <a:lumOff val="80000"/>
              </a:schemeClr>
            </a:solidFill>
            <a:round/>
            <a:headEnd type="none" w="sm" len="sm"/>
            <a:tailEnd type="none" w="sm" len="sm"/>
          </a:ln>
        </p:spPr>
        <p:txBody>
          <a:bodyPr wrap="none" lIns="90000" tIns="46800" rIns="90000" bIns="46800"/>
          <a:lstStyle/>
          <a:p>
            <a:endParaRPr lang="ru-RU">
              <a:latin typeface="Arial Narrow" panose="020B0606020202030204" pitchFamily="34" charset="0"/>
            </a:endParaRPr>
          </a:p>
        </p:txBody>
      </p:sp>
      <p:sp>
        <p:nvSpPr>
          <p:cNvPr id="23" name="Стрелка вправо с вырезом 22"/>
          <p:cNvSpPr>
            <a:spLocks noChangeArrowheads="1"/>
          </p:cNvSpPr>
          <p:nvPr/>
        </p:nvSpPr>
        <p:spPr bwMode="auto">
          <a:xfrm>
            <a:off x="5890846" y="2571750"/>
            <a:ext cx="527538" cy="357188"/>
          </a:xfrm>
          <a:prstGeom prst="notchedRightArrow">
            <a:avLst>
              <a:gd name="adj1" fmla="val 50000"/>
              <a:gd name="adj2" fmla="val 50000"/>
            </a:avLst>
          </a:prstGeom>
          <a:solidFill>
            <a:schemeClr val="accent1">
              <a:lumMod val="50000"/>
            </a:schemeClr>
          </a:solidFill>
          <a:ln w="12700" algn="ctr">
            <a:solidFill>
              <a:schemeClr val="accent1">
                <a:lumMod val="20000"/>
                <a:lumOff val="80000"/>
              </a:schemeClr>
            </a:solidFill>
            <a:round/>
            <a:headEnd type="none" w="sm" len="sm"/>
            <a:tailEnd type="none" w="sm" len="sm"/>
          </a:ln>
        </p:spPr>
        <p:txBody>
          <a:bodyPr wrap="none" lIns="90000" tIns="46800" rIns="90000" bIns="46800"/>
          <a:lstStyle/>
          <a:p>
            <a:endParaRPr lang="ru-RU">
              <a:latin typeface="Arial Narrow" panose="020B0606020202030204" pitchFamily="34" charset="0"/>
            </a:endParaRPr>
          </a:p>
        </p:txBody>
      </p:sp>
      <p:sp>
        <p:nvSpPr>
          <p:cNvPr id="24" name="Стрелка вправо с вырезом 23"/>
          <p:cNvSpPr>
            <a:spLocks noChangeArrowheads="1"/>
          </p:cNvSpPr>
          <p:nvPr/>
        </p:nvSpPr>
        <p:spPr bwMode="auto">
          <a:xfrm>
            <a:off x="5890846" y="4143375"/>
            <a:ext cx="527538" cy="357188"/>
          </a:xfrm>
          <a:prstGeom prst="notchedRightArrow">
            <a:avLst>
              <a:gd name="adj1" fmla="val 50000"/>
              <a:gd name="adj2" fmla="val 50000"/>
            </a:avLst>
          </a:prstGeom>
          <a:solidFill>
            <a:schemeClr val="accent1">
              <a:lumMod val="50000"/>
            </a:schemeClr>
          </a:solidFill>
          <a:ln w="12700" algn="ctr">
            <a:solidFill>
              <a:schemeClr val="accent1">
                <a:lumMod val="20000"/>
                <a:lumOff val="80000"/>
              </a:schemeClr>
            </a:solidFill>
            <a:round/>
            <a:headEnd type="none" w="sm" len="sm"/>
            <a:tailEnd type="none" w="sm" len="sm"/>
          </a:ln>
        </p:spPr>
        <p:txBody>
          <a:bodyPr wrap="none" lIns="90000" tIns="46800" rIns="90000" bIns="46800"/>
          <a:lstStyle/>
          <a:p>
            <a:endParaRPr lang="ru-RU">
              <a:latin typeface="Arial Narrow" panose="020B0606020202030204" pitchFamily="34" charset="0"/>
            </a:endParaRPr>
          </a:p>
        </p:txBody>
      </p:sp>
      <p:sp>
        <p:nvSpPr>
          <p:cNvPr id="25" name="Стрелка вправо с вырезом 24"/>
          <p:cNvSpPr>
            <a:spLocks noChangeArrowheads="1"/>
          </p:cNvSpPr>
          <p:nvPr/>
        </p:nvSpPr>
        <p:spPr bwMode="auto">
          <a:xfrm rot="5400000">
            <a:off x="4364161" y="3388825"/>
            <a:ext cx="679450" cy="331177"/>
          </a:xfrm>
          <a:prstGeom prst="notchedRightArrow">
            <a:avLst>
              <a:gd name="adj1" fmla="val 50000"/>
              <a:gd name="adj2" fmla="val 49835"/>
            </a:avLst>
          </a:prstGeom>
          <a:solidFill>
            <a:schemeClr val="accent1">
              <a:lumMod val="50000"/>
            </a:schemeClr>
          </a:solidFill>
          <a:ln w="12700" algn="ctr">
            <a:solidFill>
              <a:schemeClr val="accent1">
                <a:lumMod val="20000"/>
                <a:lumOff val="80000"/>
              </a:schemeClr>
            </a:solidFill>
            <a:round/>
            <a:headEnd type="none" w="sm" len="sm"/>
            <a:tailEnd type="none" w="sm" len="sm"/>
          </a:ln>
        </p:spPr>
        <p:txBody>
          <a:bodyPr wrap="none" lIns="90000" tIns="46800" rIns="90000" bIns="46800"/>
          <a:lstStyle/>
          <a:p>
            <a:endParaRPr lang="ru-RU">
              <a:latin typeface="Arial Narrow" panose="020B0606020202030204" pitchFamily="34" charset="0"/>
            </a:endParaRPr>
          </a:p>
        </p:txBody>
      </p:sp>
      <p:sp>
        <p:nvSpPr>
          <p:cNvPr id="26" name="Скругленный прямоугольник 25"/>
          <p:cNvSpPr/>
          <p:nvPr/>
        </p:nvSpPr>
        <p:spPr bwMode="auto">
          <a:xfrm>
            <a:off x="6550283" y="4077072"/>
            <a:ext cx="2307997" cy="995002"/>
          </a:xfrm>
          <a:prstGeom prst="roundRect">
            <a:avLst>
              <a:gd name="adj" fmla="val 8179"/>
            </a:avLst>
          </a:prstGeom>
          <a:solidFill>
            <a:srgbClr val="CCECFF"/>
          </a:solidFill>
          <a:ln>
            <a:solidFill>
              <a:srgbClr val="0056AC"/>
            </a:solidFill>
            <a:headEnd type="none" w="sm" len="sm"/>
            <a:tailEnd type="none" w="sm" len="sm"/>
          </a:ln>
          <a:effectLst/>
          <a:scene3d>
            <a:camera prst="orthographicFront">
              <a:rot lat="0" lon="0" rev="0"/>
            </a:camera>
            <a:lightRig rig="threePt" dir="t">
              <a:rot lat="0" lon="0" rev="1200000"/>
            </a:lightRig>
          </a:scene3d>
          <a:sp3d/>
        </p:spPr>
        <p:style>
          <a:lnRef idx="0">
            <a:schemeClr val="accent2"/>
          </a:lnRef>
          <a:fillRef idx="3">
            <a:schemeClr val="accent2"/>
          </a:fillRef>
          <a:effectRef idx="3">
            <a:schemeClr val="accent2"/>
          </a:effectRef>
          <a:fontRef idx="minor">
            <a:schemeClr val="lt1"/>
          </a:fontRef>
        </p:style>
        <p:txBody>
          <a:bodyPr lIns="90000" tIns="46800" rIns="90000" bIns="46800" anchor="ctr"/>
          <a:lstStyle/>
          <a:p>
            <a:pPr indent="180975" eaLnBrk="0" hangingPunct="0">
              <a:lnSpc>
                <a:spcPct val="90000"/>
              </a:lnSpc>
              <a:buFont typeface="Wingdings" pitchFamily="2" charset="2"/>
              <a:buChar char="§"/>
              <a:defRPr/>
            </a:pPr>
            <a:r>
              <a:rPr lang="en-US" sz="1600" dirty="0">
                <a:solidFill>
                  <a:srgbClr val="0056AC"/>
                </a:solidFill>
                <a:latin typeface="Arial Narrow" panose="020B0606020202030204" pitchFamily="34" charset="0"/>
              </a:rPr>
              <a:t>Visualization Tools</a:t>
            </a:r>
          </a:p>
          <a:p>
            <a:pPr indent="180975" eaLnBrk="0" hangingPunct="0">
              <a:lnSpc>
                <a:spcPct val="90000"/>
              </a:lnSpc>
              <a:buFont typeface="Wingdings" pitchFamily="2" charset="2"/>
              <a:buChar char="§"/>
              <a:defRPr/>
            </a:pPr>
            <a:r>
              <a:rPr lang="en-US" sz="1600" dirty="0">
                <a:solidFill>
                  <a:srgbClr val="0056AC"/>
                </a:solidFill>
                <a:latin typeface="Arial Narrow" panose="020B0606020202030204" pitchFamily="34" charset="0"/>
              </a:rPr>
              <a:t>Low-key Analysis Tools</a:t>
            </a:r>
          </a:p>
          <a:p>
            <a:pPr indent="180975" eaLnBrk="0" hangingPunct="0">
              <a:lnSpc>
                <a:spcPct val="90000"/>
              </a:lnSpc>
              <a:buFont typeface="Wingdings" pitchFamily="2" charset="2"/>
              <a:buChar char="§"/>
              <a:defRPr/>
            </a:pPr>
            <a:r>
              <a:rPr lang="en-US" sz="1600" dirty="0">
                <a:solidFill>
                  <a:srgbClr val="0056AC"/>
                </a:solidFill>
                <a:latin typeface="Arial Narrow" panose="020B0606020202030204" pitchFamily="34" charset="0"/>
              </a:rPr>
              <a:t>Mapping Tools</a:t>
            </a:r>
          </a:p>
          <a:p>
            <a:pPr indent="180975" eaLnBrk="0" hangingPunct="0">
              <a:lnSpc>
                <a:spcPct val="90000"/>
              </a:lnSpc>
              <a:buFont typeface="Wingdings" pitchFamily="2" charset="2"/>
              <a:buChar char="§"/>
              <a:defRPr/>
            </a:pPr>
            <a:r>
              <a:rPr lang="en-US" sz="1600" dirty="0">
                <a:solidFill>
                  <a:srgbClr val="0056AC"/>
                </a:solidFill>
                <a:latin typeface="Arial Narrow" panose="020B0606020202030204" pitchFamily="34" charset="0"/>
              </a:rPr>
              <a:t>…</a:t>
            </a:r>
            <a:endParaRPr lang="ru-RU" sz="1600" dirty="0">
              <a:solidFill>
                <a:srgbClr val="0056AC"/>
              </a:solidFill>
              <a:latin typeface="Arial Narrow" panose="020B0606020202030204" pitchFamily="34" charset="0"/>
            </a:endParaRPr>
          </a:p>
        </p:txBody>
      </p:sp>
      <p:pic>
        <p:nvPicPr>
          <p:cNvPr id="30" name="Рисунок 29" descr="webgis_newcalif2010.10.21.png"/>
          <p:cNvPicPr>
            <a:picLocks noChangeAspect="1"/>
          </p:cNvPicPr>
          <p:nvPr/>
        </p:nvPicPr>
        <p:blipFill>
          <a:blip r:embed="rId4" cstate="print"/>
          <a:stretch>
            <a:fillRect/>
          </a:stretch>
        </p:blipFill>
        <p:spPr>
          <a:xfrm>
            <a:off x="6516215" y="2348880"/>
            <a:ext cx="2389337" cy="1656184"/>
          </a:xfrm>
          <a:prstGeom prst="rect">
            <a:avLst/>
          </a:prstGeom>
        </p:spPr>
      </p:pic>
      <p:sp>
        <p:nvSpPr>
          <p:cNvPr id="2" name="Прямоугольник 1"/>
          <p:cNvSpPr/>
          <p:nvPr/>
        </p:nvSpPr>
        <p:spPr>
          <a:xfrm>
            <a:off x="191867" y="782120"/>
            <a:ext cx="2821606" cy="400110"/>
          </a:xfrm>
          <a:prstGeom prst="rect">
            <a:avLst/>
          </a:prstGeom>
        </p:spPr>
        <p:txBody>
          <a:bodyPr wrap="none">
            <a:spAutoFit/>
          </a:bodyPr>
          <a:lstStyle/>
          <a:p>
            <a:pPr>
              <a:defRPr/>
            </a:pPr>
            <a:r>
              <a:rPr lang="en-US" sz="2000" b="1" cap="all" dirty="0">
                <a:solidFill>
                  <a:schemeClr val="accent1">
                    <a:lumMod val="50000"/>
                  </a:schemeClr>
                </a:solidFill>
                <a:effectLst>
                  <a:outerShdw blurRad="38100" dist="38100" dir="2700000" algn="tl">
                    <a:srgbClr val="C0C0C0"/>
                  </a:outerShdw>
                </a:effectLst>
                <a:ea typeface="Calibri" pitchFamily="34" charset="0"/>
                <a:cs typeface="Tahoma" pitchFamily="34" charset="0"/>
              </a:rPr>
              <a:t>MAIN COMPONENTS </a:t>
            </a:r>
            <a:endParaRPr lang="ru-RU" sz="2000" b="1" cap="all" dirty="0">
              <a:solidFill>
                <a:schemeClr val="accent1">
                  <a:lumMod val="50000"/>
                </a:schemeClr>
              </a:solidFill>
              <a:effectLst>
                <a:outerShdw blurRad="38100" dist="38100" dir="2700000" algn="tl">
                  <a:srgbClr val="C0C0C0"/>
                </a:outerShdw>
              </a:effectLst>
              <a:ea typeface="Calibri" pitchFamily="34" charset="0"/>
              <a:cs typeface="Tahoma" pitchFamily="34" charset="0"/>
            </a:endParaRPr>
          </a:p>
        </p:txBody>
      </p:sp>
    </p:spTree>
  </p:cSld>
  <p:clrMapOvr>
    <a:overrideClrMapping bg1="lt1" tx1="dk1" bg2="lt2" tx2="dk2" accent1="accent1" accent2="accent2" accent3="accent3" accent4="accent4" accent5="accent5" accent6="accent6" hlink="hlink" folHlink="folHlink"/>
  </p:clrMapOvr>
  <p:transition>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0-#ppt_w/2"/>
                                          </p:val>
                                        </p:tav>
                                        <p:tav tm="100000">
                                          <p:val>
                                            <p:strVal val="#ppt_x"/>
                                          </p:val>
                                        </p:tav>
                                      </p:tavLst>
                                    </p:anim>
                                    <p:anim calcmode="lin" valueType="num">
                                      <p:cBhvr additive="base">
                                        <p:cTn id="26" dur="500" fill="hold"/>
                                        <p:tgtEl>
                                          <p:spTgt spid="19"/>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0-#ppt_w/2"/>
                                          </p:val>
                                        </p:tav>
                                        <p:tav tm="100000">
                                          <p:val>
                                            <p:strVal val="#ppt_x"/>
                                          </p:val>
                                        </p:tav>
                                      </p:tavLst>
                                    </p:anim>
                                    <p:anim calcmode="lin" valueType="num">
                                      <p:cBhvr additive="base">
                                        <p:cTn id="30"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1+#ppt_w/2"/>
                                          </p:val>
                                        </p:tav>
                                        <p:tav tm="100000">
                                          <p:val>
                                            <p:strVal val="#ppt_x"/>
                                          </p:val>
                                        </p:tav>
                                      </p:tavLst>
                                    </p:anim>
                                    <p:anim calcmode="lin" valueType="num">
                                      <p:cBhvr additive="base">
                                        <p:cTn id="36" dur="500" fill="hold"/>
                                        <p:tgtEl>
                                          <p:spTgt spid="20"/>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additive="base">
                                        <p:cTn id="39" dur="500" fill="hold"/>
                                        <p:tgtEl>
                                          <p:spTgt spid="21"/>
                                        </p:tgtEl>
                                        <p:attrNameLst>
                                          <p:attrName>ppt_x</p:attrName>
                                        </p:attrNameLst>
                                      </p:cBhvr>
                                      <p:tavLst>
                                        <p:tav tm="0">
                                          <p:val>
                                            <p:strVal val="1+#ppt_w/2"/>
                                          </p:val>
                                        </p:tav>
                                        <p:tav tm="100000">
                                          <p:val>
                                            <p:strVal val="#ppt_x"/>
                                          </p:val>
                                        </p:tav>
                                      </p:tavLst>
                                    </p:anim>
                                    <p:anim calcmode="lin" valueType="num">
                                      <p:cBhvr additive="base">
                                        <p:cTn id="40" dur="500" fill="hold"/>
                                        <p:tgtEl>
                                          <p:spTgt spid="21"/>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1+#ppt_w/2"/>
                                          </p:val>
                                        </p:tav>
                                        <p:tav tm="100000">
                                          <p:val>
                                            <p:strVal val="#ppt_x"/>
                                          </p:val>
                                        </p:tav>
                                      </p:tavLst>
                                    </p:anim>
                                    <p:anim calcmode="lin" valueType="num">
                                      <p:cBhvr additive="base">
                                        <p:cTn id="44" dur="500" fill="hold"/>
                                        <p:tgtEl>
                                          <p:spTgt spid="8"/>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1+#ppt_w/2"/>
                                          </p:val>
                                        </p:tav>
                                        <p:tav tm="100000">
                                          <p:val>
                                            <p:strVal val="#ppt_x"/>
                                          </p:val>
                                        </p:tav>
                                      </p:tavLst>
                                    </p:anim>
                                    <p:anim calcmode="lin" valueType="num">
                                      <p:cBhvr additive="base">
                                        <p:cTn id="48" dur="500" fill="hold"/>
                                        <p:tgtEl>
                                          <p:spTgt spid="10"/>
                                        </p:tgtEl>
                                        <p:attrNameLst>
                                          <p:attrName>ppt_y</p:attrName>
                                        </p:attrNameLst>
                                      </p:cBhvr>
                                      <p:tavLst>
                                        <p:tav tm="0">
                                          <p:val>
                                            <p:strVal val="#ppt_y"/>
                                          </p:val>
                                        </p:tav>
                                        <p:tav tm="100000">
                                          <p:val>
                                            <p:strVal val="#ppt_y"/>
                                          </p:val>
                                        </p:tav>
                                      </p:tavLst>
                                    </p:anim>
                                  </p:childTnLst>
                                </p:cTn>
                              </p:par>
                              <p:par>
                                <p:cTn id="49" presetID="2" presetClass="entr" presetSubtype="2"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 calcmode="lin" valueType="num">
                                      <p:cBhvr additive="base">
                                        <p:cTn id="51" dur="500" fill="hold"/>
                                        <p:tgtEl>
                                          <p:spTgt spid="25"/>
                                        </p:tgtEl>
                                        <p:attrNameLst>
                                          <p:attrName>ppt_x</p:attrName>
                                        </p:attrNameLst>
                                      </p:cBhvr>
                                      <p:tavLst>
                                        <p:tav tm="0">
                                          <p:val>
                                            <p:strVal val="1+#ppt_w/2"/>
                                          </p:val>
                                        </p:tav>
                                        <p:tav tm="100000">
                                          <p:val>
                                            <p:strVal val="#ppt_x"/>
                                          </p:val>
                                        </p:tav>
                                      </p:tavLst>
                                    </p:anim>
                                    <p:anim calcmode="lin" valueType="num">
                                      <p:cBhvr additive="base">
                                        <p:cTn id="52" dur="5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8" presetClass="entr" presetSubtype="16"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diamond(in)">
                                      <p:cBhvr>
                                        <p:cTn id="57" dur="10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2" fill="hold" grpId="0" nodeType="click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additive="base">
                                        <p:cTn id="62" dur="500" fill="hold"/>
                                        <p:tgtEl>
                                          <p:spTgt spid="23"/>
                                        </p:tgtEl>
                                        <p:attrNameLst>
                                          <p:attrName>ppt_x</p:attrName>
                                        </p:attrNameLst>
                                      </p:cBhvr>
                                      <p:tavLst>
                                        <p:tav tm="0">
                                          <p:val>
                                            <p:strVal val="1+#ppt_w/2"/>
                                          </p:val>
                                        </p:tav>
                                        <p:tav tm="100000">
                                          <p:val>
                                            <p:strVal val="#ppt_x"/>
                                          </p:val>
                                        </p:tav>
                                      </p:tavLst>
                                    </p:anim>
                                    <p:anim calcmode="lin" valueType="num">
                                      <p:cBhvr additive="base">
                                        <p:cTn id="63" dur="500" fill="hold"/>
                                        <p:tgtEl>
                                          <p:spTgt spid="23"/>
                                        </p:tgtEl>
                                        <p:attrNameLst>
                                          <p:attrName>ppt_y</p:attrName>
                                        </p:attrNameLst>
                                      </p:cBhvr>
                                      <p:tavLst>
                                        <p:tav tm="0">
                                          <p:val>
                                            <p:strVal val="#ppt_y"/>
                                          </p:val>
                                        </p:tav>
                                        <p:tav tm="100000">
                                          <p:val>
                                            <p:strVal val="#ppt_y"/>
                                          </p:val>
                                        </p:tav>
                                      </p:tavLst>
                                    </p:anim>
                                  </p:childTnLst>
                                </p:cTn>
                              </p:par>
                              <p:par>
                                <p:cTn id="64" presetID="2" presetClass="entr" presetSubtype="2" fill="hold" grpId="0" nodeType="withEffect">
                                  <p:stCondLst>
                                    <p:cond delay="0"/>
                                  </p:stCondLst>
                                  <p:childTnLst>
                                    <p:set>
                                      <p:cBhvr>
                                        <p:cTn id="65" dur="1" fill="hold">
                                          <p:stCondLst>
                                            <p:cond delay="0"/>
                                          </p:stCondLst>
                                        </p:cTn>
                                        <p:tgtEl>
                                          <p:spTgt spid="22"/>
                                        </p:tgtEl>
                                        <p:attrNameLst>
                                          <p:attrName>style.visibility</p:attrName>
                                        </p:attrNameLst>
                                      </p:cBhvr>
                                      <p:to>
                                        <p:strVal val="visible"/>
                                      </p:to>
                                    </p:set>
                                    <p:anim calcmode="lin" valueType="num">
                                      <p:cBhvr additive="base">
                                        <p:cTn id="66" dur="500" fill="hold"/>
                                        <p:tgtEl>
                                          <p:spTgt spid="22"/>
                                        </p:tgtEl>
                                        <p:attrNameLst>
                                          <p:attrName>ppt_x</p:attrName>
                                        </p:attrNameLst>
                                      </p:cBhvr>
                                      <p:tavLst>
                                        <p:tav tm="0">
                                          <p:val>
                                            <p:strVal val="1+#ppt_w/2"/>
                                          </p:val>
                                        </p:tav>
                                        <p:tav tm="100000">
                                          <p:val>
                                            <p:strVal val="#ppt_x"/>
                                          </p:val>
                                        </p:tav>
                                      </p:tavLst>
                                    </p:anim>
                                    <p:anim calcmode="lin" valueType="num">
                                      <p:cBhvr additive="base">
                                        <p:cTn id="67" dur="500" fill="hold"/>
                                        <p:tgtEl>
                                          <p:spTgt spid="22"/>
                                        </p:tgtEl>
                                        <p:attrNameLst>
                                          <p:attrName>ppt_y</p:attrName>
                                        </p:attrNameLst>
                                      </p:cBhvr>
                                      <p:tavLst>
                                        <p:tav tm="0">
                                          <p:val>
                                            <p:strVal val="#ppt_y"/>
                                          </p:val>
                                        </p:tav>
                                        <p:tav tm="100000">
                                          <p:val>
                                            <p:strVal val="#ppt_y"/>
                                          </p:val>
                                        </p:tav>
                                      </p:tavLst>
                                    </p:anim>
                                  </p:childTnLst>
                                </p:cTn>
                              </p:par>
                              <p:par>
                                <p:cTn id="68" presetID="2" presetClass="entr" presetSubtype="2" fill="hold" grpId="0" nodeType="withEffect">
                                  <p:stCondLst>
                                    <p:cond delay="0"/>
                                  </p:stCondLst>
                                  <p:childTnLst>
                                    <p:set>
                                      <p:cBhvr>
                                        <p:cTn id="69" dur="1" fill="hold">
                                          <p:stCondLst>
                                            <p:cond delay="0"/>
                                          </p:stCondLst>
                                        </p:cTn>
                                        <p:tgtEl>
                                          <p:spTgt spid="24"/>
                                        </p:tgtEl>
                                        <p:attrNameLst>
                                          <p:attrName>style.visibility</p:attrName>
                                        </p:attrNameLst>
                                      </p:cBhvr>
                                      <p:to>
                                        <p:strVal val="visible"/>
                                      </p:to>
                                    </p:set>
                                    <p:anim calcmode="lin" valueType="num">
                                      <p:cBhvr additive="base">
                                        <p:cTn id="70" dur="500" fill="hold"/>
                                        <p:tgtEl>
                                          <p:spTgt spid="24"/>
                                        </p:tgtEl>
                                        <p:attrNameLst>
                                          <p:attrName>ppt_x</p:attrName>
                                        </p:attrNameLst>
                                      </p:cBhvr>
                                      <p:tavLst>
                                        <p:tav tm="0">
                                          <p:val>
                                            <p:strVal val="1+#ppt_w/2"/>
                                          </p:val>
                                        </p:tav>
                                        <p:tav tm="100000">
                                          <p:val>
                                            <p:strVal val="#ppt_x"/>
                                          </p:val>
                                        </p:tav>
                                      </p:tavLst>
                                    </p:anim>
                                    <p:anim calcmode="lin" valueType="num">
                                      <p:cBhvr additive="base">
                                        <p:cTn id="71" dur="500" fill="hold"/>
                                        <p:tgtEl>
                                          <p:spTgt spid="24"/>
                                        </p:tgtEl>
                                        <p:attrNameLst>
                                          <p:attrName>ppt_y</p:attrName>
                                        </p:attrNameLst>
                                      </p:cBhvr>
                                      <p:tavLst>
                                        <p:tav tm="0">
                                          <p:val>
                                            <p:strVal val="#ppt_y"/>
                                          </p:val>
                                        </p:tav>
                                        <p:tav tm="100000">
                                          <p:val>
                                            <p:strVal val="#ppt_y"/>
                                          </p:val>
                                        </p:tav>
                                      </p:tavLst>
                                    </p:anim>
                                  </p:childTnLst>
                                </p:cTn>
                              </p:par>
                              <p:par>
                                <p:cTn id="72" presetID="2" presetClass="entr" presetSubtype="2" fill="hold" nodeType="withEffect">
                                  <p:stCondLst>
                                    <p:cond delay="0"/>
                                  </p:stCondLst>
                                  <p:childTnLst>
                                    <p:set>
                                      <p:cBhvr>
                                        <p:cTn id="73" dur="1" fill="hold">
                                          <p:stCondLst>
                                            <p:cond delay="0"/>
                                          </p:stCondLst>
                                        </p:cTn>
                                        <p:tgtEl>
                                          <p:spTgt spid="9"/>
                                        </p:tgtEl>
                                        <p:attrNameLst>
                                          <p:attrName>style.visibility</p:attrName>
                                        </p:attrNameLst>
                                      </p:cBhvr>
                                      <p:to>
                                        <p:strVal val="visible"/>
                                      </p:to>
                                    </p:set>
                                    <p:anim calcmode="lin" valueType="num">
                                      <p:cBhvr additive="base">
                                        <p:cTn id="74" dur="500" fill="hold"/>
                                        <p:tgtEl>
                                          <p:spTgt spid="9"/>
                                        </p:tgtEl>
                                        <p:attrNameLst>
                                          <p:attrName>ppt_x</p:attrName>
                                        </p:attrNameLst>
                                      </p:cBhvr>
                                      <p:tavLst>
                                        <p:tav tm="0">
                                          <p:val>
                                            <p:strVal val="1+#ppt_w/2"/>
                                          </p:val>
                                        </p:tav>
                                        <p:tav tm="100000">
                                          <p:val>
                                            <p:strVal val="#ppt_x"/>
                                          </p:val>
                                        </p:tav>
                                      </p:tavLst>
                                    </p:anim>
                                    <p:anim calcmode="lin" valueType="num">
                                      <p:cBhvr additive="base">
                                        <p:cTn id="75" dur="500" fill="hold"/>
                                        <p:tgtEl>
                                          <p:spTgt spid="9"/>
                                        </p:tgtEl>
                                        <p:attrNameLst>
                                          <p:attrName>ppt_y</p:attrName>
                                        </p:attrNameLst>
                                      </p:cBhvr>
                                      <p:tavLst>
                                        <p:tav tm="0">
                                          <p:val>
                                            <p:strVal val="#ppt_y"/>
                                          </p:val>
                                        </p:tav>
                                        <p:tav tm="100000">
                                          <p:val>
                                            <p:strVal val="#ppt_y"/>
                                          </p:val>
                                        </p:tav>
                                      </p:tavLst>
                                    </p:anim>
                                  </p:childTnLst>
                                </p:cTn>
                              </p:par>
                              <p:par>
                                <p:cTn id="76" presetID="2" presetClass="entr" presetSubtype="2" fill="hold" nodeType="withEffect">
                                  <p:stCondLst>
                                    <p:cond delay="0"/>
                                  </p:stCondLst>
                                  <p:childTnLst>
                                    <p:set>
                                      <p:cBhvr>
                                        <p:cTn id="77" dur="1" fill="hold">
                                          <p:stCondLst>
                                            <p:cond delay="0"/>
                                          </p:stCondLst>
                                        </p:cTn>
                                        <p:tgtEl>
                                          <p:spTgt spid="26"/>
                                        </p:tgtEl>
                                        <p:attrNameLst>
                                          <p:attrName>style.visibility</p:attrName>
                                        </p:attrNameLst>
                                      </p:cBhvr>
                                      <p:to>
                                        <p:strVal val="visible"/>
                                      </p:to>
                                    </p:set>
                                    <p:anim calcmode="lin" valueType="num">
                                      <p:cBhvr additive="base">
                                        <p:cTn id="78" dur="500" fill="hold"/>
                                        <p:tgtEl>
                                          <p:spTgt spid="26"/>
                                        </p:tgtEl>
                                        <p:attrNameLst>
                                          <p:attrName>ppt_x</p:attrName>
                                        </p:attrNameLst>
                                      </p:cBhvr>
                                      <p:tavLst>
                                        <p:tav tm="0">
                                          <p:val>
                                            <p:strVal val="1+#ppt_w/2"/>
                                          </p:val>
                                        </p:tav>
                                        <p:tav tm="100000">
                                          <p:val>
                                            <p:strVal val="#ppt_x"/>
                                          </p:val>
                                        </p:tav>
                                      </p:tavLst>
                                    </p:anim>
                                    <p:anim calcmode="lin" valueType="num">
                                      <p:cBhvr additive="base">
                                        <p:cTn id="79" dur="50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animBg="1"/>
      <p:bldP spid="20" grpId="0" animBg="1"/>
      <p:bldP spid="21" grpId="0" animBg="1"/>
      <p:bldP spid="22" grpId="0" animBg="1"/>
      <p:bldP spid="23" grpId="0" animBg="1"/>
      <p:bldP spid="24" grpId="0" animBg="1"/>
      <p:bldP spid="2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2"/>
          <p:cNvGrpSpPr/>
          <p:nvPr/>
        </p:nvGrpSpPr>
        <p:grpSpPr>
          <a:xfrm>
            <a:off x="1288034" y="981864"/>
            <a:ext cx="6596336" cy="5400600"/>
            <a:chOff x="899592" y="476672"/>
            <a:chExt cx="7303999" cy="5688632"/>
          </a:xfrm>
        </p:grpSpPr>
        <p:sp>
          <p:nvSpPr>
            <p:cNvPr id="4" name="Прямоугольник 3"/>
            <p:cNvSpPr/>
            <p:nvPr/>
          </p:nvSpPr>
          <p:spPr bwMode="auto">
            <a:xfrm>
              <a:off x="2339752" y="476672"/>
              <a:ext cx="4320480" cy="1512168"/>
            </a:xfrm>
            <a:prstGeom prst="rect">
              <a:avLst/>
            </a:prstGeom>
            <a:solidFill>
              <a:srgbClr val="ACC8F2"/>
            </a:solidFill>
            <a:ln w="95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5" name="Скругленный прямоугольник 4"/>
            <p:cNvSpPr/>
            <p:nvPr/>
          </p:nvSpPr>
          <p:spPr bwMode="auto">
            <a:xfrm>
              <a:off x="2917444" y="1592796"/>
              <a:ext cx="3335380" cy="324036"/>
            </a:xfrm>
            <a:prstGeom prst="roundRect">
              <a:avLst/>
            </a:prstGeom>
            <a:solidFill>
              <a:schemeClr val="accent1">
                <a:lumMod val="20000"/>
                <a:lumOff val="80000"/>
              </a:schemeClr>
            </a:solidFill>
            <a:ln w="95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1400" b="0" i="0" u="none" strike="noStrike" cap="none" normalizeH="0" baseline="0" dirty="0" smtClean="0">
                  <a:ln>
                    <a:noFill/>
                  </a:ln>
                  <a:solidFill>
                    <a:schemeClr val="accent1">
                      <a:lumMod val="50000"/>
                    </a:schemeClr>
                  </a:solidFill>
                  <a:effectLst/>
                  <a:latin typeface="Arial" charset="0"/>
                </a:rPr>
                <a:t>Silverlight plugin </a:t>
              </a:r>
              <a:r>
                <a:rPr kumimoji="0" lang="en-US" sz="1400" b="0" i="0" u="none" strike="noStrike" cap="none" normalizeH="0" dirty="0" smtClean="0">
                  <a:ln>
                    <a:noFill/>
                  </a:ln>
                  <a:solidFill>
                    <a:schemeClr val="accent1">
                      <a:lumMod val="50000"/>
                    </a:schemeClr>
                  </a:solidFill>
                  <a:effectLst/>
                  <a:latin typeface="Arial" charset="0"/>
                </a:rPr>
                <a:t>for browser</a:t>
              </a:r>
              <a:endParaRPr kumimoji="0" lang="ru-RU" sz="1400" b="0" i="0" u="none" strike="noStrike" cap="none" normalizeH="0" baseline="0" dirty="0" smtClean="0">
                <a:ln>
                  <a:noFill/>
                </a:ln>
                <a:solidFill>
                  <a:schemeClr val="accent1">
                    <a:lumMod val="50000"/>
                  </a:schemeClr>
                </a:solidFill>
                <a:effectLst/>
                <a:latin typeface="Arial" charset="0"/>
              </a:endParaRPr>
            </a:p>
          </p:txBody>
        </p:sp>
        <p:sp>
          <p:nvSpPr>
            <p:cNvPr id="6" name="Овал 5"/>
            <p:cNvSpPr/>
            <p:nvPr/>
          </p:nvSpPr>
          <p:spPr bwMode="auto">
            <a:xfrm>
              <a:off x="2339752" y="2348880"/>
              <a:ext cx="4320480" cy="3816424"/>
            </a:xfrm>
            <a:prstGeom prst="ellipse">
              <a:avLst/>
            </a:prstGeom>
            <a:solidFill>
              <a:schemeClr val="accent1">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charset="0"/>
              </a:endParaRPr>
            </a:p>
          </p:txBody>
        </p:sp>
        <p:sp>
          <p:nvSpPr>
            <p:cNvPr id="7" name="Скругленный прямоугольник 6"/>
            <p:cNvSpPr/>
            <p:nvPr/>
          </p:nvSpPr>
          <p:spPr bwMode="auto">
            <a:xfrm>
              <a:off x="3590420" y="5373216"/>
              <a:ext cx="1773670" cy="432048"/>
            </a:xfrm>
            <a:prstGeom prst="roundRect">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dirty="0" smtClean="0">
                  <a:latin typeface="Times New Roman" pitchFamily="18" charset="0"/>
                  <a:cs typeface="Times New Roman" pitchFamily="18" charset="0"/>
                </a:rPr>
                <a:t>PostgreSQL Database Management System</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8" name="Скругленный прямоугольник 7"/>
            <p:cNvSpPr/>
            <p:nvPr/>
          </p:nvSpPr>
          <p:spPr bwMode="auto">
            <a:xfrm>
              <a:off x="3563888" y="4420790"/>
              <a:ext cx="1944216" cy="530939"/>
            </a:xfrm>
            <a:prstGeom prst="roundRect">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0" hangingPunct="0"/>
              <a:r>
                <a:rPr lang="en-US" sz="1200" dirty="0" smtClean="0">
                  <a:latin typeface="Times New Roman" pitchFamily="18" charset="0"/>
                  <a:cs typeface="Times New Roman" pitchFamily="18" charset="0"/>
                </a:rPr>
                <a:t>Database Access Interface </a:t>
              </a:r>
              <a:r>
                <a:rPr lang="en-US" sz="1200" dirty="0" err="1" smtClean="0">
                  <a:latin typeface="Times New Roman" pitchFamily="18" charset="0"/>
                  <a:cs typeface="Times New Roman" pitchFamily="18" charset="0"/>
                </a:rPr>
                <a:t>ArcSDE</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9" name="Скругленный прямоугольник 8"/>
            <p:cNvSpPr/>
            <p:nvPr/>
          </p:nvSpPr>
          <p:spPr bwMode="auto">
            <a:xfrm>
              <a:off x="3563888" y="3717032"/>
              <a:ext cx="1944216" cy="324516"/>
            </a:xfrm>
            <a:prstGeom prst="roundRect">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en-US" sz="1200" dirty="0" smtClean="0">
                  <a:latin typeface="Times New Roman" pitchFamily="18" charset="0"/>
                  <a:cs typeface="Times New Roman" pitchFamily="18" charset="0"/>
                </a:rPr>
                <a:t>ArcGIS Server</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0" name="TextBox 9"/>
            <p:cNvSpPr txBox="1"/>
            <p:nvPr/>
          </p:nvSpPr>
          <p:spPr>
            <a:xfrm>
              <a:off x="3484837" y="2488741"/>
              <a:ext cx="2064651" cy="389030"/>
            </a:xfrm>
            <a:prstGeom prst="rect">
              <a:avLst/>
            </a:prstGeom>
            <a:noFill/>
            <a:effectLst>
              <a:outerShdw blurRad="50800" dist="50800" dir="3360000" algn="tl" rotWithShape="0">
                <a:prstClr val="black">
                  <a:alpha val="56000"/>
                </a:prstClr>
              </a:outerShdw>
            </a:effectLst>
          </p:spPr>
          <p:txBody>
            <a:bodyPr wrap="none" rtlCol="0">
              <a:spAutoFit/>
            </a:bodyPr>
            <a:lstStyle/>
            <a:p>
              <a:pPr eaLnBrk="0" hangingPunct="0"/>
              <a:r>
                <a:rPr lang="en-US" dirty="0">
                  <a:solidFill>
                    <a:schemeClr val="bg1"/>
                  </a:solidFill>
                </a:rPr>
                <a:t>Windows</a:t>
              </a:r>
              <a:r>
                <a:rPr lang="en-US" dirty="0"/>
                <a:t> </a:t>
              </a:r>
              <a:r>
                <a:rPr lang="en-US" dirty="0" smtClean="0">
                  <a:solidFill>
                    <a:schemeClr val="bg1"/>
                  </a:solidFill>
                </a:rPr>
                <a:t>Server</a:t>
              </a:r>
              <a:endParaRPr lang="ru-RU" dirty="0">
                <a:solidFill>
                  <a:schemeClr val="bg1"/>
                </a:solidFill>
              </a:endParaRPr>
            </a:p>
          </p:txBody>
        </p:sp>
        <p:cxnSp>
          <p:nvCxnSpPr>
            <p:cNvPr id="11" name="Прямая со стрелкой 10"/>
            <p:cNvCxnSpPr>
              <a:stCxn id="9" idx="2"/>
            </p:cNvCxnSpPr>
            <p:nvPr/>
          </p:nvCxnSpPr>
          <p:spPr bwMode="auto">
            <a:xfrm flipH="1">
              <a:off x="4529592" y="4041548"/>
              <a:ext cx="6405" cy="379242"/>
            </a:xfrm>
            <a:prstGeom prst="straightConnector1">
              <a:avLst/>
            </a:prstGeom>
            <a:solidFill>
              <a:schemeClr val="accent1"/>
            </a:solidFill>
            <a:ln w="15875" cap="flat" cmpd="sng" algn="ctr">
              <a:solidFill>
                <a:schemeClr val="bg1"/>
              </a:solidFill>
              <a:prstDash val="solid"/>
              <a:round/>
              <a:headEnd type="arrow"/>
              <a:tailEnd type="arrow"/>
            </a:ln>
            <a:effectLst>
              <a:glow rad="63500">
                <a:schemeClr val="accent1">
                  <a:satMod val="175000"/>
                  <a:alpha val="40000"/>
                </a:schemeClr>
              </a:glow>
              <a:outerShdw blurRad="50800" dist="38100" dir="16200000" rotWithShape="0">
                <a:prstClr val="black">
                  <a:alpha val="40000"/>
                </a:prstClr>
              </a:outerShdw>
            </a:effectLst>
          </p:spPr>
        </p:cxnSp>
        <p:cxnSp>
          <p:nvCxnSpPr>
            <p:cNvPr id="12" name="Прямая со стрелкой 11"/>
            <p:cNvCxnSpPr>
              <a:stCxn id="8" idx="2"/>
              <a:endCxn id="7" idx="0"/>
            </p:cNvCxnSpPr>
            <p:nvPr/>
          </p:nvCxnSpPr>
          <p:spPr bwMode="auto">
            <a:xfrm flipH="1">
              <a:off x="4477255" y="4951729"/>
              <a:ext cx="58741" cy="421487"/>
            </a:xfrm>
            <a:prstGeom prst="straightConnector1">
              <a:avLst/>
            </a:prstGeom>
            <a:solidFill>
              <a:schemeClr val="accent1"/>
            </a:solidFill>
            <a:ln w="15875" cap="flat" cmpd="sng" algn="ctr">
              <a:solidFill>
                <a:schemeClr val="bg1"/>
              </a:solidFill>
              <a:prstDash val="solid"/>
              <a:round/>
              <a:headEnd type="arrow"/>
              <a:tailEnd type="arrow"/>
            </a:ln>
            <a:effectLst>
              <a:glow rad="63500">
                <a:schemeClr val="accent1">
                  <a:satMod val="175000"/>
                  <a:alpha val="40000"/>
                </a:schemeClr>
              </a:glow>
              <a:outerShdw blurRad="50800" dist="38100" dir="16200000" rotWithShape="0">
                <a:prstClr val="black">
                  <a:alpha val="40000"/>
                </a:prstClr>
              </a:outerShdw>
            </a:effectLst>
          </p:spPr>
        </p:cxnSp>
        <p:sp>
          <p:nvSpPr>
            <p:cNvPr id="13" name="Скругленный прямоугольник 12"/>
            <p:cNvSpPr/>
            <p:nvPr/>
          </p:nvSpPr>
          <p:spPr bwMode="auto">
            <a:xfrm>
              <a:off x="3302029" y="2924944"/>
              <a:ext cx="2376265" cy="494764"/>
            </a:xfrm>
            <a:prstGeom prst="roundRect">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r>
                <a:rPr lang="en-US" sz="1200" dirty="0" smtClean="0">
                  <a:latin typeface="Times New Roman" pitchFamily="18" charset="0"/>
                  <a:cs typeface="Times New Roman" pitchFamily="18" charset="0"/>
                </a:rPr>
                <a:t>Silverlight project </a:t>
              </a:r>
            </a:p>
            <a:p>
              <a:pPr algn="ctr" eaLnBrk="0" hangingPunct="0"/>
              <a:r>
                <a:rPr lang="ru-RU" sz="1200" dirty="0" smtClean="0">
                  <a:latin typeface="Times New Roman" pitchFamily="18" charset="0"/>
                  <a:cs typeface="Times New Roman" pitchFamily="18" charset="0"/>
                </a:rPr>
                <a:t>(</a:t>
              </a:r>
              <a:r>
                <a:rPr lang="en-US" sz="1200" dirty="0" smtClean="0">
                  <a:latin typeface="Times New Roman" pitchFamily="18" charset="0"/>
                  <a:cs typeface="Times New Roman" pitchFamily="18" charset="0"/>
                </a:rPr>
                <a:t>CMS function</a:t>
              </a:r>
              <a:r>
                <a:rPr lang="ru-RU" sz="1200" dirty="0" smtClean="0">
                  <a:latin typeface="Times New Roman" pitchFamily="18" charset="0"/>
                  <a:cs typeface="Times New Roman" pitchFamily="18" charset="0"/>
                </a:rPr>
                <a:t>)</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14" name="Скругленный прямоугольник 13"/>
            <p:cNvSpPr/>
            <p:nvPr/>
          </p:nvSpPr>
          <p:spPr bwMode="auto">
            <a:xfrm>
              <a:off x="3039264" y="944724"/>
              <a:ext cx="3024336" cy="324036"/>
            </a:xfrm>
            <a:prstGeom prst="roundRect">
              <a:avLst/>
            </a:prstGeom>
            <a:solidFill>
              <a:schemeClr val="accent1">
                <a:lumMod val="20000"/>
                <a:lumOff val="80000"/>
              </a:schemeClr>
            </a:solidFill>
            <a:ln w="9525" cap="flat" cmpd="sng" algn="ctr">
              <a:solidFill>
                <a:schemeClr val="accent1">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400" dirty="0" smtClean="0">
                  <a:solidFill>
                    <a:schemeClr val="accent1">
                      <a:lumMod val="50000"/>
                    </a:schemeClr>
                  </a:solidFill>
                </a:rPr>
                <a:t>Web browser</a:t>
              </a:r>
              <a:endParaRPr kumimoji="0" lang="ru-RU" sz="1400" b="0" i="0" u="none" strike="noStrike" cap="none" normalizeH="0" baseline="0" dirty="0" smtClean="0">
                <a:ln>
                  <a:noFill/>
                </a:ln>
                <a:solidFill>
                  <a:schemeClr val="accent1">
                    <a:lumMod val="50000"/>
                  </a:schemeClr>
                </a:solidFill>
                <a:effectLst/>
              </a:endParaRPr>
            </a:p>
          </p:txBody>
        </p:sp>
        <p:cxnSp>
          <p:nvCxnSpPr>
            <p:cNvPr id="15" name="Прямая со стрелкой 14"/>
            <p:cNvCxnSpPr/>
            <p:nvPr/>
          </p:nvCxnSpPr>
          <p:spPr bwMode="auto">
            <a:xfrm>
              <a:off x="4509708" y="1250758"/>
              <a:ext cx="0" cy="342038"/>
            </a:xfrm>
            <a:prstGeom prst="straightConnector1">
              <a:avLst/>
            </a:prstGeom>
            <a:solidFill>
              <a:schemeClr val="accent1"/>
            </a:solidFill>
            <a:ln w="15875" cap="flat" cmpd="sng" algn="ctr">
              <a:solidFill>
                <a:schemeClr val="tx1"/>
              </a:solidFill>
              <a:prstDash val="solid"/>
              <a:round/>
              <a:headEnd type="arrow"/>
              <a:tailEnd type="arrow"/>
            </a:ln>
            <a:effectLst>
              <a:glow rad="63500">
                <a:schemeClr val="accent1">
                  <a:satMod val="175000"/>
                  <a:alpha val="40000"/>
                </a:schemeClr>
              </a:glow>
              <a:outerShdw blurRad="50800" dist="38100" dir="16200000" rotWithShape="0">
                <a:prstClr val="black">
                  <a:alpha val="40000"/>
                </a:prstClr>
              </a:outerShdw>
            </a:effectLst>
          </p:spPr>
        </p:cxnSp>
        <p:sp>
          <p:nvSpPr>
            <p:cNvPr id="16" name="TextBox 15"/>
            <p:cNvSpPr txBox="1"/>
            <p:nvPr/>
          </p:nvSpPr>
          <p:spPr>
            <a:xfrm>
              <a:off x="4111987" y="476672"/>
              <a:ext cx="744070" cy="389030"/>
            </a:xfrm>
            <a:prstGeom prst="rect">
              <a:avLst/>
            </a:prstGeom>
            <a:noFill/>
            <a:effectLst>
              <a:outerShdw blurRad="50800" dist="50800" dir="3360000" algn="tl" rotWithShape="0">
                <a:prstClr val="black">
                  <a:alpha val="56000"/>
                </a:prstClr>
              </a:outerShdw>
            </a:effectLst>
          </p:spPr>
          <p:txBody>
            <a:bodyPr wrap="none" rtlCol="0">
              <a:spAutoFit/>
            </a:bodyPr>
            <a:lstStyle/>
            <a:p>
              <a:pPr algn="ctr" eaLnBrk="0" hangingPunct="0"/>
              <a:r>
                <a:rPr lang="en-US" dirty="0" smtClean="0">
                  <a:solidFill>
                    <a:schemeClr val="accent1">
                      <a:lumMod val="50000"/>
                    </a:schemeClr>
                  </a:solidFill>
                  <a:effectLst/>
                </a:rPr>
                <a:t>User</a:t>
              </a:r>
              <a:endParaRPr lang="ru-RU" dirty="0">
                <a:solidFill>
                  <a:schemeClr val="accent1">
                    <a:lumMod val="50000"/>
                  </a:schemeClr>
                </a:solidFill>
                <a:effectLst/>
              </a:endParaRPr>
            </a:p>
          </p:txBody>
        </p:sp>
        <p:sp>
          <p:nvSpPr>
            <p:cNvPr id="17" name="Выгнутая влево стрелка 16"/>
            <p:cNvSpPr/>
            <p:nvPr/>
          </p:nvSpPr>
          <p:spPr bwMode="auto">
            <a:xfrm>
              <a:off x="2730040" y="3915054"/>
              <a:ext cx="761840" cy="1890210"/>
            </a:xfrm>
            <a:prstGeom prst="curvedRightArrow">
              <a:avLst/>
            </a:prstGeom>
            <a:solidFill>
              <a:schemeClr val="accent2">
                <a:lumMod val="60000"/>
                <a:lumOff val="4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18" name="Выгнутая вниз стрелка 17"/>
            <p:cNvSpPr/>
            <p:nvPr/>
          </p:nvSpPr>
          <p:spPr bwMode="auto">
            <a:xfrm rot="16200000">
              <a:off x="5005958" y="4439022"/>
              <a:ext cx="1868388" cy="720080"/>
            </a:xfrm>
            <a:prstGeom prst="curvedUpArrow">
              <a:avLst/>
            </a:prstGeom>
            <a:solidFill>
              <a:schemeClr val="accent2">
                <a:lumMod val="60000"/>
                <a:lumOff val="4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19" name="Выгнутая вниз стрелка 18"/>
            <p:cNvSpPr/>
            <p:nvPr/>
          </p:nvSpPr>
          <p:spPr bwMode="auto">
            <a:xfrm rot="16200000">
              <a:off x="5643119" y="2177215"/>
              <a:ext cx="3546394" cy="1224136"/>
            </a:xfrm>
            <a:prstGeom prst="curvedUpArrow">
              <a:avLst/>
            </a:prstGeom>
            <a:solidFill>
              <a:schemeClr val="accent2">
                <a:lumMod val="60000"/>
                <a:lumOff val="4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20" name="Выгнутая влево стрелка 19"/>
            <p:cNvSpPr/>
            <p:nvPr/>
          </p:nvSpPr>
          <p:spPr bwMode="auto">
            <a:xfrm>
              <a:off x="899592" y="1124744"/>
              <a:ext cx="1337904" cy="3663231"/>
            </a:xfrm>
            <a:prstGeom prst="curvedRightArrow">
              <a:avLst/>
            </a:prstGeom>
            <a:solidFill>
              <a:schemeClr val="accent2">
                <a:lumMod val="60000"/>
                <a:lumOff val="4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charset="0"/>
              </a:endParaRPr>
            </a:p>
          </p:txBody>
        </p:sp>
        <p:sp>
          <p:nvSpPr>
            <p:cNvPr id="21" name="TextBox 20"/>
            <p:cNvSpPr txBox="1"/>
            <p:nvPr/>
          </p:nvSpPr>
          <p:spPr>
            <a:xfrm>
              <a:off x="6156177" y="2042556"/>
              <a:ext cx="2047414" cy="680802"/>
            </a:xfrm>
            <a:prstGeom prst="rect">
              <a:avLst/>
            </a:prstGeom>
            <a:solidFill>
              <a:schemeClr val="accent1">
                <a:lumMod val="20000"/>
                <a:lumOff val="80000"/>
              </a:schemeClr>
            </a:solidFill>
            <a:ln w="2540">
              <a:solidFill>
                <a:schemeClr val="accent1">
                  <a:lumMod val="50000"/>
                </a:schemeClr>
              </a:solidFill>
            </a:ln>
            <a:effectLst>
              <a:outerShdw blurRad="50800" dist="38100" dir="2700000" algn="tl" rotWithShape="0">
                <a:prstClr val="black">
                  <a:alpha val="40000"/>
                </a:prstClr>
              </a:outerShdw>
            </a:effectLst>
          </p:spPr>
          <p:txBody>
            <a:bodyPr wrap="square" rtlCol="0">
              <a:spAutoFit/>
            </a:bodyPr>
            <a:lstStyle/>
            <a:p>
              <a:r>
                <a:rPr lang="en-US" sz="1200" dirty="0" smtClean="0">
                  <a:solidFill>
                    <a:schemeClr val="accent1">
                      <a:lumMod val="50000"/>
                    </a:schemeClr>
                  </a:solidFill>
                  <a:latin typeface="Times New Roman" pitchFamily="18" charset="0"/>
                  <a:cs typeface="Times New Roman" pitchFamily="18" charset="0"/>
                </a:rPr>
                <a:t>Algorithm was development in C#</a:t>
              </a:r>
              <a:r>
                <a:rPr lang="ru-RU" sz="1200" dirty="0" smtClean="0">
                  <a:solidFill>
                    <a:schemeClr val="accent1">
                      <a:lumMod val="50000"/>
                    </a:schemeClr>
                  </a:solidFill>
                  <a:latin typeface="Times New Roman" pitchFamily="18" charset="0"/>
                  <a:cs typeface="Times New Roman" pitchFamily="18" charset="0"/>
                </a:rPr>
                <a:t>, </a:t>
              </a:r>
            </a:p>
            <a:p>
              <a:r>
                <a:rPr lang="en-US" sz="1200" dirty="0">
                  <a:solidFill>
                    <a:schemeClr val="accent1">
                      <a:lumMod val="50000"/>
                    </a:schemeClr>
                  </a:solidFill>
                  <a:latin typeface="Times New Roman" pitchFamily="18" charset="0"/>
                  <a:cs typeface="Times New Roman" pitchFamily="18" charset="0"/>
                </a:rPr>
                <a:t>m</a:t>
              </a:r>
              <a:r>
                <a:rPr lang="en-US" sz="1200" dirty="0" smtClean="0">
                  <a:solidFill>
                    <a:schemeClr val="accent1">
                      <a:lumMod val="50000"/>
                    </a:schemeClr>
                  </a:solidFill>
                  <a:latin typeface="Times New Roman" pitchFamily="18" charset="0"/>
                  <a:cs typeface="Times New Roman" pitchFamily="18" charset="0"/>
                </a:rPr>
                <a:t>arkup in XAML</a:t>
              </a:r>
              <a:endParaRPr lang="ru-RU" sz="1200" dirty="0">
                <a:solidFill>
                  <a:schemeClr val="accent1">
                    <a:lumMod val="50000"/>
                  </a:schemeClr>
                </a:solidFill>
                <a:latin typeface="Times New Roman" pitchFamily="18" charset="0"/>
                <a:cs typeface="Times New Roman" pitchFamily="18" charset="0"/>
              </a:endParaRPr>
            </a:p>
          </p:txBody>
        </p:sp>
        <p:cxnSp>
          <p:nvCxnSpPr>
            <p:cNvPr id="22" name="Прямая со стрелкой 21"/>
            <p:cNvCxnSpPr/>
            <p:nvPr/>
          </p:nvCxnSpPr>
          <p:spPr bwMode="auto">
            <a:xfrm flipH="1">
              <a:off x="5580112" y="2636912"/>
              <a:ext cx="576064" cy="369332"/>
            </a:xfrm>
            <a:prstGeom prst="straightConnector1">
              <a:avLst/>
            </a:prstGeom>
            <a:solidFill>
              <a:schemeClr val="accent1"/>
            </a:solidFill>
            <a:ln w="19050" cap="flat" cmpd="sng" algn="ctr">
              <a:solidFill>
                <a:schemeClr val="tx1"/>
              </a:solidFill>
              <a:prstDash val="solid"/>
              <a:round/>
              <a:headEnd type="none" w="med" len="med"/>
              <a:tailEnd type="arrow"/>
            </a:ln>
            <a:effectLst>
              <a:outerShdw blurRad="50800" dist="38100" dir="18900000" algn="bl" rotWithShape="0">
                <a:prstClr val="black">
                  <a:alpha val="40000"/>
                </a:prstClr>
              </a:outerShdw>
            </a:effectLst>
          </p:spPr>
        </p:cxnSp>
        <p:sp>
          <p:nvSpPr>
            <p:cNvPr id="23" name="TextBox 22"/>
            <p:cNvSpPr txBox="1"/>
            <p:nvPr/>
          </p:nvSpPr>
          <p:spPr>
            <a:xfrm>
              <a:off x="1057827" y="2750928"/>
              <a:ext cx="804419" cy="421449"/>
            </a:xfrm>
            <a:prstGeom prst="rect">
              <a:avLst/>
            </a:prstGeom>
            <a:noFill/>
            <a:effectLst>
              <a:outerShdw blurRad="50800" dist="50800" dir="3360000" algn="tl" rotWithShape="0">
                <a:prstClr val="black">
                  <a:alpha val="56000"/>
                </a:prstClr>
              </a:outerShdw>
            </a:effectLst>
          </p:spPr>
          <p:txBody>
            <a:bodyPr wrap="none" rtlCol="0">
              <a:spAutoFit/>
            </a:bodyPr>
            <a:lstStyle/>
            <a:p>
              <a:pPr eaLnBrk="0" hangingPunct="0"/>
              <a:r>
                <a:rPr lang="en-US" sz="2000" dirty="0" smtClean="0">
                  <a:solidFill>
                    <a:schemeClr val="accent1">
                      <a:lumMod val="50000"/>
                    </a:schemeClr>
                  </a:solidFill>
                </a:rPr>
                <a:t>Data</a:t>
              </a:r>
              <a:endParaRPr lang="ru-RU" sz="2000" dirty="0">
                <a:solidFill>
                  <a:schemeClr val="accent1">
                    <a:lumMod val="50000"/>
                  </a:schemeClr>
                </a:solidFill>
              </a:endParaRPr>
            </a:p>
          </p:txBody>
        </p:sp>
        <p:sp>
          <p:nvSpPr>
            <p:cNvPr id="24" name="TextBox 23"/>
            <p:cNvSpPr txBox="1"/>
            <p:nvPr/>
          </p:nvSpPr>
          <p:spPr>
            <a:xfrm>
              <a:off x="6596279" y="2909894"/>
              <a:ext cx="1404360" cy="421449"/>
            </a:xfrm>
            <a:prstGeom prst="rect">
              <a:avLst/>
            </a:prstGeom>
            <a:noFill/>
            <a:effectLst>
              <a:outerShdw blurRad="50800" dist="50800" dir="3360000" algn="tl" rotWithShape="0">
                <a:prstClr val="black">
                  <a:alpha val="56000"/>
                </a:prstClr>
              </a:outerShdw>
            </a:effectLst>
          </p:spPr>
          <p:txBody>
            <a:bodyPr wrap="none" rtlCol="0">
              <a:spAutoFit/>
            </a:bodyPr>
            <a:lstStyle/>
            <a:p>
              <a:pPr eaLnBrk="0" hangingPunct="0"/>
              <a:r>
                <a:rPr lang="en-US" sz="2000" dirty="0" smtClean="0">
                  <a:solidFill>
                    <a:schemeClr val="accent1">
                      <a:lumMod val="50000"/>
                    </a:schemeClr>
                  </a:solidFill>
                </a:rPr>
                <a:t>Requests</a:t>
              </a:r>
              <a:endParaRPr lang="ru-RU" sz="2000" dirty="0">
                <a:solidFill>
                  <a:schemeClr val="accent1">
                    <a:lumMod val="50000"/>
                  </a:schemeClr>
                </a:solidFill>
              </a:endParaRPr>
            </a:p>
          </p:txBody>
        </p:sp>
        <p:sp>
          <p:nvSpPr>
            <p:cNvPr id="25" name="TextBox 24"/>
            <p:cNvSpPr txBox="1"/>
            <p:nvPr/>
          </p:nvSpPr>
          <p:spPr>
            <a:xfrm>
              <a:off x="5505594" y="4675493"/>
              <a:ext cx="921567" cy="291772"/>
            </a:xfrm>
            <a:prstGeom prst="rect">
              <a:avLst/>
            </a:prstGeom>
            <a:noFill/>
            <a:effectLst>
              <a:outerShdw blurRad="50800" dist="50800" dir="3360000" algn="tl" rotWithShape="0">
                <a:prstClr val="black">
                  <a:alpha val="56000"/>
                </a:prstClr>
              </a:outerShdw>
            </a:effectLst>
          </p:spPr>
          <p:txBody>
            <a:bodyPr wrap="none" rtlCol="0">
              <a:spAutoFit/>
            </a:bodyPr>
            <a:lstStyle/>
            <a:p>
              <a:pPr eaLnBrk="0" hangingPunct="0"/>
              <a:r>
                <a:rPr lang="en-US" sz="1200" dirty="0" smtClean="0">
                  <a:solidFill>
                    <a:schemeClr val="bg1"/>
                  </a:solidFill>
                </a:rPr>
                <a:t>Requests</a:t>
              </a:r>
              <a:endParaRPr lang="ru-RU" sz="1200" dirty="0">
                <a:solidFill>
                  <a:schemeClr val="bg1"/>
                </a:solidFill>
              </a:endParaRPr>
            </a:p>
          </p:txBody>
        </p:sp>
        <p:sp>
          <p:nvSpPr>
            <p:cNvPr id="26" name="TextBox 25"/>
            <p:cNvSpPr txBox="1"/>
            <p:nvPr/>
          </p:nvSpPr>
          <p:spPr>
            <a:xfrm>
              <a:off x="2771800" y="4675851"/>
              <a:ext cx="563023" cy="291772"/>
            </a:xfrm>
            <a:prstGeom prst="rect">
              <a:avLst/>
            </a:prstGeom>
            <a:noFill/>
            <a:effectLst>
              <a:outerShdw blurRad="50800" dist="50800" dir="3360000" algn="tl" rotWithShape="0">
                <a:prstClr val="black">
                  <a:alpha val="56000"/>
                </a:prstClr>
              </a:outerShdw>
            </a:effectLst>
          </p:spPr>
          <p:txBody>
            <a:bodyPr wrap="none" rtlCol="0">
              <a:spAutoFit/>
            </a:bodyPr>
            <a:lstStyle/>
            <a:p>
              <a:pPr eaLnBrk="0" hangingPunct="0"/>
              <a:r>
                <a:rPr lang="en-US" sz="1200" dirty="0" smtClean="0">
                  <a:solidFill>
                    <a:schemeClr val="bg1"/>
                  </a:solidFill>
                </a:rPr>
                <a:t>Data</a:t>
              </a:r>
              <a:endParaRPr lang="ru-RU" sz="1200" dirty="0">
                <a:solidFill>
                  <a:schemeClr val="bg1"/>
                </a:solidFill>
              </a:endParaRPr>
            </a:p>
          </p:txBody>
        </p:sp>
        <p:cxnSp>
          <p:nvCxnSpPr>
            <p:cNvPr id="28" name="Прямая со стрелкой 27"/>
            <p:cNvCxnSpPr>
              <a:stCxn id="13" idx="2"/>
            </p:cNvCxnSpPr>
            <p:nvPr/>
          </p:nvCxnSpPr>
          <p:spPr bwMode="auto">
            <a:xfrm>
              <a:off x="4490162" y="3419709"/>
              <a:ext cx="45834" cy="297323"/>
            </a:xfrm>
            <a:prstGeom prst="straightConnector1">
              <a:avLst/>
            </a:prstGeom>
            <a:solidFill>
              <a:schemeClr val="accent1"/>
            </a:solidFill>
            <a:ln w="15875" cap="flat" cmpd="sng" algn="ctr">
              <a:solidFill>
                <a:schemeClr val="bg1"/>
              </a:solidFill>
              <a:prstDash val="solid"/>
              <a:round/>
              <a:headEnd type="arrow"/>
              <a:tailEnd type="arrow"/>
            </a:ln>
            <a:effectLst>
              <a:glow rad="63500">
                <a:schemeClr val="accent1">
                  <a:satMod val="175000"/>
                  <a:alpha val="40000"/>
                </a:schemeClr>
              </a:glow>
              <a:outerShdw blurRad="50800" dist="38100" dir="16200000" rotWithShape="0">
                <a:prstClr val="black">
                  <a:alpha val="40000"/>
                </a:prstClr>
              </a:outerShdw>
            </a:effectLst>
          </p:spPr>
        </p:cxnSp>
      </p:grpSp>
      <p:sp>
        <p:nvSpPr>
          <p:cNvPr id="30" name="Прямоугольник 29"/>
          <p:cNvSpPr/>
          <p:nvPr/>
        </p:nvSpPr>
        <p:spPr>
          <a:xfrm>
            <a:off x="153866" y="115580"/>
            <a:ext cx="8522590" cy="553998"/>
          </a:xfrm>
          <a:prstGeom prst="rect">
            <a:avLst/>
          </a:prstGeom>
          <a:noFill/>
        </p:spPr>
        <p:txBody>
          <a:bodyPr wrap="square" rtlCol="0">
            <a:spAutoFit/>
          </a:bodyPr>
          <a:lstStyle/>
          <a:p>
            <a:pPr fontAlgn="auto">
              <a:spcBef>
                <a:spcPts val="0"/>
              </a:spcBef>
              <a:spcAft>
                <a:spcPts val="0"/>
              </a:spcAft>
            </a:pPr>
            <a:r>
              <a:rPr lang="en-US" sz="3000" b="1" cap="all" dirty="0">
                <a:solidFill>
                  <a:srgbClr val="4F81BD">
                    <a:lumMod val="40000"/>
                    <a:lumOff val="60000"/>
                  </a:srgbClr>
                </a:solidFill>
                <a:latin typeface="Arial Narrow" panose="020B0606020202030204" pitchFamily="34" charset="0"/>
              </a:rPr>
              <a:t>GIS FOR EARTHQUAKE MONITORING:</a:t>
            </a:r>
            <a:endParaRPr lang="ru-RU" sz="3000" b="1" cap="all" dirty="0">
              <a:solidFill>
                <a:srgbClr val="4F81BD">
                  <a:lumMod val="40000"/>
                  <a:lumOff val="60000"/>
                </a:srgbClr>
              </a:solidFill>
              <a:latin typeface="Arial Narrow" panose="020B0606020202030204" pitchFamily="34" charset="0"/>
            </a:endParaRPr>
          </a:p>
        </p:txBody>
      </p:sp>
      <p:sp>
        <p:nvSpPr>
          <p:cNvPr id="31" name="Прямоугольник 30"/>
          <p:cNvSpPr/>
          <p:nvPr/>
        </p:nvSpPr>
        <p:spPr>
          <a:xfrm>
            <a:off x="191867" y="724968"/>
            <a:ext cx="2214068" cy="400110"/>
          </a:xfrm>
          <a:prstGeom prst="rect">
            <a:avLst/>
          </a:prstGeom>
        </p:spPr>
        <p:txBody>
          <a:bodyPr wrap="none">
            <a:spAutoFit/>
          </a:bodyPr>
          <a:lstStyle/>
          <a:p>
            <a:pPr>
              <a:defRPr/>
            </a:pPr>
            <a:r>
              <a:rPr lang="en-US" sz="2000" b="1" cap="all" dirty="0" smtClean="0">
                <a:solidFill>
                  <a:schemeClr val="accent1">
                    <a:lumMod val="50000"/>
                  </a:schemeClr>
                </a:solidFill>
                <a:effectLst>
                  <a:outerShdw blurRad="38100" dist="38100" dir="2700000" algn="tl">
                    <a:srgbClr val="C0C0C0"/>
                  </a:outerShdw>
                </a:effectLst>
                <a:ea typeface="Calibri" pitchFamily="34" charset="0"/>
                <a:cs typeface="Tahoma" pitchFamily="34" charset="0"/>
              </a:rPr>
              <a:t>Architecture</a:t>
            </a:r>
            <a:endParaRPr lang="ru-RU" sz="2000" b="1" cap="all" dirty="0">
              <a:solidFill>
                <a:schemeClr val="accent1">
                  <a:lumMod val="50000"/>
                </a:schemeClr>
              </a:solidFill>
              <a:effectLst>
                <a:outerShdw blurRad="38100" dist="38100" dir="2700000" algn="tl">
                  <a:srgbClr val="C0C0C0"/>
                </a:outerShdw>
              </a:effectLst>
              <a:ea typeface="Calibri" pitchFamily="34" charset="0"/>
              <a:cs typeface="Tahoma" pitchFamily="34" charset="0"/>
            </a:endParaRPr>
          </a:p>
        </p:txBody>
      </p:sp>
    </p:spTree>
    <p:extLst>
      <p:ext uri="{BB962C8B-B14F-4D97-AF65-F5344CB8AC3E}">
        <p14:creationId xmlns:p14="http://schemas.microsoft.com/office/powerpoint/2010/main" val="3060119287"/>
      </p:ext>
    </p:extLst>
  </p:cSld>
  <p:clrMapOvr>
    <a:masterClrMapping/>
  </p:clrMapOvr>
  <p:transition>
    <p:blinds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Rectangle 1"/>
          <p:cNvSpPr>
            <a:spLocks noChangeArrowheads="1"/>
          </p:cNvSpPr>
          <p:nvPr/>
        </p:nvSpPr>
        <p:spPr bwMode="auto">
          <a:xfrm>
            <a:off x="191867" y="1017257"/>
            <a:ext cx="8772621" cy="597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175" indent="12700" algn="just">
              <a:spcBef>
                <a:spcPts val="1200"/>
              </a:spcBef>
              <a:buFont typeface="Arial" charset="0"/>
              <a:buChar char="•"/>
            </a:pPr>
            <a:r>
              <a:rPr lang="en-US" sz="2300" dirty="0" smtClean="0">
                <a:solidFill>
                  <a:schemeClr val="accent1">
                    <a:lumMod val="50000"/>
                  </a:schemeClr>
                </a:solidFill>
                <a:latin typeface="Arial Narrow" panose="020B0606020202030204" pitchFamily="34" charset="0"/>
                <a:cs typeface="Tahoma" pitchFamily="34" charset="0"/>
              </a:rPr>
              <a:t> Gravimetric measurements obtained by the Tula State University (Russia)</a:t>
            </a:r>
            <a:endParaRPr lang="ru-RU" sz="2300" dirty="0">
              <a:solidFill>
                <a:schemeClr val="accent1">
                  <a:lumMod val="50000"/>
                </a:schemeClr>
              </a:solidFill>
              <a:latin typeface="Arial Narrow" panose="020B0606020202030204" pitchFamily="34" charset="0"/>
              <a:cs typeface="Tahoma" pitchFamily="34" charset="0"/>
            </a:endParaRPr>
          </a:p>
          <a:p>
            <a:pPr marL="3175" indent="12700" algn="just">
              <a:spcBef>
                <a:spcPts val="1200"/>
              </a:spcBef>
              <a:buFont typeface="Arial" charset="0"/>
              <a:buChar char="•"/>
            </a:pPr>
            <a:r>
              <a:rPr lang="ru-RU" sz="2300" dirty="0">
                <a:solidFill>
                  <a:schemeClr val="accent1">
                    <a:lumMod val="50000"/>
                  </a:schemeClr>
                </a:solidFill>
                <a:latin typeface="Arial Narrow" panose="020B0606020202030204" pitchFamily="34" charset="0"/>
                <a:cs typeface="Tahoma" pitchFamily="34" charset="0"/>
              </a:rPr>
              <a:t> </a:t>
            </a:r>
            <a:r>
              <a:rPr lang="en-US" sz="2300" dirty="0">
                <a:solidFill>
                  <a:schemeClr val="accent1">
                    <a:lumMod val="50000"/>
                  </a:schemeClr>
                </a:solidFill>
                <a:latin typeface="Arial Narrow" panose="020B0606020202030204" pitchFamily="34" charset="0"/>
                <a:cs typeface="Tahoma" pitchFamily="34" charset="0"/>
              </a:rPr>
              <a:t>Proton measurements </a:t>
            </a:r>
            <a:r>
              <a:rPr lang="en-US" sz="2300" dirty="0" smtClean="0">
                <a:solidFill>
                  <a:schemeClr val="accent1">
                    <a:lumMod val="50000"/>
                  </a:schemeClr>
                </a:solidFill>
                <a:latin typeface="Arial Narrow" panose="020B0606020202030204" pitchFamily="34" charset="0"/>
                <a:cs typeface="Tahoma" pitchFamily="34" charset="0"/>
              </a:rPr>
              <a:t>carried out by the Cosmo-tectonics school of distance education (Russia) and the </a:t>
            </a:r>
            <a:r>
              <a:rPr lang="ru-RU" sz="2300" dirty="0" err="1">
                <a:solidFill>
                  <a:schemeClr val="accent1">
                    <a:lumMod val="50000"/>
                  </a:schemeClr>
                </a:solidFill>
                <a:latin typeface="Arial Narrow" panose="020B0606020202030204" pitchFamily="34" charset="0"/>
                <a:cs typeface="Tahoma" pitchFamily="34" charset="0"/>
              </a:rPr>
              <a:t>Chieti</a:t>
            </a:r>
            <a:r>
              <a:rPr lang="en-US" sz="2300" dirty="0">
                <a:solidFill>
                  <a:schemeClr val="accent1">
                    <a:lumMod val="50000"/>
                  </a:schemeClr>
                </a:solidFill>
                <a:latin typeface="Arial Narrow" panose="020B0606020202030204" pitchFamily="34" charset="0"/>
                <a:cs typeface="Tahoma" pitchFamily="34" charset="0"/>
              </a:rPr>
              <a:t> </a:t>
            </a:r>
            <a:r>
              <a:rPr lang="ru-RU" sz="2300" dirty="0" err="1" smtClean="0">
                <a:solidFill>
                  <a:schemeClr val="accent1">
                    <a:lumMod val="50000"/>
                  </a:schemeClr>
                </a:solidFill>
                <a:latin typeface="Arial Narrow" panose="020B0606020202030204" pitchFamily="34" charset="0"/>
                <a:cs typeface="Tahoma" pitchFamily="34" charset="0"/>
              </a:rPr>
              <a:t>University</a:t>
            </a:r>
            <a:r>
              <a:rPr lang="ru-RU" sz="2300" dirty="0" smtClean="0">
                <a:solidFill>
                  <a:schemeClr val="accent1">
                    <a:lumMod val="50000"/>
                  </a:schemeClr>
                </a:solidFill>
                <a:latin typeface="Arial Narrow" panose="020B0606020202030204" pitchFamily="34" charset="0"/>
                <a:cs typeface="Tahoma" pitchFamily="34" charset="0"/>
              </a:rPr>
              <a:t> </a:t>
            </a:r>
            <a:r>
              <a:rPr lang="en-US" sz="2300" dirty="0" smtClean="0">
                <a:solidFill>
                  <a:schemeClr val="accent1">
                    <a:lumMod val="50000"/>
                  </a:schemeClr>
                </a:solidFill>
                <a:latin typeface="Arial Narrow" panose="020B0606020202030204" pitchFamily="34" charset="0"/>
                <a:cs typeface="Tahoma" pitchFamily="34" charset="0"/>
              </a:rPr>
              <a:t>(Italy)</a:t>
            </a:r>
            <a:endParaRPr lang="ru-RU" sz="2300" dirty="0">
              <a:solidFill>
                <a:schemeClr val="accent1">
                  <a:lumMod val="50000"/>
                </a:schemeClr>
              </a:solidFill>
              <a:latin typeface="Arial Narrow" panose="020B0606020202030204" pitchFamily="34" charset="0"/>
              <a:cs typeface="Tahoma" pitchFamily="34" charset="0"/>
            </a:endParaRPr>
          </a:p>
          <a:p>
            <a:pPr marL="3175" indent="12700" algn="just">
              <a:spcBef>
                <a:spcPts val="1200"/>
              </a:spcBef>
              <a:buFont typeface="Arial" charset="0"/>
              <a:buChar char="•"/>
            </a:pPr>
            <a:r>
              <a:rPr lang="ru-RU" sz="2300" dirty="0">
                <a:solidFill>
                  <a:schemeClr val="accent1">
                    <a:lumMod val="50000"/>
                  </a:schemeClr>
                </a:solidFill>
                <a:latin typeface="Arial Narrow" panose="020B0606020202030204" pitchFamily="34" charset="0"/>
                <a:cs typeface="Tahoma" pitchFamily="34" charset="0"/>
              </a:rPr>
              <a:t> </a:t>
            </a:r>
            <a:r>
              <a:rPr lang="en-US" sz="2300" dirty="0" smtClean="0">
                <a:solidFill>
                  <a:schemeClr val="accent1">
                    <a:lumMod val="50000"/>
                  </a:schemeClr>
                </a:solidFill>
                <a:latin typeface="Arial Narrow" panose="020B0606020202030204" pitchFamily="34" charset="0"/>
                <a:cs typeface="Tahoma" pitchFamily="34" charset="0"/>
              </a:rPr>
              <a:t>Electro-telluric </a:t>
            </a:r>
            <a:r>
              <a:rPr lang="en-US" sz="2300" dirty="0">
                <a:solidFill>
                  <a:schemeClr val="accent1">
                    <a:lumMod val="50000"/>
                  </a:schemeClr>
                </a:solidFill>
                <a:latin typeface="Arial Narrow" panose="020B0606020202030204" pitchFamily="34" charset="0"/>
                <a:cs typeface="Tahoma" pitchFamily="34" charset="0"/>
              </a:rPr>
              <a:t>measurements </a:t>
            </a:r>
            <a:r>
              <a:rPr lang="en-US" sz="2300" dirty="0" smtClean="0">
                <a:solidFill>
                  <a:schemeClr val="accent1">
                    <a:lumMod val="50000"/>
                  </a:schemeClr>
                </a:solidFill>
                <a:latin typeface="Arial Narrow" panose="020B0606020202030204" pitchFamily="34" charset="0"/>
                <a:cs typeface="Tahoma" pitchFamily="34" charset="0"/>
              </a:rPr>
              <a:t>made by </a:t>
            </a:r>
            <a:r>
              <a:rPr lang="ru-RU" sz="2300" dirty="0" err="1" smtClean="0">
                <a:solidFill>
                  <a:schemeClr val="accent1">
                    <a:lumMod val="50000"/>
                  </a:schemeClr>
                </a:solidFill>
                <a:latin typeface="Arial Narrow" panose="020B0606020202030204" pitchFamily="34" charset="0"/>
                <a:cs typeface="Tahoma" pitchFamily="34" charset="0"/>
              </a:rPr>
              <a:t>Kakioka</a:t>
            </a:r>
            <a:r>
              <a:rPr lang="ru-RU" sz="2300" dirty="0" smtClean="0">
                <a:solidFill>
                  <a:schemeClr val="accent1">
                    <a:lumMod val="50000"/>
                  </a:schemeClr>
                </a:solidFill>
                <a:latin typeface="Arial Narrow" panose="020B0606020202030204" pitchFamily="34" charset="0"/>
                <a:cs typeface="Tahoma" pitchFamily="34" charset="0"/>
              </a:rPr>
              <a:t> </a:t>
            </a:r>
            <a:r>
              <a:rPr lang="ru-RU" sz="2300" dirty="0" err="1">
                <a:solidFill>
                  <a:schemeClr val="accent1">
                    <a:lumMod val="50000"/>
                  </a:schemeClr>
                </a:solidFill>
                <a:latin typeface="Arial Narrow" panose="020B0606020202030204" pitchFamily="34" charset="0"/>
                <a:cs typeface="Tahoma" pitchFamily="34" charset="0"/>
              </a:rPr>
              <a:t>Magnetic</a:t>
            </a:r>
            <a:r>
              <a:rPr lang="ru-RU" sz="2300" dirty="0">
                <a:solidFill>
                  <a:schemeClr val="accent1">
                    <a:lumMod val="50000"/>
                  </a:schemeClr>
                </a:solidFill>
                <a:latin typeface="Arial Narrow" panose="020B0606020202030204" pitchFamily="34" charset="0"/>
                <a:cs typeface="Tahoma" pitchFamily="34" charset="0"/>
              </a:rPr>
              <a:t> </a:t>
            </a:r>
            <a:r>
              <a:rPr lang="ru-RU" sz="2300" dirty="0" err="1" smtClean="0">
                <a:solidFill>
                  <a:schemeClr val="accent1">
                    <a:lumMod val="50000"/>
                  </a:schemeClr>
                </a:solidFill>
                <a:latin typeface="Arial Narrow" panose="020B0606020202030204" pitchFamily="34" charset="0"/>
                <a:cs typeface="Tahoma" pitchFamily="34" charset="0"/>
              </a:rPr>
              <a:t>Observatory</a:t>
            </a:r>
            <a:r>
              <a:rPr lang="en-US" sz="2300" dirty="0" smtClean="0">
                <a:solidFill>
                  <a:schemeClr val="accent1">
                    <a:lumMod val="50000"/>
                  </a:schemeClr>
                </a:solidFill>
                <a:latin typeface="Arial Narrow" panose="020B0606020202030204" pitchFamily="34" charset="0"/>
                <a:cs typeface="Tahoma" pitchFamily="34" charset="0"/>
              </a:rPr>
              <a:t> (Japan</a:t>
            </a:r>
            <a:r>
              <a:rPr lang="ru-RU" sz="2300" dirty="0" smtClean="0">
                <a:solidFill>
                  <a:schemeClr val="accent1">
                    <a:lumMod val="50000"/>
                  </a:schemeClr>
                </a:solidFill>
                <a:latin typeface="Arial Narrow" panose="020B0606020202030204" pitchFamily="34" charset="0"/>
                <a:cs typeface="Tahoma" pitchFamily="34" charset="0"/>
              </a:rPr>
              <a:t>)</a:t>
            </a:r>
            <a:r>
              <a:rPr lang="en-US" sz="2300" dirty="0" smtClean="0">
                <a:solidFill>
                  <a:schemeClr val="accent1">
                    <a:lumMod val="50000"/>
                  </a:schemeClr>
                </a:solidFill>
                <a:latin typeface="Arial Narrow" panose="020B0606020202030204" pitchFamily="34" charset="0"/>
                <a:cs typeface="Tahoma" pitchFamily="34" charset="0"/>
              </a:rPr>
              <a:t> and </a:t>
            </a:r>
            <a:r>
              <a:rPr lang="ru-RU" sz="2300" i="1" dirty="0" smtClean="0">
                <a:solidFill>
                  <a:schemeClr val="accent1">
                    <a:lumMod val="50000"/>
                  </a:schemeClr>
                </a:solidFill>
                <a:latin typeface="Arial Narrow" panose="020B0606020202030204" pitchFamily="34" charset="0"/>
              </a:rPr>
              <a:t> </a:t>
            </a:r>
            <a:r>
              <a:rPr lang="en-US" sz="2300" dirty="0" smtClean="0">
                <a:solidFill>
                  <a:schemeClr val="accent1">
                    <a:lumMod val="50000"/>
                  </a:schemeClr>
                </a:solidFill>
                <a:latin typeface="Arial Narrow" panose="020B0606020202030204" pitchFamily="34" charset="0"/>
                <a:cs typeface="Tahoma" pitchFamily="34" charset="0"/>
              </a:rPr>
              <a:t>Athens University</a:t>
            </a:r>
            <a:r>
              <a:rPr lang="en-US" sz="2300" dirty="0">
                <a:solidFill>
                  <a:schemeClr val="accent1">
                    <a:lumMod val="50000"/>
                  </a:schemeClr>
                </a:solidFill>
                <a:latin typeface="Arial Narrow" panose="020B0606020202030204" pitchFamily="34" charset="0"/>
                <a:cs typeface="Tahoma" pitchFamily="34" charset="0"/>
              </a:rPr>
              <a:t> </a:t>
            </a:r>
            <a:r>
              <a:rPr lang="en-US" sz="2300" dirty="0" smtClean="0">
                <a:solidFill>
                  <a:schemeClr val="accent1">
                    <a:lumMod val="50000"/>
                  </a:schemeClr>
                </a:solidFill>
                <a:latin typeface="Arial Narrow" panose="020B0606020202030204" pitchFamily="34" charset="0"/>
                <a:cs typeface="Tahoma" pitchFamily="34" charset="0"/>
              </a:rPr>
              <a:t>(Greece</a:t>
            </a:r>
            <a:r>
              <a:rPr lang="ru-RU" sz="2300" dirty="0" smtClean="0">
                <a:solidFill>
                  <a:schemeClr val="accent1">
                    <a:lumMod val="50000"/>
                  </a:schemeClr>
                </a:solidFill>
                <a:latin typeface="Arial Narrow" panose="020B0606020202030204" pitchFamily="34" charset="0"/>
                <a:cs typeface="Tahoma" pitchFamily="34" charset="0"/>
              </a:rPr>
              <a:t>)</a:t>
            </a:r>
            <a:endParaRPr lang="ru-RU" sz="2300" dirty="0">
              <a:solidFill>
                <a:schemeClr val="accent1">
                  <a:lumMod val="50000"/>
                </a:schemeClr>
              </a:solidFill>
              <a:latin typeface="Arial Narrow" panose="020B0606020202030204" pitchFamily="34" charset="0"/>
              <a:cs typeface="Tahoma" pitchFamily="34" charset="0"/>
            </a:endParaRPr>
          </a:p>
          <a:p>
            <a:pPr marL="3175" indent="12700" algn="just">
              <a:spcBef>
                <a:spcPts val="1200"/>
              </a:spcBef>
              <a:buFont typeface="Arial" charset="0"/>
              <a:buChar char="•"/>
            </a:pPr>
            <a:r>
              <a:rPr lang="ru-RU" sz="2300" dirty="0">
                <a:solidFill>
                  <a:schemeClr val="accent1">
                    <a:lumMod val="50000"/>
                  </a:schemeClr>
                </a:solidFill>
                <a:latin typeface="Arial Narrow" panose="020B0606020202030204" pitchFamily="34" charset="0"/>
                <a:cs typeface="Tahoma" pitchFamily="34" charset="0"/>
              </a:rPr>
              <a:t> </a:t>
            </a:r>
            <a:r>
              <a:rPr lang="en-US" sz="2300" dirty="0" smtClean="0">
                <a:solidFill>
                  <a:schemeClr val="accent1">
                    <a:lumMod val="50000"/>
                  </a:schemeClr>
                </a:solidFill>
                <a:latin typeface="Arial Narrow" panose="020B0606020202030204" pitchFamily="34" charset="0"/>
                <a:cs typeface="Tahoma" pitchFamily="34" charset="0"/>
              </a:rPr>
              <a:t>Space images received with the help of Russian and foreign metrological and EO satellites </a:t>
            </a:r>
            <a:r>
              <a:rPr lang="ru-RU" sz="2300" dirty="0" smtClean="0">
                <a:solidFill>
                  <a:schemeClr val="accent1">
                    <a:lumMod val="50000"/>
                  </a:schemeClr>
                </a:solidFill>
                <a:latin typeface="Arial Narrow" panose="020B0606020202030204" pitchFamily="34" charset="0"/>
                <a:cs typeface="Tahoma" pitchFamily="34" charset="0"/>
              </a:rPr>
              <a:t>(</a:t>
            </a:r>
            <a:r>
              <a:rPr lang="en-US" sz="2300" dirty="0" smtClean="0">
                <a:solidFill>
                  <a:schemeClr val="accent1">
                    <a:lumMod val="50000"/>
                  </a:schemeClr>
                </a:solidFill>
                <a:latin typeface="Arial Narrow" panose="020B0606020202030204" pitchFamily="34" charset="0"/>
                <a:cs typeface="Tahoma" pitchFamily="34" charset="0"/>
              </a:rPr>
              <a:t>Meteor-M</a:t>
            </a:r>
            <a:r>
              <a:rPr lang="ru-RU" sz="2300" dirty="0" smtClean="0">
                <a:solidFill>
                  <a:schemeClr val="accent1">
                    <a:lumMod val="50000"/>
                  </a:schemeClr>
                </a:solidFill>
                <a:latin typeface="Arial Narrow" panose="020B0606020202030204" pitchFamily="34" charset="0"/>
                <a:cs typeface="Tahoma" pitchFamily="34" charset="0"/>
              </a:rPr>
              <a:t>, </a:t>
            </a:r>
            <a:r>
              <a:rPr lang="en-US" sz="2300" dirty="0">
                <a:solidFill>
                  <a:schemeClr val="accent1">
                    <a:lumMod val="50000"/>
                  </a:schemeClr>
                </a:solidFill>
                <a:latin typeface="Arial Narrow" panose="020B0606020202030204" pitchFamily="34" charset="0"/>
                <a:cs typeface="Tahoma" pitchFamily="34" charset="0"/>
              </a:rPr>
              <a:t>Terra, </a:t>
            </a:r>
            <a:r>
              <a:rPr lang="en-US" sz="2300" dirty="0" smtClean="0">
                <a:solidFill>
                  <a:schemeClr val="accent1">
                    <a:lumMod val="50000"/>
                  </a:schemeClr>
                </a:solidFill>
                <a:latin typeface="Arial Narrow" panose="020B0606020202030204" pitchFamily="34" charset="0"/>
                <a:cs typeface="Tahoma" pitchFamily="34" charset="0"/>
              </a:rPr>
              <a:t>Aqua, </a:t>
            </a:r>
            <a:r>
              <a:rPr lang="en-US" sz="2300" dirty="0" err="1" smtClean="0">
                <a:solidFill>
                  <a:schemeClr val="accent1">
                    <a:lumMod val="50000"/>
                  </a:schemeClr>
                </a:solidFill>
                <a:latin typeface="Arial Narrow" panose="020B0606020202030204" pitchFamily="34" charset="0"/>
                <a:cs typeface="Tahoma" pitchFamily="34" charset="0"/>
              </a:rPr>
              <a:t>etc</a:t>
            </a:r>
            <a:r>
              <a:rPr lang="ru-RU" sz="2300" dirty="0" smtClean="0">
                <a:solidFill>
                  <a:schemeClr val="accent1">
                    <a:lumMod val="50000"/>
                  </a:schemeClr>
                </a:solidFill>
                <a:latin typeface="Arial Narrow" panose="020B0606020202030204" pitchFamily="34" charset="0"/>
                <a:cs typeface="Tahoma" pitchFamily="34" charset="0"/>
              </a:rPr>
              <a:t>.)</a:t>
            </a:r>
            <a:endParaRPr lang="ru-RU" sz="2300" dirty="0">
              <a:solidFill>
                <a:schemeClr val="accent1">
                  <a:lumMod val="50000"/>
                </a:schemeClr>
              </a:solidFill>
              <a:latin typeface="Arial Narrow" panose="020B0606020202030204" pitchFamily="34" charset="0"/>
              <a:cs typeface="Tahoma" pitchFamily="34" charset="0"/>
            </a:endParaRPr>
          </a:p>
          <a:p>
            <a:pPr marL="3175" indent="12700" algn="just">
              <a:spcBef>
                <a:spcPts val="1200"/>
              </a:spcBef>
              <a:buFont typeface="Arial" charset="0"/>
              <a:buChar char="•"/>
            </a:pPr>
            <a:r>
              <a:rPr lang="ru-RU" sz="2300" dirty="0">
                <a:solidFill>
                  <a:schemeClr val="accent1">
                    <a:lumMod val="50000"/>
                  </a:schemeClr>
                </a:solidFill>
                <a:latin typeface="Arial Narrow" panose="020B0606020202030204" pitchFamily="34" charset="0"/>
                <a:cs typeface="Tahoma" pitchFamily="34" charset="0"/>
              </a:rPr>
              <a:t> </a:t>
            </a:r>
            <a:r>
              <a:rPr lang="en-US" sz="2300" dirty="0" smtClean="0">
                <a:solidFill>
                  <a:schemeClr val="accent1">
                    <a:lumMod val="50000"/>
                  </a:schemeClr>
                </a:solidFill>
                <a:latin typeface="Arial Narrow" panose="020B0606020202030204" pitchFamily="34" charset="0"/>
                <a:cs typeface="Tahoma" pitchFamily="34" charset="0"/>
              </a:rPr>
              <a:t>Measurements of Earth rotation parameters performed by Earth </a:t>
            </a:r>
            <a:r>
              <a:rPr lang="en-US" sz="2300" dirty="0">
                <a:solidFill>
                  <a:schemeClr val="accent1">
                    <a:lumMod val="50000"/>
                  </a:schemeClr>
                </a:solidFill>
                <a:latin typeface="Arial Narrow" panose="020B0606020202030204" pitchFamily="34" charset="0"/>
                <a:cs typeface="Tahoma" pitchFamily="34" charset="0"/>
              </a:rPr>
              <a:t>Orientation Center, </a:t>
            </a:r>
            <a:r>
              <a:rPr lang="en-US" sz="2300" dirty="0" smtClean="0">
                <a:solidFill>
                  <a:schemeClr val="accent1">
                    <a:lumMod val="50000"/>
                  </a:schemeClr>
                </a:solidFill>
                <a:latin typeface="Arial Narrow" panose="020B0606020202030204" pitchFamily="34" charset="0"/>
                <a:cs typeface="Tahoma" pitchFamily="34" charset="0"/>
              </a:rPr>
              <a:t>Paris Observatory (France</a:t>
            </a:r>
            <a:r>
              <a:rPr lang="ru-RU" sz="2300" dirty="0" smtClean="0">
                <a:solidFill>
                  <a:schemeClr val="accent1">
                    <a:lumMod val="50000"/>
                  </a:schemeClr>
                </a:solidFill>
                <a:latin typeface="Arial Narrow" panose="020B0606020202030204" pitchFamily="34" charset="0"/>
                <a:cs typeface="Tahoma" pitchFamily="34" charset="0"/>
              </a:rPr>
              <a:t>)</a:t>
            </a:r>
            <a:endParaRPr lang="ru-RU" sz="2300" dirty="0">
              <a:solidFill>
                <a:schemeClr val="accent1">
                  <a:lumMod val="50000"/>
                </a:schemeClr>
              </a:solidFill>
              <a:latin typeface="Arial Narrow" panose="020B0606020202030204" pitchFamily="34" charset="0"/>
              <a:cs typeface="Tahoma" pitchFamily="34" charset="0"/>
            </a:endParaRPr>
          </a:p>
          <a:p>
            <a:pPr marL="3175" indent="12700" algn="just">
              <a:spcBef>
                <a:spcPts val="1200"/>
              </a:spcBef>
              <a:buFont typeface="Arial" charset="0"/>
              <a:buChar char="•"/>
            </a:pPr>
            <a:r>
              <a:rPr lang="en-US" sz="2300" dirty="0" smtClean="0">
                <a:solidFill>
                  <a:schemeClr val="accent1">
                    <a:lumMod val="50000"/>
                  </a:schemeClr>
                </a:solidFill>
                <a:latin typeface="Arial Narrow" panose="020B0606020202030204" pitchFamily="34" charset="0"/>
                <a:cs typeface="Tahoma" pitchFamily="34" charset="0"/>
              </a:rPr>
              <a:t> Geophysical </a:t>
            </a:r>
            <a:r>
              <a:rPr lang="en-US" sz="2300" dirty="0">
                <a:solidFill>
                  <a:schemeClr val="accent1">
                    <a:lumMod val="50000"/>
                  </a:schemeClr>
                </a:solidFill>
                <a:latin typeface="Arial Narrow" panose="020B0606020202030204" pitchFamily="34" charset="0"/>
                <a:cs typeface="Tahoma" pitchFamily="34" charset="0"/>
              </a:rPr>
              <a:t>supervision over the Sun made by Russian and foreign observatories </a:t>
            </a:r>
            <a:r>
              <a:rPr lang="ru-RU" sz="2300" dirty="0" smtClean="0">
                <a:solidFill>
                  <a:schemeClr val="accent1">
                    <a:lumMod val="50000"/>
                  </a:schemeClr>
                </a:solidFill>
                <a:latin typeface="Arial Narrow" panose="020B0606020202030204" pitchFamily="34" charset="0"/>
                <a:cs typeface="Tahoma" pitchFamily="34" charset="0"/>
              </a:rPr>
              <a:t>(</a:t>
            </a:r>
            <a:r>
              <a:rPr lang="en-US" sz="2300" dirty="0">
                <a:solidFill>
                  <a:schemeClr val="accent1">
                    <a:lumMod val="50000"/>
                  </a:schemeClr>
                </a:solidFill>
                <a:latin typeface="Arial Narrow" panose="020B0606020202030204" pitchFamily="34" charset="0"/>
                <a:cs typeface="Tahoma" pitchFamily="34" charset="0"/>
              </a:rPr>
              <a:t>X</a:t>
            </a:r>
            <a:r>
              <a:rPr lang="en-US" sz="2300" dirty="0" smtClean="0">
                <a:solidFill>
                  <a:schemeClr val="accent1">
                    <a:lumMod val="50000"/>
                  </a:schemeClr>
                </a:solidFill>
                <a:latin typeface="Arial Narrow" panose="020B0606020202030204" pitchFamily="34" charset="0"/>
                <a:cs typeface="Tahoma" pitchFamily="34" charset="0"/>
              </a:rPr>
              <a:t>-ray </a:t>
            </a:r>
            <a:r>
              <a:rPr lang="en-US" sz="2300" dirty="0">
                <a:solidFill>
                  <a:schemeClr val="accent1">
                    <a:lumMod val="50000"/>
                  </a:schemeClr>
                </a:solidFill>
                <a:latin typeface="Arial Narrow" panose="020B0606020202030204" pitchFamily="34" charset="0"/>
                <a:cs typeface="Tahoma" pitchFamily="34" charset="0"/>
              </a:rPr>
              <a:t>radiation, flares, integrated </a:t>
            </a:r>
            <a:r>
              <a:rPr lang="en-US" sz="2300" dirty="0" smtClean="0">
                <a:solidFill>
                  <a:schemeClr val="accent1">
                    <a:lumMod val="50000"/>
                  </a:schemeClr>
                </a:solidFill>
                <a:latin typeface="Arial Narrow" panose="020B0606020202030204" pitchFamily="34" charset="0"/>
                <a:cs typeface="Tahoma" pitchFamily="34" charset="0"/>
              </a:rPr>
              <a:t>indicators of Earth </a:t>
            </a:r>
            <a:r>
              <a:rPr lang="en-US" sz="2300" dirty="0">
                <a:solidFill>
                  <a:schemeClr val="accent1">
                    <a:lumMod val="50000"/>
                  </a:schemeClr>
                </a:solidFill>
                <a:latin typeface="Arial Narrow" panose="020B0606020202030204" pitchFamily="34" charset="0"/>
                <a:cs typeface="Tahoma" pitchFamily="34" charset="0"/>
              </a:rPr>
              <a:t>geomagnetic </a:t>
            </a:r>
            <a:r>
              <a:rPr lang="en-US" sz="2300" dirty="0" smtClean="0">
                <a:solidFill>
                  <a:schemeClr val="accent1">
                    <a:lumMod val="50000"/>
                  </a:schemeClr>
                </a:solidFill>
                <a:latin typeface="Arial Narrow" panose="020B0606020202030204" pitchFamily="34" charset="0"/>
                <a:cs typeface="Tahoma" pitchFamily="34" charset="0"/>
              </a:rPr>
              <a:t>field </a:t>
            </a:r>
            <a:r>
              <a:rPr lang="en-US" sz="2300" dirty="0">
                <a:solidFill>
                  <a:schemeClr val="accent1">
                    <a:lumMod val="50000"/>
                  </a:schemeClr>
                </a:solidFill>
                <a:latin typeface="Arial Narrow" panose="020B0606020202030204" pitchFamily="34" charset="0"/>
                <a:cs typeface="Tahoma" pitchFamily="34" charset="0"/>
              </a:rPr>
              <a:t>responses </a:t>
            </a:r>
            <a:r>
              <a:rPr lang="en-US" sz="2300" dirty="0" smtClean="0">
                <a:solidFill>
                  <a:schemeClr val="accent1">
                    <a:lumMod val="50000"/>
                  </a:schemeClr>
                </a:solidFill>
                <a:latin typeface="Arial Narrow" panose="020B0606020202030204" pitchFamily="34" charset="0"/>
                <a:cs typeface="Tahoma" pitchFamily="34" charset="0"/>
              </a:rPr>
              <a:t>to </a:t>
            </a:r>
            <a:r>
              <a:rPr lang="en-US" sz="2300" dirty="0">
                <a:solidFill>
                  <a:schemeClr val="accent1">
                    <a:lumMod val="50000"/>
                  </a:schemeClr>
                </a:solidFill>
                <a:latin typeface="Arial Narrow" panose="020B0606020202030204" pitchFamily="34" charset="0"/>
                <a:cs typeface="Tahoma" pitchFamily="34" charset="0"/>
              </a:rPr>
              <a:t>Sun radiation, parameters of </a:t>
            </a:r>
            <a:r>
              <a:rPr lang="en-US" sz="2300" dirty="0" smtClean="0">
                <a:solidFill>
                  <a:schemeClr val="accent1">
                    <a:lumMod val="50000"/>
                  </a:schemeClr>
                </a:solidFill>
                <a:latin typeface="Arial Narrow" panose="020B0606020202030204" pitchFamily="34" charset="0"/>
                <a:cs typeface="Tahoma" pitchFamily="34" charset="0"/>
              </a:rPr>
              <a:t>solar </a:t>
            </a:r>
            <a:r>
              <a:rPr lang="en-US" sz="2300" dirty="0">
                <a:solidFill>
                  <a:schemeClr val="accent1">
                    <a:lumMod val="50000"/>
                  </a:schemeClr>
                </a:solidFill>
                <a:latin typeface="Arial Narrow" panose="020B0606020202030204" pitchFamily="34" charset="0"/>
                <a:cs typeface="Tahoma" pitchFamily="34" charset="0"/>
              </a:rPr>
              <a:t>wind and interplanetary magnetic </a:t>
            </a:r>
            <a:r>
              <a:rPr lang="en-US" sz="2300" dirty="0" smtClean="0">
                <a:solidFill>
                  <a:schemeClr val="accent1">
                    <a:lumMod val="50000"/>
                  </a:schemeClr>
                </a:solidFill>
                <a:latin typeface="Arial Narrow" panose="020B0606020202030204" pitchFamily="34" charset="0"/>
                <a:cs typeface="Tahoma" pitchFamily="34" charset="0"/>
              </a:rPr>
              <a:t>field, </a:t>
            </a:r>
            <a:r>
              <a:rPr lang="en-US" sz="2300" dirty="0" err="1" smtClean="0">
                <a:solidFill>
                  <a:schemeClr val="accent1">
                    <a:lumMod val="50000"/>
                  </a:schemeClr>
                </a:solidFill>
                <a:latin typeface="Arial Narrow" panose="020B0606020202030204" pitchFamily="34" charset="0"/>
                <a:cs typeface="Tahoma" pitchFamily="34" charset="0"/>
              </a:rPr>
              <a:t>etc</a:t>
            </a:r>
            <a:r>
              <a:rPr lang="ru-RU" sz="2300" dirty="0" smtClean="0">
                <a:solidFill>
                  <a:schemeClr val="accent1">
                    <a:lumMod val="50000"/>
                  </a:schemeClr>
                </a:solidFill>
                <a:latin typeface="Arial Narrow" panose="020B0606020202030204" pitchFamily="34" charset="0"/>
                <a:cs typeface="Tahoma" pitchFamily="34" charset="0"/>
              </a:rPr>
              <a:t>.)</a:t>
            </a:r>
            <a:endParaRPr lang="ru-RU" sz="2300" dirty="0">
              <a:solidFill>
                <a:schemeClr val="accent1">
                  <a:lumMod val="50000"/>
                </a:schemeClr>
              </a:solidFill>
              <a:latin typeface="Arial Narrow" panose="020B0606020202030204" pitchFamily="34" charset="0"/>
              <a:cs typeface="Tahoma" pitchFamily="34" charset="0"/>
            </a:endParaRPr>
          </a:p>
          <a:p>
            <a:pPr marL="3175" indent="12700" algn="just">
              <a:spcBef>
                <a:spcPts val="1200"/>
              </a:spcBef>
              <a:buFont typeface="Arial" charset="0"/>
              <a:buChar char="•"/>
            </a:pPr>
            <a:endParaRPr lang="ru-RU" sz="2300" dirty="0">
              <a:solidFill>
                <a:schemeClr val="accent1">
                  <a:lumMod val="50000"/>
                </a:schemeClr>
              </a:solidFill>
              <a:latin typeface="Arial Narrow" panose="020B0606020202030204" pitchFamily="34" charset="0"/>
              <a:cs typeface="Tahoma" pitchFamily="34" charset="0"/>
            </a:endParaRPr>
          </a:p>
        </p:txBody>
      </p:sp>
      <p:sp>
        <p:nvSpPr>
          <p:cNvPr id="6" name="Прямоугольник 5"/>
          <p:cNvSpPr/>
          <p:nvPr/>
        </p:nvSpPr>
        <p:spPr>
          <a:xfrm>
            <a:off x="191867" y="741176"/>
            <a:ext cx="922560" cy="400110"/>
          </a:xfrm>
          <a:prstGeom prst="rect">
            <a:avLst/>
          </a:prstGeom>
        </p:spPr>
        <p:txBody>
          <a:bodyPr wrap="none">
            <a:spAutoFit/>
          </a:bodyPr>
          <a:lstStyle/>
          <a:p>
            <a:pPr>
              <a:defRPr/>
            </a:pPr>
            <a:r>
              <a:rPr lang="en-US" sz="2000" b="1" cap="all" dirty="0" smtClean="0">
                <a:solidFill>
                  <a:schemeClr val="accent1">
                    <a:lumMod val="50000"/>
                  </a:schemeClr>
                </a:solidFill>
                <a:effectLst>
                  <a:outerShdw blurRad="38100" dist="38100" dir="2700000" algn="tl">
                    <a:srgbClr val="C0C0C0"/>
                  </a:outerShdw>
                </a:effectLst>
                <a:ea typeface="Calibri" pitchFamily="34" charset="0"/>
                <a:cs typeface="Tahoma" pitchFamily="34" charset="0"/>
              </a:rPr>
              <a:t>DATA </a:t>
            </a:r>
            <a:endParaRPr lang="ru-RU" sz="2000" b="1" cap="all" dirty="0">
              <a:solidFill>
                <a:schemeClr val="accent1">
                  <a:lumMod val="50000"/>
                </a:schemeClr>
              </a:solidFill>
              <a:effectLst>
                <a:outerShdw blurRad="38100" dist="38100" dir="2700000" algn="tl">
                  <a:srgbClr val="C0C0C0"/>
                </a:outerShdw>
              </a:effectLst>
              <a:ea typeface="Calibri" pitchFamily="34" charset="0"/>
              <a:cs typeface="Tahoma" pitchFamily="34" charset="0"/>
            </a:endParaRPr>
          </a:p>
        </p:txBody>
      </p:sp>
      <p:sp>
        <p:nvSpPr>
          <p:cNvPr id="7" name="Прямоугольник 6"/>
          <p:cNvSpPr/>
          <p:nvPr/>
        </p:nvSpPr>
        <p:spPr>
          <a:xfrm>
            <a:off x="153866" y="115580"/>
            <a:ext cx="8522590" cy="553998"/>
          </a:xfrm>
          <a:prstGeom prst="rect">
            <a:avLst/>
          </a:prstGeom>
          <a:noFill/>
        </p:spPr>
        <p:txBody>
          <a:bodyPr wrap="square" rtlCol="0">
            <a:spAutoFit/>
          </a:bodyPr>
          <a:lstStyle/>
          <a:p>
            <a:pPr fontAlgn="auto">
              <a:spcBef>
                <a:spcPts val="0"/>
              </a:spcBef>
              <a:spcAft>
                <a:spcPts val="0"/>
              </a:spcAft>
            </a:pPr>
            <a:r>
              <a:rPr lang="en-US" sz="3000" b="1" cap="all" dirty="0">
                <a:solidFill>
                  <a:srgbClr val="4F81BD">
                    <a:lumMod val="40000"/>
                    <a:lumOff val="60000"/>
                  </a:srgbClr>
                </a:solidFill>
                <a:latin typeface="Arial Narrow" panose="020B0606020202030204" pitchFamily="34" charset="0"/>
              </a:rPr>
              <a:t>GIS FOR EARTHQUAKE MONITORING:</a:t>
            </a:r>
            <a:endParaRPr lang="ru-RU" sz="3000" b="1" cap="all" dirty="0">
              <a:solidFill>
                <a:srgbClr val="4F81BD">
                  <a:lumMod val="40000"/>
                  <a:lumOff val="60000"/>
                </a:srgbClr>
              </a:solidFill>
              <a:latin typeface="Arial Narrow" panose="020B0606020202030204" pitchFamily="34" charset="0"/>
            </a:endParaRPr>
          </a:p>
        </p:txBody>
      </p:sp>
    </p:spTree>
  </p:cSld>
  <p:clrMapOvr>
    <a:overrideClrMapping bg1="lt1" tx1="dk1" bg2="lt2" tx2="dk2" accent1="accent1" accent2="accent2" accent3="accent3" accent4="accent4" accent5="accent5" accent6="accent6" hlink="hlink" folHlink="folHlink"/>
  </p:clrMapOvr>
  <p:transition>
    <p:blinds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9458" name="Стрелка вниз 45"/>
          <p:cNvSpPr>
            <a:spLocks noChangeArrowheads="1"/>
          </p:cNvSpPr>
          <p:nvPr/>
        </p:nvSpPr>
        <p:spPr bwMode="auto">
          <a:xfrm>
            <a:off x="2174631" y="5473423"/>
            <a:ext cx="329712" cy="357188"/>
          </a:xfrm>
          <a:prstGeom prst="downArrow">
            <a:avLst>
              <a:gd name="adj1" fmla="val 50000"/>
              <a:gd name="adj2" fmla="val 50000"/>
            </a:avLst>
          </a:prstGeom>
          <a:solidFill>
            <a:srgbClr val="E1F9FF"/>
          </a:solidFill>
          <a:ln w="12700" algn="ctr">
            <a:solidFill>
              <a:srgbClr val="0056AC"/>
            </a:solidFill>
            <a:round/>
            <a:headEnd type="none" w="sm" len="sm"/>
            <a:tailEnd type="none" w="sm" len="sm"/>
          </a:ln>
        </p:spPr>
        <p:txBody>
          <a:bodyPr wrap="none" lIns="90000" tIns="46800" rIns="90000" bIns="46800"/>
          <a:lstStyle/>
          <a:p>
            <a:endParaRPr lang="ru-RU"/>
          </a:p>
        </p:txBody>
      </p:sp>
      <p:sp>
        <p:nvSpPr>
          <p:cNvPr id="45" name="Прямоугольник 44"/>
          <p:cNvSpPr/>
          <p:nvPr/>
        </p:nvSpPr>
        <p:spPr bwMode="auto">
          <a:xfrm>
            <a:off x="219777" y="1117205"/>
            <a:ext cx="8704446" cy="4426971"/>
          </a:xfrm>
          <a:prstGeom prst="rect">
            <a:avLst/>
          </a:prstGeom>
          <a:solidFill>
            <a:srgbClr val="E1F9FF"/>
          </a:solidFill>
          <a:ln w="12700" cap="flat" cmpd="sng" algn="ctr">
            <a:solidFill>
              <a:schemeClr val="tx1"/>
            </a:solidFill>
            <a:prstDash val="sysDash"/>
            <a:round/>
            <a:headEnd type="none" w="sm" len="sm"/>
            <a:tailEnd type="none" w="sm" len="sm"/>
          </a:ln>
          <a:effectLst>
            <a:softEdge rad="12700"/>
          </a:effectLst>
        </p:spPr>
        <p:txBody>
          <a:bodyPr wrap="none" lIns="90000" tIns="46800" rIns="90000" bIns="46800"/>
          <a:lstStyle/>
          <a:p>
            <a:pPr>
              <a:defRPr/>
            </a:pPr>
            <a:endParaRPr lang="ru-RU"/>
          </a:p>
        </p:txBody>
      </p:sp>
      <p:cxnSp>
        <p:nvCxnSpPr>
          <p:cNvPr id="56" name="Прямая соединительная линия 55"/>
          <p:cNvCxnSpPr/>
          <p:nvPr/>
        </p:nvCxnSpPr>
        <p:spPr>
          <a:xfrm>
            <a:off x="4913435" y="2210757"/>
            <a:ext cx="731226" cy="0"/>
          </a:xfrm>
          <a:prstGeom prst="line">
            <a:avLst/>
          </a:prstGeom>
          <a:ln w="25400" cmpd="sng">
            <a:solidFill>
              <a:srgbClr val="0056AC"/>
            </a:solidFill>
          </a:ln>
        </p:spPr>
        <p:style>
          <a:lnRef idx="1">
            <a:schemeClr val="accent1"/>
          </a:lnRef>
          <a:fillRef idx="0">
            <a:schemeClr val="accent1"/>
          </a:fillRef>
          <a:effectRef idx="0">
            <a:schemeClr val="accent1"/>
          </a:effectRef>
          <a:fontRef idx="minor">
            <a:schemeClr val="tx1"/>
          </a:fontRef>
        </p:style>
      </p:cxnSp>
      <p:sp>
        <p:nvSpPr>
          <p:cNvPr id="4" name="Скругленный прямоугольник 4"/>
          <p:cNvSpPr/>
          <p:nvPr/>
        </p:nvSpPr>
        <p:spPr>
          <a:xfrm>
            <a:off x="871904" y="1251576"/>
            <a:ext cx="2079380" cy="1093788"/>
          </a:xfrm>
          <a:prstGeom prst="rect">
            <a:avLst/>
          </a:prstGeom>
        </p:spPr>
        <p:style>
          <a:lnRef idx="0">
            <a:scrgbClr r="0" g="0" b="0"/>
          </a:lnRef>
          <a:fillRef idx="0">
            <a:scrgbClr r="0" g="0" b="0"/>
          </a:fillRef>
          <a:effectRef idx="0">
            <a:scrgbClr r="0" g="0" b="0"/>
          </a:effectRef>
          <a:fontRef idx="minor">
            <a:schemeClr val="lt1"/>
          </a:fontRef>
        </p:style>
        <p:txBody>
          <a:bodyPr lIns="108585" tIns="72390" rIns="108585" bIns="72390" spcCol="1270" anchor="ctr"/>
          <a:lstStyle/>
          <a:p>
            <a:pPr algn="ctr" defTabSz="2533650">
              <a:lnSpc>
                <a:spcPct val="90000"/>
              </a:lnSpc>
              <a:spcAft>
                <a:spcPct val="35000"/>
              </a:spcAft>
              <a:defRPr/>
            </a:pPr>
            <a:endParaRPr lang="ru-RU" sz="5700" dirty="0">
              <a:solidFill>
                <a:srgbClr val="0056AC"/>
              </a:solidFill>
            </a:endParaRPr>
          </a:p>
        </p:txBody>
      </p:sp>
      <p:sp>
        <p:nvSpPr>
          <p:cNvPr id="8" name="Скругленный прямоугольник 7"/>
          <p:cNvSpPr/>
          <p:nvPr/>
        </p:nvSpPr>
        <p:spPr>
          <a:xfrm>
            <a:off x="568569" y="2702551"/>
            <a:ext cx="2731477" cy="109378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85725" tIns="57150" rIns="85725" bIns="57150" spcCol="1270" anchor="ctr"/>
          <a:lstStyle/>
          <a:p>
            <a:pPr algn="ctr" defTabSz="2000250">
              <a:lnSpc>
                <a:spcPct val="90000"/>
              </a:lnSpc>
              <a:spcAft>
                <a:spcPct val="35000"/>
              </a:spcAft>
              <a:defRPr/>
            </a:pPr>
            <a:endParaRPr lang="ru-RU" sz="4500">
              <a:solidFill>
                <a:srgbClr val="0056AC"/>
              </a:solidFill>
            </a:endParaRPr>
          </a:p>
        </p:txBody>
      </p:sp>
      <p:sp>
        <p:nvSpPr>
          <p:cNvPr id="11" name="Скругленный прямоугольник 10"/>
          <p:cNvSpPr/>
          <p:nvPr/>
        </p:nvSpPr>
        <p:spPr>
          <a:xfrm>
            <a:off x="835270" y="4153526"/>
            <a:ext cx="1651489" cy="109378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85725" tIns="57150" rIns="85725" bIns="57150" spcCol="1270" anchor="ctr"/>
          <a:lstStyle/>
          <a:p>
            <a:pPr algn="ctr" defTabSz="2000250">
              <a:lnSpc>
                <a:spcPct val="90000"/>
              </a:lnSpc>
              <a:spcAft>
                <a:spcPct val="35000"/>
              </a:spcAft>
              <a:defRPr/>
            </a:pPr>
            <a:endParaRPr lang="ru-RU" sz="4500">
              <a:solidFill>
                <a:srgbClr val="0056AC"/>
              </a:solidFill>
            </a:endParaRPr>
          </a:p>
        </p:txBody>
      </p:sp>
      <p:cxnSp>
        <p:nvCxnSpPr>
          <p:cNvPr id="24" name="Прямая соединительная линия 23"/>
          <p:cNvCxnSpPr/>
          <p:nvPr/>
        </p:nvCxnSpPr>
        <p:spPr>
          <a:xfrm>
            <a:off x="394189" y="1505576"/>
            <a:ext cx="1727688" cy="0"/>
          </a:xfrm>
          <a:prstGeom prst="line">
            <a:avLst/>
          </a:prstGeom>
          <a:ln w="25400" cmpd="sng">
            <a:solidFill>
              <a:srgbClr val="0056AC"/>
            </a:solidFill>
          </a:ln>
        </p:spPr>
        <p:style>
          <a:lnRef idx="1">
            <a:schemeClr val="accent1"/>
          </a:lnRef>
          <a:fillRef idx="0">
            <a:schemeClr val="accent1"/>
          </a:fillRef>
          <a:effectRef idx="0">
            <a:schemeClr val="accent1"/>
          </a:effectRef>
          <a:fontRef idx="minor">
            <a:schemeClr val="tx1"/>
          </a:fontRef>
        </p:style>
      </p:cxnSp>
      <p:cxnSp>
        <p:nvCxnSpPr>
          <p:cNvPr id="41" name="Прямая соединительная линия 40"/>
          <p:cNvCxnSpPr/>
          <p:nvPr/>
        </p:nvCxnSpPr>
        <p:spPr>
          <a:xfrm rot="10800000">
            <a:off x="4463562" y="1480176"/>
            <a:ext cx="461597" cy="1588"/>
          </a:xfrm>
          <a:prstGeom prst="line">
            <a:avLst/>
          </a:prstGeom>
          <a:ln w="25400" cmpd="sng">
            <a:solidFill>
              <a:srgbClr val="0056AC"/>
            </a:solidFill>
          </a:ln>
        </p:spPr>
        <p:style>
          <a:lnRef idx="1">
            <a:schemeClr val="accent1"/>
          </a:lnRef>
          <a:fillRef idx="0">
            <a:schemeClr val="accent1"/>
          </a:fillRef>
          <a:effectRef idx="0">
            <a:schemeClr val="accent1"/>
          </a:effectRef>
          <a:fontRef idx="minor">
            <a:schemeClr val="tx1"/>
          </a:fontRef>
        </p:style>
      </p:cxnSp>
      <p:sp>
        <p:nvSpPr>
          <p:cNvPr id="14" name="Скругленный прямоугольник 13"/>
          <p:cNvSpPr/>
          <p:nvPr/>
        </p:nvSpPr>
        <p:spPr>
          <a:xfrm>
            <a:off x="755576" y="1248402"/>
            <a:ext cx="3816424" cy="506413"/>
          </a:xfrm>
          <a:prstGeom prst="roundRect">
            <a:avLst>
              <a:gd name="adj" fmla="val 10000"/>
            </a:avLst>
          </a:prstGeom>
          <a:solidFill>
            <a:srgbClr val="99CCFF"/>
          </a:solidFill>
          <a:ln>
            <a:solidFill>
              <a:srgbClr val="0056AC"/>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defRPr/>
            </a:pPr>
            <a:r>
              <a:rPr lang="en-US" sz="2000" b="1" dirty="0">
                <a:solidFill>
                  <a:srgbClr val="0056AC"/>
                </a:solidFill>
              </a:rPr>
              <a:t>Digital Maps / Databases</a:t>
            </a:r>
            <a:endParaRPr lang="ru-RU" sz="2000" b="1" dirty="0">
              <a:solidFill>
                <a:srgbClr val="0056AC"/>
              </a:solidFill>
            </a:endParaRPr>
          </a:p>
        </p:txBody>
      </p:sp>
      <p:cxnSp>
        <p:nvCxnSpPr>
          <p:cNvPr id="42" name="Прямая соединительная линия 41"/>
          <p:cNvCxnSpPr/>
          <p:nvPr/>
        </p:nvCxnSpPr>
        <p:spPr>
          <a:xfrm flipV="1">
            <a:off x="394189" y="1505577"/>
            <a:ext cx="0" cy="3636963"/>
          </a:xfrm>
          <a:prstGeom prst="line">
            <a:avLst/>
          </a:prstGeom>
          <a:ln w="25400" cmpd="sng">
            <a:solidFill>
              <a:srgbClr val="0056AC"/>
            </a:solidFill>
          </a:ln>
        </p:spPr>
        <p:style>
          <a:lnRef idx="1">
            <a:schemeClr val="accent1"/>
          </a:lnRef>
          <a:fillRef idx="0">
            <a:schemeClr val="accent1"/>
          </a:fillRef>
          <a:effectRef idx="0">
            <a:schemeClr val="accent1"/>
          </a:effectRef>
          <a:fontRef idx="minor">
            <a:schemeClr val="tx1"/>
          </a:fontRef>
        </p:style>
      </p:cxnSp>
      <p:grpSp>
        <p:nvGrpSpPr>
          <p:cNvPr id="2" name="Группа 63"/>
          <p:cNvGrpSpPr>
            <a:grpSpLocks/>
          </p:cNvGrpSpPr>
          <p:nvPr/>
        </p:nvGrpSpPr>
        <p:grpSpPr bwMode="auto">
          <a:xfrm>
            <a:off x="5128120" y="1809837"/>
            <a:ext cx="2785697" cy="782627"/>
            <a:chOff x="5330292" y="1626711"/>
            <a:chExt cx="3016908" cy="783289"/>
          </a:xfrm>
          <a:solidFill>
            <a:srgbClr val="CCECFF"/>
          </a:solidFill>
        </p:grpSpPr>
        <p:sp>
          <p:nvSpPr>
            <p:cNvPr id="19" name="Скругленный прямоугольник 18"/>
            <p:cNvSpPr/>
            <p:nvPr/>
          </p:nvSpPr>
          <p:spPr>
            <a:xfrm>
              <a:off x="5333466" y="1628289"/>
              <a:ext cx="3013734" cy="781711"/>
            </a:xfrm>
            <a:prstGeom prst="roundRect">
              <a:avLst>
                <a:gd name="adj" fmla="val 10000"/>
              </a:avLst>
            </a:prstGeom>
            <a:grpFill/>
            <a:ln>
              <a:solidFill>
                <a:srgbClr val="0056AC"/>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defRPr/>
              </a:pPr>
              <a:endParaRPr lang="ru-RU" sz="1100" dirty="0">
                <a:solidFill>
                  <a:srgbClr val="0056AC"/>
                </a:solidFill>
              </a:endParaRPr>
            </a:p>
          </p:txBody>
        </p:sp>
        <p:sp>
          <p:nvSpPr>
            <p:cNvPr id="47" name="Скругленный прямоугольник 46"/>
            <p:cNvSpPr/>
            <p:nvPr/>
          </p:nvSpPr>
          <p:spPr>
            <a:xfrm>
              <a:off x="5330292" y="1626711"/>
              <a:ext cx="3013734" cy="781711"/>
            </a:xfrm>
            <a:prstGeom prst="roundRect">
              <a:avLst>
                <a:gd name="adj" fmla="val 10000"/>
              </a:avLst>
            </a:prstGeom>
            <a:grpFill/>
            <a:ln>
              <a:solidFill>
                <a:srgbClr val="0056AC"/>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defRPr/>
              </a:pPr>
              <a:r>
                <a:rPr lang="en-US" sz="2000" dirty="0">
                  <a:solidFill>
                    <a:srgbClr val="0056AC"/>
                  </a:solidFill>
                </a:rPr>
                <a:t>EO Data – Images</a:t>
              </a:r>
            </a:p>
            <a:p>
              <a:pPr>
                <a:defRPr/>
              </a:pPr>
              <a:r>
                <a:rPr lang="en-US" sz="1100" dirty="0">
                  <a:solidFill>
                    <a:srgbClr val="0056AC"/>
                  </a:solidFill>
                </a:rPr>
                <a:t>(</a:t>
              </a:r>
              <a:r>
                <a:rPr lang="en-US" sz="1100" dirty="0" err="1">
                  <a:solidFill>
                    <a:srgbClr val="0056AC"/>
                  </a:solidFill>
                </a:rPr>
                <a:t>Elektro</a:t>
              </a:r>
              <a:r>
                <a:rPr lang="en-US" sz="1100" dirty="0">
                  <a:solidFill>
                    <a:srgbClr val="0056AC"/>
                  </a:solidFill>
                </a:rPr>
                <a:t>-L, Meteor-M</a:t>
              </a:r>
              <a:r>
                <a:rPr lang="ru-RU" sz="1100" dirty="0">
                  <a:solidFill>
                    <a:srgbClr val="0056AC"/>
                  </a:solidFill>
                </a:rPr>
                <a:t>, </a:t>
              </a:r>
              <a:r>
                <a:rPr lang="en-US" sz="1100" dirty="0">
                  <a:solidFill>
                    <a:srgbClr val="0056AC"/>
                  </a:solidFill>
                </a:rPr>
                <a:t>Meteosat</a:t>
              </a:r>
              <a:r>
                <a:rPr lang="ru-RU" sz="1100" dirty="0">
                  <a:solidFill>
                    <a:srgbClr val="0056AC"/>
                  </a:solidFill>
                </a:rPr>
                <a:t>,</a:t>
              </a:r>
              <a:r>
                <a:rPr lang="en-US" sz="1100" dirty="0">
                  <a:solidFill>
                    <a:srgbClr val="0056AC"/>
                  </a:solidFill>
                </a:rPr>
                <a:t> Terra etc.</a:t>
              </a:r>
              <a:r>
                <a:rPr lang="ru-RU" sz="1100" dirty="0">
                  <a:solidFill>
                    <a:srgbClr val="0056AC"/>
                  </a:solidFill>
                </a:rPr>
                <a:t>)</a:t>
              </a:r>
            </a:p>
          </p:txBody>
        </p:sp>
      </p:grpSp>
      <p:cxnSp>
        <p:nvCxnSpPr>
          <p:cNvPr id="35" name="Прямая соединительная линия 34"/>
          <p:cNvCxnSpPr/>
          <p:nvPr/>
        </p:nvCxnSpPr>
        <p:spPr>
          <a:xfrm>
            <a:off x="394189" y="2172988"/>
            <a:ext cx="731226" cy="0"/>
          </a:xfrm>
          <a:prstGeom prst="line">
            <a:avLst/>
          </a:prstGeom>
          <a:ln w="25400" cmpd="sng">
            <a:solidFill>
              <a:srgbClr val="0056AC"/>
            </a:solidFill>
          </a:ln>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p:cNvCxnSpPr/>
          <p:nvPr/>
        </p:nvCxnSpPr>
        <p:spPr>
          <a:xfrm>
            <a:off x="394189" y="2822298"/>
            <a:ext cx="1528396" cy="0"/>
          </a:xfrm>
          <a:prstGeom prst="line">
            <a:avLst/>
          </a:prstGeom>
          <a:ln w="25400" cmpd="sng">
            <a:solidFill>
              <a:srgbClr val="0056AC"/>
            </a:solidFill>
          </a:ln>
        </p:spPr>
        <p:style>
          <a:lnRef idx="1">
            <a:schemeClr val="accent1"/>
          </a:lnRef>
          <a:fillRef idx="0">
            <a:schemeClr val="accent1"/>
          </a:fillRef>
          <a:effectRef idx="0">
            <a:schemeClr val="accent1"/>
          </a:effectRef>
          <a:fontRef idx="minor">
            <a:schemeClr val="tx1"/>
          </a:fontRef>
        </p:style>
      </p:cxnSp>
      <p:cxnSp>
        <p:nvCxnSpPr>
          <p:cNvPr id="40" name="Прямая соединительная линия 39"/>
          <p:cNvCxnSpPr/>
          <p:nvPr/>
        </p:nvCxnSpPr>
        <p:spPr>
          <a:xfrm>
            <a:off x="394189" y="4218681"/>
            <a:ext cx="1528396" cy="0"/>
          </a:xfrm>
          <a:prstGeom prst="line">
            <a:avLst/>
          </a:prstGeom>
          <a:ln w="25400" cmpd="sng">
            <a:solidFill>
              <a:srgbClr val="0056AC"/>
            </a:solidFill>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p:nvPr/>
        </p:nvCxnSpPr>
        <p:spPr>
          <a:xfrm>
            <a:off x="394189" y="5003832"/>
            <a:ext cx="1528396" cy="0"/>
          </a:xfrm>
          <a:prstGeom prst="line">
            <a:avLst/>
          </a:prstGeom>
          <a:ln w="25400" cmpd="sng">
            <a:solidFill>
              <a:srgbClr val="0056AC"/>
            </a:solidFill>
          </a:ln>
        </p:spPr>
        <p:style>
          <a:lnRef idx="1">
            <a:schemeClr val="accent1"/>
          </a:lnRef>
          <a:fillRef idx="0">
            <a:schemeClr val="accent1"/>
          </a:fillRef>
          <a:effectRef idx="0">
            <a:schemeClr val="accent1"/>
          </a:effectRef>
          <a:fontRef idx="minor">
            <a:schemeClr val="tx1"/>
          </a:fontRef>
        </p:style>
      </p:cxnSp>
      <p:cxnSp>
        <p:nvCxnSpPr>
          <p:cNvPr id="54" name="Прямая соединительная линия 53"/>
          <p:cNvCxnSpPr/>
          <p:nvPr/>
        </p:nvCxnSpPr>
        <p:spPr>
          <a:xfrm>
            <a:off x="394189" y="3571907"/>
            <a:ext cx="1528396" cy="0"/>
          </a:xfrm>
          <a:prstGeom prst="line">
            <a:avLst/>
          </a:prstGeom>
          <a:ln w="25400" cmpd="sng">
            <a:solidFill>
              <a:srgbClr val="0056AC"/>
            </a:solidFill>
          </a:ln>
        </p:spPr>
        <p:style>
          <a:lnRef idx="1">
            <a:schemeClr val="accent1"/>
          </a:lnRef>
          <a:fillRef idx="0">
            <a:schemeClr val="accent1"/>
          </a:fillRef>
          <a:effectRef idx="0">
            <a:schemeClr val="accent1"/>
          </a:effectRef>
          <a:fontRef idx="minor">
            <a:schemeClr val="tx1"/>
          </a:fontRef>
        </p:style>
      </p:cxnSp>
      <p:sp>
        <p:nvSpPr>
          <p:cNvPr id="7" name="Скругленный прямоугольник 6"/>
          <p:cNvSpPr/>
          <p:nvPr/>
        </p:nvSpPr>
        <p:spPr>
          <a:xfrm>
            <a:off x="593482" y="1865939"/>
            <a:ext cx="2781300" cy="638837"/>
          </a:xfrm>
          <a:prstGeom prst="roundRect">
            <a:avLst>
              <a:gd name="adj" fmla="val 10000"/>
            </a:avLst>
          </a:prstGeom>
          <a:solidFill>
            <a:srgbClr val="CCECFF"/>
          </a:solidFill>
          <a:ln>
            <a:solidFill>
              <a:srgbClr val="0056AC"/>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defRPr/>
            </a:pPr>
            <a:r>
              <a:rPr lang="en-US" sz="2000" dirty="0">
                <a:solidFill>
                  <a:srgbClr val="0056AC"/>
                </a:solidFill>
              </a:rPr>
              <a:t>World Map</a:t>
            </a:r>
            <a:endParaRPr lang="ru-RU" sz="2000" dirty="0">
              <a:solidFill>
                <a:srgbClr val="0056AC"/>
              </a:solidFill>
            </a:endParaRPr>
          </a:p>
        </p:txBody>
      </p:sp>
      <p:cxnSp>
        <p:nvCxnSpPr>
          <p:cNvPr id="55" name="Прямая соединительная линия 54"/>
          <p:cNvCxnSpPr/>
          <p:nvPr/>
        </p:nvCxnSpPr>
        <p:spPr>
          <a:xfrm flipV="1">
            <a:off x="4913435" y="1491290"/>
            <a:ext cx="0" cy="3679825"/>
          </a:xfrm>
          <a:prstGeom prst="line">
            <a:avLst/>
          </a:prstGeom>
          <a:ln w="25400" cmpd="sng">
            <a:solidFill>
              <a:srgbClr val="0056AC"/>
            </a:solidFill>
          </a:ln>
        </p:spPr>
        <p:style>
          <a:lnRef idx="1">
            <a:schemeClr val="accent1"/>
          </a:lnRef>
          <a:fillRef idx="0">
            <a:schemeClr val="accent1"/>
          </a:fillRef>
          <a:effectRef idx="0">
            <a:schemeClr val="accent1"/>
          </a:effectRef>
          <a:fontRef idx="minor">
            <a:schemeClr val="tx1"/>
          </a:fontRef>
        </p:style>
      </p:cxnSp>
      <p:cxnSp>
        <p:nvCxnSpPr>
          <p:cNvPr id="57" name="Прямая соединительная линия 56"/>
          <p:cNvCxnSpPr/>
          <p:nvPr/>
        </p:nvCxnSpPr>
        <p:spPr>
          <a:xfrm>
            <a:off x="4913435" y="2835901"/>
            <a:ext cx="1529862" cy="0"/>
          </a:xfrm>
          <a:prstGeom prst="line">
            <a:avLst/>
          </a:prstGeom>
          <a:ln w="25400" cmpd="sng">
            <a:solidFill>
              <a:srgbClr val="0056AC"/>
            </a:solidFill>
          </a:ln>
        </p:spPr>
        <p:style>
          <a:lnRef idx="1">
            <a:schemeClr val="accent1"/>
          </a:lnRef>
          <a:fillRef idx="0">
            <a:schemeClr val="accent1"/>
          </a:fillRef>
          <a:effectRef idx="0">
            <a:schemeClr val="accent1"/>
          </a:effectRef>
          <a:fontRef idx="minor">
            <a:schemeClr val="tx1"/>
          </a:fontRef>
        </p:style>
      </p:cxnSp>
      <p:cxnSp>
        <p:nvCxnSpPr>
          <p:cNvPr id="58" name="Прямая соединительная линия 57"/>
          <p:cNvCxnSpPr/>
          <p:nvPr/>
        </p:nvCxnSpPr>
        <p:spPr>
          <a:xfrm>
            <a:off x="4913435" y="4585326"/>
            <a:ext cx="1529862" cy="0"/>
          </a:xfrm>
          <a:prstGeom prst="line">
            <a:avLst/>
          </a:prstGeom>
          <a:ln w="25400" cmpd="sng">
            <a:solidFill>
              <a:srgbClr val="0056AC"/>
            </a:solidFill>
          </a:ln>
        </p:spPr>
        <p:style>
          <a:lnRef idx="1">
            <a:schemeClr val="accent1"/>
          </a:lnRef>
          <a:fillRef idx="0">
            <a:schemeClr val="accent1"/>
          </a:fillRef>
          <a:effectRef idx="0">
            <a:schemeClr val="accent1"/>
          </a:effectRef>
          <a:fontRef idx="minor">
            <a:schemeClr val="tx1"/>
          </a:fontRef>
        </p:style>
      </p:cxnSp>
      <p:cxnSp>
        <p:nvCxnSpPr>
          <p:cNvPr id="59" name="Прямая соединительная линия 58"/>
          <p:cNvCxnSpPr/>
          <p:nvPr/>
        </p:nvCxnSpPr>
        <p:spPr>
          <a:xfrm>
            <a:off x="4913435" y="5161589"/>
            <a:ext cx="1529862" cy="0"/>
          </a:xfrm>
          <a:prstGeom prst="line">
            <a:avLst/>
          </a:prstGeom>
          <a:ln w="25400" cmpd="sng">
            <a:solidFill>
              <a:srgbClr val="0056AC"/>
            </a:solidFill>
          </a:ln>
        </p:spPr>
        <p:style>
          <a:lnRef idx="1">
            <a:schemeClr val="accent1"/>
          </a:lnRef>
          <a:fillRef idx="0">
            <a:schemeClr val="accent1"/>
          </a:fillRef>
          <a:effectRef idx="0">
            <a:schemeClr val="accent1"/>
          </a:effectRef>
          <a:fontRef idx="minor">
            <a:schemeClr val="tx1"/>
          </a:fontRef>
        </p:style>
      </p:cxnSp>
      <p:cxnSp>
        <p:nvCxnSpPr>
          <p:cNvPr id="60" name="Прямая соединительная линия 59"/>
          <p:cNvCxnSpPr/>
          <p:nvPr/>
        </p:nvCxnSpPr>
        <p:spPr>
          <a:xfrm>
            <a:off x="4913435" y="3997951"/>
            <a:ext cx="1529862" cy="0"/>
          </a:xfrm>
          <a:prstGeom prst="line">
            <a:avLst/>
          </a:prstGeom>
          <a:ln w="25400" cmpd="sng">
            <a:solidFill>
              <a:srgbClr val="0056AC"/>
            </a:solidFill>
          </a:ln>
        </p:spPr>
        <p:style>
          <a:lnRef idx="1">
            <a:schemeClr val="accent1"/>
          </a:lnRef>
          <a:fillRef idx="0">
            <a:schemeClr val="accent1"/>
          </a:fillRef>
          <a:effectRef idx="0">
            <a:schemeClr val="accent1"/>
          </a:effectRef>
          <a:fontRef idx="minor">
            <a:schemeClr val="tx1"/>
          </a:fontRef>
        </p:style>
      </p:cxnSp>
      <p:cxnSp>
        <p:nvCxnSpPr>
          <p:cNvPr id="61" name="Прямая соединительная линия 60"/>
          <p:cNvCxnSpPr/>
          <p:nvPr/>
        </p:nvCxnSpPr>
        <p:spPr>
          <a:xfrm>
            <a:off x="4913435" y="3404226"/>
            <a:ext cx="1529862" cy="0"/>
          </a:xfrm>
          <a:prstGeom prst="line">
            <a:avLst/>
          </a:prstGeom>
          <a:ln w="25400" cmpd="sng">
            <a:solidFill>
              <a:srgbClr val="0056AC"/>
            </a:solidFill>
          </a:ln>
        </p:spPr>
        <p:style>
          <a:lnRef idx="1">
            <a:schemeClr val="accent1"/>
          </a:lnRef>
          <a:fillRef idx="0">
            <a:schemeClr val="accent1"/>
          </a:fillRef>
          <a:effectRef idx="0">
            <a:schemeClr val="accent1"/>
          </a:effectRef>
          <a:fontRef idx="minor">
            <a:schemeClr val="tx1"/>
          </a:fontRef>
        </p:style>
      </p:cxnSp>
      <p:sp>
        <p:nvSpPr>
          <p:cNvPr id="28" name="Скругленный прямоугольник 27"/>
          <p:cNvSpPr/>
          <p:nvPr/>
        </p:nvSpPr>
        <p:spPr>
          <a:xfrm>
            <a:off x="6044712" y="2442201"/>
            <a:ext cx="2781300" cy="781050"/>
          </a:xfrm>
          <a:prstGeom prst="roundRect">
            <a:avLst>
              <a:gd name="adj" fmla="val 10000"/>
            </a:avLst>
          </a:prstGeom>
          <a:solidFill>
            <a:srgbClr val="CCECFF"/>
          </a:solidFill>
          <a:ln>
            <a:solidFill>
              <a:srgbClr val="0056AC"/>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tIns="0"/>
          <a:lstStyle/>
          <a:p>
            <a:pPr>
              <a:defRPr/>
            </a:pPr>
            <a:r>
              <a:rPr lang="en-US" sz="2000" dirty="0">
                <a:solidFill>
                  <a:srgbClr val="0056AC"/>
                </a:solidFill>
              </a:rPr>
              <a:t>Synoptic</a:t>
            </a:r>
            <a:endParaRPr lang="ru-RU" dirty="0">
              <a:solidFill>
                <a:srgbClr val="0056AC"/>
              </a:solidFill>
            </a:endParaRPr>
          </a:p>
          <a:p>
            <a:pPr>
              <a:defRPr/>
            </a:pPr>
            <a:r>
              <a:rPr lang="ru-RU" sz="1100" dirty="0">
                <a:solidFill>
                  <a:srgbClr val="0056AC"/>
                </a:solidFill>
              </a:rPr>
              <a:t>(</a:t>
            </a:r>
            <a:r>
              <a:rPr lang="en-US" sz="1100" dirty="0">
                <a:solidFill>
                  <a:srgbClr val="0056AC"/>
                </a:solidFill>
              </a:rPr>
              <a:t>wind direction and strength</a:t>
            </a:r>
            <a:r>
              <a:rPr lang="ru-RU" sz="1100" dirty="0">
                <a:solidFill>
                  <a:srgbClr val="0056AC"/>
                </a:solidFill>
              </a:rPr>
              <a:t>)</a:t>
            </a:r>
          </a:p>
        </p:txBody>
      </p:sp>
      <p:sp>
        <p:nvSpPr>
          <p:cNvPr id="29" name="Скругленный прямоугольник 28"/>
          <p:cNvSpPr/>
          <p:nvPr/>
        </p:nvSpPr>
        <p:spPr>
          <a:xfrm>
            <a:off x="5114193" y="3020051"/>
            <a:ext cx="2781300" cy="781050"/>
          </a:xfrm>
          <a:prstGeom prst="roundRect">
            <a:avLst>
              <a:gd name="adj" fmla="val 10000"/>
            </a:avLst>
          </a:prstGeom>
          <a:solidFill>
            <a:srgbClr val="CCECFF"/>
          </a:solidFill>
          <a:ln>
            <a:solidFill>
              <a:srgbClr val="0056AC"/>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defRPr/>
            </a:pPr>
            <a:r>
              <a:rPr lang="en-US" sz="2000" dirty="0">
                <a:solidFill>
                  <a:srgbClr val="0056AC"/>
                </a:solidFill>
              </a:rPr>
              <a:t>Hydrological</a:t>
            </a:r>
            <a:endParaRPr lang="ru-RU" sz="2000" dirty="0">
              <a:solidFill>
                <a:srgbClr val="0056AC"/>
              </a:solidFill>
            </a:endParaRPr>
          </a:p>
          <a:p>
            <a:pPr>
              <a:defRPr/>
            </a:pPr>
            <a:r>
              <a:rPr lang="en-US" sz="1100" dirty="0">
                <a:solidFill>
                  <a:srgbClr val="0056AC"/>
                </a:solidFill>
              </a:rPr>
              <a:t>(water consumption</a:t>
            </a:r>
            <a:r>
              <a:rPr lang="ru-RU" sz="1100" dirty="0">
                <a:solidFill>
                  <a:srgbClr val="0056AC"/>
                </a:solidFill>
              </a:rPr>
              <a:t>)</a:t>
            </a:r>
          </a:p>
          <a:p>
            <a:pPr>
              <a:defRPr/>
            </a:pPr>
            <a:r>
              <a:rPr lang="ru-RU" dirty="0">
                <a:solidFill>
                  <a:srgbClr val="0056AC"/>
                </a:solidFill>
              </a:rPr>
              <a:t> </a:t>
            </a:r>
            <a:r>
              <a:rPr lang="en-US" dirty="0">
                <a:solidFill>
                  <a:srgbClr val="0056AC"/>
                </a:solidFill>
              </a:rPr>
              <a:t> </a:t>
            </a:r>
            <a:endParaRPr lang="ru-RU" dirty="0">
              <a:solidFill>
                <a:srgbClr val="0056AC"/>
              </a:solidFill>
            </a:endParaRPr>
          </a:p>
        </p:txBody>
      </p:sp>
      <p:sp>
        <p:nvSpPr>
          <p:cNvPr id="30" name="Скругленный прямоугольник 29"/>
          <p:cNvSpPr/>
          <p:nvPr/>
        </p:nvSpPr>
        <p:spPr>
          <a:xfrm>
            <a:off x="6044712" y="3576955"/>
            <a:ext cx="2781300" cy="782638"/>
          </a:xfrm>
          <a:prstGeom prst="roundRect">
            <a:avLst>
              <a:gd name="adj" fmla="val 10000"/>
            </a:avLst>
          </a:prstGeom>
          <a:solidFill>
            <a:srgbClr val="CCECFF"/>
          </a:solidFill>
          <a:ln>
            <a:solidFill>
              <a:srgbClr val="0056AC"/>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defRPr/>
            </a:pPr>
            <a:r>
              <a:rPr lang="en-US" sz="2000" dirty="0">
                <a:solidFill>
                  <a:srgbClr val="0056AC"/>
                </a:solidFill>
              </a:rPr>
              <a:t>Seismic</a:t>
            </a:r>
            <a:endParaRPr lang="ru-RU" sz="2000" dirty="0">
              <a:solidFill>
                <a:srgbClr val="0056AC"/>
              </a:solidFill>
            </a:endParaRPr>
          </a:p>
          <a:p>
            <a:pPr>
              <a:defRPr/>
            </a:pPr>
            <a:r>
              <a:rPr lang="en-US" sz="1100" dirty="0">
                <a:solidFill>
                  <a:srgbClr val="0056AC"/>
                </a:solidFill>
              </a:rPr>
              <a:t>(earthquakes and their parameters</a:t>
            </a:r>
            <a:r>
              <a:rPr lang="ru-RU" sz="1100" dirty="0">
                <a:solidFill>
                  <a:srgbClr val="0056AC"/>
                </a:solidFill>
              </a:rPr>
              <a:t>)</a:t>
            </a:r>
          </a:p>
        </p:txBody>
      </p:sp>
      <p:sp>
        <p:nvSpPr>
          <p:cNvPr id="31" name="Скругленный прямоугольник 30"/>
          <p:cNvSpPr/>
          <p:nvPr/>
        </p:nvSpPr>
        <p:spPr>
          <a:xfrm>
            <a:off x="5124451" y="4186864"/>
            <a:ext cx="2781300" cy="781050"/>
          </a:xfrm>
          <a:prstGeom prst="roundRect">
            <a:avLst>
              <a:gd name="adj" fmla="val 10000"/>
            </a:avLst>
          </a:prstGeom>
          <a:solidFill>
            <a:srgbClr val="CCECFF"/>
          </a:solidFill>
          <a:ln>
            <a:solidFill>
              <a:srgbClr val="0056AC"/>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defRPr/>
            </a:pPr>
            <a:r>
              <a:rPr lang="en-US" sz="2000" dirty="0">
                <a:solidFill>
                  <a:srgbClr val="0056AC"/>
                </a:solidFill>
              </a:rPr>
              <a:t>Geomagnetic</a:t>
            </a:r>
            <a:endParaRPr lang="ru-RU" sz="2000" dirty="0">
              <a:solidFill>
                <a:srgbClr val="0056AC"/>
              </a:solidFill>
            </a:endParaRPr>
          </a:p>
          <a:p>
            <a:pPr>
              <a:defRPr/>
            </a:pPr>
            <a:r>
              <a:rPr lang="en-US" sz="1100" dirty="0">
                <a:solidFill>
                  <a:srgbClr val="0056AC"/>
                </a:solidFill>
              </a:rPr>
              <a:t>(indices of geomagnetic activity</a:t>
            </a:r>
            <a:r>
              <a:rPr lang="ru-RU" sz="1100" dirty="0">
                <a:solidFill>
                  <a:srgbClr val="0056AC"/>
                </a:solidFill>
              </a:rPr>
              <a:t>)</a:t>
            </a:r>
          </a:p>
        </p:txBody>
      </p:sp>
      <p:sp>
        <p:nvSpPr>
          <p:cNvPr id="32" name="Скругленный прямоугольник 31"/>
          <p:cNvSpPr/>
          <p:nvPr/>
        </p:nvSpPr>
        <p:spPr>
          <a:xfrm>
            <a:off x="6054970" y="4763126"/>
            <a:ext cx="2781300" cy="781050"/>
          </a:xfrm>
          <a:prstGeom prst="roundRect">
            <a:avLst>
              <a:gd name="adj" fmla="val 10000"/>
            </a:avLst>
          </a:prstGeom>
          <a:solidFill>
            <a:srgbClr val="CCECFF"/>
          </a:solidFill>
          <a:ln>
            <a:solidFill>
              <a:srgbClr val="0056AC"/>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nSpc>
                <a:spcPts val="1800"/>
              </a:lnSpc>
              <a:defRPr/>
            </a:pPr>
            <a:r>
              <a:rPr lang="en-US" sz="2000" dirty="0">
                <a:solidFill>
                  <a:srgbClr val="0056AC"/>
                </a:solidFill>
              </a:rPr>
              <a:t>Ground-based sampling</a:t>
            </a:r>
          </a:p>
          <a:p>
            <a:pPr>
              <a:lnSpc>
                <a:spcPts val="1800"/>
              </a:lnSpc>
              <a:defRPr/>
            </a:pPr>
            <a:r>
              <a:rPr lang="en-US" sz="1100" dirty="0">
                <a:solidFill>
                  <a:srgbClr val="0056AC"/>
                </a:solidFill>
              </a:rPr>
              <a:t>(samples of water, air</a:t>
            </a:r>
            <a:r>
              <a:rPr lang="ru-RU" sz="1100" dirty="0">
                <a:solidFill>
                  <a:srgbClr val="0056AC"/>
                </a:solidFill>
              </a:rPr>
              <a:t>)</a:t>
            </a:r>
          </a:p>
          <a:p>
            <a:pPr>
              <a:defRPr/>
            </a:pPr>
            <a:r>
              <a:rPr lang="ru-RU" dirty="0">
                <a:solidFill>
                  <a:srgbClr val="0056AC"/>
                </a:solidFill>
              </a:rPr>
              <a:t> </a:t>
            </a:r>
            <a:r>
              <a:rPr lang="en-US" dirty="0">
                <a:solidFill>
                  <a:srgbClr val="0056AC"/>
                </a:solidFill>
              </a:rPr>
              <a:t> </a:t>
            </a:r>
            <a:endParaRPr lang="ru-RU" dirty="0">
              <a:solidFill>
                <a:srgbClr val="0056AC"/>
              </a:solidFill>
            </a:endParaRPr>
          </a:p>
        </p:txBody>
      </p:sp>
      <p:sp>
        <p:nvSpPr>
          <p:cNvPr id="10" name="Скругленный прямоугольник 9"/>
          <p:cNvSpPr/>
          <p:nvPr/>
        </p:nvSpPr>
        <p:spPr bwMode="auto">
          <a:xfrm>
            <a:off x="1524000" y="2354648"/>
            <a:ext cx="2781300" cy="781050"/>
          </a:xfrm>
          <a:prstGeom prst="roundRect">
            <a:avLst>
              <a:gd name="adj" fmla="val 10000"/>
            </a:avLst>
          </a:prstGeom>
          <a:solidFill>
            <a:srgbClr val="CCECFF"/>
          </a:solidFill>
          <a:ln>
            <a:solidFill>
              <a:srgbClr val="0056AC"/>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nSpc>
                <a:spcPts val="1800"/>
              </a:lnSpc>
              <a:defRPr/>
            </a:pPr>
            <a:r>
              <a:rPr lang="en-US" sz="1800" dirty="0">
                <a:solidFill>
                  <a:srgbClr val="0056AC"/>
                </a:solidFill>
              </a:rPr>
              <a:t>Environmentally hazardous facilities </a:t>
            </a:r>
          </a:p>
          <a:p>
            <a:pPr>
              <a:lnSpc>
                <a:spcPts val="1800"/>
              </a:lnSpc>
              <a:defRPr/>
            </a:pPr>
            <a:r>
              <a:rPr lang="ru-RU" sz="1000" dirty="0">
                <a:solidFill>
                  <a:srgbClr val="0056AC"/>
                </a:solidFill>
              </a:rPr>
              <a:t>(</a:t>
            </a:r>
            <a:r>
              <a:rPr lang="en-US" sz="1000" dirty="0">
                <a:solidFill>
                  <a:srgbClr val="0056AC"/>
                </a:solidFill>
              </a:rPr>
              <a:t>Nuclear power plants, chemical facilities etc</a:t>
            </a:r>
            <a:r>
              <a:rPr lang="ru-RU" sz="1000" dirty="0">
                <a:solidFill>
                  <a:srgbClr val="0056AC"/>
                </a:solidFill>
              </a:rPr>
              <a:t>.)</a:t>
            </a:r>
          </a:p>
          <a:p>
            <a:pPr>
              <a:lnSpc>
                <a:spcPts val="1800"/>
              </a:lnSpc>
              <a:defRPr/>
            </a:pPr>
            <a:endParaRPr lang="ru-RU" sz="1000" dirty="0">
              <a:solidFill>
                <a:srgbClr val="0056AC"/>
              </a:solidFill>
            </a:endParaRPr>
          </a:p>
        </p:txBody>
      </p:sp>
      <p:sp>
        <p:nvSpPr>
          <p:cNvPr id="12" name="Скругленный прямоугольник 11"/>
          <p:cNvSpPr/>
          <p:nvPr/>
        </p:nvSpPr>
        <p:spPr>
          <a:xfrm>
            <a:off x="593482" y="3182969"/>
            <a:ext cx="2781300" cy="781050"/>
          </a:xfrm>
          <a:prstGeom prst="roundRect">
            <a:avLst>
              <a:gd name="adj" fmla="val 10000"/>
            </a:avLst>
          </a:prstGeom>
          <a:solidFill>
            <a:srgbClr val="CCECFF"/>
          </a:solidFill>
          <a:ln>
            <a:solidFill>
              <a:srgbClr val="0056AC"/>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defRPr/>
            </a:pPr>
            <a:r>
              <a:rPr lang="en-US" sz="2000" dirty="0">
                <a:solidFill>
                  <a:srgbClr val="0056AC"/>
                </a:solidFill>
              </a:rPr>
              <a:t>Demographic</a:t>
            </a:r>
          </a:p>
          <a:p>
            <a:pPr>
              <a:defRPr/>
            </a:pPr>
            <a:r>
              <a:rPr lang="en-US" sz="1100" dirty="0">
                <a:solidFill>
                  <a:srgbClr val="0056AC"/>
                </a:solidFill>
              </a:rPr>
              <a:t>(population in urban areas, population density</a:t>
            </a:r>
            <a:r>
              <a:rPr lang="ru-RU" sz="1100" dirty="0">
                <a:solidFill>
                  <a:srgbClr val="0056AC"/>
                </a:solidFill>
              </a:rPr>
              <a:t>)</a:t>
            </a:r>
          </a:p>
        </p:txBody>
      </p:sp>
      <p:sp>
        <p:nvSpPr>
          <p:cNvPr id="15" name="Скругленный прямоугольник 14"/>
          <p:cNvSpPr/>
          <p:nvPr/>
        </p:nvSpPr>
        <p:spPr>
          <a:xfrm>
            <a:off x="1524000" y="3821806"/>
            <a:ext cx="2781300" cy="781050"/>
          </a:xfrm>
          <a:prstGeom prst="roundRect">
            <a:avLst>
              <a:gd name="adj" fmla="val 10000"/>
            </a:avLst>
          </a:prstGeom>
          <a:solidFill>
            <a:srgbClr val="CCECFF"/>
          </a:solidFill>
          <a:ln>
            <a:solidFill>
              <a:srgbClr val="0056AC"/>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defRPr/>
            </a:pPr>
            <a:r>
              <a:rPr lang="en-US" sz="2000" dirty="0">
                <a:solidFill>
                  <a:srgbClr val="0056AC"/>
                </a:solidFill>
              </a:rPr>
              <a:t>Climatic</a:t>
            </a:r>
            <a:endParaRPr lang="ru-RU" dirty="0">
              <a:solidFill>
                <a:srgbClr val="0056AC"/>
              </a:solidFill>
            </a:endParaRPr>
          </a:p>
          <a:p>
            <a:pPr>
              <a:defRPr/>
            </a:pPr>
            <a:r>
              <a:rPr lang="en-US" sz="1100" dirty="0">
                <a:solidFill>
                  <a:srgbClr val="0056AC"/>
                </a:solidFill>
              </a:rPr>
              <a:t>(wind direction and frequency</a:t>
            </a:r>
            <a:r>
              <a:rPr lang="ru-RU" sz="1100" dirty="0">
                <a:solidFill>
                  <a:srgbClr val="0056AC"/>
                </a:solidFill>
              </a:rPr>
              <a:t>)</a:t>
            </a:r>
          </a:p>
        </p:txBody>
      </p:sp>
      <p:sp>
        <p:nvSpPr>
          <p:cNvPr id="17" name="Скругленный прямоугольник 16"/>
          <p:cNvSpPr/>
          <p:nvPr/>
        </p:nvSpPr>
        <p:spPr>
          <a:xfrm>
            <a:off x="593482" y="4622832"/>
            <a:ext cx="2781300" cy="781050"/>
          </a:xfrm>
          <a:prstGeom prst="roundRect">
            <a:avLst>
              <a:gd name="adj" fmla="val 10000"/>
            </a:avLst>
          </a:prstGeom>
          <a:solidFill>
            <a:srgbClr val="CCECFF"/>
          </a:solidFill>
          <a:ln>
            <a:solidFill>
              <a:srgbClr val="0056AC"/>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lstStyle/>
          <a:p>
            <a:pPr>
              <a:lnSpc>
                <a:spcPts val="2100"/>
              </a:lnSpc>
              <a:defRPr/>
            </a:pPr>
            <a:r>
              <a:rPr lang="en-US" sz="2000" dirty="0">
                <a:solidFill>
                  <a:srgbClr val="0056AC"/>
                </a:solidFill>
              </a:rPr>
              <a:t>Geological</a:t>
            </a:r>
            <a:endParaRPr lang="ru-RU" dirty="0">
              <a:solidFill>
                <a:srgbClr val="0056AC"/>
              </a:solidFill>
            </a:endParaRPr>
          </a:p>
          <a:p>
            <a:pPr>
              <a:defRPr/>
            </a:pPr>
            <a:r>
              <a:rPr lang="en-US" sz="1100" dirty="0">
                <a:solidFill>
                  <a:srgbClr val="0056AC"/>
                </a:solidFill>
              </a:rPr>
              <a:t>(plate boundaries and faults, seismic zoning</a:t>
            </a:r>
            <a:r>
              <a:rPr lang="ru-RU" sz="1100" dirty="0">
                <a:solidFill>
                  <a:srgbClr val="0056AC"/>
                </a:solidFill>
              </a:rPr>
              <a:t>)</a:t>
            </a:r>
          </a:p>
        </p:txBody>
      </p:sp>
      <p:sp>
        <p:nvSpPr>
          <p:cNvPr id="66" name="Скругленный прямоугольник 65"/>
          <p:cNvSpPr/>
          <p:nvPr/>
        </p:nvSpPr>
        <p:spPr>
          <a:xfrm>
            <a:off x="1053612" y="5816963"/>
            <a:ext cx="2781300" cy="571500"/>
          </a:xfrm>
          <a:prstGeom prst="roundRect">
            <a:avLst>
              <a:gd name="adj" fmla="val 10000"/>
            </a:avLst>
          </a:prstGeom>
          <a:solidFill>
            <a:srgbClr val="99CCFF">
              <a:alpha val="90000"/>
            </a:srgbClr>
          </a:solidFill>
          <a:ln>
            <a:solidFill>
              <a:srgbClr val="0056AC"/>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nchor="ctr"/>
          <a:lstStyle/>
          <a:p>
            <a:pPr algn="ctr">
              <a:lnSpc>
                <a:spcPts val="2100"/>
              </a:lnSpc>
              <a:defRPr/>
            </a:pPr>
            <a:r>
              <a:rPr lang="en-US" sz="2000" b="1" dirty="0">
                <a:solidFill>
                  <a:srgbClr val="0056AC"/>
                </a:solidFill>
              </a:rPr>
              <a:t>Analytical Tools</a:t>
            </a:r>
            <a:endParaRPr lang="ru-RU" b="1" dirty="0">
              <a:solidFill>
                <a:srgbClr val="0056AC"/>
              </a:solidFill>
            </a:endParaRPr>
          </a:p>
        </p:txBody>
      </p:sp>
      <p:sp>
        <p:nvSpPr>
          <p:cNvPr id="67" name="Скругленный прямоугольник 66"/>
          <p:cNvSpPr/>
          <p:nvPr/>
        </p:nvSpPr>
        <p:spPr>
          <a:xfrm>
            <a:off x="5562600" y="5824900"/>
            <a:ext cx="2781300" cy="571500"/>
          </a:xfrm>
          <a:prstGeom prst="roundRect">
            <a:avLst>
              <a:gd name="adj" fmla="val 10000"/>
            </a:avLst>
          </a:prstGeom>
          <a:solidFill>
            <a:srgbClr val="99CCFF">
              <a:alpha val="90000"/>
            </a:srgbClr>
          </a:solidFill>
          <a:ln>
            <a:solidFill>
              <a:srgbClr val="0056AC"/>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anchor="ctr"/>
          <a:lstStyle/>
          <a:p>
            <a:pPr algn="ctr">
              <a:lnSpc>
                <a:spcPts val="2100"/>
              </a:lnSpc>
              <a:defRPr/>
            </a:pPr>
            <a:r>
              <a:rPr lang="en-US" sz="2000" b="1" dirty="0">
                <a:solidFill>
                  <a:srgbClr val="0056AC"/>
                </a:solidFill>
              </a:rPr>
              <a:t>User Web-Portal</a:t>
            </a:r>
            <a:endParaRPr lang="ru-RU" b="1" dirty="0">
              <a:solidFill>
                <a:srgbClr val="0056AC"/>
              </a:solidFill>
            </a:endParaRPr>
          </a:p>
        </p:txBody>
      </p:sp>
      <p:sp>
        <p:nvSpPr>
          <p:cNvPr id="19497" name="Стрелка вниз 48"/>
          <p:cNvSpPr>
            <a:spLocks noChangeArrowheads="1"/>
          </p:cNvSpPr>
          <p:nvPr/>
        </p:nvSpPr>
        <p:spPr bwMode="auto">
          <a:xfrm rot="-5400000">
            <a:off x="4523826" y="5243721"/>
            <a:ext cx="357188" cy="1714500"/>
          </a:xfrm>
          <a:prstGeom prst="downArrow">
            <a:avLst>
              <a:gd name="adj1" fmla="val 45583"/>
              <a:gd name="adj2" fmla="val 50002"/>
            </a:avLst>
          </a:prstGeom>
          <a:solidFill>
            <a:srgbClr val="E1F9FF"/>
          </a:solidFill>
          <a:ln w="12700" algn="ctr">
            <a:solidFill>
              <a:srgbClr val="0056AC"/>
            </a:solidFill>
            <a:round/>
            <a:headEnd type="none" w="sm" len="sm"/>
            <a:tailEnd type="none" w="sm" len="sm"/>
          </a:ln>
        </p:spPr>
        <p:txBody>
          <a:bodyPr wrap="none" lIns="90000" tIns="46800" rIns="90000" bIns="46800"/>
          <a:lstStyle/>
          <a:p>
            <a:endParaRPr lang="ru-RU"/>
          </a:p>
        </p:txBody>
      </p:sp>
      <p:sp>
        <p:nvSpPr>
          <p:cNvPr id="43" name="Прямоугольник 42"/>
          <p:cNvSpPr/>
          <p:nvPr/>
        </p:nvSpPr>
        <p:spPr>
          <a:xfrm>
            <a:off x="153866" y="142876"/>
            <a:ext cx="8522590" cy="523220"/>
          </a:xfrm>
          <a:prstGeom prst="rect">
            <a:avLst/>
          </a:prstGeom>
        </p:spPr>
        <p:txBody>
          <a:bodyPr>
            <a:spAutoFit/>
          </a:bodyPr>
          <a:lstStyle/>
          <a:p>
            <a:r>
              <a:rPr lang="en-US" sz="2800" b="1" cap="all" dirty="0">
                <a:solidFill>
                  <a:schemeClr val="tx2">
                    <a:lumMod val="20000"/>
                    <a:lumOff val="80000"/>
                  </a:schemeClr>
                </a:solidFill>
                <a:effectLst>
                  <a:outerShdw blurRad="38100" dist="38100" dir="2700000" algn="tl">
                    <a:srgbClr val="C0C0C0"/>
                  </a:outerShdw>
                </a:effectLst>
                <a:ea typeface="Calibri" pitchFamily="34" charset="0"/>
                <a:cs typeface="Tahoma" pitchFamily="34" charset="0"/>
              </a:rPr>
              <a:t>GIS FOR EARTHQUAKE MONITORING:</a:t>
            </a:r>
            <a:endParaRPr lang="ru-RU" sz="2800" b="1" cap="all" dirty="0">
              <a:solidFill>
                <a:schemeClr val="tx2">
                  <a:lumMod val="20000"/>
                  <a:lumOff val="80000"/>
                </a:schemeClr>
              </a:solidFill>
              <a:effectLst>
                <a:outerShdw blurRad="38100" dist="38100" dir="2700000" algn="tl">
                  <a:srgbClr val="C0C0C0"/>
                </a:outerShdw>
              </a:effectLst>
              <a:ea typeface="Calibri" pitchFamily="34" charset="0"/>
              <a:cs typeface="Tahoma" pitchFamily="34" charset="0"/>
            </a:endParaRPr>
          </a:p>
        </p:txBody>
      </p:sp>
      <p:sp>
        <p:nvSpPr>
          <p:cNvPr id="44" name="Прямоугольник 43"/>
          <p:cNvSpPr/>
          <p:nvPr/>
        </p:nvSpPr>
        <p:spPr>
          <a:xfrm>
            <a:off x="191867" y="741176"/>
            <a:ext cx="3220946" cy="400110"/>
          </a:xfrm>
          <a:prstGeom prst="rect">
            <a:avLst/>
          </a:prstGeom>
        </p:spPr>
        <p:txBody>
          <a:bodyPr wrap="none">
            <a:spAutoFit/>
          </a:bodyPr>
          <a:lstStyle/>
          <a:p>
            <a:pPr>
              <a:defRPr/>
            </a:pPr>
            <a:r>
              <a:rPr lang="en-US" sz="2000" b="1" cap="all" dirty="0" smtClean="0">
                <a:solidFill>
                  <a:schemeClr val="accent1">
                    <a:lumMod val="50000"/>
                  </a:schemeClr>
                </a:solidFill>
                <a:effectLst>
                  <a:outerShdw blurRad="38100" dist="38100" dir="2700000" algn="tl">
                    <a:srgbClr val="C0C0C0"/>
                  </a:outerShdw>
                </a:effectLst>
                <a:ea typeface="Calibri" pitchFamily="34" charset="0"/>
                <a:cs typeface="Tahoma" pitchFamily="34" charset="0"/>
              </a:rPr>
              <a:t>THEMATIC STRUCTURE</a:t>
            </a:r>
            <a:endParaRPr lang="ru-RU" sz="2000" b="1" cap="all" dirty="0">
              <a:solidFill>
                <a:schemeClr val="accent1">
                  <a:lumMod val="50000"/>
                </a:schemeClr>
              </a:solidFill>
              <a:effectLst>
                <a:outerShdw blurRad="38100" dist="38100" dir="2700000" algn="tl">
                  <a:srgbClr val="C0C0C0"/>
                </a:outerShdw>
              </a:effectLst>
              <a:ea typeface="Calibri" pitchFamily="34" charset="0"/>
              <a:cs typeface="Tahoma" pitchFamily="34" charset="0"/>
            </a:endParaRPr>
          </a:p>
        </p:txBody>
      </p:sp>
    </p:spTree>
  </p:cSld>
  <p:clrMapOvr>
    <a:overrideClrMapping bg1="lt1" tx1="dk1" bg2="lt2" tx2="dk2" accent1="accent1" accent2="accent2" accent3="accent3" accent4="accent4" accent5="accent5" accent6="accent6" hlink="hlink" folHlink="folHlink"/>
  </p:clrMapOvr>
  <p:transition>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amond(in)">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0-#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fill="hold"/>
                                        <p:tgtEl>
                                          <p:spTgt spid="12"/>
                                        </p:tgtEl>
                                        <p:attrNameLst>
                                          <p:attrName>ppt_x</p:attrName>
                                        </p:attrNameLst>
                                      </p:cBhvr>
                                      <p:tavLst>
                                        <p:tav tm="0">
                                          <p:val>
                                            <p:strVal val="0-#ppt_w/2"/>
                                          </p:val>
                                        </p:tav>
                                        <p:tav tm="100000">
                                          <p:val>
                                            <p:strVal val="#ppt_x"/>
                                          </p:val>
                                        </p:tav>
                                      </p:tavLst>
                                    </p:anim>
                                    <p:anim calcmode="lin" valueType="num">
                                      <p:cBhvr additive="base">
                                        <p:cTn id="21" dur="500" fill="hold"/>
                                        <p:tgtEl>
                                          <p:spTgt spid="12"/>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0-#ppt_w/2"/>
                                          </p:val>
                                        </p:tav>
                                        <p:tav tm="100000">
                                          <p:val>
                                            <p:strVal val="#ppt_x"/>
                                          </p:val>
                                        </p:tav>
                                      </p:tavLst>
                                    </p:anim>
                                    <p:anim calcmode="lin" valueType="num">
                                      <p:cBhvr additive="base">
                                        <p:cTn id="25" dur="500" fill="hold"/>
                                        <p:tgtEl>
                                          <p:spTgt spid="15"/>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0-#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0"/>
                                  </p:stCondLst>
                                  <p:childTnLst>
                                    <p:set>
                                      <p:cBhvr>
                                        <p:cTn id="31" dur="1" fill="hold">
                                          <p:stCondLst>
                                            <p:cond delay="0"/>
                                          </p:stCondLst>
                                        </p:cTn>
                                        <p:tgtEl>
                                          <p:spTgt spid="48"/>
                                        </p:tgtEl>
                                        <p:attrNameLst>
                                          <p:attrName>style.visibility</p:attrName>
                                        </p:attrNameLst>
                                      </p:cBhvr>
                                      <p:to>
                                        <p:strVal val="visible"/>
                                      </p:to>
                                    </p:set>
                                    <p:anim calcmode="lin" valueType="num">
                                      <p:cBhvr additive="base">
                                        <p:cTn id="32" dur="500" fill="hold"/>
                                        <p:tgtEl>
                                          <p:spTgt spid="48"/>
                                        </p:tgtEl>
                                        <p:attrNameLst>
                                          <p:attrName>ppt_x</p:attrName>
                                        </p:attrNameLst>
                                      </p:cBhvr>
                                      <p:tavLst>
                                        <p:tav tm="0">
                                          <p:val>
                                            <p:strVal val="0-#ppt_w/2"/>
                                          </p:val>
                                        </p:tav>
                                        <p:tav tm="100000">
                                          <p:val>
                                            <p:strVal val="#ppt_x"/>
                                          </p:val>
                                        </p:tav>
                                      </p:tavLst>
                                    </p:anim>
                                    <p:anim calcmode="lin" valueType="num">
                                      <p:cBhvr additive="base">
                                        <p:cTn id="33" dur="500" fill="hold"/>
                                        <p:tgtEl>
                                          <p:spTgt spid="4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42"/>
                                        </p:tgtEl>
                                        <p:attrNameLst>
                                          <p:attrName>style.visibility</p:attrName>
                                        </p:attrNameLst>
                                      </p:cBhvr>
                                      <p:to>
                                        <p:strVal val="visible"/>
                                      </p:to>
                                    </p:set>
                                    <p:anim calcmode="lin" valueType="num">
                                      <p:cBhvr additive="base">
                                        <p:cTn id="36" dur="500" fill="hold"/>
                                        <p:tgtEl>
                                          <p:spTgt spid="42"/>
                                        </p:tgtEl>
                                        <p:attrNameLst>
                                          <p:attrName>ppt_x</p:attrName>
                                        </p:attrNameLst>
                                      </p:cBhvr>
                                      <p:tavLst>
                                        <p:tav tm="0">
                                          <p:val>
                                            <p:strVal val="0-#ppt_w/2"/>
                                          </p:val>
                                        </p:tav>
                                        <p:tav tm="100000">
                                          <p:val>
                                            <p:strVal val="#ppt_x"/>
                                          </p:val>
                                        </p:tav>
                                      </p:tavLst>
                                    </p:anim>
                                    <p:anim calcmode="lin" valueType="num">
                                      <p:cBhvr additive="base">
                                        <p:cTn id="37" dur="500" fill="hold"/>
                                        <p:tgtEl>
                                          <p:spTgt spid="42"/>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40"/>
                                        </p:tgtEl>
                                        <p:attrNameLst>
                                          <p:attrName>style.visibility</p:attrName>
                                        </p:attrNameLst>
                                      </p:cBhvr>
                                      <p:to>
                                        <p:strVal val="visible"/>
                                      </p:to>
                                    </p:set>
                                    <p:anim calcmode="lin" valueType="num">
                                      <p:cBhvr additive="base">
                                        <p:cTn id="40" dur="500" fill="hold"/>
                                        <p:tgtEl>
                                          <p:spTgt spid="40"/>
                                        </p:tgtEl>
                                        <p:attrNameLst>
                                          <p:attrName>ppt_x</p:attrName>
                                        </p:attrNameLst>
                                      </p:cBhvr>
                                      <p:tavLst>
                                        <p:tav tm="0">
                                          <p:val>
                                            <p:strVal val="0-#ppt_w/2"/>
                                          </p:val>
                                        </p:tav>
                                        <p:tav tm="100000">
                                          <p:val>
                                            <p:strVal val="#ppt_x"/>
                                          </p:val>
                                        </p:tav>
                                      </p:tavLst>
                                    </p:anim>
                                    <p:anim calcmode="lin" valueType="num">
                                      <p:cBhvr additive="base">
                                        <p:cTn id="41" dur="500" fill="hold"/>
                                        <p:tgtEl>
                                          <p:spTgt spid="40"/>
                                        </p:tgtEl>
                                        <p:attrNameLst>
                                          <p:attrName>ppt_y</p:attrName>
                                        </p:attrNameLst>
                                      </p:cBhvr>
                                      <p:tavLst>
                                        <p:tav tm="0">
                                          <p:val>
                                            <p:strVal val="#ppt_y"/>
                                          </p:val>
                                        </p:tav>
                                        <p:tav tm="100000">
                                          <p:val>
                                            <p:strVal val="#ppt_y"/>
                                          </p:val>
                                        </p:tav>
                                      </p:tavLst>
                                    </p:anim>
                                  </p:childTnLst>
                                </p:cTn>
                              </p:par>
                              <p:par>
                                <p:cTn id="42" presetID="2" presetClass="entr" presetSubtype="8" fill="hold" nodeType="withEffect">
                                  <p:stCondLst>
                                    <p:cond delay="0"/>
                                  </p:stCondLst>
                                  <p:childTnLst>
                                    <p:set>
                                      <p:cBhvr>
                                        <p:cTn id="43" dur="1" fill="hold">
                                          <p:stCondLst>
                                            <p:cond delay="0"/>
                                          </p:stCondLst>
                                        </p:cTn>
                                        <p:tgtEl>
                                          <p:spTgt spid="54"/>
                                        </p:tgtEl>
                                        <p:attrNameLst>
                                          <p:attrName>style.visibility</p:attrName>
                                        </p:attrNameLst>
                                      </p:cBhvr>
                                      <p:to>
                                        <p:strVal val="visible"/>
                                      </p:to>
                                    </p:set>
                                    <p:anim calcmode="lin" valueType="num">
                                      <p:cBhvr additive="base">
                                        <p:cTn id="44" dur="500" fill="hold"/>
                                        <p:tgtEl>
                                          <p:spTgt spid="54"/>
                                        </p:tgtEl>
                                        <p:attrNameLst>
                                          <p:attrName>ppt_x</p:attrName>
                                        </p:attrNameLst>
                                      </p:cBhvr>
                                      <p:tavLst>
                                        <p:tav tm="0">
                                          <p:val>
                                            <p:strVal val="0-#ppt_w/2"/>
                                          </p:val>
                                        </p:tav>
                                        <p:tav tm="100000">
                                          <p:val>
                                            <p:strVal val="#ppt_x"/>
                                          </p:val>
                                        </p:tav>
                                      </p:tavLst>
                                    </p:anim>
                                    <p:anim calcmode="lin" valueType="num">
                                      <p:cBhvr additive="base">
                                        <p:cTn id="45" dur="500" fill="hold"/>
                                        <p:tgtEl>
                                          <p:spTgt spid="54"/>
                                        </p:tgtEl>
                                        <p:attrNameLst>
                                          <p:attrName>ppt_y</p:attrName>
                                        </p:attrNameLst>
                                      </p:cBhvr>
                                      <p:tavLst>
                                        <p:tav tm="0">
                                          <p:val>
                                            <p:strVal val="#ppt_y"/>
                                          </p:val>
                                        </p:tav>
                                        <p:tav tm="100000">
                                          <p:val>
                                            <p:strVal val="#ppt_y"/>
                                          </p:val>
                                        </p:tav>
                                      </p:tavLst>
                                    </p:anim>
                                  </p:childTnLst>
                                </p:cTn>
                              </p:par>
                              <p:par>
                                <p:cTn id="46" presetID="2" presetClass="entr" presetSubtype="8" fill="hold" nodeType="withEffect">
                                  <p:stCondLst>
                                    <p:cond delay="0"/>
                                  </p:stCondLst>
                                  <p:childTnLst>
                                    <p:set>
                                      <p:cBhvr>
                                        <p:cTn id="47" dur="1" fill="hold">
                                          <p:stCondLst>
                                            <p:cond delay="0"/>
                                          </p:stCondLst>
                                        </p:cTn>
                                        <p:tgtEl>
                                          <p:spTgt spid="37"/>
                                        </p:tgtEl>
                                        <p:attrNameLst>
                                          <p:attrName>style.visibility</p:attrName>
                                        </p:attrNameLst>
                                      </p:cBhvr>
                                      <p:to>
                                        <p:strVal val="visible"/>
                                      </p:to>
                                    </p:set>
                                    <p:anim calcmode="lin" valueType="num">
                                      <p:cBhvr additive="base">
                                        <p:cTn id="48" dur="500" fill="hold"/>
                                        <p:tgtEl>
                                          <p:spTgt spid="37"/>
                                        </p:tgtEl>
                                        <p:attrNameLst>
                                          <p:attrName>ppt_x</p:attrName>
                                        </p:attrNameLst>
                                      </p:cBhvr>
                                      <p:tavLst>
                                        <p:tav tm="0">
                                          <p:val>
                                            <p:strVal val="0-#ppt_w/2"/>
                                          </p:val>
                                        </p:tav>
                                        <p:tav tm="100000">
                                          <p:val>
                                            <p:strVal val="#ppt_x"/>
                                          </p:val>
                                        </p:tav>
                                      </p:tavLst>
                                    </p:anim>
                                    <p:anim calcmode="lin" valueType="num">
                                      <p:cBhvr additive="base">
                                        <p:cTn id="49" dur="500" fill="hold"/>
                                        <p:tgtEl>
                                          <p:spTgt spid="37"/>
                                        </p:tgtEl>
                                        <p:attrNameLst>
                                          <p:attrName>ppt_y</p:attrName>
                                        </p:attrNameLst>
                                      </p:cBhvr>
                                      <p:tavLst>
                                        <p:tav tm="0">
                                          <p:val>
                                            <p:strVal val="#ppt_y"/>
                                          </p:val>
                                        </p:tav>
                                        <p:tav tm="100000">
                                          <p:val>
                                            <p:strVal val="#ppt_y"/>
                                          </p:val>
                                        </p:tav>
                                      </p:tavLst>
                                    </p:anim>
                                  </p:childTnLst>
                                </p:cTn>
                              </p:par>
                              <p:par>
                                <p:cTn id="50" presetID="2" presetClass="entr" presetSubtype="8" fill="hold" nodeType="withEffect">
                                  <p:stCondLst>
                                    <p:cond delay="0"/>
                                  </p:stCondLst>
                                  <p:childTnLst>
                                    <p:set>
                                      <p:cBhvr>
                                        <p:cTn id="51" dur="1" fill="hold">
                                          <p:stCondLst>
                                            <p:cond delay="0"/>
                                          </p:stCondLst>
                                        </p:cTn>
                                        <p:tgtEl>
                                          <p:spTgt spid="35"/>
                                        </p:tgtEl>
                                        <p:attrNameLst>
                                          <p:attrName>style.visibility</p:attrName>
                                        </p:attrNameLst>
                                      </p:cBhvr>
                                      <p:to>
                                        <p:strVal val="visible"/>
                                      </p:to>
                                    </p:set>
                                    <p:anim calcmode="lin" valueType="num">
                                      <p:cBhvr additive="base">
                                        <p:cTn id="52" dur="500" fill="hold"/>
                                        <p:tgtEl>
                                          <p:spTgt spid="35"/>
                                        </p:tgtEl>
                                        <p:attrNameLst>
                                          <p:attrName>ppt_x</p:attrName>
                                        </p:attrNameLst>
                                      </p:cBhvr>
                                      <p:tavLst>
                                        <p:tav tm="0">
                                          <p:val>
                                            <p:strVal val="0-#ppt_w/2"/>
                                          </p:val>
                                        </p:tav>
                                        <p:tav tm="100000">
                                          <p:val>
                                            <p:strVal val="#ppt_x"/>
                                          </p:val>
                                        </p:tav>
                                      </p:tavLst>
                                    </p:anim>
                                    <p:anim calcmode="lin" valueType="num">
                                      <p:cBhvr additive="base">
                                        <p:cTn id="53" dur="500" fill="hold"/>
                                        <p:tgtEl>
                                          <p:spTgt spid="35"/>
                                        </p:tgtEl>
                                        <p:attrNameLst>
                                          <p:attrName>ppt_y</p:attrName>
                                        </p:attrNameLst>
                                      </p:cBhvr>
                                      <p:tavLst>
                                        <p:tav tm="0">
                                          <p:val>
                                            <p:strVal val="#ppt_y"/>
                                          </p:val>
                                        </p:tav>
                                        <p:tav tm="100000">
                                          <p:val>
                                            <p:strVal val="#ppt_y"/>
                                          </p:val>
                                        </p:tav>
                                      </p:tavLst>
                                    </p:anim>
                                  </p:childTnLst>
                                </p:cTn>
                              </p:par>
                              <p:par>
                                <p:cTn id="54" presetID="2" presetClass="entr" presetSubtype="8" fill="hold" nodeType="withEffect">
                                  <p:stCondLst>
                                    <p:cond delay="0"/>
                                  </p:stCondLst>
                                  <p:childTnLst>
                                    <p:set>
                                      <p:cBhvr>
                                        <p:cTn id="55" dur="1" fill="hold">
                                          <p:stCondLst>
                                            <p:cond delay="0"/>
                                          </p:stCondLst>
                                        </p:cTn>
                                        <p:tgtEl>
                                          <p:spTgt spid="24"/>
                                        </p:tgtEl>
                                        <p:attrNameLst>
                                          <p:attrName>style.visibility</p:attrName>
                                        </p:attrNameLst>
                                      </p:cBhvr>
                                      <p:to>
                                        <p:strVal val="visible"/>
                                      </p:to>
                                    </p:set>
                                    <p:anim calcmode="lin" valueType="num">
                                      <p:cBhvr additive="base">
                                        <p:cTn id="56" dur="500" fill="hold"/>
                                        <p:tgtEl>
                                          <p:spTgt spid="24"/>
                                        </p:tgtEl>
                                        <p:attrNameLst>
                                          <p:attrName>ppt_x</p:attrName>
                                        </p:attrNameLst>
                                      </p:cBhvr>
                                      <p:tavLst>
                                        <p:tav tm="0">
                                          <p:val>
                                            <p:strVal val="0-#ppt_w/2"/>
                                          </p:val>
                                        </p:tav>
                                        <p:tav tm="100000">
                                          <p:val>
                                            <p:strVal val="#ppt_x"/>
                                          </p:val>
                                        </p:tav>
                                      </p:tavLst>
                                    </p:anim>
                                    <p:anim calcmode="lin" valueType="num">
                                      <p:cBhvr additive="base">
                                        <p:cTn id="57" dur="500" fill="hold"/>
                                        <p:tgtEl>
                                          <p:spTgt spid="24"/>
                                        </p:tgtEl>
                                        <p:attrNameLst>
                                          <p:attrName>ppt_y</p:attrName>
                                        </p:attrNameLst>
                                      </p:cBhvr>
                                      <p:tavLst>
                                        <p:tav tm="0">
                                          <p:val>
                                            <p:strVal val="#ppt_y"/>
                                          </p:val>
                                        </p:tav>
                                        <p:tav tm="100000">
                                          <p:val>
                                            <p:strVal val="#ppt_y"/>
                                          </p:val>
                                        </p:tav>
                                      </p:tavLst>
                                    </p:anim>
                                  </p:childTnLst>
                                </p:cTn>
                              </p:par>
                              <p:par>
                                <p:cTn id="58" presetID="2" presetClass="entr" presetSubtype="2" fill="hold" nodeType="withEffect">
                                  <p:stCondLst>
                                    <p:cond delay="0"/>
                                  </p:stCondLst>
                                  <p:childTnLst>
                                    <p:set>
                                      <p:cBhvr>
                                        <p:cTn id="59" dur="1" fill="hold">
                                          <p:stCondLst>
                                            <p:cond delay="0"/>
                                          </p:stCondLst>
                                        </p:cTn>
                                        <p:tgtEl>
                                          <p:spTgt spid="41"/>
                                        </p:tgtEl>
                                        <p:attrNameLst>
                                          <p:attrName>style.visibility</p:attrName>
                                        </p:attrNameLst>
                                      </p:cBhvr>
                                      <p:to>
                                        <p:strVal val="visible"/>
                                      </p:to>
                                    </p:set>
                                    <p:anim calcmode="lin" valueType="num">
                                      <p:cBhvr additive="base">
                                        <p:cTn id="60" dur="500" fill="hold"/>
                                        <p:tgtEl>
                                          <p:spTgt spid="41"/>
                                        </p:tgtEl>
                                        <p:attrNameLst>
                                          <p:attrName>ppt_x</p:attrName>
                                        </p:attrNameLst>
                                      </p:cBhvr>
                                      <p:tavLst>
                                        <p:tav tm="0">
                                          <p:val>
                                            <p:strVal val="1+#ppt_w/2"/>
                                          </p:val>
                                        </p:tav>
                                        <p:tav tm="100000">
                                          <p:val>
                                            <p:strVal val="#ppt_x"/>
                                          </p:val>
                                        </p:tav>
                                      </p:tavLst>
                                    </p:anim>
                                    <p:anim calcmode="lin" valueType="num">
                                      <p:cBhvr additive="base">
                                        <p:cTn id="61" dur="500" fill="hold"/>
                                        <p:tgtEl>
                                          <p:spTgt spid="41"/>
                                        </p:tgtEl>
                                        <p:attrNameLst>
                                          <p:attrName>ppt_y</p:attrName>
                                        </p:attrNameLst>
                                      </p:cBhvr>
                                      <p:tavLst>
                                        <p:tav tm="0">
                                          <p:val>
                                            <p:strVal val="#ppt_y"/>
                                          </p:val>
                                        </p:tav>
                                        <p:tav tm="100000">
                                          <p:val>
                                            <p:strVal val="#ppt_y"/>
                                          </p:val>
                                        </p:tav>
                                      </p:tavLst>
                                    </p:anim>
                                  </p:childTnLst>
                                </p:cTn>
                              </p:par>
                              <p:par>
                                <p:cTn id="62" presetID="2" presetClass="entr" presetSubtype="2" fill="hold" nodeType="withEffect">
                                  <p:stCondLst>
                                    <p:cond delay="0"/>
                                  </p:stCondLst>
                                  <p:childTnLst>
                                    <p:set>
                                      <p:cBhvr>
                                        <p:cTn id="63" dur="1" fill="hold">
                                          <p:stCondLst>
                                            <p:cond delay="0"/>
                                          </p:stCondLst>
                                        </p:cTn>
                                        <p:tgtEl>
                                          <p:spTgt spid="56"/>
                                        </p:tgtEl>
                                        <p:attrNameLst>
                                          <p:attrName>style.visibility</p:attrName>
                                        </p:attrNameLst>
                                      </p:cBhvr>
                                      <p:to>
                                        <p:strVal val="visible"/>
                                      </p:to>
                                    </p:set>
                                    <p:anim calcmode="lin" valueType="num">
                                      <p:cBhvr additive="base">
                                        <p:cTn id="64" dur="500" fill="hold"/>
                                        <p:tgtEl>
                                          <p:spTgt spid="56"/>
                                        </p:tgtEl>
                                        <p:attrNameLst>
                                          <p:attrName>ppt_x</p:attrName>
                                        </p:attrNameLst>
                                      </p:cBhvr>
                                      <p:tavLst>
                                        <p:tav tm="0">
                                          <p:val>
                                            <p:strVal val="1+#ppt_w/2"/>
                                          </p:val>
                                        </p:tav>
                                        <p:tav tm="100000">
                                          <p:val>
                                            <p:strVal val="#ppt_x"/>
                                          </p:val>
                                        </p:tav>
                                      </p:tavLst>
                                    </p:anim>
                                    <p:anim calcmode="lin" valueType="num">
                                      <p:cBhvr additive="base">
                                        <p:cTn id="65" dur="500" fill="hold"/>
                                        <p:tgtEl>
                                          <p:spTgt spid="56"/>
                                        </p:tgtEl>
                                        <p:attrNameLst>
                                          <p:attrName>ppt_y</p:attrName>
                                        </p:attrNameLst>
                                      </p:cBhvr>
                                      <p:tavLst>
                                        <p:tav tm="0">
                                          <p:val>
                                            <p:strVal val="#ppt_y"/>
                                          </p:val>
                                        </p:tav>
                                        <p:tav tm="100000">
                                          <p:val>
                                            <p:strVal val="#ppt_y"/>
                                          </p:val>
                                        </p:tav>
                                      </p:tavLst>
                                    </p:anim>
                                  </p:childTnLst>
                                </p:cTn>
                              </p:par>
                              <p:par>
                                <p:cTn id="66" presetID="2" presetClass="entr" presetSubtype="2" fill="hold" nodeType="withEffect">
                                  <p:stCondLst>
                                    <p:cond delay="0"/>
                                  </p:stCondLst>
                                  <p:childTnLst>
                                    <p:set>
                                      <p:cBhvr>
                                        <p:cTn id="67" dur="1" fill="hold">
                                          <p:stCondLst>
                                            <p:cond delay="0"/>
                                          </p:stCondLst>
                                        </p:cTn>
                                        <p:tgtEl>
                                          <p:spTgt spid="57"/>
                                        </p:tgtEl>
                                        <p:attrNameLst>
                                          <p:attrName>style.visibility</p:attrName>
                                        </p:attrNameLst>
                                      </p:cBhvr>
                                      <p:to>
                                        <p:strVal val="visible"/>
                                      </p:to>
                                    </p:set>
                                    <p:anim calcmode="lin" valueType="num">
                                      <p:cBhvr additive="base">
                                        <p:cTn id="68" dur="500" fill="hold"/>
                                        <p:tgtEl>
                                          <p:spTgt spid="57"/>
                                        </p:tgtEl>
                                        <p:attrNameLst>
                                          <p:attrName>ppt_x</p:attrName>
                                        </p:attrNameLst>
                                      </p:cBhvr>
                                      <p:tavLst>
                                        <p:tav tm="0">
                                          <p:val>
                                            <p:strVal val="1+#ppt_w/2"/>
                                          </p:val>
                                        </p:tav>
                                        <p:tav tm="100000">
                                          <p:val>
                                            <p:strVal val="#ppt_x"/>
                                          </p:val>
                                        </p:tav>
                                      </p:tavLst>
                                    </p:anim>
                                    <p:anim calcmode="lin" valueType="num">
                                      <p:cBhvr additive="base">
                                        <p:cTn id="69" dur="500" fill="hold"/>
                                        <p:tgtEl>
                                          <p:spTgt spid="57"/>
                                        </p:tgtEl>
                                        <p:attrNameLst>
                                          <p:attrName>ppt_y</p:attrName>
                                        </p:attrNameLst>
                                      </p:cBhvr>
                                      <p:tavLst>
                                        <p:tav tm="0">
                                          <p:val>
                                            <p:strVal val="#ppt_y"/>
                                          </p:val>
                                        </p:tav>
                                        <p:tav tm="100000">
                                          <p:val>
                                            <p:strVal val="#ppt_y"/>
                                          </p:val>
                                        </p:tav>
                                      </p:tavLst>
                                    </p:anim>
                                  </p:childTnLst>
                                </p:cTn>
                              </p:par>
                              <p:par>
                                <p:cTn id="70" presetID="2" presetClass="entr" presetSubtype="2" fill="hold" nodeType="withEffect">
                                  <p:stCondLst>
                                    <p:cond delay="0"/>
                                  </p:stCondLst>
                                  <p:childTnLst>
                                    <p:set>
                                      <p:cBhvr>
                                        <p:cTn id="71" dur="1" fill="hold">
                                          <p:stCondLst>
                                            <p:cond delay="0"/>
                                          </p:stCondLst>
                                        </p:cTn>
                                        <p:tgtEl>
                                          <p:spTgt spid="61"/>
                                        </p:tgtEl>
                                        <p:attrNameLst>
                                          <p:attrName>style.visibility</p:attrName>
                                        </p:attrNameLst>
                                      </p:cBhvr>
                                      <p:to>
                                        <p:strVal val="visible"/>
                                      </p:to>
                                    </p:set>
                                    <p:anim calcmode="lin" valueType="num">
                                      <p:cBhvr additive="base">
                                        <p:cTn id="72" dur="500" fill="hold"/>
                                        <p:tgtEl>
                                          <p:spTgt spid="61"/>
                                        </p:tgtEl>
                                        <p:attrNameLst>
                                          <p:attrName>ppt_x</p:attrName>
                                        </p:attrNameLst>
                                      </p:cBhvr>
                                      <p:tavLst>
                                        <p:tav tm="0">
                                          <p:val>
                                            <p:strVal val="1+#ppt_w/2"/>
                                          </p:val>
                                        </p:tav>
                                        <p:tav tm="100000">
                                          <p:val>
                                            <p:strVal val="#ppt_x"/>
                                          </p:val>
                                        </p:tav>
                                      </p:tavLst>
                                    </p:anim>
                                    <p:anim calcmode="lin" valueType="num">
                                      <p:cBhvr additive="base">
                                        <p:cTn id="73" dur="500" fill="hold"/>
                                        <p:tgtEl>
                                          <p:spTgt spid="61"/>
                                        </p:tgtEl>
                                        <p:attrNameLst>
                                          <p:attrName>ppt_y</p:attrName>
                                        </p:attrNameLst>
                                      </p:cBhvr>
                                      <p:tavLst>
                                        <p:tav tm="0">
                                          <p:val>
                                            <p:strVal val="#ppt_y"/>
                                          </p:val>
                                        </p:tav>
                                        <p:tav tm="100000">
                                          <p:val>
                                            <p:strVal val="#ppt_y"/>
                                          </p:val>
                                        </p:tav>
                                      </p:tavLst>
                                    </p:anim>
                                  </p:childTnLst>
                                </p:cTn>
                              </p:par>
                              <p:par>
                                <p:cTn id="74" presetID="2" presetClass="entr" presetSubtype="2" fill="hold" nodeType="withEffect">
                                  <p:stCondLst>
                                    <p:cond delay="0"/>
                                  </p:stCondLst>
                                  <p:childTnLst>
                                    <p:set>
                                      <p:cBhvr>
                                        <p:cTn id="75" dur="1" fill="hold">
                                          <p:stCondLst>
                                            <p:cond delay="0"/>
                                          </p:stCondLst>
                                        </p:cTn>
                                        <p:tgtEl>
                                          <p:spTgt spid="55"/>
                                        </p:tgtEl>
                                        <p:attrNameLst>
                                          <p:attrName>style.visibility</p:attrName>
                                        </p:attrNameLst>
                                      </p:cBhvr>
                                      <p:to>
                                        <p:strVal val="visible"/>
                                      </p:to>
                                    </p:set>
                                    <p:anim calcmode="lin" valueType="num">
                                      <p:cBhvr additive="base">
                                        <p:cTn id="76" dur="500" fill="hold"/>
                                        <p:tgtEl>
                                          <p:spTgt spid="55"/>
                                        </p:tgtEl>
                                        <p:attrNameLst>
                                          <p:attrName>ppt_x</p:attrName>
                                        </p:attrNameLst>
                                      </p:cBhvr>
                                      <p:tavLst>
                                        <p:tav tm="0">
                                          <p:val>
                                            <p:strVal val="1+#ppt_w/2"/>
                                          </p:val>
                                        </p:tav>
                                        <p:tav tm="100000">
                                          <p:val>
                                            <p:strVal val="#ppt_x"/>
                                          </p:val>
                                        </p:tav>
                                      </p:tavLst>
                                    </p:anim>
                                    <p:anim calcmode="lin" valueType="num">
                                      <p:cBhvr additive="base">
                                        <p:cTn id="77" dur="500" fill="hold"/>
                                        <p:tgtEl>
                                          <p:spTgt spid="55"/>
                                        </p:tgtEl>
                                        <p:attrNameLst>
                                          <p:attrName>ppt_y</p:attrName>
                                        </p:attrNameLst>
                                      </p:cBhvr>
                                      <p:tavLst>
                                        <p:tav tm="0">
                                          <p:val>
                                            <p:strVal val="#ppt_y"/>
                                          </p:val>
                                        </p:tav>
                                        <p:tav tm="100000">
                                          <p:val>
                                            <p:strVal val="#ppt_y"/>
                                          </p:val>
                                        </p:tav>
                                      </p:tavLst>
                                    </p:anim>
                                  </p:childTnLst>
                                </p:cTn>
                              </p:par>
                              <p:par>
                                <p:cTn id="78" presetID="2" presetClass="entr" presetSubtype="2" fill="hold" nodeType="withEffect">
                                  <p:stCondLst>
                                    <p:cond delay="0"/>
                                  </p:stCondLst>
                                  <p:childTnLst>
                                    <p:set>
                                      <p:cBhvr>
                                        <p:cTn id="79" dur="1" fill="hold">
                                          <p:stCondLst>
                                            <p:cond delay="0"/>
                                          </p:stCondLst>
                                        </p:cTn>
                                        <p:tgtEl>
                                          <p:spTgt spid="60"/>
                                        </p:tgtEl>
                                        <p:attrNameLst>
                                          <p:attrName>style.visibility</p:attrName>
                                        </p:attrNameLst>
                                      </p:cBhvr>
                                      <p:to>
                                        <p:strVal val="visible"/>
                                      </p:to>
                                    </p:set>
                                    <p:anim calcmode="lin" valueType="num">
                                      <p:cBhvr additive="base">
                                        <p:cTn id="80" dur="500" fill="hold"/>
                                        <p:tgtEl>
                                          <p:spTgt spid="60"/>
                                        </p:tgtEl>
                                        <p:attrNameLst>
                                          <p:attrName>ppt_x</p:attrName>
                                        </p:attrNameLst>
                                      </p:cBhvr>
                                      <p:tavLst>
                                        <p:tav tm="0">
                                          <p:val>
                                            <p:strVal val="1+#ppt_w/2"/>
                                          </p:val>
                                        </p:tav>
                                        <p:tav tm="100000">
                                          <p:val>
                                            <p:strVal val="#ppt_x"/>
                                          </p:val>
                                        </p:tav>
                                      </p:tavLst>
                                    </p:anim>
                                    <p:anim calcmode="lin" valueType="num">
                                      <p:cBhvr additive="base">
                                        <p:cTn id="81" dur="500" fill="hold"/>
                                        <p:tgtEl>
                                          <p:spTgt spid="60"/>
                                        </p:tgtEl>
                                        <p:attrNameLst>
                                          <p:attrName>ppt_y</p:attrName>
                                        </p:attrNameLst>
                                      </p:cBhvr>
                                      <p:tavLst>
                                        <p:tav tm="0">
                                          <p:val>
                                            <p:strVal val="#ppt_y"/>
                                          </p:val>
                                        </p:tav>
                                        <p:tav tm="100000">
                                          <p:val>
                                            <p:strVal val="#ppt_y"/>
                                          </p:val>
                                        </p:tav>
                                      </p:tavLst>
                                    </p:anim>
                                  </p:childTnLst>
                                </p:cTn>
                              </p:par>
                              <p:par>
                                <p:cTn id="82" presetID="2" presetClass="entr" presetSubtype="2" fill="hold" nodeType="withEffect">
                                  <p:stCondLst>
                                    <p:cond delay="0"/>
                                  </p:stCondLst>
                                  <p:childTnLst>
                                    <p:set>
                                      <p:cBhvr>
                                        <p:cTn id="83" dur="1" fill="hold">
                                          <p:stCondLst>
                                            <p:cond delay="0"/>
                                          </p:stCondLst>
                                        </p:cTn>
                                        <p:tgtEl>
                                          <p:spTgt spid="58"/>
                                        </p:tgtEl>
                                        <p:attrNameLst>
                                          <p:attrName>style.visibility</p:attrName>
                                        </p:attrNameLst>
                                      </p:cBhvr>
                                      <p:to>
                                        <p:strVal val="visible"/>
                                      </p:to>
                                    </p:set>
                                    <p:anim calcmode="lin" valueType="num">
                                      <p:cBhvr additive="base">
                                        <p:cTn id="84" dur="500" fill="hold"/>
                                        <p:tgtEl>
                                          <p:spTgt spid="58"/>
                                        </p:tgtEl>
                                        <p:attrNameLst>
                                          <p:attrName>ppt_x</p:attrName>
                                        </p:attrNameLst>
                                      </p:cBhvr>
                                      <p:tavLst>
                                        <p:tav tm="0">
                                          <p:val>
                                            <p:strVal val="1+#ppt_w/2"/>
                                          </p:val>
                                        </p:tav>
                                        <p:tav tm="100000">
                                          <p:val>
                                            <p:strVal val="#ppt_x"/>
                                          </p:val>
                                        </p:tav>
                                      </p:tavLst>
                                    </p:anim>
                                    <p:anim calcmode="lin" valueType="num">
                                      <p:cBhvr additive="base">
                                        <p:cTn id="85" dur="500" fill="hold"/>
                                        <p:tgtEl>
                                          <p:spTgt spid="58"/>
                                        </p:tgtEl>
                                        <p:attrNameLst>
                                          <p:attrName>ppt_y</p:attrName>
                                        </p:attrNameLst>
                                      </p:cBhvr>
                                      <p:tavLst>
                                        <p:tav tm="0">
                                          <p:val>
                                            <p:strVal val="#ppt_y"/>
                                          </p:val>
                                        </p:tav>
                                        <p:tav tm="100000">
                                          <p:val>
                                            <p:strVal val="#ppt_y"/>
                                          </p:val>
                                        </p:tav>
                                      </p:tavLst>
                                    </p:anim>
                                  </p:childTnLst>
                                </p:cTn>
                              </p:par>
                              <p:par>
                                <p:cTn id="86" presetID="2" presetClass="entr" presetSubtype="2" fill="hold" nodeType="withEffect">
                                  <p:stCondLst>
                                    <p:cond delay="0"/>
                                  </p:stCondLst>
                                  <p:childTnLst>
                                    <p:set>
                                      <p:cBhvr>
                                        <p:cTn id="87" dur="1" fill="hold">
                                          <p:stCondLst>
                                            <p:cond delay="0"/>
                                          </p:stCondLst>
                                        </p:cTn>
                                        <p:tgtEl>
                                          <p:spTgt spid="59"/>
                                        </p:tgtEl>
                                        <p:attrNameLst>
                                          <p:attrName>style.visibility</p:attrName>
                                        </p:attrNameLst>
                                      </p:cBhvr>
                                      <p:to>
                                        <p:strVal val="visible"/>
                                      </p:to>
                                    </p:set>
                                    <p:anim calcmode="lin" valueType="num">
                                      <p:cBhvr additive="base">
                                        <p:cTn id="88" dur="500" fill="hold"/>
                                        <p:tgtEl>
                                          <p:spTgt spid="59"/>
                                        </p:tgtEl>
                                        <p:attrNameLst>
                                          <p:attrName>ppt_x</p:attrName>
                                        </p:attrNameLst>
                                      </p:cBhvr>
                                      <p:tavLst>
                                        <p:tav tm="0">
                                          <p:val>
                                            <p:strVal val="1+#ppt_w/2"/>
                                          </p:val>
                                        </p:tav>
                                        <p:tav tm="100000">
                                          <p:val>
                                            <p:strVal val="#ppt_x"/>
                                          </p:val>
                                        </p:tav>
                                      </p:tavLst>
                                    </p:anim>
                                    <p:anim calcmode="lin" valueType="num">
                                      <p:cBhvr additive="base">
                                        <p:cTn id="89" dur="500" fill="hold"/>
                                        <p:tgtEl>
                                          <p:spTgt spid="59"/>
                                        </p:tgtEl>
                                        <p:attrNameLst>
                                          <p:attrName>ppt_y</p:attrName>
                                        </p:attrNameLst>
                                      </p:cBhvr>
                                      <p:tavLst>
                                        <p:tav tm="0">
                                          <p:val>
                                            <p:strVal val="#ppt_y"/>
                                          </p:val>
                                        </p:tav>
                                        <p:tav tm="100000">
                                          <p:val>
                                            <p:strVal val="#ppt_y"/>
                                          </p:val>
                                        </p:tav>
                                      </p:tavLst>
                                    </p:anim>
                                  </p:childTnLst>
                                </p:cTn>
                              </p:par>
                              <p:par>
                                <p:cTn id="90" presetID="2" presetClass="entr" presetSubtype="2" fill="hold" grpId="0" nodeType="withEffect">
                                  <p:stCondLst>
                                    <p:cond delay="0"/>
                                  </p:stCondLst>
                                  <p:childTnLst>
                                    <p:set>
                                      <p:cBhvr>
                                        <p:cTn id="91" dur="1" fill="hold">
                                          <p:stCondLst>
                                            <p:cond delay="0"/>
                                          </p:stCondLst>
                                        </p:cTn>
                                        <p:tgtEl>
                                          <p:spTgt spid="32"/>
                                        </p:tgtEl>
                                        <p:attrNameLst>
                                          <p:attrName>style.visibility</p:attrName>
                                        </p:attrNameLst>
                                      </p:cBhvr>
                                      <p:to>
                                        <p:strVal val="visible"/>
                                      </p:to>
                                    </p:set>
                                    <p:anim calcmode="lin" valueType="num">
                                      <p:cBhvr additive="base">
                                        <p:cTn id="92" dur="500" fill="hold"/>
                                        <p:tgtEl>
                                          <p:spTgt spid="32"/>
                                        </p:tgtEl>
                                        <p:attrNameLst>
                                          <p:attrName>ppt_x</p:attrName>
                                        </p:attrNameLst>
                                      </p:cBhvr>
                                      <p:tavLst>
                                        <p:tav tm="0">
                                          <p:val>
                                            <p:strVal val="1+#ppt_w/2"/>
                                          </p:val>
                                        </p:tav>
                                        <p:tav tm="100000">
                                          <p:val>
                                            <p:strVal val="#ppt_x"/>
                                          </p:val>
                                        </p:tav>
                                      </p:tavLst>
                                    </p:anim>
                                    <p:anim calcmode="lin" valueType="num">
                                      <p:cBhvr additive="base">
                                        <p:cTn id="93" dur="500" fill="hold"/>
                                        <p:tgtEl>
                                          <p:spTgt spid="32"/>
                                        </p:tgtEl>
                                        <p:attrNameLst>
                                          <p:attrName>ppt_y</p:attrName>
                                        </p:attrNameLst>
                                      </p:cBhvr>
                                      <p:tavLst>
                                        <p:tav tm="0">
                                          <p:val>
                                            <p:strVal val="#ppt_y"/>
                                          </p:val>
                                        </p:tav>
                                        <p:tav tm="100000">
                                          <p:val>
                                            <p:strVal val="#ppt_y"/>
                                          </p:val>
                                        </p:tav>
                                      </p:tavLst>
                                    </p:anim>
                                  </p:childTnLst>
                                </p:cTn>
                              </p:par>
                              <p:par>
                                <p:cTn id="94" presetID="2" presetClass="entr" presetSubtype="2" fill="hold" grpId="0" nodeType="withEffect">
                                  <p:stCondLst>
                                    <p:cond delay="0"/>
                                  </p:stCondLst>
                                  <p:childTnLst>
                                    <p:set>
                                      <p:cBhvr>
                                        <p:cTn id="95" dur="1" fill="hold">
                                          <p:stCondLst>
                                            <p:cond delay="0"/>
                                          </p:stCondLst>
                                        </p:cTn>
                                        <p:tgtEl>
                                          <p:spTgt spid="31"/>
                                        </p:tgtEl>
                                        <p:attrNameLst>
                                          <p:attrName>style.visibility</p:attrName>
                                        </p:attrNameLst>
                                      </p:cBhvr>
                                      <p:to>
                                        <p:strVal val="visible"/>
                                      </p:to>
                                    </p:set>
                                    <p:anim calcmode="lin" valueType="num">
                                      <p:cBhvr additive="base">
                                        <p:cTn id="96" dur="500" fill="hold"/>
                                        <p:tgtEl>
                                          <p:spTgt spid="31"/>
                                        </p:tgtEl>
                                        <p:attrNameLst>
                                          <p:attrName>ppt_x</p:attrName>
                                        </p:attrNameLst>
                                      </p:cBhvr>
                                      <p:tavLst>
                                        <p:tav tm="0">
                                          <p:val>
                                            <p:strVal val="1+#ppt_w/2"/>
                                          </p:val>
                                        </p:tav>
                                        <p:tav tm="100000">
                                          <p:val>
                                            <p:strVal val="#ppt_x"/>
                                          </p:val>
                                        </p:tav>
                                      </p:tavLst>
                                    </p:anim>
                                    <p:anim calcmode="lin" valueType="num">
                                      <p:cBhvr additive="base">
                                        <p:cTn id="97" dur="500" fill="hold"/>
                                        <p:tgtEl>
                                          <p:spTgt spid="31"/>
                                        </p:tgtEl>
                                        <p:attrNameLst>
                                          <p:attrName>ppt_y</p:attrName>
                                        </p:attrNameLst>
                                      </p:cBhvr>
                                      <p:tavLst>
                                        <p:tav tm="0">
                                          <p:val>
                                            <p:strVal val="#ppt_y"/>
                                          </p:val>
                                        </p:tav>
                                        <p:tav tm="100000">
                                          <p:val>
                                            <p:strVal val="#ppt_y"/>
                                          </p:val>
                                        </p:tav>
                                      </p:tavLst>
                                    </p:anim>
                                  </p:childTnLst>
                                </p:cTn>
                              </p:par>
                              <p:par>
                                <p:cTn id="98" presetID="2" presetClass="entr" presetSubtype="2" fill="hold" grpId="0" nodeType="withEffect">
                                  <p:stCondLst>
                                    <p:cond delay="0"/>
                                  </p:stCondLst>
                                  <p:childTnLst>
                                    <p:set>
                                      <p:cBhvr>
                                        <p:cTn id="99" dur="1" fill="hold">
                                          <p:stCondLst>
                                            <p:cond delay="0"/>
                                          </p:stCondLst>
                                        </p:cTn>
                                        <p:tgtEl>
                                          <p:spTgt spid="30"/>
                                        </p:tgtEl>
                                        <p:attrNameLst>
                                          <p:attrName>style.visibility</p:attrName>
                                        </p:attrNameLst>
                                      </p:cBhvr>
                                      <p:to>
                                        <p:strVal val="visible"/>
                                      </p:to>
                                    </p:set>
                                    <p:anim calcmode="lin" valueType="num">
                                      <p:cBhvr additive="base">
                                        <p:cTn id="100" dur="500" fill="hold"/>
                                        <p:tgtEl>
                                          <p:spTgt spid="30"/>
                                        </p:tgtEl>
                                        <p:attrNameLst>
                                          <p:attrName>ppt_x</p:attrName>
                                        </p:attrNameLst>
                                      </p:cBhvr>
                                      <p:tavLst>
                                        <p:tav tm="0">
                                          <p:val>
                                            <p:strVal val="1+#ppt_w/2"/>
                                          </p:val>
                                        </p:tav>
                                        <p:tav tm="100000">
                                          <p:val>
                                            <p:strVal val="#ppt_x"/>
                                          </p:val>
                                        </p:tav>
                                      </p:tavLst>
                                    </p:anim>
                                    <p:anim calcmode="lin" valueType="num">
                                      <p:cBhvr additive="base">
                                        <p:cTn id="101" dur="500" fill="hold"/>
                                        <p:tgtEl>
                                          <p:spTgt spid="30"/>
                                        </p:tgtEl>
                                        <p:attrNameLst>
                                          <p:attrName>ppt_y</p:attrName>
                                        </p:attrNameLst>
                                      </p:cBhvr>
                                      <p:tavLst>
                                        <p:tav tm="0">
                                          <p:val>
                                            <p:strVal val="#ppt_y"/>
                                          </p:val>
                                        </p:tav>
                                        <p:tav tm="100000">
                                          <p:val>
                                            <p:strVal val="#ppt_y"/>
                                          </p:val>
                                        </p:tav>
                                      </p:tavLst>
                                    </p:anim>
                                  </p:childTnLst>
                                </p:cTn>
                              </p:par>
                              <p:par>
                                <p:cTn id="102" presetID="2" presetClass="entr" presetSubtype="2" fill="hold" grpId="0" nodeType="withEffect">
                                  <p:stCondLst>
                                    <p:cond delay="0"/>
                                  </p:stCondLst>
                                  <p:childTnLst>
                                    <p:set>
                                      <p:cBhvr>
                                        <p:cTn id="103" dur="1" fill="hold">
                                          <p:stCondLst>
                                            <p:cond delay="0"/>
                                          </p:stCondLst>
                                        </p:cTn>
                                        <p:tgtEl>
                                          <p:spTgt spid="29"/>
                                        </p:tgtEl>
                                        <p:attrNameLst>
                                          <p:attrName>style.visibility</p:attrName>
                                        </p:attrNameLst>
                                      </p:cBhvr>
                                      <p:to>
                                        <p:strVal val="visible"/>
                                      </p:to>
                                    </p:set>
                                    <p:anim calcmode="lin" valueType="num">
                                      <p:cBhvr additive="base">
                                        <p:cTn id="104" dur="500" fill="hold"/>
                                        <p:tgtEl>
                                          <p:spTgt spid="29"/>
                                        </p:tgtEl>
                                        <p:attrNameLst>
                                          <p:attrName>ppt_x</p:attrName>
                                        </p:attrNameLst>
                                      </p:cBhvr>
                                      <p:tavLst>
                                        <p:tav tm="0">
                                          <p:val>
                                            <p:strVal val="1+#ppt_w/2"/>
                                          </p:val>
                                        </p:tav>
                                        <p:tav tm="100000">
                                          <p:val>
                                            <p:strVal val="#ppt_x"/>
                                          </p:val>
                                        </p:tav>
                                      </p:tavLst>
                                    </p:anim>
                                    <p:anim calcmode="lin" valueType="num">
                                      <p:cBhvr additive="base">
                                        <p:cTn id="105" dur="500" fill="hold"/>
                                        <p:tgtEl>
                                          <p:spTgt spid="29"/>
                                        </p:tgtEl>
                                        <p:attrNameLst>
                                          <p:attrName>ppt_y</p:attrName>
                                        </p:attrNameLst>
                                      </p:cBhvr>
                                      <p:tavLst>
                                        <p:tav tm="0">
                                          <p:val>
                                            <p:strVal val="#ppt_y"/>
                                          </p:val>
                                        </p:tav>
                                        <p:tav tm="100000">
                                          <p:val>
                                            <p:strVal val="#ppt_y"/>
                                          </p:val>
                                        </p:tav>
                                      </p:tavLst>
                                    </p:anim>
                                  </p:childTnLst>
                                </p:cTn>
                              </p:par>
                              <p:par>
                                <p:cTn id="106" presetID="2" presetClass="entr" presetSubtype="2" fill="hold" grpId="0" nodeType="withEffect">
                                  <p:stCondLst>
                                    <p:cond delay="0"/>
                                  </p:stCondLst>
                                  <p:childTnLst>
                                    <p:set>
                                      <p:cBhvr>
                                        <p:cTn id="107" dur="1" fill="hold">
                                          <p:stCondLst>
                                            <p:cond delay="0"/>
                                          </p:stCondLst>
                                        </p:cTn>
                                        <p:tgtEl>
                                          <p:spTgt spid="28"/>
                                        </p:tgtEl>
                                        <p:attrNameLst>
                                          <p:attrName>style.visibility</p:attrName>
                                        </p:attrNameLst>
                                      </p:cBhvr>
                                      <p:to>
                                        <p:strVal val="visible"/>
                                      </p:to>
                                    </p:set>
                                    <p:anim calcmode="lin" valueType="num">
                                      <p:cBhvr additive="base">
                                        <p:cTn id="108" dur="500" fill="hold"/>
                                        <p:tgtEl>
                                          <p:spTgt spid="28"/>
                                        </p:tgtEl>
                                        <p:attrNameLst>
                                          <p:attrName>ppt_x</p:attrName>
                                        </p:attrNameLst>
                                      </p:cBhvr>
                                      <p:tavLst>
                                        <p:tav tm="0">
                                          <p:val>
                                            <p:strVal val="1+#ppt_w/2"/>
                                          </p:val>
                                        </p:tav>
                                        <p:tav tm="100000">
                                          <p:val>
                                            <p:strVal val="#ppt_x"/>
                                          </p:val>
                                        </p:tav>
                                      </p:tavLst>
                                    </p:anim>
                                    <p:anim calcmode="lin" valueType="num">
                                      <p:cBhvr additive="base">
                                        <p:cTn id="109" dur="500" fill="hold"/>
                                        <p:tgtEl>
                                          <p:spTgt spid="28"/>
                                        </p:tgtEl>
                                        <p:attrNameLst>
                                          <p:attrName>ppt_y</p:attrName>
                                        </p:attrNameLst>
                                      </p:cBhvr>
                                      <p:tavLst>
                                        <p:tav tm="0">
                                          <p:val>
                                            <p:strVal val="#ppt_y"/>
                                          </p:val>
                                        </p:tav>
                                        <p:tav tm="100000">
                                          <p:val>
                                            <p:strVal val="#ppt_y"/>
                                          </p:val>
                                        </p:tav>
                                      </p:tavLst>
                                    </p:anim>
                                  </p:childTnLst>
                                </p:cTn>
                              </p:par>
                              <p:par>
                                <p:cTn id="110" presetID="2" presetClass="entr" presetSubtype="2" fill="hold" nodeType="withEffect">
                                  <p:stCondLst>
                                    <p:cond delay="0"/>
                                  </p:stCondLst>
                                  <p:childTnLst>
                                    <p:set>
                                      <p:cBhvr>
                                        <p:cTn id="111" dur="1" fill="hold">
                                          <p:stCondLst>
                                            <p:cond delay="0"/>
                                          </p:stCondLst>
                                        </p:cTn>
                                        <p:tgtEl>
                                          <p:spTgt spid="2"/>
                                        </p:tgtEl>
                                        <p:attrNameLst>
                                          <p:attrName>style.visibility</p:attrName>
                                        </p:attrNameLst>
                                      </p:cBhvr>
                                      <p:to>
                                        <p:strVal val="visible"/>
                                      </p:to>
                                    </p:set>
                                    <p:anim calcmode="lin" valueType="num">
                                      <p:cBhvr additive="base">
                                        <p:cTn id="112" dur="500" fill="hold"/>
                                        <p:tgtEl>
                                          <p:spTgt spid="2"/>
                                        </p:tgtEl>
                                        <p:attrNameLst>
                                          <p:attrName>ppt_x</p:attrName>
                                        </p:attrNameLst>
                                      </p:cBhvr>
                                      <p:tavLst>
                                        <p:tav tm="0">
                                          <p:val>
                                            <p:strVal val="1+#ppt_w/2"/>
                                          </p:val>
                                        </p:tav>
                                        <p:tav tm="100000">
                                          <p:val>
                                            <p:strVal val="#ppt_x"/>
                                          </p:val>
                                        </p:tav>
                                      </p:tavLst>
                                    </p:anim>
                                    <p:anim calcmode="lin" valueType="num">
                                      <p:cBhvr additive="base">
                                        <p:cTn id="1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2" presetClass="entr" presetSubtype="4" fill="hold" nodeType="clickEffect">
                                  <p:stCondLst>
                                    <p:cond delay="0"/>
                                  </p:stCondLst>
                                  <p:childTnLst>
                                    <p:set>
                                      <p:cBhvr>
                                        <p:cTn id="117" dur="1" fill="hold">
                                          <p:stCondLst>
                                            <p:cond delay="0"/>
                                          </p:stCondLst>
                                        </p:cTn>
                                        <p:tgtEl>
                                          <p:spTgt spid="45"/>
                                        </p:tgtEl>
                                        <p:attrNameLst>
                                          <p:attrName>style.visibility</p:attrName>
                                        </p:attrNameLst>
                                      </p:cBhvr>
                                      <p:to>
                                        <p:strVal val="visible"/>
                                      </p:to>
                                    </p:set>
                                    <p:anim calcmode="lin" valueType="num">
                                      <p:cBhvr additive="base">
                                        <p:cTn id="118" dur="500" fill="hold"/>
                                        <p:tgtEl>
                                          <p:spTgt spid="45"/>
                                        </p:tgtEl>
                                        <p:attrNameLst>
                                          <p:attrName>ppt_x</p:attrName>
                                        </p:attrNameLst>
                                      </p:cBhvr>
                                      <p:tavLst>
                                        <p:tav tm="0">
                                          <p:val>
                                            <p:strVal val="#ppt_x"/>
                                          </p:val>
                                        </p:tav>
                                        <p:tav tm="100000">
                                          <p:val>
                                            <p:strVal val="#ppt_x"/>
                                          </p:val>
                                        </p:tav>
                                      </p:tavLst>
                                    </p:anim>
                                    <p:anim calcmode="lin" valueType="num">
                                      <p:cBhvr additive="base">
                                        <p:cTn id="119" dur="500" fill="hold"/>
                                        <p:tgtEl>
                                          <p:spTgt spid="45"/>
                                        </p:tgtEl>
                                        <p:attrNameLst>
                                          <p:attrName>ppt_y</p:attrName>
                                        </p:attrNameLst>
                                      </p:cBhvr>
                                      <p:tavLst>
                                        <p:tav tm="0">
                                          <p:val>
                                            <p:strVal val="1+#ppt_h/2"/>
                                          </p:val>
                                        </p:tav>
                                        <p:tav tm="100000">
                                          <p:val>
                                            <p:strVal val="#ppt_y"/>
                                          </p:val>
                                        </p:tav>
                                      </p:tavLst>
                                    </p:anim>
                                  </p:childTnLst>
                                </p:cTn>
                              </p:par>
                              <p:par>
                                <p:cTn id="120" presetID="2" presetClass="entr" presetSubtype="4" fill="hold" grpId="0" nodeType="withEffect">
                                  <p:stCondLst>
                                    <p:cond delay="0"/>
                                  </p:stCondLst>
                                  <p:childTnLst>
                                    <p:set>
                                      <p:cBhvr>
                                        <p:cTn id="121" dur="1" fill="hold">
                                          <p:stCondLst>
                                            <p:cond delay="0"/>
                                          </p:stCondLst>
                                        </p:cTn>
                                        <p:tgtEl>
                                          <p:spTgt spid="19458"/>
                                        </p:tgtEl>
                                        <p:attrNameLst>
                                          <p:attrName>style.visibility</p:attrName>
                                        </p:attrNameLst>
                                      </p:cBhvr>
                                      <p:to>
                                        <p:strVal val="visible"/>
                                      </p:to>
                                    </p:set>
                                    <p:anim calcmode="lin" valueType="num">
                                      <p:cBhvr additive="base">
                                        <p:cTn id="122" dur="500" fill="hold"/>
                                        <p:tgtEl>
                                          <p:spTgt spid="19458"/>
                                        </p:tgtEl>
                                        <p:attrNameLst>
                                          <p:attrName>ppt_x</p:attrName>
                                        </p:attrNameLst>
                                      </p:cBhvr>
                                      <p:tavLst>
                                        <p:tav tm="0">
                                          <p:val>
                                            <p:strVal val="#ppt_x"/>
                                          </p:val>
                                        </p:tav>
                                        <p:tav tm="100000">
                                          <p:val>
                                            <p:strVal val="#ppt_x"/>
                                          </p:val>
                                        </p:tav>
                                      </p:tavLst>
                                    </p:anim>
                                    <p:anim calcmode="lin" valueType="num">
                                      <p:cBhvr additive="base">
                                        <p:cTn id="123" dur="500" fill="hold"/>
                                        <p:tgtEl>
                                          <p:spTgt spid="19458"/>
                                        </p:tgtEl>
                                        <p:attrNameLst>
                                          <p:attrName>ppt_y</p:attrName>
                                        </p:attrNameLst>
                                      </p:cBhvr>
                                      <p:tavLst>
                                        <p:tav tm="0">
                                          <p:val>
                                            <p:strVal val="1+#ppt_h/2"/>
                                          </p:val>
                                        </p:tav>
                                        <p:tav tm="100000">
                                          <p:val>
                                            <p:strVal val="#ppt_y"/>
                                          </p:val>
                                        </p:tav>
                                      </p:tavLst>
                                    </p:anim>
                                  </p:childTnLst>
                                </p:cTn>
                              </p:par>
                              <p:par>
                                <p:cTn id="124" presetID="2" presetClass="entr" presetSubtype="4" fill="hold" grpId="0" nodeType="withEffect">
                                  <p:stCondLst>
                                    <p:cond delay="0"/>
                                  </p:stCondLst>
                                  <p:childTnLst>
                                    <p:set>
                                      <p:cBhvr>
                                        <p:cTn id="125" dur="1" fill="hold">
                                          <p:stCondLst>
                                            <p:cond delay="0"/>
                                          </p:stCondLst>
                                        </p:cTn>
                                        <p:tgtEl>
                                          <p:spTgt spid="66"/>
                                        </p:tgtEl>
                                        <p:attrNameLst>
                                          <p:attrName>style.visibility</p:attrName>
                                        </p:attrNameLst>
                                      </p:cBhvr>
                                      <p:to>
                                        <p:strVal val="visible"/>
                                      </p:to>
                                    </p:set>
                                    <p:anim calcmode="lin" valueType="num">
                                      <p:cBhvr additive="base">
                                        <p:cTn id="126" dur="500" fill="hold"/>
                                        <p:tgtEl>
                                          <p:spTgt spid="66"/>
                                        </p:tgtEl>
                                        <p:attrNameLst>
                                          <p:attrName>ppt_x</p:attrName>
                                        </p:attrNameLst>
                                      </p:cBhvr>
                                      <p:tavLst>
                                        <p:tav tm="0">
                                          <p:val>
                                            <p:strVal val="#ppt_x"/>
                                          </p:val>
                                        </p:tav>
                                        <p:tav tm="100000">
                                          <p:val>
                                            <p:strVal val="#ppt_x"/>
                                          </p:val>
                                        </p:tav>
                                      </p:tavLst>
                                    </p:anim>
                                    <p:anim calcmode="lin" valueType="num">
                                      <p:cBhvr additive="base">
                                        <p:cTn id="127"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128" fill="hold">
                      <p:stCondLst>
                        <p:cond delay="indefinite"/>
                      </p:stCondLst>
                      <p:childTnLst>
                        <p:par>
                          <p:cTn id="129" fill="hold">
                            <p:stCondLst>
                              <p:cond delay="0"/>
                            </p:stCondLst>
                            <p:childTnLst>
                              <p:par>
                                <p:cTn id="130" presetID="2" presetClass="entr" presetSubtype="4" fill="hold" grpId="0" nodeType="clickEffect">
                                  <p:stCondLst>
                                    <p:cond delay="0"/>
                                  </p:stCondLst>
                                  <p:childTnLst>
                                    <p:set>
                                      <p:cBhvr>
                                        <p:cTn id="131" dur="1" fill="hold">
                                          <p:stCondLst>
                                            <p:cond delay="0"/>
                                          </p:stCondLst>
                                        </p:cTn>
                                        <p:tgtEl>
                                          <p:spTgt spid="19497"/>
                                        </p:tgtEl>
                                        <p:attrNameLst>
                                          <p:attrName>style.visibility</p:attrName>
                                        </p:attrNameLst>
                                      </p:cBhvr>
                                      <p:to>
                                        <p:strVal val="visible"/>
                                      </p:to>
                                    </p:set>
                                    <p:anim calcmode="lin" valueType="num">
                                      <p:cBhvr additive="base">
                                        <p:cTn id="132" dur="500" fill="hold"/>
                                        <p:tgtEl>
                                          <p:spTgt spid="19497"/>
                                        </p:tgtEl>
                                        <p:attrNameLst>
                                          <p:attrName>ppt_x</p:attrName>
                                        </p:attrNameLst>
                                      </p:cBhvr>
                                      <p:tavLst>
                                        <p:tav tm="0">
                                          <p:val>
                                            <p:strVal val="#ppt_x"/>
                                          </p:val>
                                        </p:tav>
                                        <p:tav tm="100000">
                                          <p:val>
                                            <p:strVal val="#ppt_x"/>
                                          </p:val>
                                        </p:tav>
                                      </p:tavLst>
                                    </p:anim>
                                    <p:anim calcmode="lin" valueType="num">
                                      <p:cBhvr additive="base">
                                        <p:cTn id="133" dur="500" fill="hold"/>
                                        <p:tgtEl>
                                          <p:spTgt spid="19497"/>
                                        </p:tgtEl>
                                        <p:attrNameLst>
                                          <p:attrName>ppt_y</p:attrName>
                                        </p:attrNameLst>
                                      </p:cBhvr>
                                      <p:tavLst>
                                        <p:tav tm="0">
                                          <p:val>
                                            <p:strVal val="1+#ppt_h/2"/>
                                          </p:val>
                                        </p:tav>
                                        <p:tav tm="100000">
                                          <p:val>
                                            <p:strVal val="#ppt_y"/>
                                          </p:val>
                                        </p:tav>
                                      </p:tavLst>
                                    </p:anim>
                                  </p:childTnLst>
                                </p:cTn>
                              </p:par>
                              <p:par>
                                <p:cTn id="134" presetID="2" presetClass="entr" presetSubtype="4" fill="hold" grpId="0" nodeType="withEffect">
                                  <p:stCondLst>
                                    <p:cond delay="0"/>
                                  </p:stCondLst>
                                  <p:childTnLst>
                                    <p:set>
                                      <p:cBhvr>
                                        <p:cTn id="135" dur="1" fill="hold">
                                          <p:stCondLst>
                                            <p:cond delay="0"/>
                                          </p:stCondLst>
                                        </p:cTn>
                                        <p:tgtEl>
                                          <p:spTgt spid="67"/>
                                        </p:tgtEl>
                                        <p:attrNameLst>
                                          <p:attrName>style.visibility</p:attrName>
                                        </p:attrNameLst>
                                      </p:cBhvr>
                                      <p:to>
                                        <p:strVal val="visible"/>
                                      </p:to>
                                    </p:set>
                                    <p:anim calcmode="lin" valueType="num">
                                      <p:cBhvr additive="base">
                                        <p:cTn id="136" dur="500" fill="hold"/>
                                        <p:tgtEl>
                                          <p:spTgt spid="67"/>
                                        </p:tgtEl>
                                        <p:attrNameLst>
                                          <p:attrName>ppt_x</p:attrName>
                                        </p:attrNameLst>
                                      </p:cBhvr>
                                      <p:tavLst>
                                        <p:tav tm="0">
                                          <p:val>
                                            <p:strVal val="#ppt_x"/>
                                          </p:val>
                                        </p:tav>
                                        <p:tav tm="100000">
                                          <p:val>
                                            <p:strVal val="#ppt_x"/>
                                          </p:val>
                                        </p:tav>
                                      </p:tavLst>
                                    </p:anim>
                                    <p:anim calcmode="lin" valueType="num">
                                      <p:cBhvr additive="base">
                                        <p:cTn id="137"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animBg="1"/>
      <p:bldP spid="14" grpId="0" animBg="1"/>
      <p:bldP spid="7" grpId="0" animBg="1"/>
      <p:bldP spid="28" grpId="0" animBg="1"/>
      <p:bldP spid="29" grpId="0" animBg="1"/>
      <p:bldP spid="30" grpId="0" animBg="1"/>
      <p:bldP spid="31" grpId="0" animBg="1"/>
      <p:bldP spid="32" grpId="0" animBg="1"/>
      <p:bldP spid="10" grpId="0" animBg="1"/>
      <p:bldP spid="12" grpId="0" animBg="1"/>
      <p:bldP spid="15" grpId="0" animBg="1"/>
      <p:bldP spid="17" grpId="0" animBg="1"/>
      <p:bldP spid="66" grpId="0" animBg="1"/>
      <p:bldP spid="67" grpId="0" animBg="1"/>
      <p:bldP spid="1949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074" name="Picture 2" descr="D:\WGISS\WGISS-39\презентация\WGISS-39 presentation\pictures\port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78405"/>
            <a:ext cx="9144000" cy="5157787"/>
          </a:xfrm>
          <a:prstGeom prst="rect">
            <a:avLst/>
          </a:prstGeom>
          <a:noFill/>
          <a:extLst>
            <a:ext uri="{909E8E84-426E-40DD-AFC4-6F175D3DCCD1}">
              <a14:hiddenFill xmlns:a14="http://schemas.microsoft.com/office/drawing/2010/main">
                <a:solidFill>
                  <a:srgbClr val="FFFFFF"/>
                </a:solidFill>
              </a14:hiddenFill>
            </a:ext>
          </a:extLst>
        </p:spPr>
      </p:pic>
      <p:sp>
        <p:nvSpPr>
          <p:cNvPr id="4" name="Скругленный прямоугольник 3"/>
          <p:cNvSpPr/>
          <p:nvPr/>
        </p:nvSpPr>
        <p:spPr bwMode="auto">
          <a:xfrm>
            <a:off x="6016402" y="4725144"/>
            <a:ext cx="3009016" cy="1440160"/>
          </a:xfrm>
          <a:prstGeom prst="roundRect">
            <a:avLst>
              <a:gd name="adj" fmla="val 16417"/>
            </a:avLst>
          </a:prstGeom>
          <a:solidFill>
            <a:srgbClr val="ABC6FF"/>
          </a:solidFill>
          <a:ln w="19050" cap="flat" cmpd="sng" algn="ctr">
            <a:solidFill>
              <a:srgbClr val="0070C0"/>
            </a:solidFill>
            <a:prstDash val="solid"/>
            <a:round/>
            <a:headEnd type="none" w="sm" len="sm"/>
            <a:tailEnd type="none" w="sm" len="sm"/>
          </a:ln>
          <a:effectLst/>
        </p:spPr>
        <p:txBody>
          <a:bodyPr vert="horz" wrap="square" lIns="90000" tIns="46800" rIns="90000" bIns="46800" numCol="1" rtlCol="0" anchor="ctr" anchorCtr="0" compatLnSpc="1">
            <a:prstTxWarp prst="textNoShape">
              <a:avLst/>
            </a:prstTxWarp>
          </a:bodyPr>
          <a:lstStyle/>
          <a:p>
            <a:pPr algn="ctr">
              <a:lnSpc>
                <a:spcPct val="120000"/>
              </a:lnSpc>
            </a:pPr>
            <a:r>
              <a:rPr lang="en-US" b="1" dirty="0" smtClean="0">
                <a:solidFill>
                  <a:srgbClr val="0070C0"/>
                </a:solidFill>
                <a:latin typeface="Arial Narrow" panose="020B0606020202030204" pitchFamily="34" charset="0"/>
                <a:cs typeface="Times New Roman" pitchFamily="18" charset="0"/>
              </a:rPr>
              <a:t>Developed new tools and service solutions to users Web-GIS “</a:t>
            </a:r>
            <a:r>
              <a:rPr lang="en-US" b="1" dirty="0" err="1" smtClean="0">
                <a:solidFill>
                  <a:srgbClr val="0070C0"/>
                </a:solidFill>
                <a:latin typeface="Arial Narrow" panose="020B0606020202030204" pitchFamily="34" charset="0"/>
                <a:cs typeface="Times New Roman" pitchFamily="18" charset="0"/>
              </a:rPr>
              <a:t>Seismomonitoring</a:t>
            </a:r>
            <a:r>
              <a:rPr lang="en-US" b="1" dirty="0" smtClean="0">
                <a:solidFill>
                  <a:srgbClr val="0070C0"/>
                </a:solidFill>
                <a:latin typeface="Arial Narrow" panose="020B0606020202030204" pitchFamily="34" charset="0"/>
                <a:cs typeface="Times New Roman" pitchFamily="18" charset="0"/>
              </a:rPr>
              <a:t>”</a:t>
            </a:r>
            <a:endParaRPr lang="ru-RU" b="1" i="1" dirty="0">
              <a:solidFill>
                <a:srgbClr val="0070C0"/>
              </a:solidFill>
              <a:latin typeface="Arial Narrow" panose="020B0606020202030204" pitchFamily="34" charset="0"/>
              <a:cs typeface="Times New Roman" pitchFamily="18" charset="0"/>
            </a:endParaRPr>
          </a:p>
        </p:txBody>
      </p:sp>
      <p:sp>
        <p:nvSpPr>
          <p:cNvPr id="8" name="Прямоугольник 7"/>
          <p:cNvSpPr/>
          <p:nvPr/>
        </p:nvSpPr>
        <p:spPr>
          <a:xfrm>
            <a:off x="164571" y="754824"/>
            <a:ext cx="1222001" cy="400110"/>
          </a:xfrm>
          <a:prstGeom prst="rect">
            <a:avLst/>
          </a:prstGeom>
        </p:spPr>
        <p:txBody>
          <a:bodyPr wrap="none">
            <a:spAutoFit/>
          </a:bodyPr>
          <a:lstStyle/>
          <a:p>
            <a:pPr>
              <a:defRPr/>
            </a:pPr>
            <a:r>
              <a:rPr lang="en-US" sz="2000" b="1" cap="all" dirty="0" smtClean="0">
                <a:solidFill>
                  <a:schemeClr val="accent1">
                    <a:lumMod val="50000"/>
                  </a:schemeClr>
                </a:solidFill>
                <a:effectLst>
                  <a:outerShdw blurRad="38100" dist="38100" dir="2700000" algn="tl">
                    <a:srgbClr val="C0C0C0"/>
                  </a:outerShdw>
                </a:effectLst>
                <a:ea typeface="Calibri" pitchFamily="34" charset="0"/>
                <a:cs typeface="Tahoma" pitchFamily="34" charset="0"/>
              </a:rPr>
              <a:t>PORTAL</a:t>
            </a:r>
            <a:endParaRPr lang="ru-RU" sz="2000" b="1" cap="all" dirty="0">
              <a:solidFill>
                <a:schemeClr val="accent1">
                  <a:lumMod val="50000"/>
                </a:schemeClr>
              </a:solidFill>
              <a:effectLst>
                <a:outerShdw blurRad="38100" dist="38100" dir="2700000" algn="tl">
                  <a:srgbClr val="C0C0C0"/>
                </a:outerShdw>
              </a:effectLst>
              <a:ea typeface="Calibri" pitchFamily="34" charset="0"/>
              <a:cs typeface="Tahoma" pitchFamily="34" charset="0"/>
            </a:endParaRPr>
          </a:p>
        </p:txBody>
      </p:sp>
      <p:sp>
        <p:nvSpPr>
          <p:cNvPr id="10" name="Прямоугольник 9"/>
          <p:cNvSpPr/>
          <p:nvPr/>
        </p:nvSpPr>
        <p:spPr>
          <a:xfrm>
            <a:off x="153866" y="115580"/>
            <a:ext cx="8522590" cy="553998"/>
          </a:xfrm>
          <a:prstGeom prst="rect">
            <a:avLst/>
          </a:prstGeom>
          <a:noFill/>
        </p:spPr>
        <p:txBody>
          <a:bodyPr wrap="square" rtlCol="0">
            <a:spAutoFit/>
          </a:bodyPr>
          <a:lstStyle/>
          <a:p>
            <a:pPr fontAlgn="auto">
              <a:spcBef>
                <a:spcPts val="0"/>
              </a:spcBef>
              <a:spcAft>
                <a:spcPts val="0"/>
              </a:spcAft>
            </a:pPr>
            <a:r>
              <a:rPr lang="en-US" sz="3000" b="1" cap="all" dirty="0">
                <a:solidFill>
                  <a:srgbClr val="4F81BD">
                    <a:lumMod val="40000"/>
                    <a:lumOff val="60000"/>
                  </a:srgbClr>
                </a:solidFill>
                <a:latin typeface="Arial Narrow" panose="020B0606020202030204" pitchFamily="34" charset="0"/>
              </a:rPr>
              <a:t>GIS FOR EARTHQUAKE MONITORING:</a:t>
            </a:r>
            <a:endParaRPr lang="ru-RU" sz="3000" b="1" cap="all" dirty="0">
              <a:solidFill>
                <a:srgbClr val="4F81BD">
                  <a:lumMod val="40000"/>
                  <a:lumOff val="60000"/>
                </a:srgbClr>
              </a:solidFill>
              <a:latin typeface="Arial Narrow" panose="020B0606020202030204" pitchFamily="34" charset="0"/>
            </a:endParaRPr>
          </a:p>
        </p:txBody>
      </p:sp>
    </p:spTree>
    <p:extLst>
      <p:ext uri="{BB962C8B-B14F-4D97-AF65-F5344CB8AC3E}">
        <p14:creationId xmlns:p14="http://schemas.microsoft.com/office/powerpoint/2010/main" val="1495755082"/>
      </p:ext>
    </p:extLst>
  </p:cSld>
  <p:clrMapOvr>
    <a:overrideClrMapping bg1="lt1" tx1="dk1" bg2="lt2" tx2="dk2" accent1="accent1" accent2="accent2" accent3="accent3" accent4="accent4" accent5="accent5" accent6="accent6" hlink="hlink" folHlink="folHlink"/>
  </p:clrMapOvr>
  <p:transition>
    <p:blinds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0" name="Рисунок 8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4424" y="1791430"/>
            <a:ext cx="1899202" cy="1797066"/>
          </a:xfrm>
          <a:prstGeom prst="rect">
            <a:avLst/>
          </a:prstGeom>
        </p:spPr>
      </p:pic>
      <p:sp>
        <p:nvSpPr>
          <p:cNvPr id="91" name="Прямоугольник 90"/>
          <p:cNvSpPr/>
          <p:nvPr/>
        </p:nvSpPr>
        <p:spPr>
          <a:xfrm>
            <a:off x="6131624" y="1220288"/>
            <a:ext cx="2431055" cy="523220"/>
          </a:xfrm>
          <a:prstGeom prst="rect">
            <a:avLst/>
          </a:prstGeom>
          <a:noFill/>
        </p:spPr>
        <p:txBody>
          <a:bodyPr wrap="square" lIns="91440" tIns="45720" rIns="91440" bIns="45720">
            <a:spAutoFit/>
            <a:scene3d>
              <a:camera prst="orthographicFront"/>
              <a:lightRig rig="soft" dir="tl">
                <a:rot lat="0" lon="0" rev="0"/>
              </a:lightRig>
            </a:scene3d>
            <a:sp3d extrusionH="57150" contourW="25400" prstMaterial="matte">
              <a:bevelT w="25400" h="55880"/>
              <a:contourClr>
                <a:schemeClr val="accent2">
                  <a:tint val="20000"/>
                </a:schemeClr>
              </a:contourClr>
            </a:sp3d>
          </a:bodyPr>
          <a:lstStyle/>
          <a:p>
            <a:pPr algn="ctr"/>
            <a:r>
              <a:rPr lang="en-US" sz="1400" b="1" cap="none" spc="50" dirty="0" smtClean="0">
                <a:ln w="11430"/>
                <a:solidFill>
                  <a:schemeClr val="accent1">
                    <a:lumMod val="50000"/>
                  </a:schemeClr>
                </a:solidFill>
                <a:latin typeface="Arial Narrow" panose="020B0606020202030204" pitchFamily="34" charset="0"/>
              </a:rPr>
              <a:t>Construction of predict zones</a:t>
            </a:r>
            <a:endParaRPr lang="ru-RU" sz="1400" b="1" cap="none" spc="50" dirty="0">
              <a:ln w="11430"/>
              <a:solidFill>
                <a:schemeClr val="accent1">
                  <a:lumMod val="50000"/>
                </a:schemeClr>
              </a:solidFill>
              <a:latin typeface="Arial Narrow" panose="020B0606020202030204" pitchFamily="34" charset="0"/>
            </a:endParaRPr>
          </a:p>
        </p:txBody>
      </p:sp>
      <p:cxnSp>
        <p:nvCxnSpPr>
          <p:cNvPr id="92" name="Прямая со стрелкой 91"/>
          <p:cNvCxnSpPr/>
          <p:nvPr/>
        </p:nvCxnSpPr>
        <p:spPr bwMode="auto">
          <a:xfrm>
            <a:off x="7379114" y="1647415"/>
            <a:ext cx="0" cy="649813"/>
          </a:xfrm>
          <a:prstGeom prst="straightConnector1">
            <a:avLst/>
          </a:prstGeom>
          <a:solidFill>
            <a:schemeClr val="accent1"/>
          </a:solidFill>
          <a:ln w="19050" cap="flat" cmpd="sng" algn="ctr">
            <a:solidFill>
              <a:srgbClr val="92D050"/>
            </a:solidFill>
            <a:prstDash val="solid"/>
            <a:round/>
            <a:headEnd type="none" w="med" len="med"/>
            <a:tailEnd type="arrow"/>
          </a:ln>
          <a:effectLst>
            <a:outerShdw blurRad="50800" dist="38100" dir="18900000" algn="bl" rotWithShape="0">
              <a:prstClr val="black">
                <a:alpha val="40000"/>
              </a:prstClr>
            </a:outerShdw>
          </a:effectLst>
        </p:spPr>
      </p:cxnSp>
      <p:sp>
        <p:nvSpPr>
          <p:cNvPr id="93" name="Прямоугольник 92"/>
          <p:cNvSpPr/>
          <p:nvPr/>
        </p:nvSpPr>
        <p:spPr>
          <a:xfrm>
            <a:off x="5932218" y="3631953"/>
            <a:ext cx="2924632" cy="307777"/>
          </a:xfrm>
          <a:prstGeom prst="rect">
            <a:avLst/>
          </a:prstGeom>
          <a:noFill/>
        </p:spPr>
        <p:txBody>
          <a:bodyPr wrap="square" lIns="91440" tIns="45720" rIns="91440" bIns="45720">
            <a:spAutoFit/>
            <a:scene3d>
              <a:camera prst="orthographicFront"/>
              <a:lightRig rig="soft" dir="tl">
                <a:rot lat="0" lon="0" rev="0"/>
              </a:lightRig>
            </a:scene3d>
            <a:sp3d extrusionH="57150" contourW="25400" prstMaterial="matte">
              <a:bevelT w="25400" h="55880"/>
              <a:contourClr>
                <a:schemeClr val="accent2">
                  <a:tint val="20000"/>
                </a:schemeClr>
              </a:contourClr>
            </a:sp3d>
          </a:bodyPr>
          <a:lstStyle/>
          <a:p>
            <a:pPr algn="ctr"/>
            <a:r>
              <a:rPr lang="en-US" sz="1400" b="1" cap="none" spc="50" dirty="0" smtClean="0">
                <a:ln w="11430"/>
                <a:solidFill>
                  <a:schemeClr val="accent1">
                    <a:lumMod val="50000"/>
                  </a:schemeClr>
                </a:solidFill>
                <a:latin typeface="Arial Narrow" panose="020B0606020202030204" pitchFamily="34" charset="0"/>
              </a:rPr>
              <a:t>F</a:t>
            </a:r>
            <a:r>
              <a:rPr lang="en-US" sz="1400" b="1" spc="50" dirty="0" smtClean="0">
                <a:ln w="11430"/>
                <a:solidFill>
                  <a:schemeClr val="accent1">
                    <a:lumMod val="50000"/>
                  </a:schemeClr>
                </a:solidFill>
                <a:latin typeface="Arial Narrow" panose="020B0606020202030204" pitchFamily="34" charset="0"/>
              </a:rPr>
              <a:t>inal data product</a:t>
            </a:r>
            <a:endParaRPr lang="ru-RU" sz="1400" b="1" cap="none" spc="50" dirty="0">
              <a:ln w="11430"/>
              <a:solidFill>
                <a:schemeClr val="accent1">
                  <a:lumMod val="50000"/>
                </a:schemeClr>
              </a:solidFill>
              <a:latin typeface="Arial Narrow" panose="020B0606020202030204" pitchFamily="34" charset="0"/>
            </a:endParaRPr>
          </a:p>
        </p:txBody>
      </p:sp>
      <p:grpSp>
        <p:nvGrpSpPr>
          <p:cNvPr id="2" name="Группа 8"/>
          <p:cNvGrpSpPr/>
          <p:nvPr/>
        </p:nvGrpSpPr>
        <p:grpSpPr>
          <a:xfrm>
            <a:off x="101784" y="1109672"/>
            <a:ext cx="3165126" cy="2417453"/>
            <a:chOff x="6020252" y="4178158"/>
            <a:chExt cx="3428886" cy="2417453"/>
          </a:xfrm>
        </p:grpSpPr>
        <p:pic>
          <p:nvPicPr>
            <p:cNvPr id="95" name="Рисунок 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43225" y="4725454"/>
              <a:ext cx="1916814" cy="1870157"/>
            </a:xfrm>
            <a:prstGeom prst="rect">
              <a:avLst/>
            </a:prstGeom>
          </p:spPr>
        </p:pic>
        <p:sp>
          <p:nvSpPr>
            <p:cNvPr id="96" name="Прямоугольник 95"/>
            <p:cNvSpPr/>
            <p:nvPr/>
          </p:nvSpPr>
          <p:spPr>
            <a:xfrm>
              <a:off x="6020252" y="4178158"/>
              <a:ext cx="3428886" cy="523220"/>
            </a:xfrm>
            <a:prstGeom prst="rect">
              <a:avLst/>
            </a:prstGeom>
            <a:noFill/>
          </p:spPr>
          <p:txBody>
            <a:bodyPr wrap="square" lIns="91440" tIns="45720" rIns="91440" bIns="45720">
              <a:spAutoFit/>
              <a:scene3d>
                <a:camera prst="orthographicFront"/>
                <a:lightRig rig="soft" dir="tl">
                  <a:rot lat="0" lon="0" rev="0"/>
                </a:lightRig>
              </a:scene3d>
              <a:sp3d extrusionH="57150" contourW="25400" prstMaterial="matte">
                <a:bevelT w="25400" h="55880"/>
                <a:contourClr>
                  <a:schemeClr val="accent2">
                    <a:tint val="20000"/>
                  </a:schemeClr>
                </a:contourClr>
              </a:sp3d>
            </a:bodyPr>
            <a:lstStyle/>
            <a:p>
              <a:pPr algn="ctr"/>
              <a:r>
                <a:rPr lang="en-US" sz="1400" b="1" cap="none" spc="50" dirty="0" smtClean="0">
                  <a:ln w="11430"/>
                  <a:solidFill>
                    <a:schemeClr val="accent1">
                      <a:lumMod val="50000"/>
                    </a:schemeClr>
                  </a:solidFill>
                  <a:latin typeface="Arial Narrow" panose="020B0606020202030204" pitchFamily="34" charset="0"/>
                </a:rPr>
                <a:t>The process of tracing </a:t>
              </a:r>
            </a:p>
            <a:p>
              <a:pPr algn="ctr"/>
              <a:r>
                <a:rPr lang="en-US" sz="1400" b="1" cap="none" spc="50" dirty="0" smtClean="0">
                  <a:ln w="11430"/>
                  <a:solidFill>
                    <a:schemeClr val="accent1">
                      <a:lumMod val="50000"/>
                    </a:schemeClr>
                  </a:solidFill>
                  <a:latin typeface="Arial Narrow" panose="020B0606020202030204" pitchFamily="34" charset="0"/>
                </a:rPr>
                <a:t>the seismic clouds</a:t>
              </a:r>
              <a:endParaRPr lang="ru-RU" sz="1400" b="1" cap="none" spc="50" dirty="0">
                <a:ln w="11430"/>
                <a:solidFill>
                  <a:schemeClr val="accent1">
                    <a:lumMod val="50000"/>
                  </a:schemeClr>
                </a:solidFill>
                <a:latin typeface="Arial Narrow" panose="020B0606020202030204" pitchFamily="34" charset="0"/>
              </a:endParaRPr>
            </a:p>
          </p:txBody>
        </p:sp>
        <p:cxnSp>
          <p:nvCxnSpPr>
            <p:cNvPr id="97" name="Прямая со стрелкой 96"/>
            <p:cNvCxnSpPr>
              <a:stCxn id="96" idx="2"/>
            </p:cNvCxnSpPr>
            <p:nvPr/>
          </p:nvCxnSpPr>
          <p:spPr bwMode="auto">
            <a:xfrm>
              <a:off x="7734695" y="4701378"/>
              <a:ext cx="26077" cy="1345506"/>
            </a:xfrm>
            <a:prstGeom prst="straightConnector1">
              <a:avLst/>
            </a:prstGeom>
            <a:solidFill>
              <a:schemeClr val="accent1"/>
            </a:solidFill>
            <a:ln w="19050" cap="flat" cmpd="sng" algn="ctr">
              <a:solidFill>
                <a:srgbClr val="92D050"/>
              </a:solidFill>
              <a:prstDash val="solid"/>
              <a:round/>
              <a:headEnd type="none" w="med" len="med"/>
              <a:tailEnd type="arrow"/>
            </a:ln>
            <a:effectLst>
              <a:outerShdw blurRad="50800" dist="38100" dir="18900000" algn="bl" rotWithShape="0">
                <a:prstClr val="black">
                  <a:alpha val="40000"/>
                </a:prstClr>
              </a:outerShdw>
            </a:effectLst>
          </p:spPr>
        </p:cxnSp>
      </p:grpSp>
      <p:grpSp>
        <p:nvGrpSpPr>
          <p:cNvPr id="3" name="Группа 12"/>
          <p:cNvGrpSpPr/>
          <p:nvPr/>
        </p:nvGrpSpPr>
        <p:grpSpPr>
          <a:xfrm>
            <a:off x="198699" y="3575360"/>
            <a:ext cx="2924633" cy="2685213"/>
            <a:chOff x="126547" y="1319851"/>
            <a:chExt cx="3168352" cy="2685213"/>
          </a:xfrm>
        </p:grpSpPr>
        <p:sp>
          <p:nvSpPr>
            <p:cNvPr id="99" name="Прямоугольник 98"/>
            <p:cNvSpPr/>
            <p:nvPr/>
          </p:nvSpPr>
          <p:spPr>
            <a:xfrm>
              <a:off x="126547" y="1319851"/>
              <a:ext cx="3168352" cy="738664"/>
            </a:xfrm>
            <a:prstGeom prst="rect">
              <a:avLst/>
            </a:prstGeom>
            <a:noFill/>
          </p:spPr>
          <p:txBody>
            <a:bodyPr wrap="square" lIns="91440" tIns="45720" rIns="91440" bIns="45720">
              <a:spAutoFit/>
              <a:scene3d>
                <a:camera prst="orthographicFront"/>
                <a:lightRig rig="soft" dir="tl">
                  <a:rot lat="0" lon="0" rev="0"/>
                </a:lightRig>
              </a:scene3d>
              <a:sp3d extrusionH="57150" contourW="25400" prstMaterial="matte">
                <a:bevelT w="25400" h="55880"/>
                <a:contourClr>
                  <a:schemeClr val="accent2">
                    <a:tint val="20000"/>
                  </a:schemeClr>
                </a:contourClr>
              </a:sp3d>
            </a:bodyPr>
            <a:lstStyle/>
            <a:p>
              <a:pPr algn="ctr"/>
              <a:r>
                <a:rPr lang="en-US" sz="1400" b="1" spc="50" dirty="0" smtClean="0">
                  <a:ln w="11430"/>
                  <a:solidFill>
                    <a:schemeClr val="accent1">
                      <a:lumMod val="50000"/>
                    </a:schemeClr>
                  </a:solidFill>
                  <a:latin typeface="Arial Narrow" panose="020B0606020202030204" pitchFamily="34" charset="0"/>
                </a:rPr>
                <a:t>Measurement of the length of the </a:t>
              </a:r>
            </a:p>
            <a:p>
              <a:pPr algn="ctr"/>
              <a:r>
                <a:rPr lang="en-US" sz="1400" b="1" spc="50" dirty="0" smtClean="0">
                  <a:ln w="11430"/>
                  <a:solidFill>
                    <a:schemeClr val="accent1">
                      <a:lumMod val="50000"/>
                    </a:schemeClr>
                  </a:solidFill>
                  <a:latin typeface="Arial Narrow" panose="020B0606020202030204" pitchFamily="34" charset="0"/>
                </a:rPr>
                <a:t>cloud structure and calculation of magnitude</a:t>
              </a:r>
              <a:endParaRPr lang="ru-RU" sz="1400" b="1" cap="none" spc="50" dirty="0">
                <a:ln w="11430"/>
                <a:solidFill>
                  <a:schemeClr val="accent1">
                    <a:lumMod val="50000"/>
                  </a:schemeClr>
                </a:solidFill>
                <a:latin typeface="Arial Narrow" panose="020B0606020202030204" pitchFamily="34" charset="0"/>
              </a:endParaRPr>
            </a:p>
          </p:txBody>
        </p:sp>
        <p:pic>
          <p:nvPicPr>
            <p:cNvPr id="100" name="Рисунок 9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8990" y="2059107"/>
              <a:ext cx="2185535" cy="1945957"/>
            </a:xfrm>
            <a:prstGeom prst="rect">
              <a:avLst/>
            </a:prstGeom>
          </p:spPr>
        </p:pic>
        <p:cxnSp>
          <p:nvCxnSpPr>
            <p:cNvPr id="101" name="Прямая со стрелкой 100"/>
            <p:cNvCxnSpPr>
              <a:stCxn id="99" idx="2"/>
            </p:cNvCxnSpPr>
            <p:nvPr/>
          </p:nvCxnSpPr>
          <p:spPr bwMode="auto">
            <a:xfrm>
              <a:off x="1710724" y="2058515"/>
              <a:ext cx="0" cy="414337"/>
            </a:xfrm>
            <a:prstGeom prst="straightConnector1">
              <a:avLst/>
            </a:prstGeom>
            <a:solidFill>
              <a:schemeClr val="accent1"/>
            </a:solidFill>
            <a:ln w="19050" cap="flat" cmpd="sng" algn="ctr">
              <a:solidFill>
                <a:srgbClr val="92D050"/>
              </a:solidFill>
              <a:prstDash val="solid"/>
              <a:round/>
              <a:headEnd type="none" w="med" len="med"/>
              <a:tailEnd type="arrow"/>
            </a:ln>
            <a:effectLst>
              <a:outerShdw blurRad="50800" dist="38100" dir="18900000" algn="bl" rotWithShape="0">
                <a:prstClr val="black">
                  <a:alpha val="40000"/>
                </a:prstClr>
              </a:outerShdw>
            </a:effectLst>
          </p:spPr>
        </p:cxnSp>
      </p:grpSp>
      <p:pic>
        <p:nvPicPr>
          <p:cNvPr id="102" name="Рисунок 101" descr="Japan 211011 цветной"/>
          <p:cNvPicPr/>
          <p:nvPr/>
        </p:nvPicPr>
        <p:blipFill>
          <a:blip r:embed="rId7" cstate="print"/>
          <a:srcRect l="3511" t="6534" r="2475" b="25595"/>
          <a:stretch>
            <a:fillRect/>
          </a:stretch>
        </p:blipFill>
        <p:spPr bwMode="auto">
          <a:xfrm>
            <a:off x="6249142" y="3958059"/>
            <a:ext cx="2193474" cy="2243281"/>
          </a:xfrm>
          <a:prstGeom prst="rect">
            <a:avLst/>
          </a:prstGeom>
          <a:noFill/>
          <a:ln w="9525">
            <a:noFill/>
            <a:miter lim="800000"/>
            <a:headEnd/>
            <a:tailEnd/>
          </a:ln>
        </p:spPr>
      </p:pic>
      <p:cxnSp>
        <p:nvCxnSpPr>
          <p:cNvPr id="103" name="Соединительная линия уступом 120"/>
          <p:cNvCxnSpPr/>
          <p:nvPr/>
        </p:nvCxnSpPr>
        <p:spPr bwMode="auto">
          <a:xfrm rot="10800000" flipV="1">
            <a:off x="239643" y="2592047"/>
            <a:ext cx="502204" cy="3743145"/>
          </a:xfrm>
          <a:prstGeom prst="bentConnector2">
            <a:avLst/>
          </a:prstGeom>
          <a:noFill/>
          <a:ln w="28575" cap="flat" cmpd="sng" algn="ctr">
            <a:solidFill>
              <a:schemeClr val="accent1">
                <a:lumMod val="50000"/>
              </a:schemeClr>
            </a:solidFill>
            <a:prstDash val="solid"/>
            <a:round/>
            <a:headEnd type="triangle" w="med" len="med"/>
            <a:tailEnd type="none" w="med" len="med"/>
          </a:ln>
          <a:effectLst>
            <a:outerShdw blurRad="50800" dist="38100" dir="2700000" algn="tl" rotWithShape="0">
              <a:prstClr val="black">
                <a:alpha val="40000"/>
              </a:prstClr>
            </a:outerShdw>
          </a:effectLst>
        </p:spPr>
      </p:cxnSp>
      <p:cxnSp>
        <p:nvCxnSpPr>
          <p:cNvPr id="104" name="Прямая соединительная линия 103"/>
          <p:cNvCxnSpPr/>
          <p:nvPr/>
        </p:nvCxnSpPr>
        <p:spPr bwMode="auto">
          <a:xfrm>
            <a:off x="266939" y="6335191"/>
            <a:ext cx="4058468" cy="0"/>
          </a:xfrm>
          <a:prstGeom prst="line">
            <a:avLst/>
          </a:prstGeom>
          <a:noFill/>
          <a:ln w="28575" cap="flat" cmpd="sng" algn="ctr">
            <a:solidFill>
              <a:schemeClr val="accent1">
                <a:lumMod val="50000"/>
              </a:schemeClr>
            </a:solidFill>
            <a:prstDash val="solid"/>
            <a:round/>
            <a:headEnd type="none" w="sm" len="sm"/>
            <a:tailEnd type="none" w="sm" len="sm"/>
          </a:ln>
          <a:effectLst>
            <a:outerShdw blurRad="50800" dist="38100" dir="2700000" algn="tl" rotWithShape="0">
              <a:prstClr val="black">
                <a:alpha val="40000"/>
              </a:prstClr>
            </a:outerShdw>
          </a:effectLst>
        </p:spPr>
      </p:cxnSp>
      <p:cxnSp>
        <p:nvCxnSpPr>
          <p:cNvPr id="105" name="Прямая со стрелкой 104"/>
          <p:cNvCxnSpPr/>
          <p:nvPr/>
        </p:nvCxnSpPr>
        <p:spPr bwMode="auto">
          <a:xfrm flipV="1">
            <a:off x="4325407" y="5471097"/>
            <a:ext cx="0" cy="864095"/>
          </a:xfrm>
          <a:prstGeom prst="straightConnector1">
            <a:avLst/>
          </a:prstGeom>
          <a:noFill/>
          <a:ln w="28575" cap="flat" cmpd="sng" algn="ctr">
            <a:solidFill>
              <a:schemeClr val="accent1">
                <a:lumMod val="50000"/>
              </a:schemeClr>
            </a:solidFill>
            <a:prstDash val="solid"/>
            <a:round/>
            <a:headEnd type="none" w="sm" len="sm"/>
            <a:tailEnd type="arrow"/>
          </a:ln>
          <a:effectLst>
            <a:outerShdw blurRad="50800" dist="38100" dir="2700000" algn="tl" rotWithShape="0">
              <a:prstClr val="black">
                <a:alpha val="40000"/>
              </a:prstClr>
            </a:outerShdw>
          </a:effectLst>
        </p:spPr>
      </p:cxnSp>
      <p:cxnSp>
        <p:nvCxnSpPr>
          <p:cNvPr id="106" name="Прямая соединительная линия 105"/>
          <p:cNvCxnSpPr/>
          <p:nvPr/>
        </p:nvCxnSpPr>
        <p:spPr bwMode="auto">
          <a:xfrm flipH="1">
            <a:off x="2992165" y="2689963"/>
            <a:ext cx="439656" cy="0"/>
          </a:xfrm>
          <a:prstGeom prst="line">
            <a:avLst/>
          </a:prstGeom>
          <a:noFill/>
          <a:ln w="28575" cap="flat" cmpd="sng" algn="ctr">
            <a:solidFill>
              <a:schemeClr val="accent1">
                <a:lumMod val="50000"/>
              </a:schemeClr>
            </a:solidFill>
            <a:prstDash val="solid"/>
            <a:round/>
            <a:headEnd type="none" w="sm" len="sm"/>
            <a:tailEnd type="none" w="sm" len="sm"/>
          </a:ln>
          <a:effectLst>
            <a:outerShdw blurRad="50800" dist="38100" dir="2700000" algn="tl" rotWithShape="0">
              <a:prstClr val="black">
                <a:alpha val="40000"/>
              </a:prstClr>
            </a:outerShdw>
          </a:effectLst>
        </p:spPr>
      </p:cxnSp>
      <p:cxnSp>
        <p:nvCxnSpPr>
          <p:cNvPr id="107" name="Прямая соединительная линия 106"/>
          <p:cNvCxnSpPr/>
          <p:nvPr/>
        </p:nvCxnSpPr>
        <p:spPr bwMode="auto">
          <a:xfrm>
            <a:off x="2992165" y="2689964"/>
            <a:ext cx="0" cy="2637117"/>
          </a:xfrm>
          <a:prstGeom prst="line">
            <a:avLst/>
          </a:prstGeom>
          <a:noFill/>
          <a:ln w="28575" cap="flat" cmpd="sng" algn="ctr">
            <a:solidFill>
              <a:schemeClr val="accent1">
                <a:lumMod val="50000"/>
              </a:schemeClr>
            </a:solidFill>
            <a:prstDash val="solid"/>
            <a:round/>
            <a:headEnd type="none" w="sm" len="sm"/>
            <a:tailEnd type="none" w="sm" len="sm"/>
          </a:ln>
          <a:effectLst>
            <a:outerShdw blurRad="50800" dist="38100" dir="2700000" algn="tl" rotWithShape="0">
              <a:prstClr val="black">
                <a:alpha val="40000"/>
              </a:prstClr>
            </a:outerShdw>
          </a:effectLst>
        </p:spPr>
      </p:cxnSp>
      <p:cxnSp>
        <p:nvCxnSpPr>
          <p:cNvPr id="108" name="Прямая со стрелкой 107"/>
          <p:cNvCxnSpPr/>
          <p:nvPr/>
        </p:nvCxnSpPr>
        <p:spPr bwMode="auto">
          <a:xfrm flipH="1">
            <a:off x="2539078" y="5327080"/>
            <a:ext cx="453087" cy="0"/>
          </a:xfrm>
          <a:prstGeom prst="straightConnector1">
            <a:avLst/>
          </a:prstGeom>
          <a:noFill/>
          <a:ln w="28575" cap="flat" cmpd="sng" algn="ctr">
            <a:solidFill>
              <a:schemeClr val="accent1">
                <a:lumMod val="50000"/>
              </a:schemeClr>
            </a:solidFill>
            <a:prstDash val="solid"/>
            <a:round/>
            <a:headEnd type="none" w="sm" len="sm"/>
            <a:tailEnd type="arrow"/>
          </a:ln>
          <a:effectLst>
            <a:outerShdw blurRad="50800" dist="38100" dir="2700000" algn="tl" rotWithShape="0">
              <a:prstClr val="black">
                <a:alpha val="40000"/>
              </a:prstClr>
            </a:outerShdw>
          </a:effectLst>
        </p:spPr>
      </p:cxnSp>
      <p:sp>
        <p:nvSpPr>
          <p:cNvPr id="109" name="24-конечная звезда 108"/>
          <p:cNvSpPr/>
          <p:nvPr/>
        </p:nvSpPr>
        <p:spPr bwMode="auto">
          <a:xfrm>
            <a:off x="5717391" y="4462984"/>
            <a:ext cx="245841" cy="288032"/>
          </a:xfrm>
          <a:prstGeom prst="star24">
            <a:avLst/>
          </a:prstGeom>
          <a:noFill/>
          <a:ln w="12700" cap="flat" cmpd="sng" algn="ctr">
            <a:solidFill>
              <a:schemeClr val="accent1">
                <a:lumMod val="50000"/>
              </a:schemeClr>
            </a:solidFill>
            <a:prstDash val="solid"/>
            <a:round/>
            <a:headEnd type="none" w="sm" len="sm"/>
            <a:tailEnd type="none" w="sm" len="sm"/>
          </a:ln>
          <a:effectLst/>
        </p:spPr>
        <p:txBody>
          <a:bodyPr vert="horz" wrap="square" lIns="0" tIns="0" rIns="0" bIns="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charset="0"/>
              </a:rPr>
              <a:t>1</a:t>
            </a:r>
          </a:p>
        </p:txBody>
      </p:sp>
      <p:cxnSp>
        <p:nvCxnSpPr>
          <p:cNvPr id="110" name="Прямая соединительная линия 109"/>
          <p:cNvCxnSpPr>
            <a:endCxn id="109" idx="1"/>
          </p:cNvCxnSpPr>
          <p:nvPr/>
        </p:nvCxnSpPr>
        <p:spPr bwMode="auto">
          <a:xfrm>
            <a:off x="5451515" y="4607000"/>
            <a:ext cx="265876" cy="0"/>
          </a:xfrm>
          <a:prstGeom prst="line">
            <a:avLst/>
          </a:prstGeom>
          <a:noFill/>
          <a:ln w="19050" cap="flat" cmpd="sng" algn="ctr">
            <a:solidFill>
              <a:schemeClr val="accent1">
                <a:lumMod val="50000"/>
              </a:schemeClr>
            </a:solidFill>
            <a:prstDash val="solid"/>
            <a:round/>
            <a:headEnd type="none" w="sm" len="sm"/>
            <a:tailEnd type="none" w="sm" len="sm"/>
          </a:ln>
          <a:effectLst>
            <a:outerShdw blurRad="50800" dist="38100" dir="2700000" algn="tl" rotWithShape="0">
              <a:prstClr val="black">
                <a:alpha val="40000"/>
              </a:prstClr>
            </a:outerShdw>
          </a:effectLst>
        </p:spPr>
      </p:cxnSp>
      <p:cxnSp>
        <p:nvCxnSpPr>
          <p:cNvPr id="111" name="Прямая со стрелкой 110"/>
          <p:cNvCxnSpPr>
            <a:stCxn id="109" idx="3"/>
          </p:cNvCxnSpPr>
          <p:nvPr/>
        </p:nvCxnSpPr>
        <p:spPr bwMode="auto">
          <a:xfrm>
            <a:off x="5963232" y="4607000"/>
            <a:ext cx="1415882" cy="1588"/>
          </a:xfrm>
          <a:prstGeom prst="straightConnector1">
            <a:avLst/>
          </a:prstGeom>
          <a:noFill/>
          <a:ln w="19050" cap="flat" cmpd="sng" algn="ctr">
            <a:solidFill>
              <a:schemeClr val="accent1">
                <a:lumMod val="50000"/>
              </a:schemeClr>
            </a:solidFill>
            <a:prstDash val="solid"/>
            <a:round/>
            <a:headEnd type="none" w="sm" len="sm"/>
            <a:tailEnd type="arrow"/>
          </a:ln>
          <a:effectLst>
            <a:outerShdw blurRad="50800" dist="38100" dir="2700000" algn="tl" rotWithShape="0">
              <a:prstClr val="black">
                <a:alpha val="40000"/>
              </a:prstClr>
            </a:outerShdw>
          </a:effectLst>
        </p:spPr>
      </p:cxnSp>
      <p:grpSp>
        <p:nvGrpSpPr>
          <p:cNvPr id="4" name="Группа 56"/>
          <p:cNvGrpSpPr/>
          <p:nvPr/>
        </p:nvGrpSpPr>
        <p:grpSpPr>
          <a:xfrm>
            <a:off x="5451515" y="4823024"/>
            <a:ext cx="2127006" cy="288032"/>
            <a:chOff x="5817096" y="5085184"/>
            <a:chExt cx="2304256" cy="288032"/>
          </a:xfrm>
        </p:grpSpPr>
        <p:sp>
          <p:nvSpPr>
            <p:cNvPr id="113" name="24-конечная звезда 112"/>
            <p:cNvSpPr/>
            <p:nvPr/>
          </p:nvSpPr>
          <p:spPr bwMode="auto">
            <a:xfrm>
              <a:off x="6105128" y="5085184"/>
              <a:ext cx="266328" cy="288032"/>
            </a:xfrm>
            <a:prstGeom prst="star24">
              <a:avLst/>
            </a:prstGeom>
            <a:noFill/>
            <a:ln w="19050" cap="flat" cmpd="sng" algn="ctr">
              <a:solidFill>
                <a:schemeClr val="accent1">
                  <a:lumMod val="50000"/>
                </a:schemeClr>
              </a:solidFill>
              <a:prstDash val="solid"/>
              <a:round/>
              <a:headEnd type="none" w="sm" len="sm"/>
              <a:tailEnd type="none" w="sm" len="sm"/>
            </a:ln>
            <a:effectLst/>
          </p:spPr>
          <p:txBody>
            <a:bodyPr vert="horz" wrap="square" lIns="0" tIns="0" rIns="0" bIns="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ru-RU" sz="1600" dirty="0" smtClean="0">
                  <a:latin typeface="Times New Roman" charset="0"/>
                </a:rPr>
                <a:t>2</a:t>
              </a:r>
              <a:endParaRPr kumimoji="0" lang="ru-RU" sz="1600" b="0" i="0" u="none" strike="noStrike" cap="none" normalizeH="0" baseline="0" dirty="0" smtClean="0">
                <a:ln>
                  <a:noFill/>
                </a:ln>
                <a:solidFill>
                  <a:schemeClr val="tx1"/>
                </a:solidFill>
                <a:effectLst/>
                <a:latin typeface="Times New Roman" charset="0"/>
              </a:endParaRPr>
            </a:p>
          </p:txBody>
        </p:sp>
        <p:cxnSp>
          <p:nvCxnSpPr>
            <p:cNvPr id="114" name="Прямая соединительная линия 113"/>
            <p:cNvCxnSpPr>
              <a:endCxn id="113" idx="1"/>
            </p:cNvCxnSpPr>
            <p:nvPr/>
          </p:nvCxnSpPr>
          <p:spPr bwMode="auto">
            <a:xfrm>
              <a:off x="5817096" y="5229200"/>
              <a:ext cx="288032" cy="0"/>
            </a:xfrm>
            <a:prstGeom prst="line">
              <a:avLst/>
            </a:prstGeom>
            <a:noFill/>
            <a:ln w="19050" cap="flat" cmpd="sng" algn="ctr">
              <a:solidFill>
                <a:schemeClr val="accent1">
                  <a:lumMod val="50000"/>
                </a:schemeClr>
              </a:solidFill>
              <a:prstDash val="solid"/>
              <a:round/>
              <a:headEnd type="none" w="sm" len="sm"/>
              <a:tailEnd type="none" w="sm" len="sm"/>
            </a:ln>
            <a:effectLst>
              <a:outerShdw blurRad="50800" dist="38100" dir="2700000" algn="tl" rotWithShape="0">
                <a:prstClr val="black">
                  <a:alpha val="40000"/>
                </a:prstClr>
              </a:outerShdw>
            </a:effectLst>
          </p:spPr>
        </p:cxnSp>
        <p:cxnSp>
          <p:nvCxnSpPr>
            <p:cNvPr id="115" name="Прямая со стрелкой 114"/>
            <p:cNvCxnSpPr>
              <a:stCxn id="113" idx="3"/>
            </p:cNvCxnSpPr>
            <p:nvPr/>
          </p:nvCxnSpPr>
          <p:spPr bwMode="auto">
            <a:xfrm>
              <a:off x="6371456" y="5229200"/>
              <a:ext cx="1749896" cy="1588"/>
            </a:xfrm>
            <a:prstGeom prst="straightConnector1">
              <a:avLst/>
            </a:prstGeom>
            <a:noFill/>
            <a:ln w="19050" cap="flat" cmpd="sng" algn="ctr">
              <a:solidFill>
                <a:schemeClr val="accent1">
                  <a:lumMod val="50000"/>
                </a:schemeClr>
              </a:solidFill>
              <a:prstDash val="solid"/>
              <a:round/>
              <a:headEnd type="none" w="sm" len="sm"/>
              <a:tailEnd type="arrow"/>
            </a:ln>
            <a:effectLst>
              <a:outerShdw blurRad="50800" dist="38100" dir="2700000" algn="tl" rotWithShape="0">
                <a:prstClr val="black">
                  <a:alpha val="40000"/>
                </a:prstClr>
              </a:outerShdw>
            </a:effectLst>
          </p:spPr>
        </p:cxnSp>
      </p:grpSp>
      <p:grpSp>
        <p:nvGrpSpPr>
          <p:cNvPr id="5" name="Группа 57"/>
          <p:cNvGrpSpPr/>
          <p:nvPr/>
        </p:nvGrpSpPr>
        <p:grpSpPr>
          <a:xfrm>
            <a:off x="5451515" y="5183064"/>
            <a:ext cx="1262910" cy="288032"/>
            <a:chOff x="5817096" y="5445224"/>
            <a:chExt cx="1368152" cy="288032"/>
          </a:xfrm>
        </p:grpSpPr>
        <p:sp>
          <p:nvSpPr>
            <p:cNvPr id="117" name="24-конечная звезда 116"/>
            <p:cNvSpPr/>
            <p:nvPr/>
          </p:nvSpPr>
          <p:spPr bwMode="auto">
            <a:xfrm>
              <a:off x="6105128" y="5445224"/>
              <a:ext cx="266328" cy="288032"/>
            </a:xfrm>
            <a:prstGeom prst="star24">
              <a:avLst/>
            </a:prstGeom>
            <a:noFill/>
            <a:ln w="19050" cap="flat" cmpd="sng" algn="ctr">
              <a:solidFill>
                <a:schemeClr val="accent1">
                  <a:lumMod val="50000"/>
                </a:schemeClr>
              </a:solidFill>
              <a:prstDash val="solid"/>
              <a:round/>
              <a:headEnd type="none" w="sm" len="sm"/>
              <a:tailEnd type="none" w="sm" len="sm"/>
            </a:ln>
            <a:effectLst/>
          </p:spPr>
          <p:txBody>
            <a:bodyPr vert="horz" wrap="square" lIns="0" tIns="0" rIns="0" bIns="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ru-RU" sz="1600" dirty="0" smtClean="0">
                  <a:latin typeface="Times New Roman" charset="0"/>
                </a:rPr>
                <a:t>3</a:t>
              </a:r>
              <a:endParaRPr kumimoji="0" lang="ru-RU" sz="1600" b="0" i="0" u="none" strike="noStrike" cap="none" normalizeH="0" baseline="0" dirty="0" smtClean="0">
                <a:ln>
                  <a:noFill/>
                </a:ln>
                <a:solidFill>
                  <a:schemeClr val="tx1"/>
                </a:solidFill>
                <a:effectLst/>
                <a:latin typeface="Times New Roman" charset="0"/>
              </a:endParaRPr>
            </a:p>
          </p:txBody>
        </p:sp>
        <p:cxnSp>
          <p:nvCxnSpPr>
            <p:cNvPr id="118" name="Прямая соединительная линия 117"/>
            <p:cNvCxnSpPr>
              <a:endCxn id="117" idx="1"/>
            </p:cNvCxnSpPr>
            <p:nvPr/>
          </p:nvCxnSpPr>
          <p:spPr bwMode="auto">
            <a:xfrm>
              <a:off x="5817096" y="5589240"/>
              <a:ext cx="288032" cy="0"/>
            </a:xfrm>
            <a:prstGeom prst="line">
              <a:avLst/>
            </a:prstGeom>
            <a:noFill/>
            <a:ln w="19050" cap="flat" cmpd="sng" algn="ctr">
              <a:solidFill>
                <a:schemeClr val="accent1">
                  <a:lumMod val="50000"/>
                </a:schemeClr>
              </a:solidFill>
              <a:prstDash val="solid"/>
              <a:round/>
              <a:headEnd type="none" w="sm" len="sm"/>
              <a:tailEnd type="none" w="sm" len="sm"/>
            </a:ln>
            <a:effectLst>
              <a:outerShdw blurRad="50800" dist="38100" dir="2700000" algn="tl" rotWithShape="0">
                <a:prstClr val="black">
                  <a:alpha val="40000"/>
                </a:prstClr>
              </a:outerShdw>
            </a:effectLst>
          </p:spPr>
        </p:cxnSp>
        <p:cxnSp>
          <p:nvCxnSpPr>
            <p:cNvPr id="119" name="Прямая со стрелкой 118"/>
            <p:cNvCxnSpPr>
              <a:stCxn id="117" idx="3"/>
            </p:cNvCxnSpPr>
            <p:nvPr/>
          </p:nvCxnSpPr>
          <p:spPr bwMode="auto">
            <a:xfrm>
              <a:off x="6371456" y="5589240"/>
              <a:ext cx="813792" cy="1588"/>
            </a:xfrm>
            <a:prstGeom prst="straightConnector1">
              <a:avLst/>
            </a:prstGeom>
            <a:noFill/>
            <a:ln w="19050" cap="flat" cmpd="sng" algn="ctr">
              <a:solidFill>
                <a:schemeClr val="accent1">
                  <a:lumMod val="50000"/>
                </a:schemeClr>
              </a:solidFill>
              <a:prstDash val="solid"/>
              <a:round/>
              <a:headEnd type="none" w="sm" len="sm"/>
              <a:tailEnd type="arrow"/>
            </a:ln>
            <a:effectLst>
              <a:outerShdw blurRad="50800" dist="38100" dir="2700000" algn="tl" rotWithShape="0">
                <a:prstClr val="black">
                  <a:alpha val="40000"/>
                </a:prstClr>
              </a:outerShdw>
            </a:effectLst>
          </p:spPr>
        </p:cxnSp>
      </p:grpSp>
      <p:sp>
        <p:nvSpPr>
          <p:cNvPr id="120" name="24-конечная звезда 119"/>
          <p:cNvSpPr/>
          <p:nvPr/>
        </p:nvSpPr>
        <p:spPr bwMode="auto">
          <a:xfrm>
            <a:off x="2244107" y="1670948"/>
            <a:ext cx="245841" cy="288032"/>
          </a:xfrm>
          <a:prstGeom prst="star24">
            <a:avLst/>
          </a:prstGeom>
          <a:solidFill>
            <a:schemeClr val="accent2">
              <a:lumMod val="20000"/>
              <a:lumOff val="80000"/>
            </a:schemeClr>
          </a:solidFill>
          <a:ln w="12700" cap="flat" cmpd="sng" algn="ctr">
            <a:solidFill>
              <a:srgbClr val="FF0000"/>
            </a:solidFill>
            <a:prstDash val="solid"/>
            <a:round/>
            <a:headEnd type="none" w="sm" len="sm"/>
            <a:tailEnd type="none" w="sm" len="sm"/>
          </a:ln>
          <a:effectLst/>
        </p:spPr>
        <p:txBody>
          <a:bodyPr vert="horz" wrap="square" lIns="0" tIns="0" rIns="0" bIns="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charset="0"/>
              </a:rPr>
              <a:t>1</a:t>
            </a:r>
          </a:p>
        </p:txBody>
      </p:sp>
      <p:sp>
        <p:nvSpPr>
          <p:cNvPr id="121" name="24-конечная звезда 120"/>
          <p:cNvSpPr/>
          <p:nvPr/>
        </p:nvSpPr>
        <p:spPr bwMode="auto">
          <a:xfrm>
            <a:off x="2445127" y="4320556"/>
            <a:ext cx="245841" cy="288032"/>
          </a:xfrm>
          <a:prstGeom prst="star24">
            <a:avLst/>
          </a:prstGeom>
          <a:solidFill>
            <a:schemeClr val="accent2">
              <a:lumMod val="20000"/>
              <a:lumOff val="80000"/>
            </a:schemeClr>
          </a:solidFill>
          <a:ln w="12700" cap="flat" cmpd="sng" algn="ctr">
            <a:solidFill>
              <a:srgbClr val="FF0000"/>
            </a:solidFill>
            <a:prstDash val="solid"/>
            <a:round/>
            <a:headEnd type="none" w="sm" len="sm"/>
            <a:tailEnd type="none" w="sm" len="sm"/>
          </a:ln>
          <a:effectLst/>
        </p:spPr>
        <p:txBody>
          <a:bodyPr vert="horz" wrap="square" lIns="0" tIns="0" rIns="0" bIns="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dirty="0">
                <a:latin typeface="Times New Roman" charset="0"/>
              </a:rPr>
              <a:t>2</a:t>
            </a:r>
            <a:endParaRPr kumimoji="0" lang="ru-RU" sz="1600" b="0" i="0" u="none" strike="noStrike" cap="none" normalizeH="0" baseline="0" dirty="0" smtClean="0">
              <a:ln>
                <a:noFill/>
              </a:ln>
              <a:solidFill>
                <a:schemeClr val="tx1"/>
              </a:solidFill>
              <a:effectLst/>
              <a:latin typeface="Times New Roman" charset="0"/>
            </a:endParaRPr>
          </a:p>
        </p:txBody>
      </p:sp>
      <p:sp>
        <p:nvSpPr>
          <p:cNvPr id="122" name="24-конечная звезда 121"/>
          <p:cNvSpPr/>
          <p:nvPr/>
        </p:nvSpPr>
        <p:spPr bwMode="auto">
          <a:xfrm>
            <a:off x="8027784" y="1791430"/>
            <a:ext cx="245841" cy="288032"/>
          </a:xfrm>
          <a:prstGeom prst="star24">
            <a:avLst/>
          </a:prstGeom>
          <a:solidFill>
            <a:schemeClr val="accent2">
              <a:lumMod val="20000"/>
              <a:lumOff val="80000"/>
            </a:schemeClr>
          </a:solidFill>
          <a:ln w="12700" cap="flat" cmpd="sng" algn="ctr">
            <a:solidFill>
              <a:srgbClr val="FF0000"/>
            </a:solidFill>
            <a:prstDash val="solid"/>
            <a:round/>
            <a:headEnd type="none" w="sm" len="sm"/>
            <a:tailEnd type="none" w="sm" len="sm"/>
          </a:ln>
          <a:effectLst/>
        </p:spPr>
        <p:txBody>
          <a:bodyPr vert="horz" wrap="square" lIns="0" tIns="0" rIns="0" bIns="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dirty="0" smtClean="0">
                <a:latin typeface="Times New Roman" charset="0"/>
              </a:rPr>
              <a:t>3</a:t>
            </a:r>
            <a:endParaRPr kumimoji="0" lang="ru-RU" sz="1600" b="0" i="0" u="none" strike="noStrike" cap="none" normalizeH="0" baseline="0" dirty="0" smtClean="0">
              <a:ln>
                <a:noFill/>
              </a:ln>
              <a:solidFill>
                <a:schemeClr val="tx1"/>
              </a:solidFill>
              <a:effectLst/>
              <a:latin typeface="Times New Roman" charset="0"/>
            </a:endParaRPr>
          </a:p>
        </p:txBody>
      </p:sp>
      <p:sp>
        <p:nvSpPr>
          <p:cNvPr id="123" name="24-конечная звезда 122"/>
          <p:cNvSpPr/>
          <p:nvPr/>
        </p:nvSpPr>
        <p:spPr bwMode="auto">
          <a:xfrm>
            <a:off x="8077844" y="4032524"/>
            <a:ext cx="245841" cy="288032"/>
          </a:xfrm>
          <a:prstGeom prst="star24">
            <a:avLst/>
          </a:prstGeom>
          <a:solidFill>
            <a:schemeClr val="accent2">
              <a:lumMod val="20000"/>
              <a:lumOff val="80000"/>
            </a:schemeClr>
          </a:solidFill>
          <a:ln w="12700" cap="flat" cmpd="sng" algn="ctr">
            <a:solidFill>
              <a:srgbClr val="FF0000"/>
            </a:solidFill>
            <a:prstDash val="solid"/>
            <a:round/>
            <a:headEnd type="none" w="sm" len="sm"/>
            <a:tailEnd type="none" w="sm" len="sm"/>
          </a:ln>
          <a:effectLst/>
        </p:spPr>
        <p:txBody>
          <a:bodyPr vert="horz" wrap="square" lIns="0" tIns="0" rIns="0" bIns="0" numCol="1" rtlCol="0" anchor="ctr" anchorCtr="1"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dirty="0">
                <a:latin typeface="Times New Roman" charset="0"/>
              </a:rPr>
              <a:t>4</a:t>
            </a:r>
            <a:endParaRPr kumimoji="0" lang="ru-RU" sz="1600" b="0" i="0" u="none" strike="noStrike" cap="none" normalizeH="0" baseline="0" dirty="0" smtClean="0">
              <a:ln>
                <a:noFill/>
              </a:ln>
              <a:solidFill>
                <a:schemeClr val="tx1"/>
              </a:solidFill>
              <a:effectLst/>
              <a:latin typeface="Times New Roman" charset="0"/>
            </a:endParaRPr>
          </a:p>
        </p:txBody>
      </p:sp>
      <p:cxnSp>
        <p:nvCxnSpPr>
          <p:cNvPr id="124" name="Соединительная линия уступом 123"/>
          <p:cNvCxnSpPr/>
          <p:nvPr/>
        </p:nvCxnSpPr>
        <p:spPr bwMode="auto">
          <a:xfrm flipV="1">
            <a:off x="5187891" y="2763030"/>
            <a:ext cx="1153515" cy="1230844"/>
          </a:xfrm>
          <a:prstGeom prst="bentConnector3">
            <a:avLst>
              <a:gd name="adj1" fmla="val 50000"/>
            </a:avLst>
          </a:prstGeom>
          <a:noFill/>
          <a:ln w="28575" cap="flat" cmpd="sng" algn="ctr">
            <a:solidFill>
              <a:schemeClr val="accent1">
                <a:lumMod val="50000"/>
              </a:schemeClr>
            </a:solidFill>
            <a:prstDash val="solid"/>
            <a:round/>
            <a:headEnd type="none" w="sm" len="sm"/>
            <a:tailEnd type="arrow"/>
          </a:ln>
          <a:effectLst>
            <a:outerShdw blurRad="50800" dist="38100" dir="2700000" algn="tl" rotWithShape="0">
              <a:prstClr val="black">
                <a:alpha val="40000"/>
              </a:prstClr>
            </a:outerShdw>
          </a:effectLst>
        </p:spPr>
      </p:cxnSp>
      <p:sp>
        <p:nvSpPr>
          <p:cNvPr id="41" name="Прямоугольник 40"/>
          <p:cNvSpPr/>
          <p:nvPr/>
        </p:nvSpPr>
        <p:spPr>
          <a:xfrm>
            <a:off x="164571" y="713880"/>
            <a:ext cx="1222001" cy="400110"/>
          </a:xfrm>
          <a:prstGeom prst="rect">
            <a:avLst/>
          </a:prstGeom>
        </p:spPr>
        <p:txBody>
          <a:bodyPr wrap="none">
            <a:spAutoFit/>
          </a:bodyPr>
          <a:lstStyle/>
          <a:p>
            <a:pPr>
              <a:defRPr/>
            </a:pPr>
            <a:r>
              <a:rPr lang="en-US" sz="2000" b="1" cap="all" dirty="0" smtClean="0">
                <a:solidFill>
                  <a:schemeClr val="accent1">
                    <a:lumMod val="50000"/>
                  </a:schemeClr>
                </a:solidFill>
                <a:effectLst>
                  <a:outerShdw blurRad="38100" dist="38100" dir="2700000" algn="tl">
                    <a:srgbClr val="C0C0C0"/>
                  </a:outerShdw>
                </a:effectLst>
                <a:ea typeface="Calibri" pitchFamily="34" charset="0"/>
                <a:cs typeface="Tahoma" pitchFamily="34" charset="0"/>
              </a:rPr>
              <a:t>PORTAL</a:t>
            </a:r>
            <a:endParaRPr lang="ru-RU" sz="2000" b="1" cap="all" dirty="0">
              <a:solidFill>
                <a:schemeClr val="accent1">
                  <a:lumMod val="50000"/>
                </a:schemeClr>
              </a:solidFill>
              <a:effectLst>
                <a:outerShdw blurRad="38100" dist="38100" dir="2700000" algn="tl">
                  <a:srgbClr val="C0C0C0"/>
                </a:outerShdw>
              </a:effectLst>
              <a:ea typeface="Calibri" pitchFamily="34" charset="0"/>
              <a:cs typeface="Tahoma" pitchFamily="34" charset="0"/>
            </a:endParaRPr>
          </a:p>
        </p:txBody>
      </p:sp>
      <p:pic>
        <p:nvPicPr>
          <p:cNvPr id="89" name="Рисунок 8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16828" y="1436908"/>
            <a:ext cx="2217159" cy="4484041"/>
          </a:xfrm>
          <a:prstGeom prst="rect">
            <a:avLst/>
          </a:prstGeom>
        </p:spPr>
      </p:pic>
      <p:sp>
        <p:nvSpPr>
          <p:cNvPr id="43" name="Прямоугольник 42"/>
          <p:cNvSpPr/>
          <p:nvPr/>
        </p:nvSpPr>
        <p:spPr>
          <a:xfrm>
            <a:off x="153866" y="115580"/>
            <a:ext cx="8522590" cy="553998"/>
          </a:xfrm>
          <a:prstGeom prst="rect">
            <a:avLst/>
          </a:prstGeom>
          <a:noFill/>
        </p:spPr>
        <p:txBody>
          <a:bodyPr wrap="square" rtlCol="0">
            <a:spAutoFit/>
          </a:bodyPr>
          <a:lstStyle/>
          <a:p>
            <a:pPr fontAlgn="auto">
              <a:spcBef>
                <a:spcPts val="0"/>
              </a:spcBef>
              <a:spcAft>
                <a:spcPts val="0"/>
              </a:spcAft>
            </a:pPr>
            <a:r>
              <a:rPr lang="en-US" sz="3000" b="1" cap="all" dirty="0">
                <a:solidFill>
                  <a:srgbClr val="4F81BD">
                    <a:lumMod val="40000"/>
                    <a:lumOff val="60000"/>
                  </a:srgbClr>
                </a:solidFill>
                <a:latin typeface="Arial Narrow" panose="020B0606020202030204" pitchFamily="34" charset="0"/>
              </a:rPr>
              <a:t>GIS FOR EARTHQUAKE MONITORING:</a:t>
            </a:r>
            <a:endParaRPr lang="ru-RU" sz="3000" b="1" cap="all" dirty="0">
              <a:solidFill>
                <a:srgbClr val="4F81BD">
                  <a:lumMod val="40000"/>
                  <a:lumOff val="60000"/>
                </a:srgbClr>
              </a:solidFill>
              <a:latin typeface="Arial Narrow" panose="020B0606020202030204" pitchFamily="34" charset="0"/>
            </a:endParaRPr>
          </a:p>
        </p:txBody>
      </p:sp>
    </p:spTree>
  </p:cSld>
  <p:clrMapOvr>
    <a:overrideClrMapping bg1="lt1" tx1="dk1" bg2="lt2" tx2="dk2" accent1="accent1" accent2="accent2" accent3="accent3" accent4="accent4" accent5="accent5" accent6="accent6" hlink="hlink" folHlink="folHlink"/>
  </p:clrMapOvr>
  <p:transition>
    <p:blinds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Прямоугольник 3"/>
          <p:cNvSpPr/>
          <p:nvPr/>
        </p:nvSpPr>
        <p:spPr>
          <a:xfrm>
            <a:off x="153866" y="88284"/>
            <a:ext cx="6792057" cy="553998"/>
          </a:xfrm>
          <a:prstGeom prst="rect">
            <a:avLst/>
          </a:prstGeom>
          <a:noFill/>
        </p:spPr>
        <p:txBody>
          <a:bodyPr wrap="square" rtlCol="0">
            <a:spAutoFit/>
          </a:bodyPr>
          <a:lstStyle/>
          <a:p>
            <a:pPr fontAlgn="auto">
              <a:spcBef>
                <a:spcPts val="0"/>
              </a:spcBef>
              <a:spcAft>
                <a:spcPts val="0"/>
              </a:spcAft>
            </a:pPr>
            <a:r>
              <a:rPr lang="en-US" sz="3000" b="1" cap="all" dirty="0">
                <a:solidFill>
                  <a:srgbClr val="4F81BD">
                    <a:lumMod val="40000"/>
                    <a:lumOff val="60000"/>
                  </a:srgbClr>
                </a:solidFill>
                <a:latin typeface="Arial Narrow" panose="020B0606020202030204" pitchFamily="34" charset="0"/>
              </a:rPr>
              <a:t>LAST </a:t>
            </a:r>
            <a:r>
              <a:rPr lang="en-US" sz="3000" b="1" cap="all" dirty="0" smtClean="0">
                <a:solidFill>
                  <a:srgbClr val="4F81BD">
                    <a:lumMod val="40000"/>
                    <a:lumOff val="60000"/>
                  </a:srgbClr>
                </a:solidFill>
                <a:latin typeface="Arial Narrow" panose="020B0606020202030204" pitchFamily="34" charset="0"/>
              </a:rPr>
              <a:t>NEWS in Russian Space Industry</a:t>
            </a:r>
            <a:endParaRPr lang="ru-RU" sz="3000" b="1" cap="all" dirty="0">
              <a:solidFill>
                <a:srgbClr val="4F81BD">
                  <a:lumMod val="40000"/>
                  <a:lumOff val="60000"/>
                </a:srgbClr>
              </a:solidFill>
              <a:latin typeface="Arial Narrow" panose="020B0606020202030204" pitchFamily="34" charset="0"/>
            </a:endParaRPr>
          </a:p>
        </p:txBody>
      </p:sp>
      <p:sp>
        <p:nvSpPr>
          <p:cNvPr id="6" name="TextBox 5"/>
          <p:cNvSpPr txBox="1"/>
          <p:nvPr/>
        </p:nvSpPr>
        <p:spPr>
          <a:xfrm>
            <a:off x="39314" y="646992"/>
            <a:ext cx="9372646" cy="6417141"/>
          </a:xfrm>
          <a:prstGeom prst="rect">
            <a:avLst/>
          </a:prstGeom>
          <a:noFill/>
        </p:spPr>
        <p:txBody>
          <a:bodyPr wrap="square" rtlCol="0">
            <a:spAutoFit/>
          </a:bodyPr>
          <a:lstStyle/>
          <a:p>
            <a:pPr marL="457200" indent="-457200">
              <a:buFont typeface="Wingdings" panose="05000000000000000000" pitchFamily="2" charset="2"/>
              <a:buChar char="q"/>
            </a:pPr>
            <a:r>
              <a:rPr lang="en-US" sz="2700" dirty="0" smtClean="0">
                <a:solidFill>
                  <a:schemeClr val="accent1">
                    <a:lumMod val="50000"/>
                  </a:schemeClr>
                </a:solidFill>
                <a:latin typeface="Arial Narrow" panose="020B0606020202030204" pitchFamily="34" charset="0"/>
              </a:rPr>
              <a:t>At the beginning of the year in Russian space industry</a:t>
            </a:r>
          </a:p>
          <a:p>
            <a:r>
              <a:rPr lang="en-US" sz="2700" dirty="0" smtClean="0">
                <a:solidFill>
                  <a:schemeClr val="accent1">
                    <a:lumMod val="50000"/>
                  </a:schemeClr>
                </a:solidFill>
                <a:latin typeface="Arial Narrow" panose="020B0606020202030204" pitchFamily="34" charset="0"/>
              </a:rPr>
              <a:t>reconstruction process started. Now most of government and commercial  organizations including  JSC “Russian Space Systems” were included in United Rocket and Space Corporation. </a:t>
            </a:r>
            <a:endParaRPr lang="ru-RU" sz="2700" dirty="0" smtClean="0">
              <a:solidFill>
                <a:schemeClr val="accent1">
                  <a:lumMod val="50000"/>
                </a:schemeClr>
              </a:solidFill>
              <a:latin typeface="Arial Narrow" panose="020B0606020202030204" pitchFamily="34" charset="0"/>
            </a:endParaRPr>
          </a:p>
          <a:p>
            <a:r>
              <a:rPr lang="en-US" sz="2700" dirty="0" smtClean="0">
                <a:solidFill>
                  <a:schemeClr val="accent1">
                    <a:lumMod val="50000"/>
                  </a:schemeClr>
                </a:solidFill>
                <a:latin typeface="Arial Narrow" panose="020B0606020202030204" pitchFamily="34" charset="0"/>
              </a:rPr>
              <a:t>The formation of this system will be finalized to 2020.</a:t>
            </a:r>
          </a:p>
          <a:p>
            <a:endParaRPr lang="en-US" sz="2000" dirty="0" smtClean="0">
              <a:solidFill>
                <a:schemeClr val="accent1">
                  <a:lumMod val="50000"/>
                </a:schemeClr>
              </a:solidFill>
              <a:latin typeface="Arial Narrow" panose="020B0606020202030204" pitchFamily="34" charset="0"/>
            </a:endParaRPr>
          </a:p>
          <a:p>
            <a:pPr marL="457200" indent="-457200">
              <a:buFont typeface="Wingdings" panose="05000000000000000000" pitchFamily="2" charset="2"/>
              <a:buChar char="q"/>
            </a:pPr>
            <a:r>
              <a:rPr lang="en-US" sz="2700" dirty="0" smtClean="0">
                <a:solidFill>
                  <a:schemeClr val="accent1">
                    <a:lumMod val="50000"/>
                  </a:schemeClr>
                </a:solidFill>
                <a:latin typeface="Arial Narrow" panose="020B0606020202030204" pitchFamily="34" charset="0"/>
              </a:rPr>
              <a:t>We also have a new Head of </a:t>
            </a:r>
          </a:p>
          <a:p>
            <a:r>
              <a:rPr lang="en-US" sz="2700" dirty="0" smtClean="0">
                <a:solidFill>
                  <a:schemeClr val="accent1">
                    <a:lumMod val="50000"/>
                  </a:schemeClr>
                </a:solidFill>
                <a:latin typeface="Arial Narrow" panose="020B0606020202030204" pitchFamily="34" charset="0"/>
              </a:rPr>
              <a:t>Russian Federal Agency (</a:t>
            </a:r>
            <a:r>
              <a:rPr lang="en-US" sz="2700" dirty="0" err="1" smtClean="0">
                <a:solidFill>
                  <a:schemeClr val="accent1">
                    <a:lumMod val="50000"/>
                  </a:schemeClr>
                </a:solidFill>
                <a:latin typeface="Arial Narrow" panose="020B0606020202030204" pitchFamily="34" charset="0"/>
              </a:rPr>
              <a:t>Roscosmos</a:t>
            </a:r>
            <a:r>
              <a:rPr lang="en-US" sz="2700" dirty="0" smtClean="0">
                <a:solidFill>
                  <a:schemeClr val="accent1">
                    <a:lumMod val="50000"/>
                  </a:schemeClr>
                </a:solidFill>
                <a:latin typeface="Arial Narrow" panose="020B0606020202030204" pitchFamily="34" charset="0"/>
              </a:rPr>
              <a:t>) – </a:t>
            </a:r>
            <a:r>
              <a:rPr lang="en-US" sz="2700" b="1" dirty="0" smtClean="0">
                <a:solidFill>
                  <a:schemeClr val="accent1">
                    <a:lumMod val="50000"/>
                  </a:schemeClr>
                </a:solidFill>
                <a:latin typeface="Arial Narrow" panose="020B0606020202030204" pitchFamily="34" charset="0"/>
              </a:rPr>
              <a:t>Igor’ </a:t>
            </a:r>
            <a:r>
              <a:rPr lang="en-US" sz="2700" b="1" dirty="0" err="1" smtClean="0">
                <a:solidFill>
                  <a:schemeClr val="accent1">
                    <a:lumMod val="50000"/>
                  </a:schemeClr>
                </a:solidFill>
                <a:latin typeface="Arial Narrow" panose="020B0606020202030204" pitchFamily="34" charset="0"/>
              </a:rPr>
              <a:t>Komarov</a:t>
            </a:r>
            <a:r>
              <a:rPr lang="en-US" sz="2700" b="1" dirty="0" smtClean="0">
                <a:solidFill>
                  <a:schemeClr val="accent1">
                    <a:lumMod val="50000"/>
                  </a:schemeClr>
                </a:solidFill>
                <a:latin typeface="Arial Narrow" panose="020B0606020202030204" pitchFamily="34" charset="0"/>
              </a:rPr>
              <a:t> </a:t>
            </a:r>
          </a:p>
          <a:p>
            <a:pPr marL="457200" indent="-457200">
              <a:buFont typeface="Wingdings" panose="05000000000000000000" pitchFamily="2" charset="2"/>
              <a:buChar char="q"/>
            </a:pPr>
            <a:endParaRPr lang="ru-RU" sz="2000" dirty="0" smtClean="0">
              <a:solidFill>
                <a:schemeClr val="accent1">
                  <a:lumMod val="50000"/>
                </a:schemeClr>
              </a:solidFill>
              <a:latin typeface="Arial Narrow" panose="020B0606020202030204" pitchFamily="34" charset="0"/>
            </a:endParaRPr>
          </a:p>
          <a:p>
            <a:endParaRPr lang="en-US" sz="1000" dirty="0">
              <a:solidFill>
                <a:schemeClr val="accent1">
                  <a:lumMod val="50000"/>
                </a:schemeClr>
              </a:solidFill>
              <a:latin typeface="Arial Narrow" panose="020B0606020202030204" pitchFamily="34" charset="0"/>
            </a:endParaRPr>
          </a:p>
          <a:p>
            <a:pPr marL="457200" indent="-457200">
              <a:buFont typeface="Wingdings" panose="05000000000000000000" pitchFamily="2" charset="2"/>
              <a:buChar char="q"/>
            </a:pPr>
            <a:r>
              <a:rPr lang="en-US" sz="2700" dirty="0" smtClean="0">
                <a:solidFill>
                  <a:schemeClr val="accent1">
                    <a:lumMod val="50000"/>
                  </a:schemeClr>
                </a:solidFill>
                <a:latin typeface="Arial Narrow" panose="020B0606020202030204" pitchFamily="34" charset="0"/>
              </a:rPr>
              <a:t>In march our government approved the new version of law on</a:t>
            </a:r>
          </a:p>
          <a:p>
            <a:r>
              <a:rPr lang="en-US" sz="2700" dirty="0" smtClean="0">
                <a:solidFill>
                  <a:schemeClr val="accent1">
                    <a:lumMod val="50000"/>
                  </a:schemeClr>
                </a:solidFill>
                <a:latin typeface="Arial Narrow" panose="020B0606020202030204" pitchFamily="34" charset="0"/>
              </a:rPr>
              <a:t>space activities. This document confirms free access for all users to </a:t>
            </a:r>
            <a:r>
              <a:rPr lang="en-US" sz="2700" dirty="0">
                <a:solidFill>
                  <a:schemeClr val="accent1">
                    <a:lumMod val="50000"/>
                  </a:schemeClr>
                </a:solidFill>
                <a:latin typeface="Arial Narrow" panose="020B0606020202030204" pitchFamily="34" charset="0"/>
              </a:rPr>
              <a:t>R</a:t>
            </a:r>
            <a:r>
              <a:rPr lang="en-US" sz="2700" dirty="0" smtClean="0">
                <a:solidFill>
                  <a:schemeClr val="accent1">
                    <a:lumMod val="50000"/>
                  </a:schemeClr>
                </a:solidFill>
                <a:latin typeface="Arial Narrow" panose="020B0606020202030204" pitchFamily="34" charset="0"/>
              </a:rPr>
              <a:t>ussian satellite data with 30 meters resolution and more. We are also ready to start commercial distribution high resolution data for all customers.</a:t>
            </a:r>
            <a:endParaRPr lang="en-US" sz="2700" dirty="0">
              <a:solidFill>
                <a:schemeClr val="accent1">
                  <a:lumMod val="50000"/>
                </a:schemeClr>
              </a:solidFill>
              <a:latin typeface="Arial Narrow" panose="020B0606020202030204" pitchFamily="34" charset="0"/>
            </a:endParaRPr>
          </a:p>
          <a:p>
            <a:pPr marL="457200" indent="-457200">
              <a:buFont typeface="Wingdings" panose="05000000000000000000" pitchFamily="2" charset="2"/>
              <a:buChar char="q"/>
            </a:pPr>
            <a:endParaRPr lang="ru-RU" sz="2700" dirty="0">
              <a:solidFill>
                <a:schemeClr val="accent1">
                  <a:lumMod val="50000"/>
                </a:schemeClr>
              </a:solidFill>
              <a:latin typeface="Arial Narrow" panose="020B0606020202030204" pitchFamily="34" charset="0"/>
            </a:endParaRPr>
          </a:p>
        </p:txBody>
      </p:sp>
      <p:pic>
        <p:nvPicPr>
          <p:cNvPr id="1026" name="Picture 2" descr="C:\Users\user\Desktop\93978_content_скачанные файлы.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8304" y="2132856"/>
            <a:ext cx="1728192" cy="22985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8638941"/>
      </p:ext>
    </p:extLst>
  </p:cSld>
  <p:clrMapOvr>
    <a:overrideClrMapping bg1="lt1" tx1="dk1" bg2="lt2" tx2="dk2" accent1="accent1" accent2="accent2" accent3="accent3" accent4="accent4" accent5="accent5" accent6="accent6" hlink="hlink" folHlink="folHlink"/>
  </p:clrMapOvr>
  <p:transition>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Picture 2" descr="D:\ТАМАРА\КОНФЕРЕНЦИИ и др. МЕРОПРИЯТИЯ\WGISS\для перзентации НЦ ОМЗ\материалы\ceos.png"/>
          <p:cNvPicPr>
            <a:picLocks noChangeAspect="1" noChangeArrowheads="1"/>
          </p:cNvPicPr>
          <p:nvPr/>
        </p:nvPicPr>
        <p:blipFill>
          <a:blip r:embed="rId5"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92281" y="32444"/>
            <a:ext cx="1628191" cy="64492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13"/>
          <p:cNvSpPr txBox="1">
            <a:spLocks noChangeArrowheads="1"/>
          </p:cNvSpPr>
          <p:nvPr/>
        </p:nvSpPr>
        <p:spPr bwMode="auto">
          <a:xfrm>
            <a:off x="251520" y="-26647"/>
            <a:ext cx="5904656" cy="769441"/>
          </a:xfrm>
          <a:prstGeom prst="rect">
            <a:avLst/>
          </a:prstGeom>
          <a:noFill/>
          <a:ln w="9525">
            <a:noFill/>
            <a:miter lim="800000"/>
            <a:headEnd/>
            <a:tailEnd/>
          </a:ln>
        </p:spPr>
        <p:txBody>
          <a:bodyPr wrap="square">
            <a:spAutoFit/>
          </a:bodyPr>
          <a:lstStyle/>
          <a:p>
            <a:pPr>
              <a:spcBef>
                <a:spcPts val="0"/>
              </a:spcBef>
              <a:defRPr/>
            </a:pPr>
            <a:r>
              <a:rPr lang="en-US" sz="2200" b="1" dirty="0">
                <a:solidFill>
                  <a:schemeClr val="accent1">
                    <a:lumMod val="40000"/>
                    <a:lumOff val="60000"/>
                  </a:schemeClr>
                </a:solidFill>
                <a:latin typeface="Arial Narrow" panose="020B0606020202030204" pitchFamily="34" charset="0"/>
                <a:cs typeface="Arial" pitchFamily="34" charset="0"/>
              </a:rPr>
              <a:t>WGISS</a:t>
            </a:r>
            <a:r>
              <a:rPr lang="ru-RU" sz="2200" b="1" dirty="0">
                <a:solidFill>
                  <a:schemeClr val="accent1">
                    <a:lumMod val="40000"/>
                    <a:lumOff val="60000"/>
                  </a:schemeClr>
                </a:solidFill>
                <a:latin typeface="Arial Narrow" panose="020B0606020202030204" pitchFamily="34" charset="0"/>
                <a:cs typeface="Arial" pitchFamily="34" charset="0"/>
              </a:rPr>
              <a:t>-39 </a:t>
            </a:r>
          </a:p>
          <a:p>
            <a:pPr>
              <a:spcBef>
                <a:spcPts val="0"/>
              </a:spcBef>
              <a:defRPr/>
            </a:pPr>
            <a:r>
              <a:rPr lang="en-US" sz="2200" dirty="0">
                <a:solidFill>
                  <a:schemeClr val="accent1">
                    <a:lumMod val="40000"/>
                    <a:lumOff val="60000"/>
                  </a:schemeClr>
                </a:solidFill>
                <a:latin typeface="Arial Narrow" panose="020B0606020202030204" pitchFamily="34" charset="0"/>
                <a:cs typeface="Arial" pitchFamily="34" charset="0"/>
              </a:rPr>
              <a:t>JAXA, Tsukuba, Japan, May 11–15, 2015</a:t>
            </a:r>
            <a:endParaRPr lang="ru-RU" sz="2200" dirty="0">
              <a:solidFill>
                <a:schemeClr val="accent1">
                  <a:lumMod val="40000"/>
                  <a:lumOff val="60000"/>
                </a:schemeClr>
              </a:solidFill>
              <a:latin typeface="Arial Narrow" panose="020B0606020202030204" pitchFamily="34" charset="0"/>
              <a:cs typeface="Arial" pitchFamily="34" charset="0"/>
            </a:endParaRPr>
          </a:p>
        </p:txBody>
      </p:sp>
    </p:spTree>
    <p:extLst>
      <p:ext uri="{BB962C8B-B14F-4D97-AF65-F5344CB8AC3E}">
        <p14:creationId xmlns:p14="http://schemas.microsoft.com/office/powerpoint/2010/main" val="3940576949"/>
      </p:ext>
    </p:extLst>
  </p:cSld>
  <p:clrMapOvr>
    <a:overrideClrMapping bg1="lt1" tx1="dk1" bg2="lt2" tx2="dk2" accent1="accent1" accent2="accent2" accent3="accent3" accent4="accent4" accent5="accent5" accent6="accent6" hlink="hlink" folHlink="folHlink"/>
  </p:clrMapOvr>
  <p:transition>
    <p:blinds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2057400" y="152400"/>
            <a:ext cx="61722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eaLnBrk="1" hangingPunct="1"/>
            <a:endParaRPr lang="ru-RU" altLang="ru-RU">
              <a:solidFill>
                <a:schemeClr val="tx2"/>
              </a:solidFill>
            </a:endParaRPr>
          </a:p>
        </p:txBody>
      </p:sp>
      <p:sp>
        <p:nvSpPr>
          <p:cNvPr id="4107" name="Rectangle 11"/>
          <p:cNvSpPr>
            <a:spLocks noChangeArrowheads="1"/>
          </p:cNvSpPr>
          <p:nvPr/>
        </p:nvSpPr>
        <p:spPr bwMode="auto">
          <a:xfrm>
            <a:off x="219808" y="89336"/>
            <a:ext cx="4568216" cy="553998"/>
          </a:xfrm>
          <a:prstGeom prst="rect">
            <a:avLst/>
          </a:prstGeom>
          <a:noFill/>
        </p:spPr>
        <p:txBody>
          <a:bodyPr wrap="square" rtlCol="0">
            <a:spAutoFit/>
          </a:bodyPr>
          <a:lstStyle/>
          <a:p>
            <a:pPr fontAlgn="auto">
              <a:spcBef>
                <a:spcPts val="0"/>
              </a:spcBef>
              <a:spcAft>
                <a:spcPts val="0"/>
              </a:spcAft>
            </a:pPr>
            <a:r>
              <a:rPr lang="en-US" sz="3000" b="1" cap="all" dirty="0">
                <a:solidFill>
                  <a:srgbClr val="4F81BD">
                    <a:lumMod val="40000"/>
                    <a:lumOff val="60000"/>
                  </a:srgbClr>
                </a:solidFill>
                <a:latin typeface="Arial Narrow" panose="020B0606020202030204" pitchFamily="34" charset="0"/>
              </a:rPr>
              <a:t>Russian EO Missions</a:t>
            </a:r>
            <a:endParaRPr lang="ru-RU" sz="3000" b="1" cap="all" dirty="0">
              <a:solidFill>
                <a:srgbClr val="4F81BD">
                  <a:lumMod val="40000"/>
                  <a:lumOff val="60000"/>
                </a:srgbClr>
              </a:solidFill>
              <a:latin typeface="Arial Narrow" panose="020B0606020202030204" pitchFamily="34" charset="0"/>
            </a:endParaRPr>
          </a:p>
        </p:txBody>
      </p:sp>
      <p:sp>
        <p:nvSpPr>
          <p:cNvPr id="22534" name="Rectangle 11"/>
          <p:cNvSpPr>
            <a:spLocks noChangeArrowheads="1"/>
          </p:cNvSpPr>
          <p:nvPr/>
        </p:nvSpPr>
        <p:spPr bwMode="auto">
          <a:xfrm>
            <a:off x="219806" y="994553"/>
            <a:ext cx="4496209" cy="25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lnSpc>
                <a:spcPct val="60000"/>
              </a:lnSpc>
              <a:spcBef>
                <a:spcPct val="50000"/>
              </a:spcBef>
            </a:pPr>
            <a:r>
              <a:rPr lang="en-US" altLang="ru-RU" sz="2800" b="1" i="1" dirty="0" smtClean="0">
                <a:solidFill>
                  <a:srgbClr val="00478E"/>
                </a:solidFill>
              </a:rPr>
              <a:t>Launched in 2014</a:t>
            </a:r>
            <a:endParaRPr lang="ru-RU" altLang="ru-RU" sz="2800" b="1" i="1" dirty="0">
              <a:solidFill>
                <a:srgbClr val="00478E"/>
              </a:solidFill>
            </a:endParaRPr>
          </a:p>
        </p:txBody>
      </p:sp>
      <p:sp>
        <p:nvSpPr>
          <p:cNvPr id="22541" name="Rectangle 11"/>
          <p:cNvSpPr>
            <a:spLocks noChangeArrowheads="1"/>
          </p:cNvSpPr>
          <p:nvPr/>
        </p:nvSpPr>
        <p:spPr bwMode="auto">
          <a:xfrm>
            <a:off x="219806" y="2787036"/>
            <a:ext cx="4136169" cy="26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lnSpc>
                <a:spcPct val="60000"/>
              </a:lnSpc>
              <a:spcBef>
                <a:spcPct val="50000"/>
              </a:spcBef>
            </a:pPr>
            <a:r>
              <a:rPr lang="en-US" altLang="ru-RU" sz="2800" b="1" i="1" dirty="0" smtClean="0">
                <a:solidFill>
                  <a:schemeClr val="accent3">
                    <a:lumMod val="50000"/>
                  </a:schemeClr>
                </a:solidFill>
              </a:rPr>
              <a:t>This year (2015)</a:t>
            </a:r>
            <a:endParaRPr lang="ru-RU" altLang="ru-RU" sz="2800" b="1" i="1" dirty="0">
              <a:solidFill>
                <a:schemeClr val="accent3">
                  <a:lumMod val="50000"/>
                </a:schemeClr>
              </a:solidFill>
            </a:endParaRPr>
          </a:p>
        </p:txBody>
      </p:sp>
      <p:sp>
        <p:nvSpPr>
          <p:cNvPr id="14" name="Rectangle 11"/>
          <p:cNvSpPr>
            <a:spLocks noChangeArrowheads="1"/>
          </p:cNvSpPr>
          <p:nvPr/>
        </p:nvSpPr>
        <p:spPr bwMode="auto">
          <a:xfrm>
            <a:off x="260751" y="4526291"/>
            <a:ext cx="4136169" cy="26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lnSpc>
                <a:spcPct val="60000"/>
              </a:lnSpc>
              <a:spcBef>
                <a:spcPct val="50000"/>
              </a:spcBef>
            </a:pPr>
            <a:r>
              <a:rPr lang="en-US" altLang="ru-RU" sz="2800" b="1" i="1" dirty="0" smtClean="0">
                <a:solidFill>
                  <a:schemeClr val="accent2">
                    <a:lumMod val="75000"/>
                  </a:schemeClr>
                </a:solidFill>
              </a:rPr>
              <a:t>Planning in 2016</a:t>
            </a:r>
            <a:endParaRPr lang="ru-RU" altLang="ru-RU" sz="2800" b="1" i="1" dirty="0">
              <a:solidFill>
                <a:schemeClr val="accent2">
                  <a:lumMod val="75000"/>
                </a:schemeClr>
              </a:solidFill>
            </a:endParaRPr>
          </a:p>
        </p:txBody>
      </p:sp>
      <p:sp>
        <p:nvSpPr>
          <p:cNvPr id="2" name="Скругленный прямоугольник 1"/>
          <p:cNvSpPr/>
          <p:nvPr/>
        </p:nvSpPr>
        <p:spPr>
          <a:xfrm>
            <a:off x="231761" y="1443840"/>
            <a:ext cx="6500479" cy="64807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TextBox 2"/>
          <p:cNvSpPr txBox="1"/>
          <p:nvPr/>
        </p:nvSpPr>
        <p:spPr>
          <a:xfrm>
            <a:off x="314157" y="1438404"/>
            <a:ext cx="4176464" cy="600164"/>
          </a:xfrm>
          <a:prstGeom prst="rect">
            <a:avLst/>
          </a:prstGeom>
          <a:noFill/>
        </p:spPr>
        <p:txBody>
          <a:bodyPr wrap="square" rtlCol="0">
            <a:spAutoFit/>
          </a:bodyPr>
          <a:lstStyle/>
          <a:p>
            <a:r>
              <a:rPr lang="en-US" sz="3300" dirty="0" smtClean="0">
                <a:solidFill>
                  <a:schemeClr val="accent1">
                    <a:lumMod val="50000"/>
                  </a:schemeClr>
                </a:solidFill>
                <a:latin typeface="Arial Narrow" panose="020B0606020202030204" pitchFamily="34" charset="0"/>
              </a:rPr>
              <a:t>Meteor-M 2, </a:t>
            </a:r>
            <a:r>
              <a:rPr lang="en-US" sz="3300" dirty="0" err="1" smtClean="0">
                <a:solidFill>
                  <a:schemeClr val="accent1">
                    <a:lumMod val="50000"/>
                  </a:schemeClr>
                </a:solidFill>
                <a:latin typeface="Arial Narrow" panose="020B0606020202030204" pitchFamily="34" charset="0"/>
              </a:rPr>
              <a:t>Resurs</a:t>
            </a:r>
            <a:r>
              <a:rPr lang="en-US" sz="3300" dirty="0" smtClean="0">
                <a:solidFill>
                  <a:schemeClr val="accent1">
                    <a:lumMod val="50000"/>
                  </a:schemeClr>
                </a:solidFill>
                <a:latin typeface="Arial Narrow" panose="020B0606020202030204" pitchFamily="34" charset="0"/>
              </a:rPr>
              <a:t>-P 2</a:t>
            </a:r>
            <a:endParaRPr lang="ru-RU" sz="3300" dirty="0">
              <a:solidFill>
                <a:schemeClr val="accent1">
                  <a:lumMod val="50000"/>
                </a:schemeClr>
              </a:solidFill>
              <a:latin typeface="Arial Narrow" panose="020B0606020202030204" pitchFamily="34" charset="0"/>
            </a:endParaRPr>
          </a:p>
        </p:txBody>
      </p:sp>
      <p:sp>
        <p:nvSpPr>
          <p:cNvPr id="18" name="Скругленный прямоугольник 17"/>
          <p:cNvSpPr/>
          <p:nvPr/>
        </p:nvSpPr>
        <p:spPr>
          <a:xfrm>
            <a:off x="247680" y="3272256"/>
            <a:ext cx="6433734" cy="648072"/>
          </a:xfrm>
          <a:prstGeom prst="roundRect">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3300">
              <a:solidFill>
                <a:schemeClr val="accent3">
                  <a:lumMod val="50000"/>
                </a:schemeClr>
              </a:solidFill>
            </a:endParaRPr>
          </a:p>
        </p:txBody>
      </p:sp>
      <p:sp>
        <p:nvSpPr>
          <p:cNvPr id="19" name="TextBox 18"/>
          <p:cNvSpPr txBox="1"/>
          <p:nvPr/>
        </p:nvSpPr>
        <p:spPr>
          <a:xfrm>
            <a:off x="330077" y="3296036"/>
            <a:ext cx="6474170" cy="600164"/>
          </a:xfrm>
          <a:prstGeom prst="rect">
            <a:avLst/>
          </a:prstGeom>
          <a:noFill/>
        </p:spPr>
        <p:txBody>
          <a:bodyPr wrap="square" rtlCol="0">
            <a:spAutoFit/>
          </a:bodyPr>
          <a:lstStyle/>
          <a:p>
            <a:r>
              <a:rPr lang="en-US" sz="3300" dirty="0" err="1" smtClean="0">
                <a:solidFill>
                  <a:schemeClr val="accent3">
                    <a:lumMod val="50000"/>
                  </a:schemeClr>
                </a:solidFill>
                <a:latin typeface="Arial Narrow" panose="020B0606020202030204" pitchFamily="34" charset="0"/>
              </a:rPr>
              <a:t>Resurs</a:t>
            </a:r>
            <a:r>
              <a:rPr lang="en-US" sz="3300" dirty="0" smtClean="0">
                <a:solidFill>
                  <a:schemeClr val="accent3">
                    <a:lumMod val="50000"/>
                  </a:schemeClr>
                </a:solidFill>
                <a:latin typeface="Arial Narrow" panose="020B0606020202030204" pitchFamily="34" charset="0"/>
              </a:rPr>
              <a:t>-P 3, </a:t>
            </a:r>
            <a:r>
              <a:rPr lang="en-US" sz="3300" dirty="0" err="1" smtClean="0">
                <a:solidFill>
                  <a:schemeClr val="accent3">
                    <a:lumMod val="50000"/>
                  </a:schemeClr>
                </a:solidFill>
                <a:latin typeface="Arial Narrow" panose="020B0606020202030204" pitchFamily="34" charset="0"/>
              </a:rPr>
              <a:t>Kanopus</a:t>
            </a:r>
            <a:r>
              <a:rPr lang="en-US" sz="3300" dirty="0" smtClean="0">
                <a:solidFill>
                  <a:schemeClr val="accent3">
                    <a:lumMod val="50000"/>
                  </a:schemeClr>
                </a:solidFill>
                <a:latin typeface="Arial Narrow" panose="020B0606020202030204" pitchFamily="34" charset="0"/>
              </a:rPr>
              <a:t>-V 2, Electro-L </a:t>
            </a:r>
            <a:r>
              <a:rPr lang="en-US" sz="3300" dirty="0">
                <a:solidFill>
                  <a:schemeClr val="accent3">
                    <a:lumMod val="50000"/>
                  </a:schemeClr>
                </a:solidFill>
                <a:latin typeface="Arial Narrow" panose="020B0606020202030204" pitchFamily="34" charset="0"/>
              </a:rPr>
              <a:t>2 </a:t>
            </a:r>
            <a:endParaRPr lang="ru-RU" sz="3300" dirty="0">
              <a:solidFill>
                <a:schemeClr val="accent3">
                  <a:lumMod val="50000"/>
                </a:schemeClr>
              </a:solidFill>
              <a:latin typeface="Arial Narrow" panose="020B0606020202030204" pitchFamily="34" charset="0"/>
            </a:endParaRPr>
          </a:p>
        </p:txBody>
      </p:sp>
      <p:sp>
        <p:nvSpPr>
          <p:cNvPr id="20" name="Скругленный прямоугольник 19"/>
          <p:cNvSpPr/>
          <p:nvPr/>
        </p:nvSpPr>
        <p:spPr>
          <a:xfrm>
            <a:off x="275048" y="4957160"/>
            <a:ext cx="6457191" cy="648072"/>
          </a:xfrm>
          <a:prstGeom prst="round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bg1"/>
              </a:solidFill>
            </a:endParaRPr>
          </a:p>
        </p:txBody>
      </p:sp>
      <p:sp>
        <p:nvSpPr>
          <p:cNvPr id="21" name="TextBox 20"/>
          <p:cNvSpPr txBox="1"/>
          <p:nvPr/>
        </p:nvSpPr>
        <p:spPr>
          <a:xfrm>
            <a:off x="316427" y="4955698"/>
            <a:ext cx="6364987" cy="1107996"/>
          </a:xfrm>
          <a:prstGeom prst="rect">
            <a:avLst/>
          </a:prstGeom>
          <a:noFill/>
        </p:spPr>
        <p:txBody>
          <a:bodyPr wrap="square" rtlCol="0">
            <a:spAutoFit/>
          </a:bodyPr>
          <a:lstStyle/>
          <a:p>
            <a:r>
              <a:rPr lang="en-US" sz="3300" dirty="0" smtClean="0">
                <a:solidFill>
                  <a:schemeClr val="accent2">
                    <a:lumMod val="75000"/>
                  </a:schemeClr>
                </a:solidFill>
                <a:latin typeface="Arial Narrow" panose="020B0606020202030204" pitchFamily="34" charset="0"/>
              </a:rPr>
              <a:t>Meteor-M 2-1, </a:t>
            </a:r>
            <a:r>
              <a:rPr lang="en-US" sz="3300" dirty="0">
                <a:solidFill>
                  <a:schemeClr val="accent2">
                    <a:lumMod val="75000"/>
                  </a:schemeClr>
                </a:solidFill>
                <a:latin typeface="Arial Narrow" panose="020B0606020202030204" pitchFamily="34" charset="0"/>
              </a:rPr>
              <a:t>Meteor-M </a:t>
            </a:r>
            <a:r>
              <a:rPr lang="en-US" sz="3300" dirty="0" smtClean="0">
                <a:solidFill>
                  <a:schemeClr val="accent2">
                    <a:lumMod val="75000"/>
                  </a:schemeClr>
                </a:solidFill>
                <a:latin typeface="Arial Narrow" panose="020B0606020202030204" pitchFamily="34" charset="0"/>
              </a:rPr>
              <a:t>2-2, Electro-L 3 </a:t>
            </a:r>
            <a:endParaRPr lang="ru-RU" sz="3300" dirty="0">
              <a:solidFill>
                <a:schemeClr val="accent2">
                  <a:lumMod val="75000"/>
                </a:schemeClr>
              </a:solidFill>
              <a:latin typeface="Arial Narrow" panose="020B0606020202030204" pitchFamily="34" charset="0"/>
            </a:endParaRPr>
          </a:p>
          <a:p>
            <a:endParaRPr lang="ru-RU" sz="3300" dirty="0">
              <a:solidFill>
                <a:schemeClr val="accent2">
                  <a:lumMod val="75000"/>
                </a:schemeClr>
              </a:solidFill>
              <a:latin typeface="Arial Narrow" panose="020B0606020202030204" pitchFamily="34" charset="0"/>
            </a:endParaRPr>
          </a:p>
        </p:txBody>
      </p:sp>
    </p:spTree>
    <p:extLst>
      <p:ext uri="{BB962C8B-B14F-4D97-AF65-F5344CB8AC3E}">
        <p14:creationId xmlns:p14="http://schemas.microsoft.com/office/powerpoint/2010/main" val="34421039"/>
      </p:ext>
    </p:extLst>
  </p:cSld>
  <p:clrMapOvr>
    <a:masterClrMapping/>
  </p:clrMapOvr>
  <p:transition>
    <p:blinds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7158" y="-54680"/>
            <a:ext cx="6357982" cy="830997"/>
          </a:xfrm>
          <a:prstGeom prst="rect">
            <a:avLst/>
          </a:prstGeom>
          <a:noFill/>
        </p:spPr>
        <p:txBody>
          <a:bodyPr wrap="square" rtlCol="0">
            <a:spAutoFit/>
          </a:bodyPr>
          <a:lstStyle/>
          <a:p>
            <a:pPr fontAlgn="auto">
              <a:spcBef>
                <a:spcPts val="0"/>
              </a:spcBef>
              <a:spcAft>
                <a:spcPts val="0"/>
              </a:spcAft>
            </a:pPr>
            <a:r>
              <a:rPr lang="en-US" sz="2400" b="1" dirty="0" smtClean="0">
                <a:solidFill>
                  <a:srgbClr val="4F81BD">
                    <a:lumMod val="40000"/>
                    <a:lumOff val="60000"/>
                  </a:srgbClr>
                </a:solidFill>
                <a:latin typeface="Arial Narrow" panose="020B0606020202030204" pitchFamily="34" charset="0"/>
              </a:rPr>
              <a:t>INFORMATION CAPABILITIES OF OPERATIVE RUSSIAN SATELLITE CONSTELLATION</a:t>
            </a:r>
            <a:endParaRPr lang="en-US" sz="2400" b="1" dirty="0">
              <a:solidFill>
                <a:srgbClr val="4F81BD">
                  <a:lumMod val="40000"/>
                  <a:lumOff val="60000"/>
                </a:srgbClr>
              </a:solidFill>
              <a:latin typeface="Arial Narrow" panose="020B0606020202030204" pitchFamily="34" charset="0"/>
            </a:endParaRPr>
          </a:p>
        </p:txBody>
      </p:sp>
      <p:graphicFrame>
        <p:nvGraphicFramePr>
          <p:cNvPr id="6" name="Таблица 5"/>
          <p:cNvGraphicFramePr>
            <a:graphicFrameLocks noGrp="1"/>
          </p:cNvGraphicFramePr>
          <p:nvPr>
            <p:extLst>
              <p:ext uri="{D42A27DB-BD31-4B8C-83A1-F6EECF244321}">
                <p14:modId xmlns:p14="http://schemas.microsoft.com/office/powerpoint/2010/main" val="2147158692"/>
              </p:ext>
            </p:extLst>
          </p:nvPr>
        </p:nvGraphicFramePr>
        <p:xfrm>
          <a:off x="107505" y="980728"/>
          <a:ext cx="8928991" cy="2636900"/>
        </p:xfrm>
        <a:graphic>
          <a:graphicData uri="http://schemas.openxmlformats.org/drawingml/2006/table">
            <a:tbl>
              <a:tblPr firstRow="1" firstCol="1">
                <a:tableStyleId>{93296810-A885-4BE3-A3E7-6D5BEEA58F35}</a:tableStyleId>
              </a:tblPr>
              <a:tblGrid>
                <a:gridCol w="2158816"/>
                <a:gridCol w="936104"/>
                <a:gridCol w="576064"/>
                <a:gridCol w="504056"/>
                <a:gridCol w="576064"/>
                <a:gridCol w="1080120"/>
                <a:gridCol w="432048"/>
                <a:gridCol w="648072"/>
                <a:gridCol w="504056"/>
                <a:gridCol w="576064"/>
                <a:gridCol w="360040"/>
                <a:gridCol w="577487"/>
              </a:tblGrid>
              <a:tr h="366870">
                <a:tc>
                  <a:txBody>
                    <a:bodyPr/>
                    <a:lstStyle/>
                    <a:p>
                      <a:pPr algn="ctr"/>
                      <a:r>
                        <a:rPr lang="en-US" sz="900" b="1" i="1" kern="1200" baseline="0" dirty="0" smtClean="0">
                          <a:solidFill>
                            <a:srgbClr val="16628C"/>
                          </a:solidFill>
                          <a:latin typeface="+mn-lt"/>
                          <a:ea typeface="+mn-ea"/>
                          <a:cs typeface="+mn-cs"/>
                        </a:rPr>
                        <a:t>Satellite </a:t>
                      </a:r>
                      <a:r>
                        <a:rPr lang="ru-RU" sz="900" b="1" i="1" baseline="0" dirty="0" smtClean="0">
                          <a:solidFill>
                            <a:srgbClr val="16628C"/>
                          </a:solidFill>
                        </a:rPr>
                        <a:t>/</a:t>
                      </a:r>
                      <a:r>
                        <a:rPr lang="en-US" sz="900" b="1" i="1" baseline="0" dirty="0" smtClean="0">
                          <a:solidFill>
                            <a:srgbClr val="16628C"/>
                          </a:solidFill>
                        </a:rPr>
                        <a:t>Characteristics</a:t>
                      </a:r>
                      <a:endParaRPr lang="ru-RU" sz="900" b="1" i="1" dirty="0">
                        <a:solidFill>
                          <a:srgbClr val="16628C"/>
                        </a:solidFill>
                        <a:latin typeface="Arial" pitchFamily="34" charset="0"/>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chemeClr val="accent3">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err="1" smtClean="0">
                          <a:solidFill>
                            <a:srgbClr val="16628C"/>
                          </a:solidFill>
                        </a:rPr>
                        <a:t>Resurs</a:t>
                      </a:r>
                      <a:r>
                        <a:rPr lang="en-US" sz="900" dirty="0" smtClean="0">
                          <a:solidFill>
                            <a:srgbClr val="16628C"/>
                          </a:solidFill>
                        </a:rPr>
                        <a:t>-DK</a:t>
                      </a:r>
                      <a:endParaRPr lang="ru-RU" sz="900" b="0" i="1" dirty="0" smtClean="0">
                        <a:solidFill>
                          <a:srgbClr val="16628C"/>
                        </a:solidFill>
                        <a:latin typeface="Arial" pitchFamily="34" charset="0"/>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chemeClr val="accent3">
                        <a:lumMod val="20000"/>
                        <a:lumOff val="80000"/>
                      </a:schemeClr>
                    </a:solidFill>
                  </a:tcPr>
                </a:tc>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solidFill>
                            <a:srgbClr val="16628C"/>
                          </a:solidFill>
                        </a:rPr>
                        <a:t>Meteor-M</a:t>
                      </a:r>
                      <a:endParaRPr lang="ru-RU" sz="900" b="0" i="1" dirty="0" smtClean="0">
                        <a:solidFill>
                          <a:srgbClr val="16628C"/>
                        </a:solidFill>
                        <a:latin typeface="Arial" pitchFamily="34" charset="0"/>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chemeClr val="accent3">
                        <a:lumMod val="20000"/>
                        <a:lumOff val="80000"/>
                      </a:schemeClr>
                    </a:solidFill>
                  </a:tcPr>
                </a:tc>
                <a:tc hMerge="1">
                  <a:txBody>
                    <a:bodyPr/>
                    <a:lstStyle/>
                    <a:p>
                      <a:endParaRPr lang="ru-RU"/>
                    </a:p>
                  </a:txBody>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ru-RU" sz="1000" b="1" dirty="0" smtClean="0">
                        <a:latin typeface="Arial" pitchFamily="34" charset="0"/>
                        <a:cs typeface="Arial" pitchFamily="34" charset="0"/>
                      </a:endParaRPr>
                    </a:p>
                  </a:txBody>
                  <a:tcPr marL="84406" marR="84406">
                    <a:cell3D prstMaterial="dkEdge">
                      <a:bevel prst="convex"/>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err="1" smtClean="0">
                          <a:solidFill>
                            <a:srgbClr val="16628C"/>
                          </a:solidFill>
                        </a:rPr>
                        <a:t>Elektro</a:t>
                      </a:r>
                      <a:r>
                        <a:rPr lang="en-US" sz="900" dirty="0" smtClean="0">
                          <a:solidFill>
                            <a:srgbClr val="16628C"/>
                          </a:solidFill>
                        </a:rPr>
                        <a:t>-L</a:t>
                      </a:r>
                      <a:endParaRPr lang="ru-RU" sz="900" b="0" i="1" dirty="0" smtClean="0">
                        <a:solidFill>
                          <a:srgbClr val="16628C"/>
                        </a:solidFill>
                        <a:latin typeface="Arial" pitchFamily="34" charset="0"/>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chemeClr val="accent3">
                        <a:lumMod val="20000"/>
                        <a:lumOff val="80000"/>
                      </a:schemeClr>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err="1" smtClean="0">
                          <a:solidFill>
                            <a:srgbClr val="16628C"/>
                          </a:solidFill>
                        </a:rPr>
                        <a:t>Kanopus</a:t>
                      </a:r>
                      <a:r>
                        <a:rPr lang="en-US" sz="900" dirty="0" smtClean="0">
                          <a:solidFill>
                            <a:srgbClr val="16628C"/>
                          </a:solidFill>
                        </a:rPr>
                        <a:t>-V</a:t>
                      </a:r>
                      <a:endParaRPr lang="ru-RU" sz="900" b="0" i="1" dirty="0" smtClean="0">
                        <a:solidFill>
                          <a:srgbClr val="16628C"/>
                        </a:solidFill>
                        <a:latin typeface="Arial" pitchFamily="34" charset="0"/>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chemeClr val="accent3">
                        <a:lumMod val="20000"/>
                        <a:lumOff val="80000"/>
                      </a:schemeClr>
                    </a:solidFill>
                  </a:tcPr>
                </a:tc>
                <a:tc hMerge="1">
                  <a:txBody>
                    <a:bodyPr/>
                    <a:lstStyle/>
                    <a:p>
                      <a:endParaRPr lang="ru-RU"/>
                    </a:p>
                  </a:txBody>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err="1" smtClean="0">
                          <a:solidFill>
                            <a:srgbClr val="16628C"/>
                          </a:solidFill>
                        </a:rPr>
                        <a:t>Resurs</a:t>
                      </a:r>
                      <a:r>
                        <a:rPr lang="en-US" sz="900" dirty="0" smtClean="0">
                          <a:solidFill>
                            <a:srgbClr val="16628C"/>
                          </a:solidFill>
                        </a:rPr>
                        <a:t>-P</a:t>
                      </a:r>
                      <a:endParaRPr lang="ru-RU" sz="900" b="0" i="1" dirty="0" smtClean="0">
                        <a:solidFill>
                          <a:srgbClr val="16628C"/>
                        </a:solidFill>
                        <a:latin typeface="Arial" pitchFamily="34" charset="0"/>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chemeClr val="accent3">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183435">
                <a:tc>
                  <a:txBody>
                    <a:bodyPr/>
                    <a:lstStyle/>
                    <a:p>
                      <a:r>
                        <a:rPr lang="en-US" sz="900" dirty="0" smtClean="0">
                          <a:solidFill>
                            <a:srgbClr val="16628C"/>
                          </a:solidFill>
                        </a:rPr>
                        <a:t>Launch Date</a:t>
                      </a:r>
                      <a:endParaRPr lang="ru-RU" sz="900" b="0" dirty="0">
                        <a:solidFill>
                          <a:srgbClr val="16628C"/>
                        </a:solidFill>
                        <a:latin typeface="Arial" pitchFamily="34" charset="0"/>
                        <a:cs typeface="Arial" pitchFamily="34" charset="0"/>
                      </a:endParaRPr>
                    </a:p>
                  </a:txBody>
                  <a:tcPr marL="47111" marR="47111" marT="29322" marB="29322">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chemeClr val="accent2">
                        <a:lumMod val="20000"/>
                        <a:lumOff val="80000"/>
                      </a:schemeClr>
                    </a:solidFill>
                  </a:tcPr>
                </a:tc>
                <a:tc>
                  <a:txBody>
                    <a:bodyPr/>
                    <a:lstStyle/>
                    <a:p>
                      <a:pPr algn="ctr"/>
                      <a:r>
                        <a:rPr lang="ru-RU" sz="900" b="0" dirty="0" smtClean="0">
                          <a:solidFill>
                            <a:srgbClr val="16628C"/>
                          </a:solidFill>
                        </a:rPr>
                        <a:t>15.06.2006</a:t>
                      </a:r>
                      <a:endParaRPr lang="ru-RU" sz="900" b="0" dirty="0">
                        <a:solidFill>
                          <a:srgbClr val="16628C"/>
                        </a:solidFill>
                        <a:latin typeface="+mn-lt"/>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gridSpan="3">
                  <a:txBody>
                    <a:bodyPr/>
                    <a:lstStyle/>
                    <a:p>
                      <a:pPr algn="ctr"/>
                      <a:r>
                        <a:rPr lang="ru-RU" sz="900" b="0" dirty="0" smtClean="0">
                          <a:solidFill>
                            <a:srgbClr val="16628C"/>
                          </a:solidFill>
                        </a:rPr>
                        <a:t>18.09.2009 (№ 1) </a:t>
                      </a:r>
                    </a:p>
                    <a:p>
                      <a:pPr algn="ctr"/>
                      <a:r>
                        <a:rPr lang="ru-RU" sz="900" b="1" u="sng" dirty="0" smtClean="0">
                          <a:solidFill>
                            <a:srgbClr val="16628C"/>
                          </a:solidFill>
                        </a:rPr>
                        <a:t>19.06.2014 (№ 2)</a:t>
                      </a:r>
                      <a:endParaRPr lang="ru-RU" sz="900" b="1" u="sng" dirty="0">
                        <a:solidFill>
                          <a:srgbClr val="16628C"/>
                        </a:solidFill>
                        <a:latin typeface="+mn-lt"/>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hMerge="1">
                  <a:txBody>
                    <a:bodyPr/>
                    <a:lstStyle/>
                    <a:p>
                      <a:endParaRPr lang="ru-RU"/>
                    </a:p>
                  </a:txBody>
                  <a:tcPr/>
                </a:tc>
                <a:tc hMerge="1">
                  <a:txBody>
                    <a:bodyPr/>
                    <a:lstStyle/>
                    <a:p>
                      <a:pPr algn="ctr"/>
                      <a:endParaRPr lang="ru-RU" sz="1000" b="1" dirty="0">
                        <a:latin typeface="Arial" pitchFamily="34" charset="0"/>
                        <a:cs typeface="Arial" pitchFamily="34" charset="0"/>
                      </a:endParaRPr>
                    </a:p>
                  </a:txBody>
                  <a:tcPr marL="84406" marR="84406">
                    <a:cell3D prstMaterial="dkEdge">
                      <a:bevel prst="convex"/>
                      <a:lightRig rig="flood" dir="t"/>
                    </a:cell3D>
                    <a:solidFill>
                      <a:schemeClr val="accent4">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900" b="0" dirty="0" smtClean="0">
                          <a:solidFill>
                            <a:srgbClr val="16628C"/>
                          </a:solidFill>
                        </a:rPr>
                        <a:t>20.01.2011</a:t>
                      </a:r>
                      <a:endParaRPr lang="ru-RU" sz="900" b="0" dirty="0" smtClean="0">
                        <a:solidFill>
                          <a:srgbClr val="16628C"/>
                        </a:solidFill>
                        <a:latin typeface="+mn-lt"/>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gridSpan="2">
                  <a:txBody>
                    <a:bodyPr/>
                    <a:lstStyle/>
                    <a:p>
                      <a:pPr algn="ctr"/>
                      <a:r>
                        <a:rPr lang="ru-RU" sz="900" b="0" dirty="0" smtClean="0">
                          <a:solidFill>
                            <a:srgbClr val="16628C"/>
                          </a:solidFill>
                        </a:rPr>
                        <a:t>22.07.2012</a:t>
                      </a:r>
                      <a:endParaRPr lang="ru-RU" sz="900" b="0" dirty="0">
                        <a:solidFill>
                          <a:srgbClr val="16628C"/>
                        </a:solidFill>
                        <a:latin typeface="+mn-lt"/>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hMerge="1">
                  <a:txBody>
                    <a:bodyPr/>
                    <a:lstStyle/>
                    <a:p>
                      <a:endParaRPr lang="ru-RU"/>
                    </a:p>
                  </a:txBody>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dirty="0" smtClean="0">
                          <a:solidFill>
                            <a:srgbClr val="16628C"/>
                          </a:solidFill>
                        </a:rPr>
                        <a:t>2</a:t>
                      </a:r>
                      <a:r>
                        <a:rPr lang="ru-RU" sz="900" b="0" dirty="0" smtClean="0">
                          <a:solidFill>
                            <a:srgbClr val="16628C"/>
                          </a:solidFill>
                        </a:rPr>
                        <a:t>5</a:t>
                      </a:r>
                      <a:r>
                        <a:rPr lang="en-US" sz="900" b="0" dirty="0" smtClean="0">
                          <a:solidFill>
                            <a:srgbClr val="16628C"/>
                          </a:solidFill>
                        </a:rPr>
                        <a:t>.06.2013  (1)</a:t>
                      </a:r>
                    </a:p>
                    <a:p>
                      <a:pPr marL="0" marR="0" indent="0" algn="ctr" defTabSz="914400" rtl="0" eaLnBrk="1" fontAlgn="auto" latinLnBrk="0" hangingPunct="1">
                        <a:lnSpc>
                          <a:spcPct val="100000"/>
                        </a:lnSpc>
                        <a:spcBef>
                          <a:spcPts val="0"/>
                        </a:spcBef>
                        <a:spcAft>
                          <a:spcPts val="0"/>
                        </a:spcAft>
                        <a:buClrTx/>
                        <a:buSzTx/>
                        <a:buFontTx/>
                        <a:buNone/>
                        <a:tabLst/>
                        <a:defRPr/>
                      </a:pPr>
                      <a:r>
                        <a:rPr lang="en-US" sz="900" b="1" u="sng" dirty="0" smtClean="0">
                          <a:solidFill>
                            <a:srgbClr val="16628C"/>
                          </a:solidFill>
                          <a:latin typeface="+mn-lt"/>
                          <a:cs typeface="Arial" pitchFamily="34" charset="0"/>
                        </a:rPr>
                        <a:t>26.12.2014 (2)</a:t>
                      </a:r>
                      <a:endParaRPr lang="ru-RU" sz="900" b="1" u="sng" dirty="0" smtClean="0">
                        <a:solidFill>
                          <a:srgbClr val="16628C"/>
                        </a:solidFill>
                        <a:latin typeface="+mn-lt"/>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hMerge="1">
                  <a:txBody>
                    <a:bodyPr/>
                    <a:lstStyle/>
                    <a:p>
                      <a:endParaRPr lang="ru-RU" dirty="0"/>
                    </a:p>
                  </a:txBody>
                  <a:tcPr/>
                </a:tc>
                <a:tc hMerge="1">
                  <a:txBody>
                    <a:bodyPr/>
                    <a:lstStyle/>
                    <a:p>
                      <a:endParaRPr lang="ru-RU"/>
                    </a:p>
                  </a:txBody>
                  <a:tcPr/>
                </a:tc>
                <a:tc hMerge="1">
                  <a:txBody>
                    <a:bodyPr/>
                    <a:lstStyle/>
                    <a:p>
                      <a:endParaRPr lang="ru-RU"/>
                    </a:p>
                  </a:txBody>
                  <a:tcPr/>
                </a:tc>
              </a:tr>
              <a:tr h="183435">
                <a:tc>
                  <a:txBody>
                    <a:bodyPr/>
                    <a:lstStyle/>
                    <a:p>
                      <a:r>
                        <a:rPr lang="en-US" sz="900" dirty="0" smtClean="0">
                          <a:solidFill>
                            <a:srgbClr val="16628C"/>
                          </a:solidFill>
                        </a:rPr>
                        <a:t>Active Lifetime</a:t>
                      </a:r>
                      <a:endParaRPr lang="ru-RU" sz="900" b="0" dirty="0">
                        <a:solidFill>
                          <a:srgbClr val="16628C"/>
                        </a:solidFill>
                        <a:latin typeface="Arial" pitchFamily="34" charset="0"/>
                        <a:cs typeface="Arial" pitchFamily="34" charset="0"/>
                      </a:endParaRPr>
                    </a:p>
                  </a:txBody>
                  <a:tcPr marL="47111" marR="47111" marT="29322" marB="29322">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chemeClr val="accent2">
                        <a:lumMod val="20000"/>
                        <a:lumOff val="80000"/>
                      </a:schemeClr>
                    </a:solidFill>
                  </a:tcPr>
                </a:tc>
                <a:tc>
                  <a:txBody>
                    <a:bodyPr/>
                    <a:lstStyle/>
                    <a:p>
                      <a:pPr algn="ctr"/>
                      <a:r>
                        <a:rPr lang="ru-RU" sz="900" b="0" dirty="0" smtClean="0">
                          <a:solidFill>
                            <a:srgbClr val="16628C"/>
                          </a:solidFill>
                        </a:rPr>
                        <a:t>3</a:t>
                      </a:r>
                      <a:r>
                        <a:rPr lang="ru-RU" sz="900" b="0" baseline="0" dirty="0" smtClean="0">
                          <a:solidFill>
                            <a:srgbClr val="16628C"/>
                          </a:solidFill>
                        </a:rPr>
                        <a:t> </a:t>
                      </a:r>
                      <a:r>
                        <a:rPr lang="en-US" sz="900" b="0" baseline="0" dirty="0" smtClean="0">
                          <a:solidFill>
                            <a:srgbClr val="16628C"/>
                          </a:solidFill>
                        </a:rPr>
                        <a:t>years</a:t>
                      </a:r>
                      <a:endParaRPr lang="ru-RU" sz="900" b="0" dirty="0">
                        <a:solidFill>
                          <a:srgbClr val="16628C"/>
                        </a:solidFill>
                        <a:latin typeface="+mn-lt"/>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gridSpan="3">
                  <a:txBody>
                    <a:bodyPr/>
                    <a:lstStyle/>
                    <a:p>
                      <a:pPr algn="ctr"/>
                      <a:r>
                        <a:rPr lang="ru-RU" sz="900" b="0" dirty="0" smtClean="0">
                          <a:solidFill>
                            <a:srgbClr val="16628C"/>
                          </a:solidFill>
                        </a:rPr>
                        <a:t>5…7 </a:t>
                      </a:r>
                      <a:r>
                        <a:rPr lang="en-US" sz="900" b="0" dirty="0" smtClean="0">
                          <a:solidFill>
                            <a:srgbClr val="16628C"/>
                          </a:solidFill>
                        </a:rPr>
                        <a:t>years</a:t>
                      </a:r>
                      <a:endParaRPr lang="ru-RU" sz="900" b="0" dirty="0">
                        <a:solidFill>
                          <a:srgbClr val="16628C"/>
                        </a:solidFill>
                        <a:latin typeface="+mn-lt"/>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hMerge="1">
                  <a:txBody>
                    <a:bodyPr/>
                    <a:lstStyle/>
                    <a:p>
                      <a:endParaRPr lang="ru-RU"/>
                    </a:p>
                  </a:txBody>
                  <a:tcPr/>
                </a:tc>
                <a:tc hMerge="1">
                  <a:txBody>
                    <a:bodyPr/>
                    <a:lstStyle/>
                    <a:p>
                      <a:pPr algn="ctr"/>
                      <a:endParaRPr lang="ru-RU" sz="1000" b="1" dirty="0">
                        <a:latin typeface="Arial" pitchFamily="34" charset="0"/>
                        <a:cs typeface="Arial" pitchFamily="34" charset="0"/>
                      </a:endParaRPr>
                    </a:p>
                  </a:txBody>
                  <a:tcPr marL="84406" marR="84406">
                    <a:cell3D prstMaterial="dkEdge">
                      <a:bevel prst="convex"/>
                      <a:lightRig rig="flood" dir="t"/>
                    </a:cell3D>
                    <a:solidFill>
                      <a:schemeClr val="accent4">
                        <a:lumMod val="60000"/>
                        <a:lumOff val="40000"/>
                      </a:schemeClr>
                    </a:solidFill>
                  </a:tcPr>
                </a:tc>
                <a:tc>
                  <a:txBody>
                    <a:bodyPr/>
                    <a:lstStyle/>
                    <a:p>
                      <a:pPr algn="ctr"/>
                      <a:r>
                        <a:rPr lang="ru-RU" sz="900" b="0" dirty="0" smtClean="0">
                          <a:solidFill>
                            <a:srgbClr val="16628C"/>
                          </a:solidFill>
                        </a:rPr>
                        <a:t>10 </a:t>
                      </a:r>
                      <a:r>
                        <a:rPr lang="en-US" sz="900" b="0" dirty="0" smtClean="0">
                          <a:solidFill>
                            <a:srgbClr val="16628C"/>
                          </a:solidFill>
                        </a:rPr>
                        <a:t>years</a:t>
                      </a:r>
                      <a:endParaRPr lang="ru-RU" sz="900" b="0" dirty="0">
                        <a:solidFill>
                          <a:srgbClr val="16628C"/>
                        </a:solidFill>
                        <a:latin typeface="+mn-lt"/>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900" b="0" dirty="0" smtClean="0">
                          <a:solidFill>
                            <a:srgbClr val="16628C"/>
                          </a:solidFill>
                        </a:rPr>
                        <a:t>5…7 </a:t>
                      </a:r>
                      <a:r>
                        <a:rPr lang="en-US" sz="900" b="0" dirty="0" smtClean="0">
                          <a:solidFill>
                            <a:srgbClr val="16628C"/>
                          </a:solidFill>
                        </a:rPr>
                        <a:t>years</a:t>
                      </a:r>
                      <a:endParaRPr lang="ru-RU" sz="900" b="0" dirty="0" smtClean="0">
                        <a:solidFill>
                          <a:srgbClr val="16628C"/>
                        </a:solidFill>
                        <a:latin typeface="+mn-lt"/>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hMerge="1">
                  <a:txBody>
                    <a:bodyPr/>
                    <a:lstStyle/>
                    <a:p>
                      <a:endParaRPr lang="ru-RU"/>
                    </a:p>
                  </a:txBody>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900" b="0" dirty="0" smtClean="0">
                          <a:solidFill>
                            <a:srgbClr val="16628C"/>
                          </a:solidFill>
                        </a:rPr>
                        <a:t>5 </a:t>
                      </a:r>
                      <a:r>
                        <a:rPr lang="en-US" sz="900" b="0" dirty="0" smtClean="0">
                          <a:solidFill>
                            <a:srgbClr val="16628C"/>
                          </a:solidFill>
                        </a:rPr>
                        <a:t> years</a:t>
                      </a:r>
                      <a:endParaRPr lang="ru-RU" sz="900" b="0" dirty="0" smtClean="0">
                        <a:solidFill>
                          <a:srgbClr val="16628C"/>
                        </a:solidFill>
                        <a:latin typeface="+mn-lt"/>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183435">
                <a:tc row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solidFill>
                            <a:srgbClr val="16628C"/>
                          </a:solidFill>
                        </a:rPr>
                        <a:t>Swath Width</a:t>
                      </a:r>
                      <a:r>
                        <a:rPr lang="ru-RU" sz="900" dirty="0" smtClean="0">
                          <a:solidFill>
                            <a:srgbClr val="16628C"/>
                          </a:solidFill>
                        </a:rPr>
                        <a:t> (</a:t>
                      </a:r>
                      <a:r>
                        <a:rPr lang="en-US" sz="900" dirty="0" smtClean="0">
                          <a:solidFill>
                            <a:srgbClr val="16628C"/>
                          </a:solidFill>
                        </a:rPr>
                        <a:t>km</a:t>
                      </a:r>
                      <a:r>
                        <a:rPr lang="ru-RU" sz="900" dirty="0" smtClean="0">
                          <a:solidFill>
                            <a:srgbClr val="16628C"/>
                          </a:solidFill>
                        </a:rPr>
                        <a:t>)</a:t>
                      </a:r>
                      <a:endParaRPr lang="ru-RU" sz="900" b="0" dirty="0" smtClean="0">
                        <a:solidFill>
                          <a:srgbClr val="16628C"/>
                        </a:solidFill>
                        <a:latin typeface="Arial" pitchFamily="34" charset="0"/>
                        <a:cs typeface="Arial" pitchFamily="34" charset="0"/>
                      </a:endParaRPr>
                    </a:p>
                  </a:txBody>
                  <a:tcPr marL="47111" marR="47111" marT="29322" marB="29322">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chemeClr val="accent2">
                        <a:lumMod val="20000"/>
                        <a:lumOff val="80000"/>
                      </a:schemeClr>
                    </a:solidFill>
                  </a:tcPr>
                </a:tc>
                <a:tc rowSpan="4">
                  <a:txBody>
                    <a:bodyPr/>
                    <a:lstStyle/>
                    <a:p>
                      <a:pPr algn="ctr"/>
                      <a:r>
                        <a:rPr lang="en-US" sz="900" b="0" dirty="0" err="1" smtClean="0">
                          <a:solidFill>
                            <a:srgbClr val="16628C"/>
                          </a:solidFill>
                        </a:rPr>
                        <a:t>Geoton</a:t>
                      </a:r>
                      <a:endParaRPr lang="ru-RU" sz="900" b="0" dirty="0" smtClean="0">
                        <a:solidFill>
                          <a:srgbClr val="16628C"/>
                        </a:solidFill>
                      </a:endParaRPr>
                    </a:p>
                    <a:p>
                      <a:pPr algn="ctr"/>
                      <a:endParaRPr lang="ru-RU" sz="900" b="0" dirty="0" smtClean="0">
                        <a:solidFill>
                          <a:srgbClr val="16628C"/>
                        </a:solidFill>
                      </a:endParaRPr>
                    </a:p>
                    <a:p>
                      <a:pPr algn="ctr"/>
                      <a:r>
                        <a:rPr lang="ru-RU" sz="900" b="0" dirty="0" smtClean="0">
                          <a:solidFill>
                            <a:srgbClr val="16628C"/>
                          </a:solidFill>
                        </a:rPr>
                        <a:t>28</a:t>
                      </a:r>
                      <a:r>
                        <a:rPr lang="en-US" sz="900" b="0" dirty="0" smtClean="0">
                          <a:solidFill>
                            <a:srgbClr val="16628C"/>
                          </a:solidFill>
                        </a:rPr>
                        <a:t>.</a:t>
                      </a:r>
                      <a:r>
                        <a:rPr lang="ru-RU" sz="900" b="0" dirty="0" smtClean="0">
                          <a:solidFill>
                            <a:srgbClr val="16628C"/>
                          </a:solidFill>
                        </a:rPr>
                        <a:t>3</a:t>
                      </a:r>
                      <a:r>
                        <a:rPr lang="ru-RU" sz="900" b="0" baseline="0" dirty="0" smtClean="0">
                          <a:solidFill>
                            <a:srgbClr val="16628C"/>
                          </a:solidFill>
                        </a:rPr>
                        <a:t> – </a:t>
                      </a:r>
                      <a:r>
                        <a:rPr lang="ru-RU" sz="900" b="0" dirty="0" smtClean="0">
                          <a:solidFill>
                            <a:srgbClr val="16628C"/>
                          </a:solidFill>
                        </a:rPr>
                        <a:t>47</a:t>
                      </a:r>
                      <a:r>
                        <a:rPr lang="en-US" sz="900" b="0" dirty="0" smtClean="0">
                          <a:solidFill>
                            <a:srgbClr val="16628C"/>
                          </a:solidFill>
                        </a:rPr>
                        <a:t>.</a:t>
                      </a:r>
                      <a:r>
                        <a:rPr lang="ru-RU" sz="900" b="0" dirty="0" smtClean="0">
                          <a:solidFill>
                            <a:srgbClr val="16628C"/>
                          </a:solidFill>
                        </a:rPr>
                        <a:t>2 / </a:t>
                      </a:r>
                    </a:p>
                    <a:p>
                      <a:pPr algn="ctr"/>
                      <a:r>
                        <a:rPr lang="ru-RU" sz="900" b="0" dirty="0" smtClean="0">
                          <a:solidFill>
                            <a:srgbClr val="16628C"/>
                          </a:solidFill>
                        </a:rPr>
                        <a:t>8</a:t>
                      </a:r>
                      <a:r>
                        <a:rPr lang="ru-RU" sz="900" b="0" baseline="0" dirty="0" smtClean="0">
                          <a:solidFill>
                            <a:srgbClr val="16628C"/>
                          </a:solidFill>
                        </a:rPr>
                        <a:t> – </a:t>
                      </a:r>
                      <a:r>
                        <a:rPr lang="ru-RU" sz="900" b="0" dirty="0" smtClean="0">
                          <a:solidFill>
                            <a:srgbClr val="16628C"/>
                          </a:solidFill>
                        </a:rPr>
                        <a:t>16</a:t>
                      </a:r>
                      <a:r>
                        <a:rPr lang="en-US" sz="900" b="0" dirty="0" smtClean="0">
                          <a:solidFill>
                            <a:srgbClr val="16628C"/>
                          </a:solidFill>
                        </a:rPr>
                        <a:t>km</a:t>
                      </a:r>
                      <a:r>
                        <a:rPr lang="ru-RU" sz="900" b="0" dirty="0" smtClean="0">
                          <a:solidFill>
                            <a:srgbClr val="16628C"/>
                          </a:solidFill>
                        </a:rPr>
                        <a:t>**</a:t>
                      </a:r>
                      <a:endParaRPr lang="ru-RU" sz="900" b="0" dirty="0">
                        <a:solidFill>
                          <a:srgbClr val="16628C"/>
                        </a:solidFill>
                        <a:latin typeface="+mn-lt"/>
                        <a:cs typeface="Arial" pitchFamily="34" charset="0"/>
                      </a:endParaRPr>
                    </a:p>
                  </a:txBody>
                  <a:tcPr marL="47111" marR="47111" marT="29322" marB="29322">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gridSpan="2">
                  <a:txBody>
                    <a:bodyPr/>
                    <a:lstStyle/>
                    <a:p>
                      <a:pPr algn="ctr"/>
                      <a:r>
                        <a:rPr lang="en-US" sz="900" b="0" dirty="0" smtClean="0">
                          <a:solidFill>
                            <a:srgbClr val="C00000"/>
                          </a:solidFill>
                        </a:rPr>
                        <a:t>KMSS</a:t>
                      </a:r>
                      <a:r>
                        <a:rPr lang="ru-RU" sz="900" b="0" dirty="0" smtClean="0">
                          <a:solidFill>
                            <a:srgbClr val="C00000"/>
                          </a:solidFill>
                          <a:latin typeface="+mn-lt"/>
                          <a:cs typeface="Arial" pitchFamily="34" charset="0"/>
                        </a:rPr>
                        <a:t>*</a:t>
                      </a:r>
                      <a:endParaRPr lang="ru-RU" sz="900" b="0" dirty="0">
                        <a:solidFill>
                          <a:srgbClr val="C00000"/>
                        </a:solidFill>
                        <a:latin typeface="+mn-lt"/>
                        <a:cs typeface="Arial" pitchFamily="34" charset="0"/>
                      </a:endParaRPr>
                    </a:p>
                  </a:txBody>
                  <a:tcPr marL="47111" marR="47111" marT="29322" marB="29322">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hMerge="1">
                  <a:txBody>
                    <a:bodyPr/>
                    <a:lstStyle/>
                    <a:p>
                      <a:pPr algn="ctr"/>
                      <a:endParaRPr lang="ru-RU" sz="1100" b="1" dirty="0">
                        <a:latin typeface="Arial" pitchFamily="34" charset="0"/>
                        <a:cs typeface="Arial" pitchFamily="34" charset="0"/>
                      </a:endParaRPr>
                    </a:p>
                  </a:txBody>
                  <a:tcPr marL="84406" marR="844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a:r>
                        <a:rPr lang="en-US" sz="900" b="0" dirty="0" smtClean="0">
                          <a:solidFill>
                            <a:srgbClr val="C00000"/>
                          </a:solidFill>
                        </a:rPr>
                        <a:t>MSU</a:t>
                      </a:r>
                      <a:r>
                        <a:rPr lang="ru-RU" sz="900" b="0" dirty="0" smtClean="0">
                          <a:solidFill>
                            <a:srgbClr val="C00000"/>
                          </a:solidFill>
                        </a:rPr>
                        <a:t>-</a:t>
                      </a:r>
                      <a:r>
                        <a:rPr lang="en-US" sz="900" b="0" dirty="0" smtClean="0">
                          <a:solidFill>
                            <a:srgbClr val="C00000"/>
                          </a:solidFill>
                        </a:rPr>
                        <a:t>MR</a:t>
                      </a:r>
                      <a:r>
                        <a:rPr lang="ru-RU" sz="900" b="0" dirty="0" smtClean="0">
                          <a:solidFill>
                            <a:srgbClr val="C00000"/>
                          </a:solidFill>
                          <a:latin typeface="+mn-lt"/>
                          <a:cs typeface="Arial" pitchFamily="34" charset="0"/>
                        </a:rPr>
                        <a:t>*</a:t>
                      </a:r>
                      <a:endParaRPr lang="ru-RU" sz="900" b="0" dirty="0">
                        <a:solidFill>
                          <a:srgbClr val="C00000"/>
                        </a:solidFill>
                        <a:latin typeface="+mn-lt"/>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rowSpan="4">
                  <a:txBody>
                    <a:bodyPr/>
                    <a:lstStyle/>
                    <a:p>
                      <a:pPr algn="ctr"/>
                      <a:r>
                        <a:rPr lang="en-US" sz="900" b="0" dirty="0" smtClean="0">
                          <a:solidFill>
                            <a:srgbClr val="C00000"/>
                          </a:solidFill>
                        </a:rPr>
                        <a:t>MSU</a:t>
                      </a:r>
                      <a:r>
                        <a:rPr lang="ru-RU" sz="900" b="0" dirty="0" smtClean="0">
                          <a:solidFill>
                            <a:srgbClr val="C00000"/>
                          </a:solidFill>
                        </a:rPr>
                        <a:t>-</a:t>
                      </a:r>
                      <a:r>
                        <a:rPr lang="en-US" sz="900" b="0" dirty="0" smtClean="0">
                          <a:solidFill>
                            <a:srgbClr val="C00000"/>
                          </a:solidFill>
                        </a:rPr>
                        <a:t>GS</a:t>
                      </a:r>
                      <a:r>
                        <a:rPr lang="ru-RU" sz="900" b="0" dirty="0" smtClean="0">
                          <a:solidFill>
                            <a:srgbClr val="C00000"/>
                          </a:solidFill>
                          <a:latin typeface="+mn-lt"/>
                          <a:cs typeface="Arial" pitchFamily="34" charset="0"/>
                        </a:rPr>
                        <a:t>*</a:t>
                      </a:r>
                      <a:endParaRPr lang="ru-RU" sz="900" b="0" dirty="0" smtClean="0">
                        <a:solidFill>
                          <a:srgbClr val="16628C"/>
                        </a:solidFill>
                      </a:endParaRPr>
                    </a:p>
                    <a:p>
                      <a:pPr algn="ctr"/>
                      <a:endParaRPr lang="ru-RU" sz="900" b="0" dirty="0" smtClean="0">
                        <a:solidFill>
                          <a:srgbClr val="16628C"/>
                        </a:solidFill>
                      </a:endParaRPr>
                    </a:p>
                    <a:p>
                      <a:pPr algn="ctr"/>
                      <a:r>
                        <a:rPr lang="en-US" sz="900" b="0" dirty="0" smtClean="0">
                          <a:solidFill>
                            <a:srgbClr val="16628C"/>
                          </a:solidFill>
                        </a:rPr>
                        <a:t>Entire disk of the Earth</a:t>
                      </a:r>
                      <a:endParaRPr lang="ru-RU" sz="900" b="0" dirty="0">
                        <a:solidFill>
                          <a:srgbClr val="16628C"/>
                        </a:solidFill>
                        <a:latin typeface="+mn-lt"/>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rowSpan="3">
                  <a:txBody>
                    <a:bodyPr/>
                    <a:lstStyle/>
                    <a:p>
                      <a:pPr algn="ctr"/>
                      <a:r>
                        <a:rPr lang="en-US" sz="900" b="0" dirty="0" smtClean="0">
                          <a:solidFill>
                            <a:srgbClr val="16628C"/>
                          </a:solidFill>
                        </a:rPr>
                        <a:t>PSS</a:t>
                      </a:r>
                      <a:endParaRPr lang="ru-RU" sz="900" b="0" dirty="0" smtClean="0">
                        <a:solidFill>
                          <a:srgbClr val="16628C"/>
                        </a:solidFill>
                        <a:latin typeface="+mn-lt"/>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rowSpan="3">
                  <a:txBody>
                    <a:bodyPr/>
                    <a:lstStyle/>
                    <a:p>
                      <a:pPr algn="ctr"/>
                      <a:r>
                        <a:rPr lang="en-US" sz="900" b="0" dirty="0" smtClean="0">
                          <a:solidFill>
                            <a:srgbClr val="16628C"/>
                          </a:solidFill>
                        </a:rPr>
                        <a:t>MSS</a:t>
                      </a:r>
                      <a:endParaRPr lang="ru-RU" sz="900" b="0" dirty="0" smtClean="0">
                        <a:solidFill>
                          <a:srgbClr val="16628C"/>
                        </a:solidFill>
                        <a:latin typeface="+mn-lt"/>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rowSpan="3">
                  <a:txBody>
                    <a:bodyPr/>
                    <a:lstStyle/>
                    <a:p>
                      <a:pPr algn="ctr"/>
                      <a:r>
                        <a:rPr lang="en-US" sz="900" b="0" dirty="0" err="1" smtClean="0">
                          <a:solidFill>
                            <a:srgbClr val="16628C"/>
                          </a:solidFill>
                        </a:rPr>
                        <a:t>Geoton</a:t>
                      </a:r>
                      <a:endParaRPr lang="ru-RU" sz="900" b="0" dirty="0">
                        <a:solidFill>
                          <a:srgbClr val="16628C"/>
                        </a:solidFill>
                        <a:latin typeface="+mn-lt"/>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rowSpan="3">
                  <a:txBody>
                    <a:bodyPr/>
                    <a:lstStyle/>
                    <a:p>
                      <a:pPr algn="ctr"/>
                      <a:r>
                        <a:rPr lang="en-US" sz="900" b="0" dirty="0" smtClean="0">
                          <a:solidFill>
                            <a:srgbClr val="C00000"/>
                          </a:solidFill>
                        </a:rPr>
                        <a:t>GSA</a:t>
                      </a:r>
                      <a:r>
                        <a:rPr lang="ru-RU" sz="900" b="0" dirty="0" smtClean="0">
                          <a:solidFill>
                            <a:srgbClr val="C00000"/>
                          </a:solidFill>
                          <a:latin typeface="+mn-lt"/>
                          <a:cs typeface="Arial" pitchFamily="34" charset="0"/>
                        </a:rPr>
                        <a:t>*</a:t>
                      </a:r>
                      <a:endParaRPr lang="ru-RU" sz="900" b="0" dirty="0">
                        <a:solidFill>
                          <a:srgbClr val="16628C"/>
                        </a:solidFill>
                        <a:latin typeface="+mn-lt"/>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rowSpan="2" gridSpan="2">
                  <a:txBody>
                    <a:bodyPr/>
                    <a:lstStyle/>
                    <a:p>
                      <a:pPr algn="ctr"/>
                      <a:r>
                        <a:rPr lang="en-US" sz="900" b="0" dirty="0" err="1" smtClean="0">
                          <a:solidFill>
                            <a:srgbClr val="16628C"/>
                          </a:solidFill>
                        </a:rPr>
                        <a:t>ShMSA</a:t>
                      </a:r>
                      <a:endParaRPr lang="ru-RU" sz="900" b="0" dirty="0">
                        <a:solidFill>
                          <a:srgbClr val="16628C"/>
                        </a:solidFill>
                        <a:latin typeface="+mn-lt"/>
                        <a:cs typeface="Arial" pitchFamily="34" charset="0"/>
                      </a:endParaRPr>
                    </a:p>
                  </a:txBody>
                  <a:tcPr marL="47111" marR="47111" marT="29322" marB="29322">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rowSpan="2" hMerge="1">
                  <a:txBody>
                    <a:bodyPr/>
                    <a:lstStyle/>
                    <a:p>
                      <a:pPr algn="ctr"/>
                      <a:endParaRPr lang="ru-RU" sz="900" b="1" dirty="0">
                        <a:latin typeface="+mn-lt"/>
                        <a:cs typeface="Arial" pitchFamily="34" charset="0"/>
                      </a:endParaRPr>
                    </a:p>
                  </a:txBody>
                  <a:tcPr marL="47111" marR="47111" marT="29322" marB="29322"/>
                </a:tc>
              </a:tr>
              <a:tr h="0">
                <a:tc vMerge="1">
                  <a:txBody>
                    <a:bodyPr/>
                    <a:lstStyle/>
                    <a:p>
                      <a:endParaRPr lang="ru-RU"/>
                    </a:p>
                  </a:txBody>
                  <a:tcPr/>
                </a:tc>
                <a:tc vMerge="1">
                  <a:txBody>
                    <a:bodyPr/>
                    <a:lstStyle/>
                    <a:p>
                      <a:endParaRPr lang="ru-RU"/>
                    </a:p>
                  </a:txBody>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dirty="0" smtClean="0">
                          <a:solidFill>
                            <a:srgbClr val="16628C"/>
                          </a:solidFill>
                        </a:rPr>
                        <a:t>MSU</a:t>
                      </a:r>
                      <a:r>
                        <a:rPr lang="ru-RU" sz="900" b="0" dirty="0" smtClean="0">
                          <a:solidFill>
                            <a:srgbClr val="16628C"/>
                          </a:solidFill>
                        </a:rPr>
                        <a:t>-100</a:t>
                      </a:r>
                      <a:endParaRPr lang="ru-RU" sz="900" b="0" dirty="0" smtClean="0">
                        <a:solidFill>
                          <a:srgbClr val="16628C"/>
                        </a:solidFill>
                        <a:latin typeface="+mn-lt"/>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dirty="0" smtClean="0">
                          <a:solidFill>
                            <a:srgbClr val="16628C"/>
                          </a:solidFill>
                        </a:rPr>
                        <a:t>MSU</a:t>
                      </a:r>
                      <a:r>
                        <a:rPr lang="ru-RU" sz="900" b="0" dirty="0" smtClean="0">
                          <a:solidFill>
                            <a:srgbClr val="16628C"/>
                          </a:solidFill>
                        </a:rPr>
                        <a:t>-50</a:t>
                      </a:r>
                      <a:endParaRPr lang="ru-RU" sz="900" b="0" dirty="0" smtClean="0">
                        <a:solidFill>
                          <a:srgbClr val="16628C"/>
                        </a:solidFill>
                        <a:latin typeface="+mn-lt"/>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gridSpan="2" vMerge="1">
                  <a:txBody>
                    <a:bodyPr/>
                    <a:lstStyle/>
                    <a:p>
                      <a:endParaRPr lang="ru-RU"/>
                    </a:p>
                  </a:txBody>
                  <a:tcPr/>
                </a:tc>
                <a:tc hMerge="1" vMerge="1">
                  <a:txBody>
                    <a:bodyPr/>
                    <a:lstStyle/>
                    <a:p>
                      <a:endParaRPr lang="ru-RU"/>
                    </a:p>
                  </a:txBody>
                  <a:tcPr/>
                </a:tc>
              </a:tr>
              <a:tr h="118386">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r>
                        <a:rPr lang="en-US" sz="900" b="0" kern="1200" dirty="0" smtClean="0">
                          <a:solidFill>
                            <a:srgbClr val="16628C"/>
                          </a:solidFill>
                          <a:latin typeface="+mn-lt"/>
                          <a:ea typeface="+mn-ea"/>
                          <a:cs typeface="+mn-cs"/>
                        </a:rPr>
                        <a:t>VR</a:t>
                      </a:r>
                      <a:endParaRPr lang="ru-RU" sz="900" b="0" kern="1200" dirty="0" smtClean="0">
                        <a:solidFill>
                          <a:srgbClr val="16628C"/>
                        </a:solidFill>
                        <a:latin typeface="+mn-lt"/>
                        <a:ea typeface="+mn-ea"/>
                        <a:cs typeface="+mn-cs"/>
                      </a:endParaRPr>
                    </a:p>
                  </a:txBody>
                  <a:tcPr marL="47111" marR="47111" marT="29322" marB="29322">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a:txBody>
                    <a:bodyPr/>
                    <a:lstStyle/>
                    <a:p>
                      <a:pPr algn="ctr"/>
                      <a:r>
                        <a:rPr lang="en-US" sz="900" b="0" kern="1200" dirty="0" smtClean="0">
                          <a:solidFill>
                            <a:srgbClr val="C00000"/>
                          </a:solidFill>
                          <a:latin typeface="+mn-lt"/>
                          <a:ea typeface="+mn-ea"/>
                          <a:cs typeface="+mn-cs"/>
                        </a:rPr>
                        <a:t>SR</a:t>
                      </a:r>
                      <a:r>
                        <a:rPr lang="ru-RU" sz="900" b="0" dirty="0" smtClean="0">
                          <a:solidFill>
                            <a:srgbClr val="C00000"/>
                          </a:solidFill>
                          <a:latin typeface="+mn-lt"/>
                          <a:cs typeface="Arial" pitchFamily="34" charset="0"/>
                        </a:rPr>
                        <a:t>*</a:t>
                      </a:r>
                      <a:endParaRPr lang="ru-RU" sz="900" b="0" kern="1200" dirty="0">
                        <a:solidFill>
                          <a:srgbClr val="16628C"/>
                        </a:solidFill>
                        <a:latin typeface="+mn-lt"/>
                        <a:ea typeface="+mn-ea"/>
                        <a:cs typeface="+mn-cs"/>
                      </a:endParaRPr>
                    </a:p>
                  </a:txBody>
                  <a:tcPr marL="47111" marR="47111" marT="29322" marB="29322">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r>
              <a:tr h="133064">
                <a:tc vMerge="1">
                  <a:txBody>
                    <a:bodyPr/>
                    <a:lstStyle/>
                    <a:p>
                      <a:endParaRPr lang="ru-RU"/>
                    </a:p>
                  </a:txBody>
                  <a:tcPr/>
                </a:tc>
                <a:tc vMerge="1">
                  <a:txBody>
                    <a:bodyPr/>
                    <a:lstStyle/>
                    <a:p>
                      <a:endParaRPr lang="ru-RU"/>
                    </a:p>
                  </a:txBody>
                  <a:tcPr/>
                </a:tc>
                <a:tc>
                  <a:txBody>
                    <a:bodyPr/>
                    <a:lstStyle/>
                    <a:p>
                      <a:pPr algn="ctr"/>
                      <a:r>
                        <a:rPr lang="ru-RU" sz="900" b="0" dirty="0" smtClean="0">
                          <a:solidFill>
                            <a:srgbClr val="16628C"/>
                          </a:solidFill>
                        </a:rPr>
                        <a:t>900</a:t>
                      </a:r>
                      <a:endParaRPr lang="ru-RU" sz="900" b="0" dirty="0">
                        <a:solidFill>
                          <a:srgbClr val="16628C"/>
                        </a:solidFill>
                        <a:latin typeface="+mn-lt"/>
                        <a:cs typeface="Arial" pitchFamily="34" charset="0"/>
                      </a:endParaRPr>
                    </a:p>
                  </a:txBody>
                  <a:tcPr marL="47111" marR="47111" marT="29322" marB="29322">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a:txBody>
                    <a:bodyPr/>
                    <a:lstStyle/>
                    <a:p>
                      <a:pPr algn="ctr"/>
                      <a:r>
                        <a:rPr lang="ru-RU" sz="900" b="0" dirty="0" smtClean="0">
                          <a:solidFill>
                            <a:srgbClr val="16628C"/>
                          </a:solidFill>
                        </a:rPr>
                        <a:t>900</a:t>
                      </a:r>
                      <a:endParaRPr lang="ru-RU" sz="900" b="0" dirty="0">
                        <a:solidFill>
                          <a:srgbClr val="16628C"/>
                        </a:solidFill>
                        <a:latin typeface="+mn-lt"/>
                        <a:cs typeface="Arial" pitchFamily="34" charset="0"/>
                      </a:endParaRPr>
                    </a:p>
                  </a:txBody>
                  <a:tcPr marL="47111" marR="47111" marT="29322" marB="29322">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a:txBody>
                    <a:bodyPr/>
                    <a:lstStyle/>
                    <a:p>
                      <a:pPr algn="ctr"/>
                      <a:r>
                        <a:rPr lang="ru-RU" sz="900" b="0" dirty="0" smtClean="0">
                          <a:solidFill>
                            <a:srgbClr val="16628C"/>
                          </a:solidFill>
                        </a:rPr>
                        <a:t>2800</a:t>
                      </a:r>
                      <a:endParaRPr lang="ru-RU" sz="900" b="0" dirty="0">
                        <a:solidFill>
                          <a:srgbClr val="16628C"/>
                        </a:solidFill>
                        <a:latin typeface="+mn-lt"/>
                        <a:cs typeface="Arial" pitchFamily="34" charset="0"/>
                      </a:endParaRPr>
                    </a:p>
                  </a:txBody>
                  <a:tcPr marL="47111" marR="47111" marT="29322" marB="29322">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vMerge="1">
                  <a:txBody>
                    <a:bodyPr/>
                    <a:lstStyle/>
                    <a:p>
                      <a:endParaRPr lang="ru-RU"/>
                    </a:p>
                  </a:txBody>
                  <a:tcPr/>
                </a:tc>
                <a:tc>
                  <a:txBody>
                    <a:bodyPr/>
                    <a:lstStyle/>
                    <a:p>
                      <a:pPr algn="ctr"/>
                      <a:r>
                        <a:rPr lang="ru-RU" sz="900" b="0" dirty="0" smtClean="0">
                          <a:solidFill>
                            <a:srgbClr val="16628C"/>
                          </a:solidFill>
                        </a:rPr>
                        <a:t>23 </a:t>
                      </a:r>
                      <a:endParaRPr lang="ru-RU" sz="900" b="0" dirty="0" smtClean="0">
                        <a:solidFill>
                          <a:srgbClr val="16628C"/>
                        </a:solidFill>
                        <a:latin typeface="+mn-lt"/>
                        <a:cs typeface="Arial" pitchFamily="34" charset="0"/>
                      </a:endParaRPr>
                    </a:p>
                  </a:txBody>
                  <a:tcPr marL="47111" marR="47111" marT="29322" marB="29322">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a:txBody>
                    <a:bodyPr/>
                    <a:lstStyle/>
                    <a:p>
                      <a:pPr algn="ctr"/>
                      <a:r>
                        <a:rPr lang="ru-RU" sz="900" b="0" dirty="0" smtClean="0">
                          <a:solidFill>
                            <a:srgbClr val="16628C"/>
                          </a:solidFill>
                        </a:rPr>
                        <a:t>20 </a:t>
                      </a:r>
                      <a:endParaRPr lang="ru-RU" sz="900" b="0" dirty="0" smtClean="0">
                        <a:solidFill>
                          <a:srgbClr val="16628C"/>
                        </a:solidFill>
                        <a:latin typeface="+mn-lt"/>
                        <a:cs typeface="Arial" pitchFamily="34" charset="0"/>
                      </a:endParaRPr>
                    </a:p>
                  </a:txBody>
                  <a:tcPr marL="47111" marR="47111" marT="29322" marB="29322">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a:txBody>
                    <a:bodyPr/>
                    <a:lstStyle/>
                    <a:p>
                      <a:pPr algn="ctr"/>
                      <a:r>
                        <a:rPr lang="ru-RU" sz="900" b="0" dirty="0" smtClean="0">
                          <a:solidFill>
                            <a:srgbClr val="16628C"/>
                          </a:solidFill>
                        </a:rPr>
                        <a:t>38</a:t>
                      </a:r>
                      <a:endParaRPr lang="ru-RU" sz="900" b="0" dirty="0">
                        <a:solidFill>
                          <a:srgbClr val="16628C"/>
                        </a:solidFill>
                        <a:latin typeface="+mn-lt"/>
                        <a:cs typeface="Arial" pitchFamily="34" charset="0"/>
                      </a:endParaRPr>
                    </a:p>
                  </a:txBody>
                  <a:tcPr marL="47111" marR="47111" marT="29322" marB="29322">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a:txBody>
                    <a:bodyPr/>
                    <a:lstStyle/>
                    <a:p>
                      <a:pPr algn="ctr"/>
                      <a:r>
                        <a:rPr lang="ru-RU" sz="900" b="0" dirty="0" smtClean="0">
                          <a:solidFill>
                            <a:srgbClr val="16628C"/>
                          </a:solidFill>
                        </a:rPr>
                        <a:t>25</a:t>
                      </a:r>
                      <a:endParaRPr lang="ru-RU" sz="900" b="0" dirty="0">
                        <a:solidFill>
                          <a:srgbClr val="16628C"/>
                        </a:solidFill>
                        <a:latin typeface="+mn-lt"/>
                        <a:cs typeface="Arial" pitchFamily="34" charset="0"/>
                      </a:endParaRPr>
                    </a:p>
                  </a:txBody>
                  <a:tcPr marL="47111" marR="47111" marT="29322" marB="29322">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a:txBody>
                    <a:bodyPr/>
                    <a:lstStyle/>
                    <a:p>
                      <a:pPr algn="ctr"/>
                      <a:r>
                        <a:rPr lang="ru-RU" sz="900" b="0" dirty="0" smtClean="0">
                          <a:solidFill>
                            <a:srgbClr val="16628C"/>
                          </a:solidFill>
                        </a:rPr>
                        <a:t>97</a:t>
                      </a:r>
                      <a:endParaRPr lang="ru-RU" sz="900" b="0" dirty="0">
                        <a:solidFill>
                          <a:srgbClr val="16628C"/>
                        </a:solidFill>
                        <a:latin typeface="+mn-lt"/>
                        <a:cs typeface="Arial" pitchFamily="34" charset="0"/>
                      </a:endParaRPr>
                    </a:p>
                  </a:txBody>
                  <a:tcPr marL="47111" marR="47111" marT="29322" marB="29322">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a:txBody>
                    <a:bodyPr/>
                    <a:lstStyle/>
                    <a:p>
                      <a:pPr algn="ctr"/>
                      <a:r>
                        <a:rPr lang="ru-RU" sz="900" b="0" dirty="0" smtClean="0">
                          <a:solidFill>
                            <a:srgbClr val="16628C"/>
                          </a:solidFill>
                        </a:rPr>
                        <a:t>441</a:t>
                      </a:r>
                      <a:endParaRPr lang="ru-RU" sz="900" b="0" dirty="0">
                        <a:solidFill>
                          <a:srgbClr val="16628C"/>
                        </a:solidFill>
                        <a:latin typeface="+mn-lt"/>
                        <a:cs typeface="Arial" pitchFamily="34" charset="0"/>
                      </a:endParaRPr>
                    </a:p>
                  </a:txBody>
                  <a:tcPr marL="47111" marR="47111" marT="29322" marB="29322">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r>
              <a:tr h="43445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solidFill>
                            <a:srgbClr val="16628C"/>
                          </a:solidFill>
                        </a:rPr>
                        <a:t>Spatial Resolution</a:t>
                      </a:r>
                      <a:r>
                        <a:rPr lang="ru-RU" sz="900" dirty="0" smtClean="0">
                          <a:solidFill>
                            <a:srgbClr val="16628C"/>
                          </a:solidFill>
                        </a:rPr>
                        <a:t> (</a:t>
                      </a:r>
                      <a:r>
                        <a:rPr lang="en-US" sz="900" dirty="0" smtClean="0">
                          <a:solidFill>
                            <a:srgbClr val="16628C"/>
                          </a:solidFill>
                        </a:rPr>
                        <a:t>m</a:t>
                      </a:r>
                      <a:r>
                        <a:rPr lang="ru-RU" sz="900" dirty="0" smtClean="0">
                          <a:solidFill>
                            <a:srgbClr val="16628C"/>
                          </a:solidFill>
                        </a:rPr>
                        <a:t>):</a:t>
                      </a: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ru-RU" sz="900" dirty="0" smtClean="0">
                          <a:solidFill>
                            <a:srgbClr val="16628C"/>
                          </a:solidFill>
                        </a:rPr>
                        <a:t> </a:t>
                      </a:r>
                      <a:r>
                        <a:rPr lang="en-US" sz="900" dirty="0" smtClean="0">
                          <a:solidFill>
                            <a:srgbClr val="16628C"/>
                          </a:solidFill>
                        </a:rPr>
                        <a:t>Panchromatic (PAN)</a:t>
                      </a:r>
                      <a:endParaRPr lang="ru-RU" sz="900" dirty="0" smtClean="0">
                        <a:solidFill>
                          <a:srgbClr val="16628C"/>
                        </a:solidFill>
                      </a:endParaRPr>
                    </a:p>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ru-RU" sz="900" dirty="0" smtClean="0">
                          <a:solidFill>
                            <a:srgbClr val="16628C"/>
                          </a:solidFill>
                        </a:rPr>
                        <a:t> </a:t>
                      </a:r>
                      <a:r>
                        <a:rPr lang="en-US" sz="900" dirty="0" smtClean="0">
                          <a:solidFill>
                            <a:srgbClr val="16628C"/>
                          </a:solidFill>
                        </a:rPr>
                        <a:t>Multispectral (MS)</a:t>
                      </a:r>
                      <a:endParaRPr lang="ru-RU" sz="900" b="0" baseline="0" dirty="0" smtClean="0">
                        <a:solidFill>
                          <a:srgbClr val="16628C"/>
                        </a:solidFill>
                        <a:latin typeface="Arial" pitchFamily="34" charset="0"/>
                        <a:cs typeface="Arial" pitchFamily="34" charset="0"/>
                      </a:endParaRPr>
                    </a:p>
                  </a:txBody>
                  <a:tcPr marL="47111" marR="47111" marT="29322" marB="29322">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chemeClr val="accent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900" b="0" dirty="0" smtClean="0">
                          <a:solidFill>
                            <a:srgbClr val="16628C"/>
                          </a:solidFill>
                        </a:rPr>
                        <a:t>1 / 2</a:t>
                      </a:r>
                      <a:r>
                        <a:rPr lang="en-US" sz="900" b="0" dirty="0" smtClean="0">
                          <a:solidFill>
                            <a:srgbClr val="16628C"/>
                          </a:solidFill>
                        </a:rPr>
                        <a:t>.</a:t>
                      </a:r>
                      <a:r>
                        <a:rPr lang="ru-RU" sz="900" b="0" dirty="0" smtClean="0">
                          <a:solidFill>
                            <a:srgbClr val="16628C"/>
                          </a:solidFill>
                        </a:rPr>
                        <a:t>8*</a:t>
                      </a:r>
                      <a:r>
                        <a:rPr lang="en-US" sz="900" b="0" dirty="0" smtClean="0">
                          <a:solidFill>
                            <a:srgbClr val="16628C"/>
                          </a:solidFill>
                        </a:rPr>
                        <a:t>*</a:t>
                      </a:r>
                      <a:endParaRPr lang="ru-RU" sz="900" b="0" dirty="0" smtClean="0">
                        <a:solidFill>
                          <a:srgbClr val="16628C"/>
                        </a:solidFill>
                      </a:endParaRPr>
                    </a:p>
                    <a:p>
                      <a:pPr marL="0" marR="0" indent="0" algn="ctr" defTabSz="1475110" rtl="0" eaLnBrk="1" fontAlgn="auto" latinLnBrk="0" hangingPunct="1">
                        <a:lnSpc>
                          <a:spcPct val="100000"/>
                        </a:lnSpc>
                        <a:spcBef>
                          <a:spcPts val="0"/>
                        </a:spcBef>
                        <a:spcAft>
                          <a:spcPts val="0"/>
                        </a:spcAft>
                        <a:buClrTx/>
                        <a:buSzTx/>
                        <a:buFontTx/>
                        <a:buNone/>
                        <a:tabLst/>
                        <a:defRPr/>
                      </a:pPr>
                      <a:r>
                        <a:rPr lang="ru-RU" sz="900" b="0" dirty="0" smtClean="0">
                          <a:solidFill>
                            <a:srgbClr val="16628C"/>
                          </a:solidFill>
                        </a:rPr>
                        <a:t>2</a:t>
                      </a:r>
                      <a:r>
                        <a:rPr lang="ru-RU" sz="900" b="0" baseline="0" dirty="0" smtClean="0">
                          <a:solidFill>
                            <a:srgbClr val="16628C"/>
                          </a:solidFill>
                        </a:rPr>
                        <a:t>–</a:t>
                      </a:r>
                      <a:r>
                        <a:rPr lang="ru-RU" sz="900" b="0" dirty="0" smtClean="0">
                          <a:solidFill>
                            <a:srgbClr val="16628C"/>
                          </a:solidFill>
                        </a:rPr>
                        <a:t>3 / 3</a:t>
                      </a:r>
                      <a:r>
                        <a:rPr lang="ru-RU" sz="900" b="0" baseline="0" dirty="0" smtClean="0">
                          <a:solidFill>
                            <a:srgbClr val="16628C"/>
                          </a:solidFill>
                        </a:rPr>
                        <a:t>–</a:t>
                      </a:r>
                      <a:r>
                        <a:rPr lang="ru-RU" sz="900" b="0" dirty="0" smtClean="0">
                          <a:solidFill>
                            <a:srgbClr val="16628C"/>
                          </a:solidFill>
                        </a:rPr>
                        <a:t>5*</a:t>
                      </a:r>
                      <a:r>
                        <a:rPr lang="en-US" sz="900" b="0" dirty="0" smtClean="0">
                          <a:solidFill>
                            <a:srgbClr val="16628C"/>
                          </a:solidFill>
                        </a:rPr>
                        <a:t>*</a:t>
                      </a:r>
                      <a:endParaRPr lang="ru-RU" sz="900" b="0" dirty="0" smtClean="0">
                        <a:solidFill>
                          <a:srgbClr val="16628C"/>
                        </a:solidFill>
                      </a:endParaRPr>
                    </a:p>
                  </a:txBody>
                  <a:tcPr marL="47111" marR="47111" marT="29322" marB="29322" anchor="b">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900" b="0" dirty="0" smtClean="0">
                          <a:solidFill>
                            <a:srgbClr val="16628C"/>
                          </a:solidFill>
                        </a:rPr>
                        <a:t>-</a:t>
                      </a:r>
                    </a:p>
                    <a:p>
                      <a:pPr marL="0" marR="0" indent="0" algn="ctr" defTabSz="914400" rtl="0" eaLnBrk="1" fontAlgn="auto" latinLnBrk="0" hangingPunct="1">
                        <a:lnSpc>
                          <a:spcPct val="100000"/>
                        </a:lnSpc>
                        <a:spcBef>
                          <a:spcPts val="0"/>
                        </a:spcBef>
                        <a:spcAft>
                          <a:spcPts val="0"/>
                        </a:spcAft>
                        <a:buClrTx/>
                        <a:buSzTx/>
                        <a:buFontTx/>
                        <a:buNone/>
                        <a:tabLst/>
                        <a:defRPr/>
                      </a:pPr>
                      <a:r>
                        <a:rPr lang="ru-RU" sz="900" b="0" dirty="0" smtClean="0">
                          <a:solidFill>
                            <a:srgbClr val="16628C"/>
                          </a:solidFill>
                        </a:rPr>
                        <a:t>60</a:t>
                      </a:r>
                      <a:endParaRPr lang="ru-RU" sz="900" b="0" dirty="0" smtClean="0">
                        <a:solidFill>
                          <a:srgbClr val="16628C"/>
                        </a:solidFill>
                        <a:latin typeface="+mn-lt"/>
                        <a:cs typeface="Arial" pitchFamily="34" charset="0"/>
                      </a:endParaRPr>
                    </a:p>
                  </a:txBody>
                  <a:tcPr marL="47111" marR="47111" marT="29322" marB="29322" anchor="b">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900" b="0" dirty="0" smtClean="0">
                          <a:solidFill>
                            <a:srgbClr val="16628C"/>
                          </a:solidFill>
                        </a:rPr>
                        <a:t>-</a:t>
                      </a:r>
                    </a:p>
                    <a:p>
                      <a:pPr marL="0" marR="0" indent="0" algn="ctr" defTabSz="914400" rtl="0" eaLnBrk="1" fontAlgn="auto" latinLnBrk="0" hangingPunct="1">
                        <a:lnSpc>
                          <a:spcPct val="100000"/>
                        </a:lnSpc>
                        <a:spcBef>
                          <a:spcPts val="0"/>
                        </a:spcBef>
                        <a:spcAft>
                          <a:spcPts val="0"/>
                        </a:spcAft>
                        <a:buClrTx/>
                        <a:buSzTx/>
                        <a:buFontTx/>
                        <a:buNone/>
                        <a:tabLst/>
                        <a:defRPr/>
                      </a:pPr>
                      <a:r>
                        <a:rPr lang="ru-RU" sz="900" b="0" dirty="0" smtClean="0">
                          <a:solidFill>
                            <a:srgbClr val="16628C"/>
                          </a:solidFill>
                        </a:rPr>
                        <a:t>120</a:t>
                      </a:r>
                      <a:endParaRPr lang="ru-RU" sz="900" b="0" dirty="0" smtClean="0">
                        <a:solidFill>
                          <a:srgbClr val="16628C"/>
                        </a:solidFill>
                        <a:latin typeface="+mn-lt"/>
                        <a:cs typeface="Arial" pitchFamily="34" charset="0"/>
                      </a:endParaRPr>
                    </a:p>
                  </a:txBody>
                  <a:tcPr marL="47111" marR="47111" marT="29322" marB="29322" anchor="b">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900" b="0" dirty="0" smtClean="0">
                          <a:solidFill>
                            <a:srgbClr val="16628C"/>
                          </a:solidFill>
                        </a:rPr>
                        <a:t>-</a:t>
                      </a:r>
                    </a:p>
                    <a:p>
                      <a:pPr marL="0" marR="0" indent="0" algn="ctr" defTabSz="914400" rtl="0" eaLnBrk="1" fontAlgn="auto" latinLnBrk="0" hangingPunct="1">
                        <a:lnSpc>
                          <a:spcPct val="100000"/>
                        </a:lnSpc>
                        <a:spcBef>
                          <a:spcPts val="0"/>
                        </a:spcBef>
                        <a:spcAft>
                          <a:spcPts val="0"/>
                        </a:spcAft>
                        <a:buClrTx/>
                        <a:buSzTx/>
                        <a:buFontTx/>
                        <a:buNone/>
                        <a:tabLst/>
                        <a:defRPr/>
                      </a:pPr>
                      <a:r>
                        <a:rPr lang="ru-RU" sz="900" b="0" dirty="0" smtClean="0">
                          <a:solidFill>
                            <a:srgbClr val="16628C"/>
                          </a:solidFill>
                        </a:rPr>
                        <a:t>1000</a:t>
                      </a:r>
                      <a:endParaRPr lang="ru-RU" sz="900" b="0" dirty="0" smtClean="0">
                        <a:solidFill>
                          <a:srgbClr val="16628C"/>
                        </a:solidFill>
                        <a:latin typeface="+mn-lt"/>
                        <a:cs typeface="Arial" pitchFamily="34" charset="0"/>
                      </a:endParaRPr>
                    </a:p>
                  </a:txBody>
                  <a:tcPr marL="47111" marR="47111" marT="29322" marB="29322" anchor="b">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a:txBody>
                    <a:bodyPr/>
                    <a:lstStyle/>
                    <a:p>
                      <a:pPr algn="ctr"/>
                      <a:r>
                        <a:rPr lang="en-US" sz="900" b="0" dirty="0" smtClean="0">
                          <a:solidFill>
                            <a:srgbClr val="16628C"/>
                          </a:solidFill>
                        </a:rPr>
                        <a:t>In visible region</a:t>
                      </a:r>
                      <a:r>
                        <a:rPr lang="ru-RU" sz="900" b="0" dirty="0" smtClean="0">
                          <a:solidFill>
                            <a:srgbClr val="16628C"/>
                          </a:solidFill>
                        </a:rPr>
                        <a:t> – 1000</a:t>
                      </a:r>
                    </a:p>
                    <a:p>
                      <a:pPr algn="ctr"/>
                      <a:r>
                        <a:rPr lang="en-US" sz="900" b="0" baseline="0" dirty="0" smtClean="0">
                          <a:solidFill>
                            <a:srgbClr val="16628C"/>
                          </a:solidFill>
                        </a:rPr>
                        <a:t>In IR region</a:t>
                      </a:r>
                      <a:r>
                        <a:rPr lang="ru-RU" sz="900" b="0" baseline="0" dirty="0" smtClean="0">
                          <a:solidFill>
                            <a:srgbClr val="16628C"/>
                          </a:solidFill>
                        </a:rPr>
                        <a:t> – 4000</a:t>
                      </a:r>
                      <a:endParaRPr lang="ru-RU" sz="900" b="0" dirty="0" smtClean="0">
                        <a:solidFill>
                          <a:srgbClr val="16628C"/>
                        </a:solidFill>
                        <a:latin typeface="+mn-lt"/>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a:txBody>
                    <a:bodyPr/>
                    <a:lstStyle/>
                    <a:p>
                      <a:pPr algn="ctr"/>
                      <a:r>
                        <a:rPr lang="ru-RU" sz="900" b="0" dirty="0" smtClean="0">
                          <a:solidFill>
                            <a:srgbClr val="16628C"/>
                          </a:solidFill>
                        </a:rPr>
                        <a:t>2</a:t>
                      </a:r>
                      <a:r>
                        <a:rPr lang="en-US" sz="900" b="0" dirty="0" smtClean="0">
                          <a:solidFill>
                            <a:srgbClr val="16628C"/>
                          </a:solidFill>
                        </a:rPr>
                        <a:t>.</a:t>
                      </a:r>
                      <a:r>
                        <a:rPr lang="ru-RU" sz="900" b="0" dirty="0" smtClean="0">
                          <a:solidFill>
                            <a:srgbClr val="16628C"/>
                          </a:solidFill>
                        </a:rPr>
                        <a:t>5</a:t>
                      </a:r>
                    </a:p>
                    <a:p>
                      <a:pPr algn="ctr"/>
                      <a:r>
                        <a:rPr lang="ru-RU" sz="900" b="0" dirty="0" smtClean="0">
                          <a:solidFill>
                            <a:srgbClr val="16628C"/>
                          </a:solidFill>
                        </a:rPr>
                        <a:t>-</a:t>
                      </a:r>
                      <a:endParaRPr lang="ru-RU" sz="900" b="0" dirty="0" smtClean="0">
                        <a:solidFill>
                          <a:srgbClr val="16628C"/>
                        </a:solidFill>
                        <a:latin typeface="+mn-lt"/>
                        <a:cs typeface="Arial" pitchFamily="34" charset="0"/>
                      </a:endParaRPr>
                    </a:p>
                  </a:txBody>
                  <a:tcPr marL="47111" marR="47111" marT="29322" marB="29322" anchor="b">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a:txBody>
                    <a:bodyPr/>
                    <a:lstStyle/>
                    <a:p>
                      <a:pPr algn="ctr"/>
                      <a:r>
                        <a:rPr lang="ru-RU" sz="900" b="0" dirty="0" smtClean="0">
                          <a:solidFill>
                            <a:srgbClr val="16628C"/>
                          </a:solidFill>
                        </a:rPr>
                        <a:t>-</a:t>
                      </a:r>
                    </a:p>
                    <a:p>
                      <a:pPr algn="ctr"/>
                      <a:r>
                        <a:rPr lang="ru-RU" sz="900" b="0" dirty="0" smtClean="0">
                          <a:solidFill>
                            <a:srgbClr val="16628C"/>
                          </a:solidFill>
                        </a:rPr>
                        <a:t>12</a:t>
                      </a:r>
                      <a:endParaRPr lang="ru-RU" sz="900" b="0" dirty="0" smtClean="0">
                        <a:solidFill>
                          <a:srgbClr val="16628C"/>
                        </a:solidFill>
                        <a:latin typeface="+mn-lt"/>
                        <a:cs typeface="Arial" pitchFamily="34" charset="0"/>
                      </a:endParaRPr>
                    </a:p>
                  </a:txBody>
                  <a:tcPr marL="47111" marR="47111" marT="29322" marB="29322" anchor="b">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a:txBody>
                    <a:bodyPr/>
                    <a:lstStyle/>
                    <a:p>
                      <a:pPr algn="ctr"/>
                      <a:r>
                        <a:rPr lang="ru-RU" sz="900" b="0" dirty="0" smtClean="0">
                          <a:solidFill>
                            <a:srgbClr val="16628C"/>
                          </a:solidFill>
                        </a:rPr>
                        <a:t>1</a:t>
                      </a:r>
                    </a:p>
                    <a:p>
                      <a:pPr algn="ctr"/>
                      <a:r>
                        <a:rPr lang="ru-RU" sz="900" b="0" dirty="0" smtClean="0">
                          <a:solidFill>
                            <a:srgbClr val="16628C"/>
                          </a:solidFill>
                        </a:rPr>
                        <a:t>3</a:t>
                      </a:r>
                      <a:endParaRPr lang="ru-RU" sz="900" b="0" dirty="0">
                        <a:solidFill>
                          <a:srgbClr val="16628C"/>
                        </a:solidFill>
                        <a:latin typeface="+mn-lt"/>
                        <a:cs typeface="Arial" pitchFamily="34" charset="0"/>
                      </a:endParaRPr>
                    </a:p>
                  </a:txBody>
                  <a:tcPr marL="47111" marR="47111" marT="29322" marB="29322" anchor="b">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a:txBody>
                    <a:bodyPr/>
                    <a:lstStyle/>
                    <a:p>
                      <a:pPr algn="ctr"/>
                      <a:r>
                        <a:rPr lang="ru-RU" sz="900" b="0" dirty="0" smtClean="0">
                          <a:solidFill>
                            <a:srgbClr val="16628C"/>
                          </a:solidFill>
                        </a:rPr>
                        <a:t>-</a:t>
                      </a:r>
                    </a:p>
                    <a:p>
                      <a:pPr algn="ctr"/>
                      <a:r>
                        <a:rPr lang="ru-RU" sz="900" b="0" dirty="0" smtClean="0">
                          <a:solidFill>
                            <a:srgbClr val="16628C"/>
                          </a:solidFill>
                        </a:rPr>
                        <a:t>30</a:t>
                      </a:r>
                      <a:endParaRPr lang="ru-RU" sz="900" b="0" dirty="0">
                        <a:solidFill>
                          <a:srgbClr val="16628C"/>
                        </a:solidFill>
                        <a:latin typeface="+mn-lt"/>
                        <a:cs typeface="Arial" pitchFamily="34" charset="0"/>
                      </a:endParaRPr>
                    </a:p>
                  </a:txBody>
                  <a:tcPr marL="47111" marR="47111" marT="29322" marB="29322" anchor="b">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a:txBody>
                    <a:bodyPr/>
                    <a:lstStyle/>
                    <a:p>
                      <a:pPr algn="ctr"/>
                      <a:r>
                        <a:rPr lang="ru-RU" sz="900" b="0" dirty="0" smtClean="0">
                          <a:solidFill>
                            <a:srgbClr val="16628C"/>
                          </a:solidFill>
                        </a:rPr>
                        <a:t>12</a:t>
                      </a:r>
                    </a:p>
                    <a:p>
                      <a:pPr algn="ctr"/>
                      <a:r>
                        <a:rPr lang="ru-RU" sz="900" b="0" dirty="0" smtClean="0">
                          <a:solidFill>
                            <a:srgbClr val="16628C"/>
                          </a:solidFill>
                        </a:rPr>
                        <a:t>23</a:t>
                      </a:r>
                      <a:r>
                        <a:rPr lang="en-US" sz="900" b="0" dirty="0" smtClean="0">
                          <a:solidFill>
                            <a:srgbClr val="16628C"/>
                          </a:solidFill>
                        </a:rPr>
                        <a:t>.</a:t>
                      </a:r>
                      <a:r>
                        <a:rPr lang="ru-RU" sz="900" b="0" dirty="0" smtClean="0">
                          <a:solidFill>
                            <a:srgbClr val="16628C"/>
                          </a:solidFill>
                        </a:rPr>
                        <a:t>8</a:t>
                      </a:r>
                      <a:endParaRPr lang="ru-RU" sz="900" b="0" dirty="0">
                        <a:solidFill>
                          <a:srgbClr val="16628C"/>
                        </a:solidFill>
                        <a:latin typeface="+mn-lt"/>
                        <a:cs typeface="Arial" pitchFamily="34" charset="0"/>
                      </a:endParaRPr>
                    </a:p>
                  </a:txBody>
                  <a:tcPr marL="47111" marR="47111" marT="29322" marB="29322" anchor="b">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a:txBody>
                    <a:bodyPr/>
                    <a:lstStyle/>
                    <a:p>
                      <a:pPr algn="ctr"/>
                      <a:r>
                        <a:rPr lang="ru-RU" sz="900" b="0" dirty="0" smtClean="0">
                          <a:solidFill>
                            <a:srgbClr val="16628C"/>
                          </a:solidFill>
                        </a:rPr>
                        <a:t>60</a:t>
                      </a:r>
                    </a:p>
                    <a:p>
                      <a:pPr algn="ctr"/>
                      <a:r>
                        <a:rPr lang="ru-RU" sz="900" b="0" dirty="0" smtClean="0">
                          <a:solidFill>
                            <a:srgbClr val="16628C"/>
                          </a:solidFill>
                        </a:rPr>
                        <a:t>120</a:t>
                      </a:r>
                      <a:endParaRPr lang="ru-RU" sz="900" b="0" dirty="0">
                        <a:solidFill>
                          <a:srgbClr val="16628C"/>
                        </a:solidFill>
                        <a:latin typeface="+mn-lt"/>
                        <a:cs typeface="Arial" pitchFamily="34" charset="0"/>
                      </a:endParaRPr>
                    </a:p>
                  </a:txBody>
                  <a:tcPr marL="47111" marR="47111" marT="29322" marB="29322" anchor="b">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r>
              <a:tr h="2373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solidFill>
                            <a:srgbClr val="16628C"/>
                          </a:solidFill>
                        </a:rPr>
                        <a:t>Spectral</a:t>
                      </a:r>
                      <a:r>
                        <a:rPr lang="en-US" sz="900" baseline="0" dirty="0" smtClean="0">
                          <a:solidFill>
                            <a:srgbClr val="16628C"/>
                          </a:solidFill>
                        </a:rPr>
                        <a:t> Bands</a:t>
                      </a:r>
                      <a:endParaRPr lang="ru-RU" sz="900" b="0" dirty="0" smtClean="0">
                        <a:solidFill>
                          <a:srgbClr val="16628C"/>
                        </a:solidFill>
                        <a:latin typeface="Arial" pitchFamily="34" charset="0"/>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chemeClr val="accent2">
                        <a:lumMod val="20000"/>
                        <a:lumOff val="80000"/>
                      </a:schemeClr>
                    </a:solidFill>
                  </a:tcPr>
                </a:tc>
                <a:tc>
                  <a:txBody>
                    <a:bodyPr/>
                    <a:lstStyle/>
                    <a:p>
                      <a:pPr algn="ctr"/>
                      <a:r>
                        <a:rPr lang="ru-RU" sz="900" b="0" dirty="0" smtClean="0">
                          <a:solidFill>
                            <a:srgbClr val="16628C"/>
                          </a:solidFill>
                        </a:rPr>
                        <a:t>4</a:t>
                      </a:r>
                      <a:endParaRPr lang="ru-RU" sz="900" b="0" dirty="0" smtClean="0">
                        <a:solidFill>
                          <a:srgbClr val="16628C"/>
                        </a:solidFill>
                        <a:latin typeface="+mn-lt"/>
                        <a:cs typeface="Arial" pitchFamily="34" charset="0"/>
                      </a:endParaRPr>
                    </a:p>
                  </a:txBody>
                  <a:tcPr marL="47111" marR="47111" marT="29322" marB="29322" anchor="b">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a:txBody>
                    <a:bodyPr/>
                    <a:lstStyle/>
                    <a:p>
                      <a:pPr algn="ctr"/>
                      <a:r>
                        <a:rPr lang="ru-RU" sz="900" b="0" dirty="0" smtClean="0">
                          <a:solidFill>
                            <a:srgbClr val="16628C"/>
                          </a:solidFill>
                        </a:rPr>
                        <a:t>3</a:t>
                      </a:r>
                      <a:endParaRPr lang="ru-RU" sz="900" b="0" dirty="0" smtClean="0">
                        <a:solidFill>
                          <a:srgbClr val="16628C"/>
                        </a:solidFill>
                        <a:latin typeface="+mn-lt"/>
                        <a:cs typeface="Arial" pitchFamily="34" charset="0"/>
                      </a:endParaRPr>
                    </a:p>
                  </a:txBody>
                  <a:tcPr marL="47111" marR="47111" marT="29322" marB="29322" anchor="b">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a:txBody>
                    <a:bodyPr/>
                    <a:lstStyle/>
                    <a:p>
                      <a:pPr algn="ctr"/>
                      <a:r>
                        <a:rPr lang="ru-RU" sz="900" b="0" dirty="0" smtClean="0">
                          <a:solidFill>
                            <a:srgbClr val="16628C"/>
                          </a:solidFill>
                        </a:rPr>
                        <a:t>3</a:t>
                      </a:r>
                      <a:endParaRPr lang="ru-RU" sz="900" b="0" dirty="0" smtClean="0">
                        <a:solidFill>
                          <a:srgbClr val="16628C"/>
                        </a:solidFill>
                        <a:latin typeface="+mn-lt"/>
                        <a:cs typeface="Arial" pitchFamily="34" charset="0"/>
                      </a:endParaRPr>
                    </a:p>
                  </a:txBody>
                  <a:tcPr marL="47111" marR="47111" marT="29322" marB="29322" anchor="b">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a:txBody>
                    <a:bodyPr/>
                    <a:lstStyle/>
                    <a:p>
                      <a:pPr algn="ctr"/>
                      <a:r>
                        <a:rPr lang="ru-RU" sz="900" b="0" dirty="0" smtClean="0">
                          <a:solidFill>
                            <a:srgbClr val="16628C"/>
                          </a:solidFill>
                        </a:rPr>
                        <a:t>6</a:t>
                      </a:r>
                      <a:endParaRPr lang="ru-RU" sz="900" b="0" dirty="0" smtClean="0">
                        <a:solidFill>
                          <a:srgbClr val="16628C"/>
                        </a:solidFill>
                        <a:latin typeface="+mn-lt"/>
                        <a:cs typeface="Arial" pitchFamily="34" charset="0"/>
                      </a:endParaRPr>
                    </a:p>
                  </a:txBody>
                  <a:tcPr marL="47111" marR="47111" marT="29322" marB="29322" anchor="b">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a:txBody>
                    <a:bodyPr/>
                    <a:lstStyle/>
                    <a:p>
                      <a:pPr algn="ctr"/>
                      <a:r>
                        <a:rPr lang="ru-RU" sz="900" b="0" dirty="0" smtClean="0">
                          <a:solidFill>
                            <a:srgbClr val="16628C"/>
                          </a:solidFill>
                        </a:rPr>
                        <a:t>10</a:t>
                      </a:r>
                      <a:endParaRPr lang="ru-RU" sz="900" b="0" dirty="0">
                        <a:solidFill>
                          <a:srgbClr val="16628C"/>
                        </a:solidFill>
                        <a:latin typeface="+mn-lt"/>
                        <a:cs typeface="Arial" pitchFamily="34" charset="0"/>
                      </a:endParaRPr>
                    </a:p>
                  </a:txBody>
                  <a:tcPr marL="47111" marR="47111" marT="29322" marB="29322" anchor="b">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a:txBody>
                    <a:bodyPr/>
                    <a:lstStyle/>
                    <a:p>
                      <a:pPr algn="ctr"/>
                      <a:r>
                        <a:rPr lang="ru-RU" sz="900" b="0" dirty="0" smtClean="0">
                          <a:solidFill>
                            <a:srgbClr val="16628C"/>
                          </a:solidFill>
                        </a:rPr>
                        <a:t>1</a:t>
                      </a:r>
                      <a:endParaRPr lang="ru-RU" sz="900" b="0" dirty="0">
                        <a:solidFill>
                          <a:srgbClr val="16628C"/>
                        </a:solidFill>
                        <a:latin typeface="+mn-lt"/>
                        <a:cs typeface="Arial" pitchFamily="34" charset="0"/>
                      </a:endParaRPr>
                    </a:p>
                  </a:txBody>
                  <a:tcPr marL="47111" marR="47111" marT="29322" marB="29322" anchor="b">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a:txBody>
                    <a:bodyPr/>
                    <a:lstStyle/>
                    <a:p>
                      <a:pPr algn="ctr"/>
                      <a:r>
                        <a:rPr lang="ru-RU" sz="900" b="0" dirty="0" smtClean="0">
                          <a:solidFill>
                            <a:srgbClr val="16628C"/>
                          </a:solidFill>
                        </a:rPr>
                        <a:t>4</a:t>
                      </a:r>
                      <a:endParaRPr lang="ru-RU" sz="900" b="0" dirty="0" smtClean="0">
                        <a:solidFill>
                          <a:srgbClr val="16628C"/>
                        </a:solidFill>
                        <a:latin typeface="+mn-lt"/>
                        <a:cs typeface="Arial" pitchFamily="34" charset="0"/>
                      </a:endParaRPr>
                    </a:p>
                  </a:txBody>
                  <a:tcPr marL="47111" marR="47111" marT="29322" marB="29322" anchor="b">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a:txBody>
                    <a:bodyPr/>
                    <a:lstStyle/>
                    <a:p>
                      <a:pPr algn="ctr"/>
                      <a:r>
                        <a:rPr lang="ru-RU" sz="900" b="0" dirty="0" smtClean="0">
                          <a:solidFill>
                            <a:srgbClr val="16628C"/>
                          </a:solidFill>
                        </a:rPr>
                        <a:t>8</a:t>
                      </a:r>
                      <a:endParaRPr lang="ru-RU" sz="900" b="0" dirty="0">
                        <a:solidFill>
                          <a:srgbClr val="16628C"/>
                        </a:solidFill>
                        <a:latin typeface="+mn-lt"/>
                        <a:cs typeface="Arial" pitchFamily="34" charset="0"/>
                      </a:endParaRPr>
                    </a:p>
                  </a:txBody>
                  <a:tcPr marL="47111" marR="47111" marT="29322" marB="29322" anchor="b">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900" b="0" dirty="0" smtClean="0">
                          <a:solidFill>
                            <a:srgbClr val="16628C"/>
                          </a:solidFill>
                        </a:rPr>
                        <a:t>96</a:t>
                      </a:r>
                      <a:endParaRPr lang="ru-RU" sz="900" b="0" dirty="0" smtClean="0">
                        <a:solidFill>
                          <a:srgbClr val="16628C"/>
                        </a:solidFill>
                        <a:latin typeface="+mn-lt"/>
                        <a:cs typeface="Arial" pitchFamily="34" charset="0"/>
                      </a:endParaRPr>
                    </a:p>
                  </a:txBody>
                  <a:tcPr marL="47111" marR="47111" marT="29322" marB="29322" anchor="b">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a:txBody>
                    <a:bodyPr/>
                    <a:lstStyle/>
                    <a:p>
                      <a:pPr algn="ctr"/>
                      <a:r>
                        <a:rPr lang="ru-RU" sz="900" b="0" dirty="0" smtClean="0">
                          <a:solidFill>
                            <a:srgbClr val="16628C"/>
                          </a:solidFill>
                        </a:rPr>
                        <a:t>6</a:t>
                      </a:r>
                      <a:endParaRPr lang="ru-RU" sz="900" b="0" dirty="0">
                        <a:solidFill>
                          <a:srgbClr val="16628C"/>
                        </a:solidFill>
                        <a:latin typeface="+mn-lt"/>
                        <a:cs typeface="Arial" pitchFamily="34" charset="0"/>
                      </a:endParaRPr>
                    </a:p>
                  </a:txBody>
                  <a:tcPr marL="47111" marR="47111" marT="29322" marB="29322" anchor="b">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a:txBody>
                    <a:bodyPr/>
                    <a:lstStyle/>
                    <a:p>
                      <a:pPr algn="ctr"/>
                      <a:r>
                        <a:rPr lang="ru-RU" sz="900" b="0" dirty="0" smtClean="0">
                          <a:solidFill>
                            <a:srgbClr val="16628C"/>
                          </a:solidFill>
                        </a:rPr>
                        <a:t>6</a:t>
                      </a:r>
                      <a:endParaRPr lang="ru-RU" sz="900" b="0" dirty="0">
                        <a:solidFill>
                          <a:srgbClr val="16628C"/>
                        </a:solidFill>
                        <a:latin typeface="+mn-lt"/>
                        <a:cs typeface="Arial" pitchFamily="34" charset="0"/>
                      </a:endParaRPr>
                    </a:p>
                  </a:txBody>
                  <a:tcPr marL="47111" marR="47111" marT="29322" marB="29322" anchor="b">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r>
              <a:tr h="183435">
                <a:tc>
                  <a:txBody>
                    <a:bodyPr/>
                    <a:lstStyle/>
                    <a:p>
                      <a:r>
                        <a:rPr lang="en-US" sz="900" dirty="0" smtClean="0">
                          <a:solidFill>
                            <a:srgbClr val="16628C"/>
                          </a:solidFill>
                        </a:rPr>
                        <a:t>Revisit Period</a:t>
                      </a:r>
                      <a:r>
                        <a:rPr lang="ru-RU" sz="900" dirty="0" smtClean="0">
                          <a:solidFill>
                            <a:srgbClr val="16628C"/>
                          </a:solidFill>
                        </a:rPr>
                        <a:t> (</a:t>
                      </a:r>
                      <a:r>
                        <a:rPr lang="en-US" sz="900" dirty="0" smtClean="0">
                          <a:solidFill>
                            <a:srgbClr val="16628C"/>
                          </a:solidFill>
                        </a:rPr>
                        <a:t>days</a:t>
                      </a:r>
                      <a:r>
                        <a:rPr lang="ru-RU" sz="900" dirty="0" smtClean="0">
                          <a:solidFill>
                            <a:srgbClr val="16628C"/>
                          </a:solidFill>
                        </a:rPr>
                        <a:t>)</a:t>
                      </a:r>
                      <a:endParaRPr lang="ru-RU" sz="900" b="0" dirty="0">
                        <a:solidFill>
                          <a:srgbClr val="16628C"/>
                        </a:solidFill>
                        <a:latin typeface="Arial" pitchFamily="34" charset="0"/>
                        <a:cs typeface="Arial" pitchFamily="34" charset="0"/>
                      </a:endParaRPr>
                    </a:p>
                  </a:txBody>
                  <a:tcPr marL="47111" marR="47111" marT="29322" marB="29322">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chemeClr val="accent2">
                        <a:lumMod val="20000"/>
                        <a:lumOff val="80000"/>
                      </a:schemeClr>
                    </a:solidFill>
                  </a:tcPr>
                </a:tc>
                <a:tc>
                  <a:txBody>
                    <a:bodyPr/>
                    <a:lstStyle/>
                    <a:p>
                      <a:pPr algn="ctr"/>
                      <a:r>
                        <a:rPr lang="ru-RU" sz="900" b="0" baseline="0" dirty="0" smtClean="0">
                          <a:solidFill>
                            <a:srgbClr val="16628C"/>
                          </a:solidFill>
                        </a:rPr>
                        <a:t>6–10</a:t>
                      </a:r>
                      <a:endParaRPr lang="ru-RU" sz="900" b="0" dirty="0">
                        <a:solidFill>
                          <a:srgbClr val="16628C"/>
                        </a:solidFill>
                        <a:latin typeface="+mn-lt"/>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gridSpan="3">
                  <a:txBody>
                    <a:bodyPr/>
                    <a:lstStyle/>
                    <a:p>
                      <a:pPr algn="ctr"/>
                      <a:r>
                        <a:rPr lang="ru-RU" sz="900" b="0" dirty="0" smtClean="0">
                          <a:solidFill>
                            <a:srgbClr val="16628C"/>
                          </a:solidFill>
                        </a:rPr>
                        <a:t>2</a:t>
                      </a:r>
                      <a:endParaRPr lang="ru-RU" sz="900" b="0" dirty="0">
                        <a:solidFill>
                          <a:srgbClr val="16628C"/>
                        </a:solidFill>
                        <a:latin typeface="+mn-lt"/>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hMerge="1">
                  <a:txBody>
                    <a:bodyPr/>
                    <a:lstStyle/>
                    <a:p>
                      <a:endParaRPr lang="ru-RU"/>
                    </a:p>
                  </a:txBody>
                  <a:tcPr/>
                </a:tc>
                <a:tc hMerge="1">
                  <a:txBody>
                    <a:bodyPr/>
                    <a:lstStyle/>
                    <a:p>
                      <a:pPr algn="ctr"/>
                      <a:endParaRPr lang="ru-RU" sz="1100" b="1" dirty="0">
                        <a:latin typeface="Arial" pitchFamily="34" charset="0"/>
                        <a:cs typeface="Arial" pitchFamily="34" charset="0"/>
                      </a:endParaRPr>
                    </a:p>
                  </a:txBody>
                  <a:tcPr marL="84406" marR="84406">
                    <a:cell3D prstMaterial="dkEdge">
                      <a:bevel prst="convex"/>
                      <a:lightRig rig="flood" dir="t"/>
                    </a:cell3D>
                    <a:solidFill>
                      <a:schemeClr val="accent4">
                        <a:lumMod val="60000"/>
                        <a:lumOff val="40000"/>
                      </a:schemeClr>
                    </a:solidFill>
                  </a:tcPr>
                </a:tc>
                <a:tc>
                  <a:txBody>
                    <a:bodyPr/>
                    <a:lstStyle/>
                    <a:p>
                      <a:pPr algn="ctr"/>
                      <a:r>
                        <a:rPr lang="ru-RU" sz="900" b="0" dirty="0" smtClean="0">
                          <a:solidFill>
                            <a:srgbClr val="16628C"/>
                          </a:solidFill>
                        </a:rPr>
                        <a:t>15</a:t>
                      </a:r>
                      <a:r>
                        <a:rPr lang="ru-RU" sz="900" b="0" baseline="0" dirty="0" smtClean="0">
                          <a:solidFill>
                            <a:srgbClr val="16628C"/>
                          </a:solidFill>
                        </a:rPr>
                        <a:t>–</a:t>
                      </a:r>
                      <a:r>
                        <a:rPr lang="ru-RU" sz="900" b="0" dirty="0" smtClean="0">
                          <a:solidFill>
                            <a:srgbClr val="16628C"/>
                          </a:solidFill>
                        </a:rPr>
                        <a:t>30 </a:t>
                      </a:r>
                      <a:r>
                        <a:rPr lang="en-US" sz="900" b="0" dirty="0" smtClean="0">
                          <a:solidFill>
                            <a:srgbClr val="16628C"/>
                          </a:solidFill>
                        </a:rPr>
                        <a:t>minutes</a:t>
                      </a:r>
                      <a:endParaRPr lang="en-US" sz="900" b="0" dirty="0" smtClean="0">
                        <a:solidFill>
                          <a:srgbClr val="16628C"/>
                        </a:solidFill>
                        <a:latin typeface="+mn-lt"/>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gridSpan="2">
                  <a:txBody>
                    <a:bodyPr/>
                    <a:lstStyle/>
                    <a:p>
                      <a:pPr algn="ctr"/>
                      <a:r>
                        <a:rPr lang="ru-RU" sz="900" b="0" dirty="0" smtClean="0">
                          <a:solidFill>
                            <a:srgbClr val="16628C"/>
                          </a:solidFill>
                        </a:rPr>
                        <a:t>4</a:t>
                      </a:r>
                      <a:r>
                        <a:rPr lang="ru-RU" sz="900" b="0" baseline="0" dirty="0" smtClean="0">
                          <a:solidFill>
                            <a:srgbClr val="16628C"/>
                          </a:solidFill>
                        </a:rPr>
                        <a:t>–1</a:t>
                      </a:r>
                      <a:r>
                        <a:rPr lang="ru-RU" sz="900" b="0" dirty="0" smtClean="0">
                          <a:solidFill>
                            <a:srgbClr val="16628C"/>
                          </a:solidFill>
                        </a:rPr>
                        <a:t>6</a:t>
                      </a:r>
                      <a:endParaRPr lang="ru-RU" sz="900" b="0" dirty="0">
                        <a:solidFill>
                          <a:srgbClr val="16628C"/>
                        </a:solidFill>
                        <a:latin typeface="+mn-lt"/>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hMerge="1">
                  <a:txBody>
                    <a:bodyPr/>
                    <a:lstStyle/>
                    <a:p>
                      <a:endParaRPr lang="ru-RU"/>
                    </a:p>
                  </a:txBody>
                  <a:tcPr/>
                </a:tc>
                <a:tc gridSpan="4">
                  <a:txBody>
                    <a:bodyPr/>
                    <a:lstStyle/>
                    <a:p>
                      <a:pPr algn="ctr"/>
                      <a:r>
                        <a:rPr lang="ru-RU" sz="900" b="0" dirty="0" smtClean="0">
                          <a:solidFill>
                            <a:srgbClr val="16628C"/>
                          </a:solidFill>
                        </a:rPr>
                        <a:t>3</a:t>
                      </a:r>
                      <a:r>
                        <a:rPr lang="ru-RU" sz="900" b="0" baseline="0" dirty="0" smtClean="0">
                          <a:solidFill>
                            <a:srgbClr val="16628C"/>
                          </a:solidFill>
                        </a:rPr>
                        <a:t>–</a:t>
                      </a:r>
                      <a:r>
                        <a:rPr lang="ru-RU" sz="900" b="0" dirty="0" smtClean="0">
                          <a:solidFill>
                            <a:srgbClr val="16628C"/>
                          </a:solidFill>
                        </a:rPr>
                        <a:t>4</a:t>
                      </a:r>
                      <a:endParaRPr lang="ru-RU" sz="900" b="0" dirty="0">
                        <a:solidFill>
                          <a:srgbClr val="16628C"/>
                        </a:solidFill>
                        <a:latin typeface="+mn-lt"/>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hMerge="1">
                  <a:txBody>
                    <a:bodyPr/>
                    <a:lstStyle/>
                    <a:p>
                      <a:endParaRPr lang="ru-RU" dirty="0"/>
                    </a:p>
                  </a:txBody>
                  <a:tcPr/>
                </a:tc>
                <a:tc hMerge="1">
                  <a:txBody>
                    <a:bodyPr/>
                    <a:lstStyle/>
                    <a:p>
                      <a:endParaRPr lang="ru-RU"/>
                    </a:p>
                  </a:txBody>
                  <a:tcPr/>
                </a:tc>
                <a:tc hMerge="1">
                  <a:txBody>
                    <a:bodyPr/>
                    <a:lstStyle/>
                    <a:p>
                      <a:endParaRPr lang="ru-RU"/>
                    </a:p>
                  </a:txBody>
                  <a:tcPr/>
                </a:tc>
              </a:tr>
              <a:tr h="183435">
                <a:tc gridSpan="12">
                  <a:txBody>
                    <a:bodyPr/>
                    <a:lstStyle/>
                    <a:p>
                      <a:pPr marL="0" marR="0" indent="0" algn="r" defTabSz="1475110" rtl="0" eaLnBrk="1" fontAlgn="auto" latinLnBrk="0" hangingPunct="1">
                        <a:lnSpc>
                          <a:spcPct val="100000"/>
                        </a:lnSpc>
                        <a:spcBef>
                          <a:spcPts val="0"/>
                        </a:spcBef>
                        <a:spcAft>
                          <a:spcPts val="0"/>
                        </a:spcAft>
                        <a:buClrTx/>
                        <a:buSzTx/>
                        <a:buFontTx/>
                        <a:buNone/>
                        <a:tabLst/>
                        <a:defRPr/>
                      </a:pPr>
                      <a:r>
                        <a:rPr lang="ru-RU" sz="900" b="0" i="1" dirty="0" smtClean="0">
                          <a:solidFill>
                            <a:srgbClr val="16628C"/>
                          </a:solidFill>
                        </a:rPr>
                        <a:t>** </a:t>
                      </a:r>
                      <a:r>
                        <a:rPr lang="en-US" sz="900" b="0" i="1" dirty="0" smtClean="0">
                          <a:solidFill>
                            <a:srgbClr val="16628C"/>
                          </a:solidFill>
                        </a:rPr>
                        <a:t>before</a:t>
                      </a:r>
                      <a:r>
                        <a:rPr lang="ru-RU" sz="900" b="0" i="1" dirty="0" smtClean="0">
                          <a:solidFill>
                            <a:srgbClr val="16628C"/>
                          </a:solidFill>
                        </a:rPr>
                        <a:t> / </a:t>
                      </a:r>
                      <a:r>
                        <a:rPr lang="en-US" sz="900" b="0" i="1" dirty="0" smtClean="0">
                          <a:solidFill>
                            <a:srgbClr val="16628C"/>
                          </a:solidFill>
                        </a:rPr>
                        <a:t>after</a:t>
                      </a:r>
                      <a:r>
                        <a:rPr lang="ru-RU" sz="900" b="0" i="1" dirty="0" smtClean="0">
                          <a:solidFill>
                            <a:srgbClr val="16628C"/>
                          </a:solidFill>
                        </a:rPr>
                        <a:t> </a:t>
                      </a:r>
                      <a:r>
                        <a:rPr lang="en-US" sz="900" b="0" i="1" dirty="0" smtClean="0">
                          <a:solidFill>
                            <a:srgbClr val="16628C"/>
                          </a:solidFill>
                        </a:rPr>
                        <a:t>September</a:t>
                      </a:r>
                      <a:r>
                        <a:rPr lang="ru-RU" sz="900" b="0" i="1" dirty="0" smtClean="0">
                          <a:solidFill>
                            <a:srgbClr val="16628C"/>
                          </a:solidFill>
                        </a:rPr>
                        <a:t> 2011</a:t>
                      </a:r>
                    </a:p>
                  </a:txBody>
                  <a:tcPr marL="47111" marR="47111" marT="29322" marB="29322">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chemeClr val="accent2">
                        <a:lumMod val="20000"/>
                        <a:lumOff val="80000"/>
                      </a:schemeClr>
                    </a:solidFill>
                  </a:tcPr>
                </a:tc>
                <a:tc hMerge="1">
                  <a:txBody>
                    <a:bodyPr/>
                    <a:lstStyle/>
                    <a:p>
                      <a:pPr algn="ctr"/>
                      <a:endParaRPr lang="ru-RU" sz="1300" b="1" dirty="0">
                        <a:latin typeface="+mn-lt"/>
                        <a:cs typeface="Arial" pitchFamily="34" charset="0"/>
                      </a:endParaRPr>
                    </a:p>
                  </a:txBody>
                  <a:tcPr marL="77913" marR="77913">
                    <a:solidFill>
                      <a:schemeClr val="accent1">
                        <a:lumMod val="20000"/>
                        <a:lumOff val="80000"/>
                      </a:schemeClr>
                    </a:solidFill>
                  </a:tcPr>
                </a:tc>
                <a:tc hMerge="1">
                  <a:txBody>
                    <a:bodyPr/>
                    <a:lstStyle/>
                    <a:p>
                      <a:pPr algn="ctr"/>
                      <a:endParaRPr lang="ru-RU" sz="1300" b="1" dirty="0">
                        <a:latin typeface="+mn-lt"/>
                        <a:cs typeface="Arial" pitchFamily="34" charset="0"/>
                      </a:endParaRPr>
                    </a:p>
                  </a:txBody>
                  <a:tcPr marL="77913" marR="77913">
                    <a:solidFill>
                      <a:schemeClr val="accent1">
                        <a:lumMod val="20000"/>
                        <a:lumOff val="80000"/>
                      </a:schemeClr>
                    </a:solidFill>
                  </a:tcPr>
                </a:tc>
                <a:tc hMerge="1">
                  <a:txBody>
                    <a:bodyPr/>
                    <a:lstStyle/>
                    <a:p>
                      <a:endParaRPr lang="ru-RU"/>
                    </a:p>
                  </a:txBody>
                  <a:tcPr/>
                </a:tc>
                <a:tc hMerge="1">
                  <a:txBody>
                    <a:bodyPr/>
                    <a:lstStyle/>
                    <a:p>
                      <a:endParaRPr lang="ru-RU"/>
                    </a:p>
                  </a:txBody>
                  <a:tcPr/>
                </a:tc>
                <a:tc hMerge="1">
                  <a:txBody>
                    <a:bodyPr/>
                    <a:lstStyle/>
                    <a:p>
                      <a:pPr algn="ctr"/>
                      <a:endParaRPr lang="en-US" sz="1300" b="1" dirty="0" smtClean="0">
                        <a:latin typeface="+mn-lt"/>
                        <a:cs typeface="Arial" pitchFamily="34" charset="0"/>
                      </a:endParaRPr>
                    </a:p>
                  </a:txBody>
                  <a:tcPr marL="77913" marR="77913">
                    <a:solidFill>
                      <a:schemeClr val="accent1">
                        <a:lumMod val="20000"/>
                        <a:lumOff val="80000"/>
                      </a:schemeClr>
                    </a:solidFill>
                  </a:tcPr>
                </a:tc>
                <a:tc hMerge="1">
                  <a:txBody>
                    <a:bodyPr/>
                    <a:lstStyle/>
                    <a:p>
                      <a:pPr algn="ctr"/>
                      <a:endParaRPr lang="ru-RU" sz="1300" b="1" dirty="0">
                        <a:latin typeface="+mn-lt"/>
                        <a:cs typeface="Arial" pitchFamily="34" charset="0"/>
                      </a:endParaRPr>
                    </a:p>
                  </a:txBody>
                  <a:tcPr marL="77913" marR="77913">
                    <a:solidFill>
                      <a:schemeClr val="accent1">
                        <a:lumMod val="20000"/>
                        <a:lumOff val="80000"/>
                      </a:schemeClr>
                    </a:solidFill>
                  </a:tcPr>
                </a:tc>
                <a:tc hMerge="1">
                  <a:txBody>
                    <a:bodyPr/>
                    <a:lstStyle/>
                    <a:p>
                      <a:endParaRPr lang="ru-RU"/>
                    </a:p>
                  </a:txBody>
                  <a:tcPr/>
                </a:tc>
                <a:tc hMerge="1">
                  <a:txBody>
                    <a:bodyPr/>
                    <a:lstStyle/>
                    <a:p>
                      <a:pPr algn="ctr"/>
                      <a:endParaRPr lang="ru-RU" sz="1300" b="1" dirty="0">
                        <a:solidFill>
                          <a:schemeClr val="tx1"/>
                        </a:solidFill>
                        <a:latin typeface="+mn-lt"/>
                        <a:cs typeface="Arial" pitchFamily="34" charset="0"/>
                      </a:endParaRPr>
                    </a:p>
                  </a:txBody>
                  <a:tcPr marL="77913" marR="77913">
                    <a:solidFill>
                      <a:schemeClr val="accent1">
                        <a:lumMod val="20000"/>
                        <a:lumOff val="80000"/>
                      </a:schemeClr>
                    </a:solidFill>
                  </a:tcPr>
                </a:tc>
                <a:tc hMerge="1">
                  <a:txBody>
                    <a:bodyPr/>
                    <a:lstStyle/>
                    <a:p>
                      <a:endParaRPr lang="ru-RU"/>
                    </a:p>
                  </a:txBody>
                  <a:tcPr/>
                </a:tc>
                <a:tc hMerge="1">
                  <a:txBody>
                    <a:bodyPr/>
                    <a:lstStyle/>
                    <a:p>
                      <a:endParaRPr lang="ru-RU"/>
                    </a:p>
                  </a:txBody>
                  <a:tcPr/>
                </a:tc>
                <a:tc hMerge="1">
                  <a:txBody>
                    <a:bodyPr/>
                    <a:lstStyle/>
                    <a:p>
                      <a:endParaRPr lang="ru-RU"/>
                    </a:p>
                  </a:txBody>
                  <a:tcPr/>
                </a:tc>
              </a:tr>
            </a:tbl>
          </a:graphicData>
        </a:graphic>
      </p:graphicFrame>
      <p:graphicFrame>
        <p:nvGraphicFramePr>
          <p:cNvPr id="7" name="Таблица 6"/>
          <p:cNvGraphicFramePr>
            <a:graphicFrameLocks noGrp="1"/>
          </p:cNvGraphicFramePr>
          <p:nvPr>
            <p:extLst>
              <p:ext uri="{D42A27DB-BD31-4B8C-83A1-F6EECF244321}">
                <p14:modId xmlns:p14="http://schemas.microsoft.com/office/powerpoint/2010/main" val="2017179048"/>
              </p:ext>
            </p:extLst>
          </p:nvPr>
        </p:nvGraphicFramePr>
        <p:xfrm>
          <a:off x="89748" y="3889018"/>
          <a:ext cx="8946748" cy="2162984"/>
        </p:xfrm>
        <a:graphic>
          <a:graphicData uri="http://schemas.openxmlformats.org/drawingml/2006/table">
            <a:tbl>
              <a:tblPr firstRow="1" firstCol="1">
                <a:tableStyleId>{93296810-A885-4BE3-A3E7-6D5BEEA58F35}</a:tableStyleId>
              </a:tblPr>
              <a:tblGrid>
                <a:gridCol w="1387281"/>
                <a:gridCol w="1150755"/>
                <a:gridCol w="1152128"/>
                <a:gridCol w="1296144"/>
                <a:gridCol w="1368152"/>
                <a:gridCol w="1152128"/>
                <a:gridCol w="1440160"/>
              </a:tblGrid>
              <a:tr h="49816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i="1" kern="1200" baseline="0" dirty="0" smtClean="0">
                          <a:solidFill>
                            <a:srgbClr val="16628C"/>
                          </a:solidFill>
                          <a:latin typeface="+mn-lt"/>
                          <a:ea typeface="+mn-ea"/>
                          <a:cs typeface="+mn-cs"/>
                        </a:rPr>
                        <a:t>Satellite </a:t>
                      </a:r>
                      <a:r>
                        <a:rPr lang="ru-RU" sz="900" b="1" i="1" baseline="0" dirty="0" smtClean="0">
                          <a:solidFill>
                            <a:srgbClr val="16628C"/>
                          </a:solidFill>
                        </a:rPr>
                        <a:t>/</a:t>
                      </a:r>
                      <a:endParaRPr lang="en-US" sz="900" b="1" i="1" baseline="0" dirty="0" smtClean="0">
                        <a:solidFill>
                          <a:srgbClr val="16628C"/>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900" b="1" i="1" baseline="0" dirty="0" smtClean="0">
                          <a:solidFill>
                            <a:srgbClr val="16628C"/>
                          </a:solidFill>
                        </a:rPr>
                        <a:t>Thematic Tasks</a:t>
                      </a:r>
                      <a:r>
                        <a:rPr lang="ru-RU" sz="900" b="1" i="1" baseline="0" dirty="0" smtClean="0">
                          <a:solidFill>
                            <a:srgbClr val="16628C"/>
                          </a:solidFill>
                        </a:rPr>
                        <a:t> </a:t>
                      </a:r>
                      <a:endParaRPr lang="ru-RU" sz="900" b="1" i="1" dirty="0" smtClean="0">
                        <a:solidFill>
                          <a:srgbClr val="16628C"/>
                        </a:solidFill>
                        <a:latin typeface="Arial" pitchFamily="34" charset="0"/>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chemeClr val="accent3">
                        <a:lumMod val="20000"/>
                        <a:lumOff val="80000"/>
                      </a:schemeClr>
                    </a:solidFill>
                  </a:tcPr>
                </a:tc>
                <a:tc>
                  <a:txBody>
                    <a:bodyPr/>
                    <a:lstStyle/>
                    <a:p>
                      <a:pPr algn="ctr"/>
                      <a:r>
                        <a:rPr lang="en-US" sz="800" b="1" dirty="0" smtClean="0">
                          <a:solidFill>
                            <a:srgbClr val="16628C"/>
                          </a:solidFill>
                        </a:rPr>
                        <a:t>Cartography</a:t>
                      </a:r>
                      <a:endParaRPr lang="ru-RU" sz="800" b="1" dirty="0">
                        <a:solidFill>
                          <a:srgbClr val="16628C"/>
                        </a:solidFill>
                        <a:latin typeface="Arial" pitchFamily="34" charset="0"/>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chemeClr val="accent3">
                        <a:lumMod val="20000"/>
                        <a:lumOff val="80000"/>
                      </a:schemeClr>
                    </a:solidFill>
                  </a:tcPr>
                </a:tc>
                <a:tc>
                  <a:txBody>
                    <a:bodyPr/>
                    <a:lstStyle/>
                    <a:p>
                      <a:pPr algn="ctr"/>
                      <a:r>
                        <a:rPr lang="en-US" sz="800" b="1" dirty="0" smtClean="0">
                          <a:solidFill>
                            <a:srgbClr val="16628C"/>
                          </a:solidFill>
                        </a:rPr>
                        <a:t>Ecological Monitoring</a:t>
                      </a:r>
                      <a:endParaRPr lang="ru-RU" sz="800" b="1" dirty="0">
                        <a:solidFill>
                          <a:srgbClr val="16628C"/>
                        </a:solidFill>
                        <a:latin typeface="Arial" pitchFamily="34" charset="0"/>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chemeClr val="accent3">
                        <a:lumMod val="20000"/>
                        <a:lumOff val="80000"/>
                      </a:schemeClr>
                    </a:solidFill>
                  </a:tcPr>
                </a:tc>
                <a:tc>
                  <a:txBody>
                    <a:bodyPr/>
                    <a:lstStyle/>
                    <a:p>
                      <a:pPr algn="ctr"/>
                      <a:r>
                        <a:rPr lang="en-US" sz="800" b="1" dirty="0" smtClean="0">
                          <a:solidFill>
                            <a:srgbClr val="16628C"/>
                          </a:solidFill>
                        </a:rPr>
                        <a:t>Infrastructure Object Monitoring</a:t>
                      </a:r>
                      <a:endParaRPr lang="ru-RU" sz="800" b="1" dirty="0">
                        <a:solidFill>
                          <a:srgbClr val="16628C"/>
                        </a:solidFill>
                        <a:latin typeface="Arial" pitchFamily="34" charset="0"/>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chemeClr val="accent3">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1" dirty="0" smtClean="0">
                          <a:solidFill>
                            <a:srgbClr val="16628C"/>
                          </a:solidFill>
                        </a:rPr>
                        <a:t>Data Support of Environmental</a:t>
                      </a:r>
                      <a:r>
                        <a:rPr lang="en-US" sz="800" b="1" baseline="0" dirty="0" smtClean="0">
                          <a:solidFill>
                            <a:srgbClr val="16628C"/>
                          </a:solidFill>
                        </a:rPr>
                        <a:t> Management</a:t>
                      </a:r>
                      <a:endParaRPr lang="ru-RU" sz="800" b="1" dirty="0" smtClean="0">
                        <a:solidFill>
                          <a:srgbClr val="16628C"/>
                        </a:solidFill>
                        <a:latin typeface="Arial" pitchFamily="34" charset="0"/>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chemeClr val="accent3">
                        <a:lumMod val="20000"/>
                        <a:lumOff val="80000"/>
                      </a:schemeClr>
                    </a:solidFill>
                  </a:tcPr>
                </a:tc>
                <a:tc>
                  <a:txBody>
                    <a:bodyPr/>
                    <a:lstStyle/>
                    <a:p>
                      <a:pPr algn="ctr"/>
                      <a:r>
                        <a:rPr lang="en-US" sz="800" b="1" dirty="0" smtClean="0">
                          <a:solidFill>
                            <a:srgbClr val="16628C"/>
                          </a:solidFill>
                        </a:rPr>
                        <a:t>Natural Resources Monitoring</a:t>
                      </a:r>
                      <a:endParaRPr lang="ru-RU" sz="800" b="1" dirty="0">
                        <a:solidFill>
                          <a:srgbClr val="16628C"/>
                        </a:solidFill>
                        <a:latin typeface="Arial" pitchFamily="34" charset="0"/>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chemeClr val="accent3">
                        <a:lumMod val="20000"/>
                        <a:lumOff val="80000"/>
                      </a:schemeClr>
                    </a:solidFill>
                  </a:tcPr>
                </a:tc>
                <a:tc>
                  <a:txBody>
                    <a:bodyPr/>
                    <a:lstStyle/>
                    <a:p>
                      <a:pPr algn="ctr"/>
                      <a:r>
                        <a:rPr lang="en-US" sz="800" b="1" kern="1200" dirty="0" smtClean="0">
                          <a:solidFill>
                            <a:srgbClr val="16628C"/>
                          </a:solidFill>
                        </a:rPr>
                        <a:t>Monitoring of Man-Made and Natural Disasters</a:t>
                      </a:r>
                      <a:endParaRPr lang="ru-RU" sz="800" b="1" kern="1200" dirty="0" smtClean="0">
                        <a:solidFill>
                          <a:srgbClr val="16628C"/>
                        </a:solidFill>
                        <a:latin typeface="Arial" pitchFamily="34" charset="0"/>
                        <a:ea typeface="+mn-ea"/>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chemeClr val="accent3">
                        <a:lumMod val="20000"/>
                        <a:lumOff val="80000"/>
                      </a:schemeClr>
                    </a:solidFill>
                  </a:tcPr>
                </a:tc>
              </a:tr>
              <a:tr h="303612">
                <a:tc>
                  <a:txBody>
                    <a:bodyPr/>
                    <a:lstStyle/>
                    <a:p>
                      <a:r>
                        <a:rPr lang="en-US" sz="1100" dirty="0" err="1" smtClean="0">
                          <a:solidFill>
                            <a:srgbClr val="16628C"/>
                          </a:solidFill>
                        </a:rPr>
                        <a:t>Resurs</a:t>
                      </a:r>
                      <a:r>
                        <a:rPr lang="en-US" sz="1100" dirty="0" smtClean="0">
                          <a:solidFill>
                            <a:srgbClr val="16628C"/>
                          </a:solidFill>
                        </a:rPr>
                        <a:t>-DK</a:t>
                      </a:r>
                      <a:endParaRPr lang="ru-RU" sz="1100" b="1" i="1" dirty="0">
                        <a:solidFill>
                          <a:srgbClr val="16628C"/>
                        </a:solidFill>
                        <a:latin typeface="Arial" pitchFamily="34" charset="0"/>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chemeClr val="accent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 typeface="Wingdings" pitchFamily="2" charset="2"/>
                        <a:buNone/>
                        <a:tabLst/>
                        <a:defRPr/>
                      </a:pPr>
                      <a:r>
                        <a:rPr lang="ru-RU" sz="900" b="0" dirty="0" smtClean="0">
                          <a:solidFill>
                            <a:srgbClr val="16628C"/>
                          </a:solidFill>
                        </a:rPr>
                        <a:t>1:10</a:t>
                      </a:r>
                      <a:r>
                        <a:rPr lang="en-US" sz="900" b="0" dirty="0" smtClean="0">
                          <a:solidFill>
                            <a:srgbClr val="16628C"/>
                          </a:solidFill>
                        </a:rPr>
                        <a:t>,</a:t>
                      </a:r>
                      <a:r>
                        <a:rPr lang="ru-RU" sz="900" b="0" dirty="0" smtClean="0">
                          <a:solidFill>
                            <a:srgbClr val="16628C"/>
                          </a:solidFill>
                        </a:rPr>
                        <a:t>000</a:t>
                      </a:r>
                    </a:p>
                    <a:p>
                      <a:pPr marL="0" marR="0" indent="0" algn="ctr" defTabSz="914400" rtl="0" eaLnBrk="1" fontAlgn="auto" latinLnBrk="0" hangingPunct="1">
                        <a:lnSpc>
                          <a:spcPct val="100000"/>
                        </a:lnSpc>
                        <a:spcBef>
                          <a:spcPts val="0"/>
                        </a:spcBef>
                        <a:spcAft>
                          <a:spcPts val="0"/>
                        </a:spcAft>
                        <a:buClrTx/>
                        <a:buSzTx/>
                        <a:buFont typeface="Wingdings" pitchFamily="2" charset="2"/>
                        <a:buNone/>
                        <a:tabLst/>
                        <a:defRPr/>
                      </a:pPr>
                      <a:r>
                        <a:rPr lang="en-US" sz="900" b="0" baseline="0" dirty="0" smtClean="0">
                          <a:solidFill>
                            <a:srgbClr val="16628C"/>
                          </a:solidFill>
                        </a:rPr>
                        <a:t>and smaller</a:t>
                      </a:r>
                      <a:endParaRPr lang="ru-RU" sz="900" b="0" dirty="0" smtClean="0">
                        <a:solidFill>
                          <a:srgbClr val="16628C"/>
                        </a:solidFill>
                        <a:latin typeface="Arial" pitchFamily="34" charset="0"/>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a:txBody>
                    <a:bodyPr/>
                    <a:lstStyle/>
                    <a:p>
                      <a:pPr algn="ctr"/>
                      <a:r>
                        <a:rPr lang="ru-RU" sz="900" b="0" dirty="0" smtClean="0">
                          <a:solidFill>
                            <a:srgbClr val="16628C"/>
                          </a:solidFill>
                        </a:rPr>
                        <a:t>+</a:t>
                      </a:r>
                      <a:endParaRPr lang="ru-RU" sz="900" b="0" dirty="0">
                        <a:solidFill>
                          <a:srgbClr val="16628C"/>
                        </a:solidFill>
                        <a:latin typeface="Arial" pitchFamily="34" charset="0"/>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dirty="0" smtClean="0">
                          <a:solidFill>
                            <a:srgbClr val="16628C"/>
                          </a:solidFill>
                        </a:rPr>
                        <a:t>+</a:t>
                      </a:r>
                      <a:endParaRPr lang="ru-RU" sz="900" b="0" dirty="0" smtClean="0">
                        <a:solidFill>
                          <a:srgbClr val="16628C"/>
                        </a:solidFill>
                        <a:latin typeface="Arial" pitchFamily="34" charset="0"/>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a:txBody>
                    <a:bodyPr/>
                    <a:lstStyle/>
                    <a:p>
                      <a:pPr algn="ctr"/>
                      <a:r>
                        <a:rPr lang="ru-RU" sz="900" b="0" dirty="0" smtClean="0">
                          <a:solidFill>
                            <a:srgbClr val="16628C"/>
                          </a:solidFill>
                        </a:rPr>
                        <a:t>+</a:t>
                      </a:r>
                      <a:endParaRPr lang="ru-RU" sz="900" b="0" dirty="0">
                        <a:solidFill>
                          <a:srgbClr val="16628C"/>
                        </a:solidFill>
                        <a:latin typeface="Arial" pitchFamily="34" charset="0"/>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dirty="0" smtClean="0">
                          <a:solidFill>
                            <a:srgbClr val="16628C"/>
                          </a:solidFill>
                        </a:rPr>
                        <a:t>+</a:t>
                      </a:r>
                      <a:endParaRPr lang="ru-RU" sz="900" b="0" dirty="0" smtClean="0">
                        <a:solidFill>
                          <a:srgbClr val="16628C"/>
                        </a:solidFill>
                        <a:latin typeface="Arial" pitchFamily="34" charset="0"/>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dirty="0" smtClean="0">
                          <a:solidFill>
                            <a:srgbClr val="16628C"/>
                          </a:solidFill>
                        </a:rPr>
                        <a:t>+</a:t>
                      </a:r>
                      <a:endParaRPr lang="ru-RU" sz="900" b="0" dirty="0" smtClean="0">
                        <a:solidFill>
                          <a:srgbClr val="16628C"/>
                        </a:solidFill>
                        <a:latin typeface="Arial" pitchFamily="34" charset="0"/>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r>
              <a:tr h="303612">
                <a:tc>
                  <a:txBody>
                    <a:bodyPr/>
                    <a:lstStyle/>
                    <a:p>
                      <a:r>
                        <a:rPr lang="en-US" sz="1100" dirty="0" smtClean="0">
                          <a:solidFill>
                            <a:srgbClr val="16628C"/>
                          </a:solidFill>
                        </a:rPr>
                        <a:t>Meteor-M</a:t>
                      </a:r>
                      <a:endParaRPr lang="ru-RU" sz="1100" b="1" i="1" dirty="0">
                        <a:solidFill>
                          <a:srgbClr val="16628C"/>
                        </a:solidFill>
                        <a:latin typeface="Arial" pitchFamily="34" charset="0"/>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chemeClr val="accent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 typeface="Wingdings" pitchFamily="2" charset="2"/>
                        <a:buNone/>
                        <a:tabLst/>
                        <a:defRPr/>
                      </a:pPr>
                      <a:r>
                        <a:rPr lang="ru-RU" sz="900" b="0" dirty="0" smtClean="0">
                          <a:solidFill>
                            <a:srgbClr val="16628C"/>
                          </a:solidFill>
                        </a:rPr>
                        <a:t>1:500</a:t>
                      </a:r>
                      <a:r>
                        <a:rPr lang="en-US" sz="900" b="0" dirty="0" smtClean="0">
                          <a:solidFill>
                            <a:srgbClr val="16628C"/>
                          </a:solidFill>
                        </a:rPr>
                        <a:t>,</a:t>
                      </a:r>
                      <a:r>
                        <a:rPr lang="ru-RU" sz="900" b="0" dirty="0" smtClean="0">
                          <a:solidFill>
                            <a:srgbClr val="16628C"/>
                          </a:solidFill>
                        </a:rPr>
                        <a:t>000</a:t>
                      </a:r>
                    </a:p>
                    <a:p>
                      <a:pPr marL="0" marR="0" indent="0" algn="ctr" defTabSz="914400" rtl="0" eaLnBrk="1" fontAlgn="auto" latinLnBrk="0" hangingPunct="1">
                        <a:lnSpc>
                          <a:spcPct val="100000"/>
                        </a:lnSpc>
                        <a:spcBef>
                          <a:spcPts val="0"/>
                        </a:spcBef>
                        <a:spcAft>
                          <a:spcPts val="0"/>
                        </a:spcAft>
                        <a:buClrTx/>
                        <a:buSzTx/>
                        <a:buFont typeface="Wingdings" pitchFamily="2" charset="2"/>
                        <a:buNone/>
                        <a:tabLst/>
                        <a:defRPr/>
                      </a:pPr>
                      <a:r>
                        <a:rPr lang="en-US" sz="900" b="0" dirty="0" smtClean="0">
                          <a:solidFill>
                            <a:srgbClr val="16628C"/>
                          </a:solidFill>
                        </a:rPr>
                        <a:t>and smaller</a:t>
                      </a:r>
                      <a:endParaRPr lang="ru-RU" sz="900" b="0" dirty="0" smtClean="0">
                        <a:solidFill>
                          <a:srgbClr val="16628C"/>
                        </a:solidFill>
                        <a:latin typeface="Arial" pitchFamily="34" charset="0"/>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900" b="0" dirty="0" smtClean="0">
                          <a:solidFill>
                            <a:srgbClr val="16628C"/>
                          </a:solidFill>
                        </a:rPr>
                        <a:t>+</a:t>
                      </a:r>
                      <a:endParaRPr lang="ru-RU" sz="900" b="0" dirty="0" smtClean="0">
                        <a:solidFill>
                          <a:srgbClr val="16628C"/>
                        </a:solidFill>
                        <a:latin typeface="Arial" pitchFamily="34" charset="0"/>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a:txBody>
                    <a:bodyPr/>
                    <a:lstStyle/>
                    <a:p>
                      <a:pPr algn="ctr"/>
                      <a:r>
                        <a:rPr lang="ru-RU" sz="900" b="0" dirty="0" smtClean="0">
                          <a:solidFill>
                            <a:srgbClr val="16628C"/>
                          </a:solidFill>
                        </a:rPr>
                        <a:t>-</a:t>
                      </a:r>
                      <a:endParaRPr lang="ru-RU" sz="900" b="0" dirty="0">
                        <a:solidFill>
                          <a:srgbClr val="16628C"/>
                        </a:solidFill>
                        <a:latin typeface="Arial" pitchFamily="34" charset="0"/>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900" b="0" dirty="0" smtClean="0">
                          <a:solidFill>
                            <a:srgbClr val="16628C"/>
                          </a:solidFill>
                        </a:rPr>
                        <a:t>+</a:t>
                      </a:r>
                      <a:endParaRPr lang="ru-RU" sz="900" b="0" dirty="0" smtClean="0">
                        <a:solidFill>
                          <a:srgbClr val="16628C"/>
                        </a:solidFill>
                        <a:latin typeface="Arial" pitchFamily="34" charset="0"/>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a:txBody>
                    <a:bodyPr/>
                    <a:lstStyle/>
                    <a:p>
                      <a:pPr algn="ctr"/>
                      <a:r>
                        <a:rPr lang="en-US" sz="900" b="0" dirty="0" smtClean="0">
                          <a:solidFill>
                            <a:srgbClr val="16628C"/>
                          </a:solidFill>
                        </a:rPr>
                        <a:t>-</a:t>
                      </a:r>
                      <a:endParaRPr lang="ru-RU" sz="900" b="0" dirty="0">
                        <a:solidFill>
                          <a:srgbClr val="16628C"/>
                        </a:solidFill>
                        <a:latin typeface="Arial" pitchFamily="34" charset="0"/>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dirty="0" smtClean="0">
                          <a:solidFill>
                            <a:srgbClr val="16628C"/>
                          </a:solidFill>
                        </a:rPr>
                        <a:t>+</a:t>
                      </a:r>
                      <a:endParaRPr lang="ru-RU" sz="900" b="0" dirty="0" smtClean="0">
                        <a:solidFill>
                          <a:srgbClr val="16628C"/>
                        </a:solidFill>
                        <a:latin typeface="Arial" pitchFamily="34" charset="0"/>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r>
              <a:tr h="303612">
                <a:tc>
                  <a:txBody>
                    <a:bodyPr/>
                    <a:lstStyle/>
                    <a:p>
                      <a:r>
                        <a:rPr lang="en-US" sz="1100" dirty="0" err="1" smtClean="0">
                          <a:solidFill>
                            <a:srgbClr val="16628C"/>
                          </a:solidFill>
                        </a:rPr>
                        <a:t>Kanopus</a:t>
                      </a:r>
                      <a:r>
                        <a:rPr lang="en-US" sz="1100" dirty="0" smtClean="0">
                          <a:solidFill>
                            <a:srgbClr val="16628C"/>
                          </a:solidFill>
                        </a:rPr>
                        <a:t>-V</a:t>
                      </a:r>
                      <a:endParaRPr lang="ru-RU" sz="1100" b="1" i="1" dirty="0">
                        <a:solidFill>
                          <a:srgbClr val="16628C"/>
                        </a:solidFill>
                        <a:latin typeface="Arial" pitchFamily="34" charset="0"/>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chemeClr val="accent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 typeface="Wingdings" pitchFamily="2" charset="2"/>
                        <a:buNone/>
                        <a:tabLst/>
                        <a:defRPr/>
                      </a:pPr>
                      <a:r>
                        <a:rPr lang="ru-RU" sz="900" b="0" dirty="0" smtClean="0">
                          <a:solidFill>
                            <a:srgbClr val="16628C"/>
                          </a:solidFill>
                        </a:rPr>
                        <a:t>1:25</a:t>
                      </a:r>
                      <a:r>
                        <a:rPr lang="en-US" sz="900" b="0" dirty="0" smtClean="0">
                          <a:solidFill>
                            <a:srgbClr val="16628C"/>
                          </a:solidFill>
                        </a:rPr>
                        <a:t>,</a:t>
                      </a:r>
                      <a:r>
                        <a:rPr lang="ru-RU" sz="900" b="0" dirty="0" smtClean="0">
                          <a:solidFill>
                            <a:srgbClr val="16628C"/>
                          </a:solidFill>
                        </a:rPr>
                        <a:t>000</a:t>
                      </a:r>
                    </a:p>
                    <a:p>
                      <a:pPr marL="0" marR="0" indent="0" algn="ctr" defTabSz="914400" rtl="0" eaLnBrk="1" fontAlgn="auto" latinLnBrk="0" hangingPunct="1">
                        <a:lnSpc>
                          <a:spcPct val="100000"/>
                        </a:lnSpc>
                        <a:spcBef>
                          <a:spcPts val="0"/>
                        </a:spcBef>
                        <a:spcAft>
                          <a:spcPts val="0"/>
                        </a:spcAft>
                        <a:buClrTx/>
                        <a:buSzTx/>
                        <a:buFont typeface="Wingdings" pitchFamily="2" charset="2"/>
                        <a:buNone/>
                        <a:tabLst/>
                        <a:defRPr/>
                      </a:pPr>
                      <a:r>
                        <a:rPr lang="en-US" sz="900" b="0" baseline="0" dirty="0" smtClean="0">
                          <a:solidFill>
                            <a:srgbClr val="16628C"/>
                          </a:solidFill>
                        </a:rPr>
                        <a:t>and smaller</a:t>
                      </a:r>
                      <a:endParaRPr lang="ru-RU" sz="900" b="0" dirty="0" smtClean="0">
                        <a:solidFill>
                          <a:srgbClr val="16628C"/>
                        </a:solidFill>
                        <a:latin typeface="Arial" pitchFamily="34" charset="0"/>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900" b="0" dirty="0" smtClean="0">
                          <a:solidFill>
                            <a:srgbClr val="16628C"/>
                          </a:solidFill>
                        </a:rPr>
                        <a:t>+</a:t>
                      </a:r>
                      <a:endParaRPr lang="ru-RU" sz="900" b="0" dirty="0" smtClean="0">
                        <a:solidFill>
                          <a:srgbClr val="16628C"/>
                        </a:solidFill>
                        <a:latin typeface="Arial" pitchFamily="34" charset="0"/>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a:txBody>
                    <a:bodyPr/>
                    <a:lstStyle/>
                    <a:p>
                      <a:pPr algn="ctr"/>
                      <a:r>
                        <a:rPr lang="en-US" sz="900" b="0" dirty="0" smtClean="0">
                          <a:solidFill>
                            <a:srgbClr val="16628C"/>
                          </a:solidFill>
                        </a:rPr>
                        <a:t>+</a:t>
                      </a:r>
                      <a:endParaRPr lang="ru-RU" sz="900" b="0" dirty="0">
                        <a:solidFill>
                          <a:srgbClr val="16628C"/>
                        </a:solidFill>
                        <a:latin typeface="Arial" pitchFamily="34" charset="0"/>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900" b="0" dirty="0" smtClean="0">
                          <a:solidFill>
                            <a:srgbClr val="16628C"/>
                          </a:solidFill>
                        </a:rPr>
                        <a:t>+</a:t>
                      </a:r>
                      <a:endParaRPr lang="ru-RU" sz="900" b="0" dirty="0" smtClean="0">
                        <a:solidFill>
                          <a:srgbClr val="16628C"/>
                        </a:solidFill>
                        <a:latin typeface="Arial" pitchFamily="34" charset="0"/>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dirty="0" smtClean="0">
                          <a:solidFill>
                            <a:srgbClr val="16628C"/>
                          </a:solidFill>
                        </a:rPr>
                        <a:t>+</a:t>
                      </a:r>
                      <a:endParaRPr lang="ru-RU" sz="900" b="0" dirty="0" smtClean="0">
                        <a:solidFill>
                          <a:srgbClr val="16628C"/>
                        </a:solidFill>
                        <a:latin typeface="Arial" pitchFamily="34" charset="0"/>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a:txBody>
                    <a:bodyPr/>
                    <a:lstStyle/>
                    <a:p>
                      <a:pPr algn="ctr"/>
                      <a:r>
                        <a:rPr lang="en-US" sz="900" b="0" dirty="0" smtClean="0">
                          <a:solidFill>
                            <a:srgbClr val="16628C"/>
                          </a:solidFill>
                        </a:rPr>
                        <a:t>+</a:t>
                      </a:r>
                      <a:endParaRPr lang="ru-RU" sz="900" b="0" dirty="0">
                        <a:solidFill>
                          <a:srgbClr val="16628C"/>
                        </a:solidFill>
                        <a:latin typeface="Arial" pitchFamily="34" charset="0"/>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r>
              <a:tr h="303612">
                <a:tc>
                  <a:txBody>
                    <a:bodyPr/>
                    <a:lstStyle/>
                    <a:p>
                      <a:r>
                        <a:rPr lang="en-US" sz="1100" dirty="0" err="1" smtClean="0">
                          <a:solidFill>
                            <a:srgbClr val="16628C"/>
                          </a:solidFill>
                        </a:rPr>
                        <a:t>Elektro</a:t>
                      </a:r>
                      <a:r>
                        <a:rPr lang="en-US" sz="1100" dirty="0" smtClean="0">
                          <a:solidFill>
                            <a:srgbClr val="16628C"/>
                          </a:solidFill>
                        </a:rPr>
                        <a:t>-L</a:t>
                      </a:r>
                      <a:endParaRPr lang="ru-RU" sz="1100" b="1" i="1" dirty="0">
                        <a:solidFill>
                          <a:srgbClr val="16628C"/>
                        </a:solidFill>
                        <a:latin typeface="Arial" pitchFamily="34" charset="0"/>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chemeClr val="accent2">
                        <a:lumMod val="20000"/>
                        <a:lumOff val="80000"/>
                      </a:schemeClr>
                    </a:solidFill>
                  </a:tcPr>
                </a:tc>
                <a:tc>
                  <a:txBody>
                    <a:bodyPr/>
                    <a:lstStyle/>
                    <a:p>
                      <a:pPr algn="ctr">
                        <a:buFont typeface="Wingdings" pitchFamily="2" charset="2"/>
                        <a:buNone/>
                      </a:pPr>
                      <a:r>
                        <a:rPr lang="ru-RU" sz="900" b="0" dirty="0" smtClean="0">
                          <a:solidFill>
                            <a:srgbClr val="16628C"/>
                          </a:solidFill>
                        </a:rPr>
                        <a:t>-</a:t>
                      </a:r>
                      <a:endParaRPr lang="ru-RU" sz="900" b="0" dirty="0">
                        <a:solidFill>
                          <a:srgbClr val="16628C"/>
                        </a:solidFill>
                        <a:latin typeface="Arial" pitchFamily="34" charset="0"/>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900" b="0" dirty="0" smtClean="0">
                          <a:solidFill>
                            <a:srgbClr val="16628C"/>
                          </a:solidFill>
                        </a:rPr>
                        <a:t>-</a:t>
                      </a:r>
                      <a:endParaRPr lang="ru-RU" sz="900" b="0" dirty="0" smtClean="0">
                        <a:solidFill>
                          <a:srgbClr val="16628C"/>
                        </a:solidFill>
                        <a:latin typeface="Arial" pitchFamily="34" charset="0"/>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a:txBody>
                    <a:bodyPr/>
                    <a:lstStyle/>
                    <a:p>
                      <a:pPr algn="ctr"/>
                      <a:r>
                        <a:rPr lang="ru-RU" sz="900" b="0" dirty="0" smtClean="0">
                          <a:solidFill>
                            <a:srgbClr val="16628C"/>
                          </a:solidFill>
                        </a:rPr>
                        <a:t>-</a:t>
                      </a:r>
                      <a:endParaRPr lang="ru-RU" sz="900" b="0" dirty="0">
                        <a:solidFill>
                          <a:srgbClr val="16628C"/>
                        </a:solidFill>
                        <a:latin typeface="Arial" pitchFamily="34" charset="0"/>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900" b="0" dirty="0" smtClean="0">
                          <a:solidFill>
                            <a:srgbClr val="16628C"/>
                          </a:solidFill>
                        </a:rPr>
                        <a:t>+</a:t>
                      </a:r>
                      <a:endParaRPr lang="ru-RU" sz="900" b="0" dirty="0" smtClean="0">
                        <a:solidFill>
                          <a:srgbClr val="16628C"/>
                        </a:solidFill>
                        <a:latin typeface="Arial" pitchFamily="34" charset="0"/>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a:txBody>
                    <a:bodyPr/>
                    <a:lstStyle/>
                    <a:p>
                      <a:pPr algn="ctr"/>
                      <a:r>
                        <a:rPr lang="ru-RU" sz="900" b="0" dirty="0" smtClean="0">
                          <a:solidFill>
                            <a:srgbClr val="16628C"/>
                          </a:solidFill>
                        </a:rPr>
                        <a:t>-</a:t>
                      </a:r>
                      <a:endParaRPr lang="ru-RU" sz="900" b="0" dirty="0">
                        <a:solidFill>
                          <a:srgbClr val="16628C"/>
                        </a:solidFill>
                        <a:latin typeface="Arial" pitchFamily="34" charset="0"/>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a:txBody>
                    <a:bodyPr/>
                    <a:lstStyle/>
                    <a:p>
                      <a:pPr algn="ctr"/>
                      <a:r>
                        <a:rPr lang="en-US" sz="900" b="0" dirty="0" smtClean="0">
                          <a:solidFill>
                            <a:srgbClr val="16628C"/>
                          </a:solidFill>
                        </a:rPr>
                        <a:t>Large-scale</a:t>
                      </a:r>
                      <a:endParaRPr lang="ru-RU" sz="900" b="0" dirty="0" smtClean="0">
                        <a:solidFill>
                          <a:srgbClr val="16628C"/>
                        </a:solidFill>
                      </a:endParaRPr>
                    </a:p>
                    <a:p>
                      <a:pPr algn="ctr"/>
                      <a:r>
                        <a:rPr lang="en-US" sz="900" b="0" dirty="0" smtClean="0">
                          <a:solidFill>
                            <a:srgbClr val="16628C"/>
                          </a:solidFill>
                        </a:rPr>
                        <a:t>+</a:t>
                      </a:r>
                      <a:endParaRPr lang="ru-RU" sz="900" b="0" dirty="0">
                        <a:solidFill>
                          <a:srgbClr val="16628C"/>
                        </a:solidFill>
                        <a:latin typeface="Arial" pitchFamily="34" charset="0"/>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r>
              <a:tr h="3036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err="1" smtClean="0">
                          <a:solidFill>
                            <a:srgbClr val="16628C"/>
                          </a:solidFill>
                        </a:rPr>
                        <a:t>Resurs</a:t>
                      </a:r>
                      <a:r>
                        <a:rPr lang="en-US" sz="1100" dirty="0" smtClean="0">
                          <a:solidFill>
                            <a:srgbClr val="16628C"/>
                          </a:solidFill>
                        </a:rPr>
                        <a:t>-P</a:t>
                      </a:r>
                      <a:r>
                        <a:rPr lang="ru-RU" sz="1100" dirty="0" smtClean="0">
                          <a:solidFill>
                            <a:srgbClr val="16628C"/>
                          </a:solidFill>
                        </a:rPr>
                        <a:t> </a:t>
                      </a:r>
                      <a:endParaRPr lang="ru-RU" sz="1100" b="1" i="1" dirty="0" smtClean="0">
                        <a:solidFill>
                          <a:srgbClr val="16628C"/>
                        </a:solidFill>
                        <a:latin typeface="Arial" pitchFamily="34" charset="0"/>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chemeClr val="accent2">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 typeface="Wingdings" pitchFamily="2" charset="2"/>
                        <a:buNone/>
                        <a:tabLst/>
                        <a:defRPr/>
                      </a:pPr>
                      <a:r>
                        <a:rPr lang="ru-RU" sz="900" b="0" dirty="0" smtClean="0">
                          <a:solidFill>
                            <a:srgbClr val="16628C"/>
                          </a:solidFill>
                        </a:rPr>
                        <a:t>1:10</a:t>
                      </a:r>
                      <a:r>
                        <a:rPr lang="en-US" sz="900" b="0" dirty="0" smtClean="0">
                          <a:solidFill>
                            <a:srgbClr val="16628C"/>
                          </a:solidFill>
                        </a:rPr>
                        <a:t>,</a:t>
                      </a:r>
                      <a:r>
                        <a:rPr lang="ru-RU" sz="900" b="0" dirty="0" smtClean="0">
                          <a:solidFill>
                            <a:srgbClr val="16628C"/>
                          </a:solidFill>
                        </a:rPr>
                        <a:t>000</a:t>
                      </a:r>
                    </a:p>
                    <a:p>
                      <a:pPr marL="0" marR="0" indent="0" algn="ctr" defTabSz="914400" rtl="0" eaLnBrk="1" fontAlgn="auto" latinLnBrk="0" hangingPunct="1">
                        <a:lnSpc>
                          <a:spcPct val="100000"/>
                        </a:lnSpc>
                        <a:spcBef>
                          <a:spcPts val="0"/>
                        </a:spcBef>
                        <a:spcAft>
                          <a:spcPts val="0"/>
                        </a:spcAft>
                        <a:buClrTx/>
                        <a:buSzTx/>
                        <a:buFont typeface="Wingdings" pitchFamily="2" charset="2"/>
                        <a:buNone/>
                        <a:tabLst/>
                        <a:defRPr/>
                      </a:pPr>
                      <a:r>
                        <a:rPr lang="en-US" sz="900" b="0" baseline="0" dirty="0" smtClean="0">
                          <a:solidFill>
                            <a:srgbClr val="16628C"/>
                          </a:solidFill>
                        </a:rPr>
                        <a:t>and smaller</a:t>
                      </a:r>
                      <a:endParaRPr lang="ru-RU" sz="900" b="0" dirty="0" smtClean="0">
                        <a:solidFill>
                          <a:srgbClr val="16628C"/>
                        </a:solidFill>
                        <a:latin typeface="Arial" pitchFamily="34" charset="0"/>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900" b="0" dirty="0" smtClean="0">
                          <a:solidFill>
                            <a:srgbClr val="16628C"/>
                          </a:solidFill>
                        </a:rPr>
                        <a:t>+</a:t>
                      </a:r>
                      <a:endParaRPr lang="ru-RU" sz="900" b="0" dirty="0" smtClean="0">
                        <a:solidFill>
                          <a:srgbClr val="16628C"/>
                        </a:solidFill>
                        <a:latin typeface="Arial" pitchFamily="34" charset="0"/>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a:txBody>
                    <a:bodyPr/>
                    <a:lstStyle/>
                    <a:p>
                      <a:pPr algn="ctr"/>
                      <a:r>
                        <a:rPr lang="ru-RU" sz="900" b="0" dirty="0" smtClean="0">
                          <a:solidFill>
                            <a:srgbClr val="16628C"/>
                          </a:solidFill>
                        </a:rPr>
                        <a:t>+</a:t>
                      </a:r>
                      <a:endParaRPr lang="ru-RU" sz="900" b="0" dirty="0">
                        <a:solidFill>
                          <a:srgbClr val="16628C"/>
                        </a:solidFill>
                        <a:latin typeface="Arial" pitchFamily="34" charset="0"/>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900" b="0" dirty="0" smtClean="0">
                          <a:solidFill>
                            <a:srgbClr val="16628C"/>
                          </a:solidFill>
                        </a:rPr>
                        <a:t>+</a:t>
                      </a:r>
                      <a:endParaRPr lang="ru-RU" sz="900" b="0" dirty="0" smtClean="0">
                        <a:solidFill>
                          <a:srgbClr val="16628C"/>
                        </a:solidFill>
                        <a:latin typeface="Arial" pitchFamily="34" charset="0"/>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a:txBody>
                    <a:bodyPr/>
                    <a:lstStyle/>
                    <a:p>
                      <a:pPr algn="ctr"/>
                      <a:r>
                        <a:rPr lang="ru-RU" sz="900" b="0" dirty="0" smtClean="0">
                          <a:solidFill>
                            <a:srgbClr val="16628C"/>
                          </a:solidFill>
                        </a:rPr>
                        <a:t>+</a:t>
                      </a:r>
                      <a:endParaRPr lang="ru-RU" sz="900" b="0" dirty="0">
                        <a:solidFill>
                          <a:srgbClr val="16628C"/>
                        </a:solidFill>
                        <a:latin typeface="Arial" pitchFamily="34" charset="0"/>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c>
                  <a:txBody>
                    <a:bodyPr/>
                    <a:lstStyle/>
                    <a:p>
                      <a:pPr algn="ctr"/>
                      <a:r>
                        <a:rPr lang="en-US" sz="900" b="0" dirty="0" smtClean="0">
                          <a:solidFill>
                            <a:srgbClr val="16628C"/>
                          </a:solidFill>
                        </a:rPr>
                        <a:t>+</a:t>
                      </a:r>
                      <a:endParaRPr lang="ru-RU" sz="900" b="0" dirty="0">
                        <a:solidFill>
                          <a:srgbClr val="16628C"/>
                        </a:solidFill>
                        <a:latin typeface="Arial" pitchFamily="34" charset="0"/>
                        <a:cs typeface="Arial" pitchFamily="34" charset="0"/>
                      </a:endParaRPr>
                    </a:p>
                  </a:txBody>
                  <a:tcPr marL="47111" marR="47111" marT="29322" marB="29322" anchor="ctr">
                    <a:lnL w="9525" cap="flat" cmpd="sng" algn="ctr">
                      <a:solidFill>
                        <a:srgbClr val="16628C"/>
                      </a:solidFill>
                      <a:prstDash val="solid"/>
                      <a:round/>
                      <a:headEnd type="none" w="med" len="med"/>
                      <a:tailEnd type="none" w="med" len="med"/>
                    </a:lnL>
                    <a:lnR w="9525" cap="flat" cmpd="sng" algn="ctr">
                      <a:solidFill>
                        <a:srgbClr val="16628C"/>
                      </a:solidFill>
                      <a:prstDash val="solid"/>
                      <a:round/>
                      <a:headEnd type="none" w="med" len="med"/>
                      <a:tailEnd type="none" w="med" len="med"/>
                    </a:lnR>
                    <a:lnT w="9525" cap="flat" cmpd="sng" algn="ctr">
                      <a:solidFill>
                        <a:srgbClr val="16628C"/>
                      </a:solidFill>
                      <a:prstDash val="solid"/>
                      <a:round/>
                      <a:headEnd type="none" w="med" len="med"/>
                      <a:tailEnd type="none" w="med" len="med"/>
                    </a:lnT>
                    <a:lnB w="9525" cap="flat" cmpd="sng" algn="ctr">
                      <a:solidFill>
                        <a:srgbClr val="16628C"/>
                      </a:solidFill>
                      <a:prstDash val="solid"/>
                      <a:round/>
                      <a:headEnd type="none" w="med" len="med"/>
                      <a:tailEnd type="none" w="med" len="med"/>
                    </a:lnB>
                    <a:solidFill>
                      <a:srgbClr val="DEEAFE"/>
                    </a:solidFill>
                  </a:tcPr>
                </a:tc>
              </a:tr>
            </a:tbl>
          </a:graphicData>
        </a:graphic>
      </p:graphicFrame>
      <p:sp>
        <p:nvSpPr>
          <p:cNvPr id="8" name="Прямоугольник 7"/>
          <p:cNvSpPr/>
          <p:nvPr/>
        </p:nvSpPr>
        <p:spPr>
          <a:xfrm>
            <a:off x="51376" y="3397912"/>
            <a:ext cx="1316386" cy="246221"/>
          </a:xfrm>
          <a:prstGeom prst="rect">
            <a:avLst/>
          </a:prstGeom>
        </p:spPr>
        <p:txBody>
          <a:bodyPr wrap="none">
            <a:spAutoFit/>
          </a:bodyPr>
          <a:lstStyle/>
          <a:p>
            <a:r>
              <a:rPr lang="ru-RU" sz="1000" b="1" dirty="0" smtClean="0">
                <a:solidFill>
                  <a:srgbClr val="C00000"/>
                </a:solidFill>
                <a:latin typeface="+mn-lt"/>
                <a:cs typeface="Arial" pitchFamily="34" charset="0"/>
              </a:rPr>
              <a:t>* </a:t>
            </a:r>
            <a:r>
              <a:rPr lang="en-US" sz="1000" b="1" dirty="0" smtClean="0">
                <a:solidFill>
                  <a:srgbClr val="C00000"/>
                </a:solidFill>
                <a:latin typeface="+mn-lt"/>
                <a:cs typeface="Arial" pitchFamily="34" charset="0"/>
              </a:rPr>
              <a:t>Open access data</a:t>
            </a:r>
            <a:endParaRPr lang="ru-RU" sz="1000" i="1" dirty="0">
              <a:latin typeface="+mn-lt"/>
            </a:endParaRPr>
          </a:p>
        </p:txBody>
      </p:sp>
    </p:spTree>
    <p:extLst>
      <p:ext uri="{BB962C8B-B14F-4D97-AF65-F5344CB8AC3E}">
        <p14:creationId xmlns:p14="http://schemas.microsoft.com/office/powerpoint/2010/main" val="1985964902"/>
      </p:ext>
    </p:extLst>
  </p:cSld>
  <p:clrMapOvr>
    <a:masterClrMapping/>
  </p:clrMapOvr>
  <p:transition>
    <p:blinds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1"/>
          <p:cNvSpPr>
            <a:spLocks noChangeArrowheads="1"/>
          </p:cNvSpPr>
          <p:nvPr/>
        </p:nvSpPr>
        <p:spPr bwMode="auto">
          <a:xfrm>
            <a:off x="219808" y="89336"/>
            <a:ext cx="5792352" cy="553998"/>
          </a:xfrm>
          <a:prstGeom prst="rect">
            <a:avLst/>
          </a:prstGeom>
          <a:noFill/>
        </p:spPr>
        <p:txBody>
          <a:bodyPr wrap="square" rtlCol="0">
            <a:spAutoFit/>
          </a:bodyPr>
          <a:lstStyle/>
          <a:p>
            <a:pPr fontAlgn="auto">
              <a:spcBef>
                <a:spcPts val="0"/>
              </a:spcBef>
              <a:spcAft>
                <a:spcPts val="0"/>
              </a:spcAft>
            </a:pPr>
            <a:r>
              <a:rPr lang="en-US" sz="3000" b="1" cap="all" dirty="0" smtClean="0">
                <a:solidFill>
                  <a:srgbClr val="4F81BD">
                    <a:lumMod val="40000"/>
                    <a:lumOff val="60000"/>
                  </a:srgbClr>
                </a:solidFill>
                <a:latin typeface="Arial Narrow" panose="020B0606020202030204" pitchFamily="34" charset="0"/>
              </a:rPr>
              <a:t>ROSCOSMOS GEOSERVICES</a:t>
            </a:r>
            <a:endParaRPr lang="ru-RU" sz="3000" b="1" cap="all" dirty="0">
              <a:solidFill>
                <a:srgbClr val="4F81BD">
                  <a:lumMod val="40000"/>
                  <a:lumOff val="60000"/>
                </a:srgbClr>
              </a:solidFill>
              <a:latin typeface="Arial Narrow" panose="020B0606020202030204" pitchFamily="34" charset="0"/>
            </a:endParaRPr>
          </a:p>
        </p:txBody>
      </p:sp>
      <p:sp>
        <p:nvSpPr>
          <p:cNvPr id="5" name="Rectangle 11"/>
          <p:cNvSpPr>
            <a:spLocks noChangeArrowheads="1"/>
          </p:cNvSpPr>
          <p:nvPr/>
        </p:nvSpPr>
        <p:spPr bwMode="auto">
          <a:xfrm>
            <a:off x="219806" y="1003649"/>
            <a:ext cx="4496209" cy="26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lnSpc>
                <a:spcPct val="60000"/>
              </a:lnSpc>
              <a:spcBef>
                <a:spcPct val="50000"/>
              </a:spcBef>
            </a:pPr>
            <a:r>
              <a:rPr lang="en-US" altLang="ru-RU" sz="2800" b="1" i="1" dirty="0" smtClean="0">
                <a:solidFill>
                  <a:srgbClr val="00478E"/>
                </a:solidFill>
              </a:rPr>
              <a:t>Since 2010</a:t>
            </a:r>
            <a:endParaRPr lang="ru-RU" altLang="ru-RU" sz="2800" b="1" i="1" dirty="0">
              <a:solidFill>
                <a:srgbClr val="00478E"/>
              </a:solidFill>
            </a:endParaRPr>
          </a:p>
        </p:txBody>
      </p:sp>
      <p:sp>
        <p:nvSpPr>
          <p:cNvPr id="6" name="Rectangle 11"/>
          <p:cNvSpPr>
            <a:spLocks noChangeArrowheads="1"/>
          </p:cNvSpPr>
          <p:nvPr/>
        </p:nvSpPr>
        <p:spPr bwMode="auto">
          <a:xfrm>
            <a:off x="219806" y="2827980"/>
            <a:ext cx="4136169" cy="26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lnSpc>
                <a:spcPct val="60000"/>
              </a:lnSpc>
              <a:spcBef>
                <a:spcPct val="50000"/>
              </a:spcBef>
            </a:pPr>
            <a:r>
              <a:rPr lang="en-US" altLang="ru-RU" sz="2800" b="1" i="1" dirty="0" smtClean="0">
                <a:solidFill>
                  <a:schemeClr val="accent3">
                    <a:lumMod val="50000"/>
                  </a:schemeClr>
                </a:solidFill>
              </a:rPr>
              <a:t>From 2016</a:t>
            </a:r>
            <a:endParaRPr lang="ru-RU" altLang="ru-RU" sz="2800" b="1" i="1" dirty="0">
              <a:solidFill>
                <a:schemeClr val="accent3">
                  <a:lumMod val="50000"/>
                </a:schemeClr>
              </a:solidFill>
            </a:endParaRPr>
          </a:p>
        </p:txBody>
      </p:sp>
      <p:sp>
        <p:nvSpPr>
          <p:cNvPr id="7" name="Rectangle 11"/>
          <p:cNvSpPr>
            <a:spLocks noChangeArrowheads="1"/>
          </p:cNvSpPr>
          <p:nvPr/>
        </p:nvSpPr>
        <p:spPr bwMode="auto">
          <a:xfrm>
            <a:off x="260751" y="4621827"/>
            <a:ext cx="4136169" cy="267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lnSpc>
                <a:spcPct val="60000"/>
              </a:lnSpc>
              <a:spcBef>
                <a:spcPct val="50000"/>
              </a:spcBef>
            </a:pPr>
            <a:r>
              <a:rPr lang="en-US" altLang="ru-RU" sz="2800" b="1" i="1" dirty="0" smtClean="0">
                <a:solidFill>
                  <a:schemeClr val="accent2">
                    <a:lumMod val="75000"/>
                  </a:schemeClr>
                </a:solidFill>
              </a:rPr>
              <a:t>In process</a:t>
            </a:r>
            <a:endParaRPr lang="ru-RU" altLang="ru-RU" sz="2800" b="1" i="1" dirty="0">
              <a:solidFill>
                <a:schemeClr val="accent2">
                  <a:lumMod val="75000"/>
                </a:schemeClr>
              </a:solidFill>
            </a:endParaRPr>
          </a:p>
        </p:txBody>
      </p:sp>
      <p:sp>
        <p:nvSpPr>
          <p:cNvPr id="8" name="Скругленный прямоугольник 7"/>
          <p:cNvSpPr/>
          <p:nvPr/>
        </p:nvSpPr>
        <p:spPr>
          <a:xfrm>
            <a:off x="219806" y="1461320"/>
            <a:ext cx="6356463" cy="648072"/>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p:cNvSpPr txBox="1"/>
          <p:nvPr/>
        </p:nvSpPr>
        <p:spPr>
          <a:xfrm>
            <a:off x="314157" y="1438404"/>
            <a:ext cx="4176464" cy="600164"/>
          </a:xfrm>
          <a:prstGeom prst="rect">
            <a:avLst/>
          </a:prstGeom>
          <a:noFill/>
        </p:spPr>
        <p:txBody>
          <a:bodyPr wrap="square" rtlCol="0">
            <a:spAutoFit/>
          </a:bodyPr>
          <a:lstStyle/>
          <a:p>
            <a:r>
              <a:rPr lang="en-US" sz="3300" b="1" dirty="0" err="1" smtClean="0">
                <a:solidFill>
                  <a:schemeClr val="accent1">
                    <a:lumMod val="50000"/>
                  </a:schemeClr>
                </a:solidFill>
                <a:latin typeface="Arial Narrow" panose="020B0606020202030204" pitchFamily="34" charset="0"/>
              </a:rPr>
              <a:t>Roscosmos</a:t>
            </a:r>
            <a:r>
              <a:rPr lang="en-US" sz="3300" b="1" dirty="0" smtClean="0">
                <a:solidFill>
                  <a:schemeClr val="accent1">
                    <a:lumMod val="50000"/>
                  </a:schemeClr>
                </a:solidFill>
                <a:latin typeface="Arial Narrow" panose="020B0606020202030204" pitchFamily="34" charset="0"/>
              </a:rPr>
              <a:t> Geoportal</a:t>
            </a:r>
            <a:endParaRPr lang="ru-RU" sz="3300" b="1" dirty="0">
              <a:solidFill>
                <a:schemeClr val="accent1">
                  <a:lumMod val="50000"/>
                </a:schemeClr>
              </a:solidFill>
              <a:latin typeface="Arial Narrow" panose="020B0606020202030204" pitchFamily="34" charset="0"/>
            </a:endParaRPr>
          </a:p>
        </p:txBody>
      </p:sp>
      <p:sp>
        <p:nvSpPr>
          <p:cNvPr id="10" name="Скругленный прямоугольник 9"/>
          <p:cNvSpPr/>
          <p:nvPr/>
        </p:nvSpPr>
        <p:spPr>
          <a:xfrm>
            <a:off x="247680" y="3258608"/>
            <a:ext cx="6340544" cy="648072"/>
          </a:xfrm>
          <a:prstGeom prst="roundRect">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accent3">
                  <a:lumMod val="50000"/>
                </a:schemeClr>
              </a:solidFill>
            </a:endParaRPr>
          </a:p>
        </p:txBody>
      </p:sp>
      <p:sp>
        <p:nvSpPr>
          <p:cNvPr id="11" name="TextBox 10"/>
          <p:cNvSpPr txBox="1"/>
          <p:nvPr/>
        </p:nvSpPr>
        <p:spPr>
          <a:xfrm>
            <a:off x="330077" y="3282388"/>
            <a:ext cx="6474170" cy="600164"/>
          </a:xfrm>
          <a:prstGeom prst="rect">
            <a:avLst/>
          </a:prstGeom>
          <a:noFill/>
        </p:spPr>
        <p:txBody>
          <a:bodyPr wrap="square" rtlCol="0">
            <a:spAutoFit/>
          </a:bodyPr>
          <a:lstStyle/>
          <a:p>
            <a:r>
              <a:rPr lang="en-US" sz="3300" b="1" dirty="0" smtClean="0">
                <a:solidFill>
                  <a:schemeClr val="accent3">
                    <a:lumMod val="50000"/>
                  </a:schemeClr>
                </a:solidFill>
                <a:latin typeface="Arial Narrow" panose="020B0606020202030204" pitchFamily="34" charset="0"/>
              </a:rPr>
              <a:t>Basic EO Data Products Bank</a:t>
            </a:r>
            <a:endParaRPr lang="ru-RU" sz="3300" b="1" dirty="0">
              <a:solidFill>
                <a:schemeClr val="accent3">
                  <a:lumMod val="50000"/>
                </a:schemeClr>
              </a:solidFill>
              <a:latin typeface="Arial Narrow" panose="020B0606020202030204" pitchFamily="34" charset="0"/>
            </a:endParaRPr>
          </a:p>
        </p:txBody>
      </p:sp>
      <p:sp>
        <p:nvSpPr>
          <p:cNvPr id="12" name="Скругленный прямоугольник 11"/>
          <p:cNvSpPr/>
          <p:nvPr/>
        </p:nvSpPr>
        <p:spPr>
          <a:xfrm>
            <a:off x="275049" y="5052696"/>
            <a:ext cx="6313176" cy="648072"/>
          </a:xfrm>
          <a:prstGeom prst="round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bg1"/>
              </a:solidFill>
            </a:endParaRPr>
          </a:p>
        </p:txBody>
      </p:sp>
      <p:sp>
        <p:nvSpPr>
          <p:cNvPr id="13" name="TextBox 12"/>
          <p:cNvSpPr txBox="1"/>
          <p:nvPr/>
        </p:nvSpPr>
        <p:spPr>
          <a:xfrm>
            <a:off x="439260" y="5092178"/>
            <a:ext cx="6148964" cy="1107996"/>
          </a:xfrm>
          <a:prstGeom prst="rect">
            <a:avLst/>
          </a:prstGeom>
          <a:noFill/>
        </p:spPr>
        <p:txBody>
          <a:bodyPr wrap="square" rtlCol="0">
            <a:spAutoFit/>
          </a:bodyPr>
          <a:lstStyle/>
          <a:p>
            <a:r>
              <a:rPr lang="en-US" sz="3300" b="1" dirty="0" smtClean="0">
                <a:solidFill>
                  <a:schemeClr val="accent2">
                    <a:lumMod val="75000"/>
                  </a:schemeClr>
                </a:solidFill>
                <a:latin typeface="Arial Narrow" panose="020B0606020202030204" pitchFamily="34" charset="0"/>
              </a:rPr>
              <a:t>Open EO Data Portal</a:t>
            </a:r>
            <a:endParaRPr lang="ru-RU" sz="3300" b="1" dirty="0">
              <a:solidFill>
                <a:schemeClr val="accent2">
                  <a:lumMod val="75000"/>
                </a:schemeClr>
              </a:solidFill>
              <a:latin typeface="Arial Narrow" panose="020B0606020202030204" pitchFamily="34" charset="0"/>
            </a:endParaRPr>
          </a:p>
          <a:p>
            <a:endParaRPr lang="ru-RU" sz="3300" b="1" dirty="0">
              <a:solidFill>
                <a:schemeClr val="accent2">
                  <a:lumMod val="75000"/>
                </a:schemeClr>
              </a:solidFill>
              <a:latin typeface="Arial Narrow" panose="020B0606020202030204" pitchFamily="34" charset="0"/>
            </a:endParaRPr>
          </a:p>
        </p:txBody>
      </p:sp>
    </p:spTree>
    <p:extLst>
      <p:ext uri="{BB962C8B-B14F-4D97-AF65-F5344CB8AC3E}">
        <p14:creationId xmlns:p14="http://schemas.microsoft.com/office/powerpoint/2010/main" val="1455152455"/>
      </p:ext>
    </p:extLst>
  </p:cSld>
  <p:clrMapOvr>
    <a:masterClrMapping/>
  </p:clrMapOvr>
  <p:transition>
    <p:blinds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2" descr="monde"/>
          <p:cNvPicPr>
            <a:picLocks noChangeAspect="1" noChangeArrowheads="1"/>
          </p:cNvPicPr>
          <p:nvPr/>
        </p:nvPicPr>
        <p:blipFill>
          <a:blip r:embed="rId3" cstate="print"/>
          <a:srcRect/>
          <a:stretch>
            <a:fillRect/>
          </a:stretch>
        </p:blipFill>
        <p:spPr bwMode="auto">
          <a:xfrm>
            <a:off x="136079" y="950672"/>
            <a:ext cx="8836331" cy="4714908"/>
          </a:xfrm>
          <a:prstGeom prst="rect">
            <a:avLst/>
          </a:prstGeom>
          <a:noFill/>
          <a:ln w="9525">
            <a:noFill/>
            <a:miter lim="800000"/>
            <a:headEnd/>
            <a:tailEnd/>
          </a:ln>
        </p:spPr>
      </p:pic>
      <p:sp>
        <p:nvSpPr>
          <p:cNvPr id="62" name="TextBox 61"/>
          <p:cNvSpPr txBox="1"/>
          <p:nvPr/>
        </p:nvSpPr>
        <p:spPr>
          <a:xfrm>
            <a:off x="158420" y="736358"/>
            <a:ext cx="2171526" cy="500066"/>
          </a:xfrm>
          <a:prstGeom prst="rect">
            <a:avLst/>
          </a:prstGeom>
        </p:spPr>
        <p:style>
          <a:lnRef idx="0">
            <a:schemeClr val="accent1"/>
          </a:lnRef>
          <a:fillRef idx="3">
            <a:schemeClr val="accent1"/>
          </a:fillRef>
          <a:effectRef idx="3">
            <a:schemeClr val="accent1"/>
          </a:effectRef>
          <a:fontRef idx="minor">
            <a:schemeClr val="lt1"/>
          </a:fontRef>
        </p:style>
        <p:txBody>
          <a:bodyPr wrap="none" anchor="ctr"/>
          <a:lstStyle/>
          <a:p>
            <a:pPr algn="ctr" eaLnBrk="0" hangingPunct="0">
              <a:lnSpc>
                <a:spcPct val="95000"/>
              </a:lnSpc>
            </a:pPr>
            <a:r>
              <a:rPr lang="en-US" sz="1200" b="1" cap="all" dirty="0" smtClean="0">
                <a:solidFill>
                  <a:schemeClr val="bg1"/>
                </a:solidFill>
                <a:effectLst>
                  <a:outerShdw blurRad="38100" dist="38100" dir="2700000" algn="tl">
                    <a:srgbClr val="000000">
                      <a:alpha val="43137"/>
                    </a:srgbClr>
                  </a:outerShdw>
                </a:effectLst>
                <a:latin typeface="+mn-lt"/>
              </a:rPr>
              <a:t>Operational services</a:t>
            </a:r>
            <a:endParaRPr lang="ru-RU" sz="1200" b="1" dirty="0">
              <a:solidFill>
                <a:schemeClr val="bg1"/>
              </a:solidFill>
              <a:effectLst>
                <a:outerShdw blurRad="38100" dist="38100" dir="2700000" algn="tl">
                  <a:srgbClr val="000000">
                    <a:alpha val="43137"/>
                  </a:srgbClr>
                </a:outerShdw>
              </a:effectLst>
              <a:latin typeface="+mn-lt"/>
            </a:endParaRPr>
          </a:p>
        </p:txBody>
      </p:sp>
      <p:sp>
        <p:nvSpPr>
          <p:cNvPr id="65" name="TextBox 64"/>
          <p:cNvSpPr txBox="1"/>
          <p:nvPr/>
        </p:nvSpPr>
        <p:spPr>
          <a:xfrm>
            <a:off x="4703885" y="719260"/>
            <a:ext cx="2128058" cy="517165"/>
          </a:xfrm>
          <a:prstGeom prst="rect">
            <a:avLst/>
          </a:prstGeom>
        </p:spPr>
        <p:style>
          <a:lnRef idx="0">
            <a:schemeClr val="accent1"/>
          </a:lnRef>
          <a:fillRef idx="3">
            <a:schemeClr val="accent1"/>
          </a:fillRef>
          <a:effectRef idx="3">
            <a:schemeClr val="accent1"/>
          </a:effectRef>
          <a:fontRef idx="minor">
            <a:schemeClr val="lt1"/>
          </a:fontRef>
        </p:style>
        <p:txBody>
          <a:bodyPr wrap="none" anchor="ctr"/>
          <a:lstStyle/>
          <a:p>
            <a:pPr algn="ctr" eaLnBrk="0" hangingPunct="0">
              <a:lnSpc>
                <a:spcPct val="95000"/>
              </a:lnSpc>
            </a:pPr>
            <a:r>
              <a:rPr lang="en-US" sz="1200" b="1" cap="all" dirty="0" smtClean="0">
                <a:solidFill>
                  <a:schemeClr val="bg1"/>
                </a:solidFill>
                <a:effectLst>
                  <a:outerShdw blurRad="38100" dist="38100" dir="2700000" algn="tl">
                    <a:srgbClr val="000000">
                      <a:alpha val="43137"/>
                    </a:srgbClr>
                  </a:outerShdw>
                </a:effectLst>
                <a:latin typeface="+mn-lt"/>
              </a:rPr>
              <a:t>Research projects</a:t>
            </a:r>
            <a:endParaRPr lang="ru-RU" sz="1200" b="1" dirty="0">
              <a:solidFill>
                <a:schemeClr val="bg1"/>
              </a:solidFill>
              <a:effectLst>
                <a:outerShdw blurRad="38100" dist="38100" dir="2700000" algn="tl">
                  <a:srgbClr val="000000">
                    <a:alpha val="43137"/>
                  </a:srgbClr>
                </a:outerShdw>
              </a:effectLst>
              <a:latin typeface="+mn-lt"/>
            </a:endParaRPr>
          </a:p>
        </p:txBody>
      </p:sp>
      <p:sp>
        <p:nvSpPr>
          <p:cNvPr id="67" name="TextBox 66"/>
          <p:cNvSpPr txBox="1"/>
          <p:nvPr/>
        </p:nvSpPr>
        <p:spPr>
          <a:xfrm>
            <a:off x="2418363" y="736358"/>
            <a:ext cx="2193474" cy="500066"/>
          </a:xfrm>
          <a:prstGeom prst="rect">
            <a:avLst/>
          </a:prstGeom>
        </p:spPr>
        <p:style>
          <a:lnRef idx="0">
            <a:schemeClr val="accent1"/>
          </a:lnRef>
          <a:fillRef idx="3">
            <a:schemeClr val="accent1"/>
          </a:fillRef>
          <a:effectRef idx="3">
            <a:schemeClr val="accent1"/>
          </a:effectRef>
          <a:fontRef idx="minor">
            <a:schemeClr val="lt1"/>
          </a:fontRef>
        </p:style>
        <p:txBody>
          <a:bodyPr wrap="none" anchor="ctr"/>
          <a:lstStyle/>
          <a:p>
            <a:pPr algn="ctr" eaLnBrk="0" hangingPunct="0">
              <a:lnSpc>
                <a:spcPct val="95000"/>
              </a:lnSpc>
            </a:pPr>
            <a:r>
              <a:rPr lang="en-US" sz="1200" b="1" cap="all" dirty="0" smtClean="0">
                <a:solidFill>
                  <a:schemeClr val="bg1"/>
                </a:solidFill>
                <a:effectLst>
                  <a:outerShdw blurRad="38100" dist="38100" dir="2700000" algn="tl">
                    <a:srgbClr val="000000">
                      <a:alpha val="43137"/>
                    </a:srgbClr>
                  </a:outerShdw>
                </a:effectLst>
                <a:latin typeface="+mn-lt"/>
              </a:rPr>
              <a:t>Experience exchange</a:t>
            </a:r>
            <a:endParaRPr lang="ru-RU" sz="1200" b="1" dirty="0">
              <a:solidFill>
                <a:schemeClr val="bg1"/>
              </a:solidFill>
              <a:effectLst>
                <a:outerShdw blurRad="38100" dist="38100" dir="2700000" algn="tl">
                  <a:srgbClr val="000000">
                    <a:alpha val="43137"/>
                  </a:srgbClr>
                </a:outerShdw>
              </a:effectLst>
              <a:latin typeface="+mn-lt"/>
            </a:endParaRPr>
          </a:p>
        </p:txBody>
      </p:sp>
      <p:sp>
        <p:nvSpPr>
          <p:cNvPr id="68" name="TextBox 67"/>
          <p:cNvSpPr txBox="1"/>
          <p:nvPr/>
        </p:nvSpPr>
        <p:spPr>
          <a:xfrm>
            <a:off x="6945939" y="719258"/>
            <a:ext cx="2110170" cy="517166"/>
          </a:xfrm>
          <a:prstGeom prst="rect">
            <a:avLst/>
          </a:prstGeom>
        </p:spPr>
        <p:style>
          <a:lnRef idx="0">
            <a:schemeClr val="accent1"/>
          </a:lnRef>
          <a:fillRef idx="3">
            <a:schemeClr val="accent1"/>
          </a:fillRef>
          <a:effectRef idx="3">
            <a:schemeClr val="accent1"/>
          </a:effectRef>
          <a:fontRef idx="minor">
            <a:schemeClr val="lt1"/>
          </a:fontRef>
        </p:style>
        <p:txBody>
          <a:bodyPr wrap="none" anchor="ctr"/>
          <a:lstStyle/>
          <a:p>
            <a:pPr algn="ctr" eaLnBrk="0" hangingPunct="0">
              <a:lnSpc>
                <a:spcPct val="95000"/>
              </a:lnSpc>
            </a:pPr>
            <a:r>
              <a:rPr lang="en-US" sz="1200" b="1" cap="all" dirty="0" smtClean="0">
                <a:solidFill>
                  <a:schemeClr val="bg1"/>
                </a:solidFill>
                <a:effectLst>
                  <a:outerShdw blurRad="38100" dist="38100" dir="2700000" algn="tl">
                    <a:srgbClr val="000000">
                      <a:alpha val="43137"/>
                    </a:srgbClr>
                  </a:outerShdw>
                </a:effectLst>
                <a:latin typeface="+mn-lt"/>
              </a:rPr>
              <a:t>Data distribution</a:t>
            </a:r>
            <a:endParaRPr lang="ru-RU" sz="1200" b="1" dirty="0">
              <a:solidFill>
                <a:schemeClr val="bg1"/>
              </a:solidFill>
              <a:effectLst>
                <a:outerShdw blurRad="38100" dist="38100" dir="2700000" algn="tl">
                  <a:srgbClr val="000000">
                    <a:alpha val="43137"/>
                  </a:srgbClr>
                </a:outerShdw>
              </a:effectLst>
              <a:latin typeface="+mn-lt"/>
            </a:endParaRPr>
          </a:p>
        </p:txBody>
      </p:sp>
      <p:grpSp>
        <p:nvGrpSpPr>
          <p:cNvPr id="83" name="Группа 82"/>
          <p:cNvGrpSpPr/>
          <p:nvPr/>
        </p:nvGrpSpPr>
        <p:grpSpPr>
          <a:xfrm>
            <a:off x="153835" y="1307862"/>
            <a:ext cx="2176111" cy="1714512"/>
            <a:chOff x="123497" y="1928802"/>
            <a:chExt cx="2357454" cy="1714512"/>
          </a:xfrm>
        </p:grpSpPr>
        <p:sp>
          <p:nvSpPr>
            <p:cNvPr id="72" name="TextBox 71"/>
            <p:cNvSpPr txBox="1"/>
            <p:nvPr/>
          </p:nvSpPr>
          <p:spPr>
            <a:xfrm>
              <a:off x="123497" y="1928802"/>
              <a:ext cx="2357454" cy="1714512"/>
            </a:xfrm>
            <a:prstGeom prst="rect">
              <a:avLst/>
            </a:prstGeom>
            <a:solidFill>
              <a:srgbClr val="EBF7FF">
                <a:alpha val="70000"/>
              </a:srgbClr>
            </a:solidFill>
            <a:effectLst>
              <a:softEdge rad="31750"/>
            </a:effectLst>
          </p:spPr>
          <p:txBody>
            <a:bodyPr wrap="none" anchor="b"/>
            <a:lstStyle/>
            <a:p>
              <a:pPr eaLnBrk="0" hangingPunct="0">
                <a:lnSpc>
                  <a:spcPct val="95000"/>
                </a:lnSpc>
              </a:pPr>
              <a:r>
                <a:rPr lang="en-US" sz="1400" b="1" dirty="0" smtClean="0">
                  <a:solidFill>
                    <a:srgbClr val="0070C0"/>
                  </a:solidFill>
                </a:rPr>
                <a:t>International Charter</a:t>
              </a:r>
            </a:p>
            <a:p>
              <a:pPr eaLnBrk="0" hangingPunct="0">
                <a:lnSpc>
                  <a:spcPct val="95000"/>
                </a:lnSpc>
              </a:pPr>
              <a:r>
                <a:rPr lang="en-US" sz="1400" b="1" dirty="0" smtClean="0">
                  <a:solidFill>
                    <a:srgbClr val="0070C0"/>
                  </a:solidFill>
                </a:rPr>
                <a:t>on Space and</a:t>
              </a:r>
            </a:p>
            <a:p>
              <a:pPr eaLnBrk="0" hangingPunct="0">
                <a:lnSpc>
                  <a:spcPct val="95000"/>
                </a:lnSpc>
              </a:pPr>
              <a:r>
                <a:rPr lang="en-US" sz="1400" b="1" dirty="0" smtClean="0">
                  <a:solidFill>
                    <a:srgbClr val="0070C0"/>
                  </a:solidFill>
                </a:rPr>
                <a:t>Major Disasters</a:t>
              </a:r>
              <a:r>
                <a:rPr lang="ru-RU" sz="1400" b="1" dirty="0" smtClean="0">
                  <a:solidFill>
                    <a:srgbClr val="0070C0"/>
                  </a:solidFill>
                </a:rPr>
                <a:t> </a:t>
              </a:r>
              <a:r>
                <a:rPr lang="ru-RU" sz="1400" b="1" dirty="0" smtClean="0">
                  <a:solidFill>
                    <a:srgbClr val="0070C0"/>
                  </a:solidFill>
                  <a:cs typeface="Arial" pitchFamily="34" charset="0"/>
                </a:rPr>
                <a:t>– </a:t>
              </a:r>
              <a:endParaRPr lang="en-US" sz="1400" b="1" dirty="0" smtClean="0">
                <a:solidFill>
                  <a:srgbClr val="0070C0"/>
                </a:solidFill>
              </a:endParaRPr>
            </a:p>
            <a:p>
              <a:pPr eaLnBrk="0" hangingPunct="0">
                <a:lnSpc>
                  <a:spcPct val="95000"/>
                </a:lnSpc>
              </a:pPr>
              <a:r>
                <a:rPr lang="en-US" sz="1400" b="1" dirty="0" smtClean="0">
                  <a:solidFill>
                    <a:srgbClr val="C00000"/>
                  </a:solidFill>
                </a:rPr>
                <a:t>since 2013</a:t>
              </a:r>
              <a:endParaRPr lang="ru-RU" sz="1400" b="1" dirty="0" smtClean="0">
                <a:solidFill>
                  <a:srgbClr val="C00000"/>
                </a:solidFill>
              </a:endParaRPr>
            </a:p>
            <a:p>
              <a:pPr eaLnBrk="0" hangingPunct="0">
                <a:lnSpc>
                  <a:spcPct val="95000"/>
                </a:lnSpc>
              </a:pPr>
              <a:endParaRPr lang="ru-RU" sz="1400" b="1" dirty="0">
                <a:solidFill>
                  <a:srgbClr val="C00000"/>
                </a:solidFill>
                <a:latin typeface="Arial" pitchFamily="34" charset="0"/>
                <a:cs typeface="Arial" pitchFamily="34" charset="0"/>
              </a:endParaRPr>
            </a:p>
          </p:txBody>
        </p:sp>
        <p:pic>
          <p:nvPicPr>
            <p:cNvPr id="2054" name="Picture 6" descr="http://www.esa.int/var/esa/storage/images/esa_multimedia/images/2011/07/charter_logo/9879368-3-eng-GB/Charter_logo_medium.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198913" y="1985745"/>
              <a:ext cx="654479" cy="576470"/>
            </a:xfrm>
            <a:prstGeom prst="rect">
              <a:avLst/>
            </a:prstGeom>
            <a:solidFill>
              <a:schemeClr val="bg1"/>
            </a:solidFill>
            <a:effectLst>
              <a:outerShdw blurRad="50800" dist="38100" dir="2700000" algn="tl" rotWithShape="0">
                <a:prstClr val="black">
                  <a:alpha val="40000"/>
                </a:prstClr>
              </a:outerShdw>
              <a:softEdge rad="12700"/>
            </a:effectLst>
          </p:spPr>
        </p:pic>
      </p:grpSp>
      <p:grpSp>
        <p:nvGrpSpPr>
          <p:cNvPr id="84" name="Группа 83"/>
          <p:cNvGrpSpPr/>
          <p:nvPr/>
        </p:nvGrpSpPr>
        <p:grpSpPr>
          <a:xfrm>
            <a:off x="158864" y="3093812"/>
            <a:ext cx="2136273" cy="1785950"/>
            <a:chOff x="166654" y="3555916"/>
            <a:chExt cx="2314296" cy="1785950"/>
          </a:xfrm>
        </p:grpSpPr>
        <p:sp>
          <p:nvSpPr>
            <p:cNvPr id="74" name="TextBox 73"/>
            <p:cNvSpPr txBox="1"/>
            <p:nvPr/>
          </p:nvSpPr>
          <p:spPr>
            <a:xfrm>
              <a:off x="166654" y="3555916"/>
              <a:ext cx="2314296" cy="1785950"/>
            </a:xfrm>
            <a:prstGeom prst="rect">
              <a:avLst/>
            </a:prstGeom>
            <a:solidFill>
              <a:srgbClr val="EBF7FF">
                <a:alpha val="70000"/>
              </a:srgbClr>
            </a:solidFill>
            <a:effectLst>
              <a:softEdge rad="31750"/>
            </a:effectLst>
          </p:spPr>
          <p:txBody>
            <a:bodyPr wrap="none" anchor="b"/>
            <a:lstStyle/>
            <a:p>
              <a:pPr eaLnBrk="0" hangingPunct="0">
                <a:lnSpc>
                  <a:spcPct val="95000"/>
                </a:lnSpc>
              </a:pPr>
              <a:r>
                <a:rPr lang="en-US" sz="1400" b="1" dirty="0" smtClean="0">
                  <a:solidFill>
                    <a:srgbClr val="0070C0"/>
                  </a:solidFill>
                  <a:cs typeface="Arial" pitchFamily="34" charset="0"/>
                </a:rPr>
                <a:t>International</a:t>
              </a:r>
              <a:r>
                <a:rPr lang="ru-RU" sz="1400" b="1" dirty="0" smtClean="0">
                  <a:solidFill>
                    <a:srgbClr val="0070C0"/>
                  </a:solidFill>
                  <a:cs typeface="Arial" pitchFamily="34" charset="0"/>
                </a:rPr>
                <a:t> </a:t>
              </a:r>
            </a:p>
            <a:p>
              <a:pPr eaLnBrk="0" hangingPunct="0">
                <a:lnSpc>
                  <a:spcPct val="95000"/>
                </a:lnSpc>
              </a:pPr>
              <a:r>
                <a:rPr lang="en-US" sz="1400" b="1" dirty="0" smtClean="0">
                  <a:solidFill>
                    <a:srgbClr val="0070C0"/>
                  </a:solidFill>
                  <a:cs typeface="Arial" pitchFamily="34" charset="0"/>
                </a:rPr>
                <a:t>Global monitoring</a:t>
              </a:r>
            </a:p>
            <a:p>
              <a:pPr eaLnBrk="0" hangingPunct="0">
                <a:lnSpc>
                  <a:spcPct val="95000"/>
                </a:lnSpc>
              </a:pPr>
              <a:r>
                <a:rPr lang="en-US" sz="1400" b="1" dirty="0" smtClean="0">
                  <a:solidFill>
                    <a:srgbClr val="0070C0"/>
                  </a:solidFill>
                  <a:cs typeface="Arial" pitchFamily="34" charset="0"/>
                </a:rPr>
                <a:t>Aerospace System</a:t>
              </a:r>
              <a:r>
                <a:rPr lang="ru-RU" sz="1400" b="1" dirty="0" smtClean="0">
                  <a:solidFill>
                    <a:srgbClr val="0070C0"/>
                  </a:solidFill>
                  <a:cs typeface="Arial" pitchFamily="34" charset="0"/>
                </a:rPr>
                <a:t> – </a:t>
              </a:r>
            </a:p>
            <a:p>
              <a:pPr eaLnBrk="0" hangingPunct="0">
                <a:lnSpc>
                  <a:spcPct val="95000"/>
                </a:lnSpc>
              </a:pPr>
              <a:r>
                <a:rPr lang="en-US" sz="1400" b="1" dirty="0" smtClean="0">
                  <a:solidFill>
                    <a:srgbClr val="C00000"/>
                  </a:solidFill>
                </a:rPr>
                <a:t>since 2011</a:t>
              </a:r>
              <a:endParaRPr lang="ru-RU" sz="1400" b="1" dirty="0" smtClean="0">
                <a:solidFill>
                  <a:srgbClr val="C00000"/>
                </a:solidFill>
              </a:endParaRPr>
            </a:p>
            <a:p>
              <a:pPr eaLnBrk="0" hangingPunct="0">
                <a:lnSpc>
                  <a:spcPct val="95000"/>
                </a:lnSpc>
              </a:pPr>
              <a:endParaRPr lang="ru-RU" sz="1400" b="1" dirty="0">
                <a:solidFill>
                  <a:srgbClr val="C00000"/>
                </a:solidFill>
                <a:latin typeface="Arial" pitchFamily="34" charset="0"/>
                <a:cs typeface="Arial" pitchFamily="34" charset="0"/>
              </a:endParaRPr>
            </a:p>
          </p:txBody>
        </p:sp>
        <p:pic>
          <p:nvPicPr>
            <p:cNvPr id="75" name="Picture 9" descr="F:\ТАМАРА\ПРЕЗЕНТАЦИИ\для CMES\картинки\МАКСМ.jpg"/>
            <p:cNvPicPr>
              <a:picLocks noChangeAspect="1" noChangeArrowheads="1"/>
            </p:cNvPicPr>
            <p:nvPr/>
          </p:nvPicPr>
          <p:blipFill>
            <a:blip r:embed="rId5" cstate="print">
              <a:clrChange>
                <a:clrFrom>
                  <a:srgbClr val="FFFDFF"/>
                </a:clrFrom>
                <a:clrTo>
                  <a:srgbClr val="FFFDFF">
                    <a:alpha val="0"/>
                  </a:srgbClr>
                </a:clrTo>
              </a:clrChange>
            </a:blip>
            <a:srcRect l="9934" t="23438" r="10595" b="24999"/>
            <a:stretch>
              <a:fillRect/>
            </a:stretch>
          </p:blipFill>
          <p:spPr bwMode="auto">
            <a:xfrm>
              <a:off x="213788" y="3630204"/>
              <a:ext cx="1635136" cy="562078"/>
            </a:xfrm>
            <a:prstGeom prst="rect">
              <a:avLst/>
            </a:prstGeom>
            <a:solidFill>
              <a:schemeClr val="bg1"/>
            </a:solidFill>
            <a:ln>
              <a:noFill/>
            </a:ln>
            <a:effectLst>
              <a:outerShdw blurRad="50800" dist="38100" dir="2700000" algn="tl" rotWithShape="0">
                <a:prstClr val="black">
                  <a:alpha val="40000"/>
                </a:prstClr>
              </a:outerShdw>
              <a:softEdge rad="12700"/>
            </a:effectLst>
          </p:spPr>
        </p:pic>
      </p:grpSp>
      <p:grpSp>
        <p:nvGrpSpPr>
          <p:cNvPr id="85" name="Группа 84"/>
          <p:cNvGrpSpPr/>
          <p:nvPr/>
        </p:nvGrpSpPr>
        <p:grpSpPr>
          <a:xfrm>
            <a:off x="2427025" y="1250932"/>
            <a:ext cx="2184811" cy="2485822"/>
            <a:chOff x="2586119" y="1773386"/>
            <a:chExt cx="1837964" cy="2727184"/>
          </a:xfrm>
        </p:grpSpPr>
        <p:sp>
          <p:nvSpPr>
            <p:cNvPr id="76" name="TextBox 75"/>
            <p:cNvSpPr txBox="1"/>
            <p:nvPr/>
          </p:nvSpPr>
          <p:spPr>
            <a:xfrm>
              <a:off x="2586119" y="1773386"/>
              <a:ext cx="1837964" cy="2727184"/>
            </a:xfrm>
            <a:prstGeom prst="rect">
              <a:avLst/>
            </a:prstGeom>
            <a:solidFill>
              <a:srgbClr val="EBF7FF">
                <a:alpha val="70000"/>
              </a:srgbClr>
            </a:solidFill>
            <a:effectLst>
              <a:softEdge rad="31750"/>
            </a:effectLst>
          </p:spPr>
          <p:txBody>
            <a:bodyPr wrap="none" anchor="b"/>
            <a:lstStyle/>
            <a:p>
              <a:pPr eaLnBrk="0" hangingPunct="0">
                <a:lnSpc>
                  <a:spcPct val="95000"/>
                </a:lnSpc>
              </a:pPr>
              <a:endParaRPr lang="en-US" sz="1400" b="1" dirty="0" smtClean="0">
                <a:solidFill>
                  <a:schemeClr val="bg2">
                    <a:lumMod val="25000"/>
                  </a:schemeClr>
                </a:solidFill>
                <a:latin typeface="Arial" pitchFamily="34" charset="0"/>
                <a:cs typeface="Arial" pitchFamily="34" charset="0"/>
              </a:endParaRPr>
            </a:p>
            <a:p>
              <a:pPr eaLnBrk="0" hangingPunct="0">
                <a:lnSpc>
                  <a:spcPct val="95000"/>
                </a:lnSpc>
              </a:pPr>
              <a:endParaRPr lang="en-US" sz="1400" b="1" dirty="0" smtClean="0">
                <a:solidFill>
                  <a:schemeClr val="bg2">
                    <a:lumMod val="25000"/>
                  </a:schemeClr>
                </a:solidFill>
                <a:latin typeface="Arial" pitchFamily="34" charset="0"/>
                <a:cs typeface="Arial" pitchFamily="34" charset="0"/>
              </a:endParaRPr>
            </a:p>
            <a:p>
              <a:pPr eaLnBrk="0" hangingPunct="0">
                <a:lnSpc>
                  <a:spcPct val="95000"/>
                </a:lnSpc>
              </a:pPr>
              <a:endParaRPr lang="en-US" sz="1400" b="1" dirty="0" smtClean="0">
                <a:solidFill>
                  <a:schemeClr val="bg2">
                    <a:lumMod val="25000"/>
                  </a:schemeClr>
                </a:solidFill>
                <a:latin typeface="Arial" pitchFamily="34" charset="0"/>
                <a:cs typeface="Arial" pitchFamily="34" charset="0"/>
              </a:endParaRPr>
            </a:p>
            <a:p>
              <a:pPr eaLnBrk="0" hangingPunct="0">
                <a:lnSpc>
                  <a:spcPct val="95000"/>
                </a:lnSpc>
              </a:pPr>
              <a:r>
                <a:rPr lang="en-US" sz="1200" b="1" dirty="0" smtClean="0">
                  <a:solidFill>
                    <a:srgbClr val="0070C0"/>
                  </a:solidFill>
                </a:rPr>
                <a:t>Working Group on</a:t>
              </a:r>
              <a:r>
                <a:rPr lang="ru-RU" sz="1200" b="1" dirty="0" smtClean="0">
                  <a:solidFill>
                    <a:srgbClr val="0070C0"/>
                  </a:solidFill>
                </a:rPr>
                <a:t> </a:t>
              </a:r>
            </a:p>
            <a:p>
              <a:pPr eaLnBrk="0" hangingPunct="0">
                <a:lnSpc>
                  <a:spcPct val="95000"/>
                </a:lnSpc>
              </a:pPr>
              <a:r>
                <a:rPr lang="en-US" sz="1200" b="1" dirty="0" smtClean="0">
                  <a:solidFill>
                    <a:srgbClr val="0070C0"/>
                  </a:solidFill>
                </a:rPr>
                <a:t>Information Systems</a:t>
              </a:r>
            </a:p>
            <a:p>
              <a:pPr eaLnBrk="0" hangingPunct="0">
                <a:lnSpc>
                  <a:spcPct val="95000"/>
                </a:lnSpc>
              </a:pPr>
              <a:r>
                <a:rPr lang="en-US" sz="1200" b="1" dirty="0" smtClean="0">
                  <a:solidFill>
                    <a:srgbClr val="0070C0"/>
                  </a:solidFill>
                </a:rPr>
                <a:t>and Services</a:t>
              </a:r>
              <a:r>
                <a:rPr lang="ru-RU" sz="1200" b="1" dirty="0" smtClean="0">
                  <a:solidFill>
                    <a:srgbClr val="0070C0"/>
                  </a:solidFill>
                  <a:cs typeface="Arial" pitchFamily="34" charset="0"/>
                </a:rPr>
                <a:t> – </a:t>
              </a:r>
              <a:endParaRPr lang="en-US" sz="1200" b="1" dirty="0" smtClean="0">
                <a:solidFill>
                  <a:srgbClr val="0070C0"/>
                </a:solidFill>
              </a:endParaRPr>
            </a:p>
            <a:p>
              <a:pPr eaLnBrk="0" hangingPunct="0">
                <a:lnSpc>
                  <a:spcPct val="95000"/>
                </a:lnSpc>
              </a:pPr>
              <a:r>
                <a:rPr lang="en-US" sz="1200" b="1" dirty="0" smtClean="0">
                  <a:solidFill>
                    <a:srgbClr val="C00000"/>
                  </a:solidFill>
                </a:rPr>
                <a:t>since 2013</a:t>
              </a:r>
              <a:endParaRPr lang="ru-RU" sz="1200" b="1" dirty="0" smtClean="0">
                <a:solidFill>
                  <a:srgbClr val="C00000"/>
                </a:solidFill>
              </a:endParaRPr>
            </a:p>
            <a:p>
              <a:pPr eaLnBrk="0" hangingPunct="0">
                <a:lnSpc>
                  <a:spcPct val="95000"/>
                </a:lnSpc>
              </a:pPr>
              <a:endParaRPr lang="en-US" sz="1200" b="1" dirty="0" smtClean="0">
                <a:solidFill>
                  <a:srgbClr val="0070C0"/>
                </a:solidFill>
                <a:cs typeface="Arial" pitchFamily="34" charset="0"/>
              </a:endParaRPr>
            </a:p>
            <a:p>
              <a:pPr eaLnBrk="0" hangingPunct="0">
                <a:lnSpc>
                  <a:spcPct val="95000"/>
                </a:lnSpc>
              </a:pPr>
              <a:r>
                <a:rPr lang="en-US" sz="1200" b="1" dirty="0" smtClean="0">
                  <a:solidFill>
                    <a:srgbClr val="0070C0"/>
                  </a:solidFill>
                  <a:cs typeface="Arial" pitchFamily="34" charset="0"/>
                </a:rPr>
                <a:t>Working Group on </a:t>
              </a:r>
            </a:p>
            <a:p>
              <a:pPr eaLnBrk="0" hangingPunct="0">
                <a:lnSpc>
                  <a:spcPct val="95000"/>
                </a:lnSpc>
              </a:pPr>
              <a:r>
                <a:rPr lang="en-US" sz="1200" b="1" dirty="0" smtClean="0">
                  <a:solidFill>
                    <a:srgbClr val="0070C0"/>
                  </a:solidFill>
                  <a:cs typeface="Arial" pitchFamily="34" charset="0"/>
                </a:rPr>
                <a:t>Calibration</a:t>
              </a:r>
              <a:endParaRPr lang="ru-RU" sz="1200" b="1" dirty="0" smtClean="0">
                <a:solidFill>
                  <a:srgbClr val="0070C0"/>
                </a:solidFill>
                <a:cs typeface="Arial" pitchFamily="34" charset="0"/>
              </a:endParaRPr>
            </a:p>
            <a:p>
              <a:pPr eaLnBrk="0" hangingPunct="0">
                <a:lnSpc>
                  <a:spcPct val="95000"/>
                </a:lnSpc>
              </a:pPr>
              <a:r>
                <a:rPr lang="en-US" sz="1200" b="1" dirty="0" smtClean="0">
                  <a:solidFill>
                    <a:srgbClr val="0070C0"/>
                  </a:solidFill>
                  <a:cs typeface="Arial" pitchFamily="34" charset="0"/>
                </a:rPr>
                <a:t>And Validation </a:t>
              </a:r>
              <a:r>
                <a:rPr lang="ru-RU" sz="1200" b="1" dirty="0" smtClean="0">
                  <a:solidFill>
                    <a:srgbClr val="0070C0"/>
                  </a:solidFill>
                  <a:cs typeface="Arial" pitchFamily="34" charset="0"/>
                </a:rPr>
                <a:t>– </a:t>
              </a:r>
              <a:endParaRPr lang="en-US" sz="1200" b="1" dirty="0" smtClean="0">
                <a:solidFill>
                  <a:srgbClr val="0070C0"/>
                </a:solidFill>
                <a:cs typeface="Arial" pitchFamily="34" charset="0"/>
              </a:endParaRPr>
            </a:p>
            <a:p>
              <a:pPr eaLnBrk="0" hangingPunct="0">
                <a:lnSpc>
                  <a:spcPct val="95000"/>
                </a:lnSpc>
              </a:pPr>
              <a:r>
                <a:rPr lang="en-US" sz="1200" b="1" dirty="0" smtClean="0">
                  <a:solidFill>
                    <a:srgbClr val="C00000"/>
                  </a:solidFill>
                </a:rPr>
                <a:t>since 2010</a:t>
              </a:r>
              <a:endParaRPr lang="ru-RU" sz="1200" b="1" dirty="0" smtClean="0">
                <a:solidFill>
                  <a:srgbClr val="C00000"/>
                </a:solidFill>
              </a:endParaRPr>
            </a:p>
            <a:p>
              <a:pPr eaLnBrk="0" hangingPunct="0">
                <a:lnSpc>
                  <a:spcPct val="95000"/>
                </a:lnSpc>
              </a:pPr>
              <a:endParaRPr lang="ru-RU" sz="1300" b="1" dirty="0">
                <a:solidFill>
                  <a:srgbClr val="C00000"/>
                </a:solidFill>
                <a:latin typeface="Arial" pitchFamily="34" charset="0"/>
                <a:cs typeface="Arial" pitchFamily="34" charset="0"/>
              </a:endParaRPr>
            </a:p>
          </p:txBody>
        </p:sp>
        <p:pic>
          <p:nvPicPr>
            <p:cNvPr id="2064" name="Picture 16" descr="http://eros.usgs.gov/ceos/img/ceos_logo.png"/>
            <p:cNvPicPr>
              <a:picLocks noChangeAspect="1" noChangeArrowheads="1"/>
            </p:cNvPicPr>
            <p:nvPr/>
          </p:nvPicPr>
          <p:blipFill>
            <a:blip r:embed="rId6" cstate="print"/>
            <a:srcRect l="-4400" t="-11111" r="-5600" b="-11111"/>
            <a:stretch>
              <a:fillRect/>
            </a:stretch>
          </p:blipFill>
          <p:spPr bwMode="auto">
            <a:xfrm>
              <a:off x="2645588" y="1862448"/>
              <a:ext cx="1218533" cy="597081"/>
            </a:xfrm>
            <a:prstGeom prst="rect">
              <a:avLst/>
            </a:prstGeom>
            <a:solidFill>
              <a:schemeClr val="bg1"/>
            </a:solidFill>
            <a:effectLst>
              <a:outerShdw blurRad="50800" dist="38100" dir="2700000" algn="tl" rotWithShape="0">
                <a:prstClr val="black">
                  <a:alpha val="40000"/>
                </a:prstClr>
              </a:outerShdw>
              <a:softEdge rad="12700"/>
            </a:effectLst>
          </p:spPr>
        </p:pic>
      </p:grpSp>
      <p:grpSp>
        <p:nvGrpSpPr>
          <p:cNvPr id="86" name="Группа 85"/>
          <p:cNvGrpSpPr/>
          <p:nvPr/>
        </p:nvGrpSpPr>
        <p:grpSpPr>
          <a:xfrm>
            <a:off x="2418363" y="4753463"/>
            <a:ext cx="2203672" cy="1705292"/>
            <a:chOff x="2645468" y="4670059"/>
            <a:chExt cx="2279250" cy="1705292"/>
          </a:xfrm>
        </p:grpSpPr>
        <p:sp>
          <p:nvSpPr>
            <p:cNvPr id="78" name="TextBox 77"/>
            <p:cNvSpPr txBox="1"/>
            <p:nvPr/>
          </p:nvSpPr>
          <p:spPr>
            <a:xfrm>
              <a:off x="2645468" y="4670059"/>
              <a:ext cx="2279250" cy="1705292"/>
            </a:xfrm>
            <a:prstGeom prst="rect">
              <a:avLst/>
            </a:prstGeom>
            <a:solidFill>
              <a:srgbClr val="EBF7FF">
                <a:alpha val="70000"/>
              </a:srgbClr>
            </a:solidFill>
            <a:effectLst>
              <a:softEdge rad="31750"/>
            </a:effectLst>
          </p:spPr>
          <p:txBody>
            <a:bodyPr wrap="none" anchor="b"/>
            <a:lstStyle/>
            <a:p>
              <a:pPr eaLnBrk="0" hangingPunct="0">
                <a:lnSpc>
                  <a:spcPct val="95000"/>
                </a:lnSpc>
              </a:pPr>
              <a:r>
                <a:rPr lang="en-US" sz="1200" b="1" dirty="0">
                  <a:solidFill>
                    <a:srgbClr val="0070C0"/>
                  </a:solidFill>
                  <a:cs typeface="Arial" pitchFamily="34" charset="0"/>
                </a:rPr>
                <a:t>Coordination Group for </a:t>
              </a:r>
            </a:p>
            <a:p>
              <a:pPr eaLnBrk="0" hangingPunct="0">
                <a:lnSpc>
                  <a:spcPct val="95000"/>
                </a:lnSpc>
              </a:pPr>
              <a:r>
                <a:rPr lang="en-US" sz="1200" b="1" dirty="0">
                  <a:solidFill>
                    <a:srgbClr val="0070C0"/>
                  </a:solidFill>
                  <a:cs typeface="Arial" pitchFamily="34" charset="0"/>
                </a:rPr>
                <a:t>Meteorological</a:t>
              </a:r>
              <a:endParaRPr lang="ru-RU" sz="1200" b="1" dirty="0">
                <a:solidFill>
                  <a:srgbClr val="0070C0"/>
                </a:solidFill>
                <a:cs typeface="Arial" pitchFamily="34" charset="0"/>
              </a:endParaRPr>
            </a:p>
            <a:p>
              <a:pPr eaLnBrk="0" hangingPunct="0">
                <a:lnSpc>
                  <a:spcPct val="95000"/>
                </a:lnSpc>
              </a:pPr>
              <a:r>
                <a:rPr lang="en-US" sz="1200" b="1" dirty="0">
                  <a:solidFill>
                    <a:srgbClr val="0070C0"/>
                  </a:solidFill>
                  <a:cs typeface="Arial" pitchFamily="34" charset="0"/>
                </a:rPr>
                <a:t>Satellites - </a:t>
              </a:r>
              <a:r>
                <a:rPr lang="ru-RU" sz="1200" b="1" dirty="0">
                  <a:solidFill>
                    <a:srgbClr val="0070C0"/>
                  </a:solidFill>
                  <a:cs typeface="Arial" pitchFamily="34" charset="0"/>
                </a:rPr>
                <a:t> </a:t>
              </a:r>
              <a:endParaRPr lang="en-US" sz="1200" b="1" dirty="0">
                <a:solidFill>
                  <a:srgbClr val="0070C0"/>
                </a:solidFill>
                <a:cs typeface="Arial" pitchFamily="34" charset="0"/>
              </a:endParaRPr>
            </a:p>
            <a:p>
              <a:pPr eaLnBrk="0" hangingPunct="0">
                <a:lnSpc>
                  <a:spcPct val="95000"/>
                </a:lnSpc>
              </a:pPr>
              <a:r>
                <a:rPr lang="en-US" sz="1300" b="1" dirty="0" smtClean="0">
                  <a:solidFill>
                    <a:srgbClr val="C00000"/>
                  </a:solidFill>
                  <a:latin typeface="Arial" pitchFamily="34" charset="0"/>
                  <a:cs typeface="Arial" pitchFamily="34" charset="0"/>
                </a:rPr>
                <a:t>since 2003</a:t>
              </a:r>
              <a:endParaRPr lang="ru-RU" sz="1300" b="1" dirty="0" smtClean="0">
                <a:solidFill>
                  <a:srgbClr val="C00000"/>
                </a:solidFill>
                <a:latin typeface="Arial" pitchFamily="34" charset="0"/>
                <a:cs typeface="Arial" pitchFamily="34" charset="0"/>
              </a:endParaRPr>
            </a:p>
          </p:txBody>
        </p:sp>
        <p:pic>
          <p:nvPicPr>
            <p:cNvPr id="2066" name="Picture 18" descr="CGMS logo"/>
            <p:cNvPicPr>
              <a:picLocks noChangeAspect="1" noChangeArrowheads="1"/>
            </p:cNvPicPr>
            <p:nvPr/>
          </p:nvPicPr>
          <p:blipFill>
            <a:blip r:embed="rId7" cstate="print"/>
            <a:srcRect l="-2828" t="-4639" r="-4316" b="-12549"/>
            <a:stretch>
              <a:fillRect/>
            </a:stretch>
          </p:blipFill>
          <p:spPr bwMode="auto">
            <a:xfrm>
              <a:off x="2728377" y="4751821"/>
              <a:ext cx="714380" cy="714380"/>
            </a:xfrm>
            <a:prstGeom prst="rect">
              <a:avLst/>
            </a:prstGeom>
            <a:solidFill>
              <a:schemeClr val="bg1"/>
            </a:solidFill>
            <a:effectLst>
              <a:outerShdw blurRad="50800" dist="38100" dir="2700000" algn="tl" rotWithShape="0">
                <a:prstClr val="black">
                  <a:alpha val="40000"/>
                </a:prstClr>
              </a:outerShdw>
              <a:softEdge rad="12700"/>
            </a:effectLst>
          </p:spPr>
        </p:pic>
      </p:grpSp>
      <p:grpSp>
        <p:nvGrpSpPr>
          <p:cNvPr id="87" name="Группа 86"/>
          <p:cNvGrpSpPr/>
          <p:nvPr/>
        </p:nvGrpSpPr>
        <p:grpSpPr>
          <a:xfrm>
            <a:off x="4703885" y="1295322"/>
            <a:ext cx="2110169" cy="2476028"/>
            <a:chOff x="4780088" y="1953104"/>
            <a:chExt cx="2601803" cy="2476028"/>
          </a:xfrm>
        </p:grpSpPr>
        <p:sp>
          <p:nvSpPr>
            <p:cNvPr id="79" name="TextBox 78"/>
            <p:cNvSpPr txBox="1"/>
            <p:nvPr/>
          </p:nvSpPr>
          <p:spPr>
            <a:xfrm>
              <a:off x="4780088" y="1953104"/>
              <a:ext cx="2601803" cy="2476028"/>
            </a:xfrm>
            <a:prstGeom prst="rect">
              <a:avLst/>
            </a:prstGeom>
            <a:solidFill>
              <a:srgbClr val="EBF7FF">
                <a:alpha val="70000"/>
              </a:srgbClr>
            </a:solidFill>
            <a:effectLst>
              <a:softEdge rad="31750"/>
            </a:effectLst>
          </p:spPr>
          <p:txBody>
            <a:bodyPr wrap="none" anchor="ctr"/>
            <a:lstStyle/>
            <a:p>
              <a:pPr eaLnBrk="0" hangingPunct="0">
                <a:lnSpc>
                  <a:spcPct val="95000"/>
                </a:lnSpc>
              </a:pPr>
              <a:r>
                <a:rPr lang="en-US" sz="1300" b="1" dirty="0" smtClean="0">
                  <a:solidFill>
                    <a:srgbClr val="0070C0"/>
                  </a:solidFill>
                </a:rPr>
                <a:t>Framework programs</a:t>
              </a:r>
              <a:endParaRPr lang="ru-RU" sz="1300" b="1" dirty="0" smtClean="0">
                <a:solidFill>
                  <a:srgbClr val="0070C0"/>
                </a:solidFill>
              </a:endParaRPr>
            </a:p>
            <a:p>
              <a:pPr eaLnBrk="0" hangingPunct="0">
                <a:lnSpc>
                  <a:spcPct val="95000"/>
                </a:lnSpc>
              </a:pPr>
              <a:r>
                <a:rPr lang="en-US" sz="1300" b="1" dirty="0" smtClean="0">
                  <a:solidFill>
                    <a:srgbClr val="0070C0"/>
                  </a:solidFill>
                </a:rPr>
                <a:t>of European Commission</a:t>
              </a:r>
              <a:r>
                <a:rPr lang="ru-RU" sz="1300" b="1" dirty="0" smtClean="0">
                  <a:solidFill>
                    <a:srgbClr val="0070C0"/>
                  </a:solidFill>
                </a:rPr>
                <a:t>,</a:t>
              </a:r>
              <a:endParaRPr lang="en-US" sz="1300" b="1" dirty="0" smtClean="0">
                <a:solidFill>
                  <a:srgbClr val="0070C0"/>
                </a:solidFill>
              </a:endParaRPr>
            </a:p>
            <a:p>
              <a:pPr eaLnBrk="0" hangingPunct="0">
                <a:lnSpc>
                  <a:spcPct val="95000"/>
                </a:lnSpc>
              </a:pPr>
              <a:r>
                <a:rPr lang="en-US" sz="1300" b="1" dirty="0" smtClean="0">
                  <a:solidFill>
                    <a:srgbClr val="0070C0"/>
                  </a:solidFill>
                </a:rPr>
                <a:t>GMES (COPERNICUS)</a:t>
              </a:r>
              <a:r>
                <a:rPr lang="ru-RU" sz="1300" b="1" dirty="0" smtClean="0">
                  <a:solidFill>
                    <a:srgbClr val="0070C0"/>
                  </a:solidFill>
                  <a:cs typeface="Arial" pitchFamily="34" charset="0"/>
                </a:rPr>
                <a:t> – </a:t>
              </a:r>
              <a:endParaRPr lang="en-US" sz="1300" b="1" dirty="0" smtClean="0">
                <a:solidFill>
                  <a:srgbClr val="0070C0"/>
                </a:solidFill>
              </a:endParaRPr>
            </a:p>
            <a:p>
              <a:pPr eaLnBrk="0" hangingPunct="0">
                <a:lnSpc>
                  <a:spcPct val="95000"/>
                </a:lnSpc>
              </a:pPr>
              <a:r>
                <a:rPr lang="en-US" sz="1400" b="1" dirty="0" smtClean="0">
                  <a:solidFill>
                    <a:srgbClr val="C00000"/>
                  </a:solidFill>
                </a:rPr>
                <a:t>since 2000</a:t>
              </a:r>
              <a:endParaRPr lang="ru-RU" sz="1400" b="1" dirty="0" smtClean="0">
                <a:solidFill>
                  <a:srgbClr val="C00000"/>
                </a:solidFill>
              </a:endParaRPr>
            </a:p>
            <a:p>
              <a:pPr eaLnBrk="0" hangingPunct="0">
                <a:lnSpc>
                  <a:spcPct val="95000"/>
                </a:lnSpc>
              </a:pPr>
              <a:endParaRPr lang="ru-RU" sz="1400" b="1" dirty="0">
                <a:solidFill>
                  <a:srgbClr val="C00000"/>
                </a:solidFill>
                <a:latin typeface="Arial" pitchFamily="34" charset="0"/>
                <a:cs typeface="Arial" pitchFamily="34" charset="0"/>
              </a:endParaRPr>
            </a:p>
          </p:txBody>
        </p:sp>
        <p:pic>
          <p:nvPicPr>
            <p:cNvPr id="2050" name="Picture 2" descr="http://aksakal.info/uploads/posts/2011-12/1323890775_es-4.jpg"/>
            <p:cNvPicPr>
              <a:picLocks noChangeAspect="1" noChangeArrowheads="1"/>
            </p:cNvPicPr>
            <p:nvPr/>
          </p:nvPicPr>
          <p:blipFill>
            <a:blip r:embed="rId8" cstate="print"/>
            <a:srcRect/>
            <a:stretch>
              <a:fillRect/>
            </a:stretch>
          </p:blipFill>
          <p:spPr bwMode="auto">
            <a:xfrm>
              <a:off x="4882854" y="2033971"/>
              <a:ext cx="872911" cy="590357"/>
            </a:xfrm>
            <a:prstGeom prst="rect">
              <a:avLst/>
            </a:prstGeom>
            <a:noFill/>
            <a:effectLst>
              <a:outerShdw blurRad="50800" dist="38100" dir="2700000" algn="tl" rotWithShape="0">
                <a:prstClr val="black">
                  <a:alpha val="40000"/>
                </a:prstClr>
              </a:outerShdw>
              <a:softEdge rad="12700"/>
            </a:effectLst>
          </p:spPr>
        </p:pic>
        <p:pic>
          <p:nvPicPr>
            <p:cNvPr id="2052" name="Picture 4" descr="home"/>
            <p:cNvPicPr>
              <a:picLocks noChangeAspect="1" noChangeArrowheads="1"/>
            </p:cNvPicPr>
            <p:nvPr/>
          </p:nvPicPr>
          <p:blipFill>
            <a:blip r:embed="rId9" cstate="print"/>
            <a:srcRect t="-14286"/>
            <a:stretch>
              <a:fillRect/>
            </a:stretch>
          </p:blipFill>
          <p:spPr bwMode="auto">
            <a:xfrm>
              <a:off x="5837071" y="2043396"/>
              <a:ext cx="1449079" cy="580931"/>
            </a:xfrm>
            <a:prstGeom prst="rect">
              <a:avLst/>
            </a:prstGeom>
            <a:solidFill>
              <a:schemeClr val="bg1"/>
            </a:solidFill>
            <a:effectLst>
              <a:outerShdw blurRad="50800" dist="38100" dir="2700000" algn="tl" rotWithShape="0">
                <a:prstClr val="black">
                  <a:alpha val="40000"/>
                </a:prstClr>
              </a:outerShdw>
              <a:softEdge rad="12700"/>
            </a:effectLst>
          </p:spPr>
        </p:pic>
        <p:pic>
          <p:nvPicPr>
            <p:cNvPr id="2062" name="Picture 14" descr="http://www.ucd.ie/greensp/pictures/5thframework.jpg"/>
            <p:cNvPicPr>
              <a:picLocks noChangeAspect="1" noChangeArrowheads="1"/>
            </p:cNvPicPr>
            <p:nvPr/>
          </p:nvPicPr>
          <p:blipFill>
            <a:blip r:embed="rId10" cstate="print"/>
            <a:srcRect/>
            <a:stretch>
              <a:fillRect/>
            </a:stretch>
          </p:blipFill>
          <p:spPr bwMode="auto">
            <a:xfrm>
              <a:off x="4937828" y="3724178"/>
              <a:ext cx="581113" cy="581113"/>
            </a:xfrm>
            <a:prstGeom prst="rect">
              <a:avLst/>
            </a:prstGeom>
            <a:noFill/>
            <a:effectLst>
              <a:outerShdw blurRad="50800" dist="38100" dir="2700000" algn="tl" rotWithShape="0">
                <a:prstClr val="black">
                  <a:alpha val="40000"/>
                </a:prstClr>
              </a:outerShdw>
              <a:softEdge rad="12700"/>
            </a:effectLst>
          </p:spPr>
        </p:pic>
        <p:pic>
          <p:nvPicPr>
            <p:cNvPr id="2058" name="Picture 10" descr="http://www.vzlu.cz/images/666s-1.jpg"/>
            <p:cNvPicPr>
              <a:picLocks noChangeAspect="1" noChangeArrowheads="1"/>
            </p:cNvPicPr>
            <p:nvPr/>
          </p:nvPicPr>
          <p:blipFill>
            <a:blip r:embed="rId11" cstate="print"/>
            <a:srcRect l="11765" r="11765"/>
            <a:stretch>
              <a:fillRect/>
            </a:stretch>
          </p:blipFill>
          <p:spPr bwMode="auto">
            <a:xfrm>
              <a:off x="5712960" y="3714752"/>
              <a:ext cx="611949" cy="581112"/>
            </a:xfrm>
            <a:prstGeom prst="rect">
              <a:avLst/>
            </a:prstGeom>
            <a:noFill/>
            <a:effectLst>
              <a:outerShdw blurRad="50800" dist="38100" dir="2700000" algn="tl" rotWithShape="0">
                <a:prstClr val="black">
                  <a:alpha val="40000"/>
                </a:prstClr>
              </a:outerShdw>
              <a:softEdge rad="12700"/>
            </a:effectLst>
          </p:spPr>
        </p:pic>
        <p:pic>
          <p:nvPicPr>
            <p:cNvPr id="2056" name="Picture 8" descr="http://www.univ-rouen.fr/images/photos/0006/img_1241519710156.gif"/>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6504898" y="3724178"/>
              <a:ext cx="714380" cy="581113"/>
            </a:xfrm>
            <a:prstGeom prst="rect">
              <a:avLst/>
            </a:prstGeom>
            <a:solidFill>
              <a:schemeClr val="bg1"/>
            </a:solidFill>
            <a:effectLst>
              <a:outerShdw blurRad="50800" dist="38100" dir="2700000" algn="tl" rotWithShape="0">
                <a:prstClr val="black">
                  <a:alpha val="40000"/>
                </a:prstClr>
              </a:outerShdw>
              <a:softEdge rad="12700"/>
            </a:effectLst>
          </p:spPr>
        </p:pic>
      </p:grpSp>
      <p:grpSp>
        <p:nvGrpSpPr>
          <p:cNvPr id="88" name="Группа 87"/>
          <p:cNvGrpSpPr/>
          <p:nvPr/>
        </p:nvGrpSpPr>
        <p:grpSpPr>
          <a:xfrm>
            <a:off x="6945940" y="1266164"/>
            <a:ext cx="2092765" cy="1109278"/>
            <a:chOff x="7491984" y="1962532"/>
            <a:chExt cx="2299946" cy="1109278"/>
          </a:xfrm>
        </p:grpSpPr>
        <p:sp>
          <p:nvSpPr>
            <p:cNvPr id="80" name="TextBox 79"/>
            <p:cNvSpPr txBox="1"/>
            <p:nvPr/>
          </p:nvSpPr>
          <p:spPr>
            <a:xfrm>
              <a:off x="7491984" y="1962532"/>
              <a:ext cx="2299946" cy="1109278"/>
            </a:xfrm>
            <a:prstGeom prst="rect">
              <a:avLst/>
            </a:prstGeom>
            <a:solidFill>
              <a:srgbClr val="EBF7FF">
                <a:alpha val="70000"/>
              </a:srgbClr>
            </a:solidFill>
            <a:effectLst>
              <a:softEdge rad="31750"/>
            </a:effectLst>
          </p:spPr>
          <p:txBody>
            <a:bodyPr wrap="none" anchor="b"/>
            <a:lstStyle/>
            <a:p>
              <a:pPr eaLnBrk="0" hangingPunct="0">
                <a:lnSpc>
                  <a:spcPct val="95000"/>
                </a:lnSpc>
              </a:pPr>
              <a:r>
                <a:rPr lang="en-US" sz="1400" b="1" dirty="0" smtClean="0">
                  <a:solidFill>
                    <a:srgbClr val="C00000"/>
                  </a:solidFill>
                  <a:latin typeface="Arial" pitchFamily="34" charset="0"/>
                  <a:cs typeface="Arial" pitchFamily="34" charset="0"/>
                </a:rPr>
                <a:t>Since 2011</a:t>
              </a:r>
              <a:endParaRPr lang="ru-RU" sz="1400" b="1" dirty="0">
                <a:solidFill>
                  <a:srgbClr val="C00000"/>
                </a:solidFill>
                <a:latin typeface="Arial" pitchFamily="34" charset="0"/>
                <a:cs typeface="Arial" pitchFamily="34" charset="0"/>
              </a:endParaRPr>
            </a:p>
          </p:txBody>
        </p:sp>
        <p:pic>
          <p:nvPicPr>
            <p:cNvPr id="2068" name="Picture 20" descr="Home"/>
            <p:cNvPicPr>
              <a:picLocks noChangeAspect="1" noChangeArrowheads="1"/>
            </p:cNvPicPr>
            <p:nvPr/>
          </p:nvPicPr>
          <p:blipFill>
            <a:blip r:embed="rId13" cstate="print"/>
            <a:srcRect l="-3947" t="-11905" r="-2632" b="-7143"/>
            <a:stretch>
              <a:fillRect/>
            </a:stretch>
          </p:blipFill>
          <p:spPr bwMode="auto">
            <a:xfrm>
              <a:off x="7581330" y="2051335"/>
              <a:ext cx="1722430" cy="614055"/>
            </a:xfrm>
            <a:prstGeom prst="rect">
              <a:avLst/>
            </a:prstGeom>
            <a:solidFill>
              <a:schemeClr val="bg1"/>
            </a:solidFill>
            <a:effectLst>
              <a:outerShdw blurRad="50800" dist="38100" dir="2700000" algn="tl" rotWithShape="0">
                <a:prstClr val="black">
                  <a:alpha val="40000"/>
                </a:prstClr>
              </a:outerShdw>
            </a:effectLst>
          </p:spPr>
        </p:pic>
      </p:grpSp>
      <p:sp>
        <p:nvSpPr>
          <p:cNvPr id="81" name="Скругленный прямоугольник 80"/>
          <p:cNvSpPr>
            <a:spLocks noChangeArrowheads="1"/>
          </p:cNvSpPr>
          <p:nvPr/>
        </p:nvSpPr>
        <p:spPr bwMode="auto">
          <a:xfrm>
            <a:off x="4427984" y="3767798"/>
            <a:ext cx="4608512" cy="2646938"/>
          </a:xfrm>
          <a:prstGeom prst="roundRect">
            <a:avLst>
              <a:gd name="adj" fmla="val 6152"/>
            </a:avLst>
          </a:prstGeom>
          <a:ln>
            <a:headEnd/>
            <a:tailEnd/>
          </a:ln>
        </p:spPr>
        <p:style>
          <a:lnRef idx="0">
            <a:schemeClr val="accent1"/>
          </a:lnRef>
          <a:fillRef idx="3">
            <a:schemeClr val="accent1"/>
          </a:fillRef>
          <a:effectRef idx="3">
            <a:schemeClr val="accent1"/>
          </a:effectRef>
          <a:fontRef idx="minor">
            <a:schemeClr val="lt1"/>
          </a:fontRef>
        </p:style>
        <p:txBody>
          <a:bodyPr anchor="ctr"/>
          <a:lstStyle/>
          <a:p>
            <a:endParaRPr lang="en-US" dirty="0" smtClean="0">
              <a:solidFill>
                <a:schemeClr val="bg1"/>
              </a:solidFill>
              <a:latin typeface="Arial Narrow" panose="020B0606020202030204" pitchFamily="34" charset="0"/>
            </a:endParaRPr>
          </a:p>
          <a:p>
            <a:r>
              <a:rPr lang="en-US" dirty="0" smtClean="0">
                <a:solidFill>
                  <a:schemeClr val="bg1"/>
                </a:solidFill>
                <a:latin typeface="Arial Narrow" panose="020B0606020202030204" pitchFamily="34" charset="0"/>
              </a:rPr>
              <a:t>In 2014 </a:t>
            </a:r>
            <a:r>
              <a:rPr lang="en-US" dirty="0" err="1" smtClean="0">
                <a:solidFill>
                  <a:schemeClr val="bg1"/>
                </a:solidFill>
                <a:latin typeface="Arial Narrow" panose="020B0606020202030204" pitchFamily="34" charset="0"/>
              </a:rPr>
              <a:t>Roscosmos</a:t>
            </a:r>
            <a:r>
              <a:rPr lang="en-US" dirty="0" smtClean="0">
                <a:solidFill>
                  <a:schemeClr val="bg1"/>
                </a:solidFill>
                <a:latin typeface="Arial Narrow" panose="020B0606020202030204" pitchFamily="34" charset="0"/>
              </a:rPr>
              <a:t> and JSC “RSS” organized WGISS-38 meeting.</a:t>
            </a:r>
          </a:p>
          <a:p>
            <a:endParaRPr lang="en-US" sz="500" dirty="0" smtClean="0">
              <a:solidFill>
                <a:schemeClr val="bg1"/>
              </a:solidFill>
              <a:latin typeface="Arial Narrow" panose="020B0606020202030204" pitchFamily="34" charset="0"/>
            </a:endParaRPr>
          </a:p>
          <a:p>
            <a:r>
              <a:rPr lang="en-US" dirty="0" smtClean="0">
                <a:solidFill>
                  <a:schemeClr val="bg1"/>
                </a:solidFill>
                <a:latin typeface="Arial Narrow" panose="020B0606020202030204" pitchFamily="34" charset="0"/>
              </a:rPr>
              <a:t>In 2015 </a:t>
            </a:r>
            <a:r>
              <a:rPr lang="en-US" dirty="0" err="1" smtClean="0">
                <a:solidFill>
                  <a:schemeClr val="bg1"/>
                </a:solidFill>
                <a:latin typeface="Arial Narrow" panose="020B0606020202030204" pitchFamily="34" charset="0"/>
              </a:rPr>
              <a:t>Roscosmos</a:t>
            </a:r>
            <a:r>
              <a:rPr lang="en-US" dirty="0" smtClean="0">
                <a:solidFill>
                  <a:schemeClr val="bg1"/>
                </a:solidFill>
                <a:latin typeface="Arial Narrow" panose="020B0606020202030204" pitchFamily="34" charset="0"/>
              </a:rPr>
              <a:t> and JSC “RSS” organized two-day Russian–ASEAN workshop “Practical use of remote sensing technologies  for  socio-economic purposes”.</a:t>
            </a:r>
          </a:p>
          <a:p>
            <a:endParaRPr lang="en-US" sz="500" dirty="0" smtClean="0">
              <a:solidFill>
                <a:schemeClr val="bg1"/>
              </a:solidFill>
              <a:latin typeface="Arial Narrow" panose="020B0606020202030204" pitchFamily="34" charset="0"/>
            </a:endParaRPr>
          </a:p>
          <a:p>
            <a:r>
              <a:rPr lang="en-US" dirty="0" smtClean="0">
                <a:solidFill>
                  <a:schemeClr val="bg1"/>
                </a:solidFill>
                <a:latin typeface="Arial Narrow" panose="020B0606020202030204" pitchFamily="34" charset="0"/>
              </a:rPr>
              <a:t>And in spring 2016 </a:t>
            </a:r>
            <a:r>
              <a:rPr lang="en-US" dirty="0" err="1" smtClean="0">
                <a:solidFill>
                  <a:schemeClr val="bg1"/>
                </a:solidFill>
                <a:latin typeface="Arial Narrow" panose="020B0606020202030204" pitchFamily="34" charset="0"/>
              </a:rPr>
              <a:t>Roscosmos</a:t>
            </a:r>
            <a:r>
              <a:rPr lang="en-US" dirty="0" smtClean="0">
                <a:solidFill>
                  <a:schemeClr val="bg1"/>
                </a:solidFill>
                <a:latin typeface="Arial Narrow" panose="020B0606020202030204" pitchFamily="34" charset="0"/>
              </a:rPr>
              <a:t> with JSC “RSS” are going to organize International charter on Space and Major Disaster Secretariat meeting</a:t>
            </a:r>
          </a:p>
          <a:p>
            <a:endParaRPr lang="ru-RU" dirty="0">
              <a:solidFill>
                <a:schemeClr val="bg1"/>
              </a:solidFill>
              <a:latin typeface="Arial Narrow" panose="020B0606020202030204" pitchFamily="34" charset="0"/>
            </a:endParaRPr>
          </a:p>
        </p:txBody>
      </p:sp>
      <p:grpSp>
        <p:nvGrpSpPr>
          <p:cNvPr id="89" name="Группа 88"/>
          <p:cNvGrpSpPr/>
          <p:nvPr/>
        </p:nvGrpSpPr>
        <p:grpSpPr>
          <a:xfrm>
            <a:off x="6933081" y="2450870"/>
            <a:ext cx="2123027" cy="1285884"/>
            <a:chOff x="7510838" y="3143248"/>
            <a:chExt cx="2299946" cy="1285884"/>
          </a:xfrm>
        </p:grpSpPr>
        <p:sp>
          <p:nvSpPr>
            <p:cNvPr id="82" name="TextBox 81"/>
            <p:cNvSpPr txBox="1"/>
            <p:nvPr/>
          </p:nvSpPr>
          <p:spPr>
            <a:xfrm>
              <a:off x="7510838" y="3143248"/>
              <a:ext cx="2299946" cy="1285884"/>
            </a:xfrm>
            <a:prstGeom prst="rect">
              <a:avLst/>
            </a:prstGeom>
            <a:solidFill>
              <a:srgbClr val="EBF7FF">
                <a:alpha val="70000"/>
              </a:srgbClr>
            </a:solidFill>
            <a:effectLst>
              <a:softEdge rad="31750"/>
            </a:effectLst>
          </p:spPr>
          <p:txBody>
            <a:bodyPr wrap="none" anchor="b"/>
            <a:lstStyle/>
            <a:p>
              <a:pPr eaLnBrk="0" hangingPunct="0">
                <a:lnSpc>
                  <a:spcPct val="95000"/>
                </a:lnSpc>
              </a:pPr>
              <a:r>
                <a:rPr lang="en-US" sz="1300" b="1" dirty="0">
                  <a:solidFill>
                    <a:srgbClr val="0070C0"/>
                  </a:solidFill>
                </a:rPr>
                <a:t>ERS-2 data</a:t>
              </a:r>
              <a:r>
                <a:rPr lang="ru-RU" sz="1300" b="1" dirty="0">
                  <a:solidFill>
                    <a:srgbClr val="0070C0"/>
                  </a:solidFill>
                </a:rPr>
                <a:t> – </a:t>
              </a:r>
              <a:endParaRPr lang="en-US" sz="1300" b="1" dirty="0">
                <a:solidFill>
                  <a:srgbClr val="0070C0"/>
                </a:solidFill>
              </a:endParaRPr>
            </a:p>
            <a:p>
              <a:pPr eaLnBrk="0" hangingPunct="0">
                <a:lnSpc>
                  <a:spcPct val="95000"/>
                </a:lnSpc>
              </a:pPr>
              <a:r>
                <a:rPr lang="en-US" sz="1400" b="1" dirty="0" smtClean="0">
                  <a:solidFill>
                    <a:srgbClr val="C00000"/>
                  </a:solidFill>
                  <a:latin typeface="Arial" pitchFamily="34" charset="0"/>
                  <a:cs typeface="Arial" pitchFamily="34" charset="0"/>
                </a:rPr>
                <a:t>2000 – 2004</a:t>
              </a:r>
              <a:endParaRPr lang="ru-RU" sz="1400" b="1" dirty="0">
                <a:solidFill>
                  <a:srgbClr val="C00000"/>
                </a:solidFill>
                <a:latin typeface="Arial" pitchFamily="34" charset="0"/>
                <a:cs typeface="Arial" pitchFamily="34" charset="0"/>
              </a:endParaRPr>
            </a:p>
          </p:txBody>
        </p:sp>
        <p:pic>
          <p:nvPicPr>
            <p:cNvPr id="8218" name="Picture 2" descr="&amp;Kcy;&amp;acy;&amp;rcy;&amp;tcy;&amp;icy;&amp;ncy;&amp;kcy;&amp;acy; 21 &amp;icy;&amp;zcy; 53803"/>
            <p:cNvPicPr>
              <a:picLocks noChangeAspect="1" noChangeArrowheads="1"/>
            </p:cNvPicPr>
            <p:nvPr/>
          </p:nvPicPr>
          <p:blipFill>
            <a:blip r:embed="rId14" cstate="print"/>
            <a:srcRect/>
            <a:stretch>
              <a:fillRect/>
            </a:stretch>
          </p:blipFill>
          <p:spPr bwMode="auto">
            <a:xfrm>
              <a:off x="7596206" y="3220136"/>
              <a:ext cx="1643074" cy="655450"/>
            </a:xfrm>
            <a:prstGeom prst="rect">
              <a:avLst/>
            </a:prstGeom>
            <a:noFill/>
            <a:ln w="9525">
              <a:noFill/>
              <a:miter lim="800000"/>
              <a:headEnd/>
              <a:tailEnd/>
            </a:ln>
            <a:effectLst>
              <a:outerShdw blurRad="50800" dist="38100" dir="2700000" algn="tl" rotWithShape="0">
                <a:prstClr val="black">
                  <a:alpha val="40000"/>
                </a:prstClr>
              </a:outerShdw>
              <a:softEdge rad="12700"/>
            </a:effectLst>
          </p:spPr>
        </p:pic>
      </p:grpSp>
      <p:grpSp>
        <p:nvGrpSpPr>
          <p:cNvPr id="37" name="Группа 36"/>
          <p:cNvGrpSpPr/>
          <p:nvPr/>
        </p:nvGrpSpPr>
        <p:grpSpPr>
          <a:xfrm>
            <a:off x="2418363" y="3767798"/>
            <a:ext cx="2009621" cy="1127925"/>
            <a:chOff x="2468672" y="5046138"/>
            <a:chExt cx="2279250" cy="1266045"/>
          </a:xfrm>
        </p:grpSpPr>
        <p:sp>
          <p:nvSpPr>
            <p:cNvPr id="38" name="TextBox 37"/>
            <p:cNvSpPr txBox="1"/>
            <p:nvPr/>
          </p:nvSpPr>
          <p:spPr>
            <a:xfrm>
              <a:off x="2468672" y="5046138"/>
              <a:ext cx="2279250" cy="1266045"/>
            </a:xfrm>
            <a:prstGeom prst="rect">
              <a:avLst/>
            </a:prstGeom>
            <a:solidFill>
              <a:srgbClr val="EBF7FF">
                <a:alpha val="70000"/>
              </a:srgbClr>
            </a:solidFill>
            <a:effectLst>
              <a:softEdge rad="31750"/>
            </a:effectLst>
          </p:spPr>
          <p:txBody>
            <a:bodyPr wrap="none" anchor="b"/>
            <a:lstStyle/>
            <a:p>
              <a:pPr eaLnBrk="0" hangingPunct="0">
                <a:lnSpc>
                  <a:spcPct val="95000"/>
                </a:lnSpc>
              </a:pPr>
              <a:endParaRPr lang="ru-RU" sz="1400" b="1" dirty="0" smtClean="0">
                <a:solidFill>
                  <a:srgbClr val="C00000"/>
                </a:solidFill>
                <a:latin typeface="Arial" pitchFamily="34" charset="0"/>
                <a:cs typeface="Arial" pitchFamily="34" charset="0"/>
              </a:endParaRPr>
            </a:p>
          </p:txBody>
        </p:sp>
        <p:pic>
          <p:nvPicPr>
            <p:cNvPr id="39" name="Picture 18"/>
            <p:cNvPicPr>
              <a:picLocks noChangeAspect="1" noChangeArrowheads="1"/>
            </p:cNvPicPr>
            <p:nvPr/>
          </p:nvPicPr>
          <p:blipFill>
            <a:blip r:embed="rId15" cstate="print">
              <a:extLst>
                <a:ext uri="{28A0092B-C50C-407E-A947-70E740481C1C}">
                  <a14:useLocalDpi xmlns:a14="http://schemas.microsoft.com/office/drawing/2010/main" val="0"/>
                </a:ext>
              </a:extLst>
            </a:blip>
            <a:stretch>
              <a:fillRect/>
            </a:stretch>
          </p:blipFill>
          <p:spPr bwMode="auto">
            <a:xfrm>
              <a:off x="2518735" y="5120830"/>
              <a:ext cx="1493999" cy="330780"/>
            </a:xfrm>
            <a:prstGeom prst="rect">
              <a:avLst/>
            </a:prstGeom>
            <a:solidFill>
              <a:schemeClr val="bg1"/>
            </a:solidFill>
            <a:effectLst>
              <a:outerShdw blurRad="50800" dist="38100" dir="2700000" algn="tl" rotWithShape="0">
                <a:prstClr val="black">
                  <a:alpha val="40000"/>
                </a:prstClr>
              </a:outerShdw>
              <a:softEdge rad="12700"/>
            </a:effectLst>
          </p:spPr>
        </p:pic>
      </p:grpSp>
      <p:sp>
        <p:nvSpPr>
          <p:cNvPr id="2" name="TextBox 1"/>
          <p:cNvSpPr txBox="1"/>
          <p:nvPr/>
        </p:nvSpPr>
        <p:spPr>
          <a:xfrm>
            <a:off x="2462663" y="4181568"/>
            <a:ext cx="2076816" cy="939488"/>
          </a:xfrm>
          <a:prstGeom prst="rect">
            <a:avLst/>
          </a:prstGeom>
          <a:noFill/>
        </p:spPr>
        <p:txBody>
          <a:bodyPr wrap="square" rtlCol="0">
            <a:spAutoFit/>
          </a:bodyPr>
          <a:lstStyle/>
          <a:p>
            <a:pPr eaLnBrk="0" hangingPunct="0">
              <a:lnSpc>
                <a:spcPct val="95000"/>
              </a:lnSpc>
            </a:pPr>
            <a:r>
              <a:rPr lang="en-US" sz="1200" b="1" dirty="0">
                <a:solidFill>
                  <a:srgbClr val="0070C0"/>
                </a:solidFill>
                <a:cs typeface="Arial" pitchFamily="34" charset="0"/>
              </a:rPr>
              <a:t>Group on Earth Observations</a:t>
            </a:r>
            <a:r>
              <a:rPr lang="ru-RU" sz="1200" b="1" dirty="0">
                <a:solidFill>
                  <a:srgbClr val="0070C0"/>
                </a:solidFill>
                <a:cs typeface="Arial" pitchFamily="34" charset="0"/>
              </a:rPr>
              <a:t> –</a:t>
            </a:r>
            <a:r>
              <a:rPr lang="ru-RU" sz="1300" b="1" dirty="0" smtClean="0">
                <a:solidFill>
                  <a:schemeClr val="bg2">
                    <a:lumMod val="25000"/>
                  </a:schemeClr>
                </a:solidFill>
                <a:latin typeface="Arial" pitchFamily="34" charset="0"/>
                <a:cs typeface="Arial" pitchFamily="34" charset="0"/>
              </a:rPr>
              <a:t> </a:t>
            </a:r>
            <a:endParaRPr lang="en-US" sz="1300" b="1" dirty="0" smtClean="0">
              <a:solidFill>
                <a:schemeClr val="bg2">
                  <a:lumMod val="25000"/>
                </a:schemeClr>
              </a:solidFill>
              <a:latin typeface="Arial" pitchFamily="34" charset="0"/>
              <a:cs typeface="Arial" pitchFamily="34" charset="0"/>
            </a:endParaRPr>
          </a:p>
          <a:p>
            <a:pPr eaLnBrk="0" hangingPunct="0">
              <a:lnSpc>
                <a:spcPct val="95000"/>
              </a:lnSpc>
            </a:pPr>
            <a:r>
              <a:rPr lang="en-US" sz="1300" b="1" dirty="0" smtClean="0">
                <a:solidFill>
                  <a:srgbClr val="C00000"/>
                </a:solidFill>
                <a:latin typeface="Arial" pitchFamily="34" charset="0"/>
                <a:cs typeface="Arial" pitchFamily="34" charset="0"/>
              </a:rPr>
              <a:t>since </a:t>
            </a:r>
            <a:r>
              <a:rPr lang="en-US" sz="1300" b="1" dirty="0">
                <a:solidFill>
                  <a:srgbClr val="C00000"/>
                </a:solidFill>
                <a:latin typeface="Arial" pitchFamily="34" charset="0"/>
                <a:cs typeface="Arial" pitchFamily="34" charset="0"/>
              </a:rPr>
              <a:t>200</a:t>
            </a:r>
            <a:r>
              <a:rPr lang="ru-RU" sz="1300" b="1" dirty="0" smtClean="0">
                <a:solidFill>
                  <a:srgbClr val="C00000"/>
                </a:solidFill>
                <a:latin typeface="Arial" pitchFamily="34" charset="0"/>
                <a:cs typeface="Arial" pitchFamily="34" charset="0"/>
              </a:rPr>
              <a:t>4</a:t>
            </a:r>
            <a:endParaRPr lang="ru-RU" sz="1300" b="1" dirty="0">
              <a:solidFill>
                <a:srgbClr val="C00000"/>
              </a:solidFill>
              <a:latin typeface="Arial" pitchFamily="34" charset="0"/>
              <a:cs typeface="Arial" pitchFamily="34" charset="0"/>
            </a:endParaRPr>
          </a:p>
          <a:p>
            <a:endParaRPr lang="ru-RU" dirty="0"/>
          </a:p>
        </p:txBody>
      </p:sp>
      <p:sp>
        <p:nvSpPr>
          <p:cNvPr id="3" name="Прямоугольник 2"/>
          <p:cNvSpPr/>
          <p:nvPr/>
        </p:nvSpPr>
        <p:spPr>
          <a:xfrm>
            <a:off x="241202" y="48737"/>
            <a:ext cx="6770680" cy="553998"/>
          </a:xfrm>
          <a:prstGeom prst="rect">
            <a:avLst/>
          </a:prstGeom>
          <a:noFill/>
        </p:spPr>
        <p:txBody>
          <a:bodyPr wrap="square" rtlCol="0">
            <a:spAutoFit/>
          </a:bodyPr>
          <a:lstStyle/>
          <a:p>
            <a:pPr fontAlgn="auto">
              <a:spcBef>
                <a:spcPts val="0"/>
              </a:spcBef>
              <a:spcAft>
                <a:spcPts val="0"/>
              </a:spcAft>
            </a:pPr>
            <a:r>
              <a:rPr lang="en-US" sz="3000" b="1" cap="all" dirty="0" smtClean="0">
                <a:solidFill>
                  <a:srgbClr val="4F81BD">
                    <a:lumMod val="40000"/>
                    <a:lumOff val="60000"/>
                  </a:srgbClr>
                </a:solidFill>
                <a:latin typeface="Arial Narrow" panose="020B0606020202030204" pitchFamily="34" charset="0"/>
              </a:rPr>
              <a:t>International </a:t>
            </a:r>
            <a:r>
              <a:rPr lang="en-US" sz="3000" b="1" cap="all" dirty="0">
                <a:solidFill>
                  <a:srgbClr val="4F81BD">
                    <a:lumMod val="40000"/>
                    <a:lumOff val="60000"/>
                  </a:srgbClr>
                </a:solidFill>
                <a:latin typeface="Arial Narrow" panose="020B0606020202030204" pitchFamily="34" charset="0"/>
              </a:rPr>
              <a:t>Cooperation</a:t>
            </a:r>
            <a:endParaRPr lang="ru-RU" sz="3000" b="1" cap="all" dirty="0">
              <a:solidFill>
                <a:srgbClr val="4F81BD">
                  <a:lumMod val="40000"/>
                  <a:lumOff val="60000"/>
                </a:srgbClr>
              </a:solidFill>
              <a:latin typeface="Arial Narrow" panose="020B0606020202030204" pitchFamily="34" charset="0"/>
            </a:endParaRPr>
          </a:p>
        </p:txBody>
      </p:sp>
    </p:spTree>
    <p:extLst>
      <p:ext uri="{BB962C8B-B14F-4D97-AF65-F5344CB8AC3E}">
        <p14:creationId xmlns:p14="http://schemas.microsoft.com/office/powerpoint/2010/main" val="4236102757"/>
      </p:ext>
    </p:extLst>
  </p:cSld>
  <p:clrMapOvr>
    <a:masterClrMapping/>
  </p:clrMapOvr>
  <p:transition>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Effect transition="in" filter="fade">
                                      <p:cBhvr>
                                        <p:cTn id="9" dur="500"/>
                                        <p:tgtEl>
                                          <p:spTgt spid="62"/>
                                        </p:tgtEl>
                                      </p:cBhvr>
                                    </p:animEffect>
                                  </p:childTnLst>
                                </p:cTn>
                              </p:par>
                            </p:childTnLst>
                          </p:cTn>
                        </p:par>
                        <p:par>
                          <p:cTn id="10" fill="hold">
                            <p:stCondLst>
                              <p:cond delay="500"/>
                            </p:stCondLst>
                            <p:childTnLst>
                              <p:par>
                                <p:cTn id="11" presetID="3" presetClass="entr" presetSubtype="10" fill="hold" nodeType="afterEffect">
                                  <p:stCondLst>
                                    <p:cond delay="0"/>
                                  </p:stCondLst>
                                  <p:childTnLst>
                                    <p:set>
                                      <p:cBhvr>
                                        <p:cTn id="12" dur="1" fill="hold">
                                          <p:stCondLst>
                                            <p:cond delay="0"/>
                                          </p:stCondLst>
                                        </p:cTn>
                                        <p:tgtEl>
                                          <p:spTgt spid="83"/>
                                        </p:tgtEl>
                                        <p:attrNameLst>
                                          <p:attrName>style.visibility</p:attrName>
                                        </p:attrNameLst>
                                      </p:cBhvr>
                                      <p:to>
                                        <p:strVal val="visible"/>
                                      </p:to>
                                    </p:set>
                                    <p:animEffect transition="in" filter="blinds(horizontal)">
                                      <p:cBhvr>
                                        <p:cTn id="13" dur="1000"/>
                                        <p:tgtEl>
                                          <p:spTgt spid="83"/>
                                        </p:tgtEl>
                                      </p:cBhvr>
                                    </p:animEffect>
                                  </p:childTnLst>
                                </p:cTn>
                              </p:par>
                            </p:childTnLst>
                          </p:cTn>
                        </p:par>
                        <p:par>
                          <p:cTn id="14" fill="hold">
                            <p:stCondLst>
                              <p:cond delay="1500"/>
                            </p:stCondLst>
                            <p:childTnLst>
                              <p:par>
                                <p:cTn id="15" presetID="3" presetClass="entr" presetSubtype="10" fill="hold" nodeType="afterEffect">
                                  <p:stCondLst>
                                    <p:cond delay="0"/>
                                  </p:stCondLst>
                                  <p:childTnLst>
                                    <p:set>
                                      <p:cBhvr>
                                        <p:cTn id="16" dur="1" fill="hold">
                                          <p:stCondLst>
                                            <p:cond delay="0"/>
                                          </p:stCondLst>
                                        </p:cTn>
                                        <p:tgtEl>
                                          <p:spTgt spid="84"/>
                                        </p:tgtEl>
                                        <p:attrNameLst>
                                          <p:attrName>style.visibility</p:attrName>
                                        </p:attrNameLst>
                                      </p:cBhvr>
                                      <p:to>
                                        <p:strVal val="visible"/>
                                      </p:to>
                                    </p:set>
                                    <p:animEffect transition="in" filter="blinds(horizontal)">
                                      <p:cBhvr>
                                        <p:cTn id="17" dur="1000"/>
                                        <p:tgtEl>
                                          <p:spTgt spid="84"/>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0" fill="hold" grpId="0" nodeType="clickEffect">
                                  <p:stCondLst>
                                    <p:cond delay="0"/>
                                  </p:stCondLst>
                                  <p:childTnLst>
                                    <p:set>
                                      <p:cBhvr>
                                        <p:cTn id="21" dur="1" fill="hold">
                                          <p:stCondLst>
                                            <p:cond delay="0"/>
                                          </p:stCondLst>
                                        </p:cTn>
                                        <p:tgtEl>
                                          <p:spTgt spid="67"/>
                                        </p:tgtEl>
                                        <p:attrNameLst>
                                          <p:attrName>style.visibility</p:attrName>
                                        </p:attrNameLst>
                                      </p:cBhvr>
                                      <p:to>
                                        <p:strVal val="visible"/>
                                      </p:to>
                                    </p:set>
                                    <p:anim calcmode="lin" valueType="num">
                                      <p:cBhvr>
                                        <p:cTn id="22" dur="500" fill="hold"/>
                                        <p:tgtEl>
                                          <p:spTgt spid="67"/>
                                        </p:tgtEl>
                                        <p:attrNameLst>
                                          <p:attrName>ppt_w</p:attrName>
                                        </p:attrNameLst>
                                      </p:cBhvr>
                                      <p:tavLst>
                                        <p:tav tm="0">
                                          <p:val>
                                            <p:fltVal val="0"/>
                                          </p:val>
                                        </p:tav>
                                        <p:tav tm="100000">
                                          <p:val>
                                            <p:strVal val="#ppt_w"/>
                                          </p:val>
                                        </p:tav>
                                      </p:tavLst>
                                    </p:anim>
                                    <p:anim calcmode="lin" valueType="num">
                                      <p:cBhvr>
                                        <p:cTn id="23" dur="500" fill="hold"/>
                                        <p:tgtEl>
                                          <p:spTgt spid="67"/>
                                        </p:tgtEl>
                                        <p:attrNameLst>
                                          <p:attrName>ppt_h</p:attrName>
                                        </p:attrNameLst>
                                      </p:cBhvr>
                                      <p:tavLst>
                                        <p:tav tm="0">
                                          <p:val>
                                            <p:fltVal val="0"/>
                                          </p:val>
                                        </p:tav>
                                        <p:tav tm="100000">
                                          <p:val>
                                            <p:strVal val="#ppt_h"/>
                                          </p:val>
                                        </p:tav>
                                      </p:tavLst>
                                    </p:anim>
                                    <p:animEffect transition="in" filter="fade">
                                      <p:cBhvr>
                                        <p:cTn id="24" dur="500"/>
                                        <p:tgtEl>
                                          <p:spTgt spid="67"/>
                                        </p:tgtEl>
                                      </p:cBhvr>
                                    </p:animEffect>
                                  </p:childTnLst>
                                </p:cTn>
                              </p:par>
                            </p:childTnLst>
                          </p:cTn>
                        </p:par>
                        <p:par>
                          <p:cTn id="25" fill="hold">
                            <p:stCondLst>
                              <p:cond delay="500"/>
                            </p:stCondLst>
                            <p:childTnLst>
                              <p:par>
                                <p:cTn id="26" presetID="3" presetClass="entr" presetSubtype="10" fill="hold" nodeType="afterEffect">
                                  <p:stCondLst>
                                    <p:cond delay="0"/>
                                  </p:stCondLst>
                                  <p:childTnLst>
                                    <p:set>
                                      <p:cBhvr>
                                        <p:cTn id="27" dur="1" fill="hold">
                                          <p:stCondLst>
                                            <p:cond delay="0"/>
                                          </p:stCondLst>
                                        </p:cTn>
                                        <p:tgtEl>
                                          <p:spTgt spid="85"/>
                                        </p:tgtEl>
                                        <p:attrNameLst>
                                          <p:attrName>style.visibility</p:attrName>
                                        </p:attrNameLst>
                                      </p:cBhvr>
                                      <p:to>
                                        <p:strVal val="visible"/>
                                      </p:to>
                                    </p:set>
                                    <p:animEffect transition="in" filter="blinds(horizontal)">
                                      <p:cBhvr>
                                        <p:cTn id="28" dur="1000"/>
                                        <p:tgtEl>
                                          <p:spTgt spid="85"/>
                                        </p:tgtEl>
                                      </p:cBhvr>
                                    </p:animEffect>
                                  </p:childTnLst>
                                </p:cTn>
                              </p:par>
                            </p:childTnLst>
                          </p:cTn>
                        </p:par>
                        <p:par>
                          <p:cTn id="29" fill="hold">
                            <p:stCondLst>
                              <p:cond delay="1500"/>
                            </p:stCondLst>
                            <p:childTnLst>
                              <p:par>
                                <p:cTn id="30" presetID="3" presetClass="entr" presetSubtype="10" fill="hold" nodeType="afterEffect">
                                  <p:stCondLst>
                                    <p:cond delay="0"/>
                                  </p:stCondLst>
                                  <p:childTnLst>
                                    <p:set>
                                      <p:cBhvr>
                                        <p:cTn id="31" dur="1" fill="hold">
                                          <p:stCondLst>
                                            <p:cond delay="0"/>
                                          </p:stCondLst>
                                        </p:cTn>
                                        <p:tgtEl>
                                          <p:spTgt spid="86"/>
                                        </p:tgtEl>
                                        <p:attrNameLst>
                                          <p:attrName>style.visibility</p:attrName>
                                        </p:attrNameLst>
                                      </p:cBhvr>
                                      <p:to>
                                        <p:strVal val="visible"/>
                                      </p:to>
                                    </p:set>
                                    <p:animEffect transition="in" filter="blinds(horizontal)">
                                      <p:cBhvr>
                                        <p:cTn id="32" dur="1000"/>
                                        <p:tgtEl>
                                          <p:spTgt spid="86"/>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0" fill="hold" grpId="0" nodeType="clickEffect">
                                  <p:stCondLst>
                                    <p:cond delay="0"/>
                                  </p:stCondLst>
                                  <p:childTnLst>
                                    <p:set>
                                      <p:cBhvr>
                                        <p:cTn id="36" dur="1" fill="hold">
                                          <p:stCondLst>
                                            <p:cond delay="0"/>
                                          </p:stCondLst>
                                        </p:cTn>
                                        <p:tgtEl>
                                          <p:spTgt spid="65"/>
                                        </p:tgtEl>
                                        <p:attrNameLst>
                                          <p:attrName>style.visibility</p:attrName>
                                        </p:attrNameLst>
                                      </p:cBhvr>
                                      <p:to>
                                        <p:strVal val="visible"/>
                                      </p:to>
                                    </p:set>
                                    <p:anim calcmode="lin" valueType="num">
                                      <p:cBhvr>
                                        <p:cTn id="37" dur="500" fill="hold"/>
                                        <p:tgtEl>
                                          <p:spTgt spid="65"/>
                                        </p:tgtEl>
                                        <p:attrNameLst>
                                          <p:attrName>ppt_w</p:attrName>
                                        </p:attrNameLst>
                                      </p:cBhvr>
                                      <p:tavLst>
                                        <p:tav tm="0">
                                          <p:val>
                                            <p:fltVal val="0"/>
                                          </p:val>
                                        </p:tav>
                                        <p:tav tm="100000">
                                          <p:val>
                                            <p:strVal val="#ppt_w"/>
                                          </p:val>
                                        </p:tav>
                                      </p:tavLst>
                                    </p:anim>
                                    <p:anim calcmode="lin" valueType="num">
                                      <p:cBhvr>
                                        <p:cTn id="38" dur="500" fill="hold"/>
                                        <p:tgtEl>
                                          <p:spTgt spid="65"/>
                                        </p:tgtEl>
                                        <p:attrNameLst>
                                          <p:attrName>ppt_h</p:attrName>
                                        </p:attrNameLst>
                                      </p:cBhvr>
                                      <p:tavLst>
                                        <p:tav tm="0">
                                          <p:val>
                                            <p:fltVal val="0"/>
                                          </p:val>
                                        </p:tav>
                                        <p:tav tm="100000">
                                          <p:val>
                                            <p:strVal val="#ppt_h"/>
                                          </p:val>
                                        </p:tav>
                                      </p:tavLst>
                                    </p:anim>
                                    <p:animEffect transition="in" filter="fade">
                                      <p:cBhvr>
                                        <p:cTn id="39" dur="500"/>
                                        <p:tgtEl>
                                          <p:spTgt spid="65"/>
                                        </p:tgtEl>
                                      </p:cBhvr>
                                    </p:animEffect>
                                  </p:childTnLst>
                                </p:cTn>
                              </p:par>
                            </p:childTnLst>
                          </p:cTn>
                        </p:par>
                        <p:par>
                          <p:cTn id="40" fill="hold">
                            <p:stCondLst>
                              <p:cond delay="500"/>
                            </p:stCondLst>
                            <p:childTnLst>
                              <p:par>
                                <p:cTn id="41" presetID="3" presetClass="entr" presetSubtype="10" fill="hold" nodeType="afterEffect">
                                  <p:stCondLst>
                                    <p:cond delay="0"/>
                                  </p:stCondLst>
                                  <p:childTnLst>
                                    <p:set>
                                      <p:cBhvr>
                                        <p:cTn id="42" dur="1" fill="hold">
                                          <p:stCondLst>
                                            <p:cond delay="0"/>
                                          </p:stCondLst>
                                        </p:cTn>
                                        <p:tgtEl>
                                          <p:spTgt spid="87"/>
                                        </p:tgtEl>
                                        <p:attrNameLst>
                                          <p:attrName>style.visibility</p:attrName>
                                        </p:attrNameLst>
                                      </p:cBhvr>
                                      <p:to>
                                        <p:strVal val="visible"/>
                                      </p:to>
                                    </p:set>
                                    <p:animEffect transition="in" filter="blinds(horizontal)">
                                      <p:cBhvr>
                                        <p:cTn id="43" dur="1000"/>
                                        <p:tgtEl>
                                          <p:spTgt spid="87"/>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0" fill="hold" grpId="0" nodeType="clickEffect">
                                  <p:stCondLst>
                                    <p:cond delay="0"/>
                                  </p:stCondLst>
                                  <p:childTnLst>
                                    <p:set>
                                      <p:cBhvr>
                                        <p:cTn id="47" dur="1" fill="hold">
                                          <p:stCondLst>
                                            <p:cond delay="0"/>
                                          </p:stCondLst>
                                        </p:cTn>
                                        <p:tgtEl>
                                          <p:spTgt spid="68"/>
                                        </p:tgtEl>
                                        <p:attrNameLst>
                                          <p:attrName>style.visibility</p:attrName>
                                        </p:attrNameLst>
                                      </p:cBhvr>
                                      <p:to>
                                        <p:strVal val="visible"/>
                                      </p:to>
                                    </p:set>
                                    <p:anim calcmode="lin" valueType="num">
                                      <p:cBhvr>
                                        <p:cTn id="48" dur="500" fill="hold"/>
                                        <p:tgtEl>
                                          <p:spTgt spid="68"/>
                                        </p:tgtEl>
                                        <p:attrNameLst>
                                          <p:attrName>ppt_w</p:attrName>
                                        </p:attrNameLst>
                                      </p:cBhvr>
                                      <p:tavLst>
                                        <p:tav tm="0">
                                          <p:val>
                                            <p:fltVal val="0"/>
                                          </p:val>
                                        </p:tav>
                                        <p:tav tm="100000">
                                          <p:val>
                                            <p:strVal val="#ppt_w"/>
                                          </p:val>
                                        </p:tav>
                                      </p:tavLst>
                                    </p:anim>
                                    <p:anim calcmode="lin" valueType="num">
                                      <p:cBhvr>
                                        <p:cTn id="49" dur="500" fill="hold"/>
                                        <p:tgtEl>
                                          <p:spTgt spid="68"/>
                                        </p:tgtEl>
                                        <p:attrNameLst>
                                          <p:attrName>ppt_h</p:attrName>
                                        </p:attrNameLst>
                                      </p:cBhvr>
                                      <p:tavLst>
                                        <p:tav tm="0">
                                          <p:val>
                                            <p:fltVal val="0"/>
                                          </p:val>
                                        </p:tav>
                                        <p:tav tm="100000">
                                          <p:val>
                                            <p:strVal val="#ppt_h"/>
                                          </p:val>
                                        </p:tav>
                                      </p:tavLst>
                                    </p:anim>
                                    <p:animEffect transition="in" filter="fade">
                                      <p:cBhvr>
                                        <p:cTn id="50" dur="500"/>
                                        <p:tgtEl>
                                          <p:spTgt spid="68"/>
                                        </p:tgtEl>
                                      </p:cBhvr>
                                    </p:animEffect>
                                  </p:childTnLst>
                                </p:cTn>
                              </p:par>
                            </p:childTnLst>
                          </p:cTn>
                        </p:par>
                        <p:par>
                          <p:cTn id="51" fill="hold">
                            <p:stCondLst>
                              <p:cond delay="500"/>
                            </p:stCondLst>
                            <p:childTnLst>
                              <p:par>
                                <p:cTn id="52" presetID="3" presetClass="entr" presetSubtype="10" fill="hold" nodeType="afterEffect">
                                  <p:stCondLst>
                                    <p:cond delay="0"/>
                                  </p:stCondLst>
                                  <p:childTnLst>
                                    <p:set>
                                      <p:cBhvr>
                                        <p:cTn id="53" dur="1" fill="hold">
                                          <p:stCondLst>
                                            <p:cond delay="0"/>
                                          </p:stCondLst>
                                        </p:cTn>
                                        <p:tgtEl>
                                          <p:spTgt spid="88"/>
                                        </p:tgtEl>
                                        <p:attrNameLst>
                                          <p:attrName>style.visibility</p:attrName>
                                        </p:attrNameLst>
                                      </p:cBhvr>
                                      <p:to>
                                        <p:strVal val="visible"/>
                                      </p:to>
                                    </p:set>
                                    <p:animEffect transition="in" filter="blinds(horizontal)">
                                      <p:cBhvr>
                                        <p:cTn id="54" dur="1000"/>
                                        <p:tgtEl>
                                          <p:spTgt spid="88"/>
                                        </p:tgtEl>
                                      </p:cBhvr>
                                    </p:animEffect>
                                  </p:childTnLst>
                                </p:cTn>
                              </p:par>
                            </p:childTnLst>
                          </p:cTn>
                        </p:par>
                        <p:par>
                          <p:cTn id="55" fill="hold">
                            <p:stCondLst>
                              <p:cond delay="1500"/>
                            </p:stCondLst>
                            <p:childTnLst>
                              <p:par>
                                <p:cTn id="56" presetID="3" presetClass="entr" presetSubtype="10" fill="hold" nodeType="afterEffect">
                                  <p:stCondLst>
                                    <p:cond delay="0"/>
                                  </p:stCondLst>
                                  <p:childTnLst>
                                    <p:set>
                                      <p:cBhvr>
                                        <p:cTn id="57" dur="1" fill="hold">
                                          <p:stCondLst>
                                            <p:cond delay="0"/>
                                          </p:stCondLst>
                                        </p:cTn>
                                        <p:tgtEl>
                                          <p:spTgt spid="89"/>
                                        </p:tgtEl>
                                        <p:attrNameLst>
                                          <p:attrName>style.visibility</p:attrName>
                                        </p:attrNameLst>
                                      </p:cBhvr>
                                      <p:to>
                                        <p:strVal val="visible"/>
                                      </p:to>
                                    </p:set>
                                    <p:animEffect transition="in" filter="blinds(horizontal)">
                                      <p:cBhvr>
                                        <p:cTn id="58" dur="1000"/>
                                        <p:tgtEl>
                                          <p:spTgt spid="89"/>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81"/>
                                        </p:tgtEl>
                                        <p:attrNameLst>
                                          <p:attrName>style.visibility</p:attrName>
                                        </p:attrNameLst>
                                      </p:cBhvr>
                                      <p:to>
                                        <p:strVal val="visible"/>
                                      </p:to>
                                    </p:set>
                                    <p:anim calcmode="lin" valueType="num">
                                      <p:cBhvr additive="base">
                                        <p:cTn id="63" dur="500" fill="hold"/>
                                        <p:tgtEl>
                                          <p:spTgt spid="81"/>
                                        </p:tgtEl>
                                        <p:attrNameLst>
                                          <p:attrName>ppt_x</p:attrName>
                                        </p:attrNameLst>
                                      </p:cBhvr>
                                      <p:tavLst>
                                        <p:tav tm="0">
                                          <p:val>
                                            <p:strVal val="#ppt_x"/>
                                          </p:val>
                                        </p:tav>
                                        <p:tav tm="100000">
                                          <p:val>
                                            <p:strVal val="#ppt_x"/>
                                          </p:val>
                                        </p:tav>
                                      </p:tavLst>
                                    </p:anim>
                                    <p:anim calcmode="lin" valueType="num">
                                      <p:cBhvr additive="base">
                                        <p:cTn id="64" dur="500" fill="hold"/>
                                        <p:tgtEl>
                                          <p:spTgt spid="81"/>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3" presetClass="entr" presetSubtype="10" fill="hold" nodeType="afterEffect">
                                  <p:stCondLst>
                                    <p:cond delay="0"/>
                                  </p:stCondLst>
                                  <p:childTnLst>
                                    <p:set>
                                      <p:cBhvr>
                                        <p:cTn id="67" dur="1" fill="hold">
                                          <p:stCondLst>
                                            <p:cond delay="0"/>
                                          </p:stCondLst>
                                        </p:cTn>
                                        <p:tgtEl>
                                          <p:spTgt spid="37"/>
                                        </p:tgtEl>
                                        <p:attrNameLst>
                                          <p:attrName>style.visibility</p:attrName>
                                        </p:attrNameLst>
                                      </p:cBhvr>
                                      <p:to>
                                        <p:strVal val="visible"/>
                                      </p:to>
                                    </p:set>
                                    <p:animEffect transition="in" filter="blinds(horizontal)">
                                      <p:cBhvr>
                                        <p:cTn id="68"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5" grpId="0" animBg="1"/>
      <p:bldP spid="67" grpId="0" animBg="1"/>
      <p:bldP spid="68" grpId="0" animBg="1"/>
      <p:bldP spid="8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Прямоугольник 4"/>
          <p:cNvSpPr/>
          <p:nvPr/>
        </p:nvSpPr>
        <p:spPr>
          <a:xfrm>
            <a:off x="140218" y="47340"/>
            <a:ext cx="7586486" cy="553998"/>
          </a:xfrm>
          <a:prstGeom prst="rect">
            <a:avLst/>
          </a:prstGeom>
          <a:noFill/>
        </p:spPr>
        <p:txBody>
          <a:bodyPr wrap="square" rtlCol="0">
            <a:spAutoFit/>
          </a:bodyPr>
          <a:lstStyle/>
          <a:p>
            <a:pPr fontAlgn="auto">
              <a:spcBef>
                <a:spcPts val="0"/>
              </a:spcBef>
              <a:spcAft>
                <a:spcPts val="0"/>
              </a:spcAft>
            </a:pPr>
            <a:r>
              <a:rPr lang="en-US" sz="3000" b="1" cap="all" dirty="0">
                <a:solidFill>
                  <a:srgbClr val="4F81BD">
                    <a:lumMod val="40000"/>
                    <a:lumOff val="60000"/>
                  </a:srgbClr>
                </a:solidFill>
                <a:latin typeface="Arial Narrow" panose="020B0606020202030204" pitchFamily="34" charset="0"/>
              </a:rPr>
              <a:t>EARTHQUAKE MONITORING </a:t>
            </a:r>
            <a:r>
              <a:rPr lang="en-US" sz="3000" b="1" cap="all" dirty="0" smtClean="0">
                <a:solidFill>
                  <a:srgbClr val="4F81BD">
                    <a:lumMod val="40000"/>
                    <a:lumOff val="60000"/>
                  </a:srgbClr>
                </a:solidFill>
                <a:latin typeface="Arial Narrow" panose="020B0606020202030204" pitchFamily="34" charset="0"/>
              </a:rPr>
              <a:t>PROJECT</a:t>
            </a:r>
            <a:endParaRPr lang="ru-RU" sz="3000" b="1" cap="all" dirty="0">
              <a:solidFill>
                <a:srgbClr val="4F81BD">
                  <a:lumMod val="40000"/>
                  <a:lumOff val="60000"/>
                </a:srgbClr>
              </a:solidFill>
              <a:latin typeface="Arial Narrow" panose="020B0606020202030204" pitchFamily="34" charset="0"/>
            </a:endParaRPr>
          </a:p>
        </p:txBody>
      </p:sp>
      <p:sp>
        <p:nvSpPr>
          <p:cNvPr id="14" name="Rectangle 9"/>
          <p:cNvSpPr>
            <a:spLocks noChangeArrowheads="1"/>
          </p:cNvSpPr>
          <p:nvPr/>
        </p:nvSpPr>
        <p:spPr bwMode="auto">
          <a:xfrm>
            <a:off x="247872" y="706627"/>
            <a:ext cx="8666284" cy="6124754"/>
          </a:xfrm>
          <a:prstGeom prst="rect">
            <a:avLst/>
          </a:prstGeom>
          <a:noFill/>
          <a:ln w="9525">
            <a:noFill/>
            <a:miter lim="800000"/>
            <a:headEnd/>
            <a:tailEnd/>
          </a:ln>
        </p:spPr>
        <p:txBody>
          <a:bodyPr wrap="square">
            <a:spAutoFit/>
          </a:bodyPr>
          <a:lstStyle/>
          <a:p>
            <a:pPr indent="541338" algn="just"/>
            <a:endParaRPr lang="en-US" sz="2800" dirty="0" smtClean="0">
              <a:solidFill>
                <a:schemeClr val="accent1">
                  <a:lumMod val="50000"/>
                </a:schemeClr>
              </a:solidFill>
              <a:latin typeface="Arial Narrow" panose="020B0606020202030204" pitchFamily="34" charset="0"/>
            </a:endParaRPr>
          </a:p>
          <a:p>
            <a:pPr indent="541338" algn="just"/>
            <a:r>
              <a:rPr lang="en-US" sz="2800" dirty="0" smtClean="0">
                <a:solidFill>
                  <a:schemeClr val="accent1">
                    <a:lumMod val="50000"/>
                  </a:schemeClr>
                </a:solidFill>
                <a:latin typeface="Arial Narrow" panose="020B0606020202030204" pitchFamily="34" charset="0"/>
              </a:rPr>
              <a:t>This innovation project using </a:t>
            </a:r>
            <a:r>
              <a:rPr lang="en-US" sz="2800" dirty="0">
                <a:solidFill>
                  <a:schemeClr val="accent1">
                    <a:lumMod val="50000"/>
                  </a:schemeClr>
                </a:solidFill>
                <a:latin typeface="Arial Narrow" panose="020B0606020202030204" pitchFamily="34" charset="0"/>
              </a:rPr>
              <a:t>satellite </a:t>
            </a:r>
            <a:r>
              <a:rPr lang="en-US" sz="2800" dirty="0" smtClean="0">
                <a:solidFill>
                  <a:schemeClr val="accent1">
                    <a:lumMod val="50000"/>
                  </a:schemeClr>
                </a:solidFill>
                <a:latin typeface="Arial Narrow" panose="020B0606020202030204" pitchFamily="34" charset="0"/>
              </a:rPr>
              <a:t>data can use for examines </a:t>
            </a:r>
            <a:r>
              <a:rPr lang="en-US" sz="2800" dirty="0">
                <a:solidFill>
                  <a:schemeClr val="accent1">
                    <a:lumMod val="50000"/>
                  </a:schemeClr>
                </a:solidFill>
                <a:latin typeface="Arial Narrow" panose="020B0606020202030204" pitchFamily="34" charset="0"/>
              </a:rPr>
              <a:t>some </a:t>
            </a:r>
            <a:r>
              <a:rPr lang="en-US" sz="2800" dirty="0" smtClean="0">
                <a:solidFill>
                  <a:schemeClr val="accent1">
                    <a:lumMod val="50000"/>
                  </a:schemeClr>
                </a:solidFill>
                <a:latin typeface="Arial Narrow" panose="020B0606020202030204" pitchFamily="34" charset="0"/>
              </a:rPr>
              <a:t>problem</a:t>
            </a:r>
            <a:r>
              <a:rPr lang="en-US" sz="2800" dirty="0">
                <a:solidFill>
                  <a:schemeClr val="accent1">
                    <a:lumMod val="50000"/>
                  </a:schemeClr>
                </a:solidFill>
                <a:latin typeface="Arial Narrow" panose="020B0606020202030204" pitchFamily="34" charset="0"/>
              </a:rPr>
              <a:t>s</a:t>
            </a:r>
            <a:r>
              <a:rPr lang="en-US" sz="2800" dirty="0" smtClean="0">
                <a:solidFill>
                  <a:schemeClr val="accent1">
                    <a:lumMod val="50000"/>
                  </a:schemeClr>
                </a:solidFill>
                <a:latin typeface="Arial Narrow" panose="020B0606020202030204" pitchFamily="34" charset="0"/>
              </a:rPr>
              <a:t> of prediction earthquakes. </a:t>
            </a:r>
          </a:p>
          <a:p>
            <a:pPr indent="541338" algn="just"/>
            <a:endParaRPr lang="en-US" sz="2200" dirty="0" smtClean="0">
              <a:solidFill>
                <a:schemeClr val="accent1">
                  <a:lumMod val="50000"/>
                </a:schemeClr>
              </a:solidFill>
              <a:latin typeface="Arial Narrow" panose="020B0606020202030204" pitchFamily="34" charset="0"/>
            </a:endParaRPr>
          </a:p>
          <a:p>
            <a:pPr indent="541338" algn="just"/>
            <a:r>
              <a:rPr lang="en-US" sz="2800" dirty="0" smtClean="0">
                <a:solidFill>
                  <a:schemeClr val="accent1">
                    <a:lumMod val="50000"/>
                  </a:schemeClr>
                </a:solidFill>
                <a:latin typeface="Arial Narrow" panose="020B0606020202030204" pitchFamily="34" charset="0"/>
              </a:rPr>
              <a:t>The </a:t>
            </a:r>
            <a:r>
              <a:rPr lang="en-US" sz="2800" dirty="0">
                <a:solidFill>
                  <a:schemeClr val="accent1">
                    <a:lumMod val="50000"/>
                  </a:schemeClr>
                </a:solidFill>
                <a:latin typeface="Arial Narrow" panose="020B0606020202030204" pitchFamily="34" charset="0"/>
              </a:rPr>
              <a:t>basis of the methodology </a:t>
            </a:r>
            <a:r>
              <a:rPr lang="en-US" sz="2800" dirty="0" smtClean="0">
                <a:solidFill>
                  <a:schemeClr val="accent1">
                    <a:lumMod val="50000"/>
                  </a:schemeClr>
                </a:solidFill>
                <a:latin typeface="Arial Narrow" panose="020B0606020202030204" pitchFamily="34" charset="0"/>
              </a:rPr>
              <a:t>used </a:t>
            </a:r>
            <a:r>
              <a:rPr lang="en-US" sz="2800" dirty="0">
                <a:solidFill>
                  <a:schemeClr val="accent1">
                    <a:lumMod val="50000"/>
                  </a:schemeClr>
                </a:solidFill>
                <a:latin typeface="Arial Narrow" panose="020B0606020202030204" pitchFamily="34" charset="0"/>
              </a:rPr>
              <a:t>the </a:t>
            </a:r>
            <a:r>
              <a:rPr lang="en-US" sz="2800" b="1" dirty="0">
                <a:solidFill>
                  <a:schemeClr val="accent1">
                    <a:lumMod val="50000"/>
                  </a:schemeClr>
                </a:solidFill>
                <a:latin typeface="Arial Narrow" panose="020B0606020202030204" pitchFamily="34" charset="0"/>
              </a:rPr>
              <a:t>concept of </a:t>
            </a:r>
            <a:r>
              <a:rPr lang="en-US" sz="2800" b="1" dirty="0" err="1">
                <a:solidFill>
                  <a:schemeClr val="accent1">
                    <a:lumMod val="50000"/>
                  </a:schemeClr>
                </a:solidFill>
                <a:latin typeface="Arial Narrow" panose="020B0606020202030204" pitchFamily="34" charset="0"/>
              </a:rPr>
              <a:t>seismotectogenesis</a:t>
            </a:r>
            <a:r>
              <a:rPr lang="en-US" sz="2800" dirty="0">
                <a:solidFill>
                  <a:schemeClr val="accent1">
                    <a:lumMod val="50000"/>
                  </a:schemeClr>
                </a:solidFill>
                <a:latin typeface="Arial Narrow" panose="020B0606020202030204" pitchFamily="34" charset="0"/>
              </a:rPr>
              <a:t> </a:t>
            </a:r>
            <a:r>
              <a:rPr lang="en-US" sz="2800" dirty="0" smtClean="0">
                <a:solidFill>
                  <a:schemeClr val="accent1">
                    <a:lumMod val="50000"/>
                  </a:schemeClr>
                </a:solidFill>
                <a:latin typeface="Arial Narrow" panose="020B0606020202030204" pitchFamily="34" charset="0"/>
              </a:rPr>
              <a:t>(</a:t>
            </a:r>
            <a:r>
              <a:rPr lang="en-US" sz="2800" dirty="0" err="1" smtClean="0">
                <a:solidFill>
                  <a:schemeClr val="accent1">
                    <a:lumMod val="50000"/>
                  </a:schemeClr>
                </a:solidFill>
                <a:latin typeface="Arial Narrow" panose="020B0606020202030204" pitchFamily="34" charset="0"/>
              </a:rPr>
              <a:t>Doda</a:t>
            </a:r>
            <a:r>
              <a:rPr lang="en-US" sz="2800" dirty="0" smtClean="0">
                <a:solidFill>
                  <a:schemeClr val="accent1">
                    <a:lumMod val="50000"/>
                  </a:schemeClr>
                </a:solidFill>
                <a:latin typeface="Arial Narrow" panose="020B0606020202030204" pitchFamily="34" charset="0"/>
              </a:rPr>
              <a:t> L.N.), </a:t>
            </a:r>
            <a:r>
              <a:rPr lang="en-US" sz="2800" dirty="0">
                <a:solidFill>
                  <a:schemeClr val="accent1">
                    <a:lumMod val="50000"/>
                  </a:schemeClr>
                </a:solidFill>
                <a:latin typeface="Arial Narrow" panose="020B0606020202030204" pitchFamily="34" charset="0"/>
              </a:rPr>
              <a:t>which is a combination of geophysical patterns and corresponding methods for calculating the parameters of possible </a:t>
            </a:r>
            <a:r>
              <a:rPr lang="en-US" sz="2800" dirty="0" smtClean="0">
                <a:solidFill>
                  <a:schemeClr val="accent1">
                    <a:lumMod val="50000"/>
                  </a:schemeClr>
                </a:solidFill>
                <a:latin typeface="Arial Narrow" panose="020B0606020202030204" pitchFamily="34" charset="0"/>
              </a:rPr>
              <a:t>earthquakes: </a:t>
            </a:r>
            <a:r>
              <a:rPr lang="en-US" sz="2800" dirty="0">
                <a:solidFill>
                  <a:schemeClr val="accent1">
                    <a:lumMod val="50000"/>
                  </a:schemeClr>
                </a:solidFill>
                <a:latin typeface="Arial Narrow" panose="020B0606020202030204" pitchFamily="34" charset="0"/>
              </a:rPr>
              <a:t>the date, location and </a:t>
            </a:r>
            <a:r>
              <a:rPr lang="en-US" sz="2800" dirty="0" smtClean="0">
                <a:solidFill>
                  <a:schemeClr val="accent1">
                    <a:lumMod val="50000"/>
                  </a:schemeClr>
                </a:solidFill>
                <a:latin typeface="Arial Narrow" panose="020B0606020202030204" pitchFamily="34" charset="0"/>
              </a:rPr>
              <a:t>magnitude. </a:t>
            </a:r>
          </a:p>
          <a:p>
            <a:pPr indent="541338" algn="just"/>
            <a:endParaRPr lang="en-US" sz="2200" dirty="0" smtClean="0">
              <a:solidFill>
                <a:schemeClr val="accent1">
                  <a:lumMod val="50000"/>
                </a:schemeClr>
              </a:solidFill>
              <a:latin typeface="Arial Narrow" panose="020B0606020202030204" pitchFamily="34" charset="0"/>
            </a:endParaRPr>
          </a:p>
          <a:p>
            <a:pPr indent="541338" algn="just"/>
            <a:r>
              <a:rPr lang="en-US" sz="2800" dirty="0" smtClean="0">
                <a:solidFill>
                  <a:schemeClr val="accent1">
                    <a:lumMod val="50000"/>
                  </a:schemeClr>
                </a:solidFill>
                <a:latin typeface="Arial Narrow" panose="020B0606020202030204" pitchFamily="34" charset="0"/>
              </a:rPr>
              <a:t>Particular </a:t>
            </a:r>
            <a:r>
              <a:rPr lang="en-US" sz="2800" dirty="0">
                <a:solidFill>
                  <a:schemeClr val="accent1">
                    <a:lumMod val="50000"/>
                  </a:schemeClr>
                </a:solidFill>
                <a:latin typeface="Arial Narrow" panose="020B0606020202030204" pitchFamily="34" charset="0"/>
              </a:rPr>
              <a:t>attention is paid to the cloud and the magnetic characteristics of a possible </a:t>
            </a:r>
            <a:r>
              <a:rPr lang="en-US" sz="2800" dirty="0" smtClean="0">
                <a:solidFill>
                  <a:schemeClr val="accent1">
                    <a:lumMod val="50000"/>
                  </a:schemeClr>
                </a:solidFill>
                <a:latin typeface="Arial Narrow" panose="020B0606020202030204" pitchFamily="34" charset="0"/>
              </a:rPr>
              <a:t>earthquake.</a:t>
            </a:r>
          </a:p>
          <a:p>
            <a:pPr indent="541338" algn="just"/>
            <a:r>
              <a:rPr lang="en-US" sz="2800" dirty="0">
                <a:solidFill>
                  <a:schemeClr val="accent1">
                    <a:lumMod val="50000"/>
                  </a:schemeClr>
                </a:solidFill>
                <a:latin typeface="Arial Narrow" panose="020B0606020202030204" pitchFamily="34" charset="0"/>
              </a:rPr>
              <a:t/>
            </a:r>
            <a:br>
              <a:rPr lang="en-US" sz="2800" dirty="0">
                <a:solidFill>
                  <a:schemeClr val="accent1">
                    <a:lumMod val="50000"/>
                  </a:schemeClr>
                </a:solidFill>
                <a:latin typeface="Arial Narrow" panose="020B0606020202030204" pitchFamily="34" charset="0"/>
              </a:rPr>
            </a:br>
            <a:endParaRPr lang="ru-RU" sz="2800" dirty="0">
              <a:solidFill>
                <a:schemeClr val="accent1">
                  <a:lumMod val="50000"/>
                </a:schemeClr>
              </a:solidFill>
              <a:latin typeface="Arial Narrow" panose="020B0606020202030204" pitchFamily="34" charset="0"/>
            </a:endParaRPr>
          </a:p>
        </p:txBody>
      </p:sp>
    </p:spTree>
  </p:cSld>
  <p:clrMapOvr>
    <a:overrideClrMapping bg1="lt1" tx1="dk1" bg2="lt2" tx2="dk2" accent1="accent1" accent2="accent2" accent3="accent3" accent4="accent4" accent5="accent5" accent6="accent6" hlink="hlink" folHlink="folHlink"/>
  </p:clrMapOvr>
  <p:transition>
    <p:blinds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Rectangle 9"/>
          <p:cNvSpPr>
            <a:spLocks noChangeArrowheads="1"/>
          </p:cNvSpPr>
          <p:nvPr/>
        </p:nvSpPr>
        <p:spPr bwMode="auto">
          <a:xfrm>
            <a:off x="153866" y="765175"/>
            <a:ext cx="8810622" cy="6475619"/>
          </a:xfrm>
          <a:prstGeom prst="rect">
            <a:avLst/>
          </a:prstGeom>
          <a:noFill/>
          <a:ln w="9525">
            <a:noFill/>
            <a:miter lim="800000"/>
            <a:headEnd/>
            <a:tailEnd/>
          </a:ln>
        </p:spPr>
        <p:txBody>
          <a:bodyPr wrap="square">
            <a:spAutoFit/>
          </a:bodyPr>
          <a:lstStyle/>
          <a:p>
            <a:r>
              <a:rPr lang="en-US" sz="2600" b="1" cap="all" dirty="0" smtClean="0">
                <a:solidFill>
                  <a:schemeClr val="accent1">
                    <a:lumMod val="50000"/>
                  </a:schemeClr>
                </a:solidFill>
                <a:effectLst>
                  <a:outerShdw blurRad="38100" dist="38100" dir="2700000" algn="tl">
                    <a:srgbClr val="C0C0C0"/>
                  </a:outerShdw>
                </a:effectLst>
                <a:latin typeface="Arial Narrow" panose="020B0606020202030204" pitchFamily="34" charset="0"/>
                <a:ea typeface="Calibri" pitchFamily="34" charset="0"/>
                <a:cs typeface="Tahoma" pitchFamily="34" charset="0"/>
              </a:rPr>
              <a:t>GEOPHYSICAL PATTERNS</a:t>
            </a:r>
          </a:p>
          <a:p>
            <a:endParaRPr lang="en-US" sz="2000" dirty="0" smtClean="0">
              <a:solidFill>
                <a:schemeClr val="accent1">
                  <a:lumMod val="50000"/>
                </a:schemeClr>
              </a:solidFill>
              <a:latin typeface="Arial Narrow" panose="020B0606020202030204" pitchFamily="34" charset="0"/>
            </a:endParaRPr>
          </a:p>
          <a:p>
            <a:pPr indent="361950" algn="just">
              <a:lnSpc>
                <a:spcPct val="90000"/>
              </a:lnSpc>
              <a:buFont typeface="Arial" pitchFamily="34" charset="0"/>
              <a:buChar char="•"/>
              <a:defRPr/>
            </a:pPr>
            <a:r>
              <a:rPr lang="en-US" sz="2600" dirty="0">
                <a:solidFill>
                  <a:schemeClr val="accent1">
                    <a:lumMod val="50000"/>
                  </a:schemeClr>
                </a:solidFill>
                <a:latin typeface="Arial Narrow" panose="020B0606020202030204" pitchFamily="34" charset="0"/>
              </a:rPr>
              <a:t>In average </a:t>
            </a:r>
            <a:r>
              <a:rPr lang="en-US" sz="2600" b="1" i="1" dirty="0">
                <a:solidFill>
                  <a:schemeClr val="accent1">
                    <a:lumMod val="50000"/>
                  </a:schemeClr>
                </a:solidFill>
                <a:latin typeface="Arial Narrow" panose="020B0606020202030204" pitchFamily="34" charset="0"/>
              </a:rPr>
              <a:t>earthquakes take places on the 14 or </a:t>
            </a:r>
            <a:r>
              <a:rPr lang="en-US" sz="2600" b="1" i="1" dirty="0" smtClean="0">
                <a:solidFill>
                  <a:schemeClr val="accent1">
                    <a:lumMod val="50000"/>
                  </a:schemeClr>
                </a:solidFill>
                <a:latin typeface="Arial Narrow" panose="020B0606020202030204" pitchFamily="34" charset="0"/>
              </a:rPr>
              <a:t>21 </a:t>
            </a:r>
            <a:r>
              <a:rPr lang="en-US" sz="2600" b="1" i="1" dirty="0">
                <a:solidFill>
                  <a:schemeClr val="accent1">
                    <a:lumMod val="50000"/>
                  </a:schemeClr>
                </a:solidFill>
                <a:latin typeface="Arial Narrow" panose="020B0606020202030204" pitchFamily="34" charset="0"/>
              </a:rPr>
              <a:t>day</a:t>
            </a:r>
            <a:r>
              <a:rPr lang="en-US" sz="2600" b="1" dirty="0">
                <a:solidFill>
                  <a:schemeClr val="accent1">
                    <a:lumMod val="50000"/>
                  </a:schemeClr>
                </a:solidFill>
                <a:latin typeface="Arial Narrow" panose="020B0606020202030204" pitchFamily="34" charset="0"/>
              </a:rPr>
              <a:t> </a:t>
            </a:r>
            <a:r>
              <a:rPr lang="en-US" sz="2600" dirty="0">
                <a:solidFill>
                  <a:schemeClr val="accent1">
                    <a:lumMod val="50000"/>
                  </a:schemeClr>
                </a:solidFill>
                <a:latin typeface="Arial Narrow" panose="020B0606020202030204" pitchFamily="34" charset="0"/>
              </a:rPr>
              <a:t>(predict date of </a:t>
            </a:r>
            <a:r>
              <a:rPr lang="en-US" sz="2600" dirty="0" smtClean="0">
                <a:solidFill>
                  <a:schemeClr val="accent1">
                    <a:lumMod val="50000"/>
                  </a:schemeClr>
                </a:solidFill>
                <a:latin typeface="Arial Narrow" panose="020B0606020202030204" pitchFamily="34" charset="0"/>
              </a:rPr>
              <a:t>earthquake</a:t>
            </a:r>
            <a:r>
              <a:rPr lang="en-US" sz="2600" dirty="0">
                <a:solidFill>
                  <a:schemeClr val="accent1">
                    <a:lumMod val="50000"/>
                  </a:schemeClr>
                </a:solidFill>
                <a:latin typeface="Arial Narrow" panose="020B0606020202030204" pitchFamily="34" charset="0"/>
              </a:rPr>
              <a:t>) </a:t>
            </a:r>
            <a:r>
              <a:rPr lang="en-US" sz="2600" i="1" dirty="0">
                <a:solidFill>
                  <a:schemeClr val="accent1">
                    <a:lumMod val="50000"/>
                  </a:schemeClr>
                </a:solidFill>
                <a:latin typeface="Arial Narrow" panose="020B0606020202030204" pitchFamily="34" charset="0"/>
              </a:rPr>
              <a:t>after </a:t>
            </a:r>
            <a:r>
              <a:rPr lang="en-US" sz="2600" i="1" dirty="0" err="1">
                <a:solidFill>
                  <a:schemeClr val="accent1">
                    <a:lumMod val="50000"/>
                  </a:schemeClr>
                </a:solidFill>
                <a:latin typeface="Arial Narrow" panose="020B0606020202030204" pitchFamily="34" charset="0"/>
              </a:rPr>
              <a:t>geoeffective</a:t>
            </a:r>
            <a:r>
              <a:rPr lang="en-US" sz="2600" i="1" dirty="0">
                <a:solidFill>
                  <a:schemeClr val="accent1">
                    <a:lumMod val="50000"/>
                  </a:schemeClr>
                </a:solidFill>
                <a:latin typeface="Arial Narrow" panose="020B0606020202030204" pitchFamily="34" charset="0"/>
              </a:rPr>
              <a:t> phenomena on the Sun</a:t>
            </a:r>
            <a:r>
              <a:rPr lang="en-US" sz="2600" dirty="0">
                <a:solidFill>
                  <a:schemeClr val="accent1">
                    <a:lumMod val="50000"/>
                  </a:schemeClr>
                </a:solidFill>
                <a:latin typeface="Arial Narrow" panose="020B0606020202030204" pitchFamily="34" charset="0"/>
              </a:rPr>
              <a:t> (</a:t>
            </a:r>
            <a:r>
              <a:rPr lang="ru-RU" sz="2600" dirty="0" err="1">
                <a:solidFill>
                  <a:schemeClr val="accent1">
                    <a:lumMod val="50000"/>
                  </a:schemeClr>
                </a:solidFill>
                <a:latin typeface="Arial Narrow" panose="020B0606020202030204" pitchFamily="34" charset="0"/>
              </a:rPr>
              <a:t>coronal</a:t>
            </a:r>
            <a:r>
              <a:rPr lang="ru-RU" sz="2600" dirty="0">
                <a:solidFill>
                  <a:schemeClr val="accent1">
                    <a:lumMod val="50000"/>
                  </a:schemeClr>
                </a:solidFill>
                <a:latin typeface="Arial Narrow" panose="020B0606020202030204" pitchFamily="34" charset="0"/>
              </a:rPr>
              <a:t> </a:t>
            </a:r>
            <a:r>
              <a:rPr lang="ru-RU" sz="2600" dirty="0" err="1">
                <a:solidFill>
                  <a:schemeClr val="accent1">
                    <a:lumMod val="50000"/>
                  </a:schemeClr>
                </a:solidFill>
                <a:latin typeface="Arial Narrow" panose="020B0606020202030204" pitchFamily="34" charset="0"/>
              </a:rPr>
              <a:t>mass</a:t>
            </a:r>
            <a:r>
              <a:rPr lang="ru-RU" sz="2600" dirty="0">
                <a:solidFill>
                  <a:schemeClr val="accent1">
                    <a:lumMod val="50000"/>
                  </a:schemeClr>
                </a:solidFill>
                <a:latin typeface="Arial Narrow" panose="020B0606020202030204" pitchFamily="34" charset="0"/>
              </a:rPr>
              <a:t> </a:t>
            </a:r>
            <a:r>
              <a:rPr lang="ru-RU" sz="2600" dirty="0" err="1">
                <a:solidFill>
                  <a:schemeClr val="accent1">
                    <a:lumMod val="50000"/>
                  </a:schemeClr>
                </a:solidFill>
                <a:latin typeface="Arial Narrow" panose="020B0606020202030204" pitchFamily="34" charset="0"/>
              </a:rPr>
              <a:t>ejections</a:t>
            </a:r>
            <a:r>
              <a:rPr lang="ru-RU" sz="2600" dirty="0">
                <a:solidFill>
                  <a:schemeClr val="accent1">
                    <a:lumMod val="50000"/>
                  </a:schemeClr>
                </a:solidFill>
                <a:latin typeface="Arial Narrow" panose="020B0606020202030204" pitchFamily="34" charset="0"/>
              </a:rPr>
              <a:t> </a:t>
            </a:r>
            <a:r>
              <a:rPr lang="en-US" sz="2600" dirty="0">
                <a:solidFill>
                  <a:schemeClr val="accent1">
                    <a:lumMod val="50000"/>
                  </a:schemeClr>
                </a:solidFill>
                <a:latin typeface="Arial Narrow" panose="020B0606020202030204" pitchFamily="34" charset="0"/>
              </a:rPr>
              <a:t>or </a:t>
            </a:r>
            <a:r>
              <a:rPr lang="ru-RU" sz="2600" dirty="0" err="1">
                <a:solidFill>
                  <a:schemeClr val="accent1">
                    <a:lumMod val="50000"/>
                  </a:schemeClr>
                </a:solidFill>
                <a:latin typeface="Arial Narrow" panose="020B0606020202030204" pitchFamily="34" charset="0"/>
              </a:rPr>
              <a:t>solar</a:t>
            </a:r>
            <a:r>
              <a:rPr lang="ru-RU" sz="2600" dirty="0">
                <a:solidFill>
                  <a:schemeClr val="accent1">
                    <a:lumMod val="50000"/>
                  </a:schemeClr>
                </a:solidFill>
                <a:latin typeface="Arial Narrow" panose="020B0606020202030204" pitchFamily="34" charset="0"/>
              </a:rPr>
              <a:t> </a:t>
            </a:r>
            <a:r>
              <a:rPr lang="ru-RU" sz="2600" dirty="0" err="1">
                <a:solidFill>
                  <a:schemeClr val="accent1">
                    <a:lumMod val="50000"/>
                  </a:schemeClr>
                </a:solidFill>
                <a:latin typeface="Arial Narrow" panose="020B0606020202030204" pitchFamily="34" charset="0"/>
              </a:rPr>
              <a:t>flares</a:t>
            </a:r>
            <a:r>
              <a:rPr lang="en-US" sz="2600" dirty="0">
                <a:solidFill>
                  <a:schemeClr val="accent1">
                    <a:lumMod val="50000"/>
                  </a:schemeClr>
                </a:solidFill>
                <a:latin typeface="Arial Narrow" panose="020B0606020202030204" pitchFamily="34" charset="0"/>
              </a:rPr>
              <a:t>)</a:t>
            </a:r>
            <a:r>
              <a:rPr lang="ru-RU" sz="2600" dirty="0" smtClean="0">
                <a:solidFill>
                  <a:schemeClr val="accent1">
                    <a:lumMod val="50000"/>
                  </a:schemeClr>
                </a:solidFill>
                <a:latin typeface="Arial Narrow" panose="020B0606020202030204" pitchFamily="34" charset="0"/>
              </a:rPr>
              <a:t>;</a:t>
            </a:r>
            <a:endParaRPr lang="en-US" sz="2600" dirty="0" smtClean="0">
              <a:solidFill>
                <a:schemeClr val="accent1">
                  <a:lumMod val="50000"/>
                </a:schemeClr>
              </a:solidFill>
              <a:latin typeface="Arial Narrow" panose="020B0606020202030204" pitchFamily="34" charset="0"/>
            </a:endParaRPr>
          </a:p>
          <a:p>
            <a:pPr indent="361950" algn="just">
              <a:lnSpc>
                <a:spcPct val="90000"/>
              </a:lnSpc>
              <a:buFont typeface="Arial" pitchFamily="34" charset="0"/>
              <a:buChar char="•"/>
              <a:defRPr/>
            </a:pPr>
            <a:endParaRPr lang="ru-RU" sz="2000" dirty="0">
              <a:solidFill>
                <a:schemeClr val="accent1">
                  <a:lumMod val="50000"/>
                </a:schemeClr>
              </a:solidFill>
              <a:latin typeface="Arial Narrow" panose="020B0606020202030204" pitchFamily="34" charset="0"/>
            </a:endParaRPr>
          </a:p>
          <a:p>
            <a:pPr indent="361950" algn="just">
              <a:lnSpc>
                <a:spcPct val="90000"/>
              </a:lnSpc>
              <a:buFont typeface="Arial" pitchFamily="34" charset="0"/>
              <a:buChar char="•"/>
              <a:defRPr/>
            </a:pPr>
            <a:r>
              <a:rPr lang="en-US" sz="2600" dirty="0">
                <a:solidFill>
                  <a:schemeClr val="accent1">
                    <a:lumMod val="50000"/>
                  </a:schemeClr>
                </a:solidFill>
                <a:latin typeface="Arial Narrow" panose="020B0606020202030204" pitchFamily="34" charset="0"/>
              </a:rPr>
              <a:t>The spread of the </a:t>
            </a:r>
            <a:r>
              <a:rPr lang="en-US" sz="2600" dirty="0" err="1">
                <a:solidFill>
                  <a:schemeClr val="accent1">
                    <a:lumMod val="50000"/>
                  </a:schemeClr>
                </a:solidFill>
                <a:latin typeface="Arial Narrow" panose="020B0606020202030204" pitchFamily="34" charset="0"/>
              </a:rPr>
              <a:t>seismogenic</a:t>
            </a:r>
            <a:r>
              <a:rPr lang="en-US" sz="2600" dirty="0">
                <a:solidFill>
                  <a:schemeClr val="accent1">
                    <a:lumMod val="50000"/>
                  </a:schemeClr>
                </a:solidFill>
                <a:latin typeface="Arial Narrow" panose="020B0606020202030204" pitchFamily="34" charset="0"/>
              </a:rPr>
              <a:t> process is directed along the </a:t>
            </a:r>
            <a:r>
              <a:rPr lang="en-US" sz="2600" dirty="0" smtClean="0">
                <a:solidFill>
                  <a:schemeClr val="accent1">
                    <a:lumMod val="50000"/>
                  </a:schemeClr>
                </a:solidFill>
                <a:latin typeface="Arial Narrow" panose="020B0606020202030204" pitchFamily="34" charset="0"/>
              </a:rPr>
              <a:t>projection on </a:t>
            </a:r>
            <a:r>
              <a:rPr lang="en-US" sz="2600" dirty="0">
                <a:solidFill>
                  <a:schemeClr val="accent1">
                    <a:lumMod val="50000"/>
                  </a:schemeClr>
                </a:solidFill>
                <a:latin typeface="Arial Narrow" panose="020B0606020202030204" pitchFamily="34" charset="0"/>
              </a:rPr>
              <a:t>the geoid of the </a:t>
            </a:r>
            <a:r>
              <a:rPr lang="ru-RU" sz="2600" dirty="0" err="1">
                <a:solidFill>
                  <a:schemeClr val="accent1">
                    <a:lumMod val="50000"/>
                  </a:schemeClr>
                </a:solidFill>
                <a:latin typeface="Arial Narrow" panose="020B0606020202030204" pitchFamily="34" charset="0"/>
              </a:rPr>
              <a:t>most</a:t>
            </a:r>
            <a:r>
              <a:rPr lang="ru-RU" sz="2600" dirty="0">
                <a:solidFill>
                  <a:schemeClr val="accent1">
                    <a:lumMod val="50000"/>
                  </a:schemeClr>
                </a:solidFill>
                <a:latin typeface="Arial Narrow" panose="020B0606020202030204" pitchFamily="34" charset="0"/>
              </a:rPr>
              <a:t> </a:t>
            </a:r>
            <a:r>
              <a:rPr lang="ru-RU" sz="2600" dirty="0" err="1">
                <a:solidFill>
                  <a:schemeClr val="accent1">
                    <a:lumMod val="50000"/>
                  </a:schemeClr>
                </a:solidFill>
                <a:latin typeface="Arial Narrow" panose="020B0606020202030204" pitchFamily="34" charset="0"/>
              </a:rPr>
              <a:t>perturbed</a:t>
            </a:r>
            <a:r>
              <a:rPr lang="ru-RU" sz="2600" dirty="0">
                <a:solidFill>
                  <a:schemeClr val="accent1">
                    <a:lumMod val="50000"/>
                  </a:schemeClr>
                </a:solidFill>
                <a:latin typeface="Arial Narrow" panose="020B0606020202030204" pitchFamily="34" charset="0"/>
              </a:rPr>
              <a:t> </a:t>
            </a:r>
            <a:r>
              <a:rPr lang="ru-RU" sz="2600" dirty="0" err="1">
                <a:solidFill>
                  <a:schemeClr val="accent1">
                    <a:lumMod val="50000"/>
                  </a:schemeClr>
                </a:solidFill>
                <a:latin typeface="Arial Narrow" panose="020B0606020202030204" pitchFamily="34" charset="0"/>
              </a:rPr>
              <a:t>set</a:t>
            </a:r>
            <a:r>
              <a:rPr lang="ru-RU" sz="2600" dirty="0">
                <a:solidFill>
                  <a:schemeClr val="accent1">
                    <a:lumMod val="50000"/>
                  </a:schemeClr>
                </a:solidFill>
                <a:latin typeface="Arial Narrow" panose="020B0606020202030204" pitchFamily="34" charset="0"/>
              </a:rPr>
              <a:t> </a:t>
            </a:r>
            <a:r>
              <a:rPr lang="ru-RU" sz="2600" dirty="0" err="1">
                <a:solidFill>
                  <a:schemeClr val="accent1">
                    <a:lumMod val="50000"/>
                  </a:schemeClr>
                </a:solidFill>
                <a:latin typeface="Arial Narrow" panose="020B0606020202030204" pitchFamily="34" charset="0"/>
              </a:rPr>
              <a:t>of</a:t>
            </a:r>
            <a:r>
              <a:rPr lang="ru-RU" sz="2600" dirty="0">
                <a:solidFill>
                  <a:schemeClr val="accent1">
                    <a:lumMod val="50000"/>
                  </a:schemeClr>
                </a:solidFill>
                <a:latin typeface="Arial Narrow" panose="020B0606020202030204" pitchFamily="34" charset="0"/>
              </a:rPr>
              <a:t> </a:t>
            </a:r>
            <a:r>
              <a:rPr lang="ru-RU" sz="2600" dirty="0" err="1">
                <a:solidFill>
                  <a:schemeClr val="accent1">
                    <a:lumMod val="50000"/>
                  </a:schemeClr>
                </a:solidFill>
                <a:latin typeface="Arial Narrow" panose="020B0606020202030204" pitchFamily="34" charset="0"/>
              </a:rPr>
              <a:t>the</a:t>
            </a:r>
            <a:r>
              <a:rPr lang="ru-RU" sz="2600" dirty="0">
                <a:solidFill>
                  <a:schemeClr val="accent1">
                    <a:lumMod val="50000"/>
                  </a:schemeClr>
                </a:solidFill>
                <a:latin typeface="Arial Narrow" panose="020B0606020202030204" pitchFamily="34" charset="0"/>
              </a:rPr>
              <a:t> </a:t>
            </a:r>
            <a:r>
              <a:rPr lang="ru-RU" sz="2600" dirty="0" err="1">
                <a:solidFill>
                  <a:schemeClr val="accent1">
                    <a:lumMod val="50000"/>
                  </a:schemeClr>
                </a:solidFill>
                <a:latin typeface="Arial Narrow" panose="020B0606020202030204" pitchFamily="34" charset="0"/>
              </a:rPr>
              <a:t>geomagnetic</a:t>
            </a:r>
            <a:r>
              <a:rPr lang="ru-RU" sz="2600" dirty="0">
                <a:solidFill>
                  <a:schemeClr val="accent1">
                    <a:lumMod val="50000"/>
                  </a:schemeClr>
                </a:solidFill>
                <a:latin typeface="Arial Narrow" panose="020B0606020202030204" pitchFamily="34" charset="0"/>
              </a:rPr>
              <a:t> </a:t>
            </a:r>
            <a:r>
              <a:rPr lang="ru-RU" sz="2600" dirty="0" err="1">
                <a:solidFill>
                  <a:schemeClr val="accent1">
                    <a:lumMod val="50000"/>
                  </a:schemeClr>
                </a:solidFill>
                <a:latin typeface="Arial Narrow" panose="020B0606020202030204" pitchFamily="34" charset="0"/>
              </a:rPr>
              <a:t>field</a:t>
            </a:r>
            <a:r>
              <a:rPr lang="ru-RU" sz="2600" dirty="0">
                <a:solidFill>
                  <a:schemeClr val="accent1">
                    <a:lumMod val="50000"/>
                  </a:schemeClr>
                </a:solidFill>
                <a:latin typeface="Arial Narrow" panose="020B0606020202030204" pitchFamily="34" charset="0"/>
              </a:rPr>
              <a:t> </a:t>
            </a:r>
            <a:r>
              <a:rPr lang="ru-RU" sz="2600" dirty="0" err="1">
                <a:solidFill>
                  <a:schemeClr val="accent1">
                    <a:lumMod val="50000"/>
                  </a:schemeClr>
                </a:solidFill>
                <a:latin typeface="Arial Narrow" panose="020B0606020202030204" pitchFamily="34" charset="0"/>
              </a:rPr>
              <a:t>flux</a:t>
            </a:r>
            <a:r>
              <a:rPr lang="ru-RU" sz="2600" dirty="0">
                <a:solidFill>
                  <a:schemeClr val="accent1">
                    <a:lumMod val="50000"/>
                  </a:schemeClr>
                </a:solidFill>
                <a:latin typeface="Arial Narrow" panose="020B0606020202030204" pitchFamily="34" charset="0"/>
              </a:rPr>
              <a:t> </a:t>
            </a:r>
            <a:r>
              <a:rPr lang="ru-RU" sz="2600" dirty="0" err="1">
                <a:solidFill>
                  <a:schemeClr val="accent1">
                    <a:lumMod val="50000"/>
                  </a:schemeClr>
                </a:solidFill>
                <a:latin typeface="Arial Narrow" panose="020B0606020202030204" pitchFamily="34" charset="0"/>
              </a:rPr>
              <a:t>tubes</a:t>
            </a:r>
            <a:r>
              <a:rPr lang="en-US" sz="2600" dirty="0">
                <a:solidFill>
                  <a:schemeClr val="accent1">
                    <a:lumMod val="50000"/>
                  </a:schemeClr>
                </a:solidFill>
                <a:latin typeface="Arial Narrow" panose="020B0606020202030204" pitchFamily="34" charset="0"/>
              </a:rPr>
              <a:t>, i.e. </a:t>
            </a:r>
            <a:r>
              <a:rPr lang="en-US" sz="2600" b="1" i="1" dirty="0">
                <a:solidFill>
                  <a:schemeClr val="accent1">
                    <a:lumMod val="50000"/>
                  </a:schemeClr>
                </a:solidFill>
                <a:latin typeface="Arial Narrow" panose="020B0606020202030204" pitchFamily="34" charset="0"/>
              </a:rPr>
              <a:t>earthquakes occur at the intersection of </a:t>
            </a:r>
            <a:r>
              <a:rPr lang="en-US" sz="2600" b="1" i="1" dirty="0" err="1">
                <a:solidFill>
                  <a:schemeClr val="accent1">
                    <a:lumMod val="50000"/>
                  </a:schemeClr>
                </a:solidFill>
                <a:latin typeface="Arial Narrow" panose="020B0606020202030204" pitchFamily="34" charset="0"/>
              </a:rPr>
              <a:t>seismomagnetic</a:t>
            </a:r>
            <a:r>
              <a:rPr lang="en-US" sz="2600" b="1" i="1" dirty="0">
                <a:solidFill>
                  <a:schemeClr val="accent1">
                    <a:lumMod val="50000"/>
                  </a:schemeClr>
                </a:solidFill>
                <a:latin typeface="Arial Narrow" panose="020B0606020202030204" pitchFamily="34" charset="0"/>
              </a:rPr>
              <a:t> meridians and plate boundaries</a:t>
            </a:r>
            <a:r>
              <a:rPr lang="en-US" sz="2600" b="1" dirty="0">
                <a:solidFill>
                  <a:schemeClr val="accent1">
                    <a:lumMod val="50000"/>
                  </a:schemeClr>
                </a:solidFill>
                <a:latin typeface="Arial Narrow" panose="020B0606020202030204" pitchFamily="34" charset="0"/>
              </a:rPr>
              <a:t> </a:t>
            </a:r>
            <a:r>
              <a:rPr lang="en-US" sz="2600" dirty="0">
                <a:solidFill>
                  <a:schemeClr val="accent1">
                    <a:lumMod val="50000"/>
                  </a:schemeClr>
                </a:solidFill>
                <a:latin typeface="Arial Narrow" panose="020B0606020202030204" pitchFamily="34" charset="0"/>
              </a:rPr>
              <a:t>(predict zone of epicenter of earthquake) when there are save up to release of elastic energy potential of stress and strain</a:t>
            </a:r>
            <a:r>
              <a:rPr lang="ru-RU" sz="2600" dirty="0" smtClean="0">
                <a:solidFill>
                  <a:schemeClr val="accent1">
                    <a:lumMod val="50000"/>
                  </a:schemeClr>
                </a:solidFill>
                <a:latin typeface="Arial Narrow" panose="020B0606020202030204" pitchFamily="34" charset="0"/>
              </a:rPr>
              <a:t>;</a:t>
            </a:r>
            <a:endParaRPr lang="en-US" sz="2600" dirty="0" smtClean="0">
              <a:solidFill>
                <a:schemeClr val="accent1">
                  <a:lumMod val="50000"/>
                </a:schemeClr>
              </a:solidFill>
              <a:latin typeface="Arial Narrow" panose="020B0606020202030204" pitchFamily="34" charset="0"/>
            </a:endParaRPr>
          </a:p>
          <a:p>
            <a:pPr algn="just">
              <a:lnSpc>
                <a:spcPct val="90000"/>
              </a:lnSpc>
              <a:defRPr/>
            </a:pPr>
            <a:endParaRPr lang="ru-RU" sz="2000" dirty="0">
              <a:solidFill>
                <a:schemeClr val="accent1">
                  <a:lumMod val="50000"/>
                </a:schemeClr>
              </a:solidFill>
              <a:latin typeface="Arial Narrow" panose="020B0606020202030204" pitchFamily="34" charset="0"/>
            </a:endParaRPr>
          </a:p>
          <a:p>
            <a:pPr indent="361950" algn="just">
              <a:lnSpc>
                <a:spcPct val="90000"/>
              </a:lnSpc>
              <a:buFont typeface="Arial" pitchFamily="34" charset="0"/>
              <a:buChar char="•"/>
              <a:defRPr/>
            </a:pPr>
            <a:r>
              <a:rPr lang="en-US" sz="2600" b="1" i="1" dirty="0" smtClean="0">
                <a:solidFill>
                  <a:schemeClr val="accent1">
                    <a:lumMod val="50000"/>
                  </a:schemeClr>
                </a:solidFill>
                <a:latin typeface="Arial Narrow" panose="020B0606020202030204" pitchFamily="34" charset="0"/>
              </a:rPr>
              <a:t>The </a:t>
            </a:r>
            <a:r>
              <a:rPr lang="en-US" sz="2600" b="1" i="1" dirty="0">
                <a:solidFill>
                  <a:schemeClr val="accent1">
                    <a:lumMod val="50000"/>
                  </a:schemeClr>
                </a:solidFill>
                <a:latin typeface="Arial Narrow" panose="020B0606020202030204" pitchFamily="34" charset="0"/>
              </a:rPr>
              <a:t>connection of the magnitude of earthquakes and the maximum length of </a:t>
            </a:r>
            <a:r>
              <a:rPr lang="en-US" sz="2600" b="1" i="1" dirty="0" smtClean="0">
                <a:solidFill>
                  <a:schemeClr val="accent1">
                    <a:lumMod val="50000"/>
                  </a:schemeClr>
                </a:solidFill>
                <a:latin typeface="Arial Narrow" panose="020B0606020202030204" pitchFamily="34" charset="0"/>
              </a:rPr>
              <a:t>seismic </a:t>
            </a:r>
            <a:r>
              <a:rPr lang="en-US" sz="2600" b="1" i="1" dirty="0">
                <a:solidFill>
                  <a:schemeClr val="accent1">
                    <a:lumMod val="50000"/>
                  </a:schemeClr>
                </a:solidFill>
                <a:latin typeface="Arial Narrow" panose="020B0606020202030204" pitchFamily="34" charset="0"/>
              </a:rPr>
              <a:t>clouds</a:t>
            </a:r>
            <a:r>
              <a:rPr lang="en-US" sz="2600" b="1" dirty="0">
                <a:solidFill>
                  <a:schemeClr val="accent1">
                    <a:lumMod val="50000"/>
                  </a:schemeClr>
                </a:solidFill>
                <a:latin typeface="Arial Narrow" panose="020B0606020202030204" pitchFamily="34" charset="0"/>
              </a:rPr>
              <a:t> </a:t>
            </a:r>
            <a:r>
              <a:rPr lang="en-US" sz="2600" dirty="0">
                <a:solidFill>
                  <a:schemeClr val="accent1">
                    <a:lumMod val="50000"/>
                  </a:schemeClr>
                </a:solidFill>
                <a:latin typeface="Arial Narrow" panose="020B0606020202030204" pitchFamily="34" charset="0"/>
              </a:rPr>
              <a:t>has been discovered near activated seismic place (predict intervals of magnitude of earthquake).</a:t>
            </a:r>
            <a:endParaRPr lang="ru-RU" sz="2600" dirty="0">
              <a:solidFill>
                <a:schemeClr val="accent1">
                  <a:lumMod val="50000"/>
                </a:schemeClr>
              </a:solidFill>
              <a:latin typeface="Arial Narrow" panose="020B0606020202030204" pitchFamily="34" charset="0"/>
            </a:endParaRPr>
          </a:p>
          <a:p>
            <a:pPr indent="541338"/>
            <a:r>
              <a:rPr lang="en-US" sz="2600" dirty="0">
                <a:latin typeface="Arial Narrow" panose="020B0606020202030204" pitchFamily="34" charset="0"/>
              </a:rPr>
              <a:t/>
            </a:r>
            <a:br>
              <a:rPr lang="en-US" sz="2600" dirty="0">
                <a:latin typeface="Arial Narrow" panose="020B0606020202030204" pitchFamily="34" charset="0"/>
              </a:rPr>
            </a:br>
            <a:endParaRPr lang="ru-RU" sz="2600" dirty="0">
              <a:latin typeface="Arial Narrow" panose="020B0606020202030204" pitchFamily="34" charset="0"/>
            </a:endParaRPr>
          </a:p>
        </p:txBody>
      </p:sp>
      <p:sp>
        <p:nvSpPr>
          <p:cNvPr id="7" name="Прямоугольник 6"/>
          <p:cNvSpPr/>
          <p:nvPr/>
        </p:nvSpPr>
        <p:spPr>
          <a:xfrm>
            <a:off x="153866" y="113294"/>
            <a:ext cx="8810622" cy="523220"/>
          </a:xfrm>
          <a:prstGeom prst="rect">
            <a:avLst/>
          </a:prstGeom>
        </p:spPr>
        <p:txBody>
          <a:bodyPr>
            <a:spAutoFit/>
          </a:bodyPr>
          <a:lstStyle/>
          <a:p>
            <a:r>
              <a:rPr lang="en-US" sz="2800" b="1" cap="all" dirty="0">
                <a:solidFill>
                  <a:schemeClr val="tx2">
                    <a:lumMod val="20000"/>
                    <a:lumOff val="80000"/>
                  </a:schemeClr>
                </a:solidFill>
                <a:effectLst>
                  <a:outerShdw blurRad="38100" dist="38100" dir="2700000" algn="tl">
                    <a:srgbClr val="C0C0C0"/>
                  </a:outerShdw>
                </a:effectLst>
                <a:ea typeface="Calibri" pitchFamily="34" charset="0"/>
                <a:cs typeface="Tahoma" pitchFamily="34" charset="0"/>
              </a:rPr>
              <a:t>CONCEPT OF SEISMOTECTOGENESIS</a:t>
            </a:r>
            <a:r>
              <a:rPr lang="en-US" sz="2800" b="1" cap="all" dirty="0" smtClean="0">
                <a:solidFill>
                  <a:schemeClr val="tx2">
                    <a:lumMod val="20000"/>
                    <a:lumOff val="80000"/>
                  </a:schemeClr>
                </a:solidFill>
                <a:effectLst>
                  <a:outerShdw blurRad="38100" dist="38100" dir="2700000" algn="tl">
                    <a:srgbClr val="C0C0C0"/>
                  </a:outerShdw>
                </a:effectLst>
                <a:ea typeface="Calibri" pitchFamily="34" charset="0"/>
                <a:cs typeface="Tahoma" pitchFamily="34" charset="0"/>
              </a:rPr>
              <a:t>:</a:t>
            </a:r>
            <a:endParaRPr lang="ru-RU" sz="2800" b="1" cap="all" dirty="0">
              <a:solidFill>
                <a:schemeClr val="tx2">
                  <a:lumMod val="20000"/>
                  <a:lumOff val="80000"/>
                </a:schemeClr>
              </a:solidFill>
              <a:effectLst>
                <a:outerShdw blurRad="38100" dist="38100" dir="2700000" algn="tl">
                  <a:srgbClr val="C0C0C0"/>
                </a:outerShdw>
              </a:effectLst>
              <a:ea typeface="Calibri" pitchFamily="34" charset="0"/>
              <a:cs typeface="Tahoma" pitchFamily="34" charset="0"/>
            </a:endParaRPr>
          </a:p>
        </p:txBody>
      </p:sp>
    </p:spTree>
  </p:cSld>
  <p:clrMapOvr>
    <a:overrideClrMapping bg1="lt1" tx1="dk1" bg2="lt2" tx2="dk2" accent1="accent1" accent2="accent2" accent3="accent3" accent4="accent4" accent5="accent5" accent6="accent6" hlink="hlink" folHlink="folHlink"/>
  </p:clrMapOvr>
  <p:transition>
    <p:blinds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Прямоугольник 4"/>
          <p:cNvSpPr/>
          <p:nvPr/>
        </p:nvSpPr>
        <p:spPr>
          <a:xfrm>
            <a:off x="150098" y="734353"/>
            <a:ext cx="8810622" cy="400110"/>
          </a:xfrm>
          <a:prstGeom prst="rect">
            <a:avLst/>
          </a:prstGeom>
        </p:spPr>
        <p:txBody>
          <a:bodyPr wrap="square">
            <a:spAutoFit/>
          </a:bodyPr>
          <a:lstStyle/>
          <a:p>
            <a:pPr>
              <a:defRPr/>
            </a:pPr>
            <a:r>
              <a:rPr lang="en-US" sz="2000" b="1" cap="all" dirty="0" err="1" smtClean="0">
                <a:solidFill>
                  <a:schemeClr val="accent1">
                    <a:lumMod val="50000"/>
                  </a:schemeClr>
                </a:solidFill>
                <a:effectLst>
                  <a:outerShdw blurRad="38100" dist="38100" dir="2700000" algn="tl">
                    <a:srgbClr val="C0C0C0"/>
                  </a:outerShdw>
                </a:effectLst>
                <a:ea typeface="Calibri" pitchFamily="34" charset="0"/>
                <a:cs typeface="Tahoma" pitchFamily="34" charset="0"/>
              </a:rPr>
              <a:t>seismomagnetic</a:t>
            </a:r>
            <a:r>
              <a:rPr lang="en-US" sz="2000" b="1" cap="all" dirty="0" smtClean="0">
                <a:solidFill>
                  <a:schemeClr val="accent1">
                    <a:lumMod val="50000"/>
                  </a:schemeClr>
                </a:solidFill>
                <a:effectLst>
                  <a:outerShdw blurRad="38100" dist="38100" dir="2700000" algn="tl">
                    <a:srgbClr val="C0C0C0"/>
                  </a:outerShdw>
                </a:effectLst>
                <a:ea typeface="Calibri" pitchFamily="34" charset="0"/>
                <a:cs typeface="Tahoma" pitchFamily="34" charset="0"/>
              </a:rPr>
              <a:t> </a:t>
            </a:r>
            <a:r>
              <a:rPr lang="en-US" sz="2000" b="1" cap="all" dirty="0" err="1" smtClean="0">
                <a:solidFill>
                  <a:schemeClr val="accent1">
                    <a:lumMod val="50000"/>
                  </a:schemeClr>
                </a:solidFill>
                <a:effectLst>
                  <a:outerShdw blurRad="38100" dist="38100" dir="2700000" algn="tl">
                    <a:srgbClr val="C0C0C0"/>
                  </a:outerShdw>
                </a:effectLst>
                <a:ea typeface="Calibri" pitchFamily="34" charset="0"/>
                <a:cs typeface="Tahoma" pitchFamily="34" charset="0"/>
              </a:rPr>
              <a:t>merridians</a:t>
            </a:r>
            <a:r>
              <a:rPr lang="en-US" sz="2000" b="1" cap="all" dirty="0" smtClean="0">
                <a:solidFill>
                  <a:schemeClr val="accent1">
                    <a:lumMod val="50000"/>
                  </a:schemeClr>
                </a:solidFill>
                <a:effectLst>
                  <a:outerShdw blurRad="38100" dist="38100" dir="2700000" algn="tl">
                    <a:srgbClr val="C0C0C0"/>
                  </a:outerShdw>
                </a:effectLst>
                <a:ea typeface="Calibri" pitchFamily="34" charset="0"/>
                <a:cs typeface="Tahoma" pitchFamily="34" charset="0"/>
              </a:rPr>
              <a:t> </a:t>
            </a:r>
            <a:endParaRPr lang="ru-RU" sz="2000" cap="all" dirty="0">
              <a:solidFill>
                <a:schemeClr val="accent1">
                  <a:lumMod val="50000"/>
                </a:schemeClr>
              </a:solidFill>
              <a:ea typeface="Calibri" pitchFamily="34" charset="0"/>
              <a:cs typeface="Calibri" pitchFamily="34" charset="0"/>
            </a:endParaRPr>
          </a:p>
        </p:txBody>
      </p:sp>
      <p:sp>
        <p:nvSpPr>
          <p:cNvPr id="14" name="Rectangle 9"/>
          <p:cNvSpPr>
            <a:spLocks noChangeArrowheads="1"/>
          </p:cNvSpPr>
          <p:nvPr/>
        </p:nvSpPr>
        <p:spPr bwMode="auto">
          <a:xfrm>
            <a:off x="153866" y="765175"/>
            <a:ext cx="8990134" cy="2000548"/>
          </a:xfrm>
          <a:prstGeom prst="rect">
            <a:avLst/>
          </a:prstGeom>
          <a:noFill/>
          <a:ln w="9525">
            <a:noFill/>
            <a:miter lim="800000"/>
            <a:headEnd/>
            <a:tailEnd/>
          </a:ln>
        </p:spPr>
        <p:txBody>
          <a:bodyPr wrap="square">
            <a:spAutoFit/>
          </a:bodyPr>
          <a:lstStyle/>
          <a:p>
            <a:pPr indent="541338" algn="just"/>
            <a:endParaRPr lang="en-US" sz="2400" dirty="0" smtClean="0"/>
          </a:p>
          <a:p>
            <a:pPr indent="541338" algn="just"/>
            <a:r>
              <a:rPr lang="en-US" sz="2500" dirty="0" smtClean="0">
                <a:solidFill>
                  <a:schemeClr val="accent1">
                    <a:lumMod val="50000"/>
                  </a:schemeClr>
                </a:solidFill>
                <a:latin typeface="Arial Narrow" panose="020B0606020202030204" pitchFamily="34" charset="0"/>
              </a:rPr>
              <a:t>Magnetic precursors of earthquake. Found that the most likely potentially seismically dangerous zones are the intersection of the projections on the geoid is disturbed geomagnetic flux tubes with plate boundaries.</a:t>
            </a:r>
            <a:endParaRPr lang="ru-RU" sz="2500" dirty="0">
              <a:solidFill>
                <a:schemeClr val="accent1">
                  <a:lumMod val="50000"/>
                </a:schemeClr>
              </a:solidFill>
              <a:latin typeface="Arial Narrow" panose="020B0606020202030204" pitchFamily="34" charset="0"/>
            </a:endParaRPr>
          </a:p>
        </p:txBody>
      </p:sp>
      <p:sp>
        <p:nvSpPr>
          <p:cNvPr id="10" name="Прямоугольник 9"/>
          <p:cNvSpPr/>
          <p:nvPr/>
        </p:nvSpPr>
        <p:spPr>
          <a:xfrm>
            <a:off x="153866" y="113294"/>
            <a:ext cx="8810622" cy="553998"/>
          </a:xfrm>
          <a:prstGeom prst="rect">
            <a:avLst/>
          </a:prstGeom>
          <a:noFill/>
        </p:spPr>
        <p:txBody>
          <a:bodyPr wrap="square" rtlCol="0">
            <a:spAutoFit/>
          </a:bodyPr>
          <a:lstStyle/>
          <a:p>
            <a:pPr fontAlgn="auto">
              <a:spcBef>
                <a:spcPts val="0"/>
              </a:spcBef>
              <a:spcAft>
                <a:spcPts val="0"/>
              </a:spcAft>
            </a:pPr>
            <a:r>
              <a:rPr lang="en-US" sz="3000" b="1" cap="all" dirty="0">
                <a:solidFill>
                  <a:srgbClr val="4F81BD">
                    <a:lumMod val="40000"/>
                    <a:lumOff val="60000"/>
                  </a:srgbClr>
                </a:solidFill>
                <a:latin typeface="Arial Narrow" panose="020B0606020202030204" pitchFamily="34" charset="0"/>
              </a:rPr>
              <a:t>CONCEPT OF SEISMOTECTOGENESIS:</a:t>
            </a:r>
            <a:endParaRPr lang="ru-RU" sz="3000" b="1" cap="all" dirty="0">
              <a:solidFill>
                <a:srgbClr val="4F81BD">
                  <a:lumMod val="40000"/>
                  <a:lumOff val="60000"/>
                </a:srgbClr>
              </a:solidFill>
              <a:latin typeface="Arial Narrow" panose="020B0606020202030204" pitchFamily="34" charset="0"/>
            </a:endParaRPr>
          </a:p>
        </p:txBody>
      </p:sp>
      <p:pic>
        <p:nvPicPr>
          <p:cNvPr id="1026" name="Picture 2" descr="D:\WGISS\WGISS-39\презентация\WGISS-39 presentation\pictures\Рисунок2.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76213" y="2382700"/>
            <a:ext cx="8789987" cy="3975100"/>
          </a:xfrm>
          <a:prstGeom prst="rect">
            <a:avLst/>
          </a:prstGeom>
          <a:noFill/>
          <a:extLst>
            <a:ext uri="{909E8E84-426E-40DD-AFC4-6F175D3DCCD1}">
              <a14:hiddenFill xmlns:a14="http://schemas.microsoft.com/office/drawing/2010/main">
                <a:solidFill>
                  <a:srgbClr val="FFFFFF"/>
                </a:solidFill>
              </a14:hiddenFill>
            </a:ext>
          </a:extLst>
        </p:spPr>
      </p:pic>
    </p:spTree>
  </p:cSld>
  <p:clrMapOvr>
    <a:overrideClrMapping bg1="lt1" tx1="dk1" bg2="lt2" tx2="dk2" accent1="accent1" accent2="accent2" accent3="accent3" accent4="accent4" accent5="accent5" accent6="accent6" hlink="hlink" folHlink="folHlink"/>
  </p:clrMapOvr>
  <p:transition>
    <p:blinds dir="vert"/>
  </p:transition>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20319</TotalTime>
  <Words>1657</Words>
  <Application>Microsoft Office PowerPoint</Application>
  <PresentationFormat>On-screen Show (4:3)</PresentationFormat>
  <Paragraphs>410</Paragraphs>
  <Slides>20</Slides>
  <Notes>6</Notes>
  <HiddenSlides>0</HiddenSlides>
  <MMClips>0</MMClips>
  <ScaleCrop>false</ScaleCrop>
  <HeadingPairs>
    <vt:vector size="4" baseType="variant">
      <vt:variant>
        <vt:lpstr>Theme</vt:lpstr>
      </vt:variant>
      <vt:variant>
        <vt:i4>3</vt:i4>
      </vt:variant>
      <vt:variant>
        <vt:lpstr>Slide Titles</vt:lpstr>
      </vt:variant>
      <vt:variant>
        <vt:i4>20</vt:i4>
      </vt:variant>
    </vt:vector>
  </HeadingPairs>
  <TitlesOfParts>
    <vt:vector size="23" baseType="lpstr">
      <vt:lpstr>Тема Office</vt:lpstr>
      <vt:lpstr>1_Тема Office</vt:lpstr>
      <vt:lpstr>2_Тема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Emelyanov</dc:creator>
  <cp:lastModifiedBy>Anne</cp:lastModifiedBy>
  <cp:revision>335</cp:revision>
  <cp:lastPrinted>2012-04-16T06:35:10Z</cp:lastPrinted>
  <dcterms:created xsi:type="dcterms:W3CDTF">2008-02-05T14:43:10Z</dcterms:created>
  <dcterms:modified xsi:type="dcterms:W3CDTF">2015-06-24T19:09:04Z</dcterms:modified>
</cp:coreProperties>
</file>