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notesMasterIdLst>
    <p:notesMasterId r:id="rId26"/>
  </p:notesMasterIdLst>
  <p:handoutMasterIdLst>
    <p:handoutMasterId r:id="rId27"/>
  </p:handoutMasterIdLst>
  <p:sldIdLst>
    <p:sldId id="256" r:id="rId3"/>
    <p:sldId id="284" r:id="rId4"/>
    <p:sldId id="432" r:id="rId5"/>
    <p:sldId id="434" r:id="rId6"/>
    <p:sldId id="435" r:id="rId7"/>
    <p:sldId id="465" r:id="rId8"/>
    <p:sldId id="460" r:id="rId9"/>
    <p:sldId id="448" r:id="rId10"/>
    <p:sldId id="436" r:id="rId11"/>
    <p:sldId id="442" r:id="rId12"/>
    <p:sldId id="452" r:id="rId13"/>
    <p:sldId id="453" r:id="rId14"/>
    <p:sldId id="464" r:id="rId15"/>
    <p:sldId id="455" r:id="rId16"/>
    <p:sldId id="456" r:id="rId17"/>
    <p:sldId id="459" r:id="rId18"/>
    <p:sldId id="457" r:id="rId19"/>
    <p:sldId id="463" r:id="rId20"/>
    <p:sldId id="462" r:id="rId21"/>
    <p:sldId id="458" r:id="rId22"/>
    <p:sldId id="433" r:id="rId23"/>
    <p:sldId id="440" r:id="rId24"/>
    <p:sldId id="35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767" autoAdjust="0"/>
  </p:normalViewPr>
  <p:slideViewPr>
    <p:cSldViewPr snapToGrid="0" snapToObjects="1">
      <p:cViewPr>
        <p:scale>
          <a:sx n="68" d="100"/>
          <a:sy n="68" d="100"/>
        </p:scale>
        <p:origin x="-9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EFFC9-C591-1B40-A90E-913A97575D53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C8926-6A51-8847-A0B4-7879E684D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60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E55BF-60C1-674E-8017-4F57F3F820D5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4E79B-F421-0B41-9979-6BFE14F3B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74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843861" y="2456050"/>
            <a:ext cx="196865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912754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>
                <a:ln>
                  <a:prstDash val="solid"/>
                </a:ln>
                <a:solidFill>
                  <a:srgbClr val="000000"/>
                </a:solidFill>
              </a:rPr>
              <a:t>GSDI Liaison’s report for CEOS WGISS 39 Meeting hosted by JAXA, Tsukuba, Japan, 11-15 May,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GSDI Liaison’s report for CEOS WGISS 39 Meeting hosted by JAXA, Tsukuba, Japan, 11-15 May,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GSDI Liaison’s report for CEOS WGISS 39 Meeting hosted by JAXA, Tsukuba, Japan, 11-15 May,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GSDI Liaison’s report for CEOS WGISS 39 Meeting hosted by JAXA, Tsukuba, Japan, 11-15 May,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GSDI Liaison’s report for CEOS WGISS 39 Meeting hosted by JAXA, Tsukuba, Japan, 11-15 May,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GSDI Liaison’s report for CEOS WGISS 39 Meeting hosted by JAXA, Tsukuba, Japan, 11-15 May,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GSDI Liaison’s report for CEOS WGISS 39 Meeting hosted by JAXA, Tsukuba, Japan, 11-15 May,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r>
              <a:rPr lang="en-US" smtClean="0"/>
              <a:t>GSDI Liaison’s report for CEOS WGISS 39 Meeting hosted by JAXA, Tsukuba, Japan, 11-15 May,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GSDI Liaison’s report for CEOS WGISS 39 Meeting hosted by JAXA, Tsukuba, Japan, 11-15 May,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GSDI Liaison’s report for CEOS WGISS 39 Meeting hosted by JAXA, Tsukuba, Japan, 11-15 May,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GSDI Liaison’s report for CEOS WGISS 39 Meeting hosted by JAXA, Tsukuba, Japan, 11-15 May,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GSDI Liaison’s report for CEOS WGISS 39 Meeting hosted by JAXA, Tsukuba, Japan, 11-15 May,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23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GSDI Liaison’s report for CEOS WGISS 39 Meeting hosted by JAXA, Tsukuba, Japan, 11-15 May,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GSDI Liaison’s report for CEOS WGISS 39 Meeting hosted by JAXA, Tsukuba, Japan, 11-15 May,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66F0-26FE-CD4D-8923-0D0124D9C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57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GSDI Liaison’s report for CEOS WGISS 39 Meeting hosted by JAXA, Tsukuba, Japan, 11-15 May,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66F0-26FE-CD4D-8923-0D0124D9C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27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GSDI Liaison’s report for CEOS WGISS 39 Meeting hosted by JAXA, Tsukuba, Japan, 11-15 May,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66F0-26FE-CD4D-8923-0D0124D9C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71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GSDI Liaison’s report for CEOS WGISS 39 Meeting hosted by JAXA, Tsukuba, Japan, 11-15 May,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66F0-26FE-CD4D-8923-0D0124D9C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61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GSDI Liaison’s report for CEOS WGISS 39 Meeting hosted by JAXA, Tsukuba, Japan, 11-15 May,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66F0-26FE-CD4D-8923-0D0124D9C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20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GSDI Liaison’s report for CEOS WGISS 39 Meeting hosted by JAXA, Tsukuba, Japan, 11-15 May,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66F0-26FE-CD4D-8923-0D0124D9C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055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GSDI Liaison’s report for CEOS WGISS 39 Meeting hosted by JAXA, Tsukuba, Japan, 11-15 May,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66F0-26FE-CD4D-8923-0D0124D9C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72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GSDI Liaison’s report for CEOS WGISS 39 Meeting hosted by JAXA, Tsukuba, Japan, 11-15 May,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66F0-26FE-CD4D-8923-0D0124D9C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300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GSDI Liaison’s report for CEOS WGISS 39 Meeting hosted by JAXA, Tsukuba, Japan, 11-15 May,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66F0-26FE-CD4D-8923-0D0124D9C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0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63000" y="4080933"/>
            <a:ext cx="201706" cy="20452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GSDI Liaison’s report for CEOS WGISS 39 Meeting hosted by JAXA, Tsukuba, Japan, 11-15 May,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GSDI Liaison’s report for CEOS WGISS 39 Meeting hosted by JAXA, Tsukuba, Japan, 11-15 May,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66F0-26FE-CD4D-8923-0D0124D9C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073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GSDI Liaison’s report for CEOS WGISS 39 Meeting hosted by JAXA, Tsukuba, Japan, 11-15 May,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66F0-26FE-CD4D-8923-0D0124D9C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1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r>
              <a:rPr lang="en-US" smtClean="0"/>
              <a:t>GSDI Liaison’s report for CEOS WGISS 39 Meeting hosted by JAXA, Tsukuba, Japan, 11-15 May,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r>
              <a:rPr lang="en-US" smtClean="0"/>
              <a:t>GSDI Liaison’s report for CEOS WGISS 39 Meeting hosted by JAXA, Tsukuba, Japan, 11-15 May,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r>
              <a:rPr lang="en-US" smtClean="0"/>
              <a:t>GSDI Liaison’s report for CEOS WGISS 39 Meeting hosted by JAXA, Tsukuba, Japan, 11-15 May,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GSDI Liaison’s report for CEOS WGISS 39 Meeting hosted by JAXA, Tsukuba, Japan, 11-15 May,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GSDI Liaison’s report for CEOS WGISS 39 Meeting hosted by JAXA, Tsukuba, Japan, 11-15 May,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38912"/>
            <a:ext cx="7881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GSDI Liaison’s report for CEOS WGISS 39 Meeting hosted by JAXA, Tsukuba, Japan, 11-15 May,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UNAGI embléma világos alapra.jpg"/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160" y="6300751"/>
            <a:ext cx="1179857" cy="476321"/>
          </a:xfrm>
          <a:prstGeom prst="rect">
            <a:avLst/>
          </a:prstGeom>
        </p:spPr>
      </p:pic>
      <p:pic>
        <p:nvPicPr>
          <p:cNvPr id="10" name="Picture 9" descr="GSDIlogo2G.jpg"/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777" y="81650"/>
            <a:ext cx="2264240" cy="6668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99" y="6402387"/>
            <a:ext cx="74949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GSDI Liaison’s report for CEOS WGISS 39 Meeting hosted by JAXA, Tsukuba, Japan, 11-15 May,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366F0-26FE-CD4D-8923-0D0124D9C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eurisy.org/event-spatial-planning-and-geospatial-services-for-regional-development_26/outline-programme" TargetMode="Externa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e.buffalo.edu/" TargetMode="External"/><Relationship Id="rId13" Type="http://schemas.openxmlformats.org/officeDocument/2006/relationships/image" Target="../media/image26.png"/><Relationship Id="rId18" Type="http://schemas.openxmlformats.org/officeDocument/2006/relationships/image" Target="../media/image29.jpeg"/><Relationship Id="rId3" Type="http://schemas.openxmlformats.org/officeDocument/2006/relationships/hyperlink" Target="http://eurochallenge.como.polimi.it/" TargetMode="External"/><Relationship Id="rId21" Type="http://schemas.openxmlformats.org/officeDocument/2006/relationships/hyperlink" Target="https://www.linkedin.com/pub/kriszti%C3%A1n-feh%C3%A9r/91/41b/2b6" TargetMode="External"/><Relationship Id="rId7" Type="http://schemas.openxmlformats.org/officeDocument/2006/relationships/image" Target="../media/image24.png"/><Relationship Id="rId12" Type="http://schemas.openxmlformats.org/officeDocument/2006/relationships/hyperlink" Target="http://www.kibsd.org/" TargetMode="External"/><Relationship Id="rId17" Type="http://schemas.openxmlformats.org/officeDocument/2006/relationships/image" Target="../media/image28.png"/><Relationship Id="rId2" Type="http://schemas.openxmlformats.org/officeDocument/2006/relationships/image" Target="../media/image21.jpeg"/><Relationship Id="rId16" Type="http://schemas.openxmlformats.org/officeDocument/2006/relationships/hyperlink" Target="http://www.nottingham.ac.uk/ngi/" TargetMode="External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du.edu/nsm/departments/geography/" TargetMode="External"/><Relationship Id="rId11" Type="http://schemas.openxmlformats.org/officeDocument/2006/relationships/hyperlink" Target="http://www.trilliumlearning.com/AmericaBridge/" TargetMode="External"/><Relationship Id="rId5" Type="http://schemas.openxmlformats.org/officeDocument/2006/relationships/image" Target="../media/image23.png"/><Relationship Id="rId15" Type="http://schemas.openxmlformats.org/officeDocument/2006/relationships/hyperlink" Target="http://www.emxsys.com/" TargetMode="External"/><Relationship Id="rId23" Type="http://schemas.openxmlformats.org/officeDocument/2006/relationships/hyperlink" Target="http://iiit.ac.in/" TargetMode="External"/><Relationship Id="rId10" Type="http://schemas.openxmlformats.org/officeDocument/2006/relationships/image" Target="../media/image25.png"/><Relationship Id="rId19" Type="http://schemas.openxmlformats.org/officeDocument/2006/relationships/image" Target="../media/image30.png"/><Relationship Id="rId4" Type="http://schemas.openxmlformats.org/officeDocument/2006/relationships/image" Target="../media/image22.jpeg"/><Relationship Id="rId9" Type="http://schemas.openxmlformats.org/officeDocument/2006/relationships/hyperlink" Target="http://www.eecs.ku.edu/" TargetMode="External"/><Relationship Id="rId14" Type="http://schemas.openxmlformats.org/officeDocument/2006/relationships/image" Target="../media/image27.png"/><Relationship Id="rId22" Type="http://schemas.openxmlformats.org/officeDocument/2006/relationships/hyperlink" Target="http://www.trilogis.i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feherkrisztian.magix.net/public/easy/vision.html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://www.copernicus-masters.com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digitalearthlab.jrc.ec.europa.eu/mygeoss/call.cf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hyperlink" Target="http://drdsi.jrc.ec.europa.eu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jrc.ec.europa.eu" TargetMode="External"/><Relationship Id="rId5" Type="http://schemas.openxmlformats.org/officeDocument/2006/relationships/image" Target="../media/image37.jpg"/><Relationship Id="rId4" Type="http://schemas.openxmlformats.org/officeDocument/2006/relationships/hyperlink" Target="http://danube-region.e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rdsi.jrc.ec.europa.eu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urogi.eu/" TargetMode="External"/><Relationship Id="rId3" Type="http://schemas.openxmlformats.org/officeDocument/2006/relationships/hyperlink" Target="http://gsdi.org/" TargetMode="External"/><Relationship Id="rId7" Type="http://schemas.openxmlformats.org/officeDocument/2006/relationships/hyperlink" Target="mailto:simon.vrecar@eurogi.org" TargetMode="External"/><Relationship Id="rId2" Type="http://schemas.openxmlformats.org/officeDocument/2006/relationships/hyperlink" Target="mailto:rlonghorn@gsdi.or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Giuseppe.Conti@trilogis.it" TargetMode="External"/><Relationship Id="rId5" Type="http://schemas.openxmlformats.org/officeDocument/2006/relationships/hyperlink" Target="mailto:maria.brovelli@polimi.it" TargetMode="External"/><Relationship Id="rId4" Type="http://schemas.openxmlformats.org/officeDocument/2006/relationships/hyperlink" Target="mailto:patrick.hogan@nasa.go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longhorn@gsdi.or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linkedin.com/groups/GSDI-Association-3794985" TargetMode="External"/><Relationship Id="rId5" Type="http://schemas.openxmlformats.org/officeDocument/2006/relationships/hyperlink" Target="https://www.linkedin.com/in/rogerlonghorn" TargetMode="External"/><Relationship Id="rId4" Type="http://schemas.openxmlformats.org/officeDocument/2006/relationships/hyperlink" Target="http://gsdi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ho.int/srv1/index.php?option=com_content&amp;view=article&amp;id=483&amp;Itemid=370&amp;lang=en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ode.org/index.php?option=com_content&amp;view=article&amp;id=335&amp;Itemid=100065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arthobservations.org/documents/cfp/201501_geoss_cfp_aip8.pdf" TargetMode="External"/><Relationship Id="rId2" Type="http://schemas.openxmlformats.org/officeDocument/2006/relationships/hyperlink" Target="http://www.gstss.org/2015_Norfolk_4th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Byte-project.e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eoss.org/" TargetMode="External"/><Relationship Id="rId7" Type="http://schemas.openxmlformats.org/officeDocument/2006/relationships/hyperlink" Target="http://www.hunagi.hu/G/pub/Globalis/CFP8GEOSSAIPCALL.pdf" TargetMode="External"/><Relationship Id="rId2" Type="http://schemas.openxmlformats.org/officeDocument/2006/relationships/hyperlink" Target="http://giknet.or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sdi.org/node/1382" TargetMode="External"/><Relationship Id="rId5" Type="http://schemas.openxmlformats.org/officeDocument/2006/relationships/hyperlink" Target="http://www.gsdi.org/publications" TargetMode="External"/><Relationship Id="rId4" Type="http://schemas.openxmlformats.org/officeDocument/2006/relationships/hyperlink" Target="http://www.gsdi.org/newsletter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g"/><Relationship Id="rId2" Type="http://schemas.openxmlformats.org/officeDocument/2006/relationships/hyperlink" Target="http://www.imagine2014.eu/about-imagine-2014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hyperlink" Target="http://www.eurogi.org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90326"/>
            <a:ext cx="5740401" cy="10858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Liaison’s Report</a:t>
            </a:r>
            <a:br>
              <a:rPr lang="en-US" b="1" dirty="0" smtClean="0"/>
            </a:br>
            <a:r>
              <a:rPr lang="en-US" b="1" dirty="0" smtClean="0"/>
              <a:t>on GSDI Association</a:t>
            </a: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dirty="0" smtClean="0"/>
              <a:t>An update on selected activities since WGISS-38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399" y="4928828"/>
            <a:ext cx="5601874" cy="793507"/>
          </a:xfrm>
        </p:spPr>
        <p:txBody>
          <a:bodyPr>
            <a:noAutofit/>
          </a:bodyPr>
          <a:lstStyle/>
          <a:p>
            <a:pPr algn="r"/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gain with some examples from EUROGI and HUNAGI</a:t>
            </a:r>
          </a:p>
          <a:p>
            <a:endParaRPr lang="en-US" dirty="0"/>
          </a:p>
          <a:p>
            <a:r>
              <a:rPr lang="en-US" noProof="1" smtClean="0"/>
              <a:t>Dr. Gábor Remetey-Fülöpp</a:t>
            </a:r>
          </a:p>
          <a:p>
            <a:r>
              <a:rPr lang="en-US" noProof="1" smtClean="0"/>
              <a:t>Secretary-general, HUNAGI</a:t>
            </a:r>
          </a:p>
          <a:p>
            <a:pPr algn="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24083"/>
            <a:ext cx="7349067" cy="501650"/>
          </a:xfrm>
        </p:spPr>
        <p:txBody>
          <a:bodyPr/>
          <a:lstStyle/>
          <a:p>
            <a:pPr algn="l"/>
            <a:r>
              <a:rPr lang="en-US" b="0" noProof="1" smtClean="0"/>
              <a:t>GSDI Liaison’s report for CEOS WGISS 39 Meeting hosted by JAXA, Tsukuba, Japan, 11-15 May, 2015</a:t>
            </a:r>
            <a:endParaRPr lang="en-US" b="0" noProof="1"/>
          </a:p>
        </p:txBody>
      </p:sp>
      <p:pic>
        <p:nvPicPr>
          <p:cNvPr id="7" name="Picture 6" descr="earth-3d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5" y="304802"/>
            <a:ext cx="2658534" cy="26585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865" y="2963336"/>
            <a:ext cx="1282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Source: ESA ESRIN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389399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0" y="1493914"/>
            <a:ext cx="3336029" cy="4839113"/>
          </a:xfrm>
        </p:spPr>
        <p:txBody>
          <a:bodyPr>
            <a:noAutofit/>
          </a:bodyPr>
          <a:lstStyle/>
          <a:p>
            <a:r>
              <a:rPr lang="hu-HU" b="1" dirty="0" smtClean="0"/>
              <a:t>EURISY Regional event </a:t>
            </a:r>
            <a:r>
              <a:rPr lang="hu-HU" dirty="0" smtClean="0"/>
              <a:t>supported by HUNAGI and HUNSPACE.     </a:t>
            </a:r>
            <a:r>
              <a:rPr lang="hu-HU" sz="1600" dirty="0" smtClean="0"/>
              <a:t>Debrecen 11 December 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179733" cy="365125"/>
          </a:xfrm>
        </p:spPr>
        <p:txBody>
          <a:bodyPr/>
          <a:lstStyle/>
          <a:p>
            <a:pPr algn="l"/>
            <a:r>
              <a:rPr lang="en-US" b="0" noProof="1" smtClean="0"/>
              <a:t>GSDI Liaison’s report for CEOS WGISS 39 Meeting hosted by JAXA, Tsukuba, Japan, 11-15 May, 2015</a:t>
            </a:r>
            <a:endParaRPr lang="en-US" b="0" noProof="1"/>
          </a:p>
        </p:txBody>
      </p:sp>
      <p:sp>
        <p:nvSpPr>
          <p:cNvPr id="13" name="TextBox 12"/>
          <p:cNvSpPr txBox="1"/>
          <p:nvPr/>
        </p:nvSpPr>
        <p:spPr>
          <a:xfrm>
            <a:off x="0" y="10153"/>
            <a:ext cx="725070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GSDI </a:t>
            </a:r>
            <a:r>
              <a:rPr lang="en-US" sz="2400" dirty="0">
                <a:solidFill>
                  <a:srgbClr val="FF0000"/>
                </a:solidFill>
              </a:rPr>
              <a:t>National-level member activities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Example</a:t>
            </a:r>
            <a:r>
              <a:rPr lang="en-US" sz="2400" dirty="0">
                <a:solidFill>
                  <a:srgbClr val="000000"/>
                </a:solidFill>
              </a:rPr>
              <a:t>: </a:t>
            </a:r>
            <a:r>
              <a:rPr lang="en-US" sz="2400" dirty="0" smtClean="0">
                <a:solidFill>
                  <a:srgbClr val="000000"/>
                </a:solidFill>
              </a:rPr>
              <a:t>HUNAGI (1)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EO/GI: REGIONAL STAKEHOLDERS INVOLVEMENT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7" name="Picture 6" descr="EURISYworkshop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028" y="1232204"/>
            <a:ext cx="5807971" cy="3726994"/>
          </a:xfrm>
          <a:prstGeom prst="rect">
            <a:avLst/>
          </a:prstGeom>
        </p:spPr>
      </p:pic>
      <p:pic>
        <p:nvPicPr>
          <p:cNvPr id="8" name="Picture 7" descr="eurisy-logo-mens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56" y="2764204"/>
            <a:ext cx="2076116" cy="15570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421" y="4568144"/>
            <a:ext cx="86115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-This </a:t>
            </a:r>
            <a:r>
              <a:rPr lang="hu-HU" dirty="0"/>
              <a:t>end-user focused </a:t>
            </a:r>
            <a:r>
              <a:rPr lang="hu-HU" dirty="0" smtClean="0"/>
              <a:t>event offered excellent </a:t>
            </a:r>
            <a:r>
              <a:rPr lang="hu-HU" b="1" dirty="0"/>
              <a:t>opportunity to discuss how innovative geoinformation services based </a:t>
            </a:r>
            <a:r>
              <a:rPr lang="hu-HU" b="1" dirty="0" smtClean="0"/>
              <a:t>on satellite </a:t>
            </a:r>
            <a:r>
              <a:rPr lang="hu-HU" b="1" dirty="0"/>
              <a:t>imagery and/or satellite navigation </a:t>
            </a:r>
            <a:r>
              <a:rPr lang="hu-HU" dirty="0"/>
              <a:t>can help regional administrators </a:t>
            </a:r>
            <a:r>
              <a:rPr lang="hu-HU" dirty="0" smtClean="0"/>
              <a:t>to improve their </a:t>
            </a:r>
            <a:r>
              <a:rPr lang="hu-HU" dirty="0"/>
              <a:t>public services and make </a:t>
            </a:r>
            <a:r>
              <a:rPr lang="hu-HU" dirty="0" smtClean="0"/>
              <a:t>better informed decisions.</a:t>
            </a:r>
          </a:p>
          <a:p>
            <a:r>
              <a:rPr lang="hu-HU" dirty="0" smtClean="0"/>
              <a:t>HUNAGI invitation was accepted by </a:t>
            </a:r>
            <a:r>
              <a:rPr lang="hu-HU" b="1" dirty="0" smtClean="0"/>
              <a:t>JRC DRDSI</a:t>
            </a:r>
            <a:r>
              <a:rPr lang="hu-HU" dirty="0" smtClean="0"/>
              <a:t>, </a:t>
            </a:r>
            <a:r>
              <a:rPr lang="hu-HU" b="1" dirty="0" smtClean="0"/>
              <a:t>Debrecen University</a:t>
            </a:r>
            <a:r>
              <a:rPr lang="hu-HU" dirty="0" smtClean="0"/>
              <a:t>, and </a:t>
            </a:r>
            <a:r>
              <a:rPr lang="hu-HU" b="1" dirty="0" smtClean="0"/>
              <a:t>Centropa</a:t>
            </a:r>
            <a:r>
              <a:rPr lang="hu-HU" dirty="0" smtClean="0"/>
              <a:t>. As follow on action, Dept of Physical Geography of the  Debrecen University was invited by ESA to a Meeting held in Prague. </a:t>
            </a:r>
            <a:endParaRPr lang="hu-HU" dirty="0"/>
          </a:p>
        </p:txBody>
      </p:sp>
      <p:pic>
        <p:nvPicPr>
          <p:cNvPr id="5" name="Picture 4" descr="EURISYworkshopDebrece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029" y="1262380"/>
            <a:ext cx="5807970" cy="12886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421" y="4321291"/>
            <a:ext cx="9115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5"/>
              </a:rPr>
              <a:t>http://www.eurisy.org/event-spatial-planning-and-geospatial-services-for-regional-development_26/outline-</a:t>
            </a:r>
            <a:r>
              <a:rPr lang="en-US" sz="1200" dirty="0" smtClean="0">
                <a:hlinkClick r:id="rId5"/>
              </a:rPr>
              <a:t>programme</a:t>
            </a:r>
            <a:r>
              <a:rPr lang="en-US" sz="1200" dirty="0" smtClean="0"/>
              <a:t> 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87822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25421" y="1232204"/>
            <a:ext cx="7541758" cy="5100823"/>
          </a:xfrm>
        </p:spPr>
        <p:txBody>
          <a:bodyPr>
            <a:noAutofit/>
          </a:bodyPr>
          <a:lstStyle/>
          <a:p>
            <a:r>
              <a:rPr lang="hu-HU" dirty="0" smtClean="0"/>
              <a:t>IGIT 2015, Székesfehérvár, January   , 2015</a:t>
            </a:r>
          </a:p>
          <a:p>
            <a:r>
              <a:rPr lang="hu-HU" dirty="0" smtClean="0"/>
              <a:t>Topic: </a:t>
            </a:r>
            <a:r>
              <a:rPr lang="en-GB" dirty="0" smtClean="0"/>
              <a:t>Integrated </a:t>
            </a:r>
            <a:r>
              <a:rPr lang="en-GB" dirty="0"/>
              <a:t>geo-spatial information and its application to land and environment </a:t>
            </a:r>
            <a:r>
              <a:rPr lang="en-GB" dirty="0" smtClean="0"/>
              <a:t>monitoring</a:t>
            </a:r>
            <a:r>
              <a:rPr lang="en-US" dirty="0" smtClean="0"/>
              <a:t> </a:t>
            </a:r>
            <a:endParaRPr lang="hu-HU" dirty="0" smtClean="0"/>
          </a:p>
          <a:p>
            <a:r>
              <a:rPr lang="hu-HU" dirty="0" smtClean="0"/>
              <a:t>Host: Óbuda Egyetem Faculty of Technology, Institute of Geoinformatics (member of HUNAGI)</a:t>
            </a:r>
          </a:p>
          <a:p>
            <a:r>
              <a:rPr lang="hu-HU" dirty="0" smtClean="0"/>
              <a:t>Participated GEO Sec, ITC, RADI,Beijing, also by HUNAGI</a:t>
            </a:r>
          </a:p>
          <a:p>
            <a:r>
              <a:rPr lang="hu-HU" dirty="0" smtClean="0"/>
              <a:t>Developments and applications discussed include water management, environmental investigations</a:t>
            </a:r>
          </a:p>
          <a:p>
            <a:r>
              <a:rPr lang="hu-HU" dirty="0" smtClean="0"/>
              <a:t>HUNAGI’s contribution:</a:t>
            </a:r>
          </a:p>
          <a:p>
            <a:pPr marL="0" indent="0">
              <a:buNone/>
            </a:pPr>
            <a:r>
              <a:rPr lang="hu-HU" dirty="0" smtClean="0"/>
              <a:t>advocating GEOSS benefits and                                leveraging technologies,                                              awareness raising and dissemination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sz="1200" dirty="0" smtClean="0"/>
          </a:p>
          <a:p>
            <a:endParaRPr lang="hu-H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179733" cy="365125"/>
          </a:xfrm>
        </p:spPr>
        <p:txBody>
          <a:bodyPr/>
          <a:lstStyle/>
          <a:p>
            <a:pPr algn="l"/>
            <a:r>
              <a:rPr lang="en-US" b="0" noProof="1" smtClean="0"/>
              <a:t>GSDI Liaison’s report for CEOS WGISS 39 Meeting hosted by JAXA, Tsukuba, Japan, 11-15 May, 2015</a:t>
            </a:r>
            <a:endParaRPr lang="en-US" b="0" noProof="1"/>
          </a:p>
        </p:txBody>
      </p:sp>
      <p:sp>
        <p:nvSpPr>
          <p:cNvPr id="13" name="TextBox 12"/>
          <p:cNvSpPr txBox="1"/>
          <p:nvPr/>
        </p:nvSpPr>
        <p:spPr>
          <a:xfrm>
            <a:off x="0" y="10153"/>
            <a:ext cx="579437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GSDI </a:t>
            </a:r>
            <a:r>
              <a:rPr lang="en-US" sz="2400" dirty="0">
                <a:solidFill>
                  <a:srgbClr val="FF0000"/>
                </a:solidFill>
              </a:rPr>
              <a:t>National-level member activities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Example</a:t>
            </a:r>
            <a:r>
              <a:rPr lang="en-US" sz="2400" dirty="0">
                <a:solidFill>
                  <a:srgbClr val="000000"/>
                </a:solidFill>
              </a:rPr>
              <a:t>: </a:t>
            </a:r>
            <a:r>
              <a:rPr lang="en-US" sz="2400" dirty="0" smtClean="0">
                <a:solidFill>
                  <a:srgbClr val="000000"/>
                </a:solidFill>
              </a:rPr>
              <a:t>HUNAGI (2)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International Conference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Picture 1" descr="Igit2015d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4"/>
          <a:stretch/>
        </p:blipFill>
        <p:spPr>
          <a:xfrm>
            <a:off x="7667179" y="772160"/>
            <a:ext cx="1259718" cy="1361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75738" y="2063095"/>
            <a:ext cx="1467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dirty="0" smtClean="0"/>
              <a:t>Dr. Tamás Jancsó</a:t>
            </a:r>
          </a:p>
          <a:p>
            <a:pPr algn="ctr"/>
            <a:r>
              <a:rPr lang="hu-HU" sz="1200" dirty="0" smtClean="0"/>
              <a:t>organiser</a:t>
            </a:r>
            <a:endParaRPr lang="hu-HU" sz="1200" dirty="0"/>
          </a:p>
        </p:txBody>
      </p:sp>
      <p:pic>
        <p:nvPicPr>
          <p:cNvPr id="5" name="Picture 4" descr="Igit2015b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t="11981" r="12897"/>
          <a:stretch/>
        </p:blipFill>
        <p:spPr>
          <a:xfrm>
            <a:off x="7667178" y="2534920"/>
            <a:ext cx="1375653" cy="15455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9462" y="4080506"/>
            <a:ext cx="1584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GEO Sec </a:t>
            </a:r>
          </a:p>
          <a:p>
            <a:r>
              <a:rPr lang="en-US" sz="1200" dirty="0" smtClean="0"/>
              <a:t>R</a:t>
            </a:r>
            <a:r>
              <a:rPr lang="hu-HU" sz="1200" dirty="0" smtClean="0"/>
              <a:t>epresentative</a:t>
            </a:r>
          </a:p>
          <a:p>
            <a:r>
              <a:rPr lang="hu-HU" sz="1200" dirty="0" smtClean="0"/>
              <a:t>Douglas Cripe PhD</a:t>
            </a:r>
            <a:endParaRPr lang="hu-HU" sz="1200" dirty="0"/>
          </a:p>
        </p:txBody>
      </p:sp>
      <p:pic>
        <p:nvPicPr>
          <p:cNvPr id="7" name="Picture 6" descr="Igit2015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137" y="4805680"/>
            <a:ext cx="2036463" cy="1527347"/>
          </a:xfrm>
          <a:prstGeom prst="rect">
            <a:avLst/>
          </a:prstGeom>
        </p:spPr>
      </p:pic>
      <p:pic>
        <p:nvPicPr>
          <p:cNvPr id="8" name="Picture 7" descr="IGIT2005atInterge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19" y="4781924"/>
            <a:ext cx="2148714" cy="155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8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91380" y="2672498"/>
            <a:ext cx="4276440" cy="24617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Hungary </a:t>
            </a:r>
            <a:r>
              <a:rPr lang="en-US" b="1" dirty="0"/>
              <a:t>'s accession agreement </a:t>
            </a:r>
            <a:r>
              <a:rPr lang="en-US" b="1" dirty="0" smtClean="0"/>
              <a:t>with </a:t>
            </a:r>
            <a:r>
              <a:rPr lang="en-US" b="1" dirty="0"/>
              <a:t>ESA </a:t>
            </a:r>
            <a:r>
              <a:rPr lang="en-US" b="1" dirty="0" smtClean="0"/>
              <a:t>was signed </a:t>
            </a:r>
            <a:r>
              <a:rPr lang="en-US" b="1" dirty="0"/>
              <a:t>on 24th February 2015</a:t>
            </a:r>
            <a:r>
              <a:rPr lang="en-US" b="1" dirty="0" smtClean="0"/>
              <a:t>.</a:t>
            </a:r>
            <a:r>
              <a:rPr lang="en-US" dirty="0"/>
              <a:t> </a:t>
            </a:r>
            <a:r>
              <a:rPr lang="en-US" sz="1600" dirty="0" smtClean="0"/>
              <a:t>During </a:t>
            </a:r>
            <a:r>
              <a:rPr lang="en-US" sz="1600" dirty="0"/>
              <a:t>the </a:t>
            </a:r>
            <a:r>
              <a:rPr lang="en-US" sz="1600" dirty="0" smtClean="0"/>
              <a:t>office period of DG J</a:t>
            </a:r>
            <a:r>
              <a:rPr lang="en-US" sz="1600" dirty="0"/>
              <a:t>.-J- </a:t>
            </a:r>
            <a:r>
              <a:rPr lang="en-US" sz="1600" dirty="0" err="1"/>
              <a:t>Dordain</a:t>
            </a:r>
            <a:r>
              <a:rPr lang="en-US" sz="1600" dirty="0"/>
              <a:t> the number of full members of ESA increased from 15 to 22. The ceremony followed by a series of presentations </a:t>
            </a:r>
            <a:r>
              <a:rPr lang="en-US" sz="1600" dirty="0" smtClean="0"/>
              <a:t>including HUNAGI in </a:t>
            </a:r>
            <a:r>
              <a:rPr lang="en-US" sz="1600" dirty="0"/>
              <a:t>the Palace of Arts, </a:t>
            </a:r>
            <a:r>
              <a:rPr lang="en-US" sz="1600" dirty="0" smtClean="0"/>
              <a:t>Budapest</a:t>
            </a:r>
            <a:endParaRPr lang="hu-HU" b="1" dirty="0" smtClean="0"/>
          </a:p>
          <a:p>
            <a:endParaRPr lang="hu-HU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179733" cy="365125"/>
          </a:xfrm>
        </p:spPr>
        <p:txBody>
          <a:bodyPr/>
          <a:lstStyle/>
          <a:p>
            <a:pPr algn="l"/>
            <a:r>
              <a:rPr lang="en-US" b="0" noProof="1" smtClean="0"/>
              <a:t>GSDI Liaison’s report for CEOS WGISS 39 Meeting hosted by JAXA, Tsukuba, Japan, 11-15 May, 2015</a:t>
            </a:r>
            <a:endParaRPr lang="en-US" b="0" noProof="1"/>
          </a:p>
        </p:txBody>
      </p:sp>
      <p:sp>
        <p:nvSpPr>
          <p:cNvPr id="13" name="TextBox 12"/>
          <p:cNvSpPr txBox="1"/>
          <p:nvPr/>
        </p:nvSpPr>
        <p:spPr>
          <a:xfrm>
            <a:off x="0" y="10153"/>
            <a:ext cx="55152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GSDI </a:t>
            </a:r>
            <a:r>
              <a:rPr lang="en-US" sz="2000" dirty="0">
                <a:solidFill>
                  <a:srgbClr val="FF0000"/>
                </a:solidFill>
              </a:rPr>
              <a:t>National-level member activities 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Example</a:t>
            </a:r>
            <a:r>
              <a:rPr lang="en-US" sz="2000" dirty="0"/>
              <a:t>: </a:t>
            </a:r>
            <a:r>
              <a:rPr lang="en-US" sz="2000" dirty="0" smtClean="0"/>
              <a:t>HUNAGI (3)</a:t>
            </a:r>
          </a:p>
          <a:p>
            <a:pPr marL="0" lvl="1"/>
            <a:r>
              <a:rPr lang="en-US" sz="2000" dirty="0">
                <a:solidFill>
                  <a:srgbClr val="FF0000"/>
                </a:solidFill>
              </a:rPr>
              <a:t>Hungary became </a:t>
            </a:r>
            <a:r>
              <a:rPr lang="en-US" sz="2000" dirty="0" smtClean="0">
                <a:solidFill>
                  <a:srgbClr val="FF0000"/>
                </a:solidFill>
              </a:rPr>
              <a:t>22nd Full </a:t>
            </a:r>
            <a:r>
              <a:rPr lang="en-US" sz="2000" dirty="0">
                <a:solidFill>
                  <a:srgbClr val="FF0000"/>
                </a:solidFill>
              </a:rPr>
              <a:t>Member of ESA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 descr="ESAlog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997" y="456566"/>
            <a:ext cx="1131482" cy="5891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43581" y="4872840"/>
            <a:ext cx="3865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333333"/>
                </a:solidFill>
              </a:rPr>
              <a:t>Jean-Jacques </a:t>
            </a:r>
            <a:r>
              <a:rPr lang="en-US" sz="1200" dirty="0" err="1">
                <a:solidFill>
                  <a:srgbClr val="333333"/>
                </a:solidFill>
              </a:rPr>
              <a:t>Dordain</a:t>
            </a:r>
            <a:r>
              <a:rPr lang="en-US" sz="1200" dirty="0">
                <a:solidFill>
                  <a:srgbClr val="333333"/>
                </a:solidFill>
              </a:rPr>
              <a:t> </a:t>
            </a:r>
            <a:r>
              <a:rPr lang="en-US" sz="1200" dirty="0" smtClean="0">
                <a:solidFill>
                  <a:srgbClr val="333333"/>
                </a:solidFill>
              </a:rPr>
              <a:t> DG, ESA and </a:t>
            </a:r>
            <a:r>
              <a:rPr lang="en-US" sz="1200" dirty="0" err="1" smtClean="0">
                <a:solidFill>
                  <a:srgbClr val="333333"/>
                </a:solidFill>
              </a:rPr>
              <a:t>Ákos</a:t>
            </a:r>
            <a:r>
              <a:rPr lang="en-US" sz="1200" dirty="0" smtClean="0">
                <a:solidFill>
                  <a:srgbClr val="333333"/>
                </a:solidFill>
              </a:rPr>
              <a:t> Kara, State Secretary </a:t>
            </a:r>
            <a:r>
              <a:rPr lang="en-US" sz="1200" dirty="0" err="1" smtClean="0">
                <a:solidFill>
                  <a:srgbClr val="333333"/>
                </a:solidFill>
              </a:rPr>
              <a:t>MoNational</a:t>
            </a:r>
            <a:r>
              <a:rPr lang="en-US" sz="1200" dirty="0" smtClean="0">
                <a:solidFill>
                  <a:srgbClr val="333333"/>
                </a:solidFill>
              </a:rPr>
              <a:t> Development </a:t>
            </a:r>
            <a:endParaRPr lang="hu-HU" sz="1200" dirty="0"/>
          </a:p>
        </p:txBody>
      </p:sp>
      <p:pic>
        <p:nvPicPr>
          <p:cNvPr id="7" name="Picture 6" descr="ESAsignin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53" y="2672498"/>
            <a:ext cx="4526020" cy="22003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029" y="1395148"/>
            <a:ext cx="82126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HUNAGI has a seat in the </a:t>
            </a:r>
            <a:r>
              <a:rPr lang="hu-HU" b="1" dirty="0"/>
              <a:t>National Space </a:t>
            </a:r>
            <a:r>
              <a:rPr lang="hu-HU" b="1" dirty="0" smtClean="0"/>
              <a:t>Council</a:t>
            </a:r>
          </a:p>
          <a:p>
            <a:r>
              <a:rPr lang="hu-HU" b="1" dirty="0" smtClean="0"/>
              <a:t>Hung. Space Office’s Dir. Dr. Előd Both </a:t>
            </a:r>
            <a:r>
              <a:rPr lang="hu-HU" dirty="0" smtClean="0"/>
              <a:t>became R+D Director at OOSA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New Director of HSA is Dr Fruzsina Tari  </a:t>
            </a:r>
            <a:r>
              <a:rPr lang="hu-HU" dirty="0" smtClean="0"/>
              <a:t>since November, 2014</a:t>
            </a:r>
          </a:p>
          <a:p>
            <a:r>
              <a:rPr lang="hu-HU" dirty="0" smtClean="0"/>
              <a:t>Hungarian Space Office is </a:t>
            </a:r>
            <a:r>
              <a:rPr lang="hu-HU" b="1" dirty="0" smtClean="0"/>
              <a:t>founder member of HUNAGI  (1994)</a:t>
            </a:r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91380" y="5103673"/>
            <a:ext cx="487630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HUNAGI was invited </a:t>
            </a:r>
            <a:r>
              <a:rPr lang="hu-HU" dirty="0"/>
              <a:t>as governmental </a:t>
            </a:r>
            <a:endParaRPr lang="hu-HU" dirty="0" smtClean="0"/>
          </a:p>
          <a:p>
            <a:r>
              <a:rPr lang="hu-HU" dirty="0" smtClean="0"/>
              <a:t>delegation </a:t>
            </a:r>
            <a:r>
              <a:rPr lang="hu-HU" dirty="0"/>
              <a:t>member</a:t>
            </a:r>
            <a:r>
              <a:rPr lang="hu-HU" b="1" dirty="0"/>
              <a:t> to meet the French </a:t>
            </a:r>
            <a:endParaRPr lang="hu-HU" b="1" dirty="0" smtClean="0"/>
          </a:p>
          <a:p>
            <a:r>
              <a:rPr lang="hu-HU" b="1" dirty="0" smtClean="0"/>
              <a:t>Space </a:t>
            </a:r>
            <a:r>
              <a:rPr lang="hu-HU" b="1" dirty="0"/>
              <a:t>Industry representatives </a:t>
            </a:r>
            <a:r>
              <a:rPr lang="hu-HU" b="1" dirty="0" smtClean="0"/>
              <a:t>of the</a:t>
            </a:r>
          </a:p>
          <a:p>
            <a:r>
              <a:rPr lang="hu-HU" b="1" dirty="0" smtClean="0"/>
              <a:t> </a:t>
            </a:r>
            <a:r>
              <a:rPr lang="hu-HU" b="1" dirty="0"/>
              <a:t>Toulouse </a:t>
            </a:r>
            <a:r>
              <a:rPr lang="hu-HU" b="1" dirty="0" smtClean="0"/>
              <a:t>area. </a:t>
            </a:r>
            <a:r>
              <a:rPr lang="hu-HU" dirty="0" smtClean="0"/>
              <a:t>Director dr. Zoltán </a:t>
            </a:r>
            <a:r>
              <a:rPr lang="hu-HU" dirty="0"/>
              <a:t>Zboray of FÖMI </a:t>
            </a:r>
            <a:r>
              <a:rPr lang="hu-HU" dirty="0" smtClean="0"/>
              <a:t>took </a:t>
            </a:r>
            <a:r>
              <a:rPr lang="hu-HU" dirty="0"/>
              <a:t>part on behalf </a:t>
            </a:r>
            <a:r>
              <a:rPr lang="hu-HU" dirty="0" smtClean="0"/>
              <a:t>HUNAGI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338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4027" y="1104327"/>
            <a:ext cx="9246379" cy="510082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hu-HU" b="1" dirty="0" smtClean="0"/>
              <a:t>ESA EARTHNET Meeting hosted by MoA and FÖMI </a:t>
            </a:r>
            <a:r>
              <a:rPr lang="hu-HU" sz="1600" dirty="0" smtClean="0"/>
              <a:t>first time in outside of EEA</a:t>
            </a:r>
          </a:p>
          <a:p>
            <a:pPr>
              <a:spcBef>
                <a:spcPts val="600"/>
              </a:spcBef>
            </a:pPr>
            <a:r>
              <a:rPr lang="hu-HU" b="1" dirty="0" smtClean="0"/>
              <a:t>Workshop on Remote Sensing for Agriculture </a:t>
            </a:r>
            <a:r>
              <a:rPr lang="hu-HU" dirty="0" smtClean="0"/>
              <a:t>    </a:t>
            </a:r>
            <a:r>
              <a:rPr lang="hu-HU" sz="1600" dirty="0" smtClean="0"/>
              <a:t>Hung. Academy of Science</a:t>
            </a:r>
            <a:endParaRPr lang="hu-HU" sz="1600" b="1" dirty="0" smtClean="0"/>
          </a:p>
          <a:p>
            <a:endParaRPr lang="hu-HU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179733" cy="365125"/>
          </a:xfrm>
        </p:spPr>
        <p:txBody>
          <a:bodyPr/>
          <a:lstStyle/>
          <a:p>
            <a:pPr algn="l"/>
            <a:r>
              <a:rPr lang="en-US" b="0" noProof="1" smtClean="0"/>
              <a:t>GSDI Liaison’s report for CEOS WGISS 39 Meeting hosted by JAXA, Tsukuba, Japan, 11-15 May, 2015</a:t>
            </a:r>
            <a:endParaRPr lang="en-US" b="0" noProof="1"/>
          </a:p>
        </p:txBody>
      </p:sp>
      <p:sp>
        <p:nvSpPr>
          <p:cNvPr id="13" name="TextBox 12"/>
          <p:cNvSpPr txBox="1"/>
          <p:nvPr/>
        </p:nvSpPr>
        <p:spPr>
          <a:xfrm>
            <a:off x="0" y="10153"/>
            <a:ext cx="72501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GSDI </a:t>
            </a:r>
            <a:r>
              <a:rPr lang="en-US" sz="2000" dirty="0">
                <a:solidFill>
                  <a:srgbClr val="FF0000"/>
                </a:solidFill>
              </a:rPr>
              <a:t>National-level member activities 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Example</a:t>
            </a:r>
            <a:r>
              <a:rPr lang="en-US" sz="2000" dirty="0"/>
              <a:t>: </a:t>
            </a:r>
            <a:r>
              <a:rPr lang="en-US" sz="2000" dirty="0" smtClean="0"/>
              <a:t>HUNAGI (3)</a:t>
            </a:r>
          </a:p>
          <a:p>
            <a:pPr marL="0" lvl="1"/>
            <a:r>
              <a:rPr lang="en-US" sz="2000" dirty="0">
                <a:solidFill>
                  <a:srgbClr val="FF0000"/>
                </a:solidFill>
              </a:rPr>
              <a:t>Hungary became Full Member of </a:t>
            </a:r>
            <a:r>
              <a:rPr lang="en-US" sz="2000" dirty="0" smtClean="0">
                <a:solidFill>
                  <a:srgbClr val="FF0000"/>
                </a:solidFill>
              </a:rPr>
              <a:t>ESA – A Flashback 1986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" name="Picture 2" descr="NPOC19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7" y="1978794"/>
            <a:ext cx="7603139" cy="5335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57166" y="6031679"/>
            <a:ext cx="1380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Photo: Remetey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60536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25421" y="1232205"/>
            <a:ext cx="6981206" cy="3257558"/>
          </a:xfrm>
        </p:spPr>
        <p:txBody>
          <a:bodyPr>
            <a:noAutofit/>
          </a:bodyPr>
          <a:lstStyle/>
          <a:p>
            <a:r>
              <a:rPr lang="hu-HU" b="1" dirty="0" smtClean="0"/>
              <a:t>NASA World Wide Europa Challenge 2015</a:t>
            </a:r>
          </a:p>
          <a:p>
            <a:r>
              <a:rPr lang="hu-HU" b="1" dirty="0" smtClean="0"/>
              <a:t>Deadline: June 1, 2015. Details:</a:t>
            </a:r>
          </a:p>
          <a:p>
            <a:r>
              <a:rPr lang="hu-HU" b="1" dirty="0" smtClean="0"/>
              <a:t>Evaluation by international board </a:t>
            </a:r>
            <a:r>
              <a:rPr lang="hu-HU" sz="1400" dirty="0" smtClean="0"/>
              <a:t>(JRC, FAO, NASA etc)</a:t>
            </a:r>
          </a:p>
          <a:p>
            <a:pPr marL="228600" lvl="2">
              <a:spcBef>
                <a:spcPts val="1800"/>
              </a:spcBef>
            </a:pPr>
            <a:r>
              <a:rPr lang="hu-HU" sz="2000" b="1" dirty="0"/>
              <a:t>NASA WWEC </a:t>
            </a:r>
            <a:r>
              <a:rPr lang="hu-HU" sz="2000" b="1" dirty="0" smtClean="0"/>
              <a:t>2015 </a:t>
            </a:r>
            <a:r>
              <a:rPr lang="hu-HU" sz="2000" b="1" dirty="0"/>
              <a:t>Award Ceremony </a:t>
            </a:r>
            <a:r>
              <a:rPr lang="hu-HU" sz="1400" dirty="0"/>
              <a:t>for </a:t>
            </a:r>
            <a:r>
              <a:rPr lang="hu-HU" sz="1400" dirty="0" smtClean="0"/>
              <a:t>university teams and professionals at the 2nd FOSS4G </a:t>
            </a:r>
            <a:r>
              <a:rPr lang="hu-HU" sz="1400" dirty="0"/>
              <a:t>Europe </a:t>
            </a:r>
            <a:r>
              <a:rPr lang="hu-HU" sz="1400" dirty="0" smtClean="0"/>
              <a:t>Conference, Como, July , 2015</a:t>
            </a:r>
          </a:p>
          <a:p>
            <a:pPr marL="228600" lvl="2">
              <a:spcBef>
                <a:spcPts val="1800"/>
              </a:spcBef>
            </a:pPr>
            <a:r>
              <a:rPr lang="hu-HU" sz="2000" b="1" dirty="0" smtClean="0"/>
              <a:t>Submitted Applications </a:t>
            </a:r>
            <a:r>
              <a:rPr lang="hu-HU" sz="1400" dirty="0" smtClean="0"/>
              <a:t>(as of 15 May)</a:t>
            </a:r>
            <a:endParaRPr lang="hu-HU" sz="1400" dirty="0"/>
          </a:p>
          <a:p>
            <a:endParaRPr lang="hu-H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179733" cy="365125"/>
          </a:xfrm>
        </p:spPr>
        <p:txBody>
          <a:bodyPr/>
          <a:lstStyle/>
          <a:p>
            <a:pPr algn="l"/>
            <a:r>
              <a:rPr lang="en-US" b="0" noProof="1" smtClean="0"/>
              <a:t>GSDI Liaison’s report for CEOS WGISS 39 Meeting hosted by JAXA, Tsukuba, Japan, 11-15 May, 2015</a:t>
            </a:r>
            <a:endParaRPr lang="en-US" b="0" noProof="1"/>
          </a:p>
        </p:txBody>
      </p:sp>
      <p:sp>
        <p:nvSpPr>
          <p:cNvPr id="13" name="TextBox 12"/>
          <p:cNvSpPr txBox="1"/>
          <p:nvPr/>
        </p:nvSpPr>
        <p:spPr>
          <a:xfrm>
            <a:off x="0" y="10153"/>
            <a:ext cx="57943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GSDI </a:t>
            </a:r>
            <a:r>
              <a:rPr lang="en-US" sz="2400" dirty="0">
                <a:solidFill>
                  <a:srgbClr val="FF0000"/>
                </a:solidFill>
              </a:rPr>
              <a:t>National-level member activities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Example</a:t>
            </a:r>
            <a:r>
              <a:rPr lang="en-US" sz="2000" dirty="0"/>
              <a:t>: </a:t>
            </a:r>
            <a:r>
              <a:rPr lang="en-US" sz="2000" dirty="0" smtClean="0"/>
              <a:t>HUNAGI (4)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Involvement in the NASA WWEC 2015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 descr="Bull20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0" y="904955"/>
            <a:ext cx="2061570" cy="1562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37996" y="1814655"/>
            <a:ext cx="27470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3"/>
              </a:rPr>
              <a:t>eurochallenge.como.polimi.it</a:t>
            </a:r>
            <a:endParaRPr lang="hu-H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7115633" y="2458572"/>
            <a:ext cx="1930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The Crystall Bull Prize</a:t>
            </a:r>
            <a:endParaRPr lang="hu-HU" sz="1400" dirty="0"/>
          </a:p>
        </p:txBody>
      </p:sp>
      <p:pic>
        <p:nvPicPr>
          <p:cNvPr id="10" name="Picture 9" descr="WWEC2015org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390" y="2766349"/>
            <a:ext cx="1135610" cy="1900603"/>
          </a:xfrm>
          <a:prstGeom prst="rect">
            <a:avLst/>
          </a:prstGeom>
        </p:spPr>
      </p:pic>
      <p:pic>
        <p:nvPicPr>
          <p:cNvPr id="11" name="Picture 10" descr="Uo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10" y="3971603"/>
            <a:ext cx="942350" cy="8543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64060" y="3971603"/>
            <a:ext cx="1646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/>
              <a:t>GeoSim Cloud-based 5D-</a:t>
            </a:r>
          </a:p>
          <a:p>
            <a:r>
              <a:rPr lang="hu-HU" sz="1200" b="1" dirty="0" smtClean="0"/>
              <a:t>Geovisualization</a:t>
            </a:r>
            <a:r>
              <a:rPr lang="hu-HU" sz="1200" dirty="0" smtClean="0"/>
              <a:t>  </a:t>
            </a:r>
            <a:r>
              <a:rPr lang="hu-HU" sz="1200" u="sng" dirty="0" smtClean="0">
                <a:hlinkClick r:id="rId6"/>
              </a:rPr>
              <a:t>University of Denver</a:t>
            </a:r>
            <a:endParaRPr lang="hu-HU" sz="1200" dirty="0"/>
          </a:p>
        </p:txBody>
      </p:sp>
      <p:pic>
        <p:nvPicPr>
          <p:cNvPr id="15" name="Picture 14" descr="SUoNY-B.p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5"/>
          <a:stretch/>
        </p:blipFill>
        <p:spPr>
          <a:xfrm>
            <a:off x="125420" y="4927600"/>
            <a:ext cx="1038639" cy="7721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64031" y="4817458"/>
            <a:ext cx="18008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wGlobe</a:t>
            </a:r>
            <a:r>
              <a:rPr lang="en-US" sz="1200" b="1" dirty="0"/>
              <a:t>: </a:t>
            </a:r>
            <a:r>
              <a:rPr lang="en-US" sz="1200" b="1" dirty="0" smtClean="0"/>
              <a:t>Interactive </a:t>
            </a:r>
          </a:p>
          <a:p>
            <a:r>
              <a:rPr lang="en-US" sz="1200" b="1" dirty="0" smtClean="0"/>
              <a:t>Visualization</a:t>
            </a:r>
            <a:r>
              <a:rPr lang="en-US" sz="1200" b="1" dirty="0"/>
              <a:t>/</a:t>
            </a:r>
            <a:r>
              <a:rPr lang="en-US" sz="1200" b="1" dirty="0" smtClean="0"/>
              <a:t>Analysis </a:t>
            </a:r>
          </a:p>
          <a:p>
            <a:r>
              <a:rPr lang="en-US" sz="1200" b="1" dirty="0" smtClean="0"/>
              <a:t>of </a:t>
            </a:r>
            <a:r>
              <a:rPr lang="en-US" sz="1200" b="1" dirty="0"/>
              <a:t>Spatial </a:t>
            </a:r>
            <a:r>
              <a:rPr lang="en-US" sz="1200" b="1" dirty="0" smtClean="0"/>
              <a:t>Data</a:t>
            </a:r>
            <a:r>
              <a:rPr lang="en-US" sz="1200" dirty="0" smtClean="0"/>
              <a:t> </a:t>
            </a:r>
            <a:r>
              <a:rPr lang="en-US" sz="1200" u="sng" dirty="0">
                <a:hlinkClick r:id="rId8"/>
              </a:rPr>
              <a:t>State University of </a:t>
            </a:r>
            <a:endParaRPr lang="en-US" sz="1200" u="sng" dirty="0" smtClean="0">
              <a:hlinkClick r:id="rId8"/>
            </a:endParaRPr>
          </a:p>
          <a:p>
            <a:r>
              <a:rPr lang="en-US" sz="1200" u="sng" dirty="0" smtClean="0">
                <a:hlinkClick r:id="rId8"/>
              </a:rPr>
              <a:t>New </a:t>
            </a:r>
            <a:r>
              <a:rPr lang="en-US" sz="1200" u="sng" dirty="0">
                <a:hlinkClick r:id="rId8"/>
              </a:rPr>
              <a:t>York at Buffalo</a:t>
            </a:r>
            <a:endParaRPr lang="hu-H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164031" y="5786723"/>
            <a:ext cx="1628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LiDAR</a:t>
            </a:r>
            <a:r>
              <a:rPr lang="en-US" sz="1200" b="1" dirty="0"/>
              <a:t> </a:t>
            </a:r>
            <a:r>
              <a:rPr lang="en-US" sz="1200" b="1" dirty="0" smtClean="0"/>
              <a:t>Data </a:t>
            </a:r>
          </a:p>
          <a:p>
            <a:r>
              <a:rPr lang="en-US" sz="1200" b="1" dirty="0" smtClean="0"/>
              <a:t>Visualization </a:t>
            </a:r>
          </a:p>
          <a:p>
            <a:r>
              <a:rPr lang="en-US" sz="1200" b="1" dirty="0" smtClean="0"/>
              <a:t>and </a:t>
            </a:r>
            <a:r>
              <a:rPr lang="en-US" sz="1200" b="1" dirty="0"/>
              <a:t>Analysis</a:t>
            </a:r>
            <a:r>
              <a:rPr lang="en-US" sz="1200" dirty="0"/>
              <a:t>  </a:t>
            </a:r>
            <a:r>
              <a:rPr lang="en-US" sz="1200" u="sng" dirty="0">
                <a:hlinkClick r:id="rId9"/>
              </a:rPr>
              <a:t>University of Kansas</a:t>
            </a:r>
            <a:endParaRPr lang="hu-HU" sz="1200" dirty="0"/>
          </a:p>
        </p:txBody>
      </p:sp>
      <p:pic>
        <p:nvPicPr>
          <p:cNvPr id="18" name="Picture 17" descr="UoK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9" y="5833458"/>
            <a:ext cx="1055061" cy="78426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937985" y="3911937"/>
            <a:ext cx="1666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Global Earthquake </a:t>
            </a:r>
            <a:endParaRPr lang="en-US" sz="1200" b="1" dirty="0" smtClean="0"/>
          </a:p>
          <a:p>
            <a:r>
              <a:rPr lang="en-US" sz="1200" b="1" dirty="0" smtClean="0"/>
              <a:t>Forecast </a:t>
            </a:r>
            <a:r>
              <a:rPr lang="en-US" sz="1200" b="1" dirty="0"/>
              <a:t>System </a:t>
            </a:r>
            <a:r>
              <a:rPr lang="en-US" sz="1200" b="1" dirty="0" smtClean="0"/>
              <a:t> </a:t>
            </a:r>
            <a:r>
              <a:rPr lang="en-US" sz="1200" u="sng" dirty="0" smtClean="0">
                <a:hlinkClick r:id="rId11"/>
              </a:rPr>
              <a:t>Trillium </a:t>
            </a:r>
            <a:r>
              <a:rPr lang="en-US" sz="1200" u="sng" dirty="0">
                <a:hlinkClick r:id="rId11"/>
              </a:rPr>
              <a:t>Learning &amp;  </a:t>
            </a:r>
            <a:r>
              <a:rPr lang="en-US" sz="1200" u="sng" dirty="0">
                <a:hlinkClick r:id="rId12"/>
              </a:rPr>
              <a:t>Kodiak Island </a:t>
            </a:r>
            <a:endParaRPr lang="en-US" sz="1200" u="sng" dirty="0" smtClean="0">
              <a:hlinkClick r:id="rId12"/>
            </a:endParaRPr>
          </a:p>
          <a:p>
            <a:r>
              <a:rPr lang="en-US" sz="1200" u="sng" dirty="0" smtClean="0">
                <a:hlinkClick r:id="rId12"/>
              </a:rPr>
              <a:t>Borough </a:t>
            </a:r>
            <a:r>
              <a:rPr lang="en-US" sz="1200" u="sng" dirty="0">
                <a:hlinkClick r:id="rId12"/>
              </a:rPr>
              <a:t>District</a:t>
            </a:r>
            <a:endParaRPr lang="hu-HU" sz="1200" dirty="0"/>
          </a:p>
        </p:txBody>
      </p:sp>
      <p:pic>
        <p:nvPicPr>
          <p:cNvPr id="21" name="Picture 20" descr="Trillium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014" y="3971603"/>
            <a:ext cx="1048386" cy="786290"/>
          </a:xfrm>
          <a:prstGeom prst="rect">
            <a:avLst/>
          </a:prstGeom>
        </p:spPr>
      </p:pic>
      <p:pic>
        <p:nvPicPr>
          <p:cNvPr id="22" name="Picture 21" descr="EMXSYS.png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8"/>
          <a:stretch/>
        </p:blipFill>
        <p:spPr>
          <a:xfrm>
            <a:off x="2810665" y="4817458"/>
            <a:ext cx="1157427" cy="84585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962400" y="4856480"/>
            <a:ext cx="1806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Wildfire </a:t>
            </a:r>
            <a:endParaRPr lang="en-US" sz="1200" b="1" dirty="0" smtClean="0"/>
          </a:p>
          <a:p>
            <a:r>
              <a:rPr lang="en-US" sz="1200" b="1" dirty="0" smtClean="0"/>
              <a:t>Management </a:t>
            </a:r>
            <a:r>
              <a:rPr lang="en-US" sz="1200" b="1" dirty="0"/>
              <a:t>Tool </a:t>
            </a:r>
            <a:r>
              <a:rPr lang="en-US" sz="1200" b="1" dirty="0" smtClean="0"/>
              <a:t> also with Web Version</a:t>
            </a:r>
            <a:r>
              <a:rPr lang="en-US" sz="1200" dirty="0" smtClean="0"/>
              <a:t> </a:t>
            </a:r>
            <a:r>
              <a:rPr lang="en-US" sz="1200" u="sng" dirty="0">
                <a:hlinkClick r:id="rId15"/>
              </a:rPr>
              <a:t>EMXSYS</a:t>
            </a:r>
            <a:endParaRPr lang="hu-H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937985" y="5606250"/>
            <a:ext cx="18687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Navigational </a:t>
            </a:r>
            <a:endParaRPr lang="en-US" sz="1200" b="1" dirty="0" smtClean="0"/>
          </a:p>
          <a:p>
            <a:r>
              <a:rPr lang="en-US" sz="1200" b="1" dirty="0" smtClean="0"/>
              <a:t>Knowledge </a:t>
            </a:r>
          </a:p>
          <a:p>
            <a:r>
              <a:rPr lang="en-US" sz="1200" b="1" dirty="0" smtClean="0"/>
              <a:t>Extraction </a:t>
            </a:r>
            <a:r>
              <a:rPr lang="en-US" sz="1200" b="1" dirty="0"/>
              <a:t>from </a:t>
            </a:r>
            <a:endParaRPr lang="en-US" sz="1200" b="1" dirty="0" smtClean="0"/>
          </a:p>
          <a:p>
            <a:r>
              <a:rPr lang="en-US" sz="1200" b="1" dirty="0" smtClean="0"/>
              <a:t>Crowd </a:t>
            </a:r>
            <a:r>
              <a:rPr lang="en-US" sz="1200" b="1" dirty="0"/>
              <a:t>Trajectories</a:t>
            </a:r>
            <a:r>
              <a:rPr lang="en-US" sz="1200" dirty="0"/>
              <a:t>  </a:t>
            </a:r>
            <a:r>
              <a:rPr lang="en-US" sz="1200" u="sng" dirty="0" smtClean="0">
                <a:hlinkClick r:id="rId16"/>
              </a:rPr>
              <a:t>Univers. </a:t>
            </a:r>
            <a:r>
              <a:rPr lang="en-US" sz="1200" u="sng" dirty="0">
                <a:hlinkClick r:id="rId16"/>
              </a:rPr>
              <a:t>of Nottingham</a:t>
            </a:r>
            <a:endParaRPr lang="hu-HU" sz="1200" dirty="0"/>
          </a:p>
        </p:txBody>
      </p:sp>
      <p:pic>
        <p:nvPicPr>
          <p:cNvPr id="25" name="Picture 24" descr="Nottingham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502" y="5758597"/>
            <a:ext cx="1145483" cy="859112"/>
          </a:xfrm>
          <a:prstGeom prst="rect">
            <a:avLst/>
          </a:prstGeom>
        </p:spPr>
      </p:pic>
      <p:pic>
        <p:nvPicPr>
          <p:cNvPr id="26" name="Picture 25" descr="zeus.jpg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" r="-1"/>
          <a:stretch/>
        </p:blipFill>
        <p:spPr>
          <a:xfrm>
            <a:off x="5661377" y="3911937"/>
            <a:ext cx="1299162" cy="755015"/>
          </a:xfrm>
          <a:prstGeom prst="rect">
            <a:avLst/>
          </a:prstGeom>
        </p:spPr>
      </p:pic>
      <p:pic>
        <p:nvPicPr>
          <p:cNvPr id="27" name="Picture 26" descr="Trilogis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377" y="4757893"/>
            <a:ext cx="1305560" cy="813799"/>
          </a:xfrm>
          <a:prstGeom prst="rect">
            <a:avLst/>
          </a:prstGeom>
        </p:spPr>
      </p:pic>
      <p:pic>
        <p:nvPicPr>
          <p:cNvPr id="28" name="Picture 27" descr="Hyderabad.png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376" y="5699760"/>
            <a:ext cx="1249562" cy="96632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966938" y="3901157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ZEUS Easy Track</a:t>
            </a:r>
            <a:r>
              <a:rPr lang="en-US" sz="1200" dirty="0"/>
              <a:t>  </a:t>
            </a:r>
            <a:r>
              <a:rPr lang="en-US" sz="1200" u="sng" dirty="0">
                <a:hlinkClick r:id="rId21"/>
              </a:rPr>
              <a:t>Krisztián Fehér</a:t>
            </a:r>
            <a:endParaRPr lang="hu-HU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6985000" y="4666952"/>
            <a:ext cx="15361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wwwOSM</a:t>
            </a:r>
            <a:r>
              <a:rPr lang="en-US" sz="1200" b="1" dirty="0"/>
              <a:t> Web World Wind – </a:t>
            </a:r>
            <a:endParaRPr lang="en-US" sz="1200" b="1" dirty="0" smtClean="0"/>
          </a:p>
          <a:p>
            <a:r>
              <a:rPr lang="en-US" sz="1200" b="1" dirty="0" err="1" smtClean="0"/>
              <a:t>OpenStreetMap</a:t>
            </a:r>
            <a:r>
              <a:rPr lang="en-US" sz="1200" dirty="0" smtClean="0"/>
              <a:t> </a:t>
            </a:r>
            <a:r>
              <a:rPr lang="en-US" sz="1200" dirty="0"/>
              <a:t> </a:t>
            </a:r>
            <a:r>
              <a:rPr lang="en-US" sz="1200" u="sng" dirty="0">
                <a:hlinkClick r:id="rId22"/>
              </a:rPr>
              <a:t>Trilogis srl</a:t>
            </a:r>
            <a:endParaRPr lang="hu-HU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6985000" y="5627851"/>
            <a:ext cx="19888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Steady-State </a:t>
            </a:r>
            <a:endParaRPr lang="en-US" sz="1200" b="1" dirty="0" smtClean="0"/>
          </a:p>
          <a:p>
            <a:r>
              <a:rPr lang="en-US" sz="1200" b="1" dirty="0" smtClean="0"/>
              <a:t>Water </a:t>
            </a:r>
            <a:r>
              <a:rPr lang="en-US" sz="1200" b="1" dirty="0"/>
              <a:t>Rise 4D Visualization</a:t>
            </a:r>
            <a:r>
              <a:rPr lang="en-US" sz="1200" dirty="0"/>
              <a:t>  </a:t>
            </a:r>
            <a:r>
              <a:rPr lang="en-US" sz="1200" u="sng" dirty="0">
                <a:hlinkClick r:id="rId23"/>
              </a:rPr>
              <a:t>International Institute </a:t>
            </a:r>
            <a:r>
              <a:rPr lang="en-US" sz="1200" u="sng" dirty="0" smtClean="0">
                <a:hlinkClick r:id="rId23"/>
              </a:rPr>
              <a:t>of</a:t>
            </a:r>
          </a:p>
          <a:p>
            <a:r>
              <a:rPr lang="en-US" sz="1200" u="sng" dirty="0" smtClean="0">
                <a:hlinkClick r:id="rId23"/>
              </a:rPr>
              <a:t>Information </a:t>
            </a:r>
            <a:r>
              <a:rPr lang="en-US" sz="1200" u="sng" dirty="0">
                <a:hlinkClick r:id="rId23"/>
              </a:rPr>
              <a:t>Technology, </a:t>
            </a:r>
            <a:endParaRPr lang="en-US" sz="1200" u="sng" dirty="0" smtClean="0">
              <a:hlinkClick r:id="rId23"/>
            </a:endParaRPr>
          </a:p>
          <a:p>
            <a:r>
              <a:rPr lang="en-US" sz="1200" u="sng" dirty="0" smtClean="0">
                <a:hlinkClick r:id="rId23"/>
              </a:rPr>
              <a:t>Hyderabad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33338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Zeusu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3535"/>
          <a:stretch>
            <a:fillRect/>
          </a:stretch>
        </p:blipFill>
        <p:spPr>
          <a:xfrm>
            <a:off x="125413" y="1231900"/>
            <a:ext cx="4431413" cy="256820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179733" cy="365125"/>
          </a:xfrm>
        </p:spPr>
        <p:txBody>
          <a:bodyPr/>
          <a:lstStyle/>
          <a:p>
            <a:pPr algn="l"/>
            <a:r>
              <a:rPr lang="en-US" b="0" noProof="1" smtClean="0"/>
              <a:t>GSDI Liaison’s report for CEOS WGISS 39 Meeting hosted by JAXA, Tsukuba, Japan, 11-15 May, 2015</a:t>
            </a:r>
            <a:endParaRPr lang="en-US" b="0" noProof="1"/>
          </a:p>
        </p:txBody>
      </p:sp>
      <p:sp>
        <p:nvSpPr>
          <p:cNvPr id="13" name="TextBox 12"/>
          <p:cNvSpPr txBox="1"/>
          <p:nvPr/>
        </p:nvSpPr>
        <p:spPr>
          <a:xfrm>
            <a:off x="0" y="10153"/>
            <a:ext cx="720326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GSDI </a:t>
            </a:r>
            <a:r>
              <a:rPr lang="en-US" sz="2400" dirty="0">
                <a:solidFill>
                  <a:srgbClr val="FF0000"/>
                </a:solidFill>
              </a:rPr>
              <a:t>National-level member activities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Example</a:t>
            </a:r>
            <a:r>
              <a:rPr lang="en-US" sz="2400" dirty="0">
                <a:solidFill>
                  <a:srgbClr val="000000"/>
                </a:solidFill>
              </a:rPr>
              <a:t>: </a:t>
            </a:r>
            <a:r>
              <a:rPr lang="en-US" sz="2400" dirty="0" smtClean="0">
                <a:solidFill>
                  <a:srgbClr val="000000"/>
                </a:solidFill>
              </a:rPr>
              <a:t>HUNAGI (5)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Innovative development by individual member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5962" y="6333027"/>
            <a:ext cx="6181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http://feherkrisztian.magix.net/public/easy/</a:t>
            </a:r>
            <a:r>
              <a:rPr lang="en-US" dirty="0" smtClean="0">
                <a:hlinkClick r:id="rId3"/>
              </a:rPr>
              <a:t>vision.html</a:t>
            </a:r>
            <a:r>
              <a:rPr lang="en-US" dirty="0" smtClean="0"/>
              <a:t> </a:t>
            </a:r>
            <a:endParaRPr lang="hu-HU" dirty="0"/>
          </a:p>
        </p:txBody>
      </p:sp>
      <p:pic>
        <p:nvPicPr>
          <p:cNvPr id="5" name="Picture 4" descr="Zeus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3" y="3865536"/>
            <a:ext cx="4431413" cy="2467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36959" y="1512588"/>
            <a:ext cx="447828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Vision: </a:t>
            </a:r>
            <a:r>
              <a:rPr lang="en-US" b="1" dirty="0"/>
              <a:t> </a:t>
            </a:r>
            <a:r>
              <a:rPr lang="en-US" dirty="0" smtClean="0"/>
              <a:t>ZEUS </a:t>
            </a:r>
            <a:r>
              <a:rPr lang="en-US" dirty="0"/>
              <a:t>Easy track's goal is to </a:t>
            </a:r>
            <a:r>
              <a:rPr lang="en-US" dirty="0" smtClean="0"/>
              <a:t>give</a:t>
            </a:r>
          </a:p>
          <a:p>
            <a:r>
              <a:rPr lang="en-US" dirty="0" smtClean="0"/>
              <a:t> </a:t>
            </a:r>
            <a:r>
              <a:rPr lang="en-US" dirty="0"/>
              <a:t>the possibility to everyone to </a:t>
            </a:r>
            <a:r>
              <a:rPr lang="en-US" dirty="0" smtClean="0"/>
              <a:t>create</a:t>
            </a:r>
          </a:p>
          <a:p>
            <a:r>
              <a:rPr lang="en-US" dirty="0" smtClean="0"/>
              <a:t> </a:t>
            </a:r>
            <a:r>
              <a:rPr lang="en-US" dirty="0"/>
              <a:t>custom, universal real-time tracking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 err="1"/>
              <a:t>analyzis</a:t>
            </a:r>
            <a:r>
              <a:rPr lang="en-US" dirty="0"/>
              <a:t> systems for nearly</a:t>
            </a:r>
            <a:r>
              <a:rPr lang="en-US" b="1" dirty="0"/>
              <a:t> no </a:t>
            </a:r>
            <a:endParaRPr lang="en-US" b="1" dirty="0" smtClean="0"/>
          </a:p>
          <a:p>
            <a:r>
              <a:rPr lang="en-US" dirty="0" smtClean="0"/>
              <a:t>extra </a:t>
            </a:r>
            <a:r>
              <a:rPr lang="en-US" dirty="0"/>
              <a:t>cost. </a:t>
            </a:r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4836958" y="2982163"/>
            <a:ext cx="43070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Potential </a:t>
            </a:r>
            <a:r>
              <a:rPr lang="en-US" b="1" dirty="0" smtClean="0"/>
              <a:t>app areas</a:t>
            </a:r>
            <a:r>
              <a:rPr lang="en-US" dirty="0"/>
              <a:t>, which can be </a:t>
            </a:r>
            <a:endParaRPr lang="en-US" dirty="0" smtClean="0"/>
          </a:p>
          <a:p>
            <a:r>
              <a:rPr lang="en-US" dirty="0" smtClean="0"/>
              <a:t>Supported include - transport, - </a:t>
            </a:r>
            <a:r>
              <a:rPr lang="en-US" dirty="0"/>
              <a:t>public traffic - law </a:t>
            </a:r>
            <a:r>
              <a:rPr lang="en-US" dirty="0" smtClean="0"/>
              <a:t>enforcement,- </a:t>
            </a:r>
            <a:r>
              <a:rPr lang="en-US" dirty="0" err="1"/>
              <a:t>defence</a:t>
            </a:r>
            <a:r>
              <a:rPr lang="en-US" dirty="0"/>
              <a:t> - disaster </a:t>
            </a:r>
            <a:r>
              <a:rPr lang="en-US" dirty="0" smtClean="0"/>
              <a:t>management, - </a:t>
            </a:r>
            <a:r>
              <a:rPr lang="en-US" dirty="0"/>
              <a:t>logistics </a:t>
            </a:r>
            <a:r>
              <a:rPr lang="en-US" dirty="0" smtClean="0"/>
              <a:t>- </a:t>
            </a:r>
            <a:r>
              <a:rPr lang="en-US" dirty="0"/>
              <a:t>traffic </a:t>
            </a:r>
            <a:r>
              <a:rPr lang="en-US" dirty="0" smtClean="0"/>
              <a:t>analysis,- </a:t>
            </a:r>
            <a:r>
              <a:rPr lang="en-US" dirty="0"/>
              <a:t>airplane tracking - sports and outdoor activities - remote supporting activities.</a:t>
            </a:r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4836959" y="1209902"/>
            <a:ext cx="434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Result of a 4 man-year development</a:t>
            </a:r>
            <a:endParaRPr lang="hu-HU" dirty="0"/>
          </a:p>
        </p:txBody>
      </p:sp>
      <p:sp>
        <p:nvSpPr>
          <p:cNvPr id="9" name="TextBox 8"/>
          <p:cNvSpPr txBox="1"/>
          <p:nvPr/>
        </p:nvSpPr>
        <p:spPr>
          <a:xfrm>
            <a:off x="4836958" y="5290487"/>
            <a:ext cx="40109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Features: </a:t>
            </a:r>
            <a:r>
              <a:rPr lang="hu-HU" dirty="0" smtClean="0"/>
              <a:t>opensource, website </a:t>
            </a:r>
          </a:p>
          <a:p>
            <a:r>
              <a:rPr lang="hu-HU" dirty="0" smtClean="0"/>
              <a:t>contains manual, detailed info on </a:t>
            </a:r>
          </a:p>
          <a:p>
            <a:r>
              <a:rPr lang="hu-HU" dirty="0" smtClean="0"/>
              <a:t>architecture, real-world examples,</a:t>
            </a:r>
          </a:p>
          <a:p>
            <a:r>
              <a:rPr lang="en-US" dirty="0" smtClean="0"/>
              <a:t>D</a:t>
            </a:r>
            <a:r>
              <a:rPr lang="hu-HU" dirty="0" smtClean="0"/>
              <a:t>ownload and setup, sourcecode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338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179733" cy="365125"/>
          </a:xfrm>
        </p:spPr>
        <p:txBody>
          <a:bodyPr/>
          <a:lstStyle/>
          <a:p>
            <a:pPr algn="l"/>
            <a:r>
              <a:rPr lang="en-US" b="0" noProof="1" smtClean="0"/>
              <a:t>GSDI Liaison’s report for CEOS WGISS 39 Meeting hosted by JAXA, Tsukuba, Japan, 11-15 May, 2015</a:t>
            </a:r>
            <a:endParaRPr lang="en-US" b="0" noProof="1"/>
          </a:p>
        </p:txBody>
      </p:sp>
      <p:sp>
        <p:nvSpPr>
          <p:cNvPr id="13" name="TextBox 12"/>
          <p:cNvSpPr txBox="1"/>
          <p:nvPr/>
        </p:nvSpPr>
        <p:spPr>
          <a:xfrm>
            <a:off x="0" y="10153"/>
            <a:ext cx="579437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GSDI </a:t>
            </a:r>
            <a:r>
              <a:rPr lang="en-US" sz="2400" dirty="0">
                <a:solidFill>
                  <a:srgbClr val="FF0000"/>
                </a:solidFill>
              </a:rPr>
              <a:t>National-level member activities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Example</a:t>
            </a:r>
            <a:r>
              <a:rPr lang="en-US" sz="2400" dirty="0"/>
              <a:t>: </a:t>
            </a:r>
            <a:r>
              <a:rPr lang="en-US" sz="2400" dirty="0" smtClean="0"/>
              <a:t>HUNAGI (6)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Promotion of EO-Related API Calls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5169436"/>
            <a:ext cx="84039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0">
              <a:buNone/>
            </a:pPr>
            <a:r>
              <a:rPr lang="en-US" sz="2000" b="1" dirty="0"/>
              <a:t>SMEs, start-ups, entrepreneurs, students and everyone with a brilliant idea is welcome to join and submit their entries from </a:t>
            </a:r>
            <a:r>
              <a:rPr lang="en-US" sz="2000" b="1" u="sng" dirty="0"/>
              <a:t>15 April to 13 July 2015 at </a:t>
            </a:r>
            <a:r>
              <a:rPr lang="en-US" sz="2000" u="sng" dirty="0">
                <a:hlinkClick r:id="rId2"/>
              </a:rPr>
              <a:t>www.copernicus-masters.com</a:t>
            </a:r>
            <a:r>
              <a:rPr lang="hu-HU" sz="2000" dirty="0" smtClean="0"/>
              <a:t>.</a:t>
            </a:r>
            <a:endParaRPr lang="hu-HU" sz="2000" dirty="0"/>
          </a:p>
        </p:txBody>
      </p:sp>
      <p:pic>
        <p:nvPicPr>
          <p:cNvPr id="8" name="Picture 7" descr="CopernicusMasters20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94" y="3726679"/>
            <a:ext cx="2759207" cy="15558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9195" y="2249351"/>
            <a:ext cx="82835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MYGEOSS" CALL ANNOUNCEMENT on smart mobile or web-based applications to inform European citizens on the changes affecting their local </a:t>
            </a:r>
            <a:r>
              <a:rPr lang="en-US" b="1" dirty="0" smtClean="0"/>
              <a:t>environment</a:t>
            </a:r>
          </a:p>
          <a:p>
            <a:r>
              <a:rPr lang="en-US" b="1" dirty="0" smtClean="0"/>
              <a:t>March 18-April 30</a:t>
            </a:r>
          </a:p>
          <a:p>
            <a:r>
              <a:rPr lang="en-US" b="1" dirty="0" smtClean="0"/>
              <a:t>DG JRC </a:t>
            </a:r>
            <a:r>
              <a:rPr lang="hu-HU" b="1" dirty="0" smtClean="0"/>
              <a:t>2015   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://digitalearthlab.jrc.ec.europa.eu/mygeoss/call.cfm</a:t>
            </a:r>
            <a:endParaRPr lang="hu-HU" dirty="0"/>
          </a:p>
        </p:txBody>
      </p:sp>
      <p:sp>
        <p:nvSpPr>
          <p:cNvPr id="2" name="Rectangle 1"/>
          <p:cNvSpPr/>
          <p:nvPr/>
        </p:nvSpPr>
        <p:spPr>
          <a:xfrm>
            <a:off x="419195" y="1326021"/>
            <a:ext cx="3480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MYGEOSS</a:t>
            </a:r>
            <a:endParaRPr lang="hu-H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385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0" y="1229155"/>
            <a:ext cx="4532887" cy="5651252"/>
          </a:xfrm>
        </p:spPr>
        <p:txBody>
          <a:bodyPr>
            <a:noAutofit/>
          </a:bodyPr>
          <a:lstStyle/>
          <a:p>
            <a:r>
              <a:rPr lang="hu-HU" b="1" dirty="0" smtClean="0"/>
              <a:t>EU MacroRegional Strategies  Baltic (2009</a:t>
            </a:r>
            <a:r>
              <a:rPr lang="hu-HU" b="1" dirty="0"/>
              <a:t>)</a:t>
            </a:r>
            <a:r>
              <a:rPr lang="hu-HU" b="1" dirty="0" smtClean="0"/>
              <a:t>, Danube (2011), </a:t>
            </a:r>
            <a:r>
              <a:rPr lang="hu-HU" b="1" dirty="0"/>
              <a:t>Adria-</a:t>
            </a:r>
            <a:r>
              <a:rPr lang="hu-HU" b="1" dirty="0" smtClean="0"/>
              <a:t>Ionian (2014), Alpes</a:t>
            </a:r>
          </a:p>
          <a:p>
            <a:pPr marL="0" indent="0">
              <a:buNone/>
            </a:pPr>
            <a:endParaRPr lang="hu-HU" sz="1000" b="1" dirty="0" smtClean="0"/>
          </a:p>
          <a:p>
            <a:r>
              <a:rPr lang="hu-HU" b="1" dirty="0" smtClean="0"/>
              <a:t>Danube Region strategy</a:t>
            </a:r>
          </a:p>
          <a:p>
            <a:endParaRPr lang="hu-HU" b="1" dirty="0" smtClean="0"/>
          </a:p>
          <a:p>
            <a:r>
              <a:rPr lang="hu-HU" b="1" dirty="0" smtClean="0"/>
              <a:t>Danube Region Data Service Infrastructure </a:t>
            </a:r>
            <a:r>
              <a:rPr lang="hu-HU" sz="1600" b="1" dirty="0" smtClean="0"/>
              <a:t>(1700+ datasets so far)</a:t>
            </a:r>
          </a:p>
          <a:p>
            <a:endParaRPr lang="hu-HU" sz="1600" b="1" dirty="0" smtClean="0"/>
          </a:p>
          <a:p>
            <a:r>
              <a:rPr lang="hu-HU" b="1" dirty="0" smtClean="0"/>
              <a:t>Danube Community</a:t>
            </a:r>
          </a:p>
          <a:p>
            <a:r>
              <a:rPr lang="hu-HU" b="1" dirty="0" smtClean="0"/>
              <a:t>Danube-Net</a:t>
            </a:r>
          </a:p>
          <a:p>
            <a:endParaRPr lang="hu-HU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179733" cy="365125"/>
          </a:xfrm>
        </p:spPr>
        <p:txBody>
          <a:bodyPr/>
          <a:lstStyle/>
          <a:p>
            <a:pPr algn="l"/>
            <a:r>
              <a:rPr lang="en-US" b="0" noProof="1" smtClean="0"/>
              <a:t>GSDI Liaison’s report for CEOS WGISS 39 Meeting hosted by JAXA, Tsukuba, Japan, 11-15 May, 2015</a:t>
            </a:r>
            <a:endParaRPr lang="en-US" b="0" noProof="1"/>
          </a:p>
        </p:txBody>
      </p:sp>
      <p:sp>
        <p:nvSpPr>
          <p:cNvPr id="13" name="TextBox 12"/>
          <p:cNvSpPr txBox="1"/>
          <p:nvPr/>
        </p:nvSpPr>
        <p:spPr>
          <a:xfrm>
            <a:off x="0" y="10153"/>
            <a:ext cx="579437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GSDI </a:t>
            </a:r>
            <a:r>
              <a:rPr lang="en-US" sz="2400" dirty="0">
                <a:solidFill>
                  <a:srgbClr val="FF0000"/>
                </a:solidFill>
              </a:rPr>
              <a:t>National-level member activities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Example</a:t>
            </a:r>
            <a:r>
              <a:rPr lang="en-US" sz="2400" dirty="0">
                <a:solidFill>
                  <a:srgbClr val="000000"/>
                </a:solidFill>
              </a:rPr>
              <a:t>: </a:t>
            </a:r>
            <a:r>
              <a:rPr lang="en-US" sz="2400" dirty="0" smtClean="0">
                <a:solidFill>
                  <a:srgbClr val="000000"/>
                </a:solidFill>
              </a:rPr>
              <a:t>HUNAGI (7)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HUNAGI- JRC DRSDI link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5946" y="6246943"/>
            <a:ext cx="3816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Courtesy of </a:t>
            </a:r>
            <a:r>
              <a:rPr lang="en-US" sz="1200" dirty="0" err="1" smtClean="0"/>
              <a:t>Antal</a:t>
            </a:r>
            <a:r>
              <a:rPr lang="en-US" sz="1200" dirty="0" smtClean="0"/>
              <a:t> </a:t>
            </a:r>
            <a:r>
              <a:rPr lang="en-US" sz="1200" dirty="0" err="1"/>
              <a:t>Ferenc</a:t>
            </a:r>
            <a:r>
              <a:rPr lang="en-US" sz="1200" dirty="0"/>
              <a:t> </a:t>
            </a:r>
            <a:r>
              <a:rPr lang="en-US" sz="1200" dirty="0" err="1"/>
              <a:t>Kovács</a:t>
            </a:r>
            <a:r>
              <a:rPr lang="en-US" sz="1200" dirty="0"/>
              <a:t> dr.</a:t>
            </a:r>
          </a:p>
          <a:p>
            <a:r>
              <a:rPr lang="en-US" sz="1200" dirty="0"/>
              <a:t>EC </a:t>
            </a:r>
            <a:r>
              <a:rPr lang="en-US" sz="1200" dirty="0" smtClean="0"/>
              <a:t>JRC DRDSI  </a:t>
            </a:r>
            <a:r>
              <a:rPr lang="en-US" sz="1200" dirty="0" err="1"/>
              <a:t>Danube_Net</a:t>
            </a:r>
            <a:endParaRPr lang="hu-HU" sz="1200" dirty="0"/>
          </a:p>
        </p:txBody>
      </p:sp>
      <p:pic>
        <p:nvPicPr>
          <p:cNvPr id="7" name="Picture 6" descr="Danube_Ne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36" y="663937"/>
            <a:ext cx="1801472" cy="1106542"/>
          </a:xfrm>
          <a:prstGeom prst="rect">
            <a:avLst/>
          </a:prstGeom>
        </p:spPr>
      </p:pic>
      <p:pic>
        <p:nvPicPr>
          <p:cNvPr id="8" name="Picture 7" descr="DRDSIcommunit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108" y="677392"/>
            <a:ext cx="1796928" cy="10930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6139" y="3164606"/>
            <a:ext cx="3053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http://danube-region.eu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</p:txBody>
      </p:sp>
      <p:pic>
        <p:nvPicPr>
          <p:cNvPr id="2" name="Picture 1" descr="DRDSIpp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93910"/>
            <a:ext cx="2946400" cy="1663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139" y="2200974"/>
            <a:ext cx="2694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hlinkClick r:id="rId6"/>
              </a:rPr>
              <a:t>www.jrc.ec.europa.eu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11" name="Rectangle 10"/>
          <p:cNvSpPr/>
          <p:nvPr/>
        </p:nvSpPr>
        <p:spPr>
          <a:xfrm>
            <a:off x="4637658" y="1898276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39725">
              <a:spcBef>
                <a:spcPts val="3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hu-HU" dirty="0" smtClean="0">
                <a:solidFill>
                  <a:srgbClr val="000000"/>
                </a:solidFill>
              </a:rPr>
              <a:t>National coordinator in Hungary: MoFA</a:t>
            </a:r>
          </a:p>
          <a:p>
            <a:pPr marL="342900" indent="-339725">
              <a:spcBef>
                <a:spcPts val="3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hu-HU" dirty="0" smtClean="0">
                <a:solidFill>
                  <a:srgbClr val="000000"/>
                </a:solidFill>
              </a:rPr>
              <a:t>Priority Areas  with </a:t>
            </a:r>
            <a:r>
              <a:rPr lang="hu-HU" dirty="0">
                <a:solidFill>
                  <a:srgbClr val="000000"/>
                </a:solidFill>
              </a:rPr>
              <a:t>Hungarian co-coordination:</a:t>
            </a:r>
          </a:p>
          <a:p>
            <a:pPr marL="341313" indent="-339725">
              <a:spcBef>
                <a:spcPts val="300"/>
              </a:spcBef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hu-HU" dirty="0">
                <a:solidFill>
                  <a:srgbClr val="000000"/>
                </a:solidFill>
              </a:rPr>
              <a:t>PA2: </a:t>
            </a:r>
            <a:r>
              <a:rPr lang="hu-HU" b="1" dirty="0">
                <a:solidFill>
                  <a:srgbClr val="000000"/>
                </a:solidFill>
              </a:rPr>
              <a:t>Sustainable energy </a:t>
            </a:r>
            <a:r>
              <a:rPr lang="hu-HU" dirty="0">
                <a:solidFill>
                  <a:srgbClr val="000000"/>
                </a:solidFill>
              </a:rPr>
              <a:t>–with Chech Republic</a:t>
            </a:r>
          </a:p>
          <a:p>
            <a:pPr marL="341313" indent="-339725">
              <a:spcBef>
                <a:spcPts val="300"/>
              </a:spcBef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hu-HU" dirty="0">
                <a:solidFill>
                  <a:srgbClr val="000000"/>
                </a:solidFill>
              </a:rPr>
              <a:t>PA4: </a:t>
            </a:r>
            <a:r>
              <a:rPr lang="hu-HU" b="1" dirty="0">
                <a:solidFill>
                  <a:srgbClr val="000000"/>
                </a:solidFill>
              </a:rPr>
              <a:t>Water quality </a:t>
            </a:r>
            <a:r>
              <a:rPr lang="hu-HU" dirty="0">
                <a:solidFill>
                  <a:srgbClr val="000000"/>
                </a:solidFill>
              </a:rPr>
              <a:t>–with Slovakia</a:t>
            </a:r>
          </a:p>
          <a:p>
            <a:pPr marL="341313" indent="-339725">
              <a:spcBef>
                <a:spcPts val="300"/>
              </a:spcBef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hu-HU" dirty="0">
                <a:solidFill>
                  <a:srgbClr val="000000"/>
                </a:solidFill>
              </a:rPr>
              <a:t>PA5: </a:t>
            </a:r>
            <a:r>
              <a:rPr lang="hu-HU" b="1" dirty="0">
                <a:solidFill>
                  <a:srgbClr val="000000"/>
                </a:solidFill>
              </a:rPr>
              <a:t>Environmental risk </a:t>
            </a:r>
            <a:r>
              <a:rPr lang="hu-HU" dirty="0">
                <a:solidFill>
                  <a:srgbClr val="000000"/>
                </a:solidFill>
              </a:rPr>
              <a:t>–with Romania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4373" y="6031425"/>
            <a:ext cx="2576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DRDSI expert network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139" y="4518123"/>
            <a:ext cx="3359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smtClean="0">
                <a:hlinkClick r:id="rId7"/>
              </a:rPr>
              <a:t>http://drdsi.jrc.ec.europa.eu</a:t>
            </a:r>
            <a:r>
              <a:rPr lang="hu-HU" u="sng" dirty="0" smtClean="0"/>
              <a:t>   </a:t>
            </a:r>
            <a:endParaRPr lang="hu-HU" dirty="0"/>
          </a:p>
        </p:txBody>
      </p:sp>
      <p:sp>
        <p:nvSpPr>
          <p:cNvPr id="16" name="TextBox 15"/>
          <p:cNvSpPr txBox="1"/>
          <p:nvPr/>
        </p:nvSpPr>
        <p:spPr>
          <a:xfrm>
            <a:off x="4445086" y="5929336"/>
            <a:ext cx="3492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14 countries,100 M population </a:t>
            </a:r>
          </a:p>
          <a:p>
            <a:r>
              <a:rPr lang="hu-HU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56216" y="503733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18" name="TextBox 17"/>
          <p:cNvSpPr txBox="1"/>
          <p:nvPr/>
        </p:nvSpPr>
        <p:spPr>
          <a:xfrm>
            <a:off x="7499724" y="4667998"/>
            <a:ext cx="132600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CONNECT</a:t>
            </a:r>
          </a:p>
          <a:p>
            <a:r>
              <a:rPr lang="hu-HU" sz="1600" dirty="0"/>
              <a:t>PROTECT</a:t>
            </a:r>
          </a:p>
          <a:p>
            <a:r>
              <a:rPr lang="hu-HU" sz="1600" dirty="0"/>
              <a:t>PROSPERITY</a:t>
            </a:r>
          </a:p>
          <a:p>
            <a:r>
              <a:rPr lang="hu-HU" sz="1600" dirty="0"/>
              <a:t>REINFORCE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338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179733" cy="365125"/>
          </a:xfrm>
        </p:spPr>
        <p:txBody>
          <a:bodyPr/>
          <a:lstStyle/>
          <a:p>
            <a:pPr algn="l"/>
            <a:r>
              <a:rPr lang="en-US" b="0" noProof="1" smtClean="0"/>
              <a:t>GSDI Liaison’s report for CEOS WGISS 39 Meeting hosted by JAXA, Tsukuba, Japan, 11-15 May, 2015</a:t>
            </a:r>
            <a:endParaRPr lang="en-US" b="0" noProof="1"/>
          </a:p>
        </p:txBody>
      </p:sp>
      <p:sp>
        <p:nvSpPr>
          <p:cNvPr id="13" name="TextBox 12"/>
          <p:cNvSpPr txBox="1"/>
          <p:nvPr/>
        </p:nvSpPr>
        <p:spPr>
          <a:xfrm>
            <a:off x="0" y="10153"/>
            <a:ext cx="48594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GSDI </a:t>
            </a:r>
            <a:r>
              <a:rPr lang="en-US" sz="2000" dirty="0">
                <a:solidFill>
                  <a:srgbClr val="FF0000"/>
                </a:solidFill>
              </a:rPr>
              <a:t>National-level member activities 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Example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  <a:r>
              <a:rPr lang="en-US" sz="2000" dirty="0" smtClean="0">
                <a:solidFill>
                  <a:srgbClr val="000000"/>
                </a:solidFill>
              </a:rPr>
              <a:t>HUNAGI (8)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JRC DRDSI Data Platform</a:t>
            </a:r>
          </a:p>
        </p:txBody>
      </p:sp>
      <p:sp>
        <p:nvSpPr>
          <p:cNvPr id="3" name="Rectangle 2"/>
          <p:cNvSpPr/>
          <p:nvPr/>
        </p:nvSpPr>
        <p:spPr>
          <a:xfrm>
            <a:off x="1232584" y="6310835"/>
            <a:ext cx="73920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Courtesy of </a:t>
            </a:r>
            <a:r>
              <a:rPr lang="en-US" sz="1200" dirty="0" err="1" smtClean="0"/>
              <a:t>Antal</a:t>
            </a:r>
            <a:r>
              <a:rPr lang="en-US" sz="1200" dirty="0" smtClean="0"/>
              <a:t> </a:t>
            </a:r>
            <a:r>
              <a:rPr lang="en-US" sz="1200" dirty="0" err="1"/>
              <a:t>Ferenc</a:t>
            </a:r>
            <a:r>
              <a:rPr lang="en-US" sz="1200" dirty="0"/>
              <a:t> </a:t>
            </a:r>
            <a:r>
              <a:rPr lang="en-US" sz="1200" dirty="0" err="1"/>
              <a:t>Kovács</a:t>
            </a:r>
            <a:r>
              <a:rPr lang="en-US" sz="1200" dirty="0"/>
              <a:t> </a:t>
            </a:r>
            <a:r>
              <a:rPr lang="en-US" sz="1200" dirty="0" smtClean="0"/>
              <a:t>dr.  EC </a:t>
            </a:r>
            <a:r>
              <a:rPr lang="en-US" sz="1200" dirty="0"/>
              <a:t>JRC </a:t>
            </a:r>
            <a:r>
              <a:rPr lang="en-US" sz="1200" dirty="0" smtClean="0"/>
              <a:t>DRDSI </a:t>
            </a:r>
            <a:r>
              <a:rPr lang="en-US" sz="1200" dirty="0" err="1" smtClean="0"/>
              <a:t>Danube_Net</a:t>
            </a:r>
            <a:endParaRPr lang="hu-HU" sz="1200" dirty="0"/>
          </a:p>
        </p:txBody>
      </p:sp>
      <p:pic>
        <p:nvPicPr>
          <p:cNvPr id="9" name="Picture 8" descr="DRparticcou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942" y="1997249"/>
            <a:ext cx="2226058" cy="16905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662" y="2209800"/>
            <a:ext cx="7479896" cy="3916363"/>
          </a:xfrm>
        </p:spPr>
        <p:txBody>
          <a:bodyPr>
            <a:normAutofit fontScale="92500" lnSpcReduction="10000"/>
          </a:bodyPr>
          <a:lstStyle/>
          <a:p>
            <a:r>
              <a:rPr lang="hu-HU" sz="2200" dirty="0"/>
              <a:t>Regional, cross-border, thematic concepts</a:t>
            </a:r>
          </a:p>
          <a:p>
            <a:r>
              <a:rPr lang="hu-HU" sz="2200" dirty="0"/>
              <a:t>Themes linked to Priorities and Nexi</a:t>
            </a:r>
          </a:p>
          <a:p>
            <a:r>
              <a:rPr lang="hu-HU" sz="2200" dirty="0"/>
              <a:t>Linked to national data infrastructures and INSPIRE</a:t>
            </a:r>
          </a:p>
          <a:p>
            <a:r>
              <a:rPr lang="hu-HU" sz="2200" dirty="0"/>
              <a:t>European, regional projects </a:t>
            </a:r>
          </a:p>
          <a:p>
            <a:r>
              <a:rPr lang="hu-HU" sz="2200" dirty="0"/>
              <a:t>Enhancing harmonization of data and services </a:t>
            </a:r>
          </a:p>
          <a:p>
            <a:r>
              <a:rPr lang="hu-HU" sz="2200" dirty="0"/>
              <a:t>Spatial and non-spatial data</a:t>
            </a:r>
          </a:p>
          <a:p>
            <a:r>
              <a:rPr lang="hu-HU" sz="2200" dirty="0"/>
              <a:t>Community platform</a:t>
            </a:r>
          </a:p>
          <a:p>
            <a:r>
              <a:rPr lang="hu-HU" sz="2200" dirty="0"/>
              <a:t>Data and data services</a:t>
            </a:r>
          </a:p>
          <a:p>
            <a:endParaRPr lang="hu-HU" dirty="0"/>
          </a:p>
        </p:txBody>
      </p:sp>
      <p:sp>
        <p:nvSpPr>
          <p:cNvPr id="5" name="TextBox 4"/>
          <p:cNvSpPr txBox="1"/>
          <p:nvPr/>
        </p:nvSpPr>
        <p:spPr>
          <a:xfrm>
            <a:off x="6181596" y="16433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6" name="TextBox 5"/>
          <p:cNvSpPr txBox="1"/>
          <p:nvPr/>
        </p:nvSpPr>
        <p:spPr>
          <a:xfrm>
            <a:off x="27662" y="1289363"/>
            <a:ext cx="86144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DRDSI platfom – </a:t>
            </a:r>
            <a:r>
              <a:rPr lang="hu-HU" sz="2000" dirty="0" smtClean="0">
                <a:hlinkClick r:id="rId3"/>
              </a:rPr>
              <a:t>http://</a:t>
            </a:r>
            <a:r>
              <a:rPr lang="hu-HU" sz="2000" u="sng" dirty="0" smtClean="0">
                <a:hlinkClick r:id="rId3"/>
              </a:rPr>
              <a:t>drdsi.jrc.ec.europa.eu</a:t>
            </a:r>
            <a:r>
              <a:rPr lang="hu-HU" sz="2000" u="sng" dirty="0" smtClean="0"/>
              <a:t>   </a:t>
            </a:r>
            <a:r>
              <a:rPr lang="hu-HU" sz="2000" b="1" u="sng" dirty="0"/>
              <a:t/>
            </a:r>
            <a:br>
              <a:rPr lang="hu-HU" sz="2000" b="1" u="sng" dirty="0"/>
            </a:br>
            <a:r>
              <a:rPr lang="hu-HU" sz="2000" b="1" dirty="0"/>
              <a:t>in development, access to over 1700 datasets in the Danube region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91307" y="3656273"/>
            <a:ext cx="1554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Source: JRC DRDSI</a:t>
            </a:r>
            <a:endParaRPr lang="hu-HU" sz="1200" dirty="0"/>
          </a:p>
        </p:txBody>
      </p:sp>
      <p:pic>
        <p:nvPicPr>
          <p:cNvPr id="12" name="Picture 11" descr="DRSu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5"/>
          <a:stretch/>
        </p:blipFill>
        <p:spPr>
          <a:xfrm>
            <a:off x="7142805" y="3958054"/>
            <a:ext cx="1852693" cy="229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0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179733" cy="365125"/>
          </a:xfrm>
        </p:spPr>
        <p:txBody>
          <a:bodyPr/>
          <a:lstStyle/>
          <a:p>
            <a:pPr algn="l"/>
            <a:r>
              <a:rPr lang="en-US" b="0" noProof="1" smtClean="0"/>
              <a:t>GSDI Liaison’s report for CEOS WGISS 39 Meeting hosted by JAXA, Tsukuba, Japan, 11-15 May, 2015</a:t>
            </a:r>
            <a:endParaRPr lang="en-US" b="0" noProof="1"/>
          </a:p>
        </p:txBody>
      </p:sp>
      <p:sp>
        <p:nvSpPr>
          <p:cNvPr id="13" name="TextBox 12"/>
          <p:cNvSpPr txBox="1"/>
          <p:nvPr/>
        </p:nvSpPr>
        <p:spPr>
          <a:xfrm>
            <a:off x="0" y="10153"/>
            <a:ext cx="48594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GSDI </a:t>
            </a:r>
            <a:r>
              <a:rPr lang="en-US" sz="2000" dirty="0">
                <a:solidFill>
                  <a:srgbClr val="FF0000"/>
                </a:solidFill>
              </a:rPr>
              <a:t>National-level member activities 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Example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  <a:r>
              <a:rPr lang="en-US" sz="2000" dirty="0" smtClean="0">
                <a:solidFill>
                  <a:srgbClr val="000000"/>
                </a:solidFill>
              </a:rPr>
              <a:t>HUNAGI (9)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HUNAGI- DRDSI links established</a:t>
            </a:r>
          </a:p>
        </p:txBody>
      </p:sp>
      <p:sp>
        <p:nvSpPr>
          <p:cNvPr id="3" name="Rectangle 2"/>
          <p:cNvSpPr/>
          <p:nvPr/>
        </p:nvSpPr>
        <p:spPr>
          <a:xfrm>
            <a:off x="1232584" y="6310835"/>
            <a:ext cx="73920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Courtesy of </a:t>
            </a:r>
            <a:r>
              <a:rPr lang="en-US" sz="1200" dirty="0" err="1" smtClean="0"/>
              <a:t>Antal</a:t>
            </a:r>
            <a:r>
              <a:rPr lang="en-US" sz="1200" dirty="0" smtClean="0"/>
              <a:t> </a:t>
            </a:r>
            <a:r>
              <a:rPr lang="en-US" sz="1200" dirty="0" err="1"/>
              <a:t>Ferenc</a:t>
            </a:r>
            <a:r>
              <a:rPr lang="en-US" sz="1200" dirty="0"/>
              <a:t> </a:t>
            </a:r>
            <a:r>
              <a:rPr lang="en-US" sz="1200" dirty="0" err="1"/>
              <a:t>Kovács</a:t>
            </a:r>
            <a:r>
              <a:rPr lang="en-US" sz="1200" dirty="0"/>
              <a:t> </a:t>
            </a:r>
            <a:r>
              <a:rPr lang="en-US" sz="1200" dirty="0" smtClean="0"/>
              <a:t>dr.  EC </a:t>
            </a:r>
            <a:r>
              <a:rPr lang="en-US" sz="1200" dirty="0"/>
              <a:t>JRC </a:t>
            </a:r>
            <a:r>
              <a:rPr lang="en-US" sz="1200" dirty="0" smtClean="0"/>
              <a:t>DRDSI </a:t>
            </a:r>
            <a:r>
              <a:rPr lang="en-US" sz="1200" dirty="0" err="1" smtClean="0"/>
              <a:t>Danube_Net</a:t>
            </a:r>
            <a:endParaRPr lang="hu-HU" sz="1200" dirty="0"/>
          </a:p>
        </p:txBody>
      </p:sp>
      <p:pic>
        <p:nvPicPr>
          <p:cNvPr id="9" name="Picture 8" descr="DRparticcou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23" y="130291"/>
            <a:ext cx="1179231" cy="895525"/>
          </a:xfrm>
          <a:prstGeom prst="rect">
            <a:avLst/>
          </a:prstGeom>
        </p:spPr>
      </p:pic>
      <p:graphicFrame>
        <p:nvGraphicFramePr>
          <p:cNvPr id="11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188829"/>
              </p:ext>
            </p:extLst>
          </p:nvPr>
        </p:nvGraphicFramePr>
        <p:xfrm>
          <a:off x="39688" y="1211263"/>
          <a:ext cx="9104312" cy="5099571"/>
        </p:xfrm>
        <a:graphic>
          <a:graphicData uri="http://schemas.openxmlformats.org/drawingml/2006/table">
            <a:tbl>
              <a:tblPr/>
              <a:tblGrid>
                <a:gridCol w="4835908"/>
                <a:gridCol w="4268404"/>
              </a:tblGrid>
              <a:tr h="26552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A)</a:t>
                      </a:r>
                      <a:r>
                        <a:rPr lang="hu-HU" sz="1400" dirty="0" smtClean="0"/>
                        <a:t> CONNECTING THE DANUBE REGION</a:t>
                      </a:r>
                      <a:endParaRPr kumimoji="0" lang="hu-H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31" marR="5240" marT="5240" marB="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9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909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1. 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A  mobilitás és a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multimodalitás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 fejlesztése 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    (1a)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Navigation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    (1b)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Road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,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rail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transport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31" marR="5240" marT="5240" marB="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“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"/>
                        </a:rPr>
                        <a:t> </a:t>
                      </a:r>
                      <a:r>
                        <a:rPr kumimoji="0" lang="hu-H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"/>
                        </a:rPr>
                        <a:t>Multimodal</a:t>
                      </a: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"/>
                        </a:rPr>
                        <a:t> </a:t>
                      </a:r>
                      <a:r>
                        <a:rPr kumimoji="0" lang="hu-H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"/>
                        </a:rPr>
                        <a:t>terminals</a:t>
                      </a: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"/>
                        </a:rPr>
                        <a:t> </a:t>
                      </a:r>
                      <a:r>
                        <a:rPr kumimoji="0" lang="hu-H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"/>
                        </a:rPr>
                        <a:t>in</a:t>
                      </a: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"/>
                        </a:rPr>
                        <a:t> </a:t>
                      </a:r>
                      <a:r>
                        <a:rPr kumimoji="0" lang="hu-H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"/>
                        </a:rPr>
                        <a:t>Danube</a:t>
                      </a: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"/>
                        </a:rPr>
                        <a:t> </a:t>
                      </a:r>
                      <a:r>
                        <a:rPr kumimoji="0" lang="hu-H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"/>
                        </a:rPr>
                        <a:t>harbors</a:t>
                      </a: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”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“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"/>
                        </a:rPr>
                        <a:t>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"/>
                        </a:rPr>
                        <a:t>Competitive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"/>
                        </a:rPr>
                        <a:t>,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"/>
                        </a:rPr>
                        <a:t>high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"/>
                        </a:rPr>
                        <a:t>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"/>
                        </a:rPr>
                        <a:t>speed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"/>
                        </a:rPr>
                        <a:t>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"/>
                        </a:rPr>
                        <a:t>passanger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"/>
                        </a:rPr>
                        <a:t>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"/>
                        </a:rPr>
                        <a:t>transport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"/>
                        </a:rPr>
                        <a:t>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"/>
                        </a:rPr>
                        <a:t>between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"/>
                        </a:rPr>
                        <a:t> major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"/>
                        </a:rPr>
                        <a:t>cities</a:t>
                      </a: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”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31" marR="5240" marT="524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6FF"/>
                    </a:solidFill>
                  </a:tcPr>
                </a:tc>
              </a:tr>
              <a:tr h="265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2.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Sustainable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energy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31" marR="5240" marT="5240" marB="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“EU2020 </a:t>
                      </a:r>
                      <a:r>
                        <a:rPr kumimoji="0" lang="hu-H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climate</a:t>
                      </a: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 and </a:t>
                      </a:r>
                      <a:r>
                        <a:rPr kumimoji="0" lang="hu-H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energy</a:t>
                      </a: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 </a:t>
                      </a:r>
                      <a:r>
                        <a:rPr kumimoji="0" lang="hu-H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goals</a:t>
                      </a: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”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31" marR="5240" marT="524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6FF"/>
                    </a:solidFill>
                  </a:tcPr>
                </a:tc>
              </a:tr>
              <a:tr h="3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3. 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Culture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 and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tourism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31" marR="5240" marT="5240" marB="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„</a:t>
                      </a:r>
                      <a:r>
                        <a:rPr kumimoji="0" lang="hu-H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Green</a:t>
                      </a: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 </a:t>
                      </a:r>
                      <a:r>
                        <a:rPr kumimoji="0" lang="hu-H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tourism</a:t>
                      </a: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 </a:t>
                      </a:r>
                      <a:r>
                        <a:rPr kumimoji="0" lang="hu-H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services</a:t>
                      </a: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”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31" marR="5240" marT="524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6FF"/>
                    </a:solidFill>
                  </a:tcPr>
                </a:tc>
              </a:tr>
              <a:tr h="26552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B) </a:t>
                      </a:r>
                      <a:r>
                        <a:rPr lang="hu-HU" sz="1400" dirty="0" smtClean="0"/>
                        <a:t>PROTECTING THE ENVIRONMENT</a:t>
                      </a:r>
                      <a:endParaRPr kumimoji="0" lang="hu-H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31" marR="5240" marT="5240" marB="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65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4. 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Restore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 and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protect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water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qulity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31" marR="5240" marT="5240" marB="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„</a:t>
                      </a:r>
                      <a:r>
                        <a:rPr kumimoji="0" lang="hu-H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Water</a:t>
                      </a: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 management </a:t>
                      </a:r>
                      <a:r>
                        <a:rPr kumimoji="0" lang="hu-H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plans</a:t>
                      </a: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 </a:t>
                      </a:r>
                      <a:r>
                        <a:rPr kumimoji="0" lang="hu-H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for</a:t>
                      </a: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 </a:t>
                      </a:r>
                      <a:r>
                        <a:rPr kumimoji="0" lang="hu-H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partial</a:t>
                      </a: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 </a:t>
                      </a:r>
                      <a:r>
                        <a:rPr kumimoji="0" lang="hu-H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catchment</a:t>
                      </a: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 </a:t>
                      </a:r>
                      <a:r>
                        <a:rPr kumimoji="0" lang="hu-H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areas</a:t>
                      </a: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” 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31" marR="5240" marT="524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265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5. </a:t>
                      </a: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Italic"/>
                        </a:rPr>
                        <a:t>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Managing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environmental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risks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31" marR="5240" marT="5240" marB="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„</a:t>
                      </a:r>
                      <a:r>
                        <a:rPr kumimoji="0" lang="hu-H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Flood</a:t>
                      </a: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 </a:t>
                      </a:r>
                      <a:r>
                        <a:rPr kumimoji="0" lang="hu-H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risk</a:t>
                      </a: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 management” 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31" marR="5240" marT="524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267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6. </a:t>
                      </a: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Italic"/>
                        </a:rPr>
                        <a:t>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Protect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biodiversity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31" marR="5240" marT="5240" marB="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„</a:t>
                      </a:r>
                      <a:r>
                        <a:rPr kumimoji="0" lang="en-US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To reduce the spread of invasive alien species</a:t>
                      </a:r>
                      <a:r>
                        <a:rPr kumimoji="0" lang="hu-HU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” </a:t>
                      </a:r>
                    </a:p>
                  </a:txBody>
                  <a:tcPr marL="53831" marR="5240" marT="524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26552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 </a:t>
                      </a: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C) </a:t>
                      </a:r>
                      <a:r>
                        <a:rPr lang="hu-HU" sz="1400" dirty="0" smtClean="0"/>
                        <a:t>BUILDING PROSPERITY</a:t>
                      </a:r>
                      <a:endParaRPr kumimoji="0" lang="hu-H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31" marR="5240" marT="5240" marB="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02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7. 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Italic"/>
                        </a:rPr>
                        <a:t>Knowledge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Italic"/>
                        </a:rPr>
                        <a:t>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Italic"/>
                        </a:rPr>
                        <a:t>society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31" marR="5240" marT="5240" marB="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„</a:t>
                      </a:r>
                      <a:r>
                        <a:rPr kumimoji="0" lang="hu-H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Broadband</a:t>
                      </a: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  internet”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31" marR="5240" marT="524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A7"/>
                    </a:solidFill>
                  </a:tcPr>
                </a:tc>
              </a:tr>
              <a:tr h="278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8.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Entreprise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competitiveness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31" marR="5240" marT="5240" marB="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„</a:t>
                      </a:r>
                      <a:r>
                        <a:rPr kumimoji="0" lang="hu-H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Reinforce</a:t>
                      </a: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 IP </a:t>
                      </a:r>
                      <a:r>
                        <a:rPr kumimoji="0" lang="hu-H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activity</a:t>
                      </a: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”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31" marR="5240" marT="524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A7"/>
                    </a:solidFill>
                  </a:tcPr>
                </a:tc>
              </a:tr>
              <a:tr h="265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9.  Human </a:t>
                      </a:r>
                      <a:r>
                        <a:rPr kumimoji="0" lang="hu-H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resource</a:t>
                      </a: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 </a:t>
                      </a:r>
                      <a:r>
                        <a:rPr kumimoji="0" lang="hu-H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competences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31" marR="5240" marT="5240" marB="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„</a:t>
                      </a:r>
                      <a:r>
                        <a:rPr kumimoji="0" lang="hu-H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Contribute</a:t>
                      </a: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 </a:t>
                      </a:r>
                      <a:r>
                        <a:rPr kumimoji="0" lang="hu-H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to</a:t>
                      </a: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 EU2020 </a:t>
                      </a:r>
                      <a:r>
                        <a:rPr kumimoji="0" lang="hu-H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education</a:t>
                      </a: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 </a:t>
                      </a:r>
                      <a:r>
                        <a:rPr kumimoji="0" lang="hu-H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strategy</a:t>
                      </a: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“ 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31" marR="5240" marT="524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A7"/>
                    </a:solidFill>
                  </a:tcPr>
                </a:tc>
              </a:tr>
              <a:tr h="26552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D) </a:t>
                      </a:r>
                      <a:r>
                        <a:rPr lang="hu-HU" sz="1400" dirty="0" smtClean="0"/>
                        <a:t>STRENGTHENING THE DANUBE REGION</a:t>
                      </a:r>
                      <a:endParaRPr kumimoji="0" lang="hu-H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31" marR="5240" marT="5240" marB="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47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10.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Institutional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cooperation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31" marR="5240" marT="5240" marB="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C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“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"/>
                        </a:rPr>
                        <a:t> </a:t>
                      </a:r>
                      <a:r>
                        <a:rPr kumimoji="0" lang="hu-H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Reduce</a:t>
                      </a: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 </a:t>
                      </a:r>
                      <a:r>
                        <a:rPr kumimoji="0" lang="hu-H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bureaucracy</a:t>
                      </a: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”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31" marR="5240" marT="524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C9FF"/>
                    </a:solidFill>
                  </a:tcPr>
                </a:tc>
              </a:tr>
              <a:tr h="525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11.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Promote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security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tackle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organized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 and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serious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crime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31" marR="5240" marT="5240" marB="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C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„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"/>
                        </a:rPr>
                        <a:t>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"/>
                        </a:rPr>
                        <a:t>Efficient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"/>
                        </a:rPr>
                        <a:t> 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"/>
                        </a:rPr>
                        <a:t>institutional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"/>
                        </a:rPr>
                        <a:t>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"/>
                        </a:rPr>
                        <a:t>cooperation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"/>
                        </a:rPr>
                        <a:t> </a:t>
                      </a:r>
                      <a:r>
                        <a:rPr kumimoji="0" lang="hu-H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NewRoman,Bold"/>
                        </a:rPr>
                        <a:t>” 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31" marR="5240" marT="524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C9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20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199" y="1412099"/>
            <a:ext cx="8367852" cy="486234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GSDI Updates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GSDI Regional level member activities  Example: EUROGI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GSDI National-level member activities Example: HUNAGI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Conclusions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179733" cy="365125"/>
          </a:xfrm>
        </p:spPr>
        <p:txBody>
          <a:bodyPr/>
          <a:lstStyle/>
          <a:p>
            <a:pPr algn="l"/>
            <a:r>
              <a:rPr lang="en-US" b="0" noProof="1" smtClean="0"/>
              <a:t>GSDI Liaison’s report for CEOS WGISS 39 Meeting hosted by JAXA, Tsukuba, Japan, 11-15 May, 2015</a:t>
            </a:r>
            <a:endParaRPr lang="en-US" b="0" noProof="1"/>
          </a:p>
        </p:txBody>
      </p:sp>
      <p:sp>
        <p:nvSpPr>
          <p:cNvPr id="13" name="TextBox 12"/>
          <p:cNvSpPr txBox="1"/>
          <p:nvPr/>
        </p:nvSpPr>
        <p:spPr>
          <a:xfrm>
            <a:off x="457199" y="-163858"/>
            <a:ext cx="17894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Outline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3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25421" y="1757177"/>
            <a:ext cx="7054312" cy="5100823"/>
          </a:xfrm>
        </p:spPr>
        <p:txBody>
          <a:bodyPr>
            <a:noAutofit/>
          </a:bodyPr>
          <a:lstStyle/>
          <a:p>
            <a:r>
              <a:rPr lang="hu-HU" dirty="0" smtClean="0"/>
              <a:t>Start of Bertalan Farkas’ spaceflight was on 26 May 1980. One of his task was Earth observation</a:t>
            </a:r>
          </a:p>
          <a:p>
            <a:r>
              <a:rPr lang="hu-HU" dirty="0" smtClean="0"/>
              <a:t>Anniversary Ceremony will take place at the Budapest University of Technology on 26th  May, 2015 followed by a seminar devoted to the development related to his research domains. Under the auspices of Dr. Miklós Seszták, Minister, Ministry of National Development</a:t>
            </a:r>
          </a:p>
          <a:p>
            <a:r>
              <a:rPr lang="hu-HU" dirty="0" smtClean="0"/>
              <a:t>One of the follow-on action was to establish the FÖMI Remote Sensing Centre. The institute performs today EO and GI-based services on operational basis having significant economic and societal benefits. Today FÖMI is a major stakeholder in the EO and GI-related programmes.</a:t>
            </a:r>
          </a:p>
          <a:p>
            <a:pPr marL="0" indent="0">
              <a:buNone/>
            </a:pPr>
            <a:endParaRPr lang="hu-HU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179733" cy="365125"/>
          </a:xfrm>
        </p:spPr>
        <p:txBody>
          <a:bodyPr/>
          <a:lstStyle/>
          <a:p>
            <a:pPr algn="l"/>
            <a:r>
              <a:rPr lang="en-US" b="0" noProof="1" smtClean="0"/>
              <a:t>GSDI Liaison’s report for CEOS WGISS 39 Meeting hosted by JAXA, Tsukuba, Japan, 11-15 May, 2015</a:t>
            </a:r>
            <a:endParaRPr lang="en-US" b="0" noProof="1"/>
          </a:p>
        </p:txBody>
      </p:sp>
      <p:sp>
        <p:nvSpPr>
          <p:cNvPr id="13" name="TextBox 12"/>
          <p:cNvSpPr txBox="1"/>
          <p:nvPr/>
        </p:nvSpPr>
        <p:spPr>
          <a:xfrm>
            <a:off x="0" y="10153"/>
            <a:ext cx="704667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GSDI </a:t>
            </a:r>
            <a:r>
              <a:rPr lang="en-US" sz="2400" dirty="0">
                <a:solidFill>
                  <a:srgbClr val="FF0000"/>
                </a:solidFill>
              </a:rPr>
              <a:t>National-level member activities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Example</a:t>
            </a:r>
            <a:r>
              <a:rPr lang="en-US" sz="2400" dirty="0"/>
              <a:t>: </a:t>
            </a:r>
            <a:r>
              <a:rPr lang="en-US" sz="2400" dirty="0" smtClean="0"/>
              <a:t>HUNAGI (10)</a:t>
            </a:r>
          </a:p>
          <a:p>
            <a:r>
              <a:rPr lang="en-US" sz="2400" dirty="0" smtClean="0"/>
              <a:t>35th Anniversary of the Hungarian space flight</a:t>
            </a:r>
            <a:endParaRPr lang="en-US" sz="2400" dirty="0"/>
          </a:p>
        </p:txBody>
      </p:sp>
      <p:pic>
        <p:nvPicPr>
          <p:cNvPr id="5" name="Picture 4" descr="FarkasBerc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211" y="736904"/>
            <a:ext cx="1430402" cy="14311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09211" y="2168006"/>
            <a:ext cx="1317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Bertalan Farkas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33338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43646" y="784306"/>
            <a:ext cx="8367852" cy="5452786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b="1" dirty="0" smtClean="0"/>
              <a:t>Interoperable spatial data infrastructures and related services are enabling tools for EO applications</a:t>
            </a:r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b="1" dirty="0" smtClean="0"/>
              <a:t>GSDI and its Regional and Country level members </a:t>
            </a:r>
            <a:r>
              <a:rPr lang="en-US" dirty="0" smtClean="0"/>
              <a:t>are playing active role </a:t>
            </a:r>
            <a:r>
              <a:rPr lang="en-US" b="1" dirty="0" smtClean="0"/>
              <a:t>not only serving and supporting</a:t>
            </a:r>
            <a:r>
              <a:rPr lang="en-US" dirty="0" smtClean="0"/>
              <a:t> EO applications, but also </a:t>
            </a:r>
            <a:r>
              <a:rPr lang="en-US" b="1" dirty="0" smtClean="0"/>
              <a:t>providing awareness raising and user feedbacks</a:t>
            </a:r>
            <a:r>
              <a:rPr lang="en-US" dirty="0" smtClean="0"/>
              <a:t> by </a:t>
            </a:r>
            <a:r>
              <a:rPr lang="en-US" b="1" dirty="0" smtClean="0"/>
              <a:t>arranging international networking, regional projects, conference sessions, thematic workshops and promoting challenges </a:t>
            </a:r>
            <a:r>
              <a:rPr lang="en-US" dirty="0" smtClean="0"/>
              <a:t>from local to regional in EO.</a:t>
            </a:r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The Danube Region Data Service Infrastructure project offers excellent opportunities to investigate the </a:t>
            </a:r>
            <a:r>
              <a:rPr lang="en-US" b="1" dirty="0" smtClean="0"/>
              <a:t>feasibility to launch a ESA-supported pilot, with the aim of the establishment of a Danube Data Cube based on WGISS experiences  but with the feature of cross-border environment.</a:t>
            </a:r>
            <a:r>
              <a:rPr lang="en-US" dirty="0" smtClean="0"/>
              <a:t> A draft note on this vision will be submitted to </a:t>
            </a:r>
            <a:r>
              <a:rPr lang="en-US" dirty="0" err="1" smtClean="0"/>
              <a:t>Mirko</a:t>
            </a:r>
            <a:r>
              <a:rPr lang="en-US" dirty="0" smtClean="0"/>
              <a:t> </a:t>
            </a:r>
            <a:r>
              <a:rPr lang="en-US" dirty="0" err="1" smtClean="0"/>
              <a:t>Albani</a:t>
            </a:r>
            <a:r>
              <a:rPr lang="en-US" dirty="0" smtClean="0"/>
              <a:t> of ESA ESRIN after 20 May 2015</a:t>
            </a:r>
          </a:p>
          <a:p>
            <a:pPr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179733" cy="365125"/>
          </a:xfrm>
        </p:spPr>
        <p:txBody>
          <a:bodyPr/>
          <a:lstStyle/>
          <a:p>
            <a:pPr algn="l"/>
            <a:r>
              <a:rPr lang="en-US" b="0" noProof="1" smtClean="0"/>
              <a:t>GSDI Liaison’s report for CEOS WGISS 39 Meeting hosted by JAXA, Tsukuba, Japan, 11-15 May, 2015</a:t>
            </a:r>
            <a:endParaRPr lang="en-US" b="0" noProof="1"/>
          </a:p>
        </p:txBody>
      </p:sp>
      <p:sp>
        <p:nvSpPr>
          <p:cNvPr id="13" name="TextBox 12"/>
          <p:cNvSpPr txBox="1"/>
          <p:nvPr/>
        </p:nvSpPr>
        <p:spPr>
          <a:xfrm>
            <a:off x="0" y="172273"/>
            <a:ext cx="1961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Conclusions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64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199" y="845475"/>
            <a:ext cx="4562202" cy="56473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b="1" dirty="0" smtClean="0"/>
              <a:t>GSDI related updates/contact: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sz="1400" b="1" dirty="0" smtClean="0"/>
              <a:t>Roger Longhorn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400" dirty="0"/>
              <a:t>Secretary-General, GSDI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400" dirty="0" smtClean="0"/>
              <a:t>Editor, GSDI &amp; IGS Global Newsletter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400" u="sng" dirty="0" smtClean="0">
                <a:hlinkClick r:id="rId2"/>
              </a:rPr>
              <a:t>rlonghorn@gsdi.org</a:t>
            </a:r>
            <a:r>
              <a:rPr lang="hu-HU" sz="1400" u="sng" dirty="0" smtClean="0"/>
              <a:t>,  </a:t>
            </a:r>
            <a:r>
              <a:rPr lang="hu-HU" sz="1400" u="sng" dirty="0" smtClean="0">
                <a:hlinkClick r:id="rId3"/>
              </a:rPr>
              <a:t>http://gsdi.org</a:t>
            </a:r>
          </a:p>
          <a:p>
            <a:pPr marL="0" indent="0">
              <a:spcBef>
                <a:spcPts val="0"/>
              </a:spcBef>
              <a:buNone/>
            </a:pPr>
            <a:endParaRPr lang="hu-HU" sz="1400" b="1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sz="1400" b="1" dirty="0" smtClean="0"/>
              <a:t>NASA WWEC 2015-related updates/contacts: </a:t>
            </a:r>
          </a:p>
          <a:p>
            <a:pPr marL="0" indent="0">
              <a:spcBef>
                <a:spcPts val="0"/>
              </a:spcBef>
              <a:buNone/>
            </a:pPr>
            <a:endParaRPr lang="hu-HU" sz="1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sz="1400" b="1" dirty="0" smtClean="0"/>
              <a:t>Patrick Hogan</a:t>
            </a:r>
            <a:r>
              <a:rPr lang="hu-HU" sz="1400" dirty="0" smtClean="0"/>
              <a:t>, NASA Ames RC, Moffet Field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400" dirty="0" smtClean="0">
                <a:hlinkClick r:id="rId4"/>
              </a:rPr>
              <a:t>patrick.hogan@nasa.gov</a:t>
            </a:r>
            <a:r>
              <a:rPr lang="hu-HU" sz="1400" dirty="0" smtClean="0"/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400" b="1" dirty="0" smtClean="0"/>
              <a:t>Prof.Maria.A. Brovelli</a:t>
            </a:r>
            <a:r>
              <a:rPr lang="hu-HU" sz="1400" dirty="0" smtClean="0"/>
              <a:t>, Politecnico Milano at Como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400" dirty="0" smtClean="0">
                <a:hlinkClick r:id="rId5"/>
              </a:rPr>
              <a:t>maria.brovelli@polimi.it</a:t>
            </a:r>
            <a:r>
              <a:rPr lang="hu-HU" sz="1400" dirty="0" smtClean="0"/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400" b="1" dirty="0" smtClean="0"/>
              <a:t>Giuseppe Conti</a:t>
            </a:r>
            <a:r>
              <a:rPr lang="hu-HU" sz="1400" dirty="0" smtClean="0"/>
              <a:t>, Trilogis Spa.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hlinkClick r:id="rId6"/>
              </a:rPr>
              <a:t>Giuseppe.Conti@</a:t>
            </a:r>
            <a:r>
              <a:rPr lang="en-US" sz="1400" dirty="0" smtClean="0">
                <a:hlinkClick r:id="rId6"/>
              </a:rPr>
              <a:t>trilogis.it</a:t>
            </a:r>
            <a:r>
              <a:rPr lang="en-US" sz="1400" dirty="0" smtClean="0"/>
              <a:t> </a:t>
            </a:r>
            <a:endParaRPr lang="hu-HU" sz="1400" dirty="0" smtClean="0"/>
          </a:p>
          <a:p>
            <a:pPr marL="0" indent="0">
              <a:spcBef>
                <a:spcPts val="0"/>
              </a:spcBef>
              <a:buNone/>
            </a:pPr>
            <a:endParaRPr lang="hu-HU" sz="14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400" b="1" dirty="0" smtClean="0"/>
              <a:t>EUROGI related updates/contact:</a:t>
            </a:r>
          </a:p>
          <a:p>
            <a:pPr marL="0" indent="0">
              <a:spcBef>
                <a:spcPts val="0"/>
              </a:spcBef>
              <a:buNone/>
            </a:pPr>
            <a:endParaRPr lang="hu-HU" sz="1400" b="1" dirty="0"/>
          </a:p>
          <a:p>
            <a:pPr marL="0" indent="0">
              <a:spcBef>
                <a:spcPts val="0"/>
              </a:spcBef>
              <a:buNone/>
            </a:pPr>
            <a:r>
              <a:rPr lang="hu-HU" sz="1400" b="1" dirty="0" smtClean="0"/>
              <a:t>Simon Vrečar, </a:t>
            </a:r>
            <a:r>
              <a:rPr lang="hu-HU" sz="1400" dirty="0" smtClean="0"/>
              <a:t>Secretary General  EUROGI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400" dirty="0" smtClean="0">
                <a:hlinkClick r:id="rId7"/>
              </a:rPr>
              <a:t>simon.vrecar@eurogi.org</a:t>
            </a:r>
            <a:r>
              <a:rPr lang="hu-HU" sz="1400" dirty="0" smtClean="0"/>
              <a:t> </a:t>
            </a:r>
            <a:r>
              <a:rPr lang="hu-HU" sz="1400" dirty="0" smtClean="0">
                <a:hlinkClick r:id="rId8"/>
              </a:rPr>
              <a:t>www.eurogi.org</a:t>
            </a:r>
            <a:r>
              <a:rPr lang="hu-HU" sz="1400" dirty="0" smtClean="0"/>
              <a:t>  </a:t>
            </a:r>
          </a:p>
          <a:p>
            <a:pPr marL="0" indent="0">
              <a:spcBef>
                <a:spcPts val="0"/>
              </a:spcBef>
              <a:buNone/>
            </a:pPr>
            <a:endParaRPr lang="hu-HU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sz="1400" b="1" dirty="0" smtClean="0"/>
              <a:t>Danube Region Digital Reference Data</a:t>
            </a:r>
            <a:endParaRPr lang="hu-HU" sz="1400" b="1" dirty="0"/>
          </a:p>
          <a:p>
            <a:pPr marL="0" indent="0">
              <a:spcBef>
                <a:spcPts val="0"/>
              </a:spcBef>
              <a:buNone/>
            </a:pPr>
            <a:endParaRPr lang="hu-HU" sz="14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 err="1"/>
              <a:t>Antal</a:t>
            </a:r>
            <a:r>
              <a:rPr lang="en-US" sz="1400" b="1" dirty="0"/>
              <a:t> </a:t>
            </a:r>
            <a:r>
              <a:rPr lang="en-US" sz="1400" b="1" dirty="0" err="1"/>
              <a:t>Ferenc</a:t>
            </a:r>
            <a:r>
              <a:rPr lang="en-US" sz="1400" b="1" dirty="0"/>
              <a:t> </a:t>
            </a:r>
            <a:r>
              <a:rPr lang="en-US" sz="1400" b="1" dirty="0" err="1"/>
              <a:t>Kovács</a:t>
            </a:r>
            <a:r>
              <a:rPr lang="en-US" sz="1400" b="1" dirty="0"/>
              <a:t> </a:t>
            </a:r>
            <a:r>
              <a:rPr lang="en-US" sz="1400" b="1" dirty="0" smtClean="0"/>
              <a:t>dr</a:t>
            </a:r>
            <a:r>
              <a:rPr lang="en-US" sz="14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EC </a:t>
            </a:r>
            <a:r>
              <a:rPr lang="en-US" sz="1400" dirty="0"/>
              <a:t>JRC </a:t>
            </a:r>
            <a:r>
              <a:rPr lang="en-US" sz="1400" dirty="0" err="1"/>
              <a:t>Danube_Net</a:t>
            </a:r>
            <a:endParaRPr lang="hu-HU" sz="1400" dirty="0"/>
          </a:p>
          <a:p>
            <a:pPr marL="0" indent="0">
              <a:spcBef>
                <a:spcPts val="0"/>
              </a:spcBef>
              <a:buNone/>
            </a:pPr>
            <a:endParaRPr lang="hu-HU" sz="1400" dirty="0" smtClean="0"/>
          </a:p>
          <a:p>
            <a:pPr marL="0" indent="0">
              <a:spcBef>
                <a:spcPts val="0"/>
              </a:spcBef>
              <a:buNone/>
            </a:pPr>
            <a:endParaRPr lang="hu-HU" sz="14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179733" cy="365125"/>
          </a:xfrm>
        </p:spPr>
        <p:txBody>
          <a:bodyPr/>
          <a:lstStyle/>
          <a:p>
            <a:pPr algn="l"/>
            <a:r>
              <a:rPr lang="en-US" b="0" noProof="1" smtClean="0"/>
              <a:t>GSDI Liaison’s report for CEOS WGISS 39 Meeting hosted by JAXA, Tsukuba, Japan, 11-15 May, 2015</a:t>
            </a:r>
            <a:endParaRPr lang="en-US" b="0" noProof="1"/>
          </a:p>
        </p:txBody>
      </p:sp>
      <p:sp>
        <p:nvSpPr>
          <p:cNvPr id="13" name="TextBox 12"/>
          <p:cNvSpPr txBox="1"/>
          <p:nvPr/>
        </p:nvSpPr>
        <p:spPr>
          <a:xfrm>
            <a:off x="457199" y="195155"/>
            <a:ext cx="3190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Acknowledgements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5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7269" y="393700"/>
            <a:ext cx="6718531" cy="5211478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4000" dirty="0" smtClean="0"/>
              <a:t>Thank you for your attention!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314562" cy="365125"/>
          </a:xfrm>
        </p:spPr>
        <p:txBody>
          <a:bodyPr/>
          <a:lstStyle/>
          <a:p>
            <a:r>
              <a:rPr lang="en-US" b="0" noProof="1" smtClean="0"/>
              <a:t>GSDI Liaison’s report for CEOS WGISS 39 Meeting hosted by JAXA, Tsukuba, Japan, 11-15 May, 2015</a:t>
            </a:r>
            <a:endParaRPr lang="en-US" b="0" noProof="1"/>
          </a:p>
        </p:txBody>
      </p:sp>
      <p:pic>
        <p:nvPicPr>
          <p:cNvPr id="5" name="Picture 4" descr="ThankYou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69" y="977040"/>
            <a:ext cx="6100891" cy="1938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2502" y="2969713"/>
            <a:ext cx="45072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Photographs taken: Japan Space Museum, ESA ESRIN, internet</a:t>
            </a:r>
            <a:endParaRPr lang="hu-HU" sz="1000" dirty="0"/>
          </a:p>
        </p:txBody>
      </p:sp>
      <p:pic>
        <p:nvPicPr>
          <p:cNvPr id="8" name="Picture 7" descr="JPNglob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69" y="977040"/>
            <a:ext cx="1938849" cy="188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66487" y="1860213"/>
            <a:ext cx="8048588" cy="2322748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</a:pPr>
            <a:endParaRPr lang="en-US" sz="1900" dirty="0" smtClean="0"/>
          </a:p>
          <a:p>
            <a:pPr lvl="1">
              <a:spcBef>
                <a:spcPts val="1200"/>
              </a:spcBef>
            </a:pPr>
            <a:r>
              <a:rPr lang="en-US" sz="1900" dirty="0" smtClean="0"/>
              <a:t>Former President Abbas </a:t>
            </a:r>
            <a:r>
              <a:rPr lang="en-US" sz="1900" dirty="0" err="1" smtClean="0"/>
              <a:t>Rajabifard</a:t>
            </a:r>
            <a:r>
              <a:rPr lang="en-US" sz="1900" dirty="0" smtClean="0"/>
              <a:t> </a:t>
            </a:r>
            <a:r>
              <a:rPr lang="en-US" sz="1900" dirty="0"/>
              <a:t>and </a:t>
            </a:r>
            <a:r>
              <a:rPr lang="en-US" sz="1900" dirty="0" smtClean="0"/>
              <a:t> GSDI President David </a:t>
            </a:r>
            <a:r>
              <a:rPr lang="en-US" sz="1900" dirty="0"/>
              <a:t>Coleman </a:t>
            </a:r>
            <a:r>
              <a:rPr lang="en-US" sz="1900" dirty="0" smtClean="0"/>
              <a:t>attended the </a:t>
            </a:r>
            <a:r>
              <a:rPr lang="en-US" sz="1900" dirty="0"/>
              <a:t>full </a:t>
            </a:r>
            <a:r>
              <a:rPr lang="en-US" sz="1900" b="1" dirty="0"/>
              <a:t>UN-GGIM meeting in Beijing </a:t>
            </a:r>
            <a:r>
              <a:rPr lang="en-US" sz="1900" dirty="0"/>
              <a:t>in October</a:t>
            </a:r>
            <a:r>
              <a:rPr lang="en-US" sz="1900" dirty="0" smtClean="0"/>
              <a:t>, 2014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Roger Longhorn has ben appointed as Secretary-general of GSDI Association. His coordinates are:</a:t>
            </a:r>
            <a:endParaRPr lang="en-US" sz="2000" dirty="0"/>
          </a:p>
          <a:p>
            <a:pPr marL="228600" lvl="1" indent="0">
              <a:spcBef>
                <a:spcPts val="1200"/>
              </a:spcBef>
              <a:buNone/>
            </a:pPr>
            <a:endParaRPr lang="en-US" sz="1100" dirty="0" smtClean="0"/>
          </a:p>
          <a:p>
            <a:pPr lvl="1">
              <a:spcBef>
                <a:spcPts val="1200"/>
              </a:spcBef>
            </a:pPr>
            <a:endParaRPr lang="en-US" sz="1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179733" cy="365125"/>
          </a:xfrm>
        </p:spPr>
        <p:txBody>
          <a:bodyPr/>
          <a:lstStyle/>
          <a:p>
            <a:pPr algn="l"/>
            <a:r>
              <a:rPr lang="en-US" b="0" noProof="1" smtClean="0"/>
              <a:t>GSDI Liaison’s report for CEOS WGISS 39 Meeting hosted by JAXA, Tsukuba, Japan, 11-15 May, 2015</a:t>
            </a:r>
            <a:endParaRPr lang="en-US" b="0" noProof="1"/>
          </a:p>
        </p:txBody>
      </p:sp>
      <p:sp>
        <p:nvSpPr>
          <p:cNvPr id="13" name="TextBox 12"/>
          <p:cNvSpPr txBox="1"/>
          <p:nvPr/>
        </p:nvSpPr>
        <p:spPr>
          <a:xfrm>
            <a:off x="-2197" y="172273"/>
            <a:ext cx="2729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GSDI Updates (1)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Content Placeholder 1" descr="BasKok-Pakorn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1" b="16071"/>
          <a:stretch>
            <a:fillRect/>
          </a:stretch>
        </p:blipFill>
        <p:spPr>
          <a:xfrm>
            <a:off x="536946" y="952370"/>
            <a:ext cx="2378494" cy="12138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63689" y="952370"/>
            <a:ext cx="568744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Former GSDI President Prof. Bas Kok passed away</a:t>
            </a:r>
          </a:p>
          <a:p>
            <a:endParaRPr lang="hu-HU" b="1" dirty="0" smtClean="0"/>
          </a:p>
          <a:p>
            <a:endParaRPr lang="hu-HU" dirty="0"/>
          </a:p>
          <a:p>
            <a:r>
              <a:rPr lang="hu-HU" sz="1400" dirty="0"/>
              <a:t>Prof.Bas Kok </a:t>
            </a:r>
            <a:r>
              <a:rPr lang="hu-HU" sz="1400" dirty="0" smtClean="0"/>
              <a:t>and Pakorn Apaphant at </a:t>
            </a:r>
            <a:r>
              <a:rPr lang="hu-HU" sz="1400" dirty="0"/>
              <a:t>GEO </a:t>
            </a:r>
            <a:r>
              <a:rPr lang="hu-HU" sz="1400" dirty="0" smtClean="0"/>
              <a:t>V in Bucarest</a:t>
            </a:r>
            <a:endParaRPr lang="hu-H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882044" y="4076829"/>
            <a:ext cx="6800219" cy="2416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hlinkClick r:id="rId3"/>
              </a:rPr>
              <a:t>rlonghorn@gsdi.org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>
                <a:hlinkClick r:id="rId4"/>
              </a:rPr>
              <a:t>http://gsdi.org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Skype: </a:t>
            </a:r>
            <a:r>
              <a:rPr lang="en-US" dirty="0" err="1"/>
              <a:t>ralonghorn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LinkedIn: </a:t>
            </a:r>
            <a:r>
              <a:rPr lang="en-US" dirty="0">
                <a:hlinkClick r:id="rId5"/>
              </a:rPr>
              <a:t>https://www.linkedin.com/in/rogerlonghorn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GSDI LinkedIn: 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://www.linkedin.com/groups/GSDI-Association-3794985</a:t>
            </a:r>
            <a:endParaRPr lang="en-US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3664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179733" cy="365125"/>
          </a:xfrm>
        </p:spPr>
        <p:txBody>
          <a:bodyPr/>
          <a:lstStyle/>
          <a:p>
            <a:pPr algn="l"/>
            <a:r>
              <a:rPr lang="en-US" b="0" noProof="1" smtClean="0"/>
              <a:t>GSDI Liaison’s report for CEOS WGISS 39 Meeting hosted by JAXA, Tsukuba, Japan, 11-15 May, 2015</a:t>
            </a:r>
            <a:endParaRPr lang="en-US" b="0" noProof="1"/>
          </a:p>
        </p:txBody>
      </p:sp>
      <p:sp>
        <p:nvSpPr>
          <p:cNvPr id="13" name="TextBox 12"/>
          <p:cNvSpPr txBox="1"/>
          <p:nvPr/>
        </p:nvSpPr>
        <p:spPr>
          <a:xfrm>
            <a:off x="0" y="10153"/>
            <a:ext cx="2729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GSDI Updates (2)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928" y="3273615"/>
            <a:ext cx="874902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current members of the JBGIS are the Presidents or equivalent officers of:</a:t>
            </a:r>
          </a:p>
          <a:p>
            <a:r>
              <a:rPr lang="en-US" dirty="0"/>
              <a:t> Global Spatial Data Infrastructure Association (GSDI)</a:t>
            </a:r>
          </a:p>
          <a:p>
            <a:r>
              <a:rPr lang="en-US" dirty="0"/>
              <a:t>International Association of Geodesy (IAG)</a:t>
            </a:r>
          </a:p>
          <a:p>
            <a:r>
              <a:rPr lang="en-US" dirty="0"/>
              <a:t>International Cartographic Association (ICA)</a:t>
            </a:r>
          </a:p>
          <a:p>
            <a:r>
              <a:rPr lang="en-US" dirty="0"/>
              <a:t>IEEE Geoscience and Remote Sensing Society (IEEE-GRSS)</a:t>
            </a:r>
          </a:p>
          <a:p>
            <a:r>
              <a:rPr lang="en-US" dirty="0"/>
              <a:t>International Federation of Surveyors (FIG)</a:t>
            </a:r>
          </a:p>
          <a:p>
            <a:r>
              <a:rPr lang="en-US" dirty="0"/>
              <a:t>International Geographical Union (IGU)</a:t>
            </a:r>
          </a:p>
          <a:p>
            <a:r>
              <a:rPr lang="en-US" dirty="0"/>
              <a:t>International Hydrographic Organization (IHO)</a:t>
            </a:r>
          </a:p>
          <a:p>
            <a:r>
              <a:rPr lang="en-US" dirty="0"/>
              <a:t>International Map Industry Association (IMIA)</a:t>
            </a:r>
          </a:p>
          <a:p>
            <a:r>
              <a:rPr lang="en-US" dirty="0"/>
              <a:t>International Steering Committee for Global mapping (ISCGM)</a:t>
            </a:r>
          </a:p>
          <a:p>
            <a:r>
              <a:rPr lang="en-US" dirty="0"/>
              <a:t>International Society for Photogrammetry and Remote Sensing (ISPRS)	</a:t>
            </a:r>
          </a:p>
          <a:p>
            <a:endParaRPr lang="hu-HU" dirty="0"/>
          </a:p>
        </p:txBody>
      </p:sp>
      <p:pic>
        <p:nvPicPr>
          <p:cNvPr id="5" name="Picture 4" descr="JBG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130" y="1856187"/>
            <a:ext cx="4914900" cy="143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60849" y="1032240"/>
            <a:ext cx="59551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spcBef>
                <a:spcPts val="1200"/>
              </a:spcBef>
            </a:pPr>
            <a:r>
              <a:rPr lang="en-US" sz="2000" dirty="0" err="1"/>
              <a:t>MoU</a:t>
            </a:r>
            <a:r>
              <a:rPr lang="en-US" sz="2000" dirty="0"/>
              <a:t>-based cooperation with </a:t>
            </a:r>
            <a:r>
              <a:rPr lang="en-US" sz="2000" b="1" dirty="0"/>
              <a:t>ICA, ISPRS</a:t>
            </a:r>
            <a:r>
              <a:rPr lang="en-US" sz="2000" dirty="0"/>
              <a:t>.                    </a:t>
            </a:r>
            <a:endParaRPr lang="en-US" sz="2000" dirty="0" smtClean="0"/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Ongoing </a:t>
            </a:r>
            <a:r>
              <a:rPr lang="en-US" sz="2000" dirty="0"/>
              <a:t>preparation with </a:t>
            </a:r>
            <a:r>
              <a:rPr lang="en-US" sz="2000" b="1" dirty="0"/>
              <a:t>OGC</a:t>
            </a:r>
            <a:r>
              <a:rPr lang="en-US" sz="2000" dirty="0"/>
              <a:t>. Planned: </a:t>
            </a:r>
            <a:r>
              <a:rPr lang="en-US" sz="2000" b="1" dirty="0"/>
              <a:t>ISDE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34306"/>
            <a:ext cx="72891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High-level cooperation </a:t>
            </a:r>
            <a:r>
              <a:rPr lang="en-US" sz="2400" dirty="0" smtClean="0"/>
              <a:t>with </a:t>
            </a:r>
            <a:r>
              <a:rPr lang="en-US" sz="2400" dirty="0"/>
              <a:t>learned societies of </a:t>
            </a:r>
            <a:endParaRPr lang="en-US" sz="2400" dirty="0" smtClean="0"/>
          </a:p>
          <a:p>
            <a:r>
              <a:rPr lang="en-US" sz="2400" dirty="0" smtClean="0"/>
              <a:t>the geospatial </a:t>
            </a:r>
            <a:r>
              <a:rPr lang="en-US" sz="2400" dirty="0"/>
              <a:t>world</a:t>
            </a:r>
          </a:p>
          <a:p>
            <a:endParaRPr lang="hu-H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35" y="1288980"/>
            <a:ext cx="2833517" cy="200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1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66487" y="877878"/>
            <a:ext cx="8048588" cy="5614997"/>
          </a:xfrm>
        </p:spPr>
        <p:txBody>
          <a:bodyPr>
            <a:normAutofit fontScale="77500" lnSpcReduction="20000"/>
          </a:bodyPr>
          <a:lstStyle/>
          <a:p>
            <a:pPr marL="228600" lvl="1" indent="0">
              <a:spcBef>
                <a:spcPts val="1200"/>
              </a:spcBef>
              <a:buNone/>
            </a:pPr>
            <a:r>
              <a:rPr lang="en-US" sz="2000" b="1" dirty="0" smtClean="0"/>
              <a:t>GSDI Activities in Marine (Coastal and Sea) spatial Data Infrastructure include</a:t>
            </a:r>
          </a:p>
          <a:p>
            <a:r>
              <a:rPr lang="en-US" dirty="0" smtClean="0"/>
              <a:t>Active </a:t>
            </a:r>
            <a:r>
              <a:rPr lang="en-US" dirty="0"/>
              <a:t>participation in the </a:t>
            </a:r>
            <a:r>
              <a:rPr lang="en-US" b="1" dirty="0"/>
              <a:t>IHO’s Marine SDI Working Group </a:t>
            </a:r>
            <a:r>
              <a:rPr lang="en-US" dirty="0"/>
              <a:t>(</a:t>
            </a:r>
            <a:r>
              <a:rPr lang="en-US" sz="1700" dirty="0">
                <a:hlinkClick r:id="rId2"/>
              </a:rPr>
              <a:t>http://www.iho.int/srv1/index.php?option=com_content&amp;view=article&amp;id=483&amp;Itemid=370&amp;lang=en</a:t>
            </a:r>
            <a:r>
              <a:rPr lang="en-US" sz="1700" dirty="0"/>
              <a:t>) </a:t>
            </a:r>
            <a:r>
              <a:rPr lang="en-US" dirty="0" smtClean="0"/>
              <a:t>4</a:t>
            </a:r>
            <a:r>
              <a:rPr lang="en-US" dirty="0"/>
              <a:t>-6 March in London. Meeting report from the tech meeting </a:t>
            </a:r>
            <a:r>
              <a:rPr lang="en-US" dirty="0" smtClean="0"/>
              <a:t>available. The draft </a:t>
            </a:r>
            <a:r>
              <a:rPr lang="en-US" dirty="0" err="1"/>
              <a:t>workplan</a:t>
            </a:r>
            <a:r>
              <a:rPr lang="en-US" dirty="0"/>
              <a:t> </a:t>
            </a:r>
            <a:r>
              <a:rPr lang="en-US" dirty="0" smtClean="0"/>
              <a:t>mention GSDI  explicitly and GSDI Secretary-general Roger Longhorn has </a:t>
            </a:r>
            <a:r>
              <a:rPr lang="en-US" dirty="0"/>
              <a:t>specific </a:t>
            </a:r>
            <a:r>
              <a:rPr lang="en-US" dirty="0" smtClean="0"/>
              <a:t>between 2015</a:t>
            </a:r>
            <a:r>
              <a:rPr lang="en-US" dirty="0"/>
              <a:t>-</a:t>
            </a:r>
            <a:r>
              <a:rPr lang="en-US" dirty="0" smtClean="0"/>
              <a:t>2018. </a:t>
            </a:r>
            <a:r>
              <a:rPr lang="en-US" dirty="0"/>
              <a:t>Highlights from the new </a:t>
            </a:r>
            <a:r>
              <a:rPr lang="en-US" dirty="0" err="1"/>
              <a:t>workplan</a:t>
            </a:r>
            <a:r>
              <a:rPr lang="en-US" dirty="0"/>
              <a:t> include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/>
              <a:t>a)</a:t>
            </a:r>
            <a:r>
              <a:rPr lang="en-US" sz="700" dirty="0"/>
              <a:t>    </a:t>
            </a:r>
            <a:r>
              <a:rPr lang="en-US" sz="700" b="1" dirty="0"/>
              <a:t>  </a:t>
            </a:r>
            <a:r>
              <a:rPr lang="en-US" b="1" dirty="0"/>
              <a:t>Focus on capacity building with adoption of a new Marine/Coastal SDI Training Syllabus </a:t>
            </a:r>
            <a:r>
              <a:rPr lang="en-US" dirty="0"/>
              <a:t>(which </a:t>
            </a:r>
            <a:r>
              <a:rPr lang="en-US" dirty="0" smtClean="0"/>
              <a:t>GSDI </a:t>
            </a:r>
            <a:r>
              <a:rPr lang="en-US" dirty="0"/>
              <a:t>also introduced at </a:t>
            </a:r>
            <a:r>
              <a:rPr lang="en-US" dirty="0" smtClean="0"/>
              <a:t>its </a:t>
            </a:r>
            <a:r>
              <a:rPr lang="en-US" dirty="0"/>
              <a:t>workshop in Cape Town on 21 April and will include in the workshop on 30 May in Lisbon post-INSPIRE </a:t>
            </a:r>
            <a:r>
              <a:rPr lang="en-US" dirty="0" smtClean="0"/>
              <a:t>Conference)</a:t>
            </a:r>
            <a:r>
              <a:rPr lang="en-US" dirty="0"/>
              <a:t>,</a:t>
            </a:r>
          </a:p>
          <a:p>
            <a:r>
              <a:rPr lang="en-US" dirty="0"/>
              <a:t>b)</a:t>
            </a:r>
            <a:r>
              <a:rPr lang="en-US" sz="700" dirty="0"/>
              <a:t>      </a:t>
            </a:r>
            <a:r>
              <a:rPr lang="en-US" b="1" dirty="0"/>
              <a:t>Identifying and promoting national and regional best practice in implementing Marine/Coastal SDIs</a:t>
            </a:r>
            <a:r>
              <a:rPr lang="en-US" dirty="0"/>
              <a:t>,</a:t>
            </a:r>
          </a:p>
          <a:p>
            <a:r>
              <a:rPr lang="en-US" dirty="0"/>
              <a:t>c)</a:t>
            </a:r>
            <a:r>
              <a:rPr lang="en-US" sz="700" dirty="0"/>
              <a:t>      </a:t>
            </a:r>
            <a:r>
              <a:rPr lang="en-US" dirty="0"/>
              <a:t>Extending and updating IHO Publication MSDI C-17 (the </a:t>
            </a:r>
            <a:r>
              <a:rPr lang="en-US" b="1" dirty="0"/>
              <a:t>IHO's introductory document on Marine SDI </a:t>
            </a:r>
            <a:r>
              <a:rPr lang="en-US" dirty="0" smtClean="0"/>
              <a:t>– already available) </a:t>
            </a:r>
            <a:r>
              <a:rPr lang="en-US" dirty="0"/>
              <a:t>and incorporating relevant parts of C-17 into the GSDI SDI Cookbook wiki,</a:t>
            </a:r>
          </a:p>
          <a:p>
            <a:r>
              <a:rPr lang="en-US" dirty="0"/>
              <a:t>d)</a:t>
            </a:r>
            <a:r>
              <a:rPr lang="en-US" sz="700" dirty="0"/>
              <a:t>     </a:t>
            </a:r>
            <a:r>
              <a:rPr lang="en-US" dirty="0"/>
              <a:t>Continuing work on </a:t>
            </a:r>
            <a:r>
              <a:rPr lang="en-US" b="1" dirty="0"/>
              <a:t>development of the new IHO sponsored S-100 series of hydrographic and marine information standards </a:t>
            </a:r>
            <a:r>
              <a:rPr lang="en-US" dirty="0"/>
              <a:t>(in which our member OGC also are playing an important role as so many of their specifications affect work in the marine/coastal realms, especially relating to EO, sensor webs, big data issues, etc.).</a:t>
            </a:r>
          </a:p>
          <a:p>
            <a:pPr lvl="1">
              <a:spcBef>
                <a:spcPts val="1200"/>
              </a:spcBef>
            </a:pPr>
            <a:endParaRPr lang="en-US" sz="1100" dirty="0" smtClean="0"/>
          </a:p>
          <a:p>
            <a:pPr marL="228600" lvl="1" indent="0">
              <a:spcBef>
                <a:spcPts val="1200"/>
              </a:spcBef>
              <a:buNone/>
            </a:pPr>
            <a:endParaRPr lang="en-US" sz="1100" dirty="0"/>
          </a:p>
          <a:p>
            <a:pPr marL="228600" lvl="1" indent="0">
              <a:spcBef>
                <a:spcPts val="1200"/>
              </a:spcBef>
              <a:buNone/>
            </a:pPr>
            <a:endParaRPr lang="en-US" sz="1100" dirty="0" smtClean="0"/>
          </a:p>
          <a:p>
            <a:pPr lvl="1">
              <a:spcBef>
                <a:spcPts val="1200"/>
              </a:spcBef>
            </a:pPr>
            <a:endParaRPr lang="en-US" sz="1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179733" cy="365125"/>
          </a:xfrm>
        </p:spPr>
        <p:txBody>
          <a:bodyPr/>
          <a:lstStyle/>
          <a:p>
            <a:pPr algn="l"/>
            <a:r>
              <a:rPr lang="en-US" b="0" noProof="1" smtClean="0"/>
              <a:t>GSDI Liaison’s report for CEOS WGISS 39 Meeting hosted by JAXA, Tsukuba, Japan, 11-15 May, 2015</a:t>
            </a:r>
            <a:endParaRPr lang="en-US" b="0" noProof="1"/>
          </a:p>
        </p:txBody>
      </p:sp>
      <p:sp>
        <p:nvSpPr>
          <p:cNvPr id="13" name="TextBox 12"/>
          <p:cNvSpPr txBox="1"/>
          <p:nvPr/>
        </p:nvSpPr>
        <p:spPr>
          <a:xfrm>
            <a:off x="0" y="37173"/>
            <a:ext cx="2729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GSDI Updates (3)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7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66486" y="863971"/>
            <a:ext cx="8442927" cy="6386181"/>
          </a:xfrm>
        </p:spPr>
        <p:txBody>
          <a:bodyPr>
            <a:normAutofit/>
          </a:bodyPr>
          <a:lstStyle/>
          <a:p>
            <a:r>
              <a:rPr lang="en-US" sz="1600" dirty="0" smtClean="0"/>
              <a:t>GSDI expert </a:t>
            </a:r>
            <a:r>
              <a:rPr lang="en-US" sz="1600" dirty="0" err="1" smtClean="0"/>
              <a:t>Joep</a:t>
            </a:r>
            <a:r>
              <a:rPr lang="en-US" sz="1600" dirty="0" smtClean="0"/>
              <a:t> </a:t>
            </a:r>
            <a:r>
              <a:rPr lang="en-US" sz="1600" dirty="0" err="1"/>
              <a:t>Crompvoets</a:t>
            </a:r>
            <a:r>
              <a:rPr lang="en-US" sz="1600" dirty="0"/>
              <a:t> </a:t>
            </a:r>
            <a:r>
              <a:rPr lang="en-US" sz="1600" dirty="0" smtClean="0"/>
              <a:t>gave </a:t>
            </a:r>
            <a:r>
              <a:rPr lang="en-US" sz="1600" dirty="0"/>
              <a:t>a keynote presentation and moderated a discussion </a:t>
            </a:r>
            <a:r>
              <a:rPr lang="en-US" sz="1600" dirty="0" smtClean="0"/>
              <a:t>at </a:t>
            </a:r>
            <a:r>
              <a:rPr lang="en-US" sz="1600" dirty="0"/>
              <a:t>the IHO-sponsored ‘</a:t>
            </a:r>
            <a:r>
              <a:rPr lang="en-US" sz="1600" b="1" dirty="0"/>
              <a:t>Marine SDI Open Forum</a:t>
            </a:r>
            <a:r>
              <a:rPr lang="en-US" sz="1600" dirty="0"/>
              <a:t>’ meeting on 3 March in </a:t>
            </a:r>
            <a:r>
              <a:rPr lang="en-US" sz="1600" dirty="0" smtClean="0"/>
              <a:t>London. GSDI member </a:t>
            </a:r>
            <a:r>
              <a:rPr lang="en-US" sz="1600" dirty="0" err="1" smtClean="0"/>
              <a:t>Esri</a:t>
            </a:r>
            <a:r>
              <a:rPr lang="en-US" sz="1600" dirty="0" smtClean="0"/>
              <a:t> </a:t>
            </a:r>
            <a:r>
              <a:rPr lang="en-US" sz="1600" dirty="0"/>
              <a:t>(Rafael </a:t>
            </a:r>
            <a:r>
              <a:rPr lang="en-US" sz="1600" dirty="0" smtClean="0"/>
              <a:t>Ponce </a:t>
            </a:r>
            <a:r>
              <a:rPr lang="en-US" sz="1600" dirty="0"/>
              <a:t>made a </a:t>
            </a:r>
            <a:r>
              <a:rPr lang="en-US" sz="1600" dirty="0" smtClean="0"/>
              <a:t>presentation on Marine GIS while </a:t>
            </a:r>
            <a:r>
              <a:rPr lang="en-US" sz="1600" dirty="0"/>
              <a:t>Hugo de </a:t>
            </a:r>
            <a:r>
              <a:rPr lang="en-US" sz="1600" dirty="0" err="1"/>
              <a:t>Groof</a:t>
            </a:r>
            <a:r>
              <a:rPr lang="en-US" sz="1600" dirty="0"/>
              <a:t> of EC DG Environment also made a keynote presentation on how INSPIRE data themes will support development of marine/coastal SDIs in European coastal states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GSDI role </a:t>
            </a:r>
            <a:r>
              <a:rPr lang="en-US" sz="1600" dirty="0"/>
              <a:t>on the UNESCO Intergovernmental Oceanographic Commission (IOC) IODE</a:t>
            </a:r>
            <a:r>
              <a:rPr lang="en-US" sz="1600" b="1" dirty="0"/>
              <a:t> International Coastal Atlas Network (ICAN) Project </a:t>
            </a:r>
            <a:r>
              <a:rPr lang="en-US" sz="1600" dirty="0" smtClean="0"/>
              <a:t>should be mentioned, </a:t>
            </a:r>
            <a:r>
              <a:rPr lang="en-US" sz="1600" b="1" dirty="0"/>
              <a:t>This project builds on and supports the Coastal/Marine SDI</a:t>
            </a:r>
            <a:r>
              <a:rPr lang="en-US" sz="1600" dirty="0"/>
              <a:t> work, </a:t>
            </a:r>
            <a:r>
              <a:rPr lang="en-US" sz="1600" dirty="0" smtClean="0"/>
              <a:t>where Roger Longhorn serves </a:t>
            </a:r>
            <a:r>
              <a:rPr lang="en-US" sz="1600" dirty="0"/>
              <a:t>on the Steering </a:t>
            </a:r>
            <a:r>
              <a:rPr lang="en-US" sz="1600" dirty="0" smtClean="0"/>
              <a:t>Group. </a:t>
            </a: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://www.iode.org/index.php?option=com_content&amp;view=article&amp;id=335&amp;Itemid=100065</a:t>
            </a:r>
            <a:r>
              <a:rPr lang="en-US" sz="1600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Successful completion of the ‘</a:t>
            </a:r>
            <a:r>
              <a:rPr lang="en-US" sz="1600" b="1" dirty="0"/>
              <a:t>GSDI Marine/Coastal SDI Capacity Building Workshop</a:t>
            </a:r>
            <a:r>
              <a:rPr lang="en-US" sz="1600" dirty="0"/>
              <a:t>’ on 21 April in Cape Town, South Africa – a full-day workshop conducted between the ICAN meeting (19-20 April) and </a:t>
            </a:r>
            <a:r>
              <a:rPr lang="en-US" sz="1600" dirty="0" err="1"/>
              <a:t>CoastGIS</a:t>
            </a:r>
            <a:r>
              <a:rPr lang="en-US" sz="1600" dirty="0"/>
              <a:t> 2015 Conference (22-24 April) – agenda </a:t>
            </a:r>
            <a:r>
              <a:rPr lang="en-US" sz="1600" dirty="0" smtClean="0"/>
              <a:t>available </a:t>
            </a:r>
            <a:r>
              <a:rPr lang="en-US" sz="1600" dirty="0"/>
              <a:t>– attendance was 34 people from various African governmental and academic institutions</a:t>
            </a:r>
            <a:r>
              <a:rPr lang="en-US" sz="1600" dirty="0" smtClean="0"/>
              <a:t>.</a:t>
            </a:r>
          </a:p>
          <a:p>
            <a:pPr lvl="1">
              <a:spcBef>
                <a:spcPts val="1200"/>
              </a:spcBef>
            </a:pPr>
            <a:endParaRPr lang="en-US" sz="1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179733" cy="365125"/>
          </a:xfrm>
        </p:spPr>
        <p:txBody>
          <a:bodyPr/>
          <a:lstStyle/>
          <a:p>
            <a:pPr algn="l"/>
            <a:r>
              <a:rPr lang="en-US" b="0" noProof="1" smtClean="0"/>
              <a:t>GSDI Liaison’s report for CEOS WGISS 39 Meeting hosted by JAXA, Tsukuba, Japan, 11-15 May, 2015</a:t>
            </a:r>
            <a:endParaRPr lang="en-US" b="0" noProof="1"/>
          </a:p>
        </p:txBody>
      </p:sp>
      <p:sp>
        <p:nvSpPr>
          <p:cNvPr id="13" name="TextBox 12"/>
          <p:cNvSpPr txBox="1"/>
          <p:nvPr/>
        </p:nvSpPr>
        <p:spPr>
          <a:xfrm>
            <a:off x="0" y="10153"/>
            <a:ext cx="2729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GSDI Updates (4)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4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66486" y="952370"/>
            <a:ext cx="8442927" cy="5745918"/>
          </a:xfrm>
        </p:spPr>
        <p:txBody>
          <a:bodyPr>
            <a:normAutofit fontScale="77500" lnSpcReduction="20000"/>
          </a:bodyPr>
          <a:lstStyle/>
          <a:p>
            <a:r>
              <a:rPr lang="hu-HU" sz="2100" dirty="0" smtClean="0"/>
              <a:t>GSDI was asked to run a </a:t>
            </a:r>
            <a:r>
              <a:rPr lang="hu-HU" sz="2100" b="1" dirty="0" smtClean="0"/>
              <a:t>Round Table Discussion on Open and Big Data</a:t>
            </a:r>
            <a:r>
              <a:rPr lang="hu-HU" sz="2100" dirty="0" smtClean="0"/>
              <a:t> at the Defense Geospatial Intelligence Conference in London (January 2015)</a:t>
            </a:r>
          </a:p>
          <a:p>
            <a:r>
              <a:rPr lang="hu-HU" sz="2100" dirty="0" smtClean="0"/>
              <a:t>GSDI participation at the </a:t>
            </a:r>
            <a:r>
              <a:rPr lang="hu-HU" sz="2100" b="1" dirty="0" smtClean="0"/>
              <a:t>4th GEO Workshop on </a:t>
            </a:r>
            <a:r>
              <a:rPr lang="en-US" sz="2100" b="1" dirty="0" smtClean="0"/>
              <a:t>“</a:t>
            </a:r>
            <a:r>
              <a:rPr lang="en-US" sz="2100" b="1" i="1" dirty="0"/>
              <a:t>Concepts, Technologies, Systems and Users of the Next GEOSS,</a:t>
            </a:r>
            <a:r>
              <a:rPr lang="en-US" sz="2100" b="1" dirty="0" smtClean="0"/>
              <a:t>” </a:t>
            </a:r>
            <a:r>
              <a:rPr lang="en-US" sz="2100" b="1" dirty="0" err="1" smtClean="0"/>
              <a:t>organised</a:t>
            </a:r>
            <a:r>
              <a:rPr lang="en-US" sz="2100" b="1" dirty="0" smtClean="0"/>
              <a:t> by the </a:t>
            </a:r>
            <a:r>
              <a:rPr lang="en-US" sz="2100" dirty="0"/>
              <a:t>GEOSS Science and Technology Stakeholder Network (STSN)</a:t>
            </a:r>
            <a:r>
              <a:rPr lang="en-US" sz="2100" b="1" dirty="0" smtClean="0"/>
              <a:t> </a:t>
            </a:r>
            <a:r>
              <a:rPr lang="en-US" sz="2100" dirty="0" smtClean="0"/>
              <a:t>in Norfolk VA (March, 2015) </a:t>
            </a:r>
            <a:r>
              <a:rPr lang="en-US" sz="2100" dirty="0" smtClean="0">
                <a:hlinkClick r:id="rId2"/>
              </a:rPr>
              <a:t>http</a:t>
            </a:r>
            <a:r>
              <a:rPr lang="en-US" sz="2100" dirty="0">
                <a:hlinkClick r:id="rId2"/>
              </a:rPr>
              <a:t>://www.gstss.org/</a:t>
            </a:r>
            <a:r>
              <a:rPr lang="en-US" sz="2100" dirty="0" smtClean="0">
                <a:hlinkClick r:id="rId2"/>
              </a:rPr>
              <a:t>2015_Norfolk_4th</a:t>
            </a:r>
            <a:r>
              <a:rPr lang="en-US" sz="2100" dirty="0" smtClean="0"/>
              <a:t> as follows</a:t>
            </a:r>
            <a:endParaRPr lang="hu-HU" sz="2100" dirty="0"/>
          </a:p>
          <a:p>
            <a:pPr lvl="1">
              <a:spcBef>
                <a:spcPts val="1200"/>
              </a:spcBef>
            </a:pPr>
            <a:r>
              <a:rPr lang="en-US" sz="2100" dirty="0" smtClean="0"/>
              <a:t>Session summarized the results of the previous GEOSS 3rd Workshop on “</a:t>
            </a:r>
            <a:r>
              <a:rPr lang="en-US" sz="2100" i="1" dirty="0" smtClean="0"/>
              <a:t>Navigating </a:t>
            </a:r>
            <a:r>
              <a:rPr lang="en-US" sz="2100" i="1" dirty="0"/>
              <a:t>Sustainability on a Changing </a:t>
            </a:r>
            <a:r>
              <a:rPr lang="en-US" sz="2100" i="1" dirty="0" smtClean="0"/>
              <a:t>Planet”</a:t>
            </a:r>
            <a:endParaRPr lang="en-US" sz="2100" dirty="0" smtClean="0"/>
          </a:p>
          <a:p>
            <a:pPr lvl="1">
              <a:spcBef>
                <a:spcPts val="1200"/>
              </a:spcBef>
            </a:pPr>
            <a:r>
              <a:rPr lang="en-US" sz="2100" dirty="0" smtClean="0"/>
              <a:t>At the </a:t>
            </a:r>
            <a:r>
              <a:rPr lang="en-US" sz="2100" b="1" dirty="0" smtClean="0"/>
              <a:t>AIP-8 Kick-off Meeting </a:t>
            </a:r>
            <a:r>
              <a:rPr lang="en-US" sz="2100" dirty="0" smtClean="0"/>
              <a:t>chaired by OGC Interoperability </a:t>
            </a:r>
            <a:r>
              <a:rPr lang="en-US" sz="2100" dirty="0" err="1" smtClean="0"/>
              <a:t>progrem</a:t>
            </a:r>
            <a:r>
              <a:rPr lang="en-US" sz="2100" dirty="0" smtClean="0"/>
              <a:t> Bart De </a:t>
            </a:r>
            <a:r>
              <a:rPr lang="en-US" sz="2100" dirty="0" err="1" smtClean="0"/>
              <a:t>Lathouwer</a:t>
            </a:r>
            <a:r>
              <a:rPr lang="en-US" sz="2100" dirty="0" smtClean="0"/>
              <a:t> , GSDI introduced the recent results (survey and study)  in the field of </a:t>
            </a:r>
            <a:r>
              <a:rPr lang="en-US" sz="2100" b="1" dirty="0" smtClean="0"/>
              <a:t>Marine (Coastal and Sea) Spatial Data Infrastructures </a:t>
            </a:r>
            <a:r>
              <a:rPr lang="en-US" sz="2100" dirty="0" smtClean="0"/>
              <a:t>– relates services. </a:t>
            </a:r>
            <a:r>
              <a:rPr lang="en-US" sz="2100" u="sng" dirty="0">
                <a:hlinkClick r:id="rId3"/>
              </a:rPr>
              <a:t>AIP-8 CFP</a:t>
            </a:r>
            <a:endParaRPr lang="en-US" sz="2100" dirty="0" smtClean="0"/>
          </a:p>
          <a:p>
            <a:pPr lvl="1">
              <a:spcBef>
                <a:spcPts val="1200"/>
              </a:spcBef>
            </a:pPr>
            <a:r>
              <a:rPr lang="en-US" sz="2100" dirty="0" smtClean="0"/>
              <a:t>GSDI emphasized </a:t>
            </a:r>
            <a:r>
              <a:rPr lang="en-US" sz="2100" dirty="0"/>
              <a:t>the concept </a:t>
            </a:r>
            <a:r>
              <a:rPr lang="en-US" sz="2100" b="1" dirty="0"/>
              <a:t>Internet of Spaces/Locations </a:t>
            </a:r>
            <a:r>
              <a:rPr lang="en-US" sz="2100" dirty="0"/>
              <a:t>among </a:t>
            </a:r>
            <a:r>
              <a:rPr lang="en-US" sz="2100" dirty="0" err="1" smtClean="0"/>
              <a:t>IoTs</a:t>
            </a:r>
            <a:r>
              <a:rPr lang="en-US" sz="2100" dirty="0"/>
              <a:t> </a:t>
            </a:r>
            <a:r>
              <a:rPr lang="en-US" sz="2100" dirty="0" smtClean="0"/>
              <a:t>at the breakout</a:t>
            </a:r>
            <a:r>
              <a:rPr lang="en-US" sz="2100" dirty="0"/>
              <a:t>-session chaired by Bob </a:t>
            </a:r>
            <a:r>
              <a:rPr lang="en-US" sz="2100" dirty="0" smtClean="0"/>
              <a:t>Chen of CIESIN </a:t>
            </a:r>
          </a:p>
          <a:p>
            <a:pPr lvl="1">
              <a:spcBef>
                <a:spcPts val="1200"/>
              </a:spcBef>
            </a:pPr>
            <a:r>
              <a:rPr lang="en-US" sz="2100" dirty="0" smtClean="0"/>
              <a:t>GSDI took part of the </a:t>
            </a:r>
            <a:r>
              <a:rPr lang="en-US" sz="2100" b="1" dirty="0" smtClean="0"/>
              <a:t>GEOSS descriptive logo initiative </a:t>
            </a:r>
            <a:r>
              <a:rPr lang="en-US" sz="2100" dirty="0" smtClean="0"/>
              <a:t>- related  meeting</a:t>
            </a:r>
          </a:p>
          <a:p>
            <a:pPr lvl="1">
              <a:spcBef>
                <a:spcPts val="1200"/>
              </a:spcBef>
            </a:pPr>
            <a:r>
              <a:rPr lang="en-US" sz="2100" dirty="0" smtClean="0"/>
              <a:t>GSDI participated the </a:t>
            </a:r>
            <a:r>
              <a:rPr lang="en-US" sz="2100" b="1" dirty="0" smtClean="0"/>
              <a:t>GEOSS Implementation Group discussion </a:t>
            </a:r>
          </a:p>
          <a:p>
            <a:pPr>
              <a:spcBef>
                <a:spcPts val="1200"/>
              </a:spcBef>
            </a:pPr>
            <a:r>
              <a:rPr lang="en-US" sz="2100" b="1" dirty="0" smtClean="0"/>
              <a:t>GSDI contributed </a:t>
            </a:r>
            <a:r>
              <a:rPr lang="en-US" sz="2100" dirty="0" smtClean="0"/>
              <a:t>to the EU BYTE Project “The </a:t>
            </a:r>
            <a:r>
              <a:rPr lang="en-US" sz="2100" b="1" dirty="0"/>
              <a:t>B</a:t>
            </a:r>
            <a:r>
              <a:rPr lang="en-US" sz="2100" dirty="0"/>
              <a:t>ig data roadmap and cross-</a:t>
            </a:r>
            <a:r>
              <a:rPr lang="en-US" sz="2100" dirty="0" err="1"/>
              <a:t>disciplinar</a:t>
            </a:r>
            <a:r>
              <a:rPr lang="en-US" sz="2100" b="1" dirty="0" err="1"/>
              <a:t>Y</a:t>
            </a:r>
            <a:r>
              <a:rPr lang="en-US" sz="2100" dirty="0"/>
              <a:t> community for addressing </a:t>
            </a:r>
            <a:r>
              <a:rPr lang="en-US" sz="2100" dirty="0" err="1" smtClean="0"/>
              <a:t>socie</a:t>
            </a:r>
            <a:r>
              <a:rPr lang="en-US" sz="2100" b="1" dirty="0" err="1" smtClean="0"/>
              <a:t>T</a:t>
            </a:r>
            <a:r>
              <a:rPr lang="en-US" sz="2100" dirty="0" err="1" smtClean="0"/>
              <a:t>al</a:t>
            </a:r>
            <a:r>
              <a:rPr lang="en-US" sz="2100" dirty="0" smtClean="0"/>
              <a:t> </a:t>
            </a:r>
            <a:r>
              <a:rPr lang="en-US" sz="2100" b="1" dirty="0" smtClean="0"/>
              <a:t>E</a:t>
            </a:r>
            <a:r>
              <a:rPr lang="en-US" sz="2100" dirty="0" smtClean="0"/>
              <a:t>xternalities” </a:t>
            </a:r>
            <a:r>
              <a:rPr lang="en-US" sz="2100" dirty="0" smtClean="0">
                <a:hlinkClick r:id="rId4"/>
              </a:rPr>
              <a:t>www.Byte</a:t>
            </a:r>
            <a:r>
              <a:rPr lang="en-US" sz="2100" dirty="0">
                <a:hlinkClick r:id="rId4"/>
              </a:rPr>
              <a:t>-</a:t>
            </a:r>
            <a:r>
              <a:rPr lang="en-US" sz="2100" dirty="0" smtClean="0">
                <a:hlinkClick r:id="rId4"/>
              </a:rPr>
              <a:t>project.eu</a:t>
            </a:r>
            <a:r>
              <a:rPr lang="en-US" sz="2100" dirty="0" smtClean="0"/>
              <a:t> at a brainstorming workshop in Vienna on 13 April, 2015 participated by GEO experts and GEO Sec Osamu </a:t>
            </a:r>
            <a:r>
              <a:rPr lang="en-US" sz="2100" dirty="0" err="1" smtClean="0"/>
              <a:t>Ochiai</a:t>
            </a:r>
            <a:r>
              <a:rPr lang="en-US" sz="2100" dirty="0" smtClean="0"/>
              <a:t> </a:t>
            </a:r>
          </a:p>
          <a:p>
            <a:pPr marL="228600" lvl="1" indent="0">
              <a:spcBef>
                <a:spcPts val="1200"/>
              </a:spcBef>
              <a:buNone/>
            </a:pPr>
            <a:endParaRPr lang="en-US" sz="1100" dirty="0" smtClean="0"/>
          </a:p>
          <a:p>
            <a:pPr lvl="1">
              <a:spcBef>
                <a:spcPts val="1200"/>
              </a:spcBef>
            </a:pPr>
            <a:endParaRPr lang="en-US" sz="1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179733" cy="365125"/>
          </a:xfrm>
        </p:spPr>
        <p:txBody>
          <a:bodyPr/>
          <a:lstStyle/>
          <a:p>
            <a:pPr algn="l"/>
            <a:r>
              <a:rPr lang="en-US" b="0" noProof="1" smtClean="0"/>
              <a:t>GSDI Liaison’s report for CEOS WGISS 39 Meeting hosted by JAXA, Tsukuba, Japan, 11-15 May, 2015</a:t>
            </a:r>
            <a:endParaRPr lang="en-US" b="0" noProof="1"/>
          </a:p>
        </p:txBody>
      </p:sp>
      <p:sp>
        <p:nvSpPr>
          <p:cNvPr id="13" name="TextBox 12"/>
          <p:cNvSpPr txBox="1"/>
          <p:nvPr/>
        </p:nvSpPr>
        <p:spPr>
          <a:xfrm>
            <a:off x="0" y="10153"/>
            <a:ext cx="2729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GSDI Updates (5)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66486" y="802979"/>
            <a:ext cx="7994541" cy="6055021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 smtClean="0"/>
              <a:t>GSDI-GIKNET (</a:t>
            </a:r>
            <a:r>
              <a:rPr lang="en-US" sz="2200" b="1" dirty="0" smtClean="0"/>
              <a:t>Geographic </a:t>
            </a:r>
            <a:r>
              <a:rPr lang="en-US" sz="2200" b="1" dirty="0"/>
              <a:t>Information Knowledge Network of </a:t>
            </a:r>
            <a:r>
              <a:rPr lang="en-US" sz="2200" b="1" dirty="0" smtClean="0"/>
              <a:t>GSDI)    </a:t>
            </a:r>
            <a:r>
              <a:rPr lang="en-US" sz="2200" dirty="0">
                <a:hlinkClick r:id="rId2"/>
              </a:rPr>
              <a:t>http://www.giknet.org</a:t>
            </a:r>
            <a:r>
              <a:rPr lang="en-US" sz="2200" dirty="0"/>
              <a:t>  </a:t>
            </a:r>
          </a:p>
          <a:p>
            <a:r>
              <a:rPr lang="en-US" sz="2200" dirty="0" smtClean="0"/>
              <a:t>GSDI-IGS (</a:t>
            </a:r>
            <a:r>
              <a:rPr lang="en-US" sz="2200" b="1" dirty="0" smtClean="0"/>
              <a:t>International </a:t>
            </a:r>
            <a:r>
              <a:rPr lang="en-US" sz="2200" b="1" dirty="0"/>
              <a:t>Geospatial </a:t>
            </a:r>
            <a:r>
              <a:rPr lang="en-US" sz="2200" b="1" dirty="0" smtClean="0"/>
              <a:t>Society</a:t>
            </a:r>
            <a:r>
              <a:rPr lang="en-US" sz="2200" dirty="0" smtClean="0"/>
              <a:t>) </a:t>
            </a:r>
            <a:r>
              <a:rPr lang="en-US" sz="2200" dirty="0">
                <a:hlinkClick r:id="rId3"/>
              </a:rPr>
              <a:t>http://www.igeoss.org/</a:t>
            </a:r>
            <a:r>
              <a:rPr lang="en-US" sz="2200" dirty="0"/>
              <a:t> </a:t>
            </a:r>
          </a:p>
          <a:p>
            <a:r>
              <a:rPr lang="en-US" sz="2200" b="1" dirty="0"/>
              <a:t>SDI Regional Newsletters, GSDI &amp; IGS Global News (</a:t>
            </a:r>
            <a:r>
              <a:rPr lang="en-US" sz="2200" dirty="0"/>
              <a:t>edited by Roger Longhorn) GSDI home page </a:t>
            </a:r>
            <a:r>
              <a:rPr lang="en-US" sz="2200" dirty="0">
                <a:hlinkClick r:id="rId4"/>
              </a:rPr>
              <a:t>http://www.gsdi.org/newsletters</a:t>
            </a:r>
            <a:r>
              <a:rPr lang="en-US" sz="2200" dirty="0"/>
              <a:t> </a:t>
            </a:r>
            <a:endParaRPr lang="en-US" sz="2200" b="1" dirty="0"/>
          </a:p>
          <a:p>
            <a:r>
              <a:rPr lang="en-US" sz="2200" b="1" dirty="0"/>
              <a:t>Publications </a:t>
            </a:r>
            <a:r>
              <a:rPr lang="en-US" sz="2200" dirty="0">
                <a:hlinkClick r:id="rId5"/>
              </a:rPr>
              <a:t>http://www.gsdi.org/publications</a:t>
            </a:r>
            <a:r>
              <a:rPr lang="en-US" sz="2200" dirty="0"/>
              <a:t> </a:t>
            </a:r>
          </a:p>
          <a:p>
            <a:pPr>
              <a:spcBef>
                <a:spcPts val="1200"/>
              </a:spcBef>
            </a:pPr>
            <a:r>
              <a:rPr lang="hu-HU" sz="2200" dirty="0" smtClean="0"/>
              <a:t>GSDI </a:t>
            </a:r>
            <a:r>
              <a:rPr lang="hu-HU" sz="2200" dirty="0"/>
              <a:t>expert </a:t>
            </a:r>
            <a:r>
              <a:rPr lang="hu-HU" sz="2200" b="1" dirty="0"/>
              <a:t>Doug Nebert </a:t>
            </a:r>
            <a:r>
              <a:rPr lang="hu-HU" sz="2200" dirty="0"/>
              <a:t>of </a:t>
            </a:r>
            <a:r>
              <a:rPr lang="hu-HU" sz="2200" dirty="0" smtClean="0"/>
              <a:t>USGS, former </a:t>
            </a:r>
            <a:r>
              <a:rPr lang="hu-HU" sz="2200" dirty="0"/>
              <a:t>team member of the “GEOSS Recommendations for Community Portals” in the GEOSS Common Infrastructure </a:t>
            </a:r>
            <a:r>
              <a:rPr lang="hu-HU" sz="2200" dirty="0" smtClean="0"/>
              <a:t>framework, Editor of the SDI Cookbook passed away in a plane crash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Dissemination and promotion:</a:t>
            </a:r>
          </a:p>
          <a:p>
            <a:pPr marL="0" indent="0">
              <a:buNone/>
            </a:pPr>
            <a:r>
              <a:rPr lang="en-US" sz="2400" dirty="0"/>
              <a:t>GEO Apps Development Call in </a:t>
            </a:r>
            <a:r>
              <a:rPr lang="en-US" sz="2400" dirty="0" smtClean="0"/>
              <a:t>GEOSS </a:t>
            </a:r>
            <a:r>
              <a:rPr lang="en-US" sz="2400" dirty="0"/>
              <a:t>Architecture Implementation Project framework </a:t>
            </a:r>
          </a:p>
          <a:p>
            <a:pPr marL="0" indent="0">
              <a:buNone/>
            </a:pPr>
            <a:r>
              <a:rPr lang="en-US" sz="2400" dirty="0">
                <a:hlinkClick r:id="rId6"/>
              </a:rPr>
              <a:t>http://www.gsdi.org/node/</a:t>
            </a:r>
            <a:r>
              <a:rPr lang="en-US" sz="2400" dirty="0" smtClean="0">
                <a:hlinkClick r:id="rId6"/>
              </a:rPr>
              <a:t>1382</a:t>
            </a:r>
            <a:r>
              <a:rPr lang="en-US" sz="2400" dirty="0" smtClean="0"/>
              <a:t> </a:t>
            </a:r>
          </a:p>
          <a:p>
            <a:pPr marL="0" lvl="1" indent="0">
              <a:spcBef>
                <a:spcPts val="1800"/>
              </a:spcBef>
              <a:buClr>
                <a:schemeClr val="accent1"/>
              </a:buClr>
              <a:buNone/>
            </a:pPr>
            <a:r>
              <a:rPr lang="en-US" sz="2300" dirty="0">
                <a:hlinkClick r:id="rId7"/>
              </a:rPr>
              <a:t>www.hunagi.hu/G/pub/Globalis/CFP8GEOSSAIPCALL.pdf</a:t>
            </a:r>
            <a:endParaRPr lang="en-US" sz="2300" dirty="0"/>
          </a:p>
          <a:p>
            <a:pPr marL="0" indent="0">
              <a:buNone/>
            </a:pPr>
            <a:endParaRPr lang="hu-HU" sz="2400" dirty="0"/>
          </a:p>
          <a:p>
            <a:pPr>
              <a:spcBef>
                <a:spcPts val="1200"/>
              </a:spcBef>
            </a:pPr>
            <a:endParaRPr lang="hu-HU" sz="2200" dirty="0" smtClean="0"/>
          </a:p>
          <a:p>
            <a:pPr>
              <a:spcBef>
                <a:spcPts val="1200"/>
              </a:spcBef>
            </a:pPr>
            <a:endParaRPr lang="hu-HU" sz="2200" dirty="0"/>
          </a:p>
          <a:p>
            <a:pPr>
              <a:spcBef>
                <a:spcPts val="1200"/>
              </a:spcBef>
            </a:pPr>
            <a:endParaRPr lang="en-US" sz="2600" dirty="0" smtClean="0"/>
          </a:p>
          <a:p>
            <a:pPr marL="228600" lvl="1" indent="0">
              <a:spcBef>
                <a:spcPts val="1200"/>
              </a:spcBef>
              <a:buNone/>
            </a:pPr>
            <a:endParaRPr lang="en-US" sz="1100" dirty="0" smtClean="0"/>
          </a:p>
          <a:p>
            <a:pPr lvl="1">
              <a:spcBef>
                <a:spcPts val="1200"/>
              </a:spcBef>
            </a:pPr>
            <a:endParaRPr lang="en-US" sz="1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179733" cy="365125"/>
          </a:xfrm>
        </p:spPr>
        <p:txBody>
          <a:bodyPr/>
          <a:lstStyle/>
          <a:p>
            <a:pPr algn="l"/>
            <a:r>
              <a:rPr lang="en-US" b="0" noProof="1" smtClean="0"/>
              <a:t>GSDI Liaison’s report for CEOS WGISS 39 Meeting hosted by JAXA, Tsukuba, Japan, 11-15 May, 2015</a:t>
            </a:r>
            <a:endParaRPr lang="en-US" b="0" noProof="1"/>
          </a:p>
        </p:txBody>
      </p:sp>
      <p:sp>
        <p:nvSpPr>
          <p:cNvPr id="13" name="TextBox 12"/>
          <p:cNvSpPr txBox="1"/>
          <p:nvPr/>
        </p:nvSpPr>
        <p:spPr>
          <a:xfrm>
            <a:off x="0" y="10153"/>
            <a:ext cx="2729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GSDI Updates (6)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4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-190895" y="1477393"/>
            <a:ext cx="6477158" cy="5181239"/>
          </a:xfrm>
        </p:spPr>
        <p:txBody>
          <a:bodyPr>
            <a:normAutofit/>
          </a:bodyPr>
          <a:lstStyle/>
          <a:p>
            <a:pPr lvl="2">
              <a:spcBef>
                <a:spcPts val="0"/>
              </a:spcBef>
            </a:pPr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EUROGI </a:t>
            </a:r>
            <a:r>
              <a:rPr lang="en-US" sz="2000" dirty="0" err="1" smtClean="0"/>
              <a:t>imaGIne</a:t>
            </a:r>
            <a:r>
              <a:rPr lang="en-US" sz="2000" dirty="0" smtClean="0"/>
              <a:t> Conference hosted     by DDGI, supported </a:t>
            </a:r>
            <a:r>
              <a:rPr lang="en-US" sz="2000" dirty="0"/>
              <a:t>by ESA and </a:t>
            </a:r>
            <a:r>
              <a:rPr lang="en-US" sz="2000" dirty="0" smtClean="0"/>
              <a:t>DLR</a:t>
            </a:r>
          </a:p>
          <a:p>
            <a:pPr marL="685800" lvl="3" indent="0">
              <a:spcBef>
                <a:spcPts val="0"/>
              </a:spcBef>
              <a:buNone/>
            </a:pPr>
            <a:r>
              <a:rPr lang="en-US" sz="1700" dirty="0" smtClean="0"/>
              <a:t>Berlin, 8-9 October, 2014 with </a:t>
            </a:r>
            <a:r>
              <a:rPr lang="en-US" sz="1700" dirty="0" err="1" smtClean="0"/>
              <a:t>Intergeo</a:t>
            </a:r>
            <a:r>
              <a:rPr lang="en-US" sz="1600" dirty="0" err="1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://www.imagine2014.eu/about-imagine-2014</a:t>
            </a:r>
            <a:r>
              <a:rPr lang="en-US" sz="1600" dirty="0" smtClean="0">
                <a:hlinkClick r:id="rId2"/>
              </a:rPr>
              <a:t>/</a:t>
            </a:r>
            <a:r>
              <a:rPr lang="en-US" sz="1600" dirty="0" smtClean="0"/>
              <a:t> </a:t>
            </a:r>
          </a:p>
          <a:p>
            <a:pPr marL="685800" lvl="3" indent="0">
              <a:spcBef>
                <a:spcPts val="0"/>
              </a:spcBef>
              <a:buNone/>
            </a:pPr>
            <a:endParaRPr lang="en-US" sz="1200" dirty="0"/>
          </a:p>
          <a:p>
            <a:pPr lvl="2">
              <a:spcBef>
                <a:spcPts val="0"/>
              </a:spcBef>
            </a:pPr>
            <a:r>
              <a:rPr lang="en-US" sz="2000" dirty="0"/>
              <a:t>COPERNICUS and the </a:t>
            </a:r>
            <a:r>
              <a:rPr lang="en-US" sz="2000" dirty="0" smtClean="0"/>
              <a:t>                                    Big Geospatial </a:t>
            </a:r>
            <a:r>
              <a:rPr lang="en-US" sz="2000" dirty="0"/>
              <a:t>Data </a:t>
            </a:r>
            <a:r>
              <a:rPr lang="en-US" sz="2000" dirty="0" smtClean="0"/>
              <a:t>Challenge</a:t>
            </a:r>
          </a:p>
          <a:p>
            <a:pPr marL="457200" lvl="2" indent="0">
              <a:spcBef>
                <a:spcPts val="0"/>
              </a:spcBef>
              <a:buNone/>
            </a:pPr>
            <a:r>
              <a:rPr lang="en-US" sz="2000" dirty="0" smtClean="0"/>
              <a:t>   Final </a:t>
            </a:r>
            <a:r>
              <a:rPr lang="en-US" sz="2000" dirty="0"/>
              <a:t>Workshop of Market-Pull-Pack </a:t>
            </a:r>
            <a:r>
              <a:rPr lang="en-US" sz="2000" dirty="0" smtClean="0"/>
              <a:t>Germany   Supported by ESA and EUROGI </a:t>
            </a:r>
          </a:p>
          <a:p>
            <a:pPr marL="685800" lvl="3" indent="0">
              <a:spcBef>
                <a:spcPts val="0"/>
              </a:spcBef>
              <a:buNone/>
            </a:pPr>
            <a:r>
              <a:rPr lang="en-US" sz="1600" dirty="0">
                <a:hlinkClick r:id="rId2"/>
              </a:rPr>
              <a:t>http://www.imagine2014.eu/about-imagine-2014</a:t>
            </a:r>
            <a:r>
              <a:rPr lang="en-US" sz="1600" dirty="0" smtClean="0">
                <a:hlinkClick r:id="rId2"/>
              </a:rPr>
              <a:t>/</a:t>
            </a:r>
            <a:r>
              <a:rPr lang="en-US" sz="1600" dirty="0" smtClean="0"/>
              <a:t> </a:t>
            </a:r>
          </a:p>
          <a:p>
            <a:pPr lvl="2">
              <a:spcBef>
                <a:spcPts val="0"/>
              </a:spcBef>
            </a:pPr>
            <a:r>
              <a:rPr lang="en-US" sz="2000" b="1" dirty="0"/>
              <a:t>Policy papers </a:t>
            </a:r>
            <a:r>
              <a:rPr lang="en-US" sz="2000" dirty="0"/>
              <a:t>on hot </a:t>
            </a:r>
            <a:r>
              <a:rPr lang="en-US" sz="2000" dirty="0" smtClean="0"/>
              <a:t>issues prepared for the </a:t>
            </a:r>
            <a:r>
              <a:rPr lang="en-US" sz="2000" b="1" dirty="0" smtClean="0"/>
              <a:t>Geospatial World Forum/INSPIRE 2015 </a:t>
            </a:r>
            <a:r>
              <a:rPr lang="en-US" sz="2000" dirty="0" err="1" smtClean="0"/>
              <a:t>Conf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</a:p>
          <a:p>
            <a:pPr marL="457200" lvl="2" indent="0">
              <a:spcBef>
                <a:spcPts val="0"/>
              </a:spcBef>
              <a:buNone/>
            </a:pPr>
            <a:r>
              <a:rPr lang="en-US" sz="2000" dirty="0" smtClean="0"/>
              <a:t>    Discussed topics includes:</a:t>
            </a:r>
          </a:p>
          <a:p>
            <a:pPr marL="914400" lvl="4" indent="0">
              <a:spcBef>
                <a:spcPts val="0"/>
              </a:spcBef>
              <a:buNone/>
            </a:pPr>
            <a:r>
              <a:rPr lang="en-US" sz="1500" dirty="0">
                <a:solidFill>
                  <a:schemeClr val="tx1"/>
                </a:solidFill>
              </a:rPr>
              <a:t>Open Data</a:t>
            </a:r>
          </a:p>
          <a:p>
            <a:pPr marL="914400" lvl="4" indent="0">
              <a:spcBef>
                <a:spcPts val="0"/>
              </a:spcBef>
              <a:buNone/>
            </a:pPr>
            <a:r>
              <a:rPr lang="en-US" sz="1500" dirty="0">
                <a:solidFill>
                  <a:schemeClr val="tx1"/>
                </a:solidFill>
              </a:rPr>
              <a:t>Internet of Things</a:t>
            </a:r>
          </a:p>
          <a:p>
            <a:pPr marL="914400" lvl="4" indent="0">
              <a:spcBef>
                <a:spcPts val="0"/>
              </a:spcBef>
              <a:buNone/>
            </a:pPr>
            <a:r>
              <a:rPr lang="en-US" sz="1500" dirty="0" smtClean="0">
                <a:solidFill>
                  <a:schemeClr val="tx1"/>
                </a:solidFill>
              </a:rPr>
              <a:t>Big and Linked </a:t>
            </a:r>
            <a:r>
              <a:rPr lang="en-US" sz="1500" dirty="0">
                <a:solidFill>
                  <a:schemeClr val="tx1"/>
                </a:solidFill>
              </a:rPr>
              <a:t>Data </a:t>
            </a:r>
          </a:p>
          <a:p>
            <a:pPr marL="914400" lvl="4" indent="0">
              <a:spcBef>
                <a:spcPts val="0"/>
              </a:spcBef>
              <a:buNone/>
            </a:pPr>
            <a:r>
              <a:rPr lang="en-US" sz="1500" dirty="0">
                <a:solidFill>
                  <a:schemeClr val="tx1"/>
                </a:solidFill>
              </a:rPr>
              <a:t>Urban &amp; Regional Development </a:t>
            </a:r>
          </a:p>
          <a:p>
            <a:pPr marL="914400" lvl="4" indent="0">
              <a:spcBef>
                <a:spcPts val="0"/>
              </a:spcBef>
              <a:buNone/>
            </a:pPr>
            <a:r>
              <a:rPr lang="en-US" sz="1500" dirty="0">
                <a:solidFill>
                  <a:schemeClr val="tx1"/>
                </a:solidFill>
              </a:rPr>
              <a:t>The promotion of SMEs in the GI/GT sector and </a:t>
            </a:r>
          </a:p>
          <a:p>
            <a:pPr marL="914400" lvl="4" indent="0">
              <a:spcBef>
                <a:spcPts val="0"/>
              </a:spcBef>
              <a:buNone/>
            </a:pPr>
            <a:r>
              <a:rPr lang="en-US" sz="1500" dirty="0">
                <a:solidFill>
                  <a:schemeClr val="tx1"/>
                </a:solidFill>
              </a:rPr>
              <a:t>the use of GI/GT in the wider SME sector  </a:t>
            </a:r>
          </a:p>
          <a:p>
            <a:pPr marL="457200" lvl="2" indent="0">
              <a:buNone/>
            </a:pPr>
            <a:endParaRPr lang="en-US" sz="2000" dirty="0"/>
          </a:p>
          <a:p>
            <a:pPr lvl="2"/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179733" cy="365125"/>
          </a:xfrm>
        </p:spPr>
        <p:txBody>
          <a:bodyPr/>
          <a:lstStyle/>
          <a:p>
            <a:pPr algn="l"/>
            <a:r>
              <a:rPr lang="en-US" b="0" noProof="1" smtClean="0"/>
              <a:t>GSDI Liaison’s report for CEOS WGISS 39 Meeting hosted by JAXA, Tsukuba, Japan, 11-15 May, 2015</a:t>
            </a:r>
            <a:endParaRPr lang="en-US" b="0" noProof="1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638257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GSDI </a:t>
            </a:r>
            <a:r>
              <a:rPr lang="en-US" sz="2400" dirty="0">
                <a:solidFill>
                  <a:srgbClr val="FF0000"/>
                </a:solidFill>
              </a:rPr>
              <a:t>Regional level member activities </a:t>
            </a:r>
          </a:p>
          <a:p>
            <a:r>
              <a:rPr lang="en-US" sz="2400" dirty="0"/>
              <a:t>Example: </a:t>
            </a:r>
            <a:r>
              <a:rPr lang="en-US" sz="2400" dirty="0" smtClean="0"/>
              <a:t>update on EUROGI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Activities related to the Earth Observation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 descr="Copernicu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884" y="3926278"/>
            <a:ext cx="2360467" cy="791104"/>
          </a:xfrm>
          <a:prstGeom prst="rect">
            <a:avLst/>
          </a:prstGeom>
        </p:spPr>
      </p:pic>
      <p:pic>
        <p:nvPicPr>
          <p:cNvPr id="2" name="Picture 1" descr="imaGIne2014 ConferenceLogo_400_186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1"/>
          <a:stretch/>
        </p:blipFill>
        <p:spPr>
          <a:xfrm>
            <a:off x="7296387" y="1038028"/>
            <a:ext cx="1897969" cy="7979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0617" y="407261"/>
            <a:ext cx="1975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0000"/>
                </a:solidFill>
                <a:hlinkClick r:id="rId5"/>
              </a:rPr>
              <a:t>www.eurogi.org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endParaRPr lang="hu-HU" dirty="0">
              <a:solidFill>
                <a:srgbClr val="000000"/>
              </a:solidFill>
            </a:endParaRPr>
          </a:p>
        </p:txBody>
      </p:sp>
      <p:pic>
        <p:nvPicPr>
          <p:cNvPr id="5" name="Picture 4" descr="RobertoViola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836" y="1874057"/>
            <a:ext cx="1874520" cy="14058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89789" y="3279947"/>
            <a:ext cx="2768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Roberto Viola DG Connect</a:t>
            </a:r>
          </a:p>
          <a:p>
            <a:r>
              <a:rPr lang="hu-HU" sz="1200" dirty="0" smtClean="0"/>
              <a:t>EU’s champion for Open data and </a:t>
            </a:r>
          </a:p>
          <a:p>
            <a:r>
              <a:rPr lang="hu-HU" sz="1200" dirty="0" smtClean="0"/>
              <a:t>Data driven economy policy</a:t>
            </a:r>
            <a:endParaRPr lang="hu-HU" sz="1200" dirty="0"/>
          </a:p>
        </p:txBody>
      </p:sp>
      <p:pic>
        <p:nvPicPr>
          <p:cNvPr id="9" name="Picture 8" descr="Inspire2015-GWF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23" b="64770"/>
          <a:stretch/>
        </p:blipFill>
        <p:spPr>
          <a:xfrm>
            <a:off x="5303846" y="4886186"/>
            <a:ext cx="3529673" cy="177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3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8713</TotalTime>
  <Words>2662</Words>
  <Application>Microsoft Office PowerPoint</Application>
  <PresentationFormat>On-screen Show (4:3)</PresentationFormat>
  <Paragraphs>341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Plaza</vt:lpstr>
      <vt:lpstr>Custom Design</vt:lpstr>
      <vt:lpstr> Liaison’s Report on GSDI Association  An update on selected activities since WGISS-38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Thank you for your attention!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GSDI Liaison Report September 2012</dc:title>
  <dc:creator>Gabor Remetey</dc:creator>
  <cp:lastModifiedBy>Anne</cp:lastModifiedBy>
  <cp:revision>649</cp:revision>
  <dcterms:created xsi:type="dcterms:W3CDTF">2011-05-11T21:00:58Z</dcterms:created>
  <dcterms:modified xsi:type="dcterms:W3CDTF">2015-06-24T19:08:19Z</dcterms:modified>
</cp:coreProperties>
</file>