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p:sldMasterIdLst>
    <p:sldMasterId id="2147483651" r:id="rId1"/>
  </p:sldMasterIdLst>
  <p:notesMasterIdLst>
    <p:notesMasterId r:id="rId22"/>
  </p:notesMasterIdLst>
  <p:handoutMasterIdLst>
    <p:handoutMasterId r:id="rId23"/>
  </p:handoutMasterIdLst>
  <p:sldIdLst>
    <p:sldId id="412" r:id="rId2"/>
    <p:sldId id="413" r:id="rId3"/>
    <p:sldId id="414" r:id="rId4"/>
    <p:sldId id="415" r:id="rId5"/>
    <p:sldId id="421" r:id="rId6"/>
    <p:sldId id="417" r:id="rId7"/>
    <p:sldId id="418" r:id="rId8"/>
    <p:sldId id="455" r:id="rId9"/>
    <p:sldId id="435" r:id="rId10"/>
    <p:sldId id="436" r:id="rId11"/>
    <p:sldId id="437" r:id="rId12"/>
    <p:sldId id="438" r:id="rId13"/>
    <p:sldId id="454" r:id="rId14"/>
    <p:sldId id="446" r:id="rId15"/>
    <p:sldId id="444" r:id="rId16"/>
    <p:sldId id="448" r:id="rId17"/>
    <p:sldId id="451" r:id="rId18"/>
    <p:sldId id="452" r:id="rId19"/>
    <p:sldId id="458" r:id="rId20"/>
    <p:sldId id="459" r:id="rId21"/>
  </p:sldIdLst>
  <p:sldSz cx="9144000" cy="6858000" type="screen4x3"/>
  <p:notesSz cx="7038975" cy="9185275"/>
  <p:defaultTextStyle>
    <a:defPPr>
      <a:defRPr lang="en-US"/>
    </a:defPPr>
    <a:lvl1pPr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5pPr>
    <a:lvl6pPr marL="2286000" algn="l" defTabSz="914400" rtl="0" eaLnBrk="1" latinLnBrk="0" hangingPunct="1">
      <a:defRPr sz="2000" kern="1200">
        <a:solidFill>
          <a:schemeClr val="tx1"/>
        </a:solidFill>
        <a:latin typeface="Arial" charset="0"/>
        <a:ea typeface="ＭＳ Ｐゴシック" pitchFamily="34" charset="-128"/>
        <a:cs typeface="+mn-cs"/>
      </a:defRPr>
    </a:lvl6pPr>
    <a:lvl7pPr marL="2743200" algn="l" defTabSz="914400" rtl="0" eaLnBrk="1" latinLnBrk="0" hangingPunct="1">
      <a:defRPr sz="2000" kern="1200">
        <a:solidFill>
          <a:schemeClr val="tx1"/>
        </a:solidFill>
        <a:latin typeface="Arial" charset="0"/>
        <a:ea typeface="ＭＳ Ｐゴシック" pitchFamily="34" charset="-128"/>
        <a:cs typeface="+mn-cs"/>
      </a:defRPr>
    </a:lvl7pPr>
    <a:lvl8pPr marL="3200400" algn="l" defTabSz="914400" rtl="0" eaLnBrk="1" latinLnBrk="0" hangingPunct="1">
      <a:defRPr sz="2000" kern="1200">
        <a:solidFill>
          <a:schemeClr val="tx1"/>
        </a:solidFill>
        <a:latin typeface="Arial" charset="0"/>
        <a:ea typeface="ＭＳ Ｐゴシック" pitchFamily="34" charset="-128"/>
        <a:cs typeface="+mn-cs"/>
      </a:defRPr>
    </a:lvl8pPr>
    <a:lvl9pPr marL="3657600" algn="l" defTabSz="914400" rtl="0" eaLnBrk="1" latinLnBrk="0" hangingPunct="1">
      <a:defRPr sz="20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FE4"/>
    <a:srgbClr val="71B23D"/>
    <a:srgbClr val="85A3C0"/>
    <a:srgbClr val="104A84"/>
    <a:srgbClr val="C3D2E1"/>
    <a:srgbClr val="104A87"/>
    <a:srgbClr val="F5FFA1"/>
    <a:srgbClr val="FEF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6675" autoAdjust="0"/>
  </p:normalViewPr>
  <p:slideViewPr>
    <p:cSldViewPr snapToGrid="0">
      <p:cViewPr>
        <p:scale>
          <a:sx n="94" d="100"/>
          <a:sy n="94" d="100"/>
        </p:scale>
        <p:origin x="-6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66" d="100"/>
          <a:sy n="66" d="100"/>
        </p:scale>
        <p:origin x="1065353216" y="82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jbehnke:Library:Caches:TemporaryItems:Outlook%20Temp:dist_level_FY00-FY14%5b2%5d.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91404100397699"/>
          <c:y val="0.182864438316513"/>
          <c:w val="0.81552041210286796"/>
          <c:h val="0.72441636552535504"/>
        </c:manualLayout>
      </c:layout>
      <c:barChart>
        <c:barDir val="col"/>
        <c:grouping val="stacked"/>
        <c:varyColors val="0"/>
        <c:ser>
          <c:idx val="4"/>
          <c:order val="0"/>
          <c:tx>
            <c:strRef>
              <c:f>level_dist_data!$B$3</c:f>
              <c:strCache>
                <c:ptCount val="1"/>
                <c:pt idx="0">
                  <c:v>Level 0</c:v>
                </c:pt>
              </c:strCache>
            </c:strRef>
          </c:tx>
          <c:spPr>
            <a:ln w="6350">
              <a:solidFill>
                <a:prstClr val="black"/>
              </a:solidFill>
            </a:ln>
          </c:spPr>
          <c:invertIfNegative val="0"/>
          <c:cat>
            <c:numRef>
              <c:f>level_dist_data!$A$4:$A$18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level_dist_data!$B$4:$B$18</c:f>
              <c:numCache>
                <c:formatCode>General</c:formatCode>
                <c:ptCount val="15"/>
                <c:pt idx="0">
                  <c:v>73847</c:v>
                </c:pt>
                <c:pt idx="1">
                  <c:v>383060</c:v>
                </c:pt>
                <c:pt idx="2">
                  <c:v>364468</c:v>
                </c:pt>
                <c:pt idx="3">
                  <c:v>931332</c:v>
                </c:pt>
                <c:pt idx="4">
                  <c:v>2844518</c:v>
                </c:pt>
                <c:pt idx="5">
                  <c:v>985388</c:v>
                </c:pt>
                <c:pt idx="6">
                  <c:v>1201684</c:v>
                </c:pt>
                <c:pt idx="7">
                  <c:v>1530987</c:v>
                </c:pt>
                <c:pt idx="8">
                  <c:v>734409</c:v>
                </c:pt>
                <c:pt idx="9">
                  <c:v>1388830</c:v>
                </c:pt>
                <c:pt idx="10">
                  <c:v>1130250</c:v>
                </c:pt>
                <c:pt idx="11">
                  <c:v>1725672</c:v>
                </c:pt>
                <c:pt idx="12">
                  <c:v>1679283</c:v>
                </c:pt>
                <c:pt idx="13">
                  <c:v>2581754</c:v>
                </c:pt>
                <c:pt idx="14">
                  <c:v>2902009</c:v>
                </c:pt>
              </c:numCache>
            </c:numRef>
          </c:val>
        </c:ser>
        <c:ser>
          <c:idx val="5"/>
          <c:order val="1"/>
          <c:tx>
            <c:strRef>
              <c:f>level_dist_data!$C$3</c:f>
              <c:strCache>
                <c:ptCount val="1"/>
                <c:pt idx="0">
                  <c:v>Level 1</c:v>
                </c:pt>
              </c:strCache>
            </c:strRef>
          </c:tx>
          <c:spPr>
            <a:ln w="6350">
              <a:solidFill>
                <a:prstClr val="black"/>
              </a:solidFill>
            </a:ln>
          </c:spPr>
          <c:invertIfNegative val="0"/>
          <c:cat>
            <c:numRef>
              <c:f>level_dist_data!$A$4:$A$18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level_dist_data!$C$4:$C$18</c:f>
              <c:numCache>
                <c:formatCode>General</c:formatCode>
                <c:ptCount val="15"/>
                <c:pt idx="0">
                  <c:v>455897</c:v>
                </c:pt>
                <c:pt idx="1">
                  <c:v>1666643</c:v>
                </c:pt>
                <c:pt idx="2">
                  <c:v>4595684</c:v>
                </c:pt>
                <c:pt idx="3">
                  <c:v>7467109</c:v>
                </c:pt>
                <c:pt idx="4">
                  <c:v>10782060</c:v>
                </c:pt>
                <c:pt idx="5">
                  <c:v>9976718</c:v>
                </c:pt>
                <c:pt idx="6">
                  <c:v>15127182</c:v>
                </c:pt>
                <c:pt idx="7">
                  <c:v>22666913</c:v>
                </c:pt>
                <c:pt idx="8">
                  <c:v>31290271</c:v>
                </c:pt>
                <c:pt idx="9">
                  <c:v>58512840</c:v>
                </c:pt>
                <c:pt idx="10">
                  <c:v>96292954</c:v>
                </c:pt>
                <c:pt idx="11">
                  <c:v>127444305</c:v>
                </c:pt>
                <c:pt idx="12">
                  <c:v>140295471</c:v>
                </c:pt>
                <c:pt idx="13">
                  <c:v>160098912</c:v>
                </c:pt>
                <c:pt idx="14">
                  <c:v>197905974</c:v>
                </c:pt>
              </c:numCache>
            </c:numRef>
          </c:val>
        </c:ser>
        <c:ser>
          <c:idx val="0"/>
          <c:order val="2"/>
          <c:tx>
            <c:strRef>
              <c:f>level_dist_data!$D$3</c:f>
              <c:strCache>
                <c:ptCount val="1"/>
                <c:pt idx="0">
                  <c:v>Level 2</c:v>
                </c:pt>
              </c:strCache>
            </c:strRef>
          </c:tx>
          <c:spPr>
            <a:ln w="6350">
              <a:solidFill>
                <a:prstClr val="black"/>
              </a:solidFill>
            </a:ln>
          </c:spPr>
          <c:invertIfNegative val="0"/>
          <c:cat>
            <c:numRef>
              <c:f>level_dist_data!$A$4:$A$18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level_dist_data!$D$4:$D$18</c:f>
              <c:numCache>
                <c:formatCode>General</c:formatCode>
                <c:ptCount val="15"/>
                <c:pt idx="0">
                  <c:v>7028</c:v>
                </c:pt>
                <c:pt idx="1">
                  <c:v>404414</c:v>
                </c:pt>
                <c:pt idx="2">
                  <c:v>1734392</c:v>
                </c:pt>
                <c:pt idx="3">
                  <c:v>9579738</c:v>
                </c:pt>
                <c:pt idx="4">
                  <c:v>13692050</c:v>
                </c:pt>
                <c:pt idx="5">
                  <c:v>20260641</c:v>
                </c:pt>
                <c:pt idx="6">
                  <c:v>29741106</c:v>
                </c:pt>
                <c:pt idx="7">
                  <c:v>47641204</c:v>
                </c:pt>
                <c:pt idx="8">
                  <c:v>78474032</c:v>
                </c:pt>
                <c:pt idx="9">
                  <c:v>108062855</c:v>
                </c:pt>
                <c:pt idx="10">
                  <c:v>179482892</c:v>
                </c:pt>
                <c:pt idx="11">
                  <c:v>233056520</c:v>
                </c:pt>
                <c:pt idx="12">
                  <c:v>279651565</c:v>
                </c:pt>
                <c:pt idx="13">
                  <c:v>354533305</c:v>
                </c:pt>
                <c:pt idx="14">
                  <c:v>356603578</c:v>
                </c:pt>
              </c:numCache>
            </c:numRef>
          </c:val>
        </c:ser>
        <c:ser>
          <c:idx val="1"/>
          <c:order val="3"/>
          <c:tx>
            <c:strRef>
              <c:f>level_dist_data!$E$3</c:f>
              <c:strCache>
                <c:ptCount val="1"/>
                <c:pt idx="0">
                  <c:v>Level 3</c:v>
                </c:pt>
              </c:strCache>
            </c:strRef>
          </c:tx>
          <c:spPr>
            <a:ln>
              <a:solidFill>
                <a:prstClr val="black"/>
              </a:solidFill>
            </a:ln>
          </c:spPr>
          <c:invertIfNegative val="0"/>
          <c:cat>
            <c:numRef>
              <c:f>level_dist_data!$A$4:$A$18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level_dist_data!$E$4:$E$18</c:f>
              <c:numCache>
                <c:formatCode>General</c:formatCode>
                <c:ptCount val="15"/>
                <c:pt idx="0">
                  <c:v>10995</c:v>
                </c:pt>
                <c:pt idx="1">
                  <c:v>201567</c:v>
                </c:pt>
                <c:pt idx="2">
                  <c:v>775460</c:v>
                </c:pt>
                <c:pt idx="3">
                  <c:v>5174968</c:v>
                </c:pt>
                <c:pt idx="4">
                  <c:v>6030980</c:v>
                </c:pt>
                <c:pt idx="5">
                  <c:v>13687387</c:v>
                </c:pt>
                <c:pt idx="6">
                  <c:v>12022124</c:v>
                </c:pt>
                <c:pt idx="7">
                  <c:v>15117657</c:v>
                </c:pt>
                <c:pt idx="8">
                  <c:v>27770397</c:v>
                </c:pt>
                <c:pt idx="9">
                  <c:v>53119029</c:v>
                </c:pt>
                <c:pt idx="10">
                  <c:v>103234860</c:v>
                </c:pt>
                <c:pt idx="11">
                  <c:v>59389939</c:v>
                </c:pt>
                <c:pt idx="12">
                  <c:v>82007067</c:v>
                </c:pt>
                <c:pt idx="13">
                  <c:v>135177662</c:v>
                </c:pt>
                <c:pt idx="14">
                  <c:v>187084601</c:v>
                </c:pt>
              </c:numCache>
            </c:numRef>
          </c:val>
        </c:ser>
        <c:ser>
          <c:idx val="2"/>
          <c:order val="4"/>
          <c:tx>
            <c:strRef>
              <c:f>level_dist_data!$F$3</c:f>
              <c:strCache>
                <c:ptCount val="1"/>
                <c:pt idx="0">
                  <c:v>Level 4</c:v>
                </c:pt>
              </c:strCache>
            </c:strRef>
          </c:tx>
          <c:spPr>
            <a:ln w="12700">
              <a:solidFill>
                <a:prstClr val="black"/>
              </a:solidFill>
            </a:ln>
          </c:spPr>
          <c:invertIfNegative val="0"/>
          <c:cat>
            <c:numRef>
              <c:f>level_dist_data!$A$4:$A$18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level_dist_data!$F$4:$F$18</c:f>
              <c:numCache>
                <c:formatCode>General</c:formatCode>
                <c:ptCount val="15"/>
                <c:pt idx="0">
                  <c:v>3084</c:v>
                </c:pt>
                <c:pt idx="1">
                  <c:v>45828</c:v>
                </c:pt>
                <c:pt idx="2">
                  <c:v>341547</c:v>
                </c:pt>
                <c:pt idx="3">
                  <c:v>1044189</c:v>
                </c:pt>
                <c:pt idx="4">
                  <c:v>1043281</c:v>
                </c:pt>
                <c:pt idx="5">
                  <c:v>1871853</c:v>
                </c:pt>
                <c:pt idx="6">
                  <c:v>1174983</c:v>
                </c:pt>
                <c:pt idx="7">
                  <c:v>1799492</c:v>
                </c:pt>
                <c:pt idx="8">
                  <c:v>4046371</c:v>
                </c:pt>
                <c:pt idx="9">
                  <c:v>12931047</c:v>
                </c:pt>
                <c:pt idx="10">
                  <c:v>37149217</c:v>
                </c:pt>
                <c:pt idx="11">
                  <c:v>61631080</c:v>
                </c:pt>
                <c:pt idx="12">
                  <c:v>89801470</c:v>
                </c:pt>
                <c:pt idx="13">
                  <c:v>140020729</c:v>
                </c:pt>
                <c:pt idx="14">
                  <c:v>244256879</c:v>
                </c:pt>
              </c:numCache>
            </c:numRef>
          </c:val>
        </c:ser>
        <c:ser>
          <c:idx val="6"/>
          <c:order val="5"/>
          <c:tx>
            <c:strRef>
              <c:f>level_dist_data!$G$3</c:f>
              <c:strCache>
                <c:ptCount val="1"/>
                <c:pt idx="0">
                  <c:v>Other</c:v>
                </c:pt>
              </c:strCache>
            </c:strRef>
          </c:tx>
          <c:spPr>
            <a:solidFill>
              <a:srgbClr val="FFFF00"/>
            </a:solidFill>
            <a:ln w="12700">
              <a:solidFill>
                <a:prstClr val="black"/>
              </a:solidFill>
            </a:ln>
          </c:spPr>
          <c:invertIfNegative val="0"/>
          <c:cat>
            <c:numRef>
              <c:f>level_dist_data!$A$4:$A$18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level_dist_data!$G$4:$G$18</c:f>
              <c:numCache>
                <c:formatCode>General</c:formatCode>
                <c:ptCount val="15"/>
                <c:pt idx="0">
                  <c:v>4159876</c:v>
                </c:pt>
                <c:pt idx="1">
                  <c:v>5792221</c:v>
                </c:pt>
                <c:pt idx="2">
                  <c:v>11494088</c:v>
                </c:pt>
                <c:pt idx="3">
                  <c:v>11014049</c:v>
                </c:pt>
                <c:pt idx="4">
                  <c:v>12340041</c:v>
                </c:pt>
                <c:pt idx="5">
                  <c:v>19586569</c:v>
                </c:pt>
                <c:pt idx="6">
                  <c:v>26601156</c:v>
                </c:pt>
                <c:pt idx="7">
                  <c:v>32821293</c:v>
                </c:pt>
                <c:pt idx="8">
                  <c:v>21802920</c:v>
                </c:pt>
                <c:pt idx="9">
                  <c:v>22423526</c:v>
                </c:pt>
                <c:pt idx="10">
                  <c:v>5823710</c:v>
                </c:pt>
                <c:pt idx="11">
                  <c:v>19148987</c:v>
                </c:pt>
                <c:pt idx="12">
                  <c:v>22357349</c:v>
                </c:pt>
                <c:pt idx="13">
                  <c:v>35732905</c:v>
                </c:pt>
                <c:pt idx="14">
                  <c:v>38848361</c:v>
                </c:pt>
              </c:numCache>
            </c:numRef>
          </c:val>
        </c:ser>
        <c:dLbls>
          <c:showLegendKey val="0"/>
          <c:showVal val="0"/>
          <c:showCatName val="0"/>
          <c:showSerName val="0"/>
          <c:showPercent val="0"/>
          <c:showBubbleSize val="0"/>
        </c:dLbls>
        <c:gapWidth val="150"/>
        <c:overlap val="100"/>
        <c:axId val="102725120"/>
        <c:axId val="102727040"/>
      </c:barChart>
      <c:catAx>
        <c:axId val="102725120"/>
        <c:scaling>
          <c:orientation val="minMax"/>
        </c:scaling>
        <c:delete val="0"/>
        <c:axPos val="b"/>
        <c:title>
          <c:tx>
            <c:rich>
              <a:bodyPr/>
              <a:lstStyle/>
              <a:p>
                <a:pPr>
                  <a:defRPr sz="1800">
                    <a:latin typeface="Arial" pitchFamily="34" charset="0"/>
                    <a:cs typeface="Arial" pitchFamily="34" charset="0"/>
                  </a:defRPr>
                </a:pPr>
                <a:r>
                  <a:rPr lang="en-US" sz="1800">
                    <a:latin typeface="Arial" pitchFamily="34" charset="0"/>
                    <a:cs typeface="Arial" pitchFamily="34" charset="0"/>
                  </a:rPr>
                  <a:t>Fiscal Year</a:t>
                </a:r>
              </a:p>
            </c:rich>
          </c:tx>
          <c:layout/>
          <c:overlay val="0"/>
        </c:title>
        <c:numFmt formatCode="General" sourceLinked="1"/>
        <c:majorTickMark val="out"/>
        <c:minorTickMark val="none"/>
        <c:tickLblPos val="nextTo"/>
        <c:txPr>
          <a:bodyPr/>
          <a:lstStyle/>
          <a:p>
            <a:pPr>
              <a:defRPr sz="1200"/>
            </a:pPr>
            <a:endParaRPr lang="en-US"/>
          </a:p>
        </c:txPr>
        <c:crossAx val="102727040"/>
        <c:crosses val="autoZero"/>
        <c:auto val="1"/>
        <c:lblAlgn val="ctr"/>
        <c:lblOffset val="100"/>
        <c:noMultiLvlLbl val="0"/>
      </c:catAx>
      <c:valAx>
        <c:axId val="102727040"/>
        <c:scaling>
          <c:orientation val="minMax"/>
        </c:scaling>
        <c:delete val="0"/>
        <c:axPos val="l"/>
        <c:majorGridlines/>
        <c:title>
          <c:tx>
            <c:rich>
              <a:bodyPr rot="-5400000" vert="horz"/>
              <a:lstStyle/>
              <a:p>
                <a:pPr>
                  <a:defRPr sz="1800" b="1">
                    <a:latin typeface="Arial" pitchFamily="34" charset="0"/>
                    <a:cs typeface="Arial" pitchFamily="34" charset="0"/>
                  </a:defRPr>
                </a:pPr>
                <a:r>
                  <a:rPr lang="en-US" sz="1800" b="1">
                    <a:latin typeface="Arial" pitchFamily="34" charset="0"/>
                    <a:cs typeface="Arial" pitchFamily="34" charset="0"/>
                  </a:rPr>
                  <a:t>Number</a:t>
                </a:r>
                <a:r>
                  <a:rPr lang="en-US" sz="1800" b="1" baseline="0">
                    <a:latin typeface="Arial" pitchFamily="34" charset="0"/>
                    <a:cs typeface="Arial" pitchFamily="34" charset="0"/>
                  </a:rPr>
                  <a:t> of Files </a:t>
                </a:r>
                <a:r>
                  <a:rPr lang="en-US" sz="1800" b="1">
                    <a:latin typeface="Arial" pitchFamily="34" charset="0"/>
                    <a:cs typeface="Arial" pitchFamily="34" charset="0"/>
                  </a:rPr>
                  <a:t>Distributed </a:t>
                </a:r>
              </a:p>
            </c:rich>
          </c:tx>
          <c:layout>
            <c:manualLayout>
              <c:xMode val="edge"/>
              <c:yMode val="edge"/>
              <c:x val="9.8331820624851301E-4"/>
              <c:y val="0.32866811138056201"/>
            </c:manualLayout>
          </c:layout>
          <c:overlay val="0"/>
        </c:title>
        <c:numFmt formatCode="#,##0" sourceLinked="0"/>
        <c:majorTickMark val="out"/>
        <c:minorTickMark val="none"/>
        <c:tickLblPos val="nextTo"/>
        <c:txPr>
          <a:bodyPr/>
          <a:lstStyle/>
          <a:p>
            <a:pPr>
              <a:defRPr sz="1200" baseline="0">
                <a:latin typeface="Calibri" pitchFamily="34" charset="0"/>
              </a:defRPr>
            </a:pPr>
            <a:endParaRPr lang="en-US"/>
          </a:p>
        </c:txPr>
        <c:crossAx val="102725120"/>
        <c:crosses val="autoZero"/>
        <c:crossBetween val="between"/>
      </c:valAx>
      <c:spPr>
        <a:ln w="12700">
          <a:solidFill>
            <a:prstClr val="black"/>
          </a:solidFill>
        </a:ln>
      </c:spPr>
    </c:plotArea>
    <c:legend>
      <c:legendPos val="r"/>
      <c:layout>
        <c:manualLayout>
          <c:xMode val="edge"/>
          <c:yMode val="edge"/>
          <c:x val="0.218815878108235"/>
          <c:y val="0.19788599118011099"/>
          <c:w val="0.61570939104656597"/>
          <c:h val="7.4692600172881596E-2"/>
        </c:manualLayout>
      </c:layout>
      <c:overlay val="0"/>
      <c:spPr>
        <a:ln w="6350">
          <a:solidFill>
            <a:prstClr val="black"/>
          </a:solidFill>
        </a:ln>
      </c:spPr>
      <c:txPr>
        <a:bodyPr/>
        <a:lstStyle/>
        <a:p>
          <a:pPr>
            <a:defRPr sz="1200" baseline="0">
              <a:latin typeface="Arial" pitchFamily="34" charset="0"/>
            </a:defRPr>
          </a:pPr>
          <a:endParaRPr lang="en-US"/>
        </a:p>
      </c:txPr>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0.33738</cdr:x>
      <cdr:y>0.30513</cdr:y>
    </cdr:from>
    <cdr:to>
      <cdr:x>0.60064</cdr:x>
      <cdr:y>0.34923</cdr:y>
    </cdr:to>
    <cdr:sp macro="" textlink="">
      <cdr:nvSpPr>
        <cdr:cNvPr id="2" name="TextBox 1"/>
        <cdr:cNvSpPr txBox="1"/>
      </cdr:nvSpPr>
      <cdr:spPr>
        <a:xfrm xmlns:a="http://schemas.openxmlformats.org/drawingml/2006/main">
          <a:off x="2923952" y="1916077"/>
          <a:ext cx="2281571" cy="276889"/>
        </a:xfrm>
        <a:prstGeom xmlns:a="http://schemas.openxmlformats.org/drawingml/2006/main" prst="rect">
          <a:avLst/>
        </a:prstGeom>
        <a:ln xmlns:a="http://schemas.openxmlformats.org/drawingml/2006/main" w="15875">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400" b="1"/>
            <a:t>Includes </a:t>
          </a:r>
          <a:r>
            <a:rPr lang="en-US" sz="1400" b="1" baseline="0"/>
            <a:t>LANCE Distribution</a:t>
          </a:r>
          <a:endParaRPr lang="en-US" sz="1400" b="1"/>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hdr" sz="quarter"/>
          </p:nvPr>
        </p:nvSpPr>
        <p:spPr bwMode="auto">
          <a:xfrm>
            <a:off x="0" y="0"/>
            <a:ext cx="3049588"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latin typeface="Arial" charset="0"/>
                <a:ea typeface="+mn-ea"/>
                <a:cs typeface="+mn-cs"/>
              </a:defRPr>
            </a:lvl1pPr>
          </a:lstStyle>
          <a:p>
            <a:pPr>
              <a:defRPr/>
            </a:pPr>
            <a:endParaRPr lang="en-US"/>
          </a:p>
        </p:txBody>
      </p:sp>
      <p:sp>
        <p:nvSpPr>
          <p:cNvPr id="357379" name="Rectangle 3"/>
          <p:cNvSpPr>
            <a:spLocks noGrp="1" noChangeArrowheads="1"/>
          </p:cNvSpPr>
          <p:nvPr>
            <p:ph type="dt" sz="quarter" idx="1"/>
          </p:nvPr>
        </p:nvSpPr>
        <p:spPr bwMode="auto">
          <a:xfrm>
            <a:off x="3989388" y="0"/>
            <a:ext cx="3049587"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atin typeface="Arial" charset="0"/>
                <a:ea typeface="+mn-ea"/>
                <a:cs typeface="+mn-cs"/>
              </a:defRPr>
            </a:lvl1pPr>
          </a:lstStyle>
          <a:p>
            <a:pPr>
              <a:defRPr/>
            </a:pPr>
            <a:endParaRPr lang="en-US"/>
          </a:p>
        </p:txBody>
      </p:sp>
      <p:sp>
        <p:nvSpPr>
          <p:cNvPr id="357380" name="Rectangle 4"/>
          <p:cNvSpPr>
            <a:spLocks noGrp="1" noChangeArrowheads="1"/>
          </p:cNvSpPr>
          <p:nvPr>
            <p:ph type="ftr" sz="quarter" idx="2"/>
          </p:nvPr>
        </p:nvSpPr>
        <p:spPr bwMode="auto">
          <a:xfrm>
            <a:off x="0" y="8726488"/>
            <a:ext cx="3049588"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latin typeface="Arial" charset="0"/>
                <a:ea typeface="+mn-ea"/>
                <a:cs typeface="+mn-cs"/>
              </a:defRPr>
            </a:lvl1pPr>
          </a:lstStyle>
          <a:p>
            <a:pPr>
              <a:defRPr/>
            </a:pPr>
            <a:endParaRPr lang="en-US"/>
          </a:p>
        </p:txBody>
      </p:sp>
      <p:sp>
        <p:nvSpPr>
          <p:cNvPr id="357381" name="Rectangle 5"/>
          <p:cNvSpPr>
            <a:spLocks noGrp="1" noChangeArrowheads="1"/>
          </p:cNvSpPr>
          <p:nvPr>
            <p:ph type="sldNum" sz="quarter" idx="3"/>
          </p:nvPr>
        </p:nvSpPr>
        <p:spPr bwMode="auto">
          <a:xfrm>
            <a:off x="3989388" y="8726488"/>
            <a:ext cx="3049587"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lvl1pPr>
          </a:lstStyle>
          <a:p>
            <a:fld id="{D08A67CA-4E8C-4183-A5B7-BD05369A746B}" type="slidenum">
              <a:rPr lang="en-US" altLang="en-US"/>
              <a:pPr/>
              <a:t>‹#›</a:t>
            </a:fld>
            <a:endParaRPr lang="en-US" altLang="en-US"/>
          </a:p>
        </p:txBody>
      </p:sp>
    </p:spTree>
    <p:extLst>
      <p:ext uri="{BB962C8B-B14F-4D97-AF65-F5344CB8AC3E}">
        <p14:creationId xmlns:p14="http://schemas.microsoft.com/office/powerpoint/2010/main" val="427079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49588"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48" charset="0"/>
                <a:ea typeface="+mn-ea"/>
                <a:cs typeface="+mn-cs"/>
              </a:defRPr>
            </a:lvl1pPr>
          </a:lstStyle>
          <a:p>
            <a:pPr>
              <a:defRPr/>
            </a:pPr>
            <a:endParaRPr lang="en-US"/>
          </a:p>
        </p:txBody>
      </p:sp>
      <p:sp>
        <p:nvSpPr>
          <p:cNvPr id="17411" name="Rectangle 3"/>
          <p:cNvSpPr>
            <a:spLocks noGrp="1" noChangeArrowheads="1"/>
          </p:cNvSpPr>
          <p:nvPr>
            <p:ph type="dt" idx="1"/>
          </p:nvPr>
        </p:nvSpPr>
        <p:spPr bwMode="auto">
          <a:xfrm>
            <a:off x="3989388" y="0"/>
            <a:ext cx="3049587"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48"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223963" y="688975"/>
            <a:ext cx="4592637" cy="3444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38213" y="4364038"/>
            <a:ext cx="5162550" cy="41322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726488"/>
            <a:ext cx="3049588"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48" charset="0"/>
                <a:ea typeface="+mn-ea"/>
                <a:cs typeface="+mn-cs"/>
              </a:defRPr>
            </a:lvl1pPr>
          </a:lstStyle>
          <a:p>
            <a:pPr>
              <a:defRPr/>
            </a:pPr>
            <a:endParaRPr lang="en-US"/>
          </a:p>
        </p:txBody>
      </p:sp>
      <p:sp>
        <p:nvSpPr>
          <p:cNvPr id="17415" name="Rectangle 7"/>
          <p:cNvSpPr>
            <a:spLocks noGrp="1" noChangeArrowheads="1"/>
          </p:cNvSpPr>
          <p:nvPr>
            <p:ph type="sldNum" sz="quarter" idx="5"/>
          </p:nvPr>
        </p:nvSpPr>
        <p:spPr bwMode="auto">
          <a:xfrm>
            <a:off x="3989388" y="8726488"/>
            <a:ext cx="3049587"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8" charset="0"/>
              </a:defRPr>
            </a:lvl1pPr>
          </a:lstStyle>
          <a:p>
            <a:fld id="{44CF1F43-C890-49FB-A541-429AD54471A8}" type="slidenum">
              <a:rPr lang="en-US" altLang="en-US"/>
              <a:pPr/>
              <a:t>‹#›</a:t>
            </a:fld>
            <a:endParaRPr lang="en-US" altLang="en-US"/>
          </a:p>
        </p:txBody>
      </p:sp>
    </p:spTree>
    <p:extLst>
      <p:ext uri="{BB962C8B-B14F-4D97-AF65-F5344CB8AC3E}">
        <p14:creationId xmlns:p14="http://schemas.microsoft.com/office/powerpoint/2010/main" val="7400173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4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4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4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4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4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a typeface="ＭＳ Ｐゴシック" pitchFamily="34"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pitchFamily="18" charset="0"/>
                <a:ea typeface="ＭＳ Ｐゴシック" pitchFamily="34" charset="-128"/>
              </a:defRPr>
            </a:lvl1pPr>
            <a:lvl2pPr marL="742950" indent="-285750" defTabSz="931863">
              <a:spcBef>
                <a:spcPct val="30000"/>
              </a:spcBef>
              <a:defRPr sz="1200">
                <a:solidFill>
                  <a:schemeClr val="tx1"/>
                </a:solidFill>
                <a:latin typeface="Times" pitchFamily="18" charset="0"/>
                <a:ea typeface="ＭＳ Ｐゴシック" pitchFamily="34" charset="-128"/>
              </a:defRPr>
            </a:lvl2pPr>
            <a:lvl3pPr marL="1143000" indent="-228600" defTabSz="931863">
              <a:spcBef>
                <a:spcPct val="30000"/>
              </a:spcBef>
              <a:defRPr sz="1200">
                <a:solidFill>
                  <a:schemeClr val="tx1"/>
                </a:solidFill>
                <a:latin typeface="Times" pitchFamily="18" charset="0"/>
                <a:ea typeface="ＭＳ Ｐゴシック" pitchFamily="34" charset="-128"/>
              </a:defRPr>
            </a:lvl3pPr>
            <a:lvl4pPr marL="1600200" indent="-228600" defTabSz="931863">
              <a:spcBef>
                <a:spcPct val="30000"/>
              </a:spcBef>
              <a:defRPr sz="1200">
                <a:solidFill>
                  <a:schemeClr val="tx1"/>
                </a:solidFill>
                <a:latin typeface="Times" pitchFamily="18" charset="0"/>
                <a:ea typeface="ＭＳ Ｐゴシック" pitchFamily="34" charset="-128"/>
              </a:defRPr>
            </a:lvl4pPr>
            <a:lvl5pPr marL="2057400" indent="-228600" defTabSz="931863">
              <a:spcBef>
                <a:spcPct val="30000"/>
              </a:spcBef>
              <a:defRPr sz="1200">
                <a:solidFill>
                  <a:schemeClr val="tx1"/>
                </a:solidFill>
                <a:latin typeface="Times" pitchFamily="18" charset="0"/>
                <a:ea typeface="ＭＳ Ｐゴシック" pitchFamily="34" charset="-128"/>
              </a:defRPr>
            </a:lvl5pPr>
            <a:lvl6pPr marL="2514600" indent="-228600" defTabSz="931863"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1800" indent="-228600" defTabSz="931863"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9000" indent="-228600" defTabSz="931863"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6200" indent="-228600" defTabSz="931863"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eaLnBrk="1" hangingPunct="1">
              <a:spcBef>
                <a:spcPct val="0"/>
              </a:spcBef>
            </a:pPr>
            <a:fld id="{A461B7A5-F663-4D98-8C90-33C1EFE50C74}" type="slidenum">
              <a:rPr lang="en-US" altLang="en-US">
                <a:latin typeface="Arial" charset="0"/>
              </a:rPr>
              <a:pPr eaLnBrk="1" hangingPunct="1">
                <a:spcBef>
                  <a:spcPct val="0"/>
                </a:spcBef>
              </a:pPr>
              <a:t>2</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charset="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pitchFamily="18" charset="0"/>
                <a:ea typeface="ＭＳ Ｐゴシック" pitchFamily="34" charset="-128"/>
              </a:defRPr>
            </a:lvl1pPr>
            <a:lvl2pPr marL="38650863" indent="-38185725" defTabSz="931863">
              <a:spcBef>
                <a:spcPct val="30000"/>
              </a:spcBef>
              <a:defRPr sz="1200">
                <a:solidFill>
                  <a:schemeClr val="tx1"/>
                </a:solidFill>
                <a:latin typeface="Times" pitchFamily="18" charset="0"/>
                <a:ea typeface="ＭＳ Ｐゴシック" pitchFamily="34" charset="-128"/>
              </a:defRPr>
            </a:lvl2pPr>
            <a:lvl3pPr marL="1143000" indent="-228600" defTabSz="931863">
              <a:spcBef>
                <a:spcPct val="30000"/>
              </a:spcBef>
              <a:defRPr sz="1200">
                <a:solidFill>
                  <a:schemeClr val="tx1"/>
                </a:solidFill>
                <a:latin typeface="Times" pitchFamily="18" charset="0"/>
                <a:ea typeface="ＭＳ Ｐゴシック" pitchFamily="34" charset="-128"/>
              </a:defRPr>
            </a:lvl3pPr>
            <a:lvl4pPr marL="1600200" indent="-228600" defTabSz="931863">
              <a:spcBef>
                <a:spcPct val="30000"/>
              </a:spcBef>
              <a:defRPr sz="1200">
                <a:solidFill>
                  <a:schemeClr val="tx1"/>
                </a:solidFill>
                <a:latin typeface="Times" pitchFamily="18" charset="0"/>
                <a:ea typeface="ＭＳ Ｐゴシック" pitchFamily="34" charset="-128"/>
              </a:defRPr>
            </a:lvl4pPr>
            <a:lvl5pPr marL="2057400" indent="-228600" defTabSz="931863">
              <a:spcBef>
                <a:spcPct val="30000"/>
              </a:spcBef>
              <a:defRPr sz="1200">
                <a:solidFill>
                  <a:schemeClr val="tx1"/>
                </a:solidFill>
                <a:latin typeface="Times" pitchFamily="18" charset="0"/>
                <a:ea typeface="ＭＳ Ｐゴシック" pitchFamily="34" charset="-128"/>
              </a:defRPr>
            </a:lvl5pPr>
            <a:lvl6pPr marL="2514600" indent="-228600" defTabSz="931863"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1800" indent="-228600" defTabSz="931863"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9000" indent="-228600" defTabSz="931863"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6200" indent="-228600" defTabSz="931863"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eaLnBrk="1" hangingPunct="1">
              <a:spcBef>
                <a:spcPct val="0"/>
              </a:spcBef>
            </a:pPr>
            <a:fld id="{D34B3011-A67E-4583-A9EC-7C0FF75AAA8E}" type="slidenum">
              <a:rPr lang="en-US" altLang="en-US">
                <a:solidFill>
                  <a:srgbClr val="000000"/>
                </a:solidFill>
                <a:latin typeface="Arial" charset="0"/>
              </a:rPr>
              <a:pPr eaLnBrk="1" hangingPunct="1">
                <a:spcBef>
                  <a:spcPct val="0"/>
                </a:spcBef>
              </a:pPr>
              <a:t>5</a:t>
            </a:fld>
            <a:endParaRPr lang="en-US" altLang="en-US">
              <a:solidFill>
                <a:srgbClr val="000000"/>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a typeface="ＭＳ Ｐゴシック" pitchFamily="34" charset="-128"/>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pitchFamily="18" charset="0"/>
                <a:ea typeface="ＭＳ Ｐゴシック" pitchFamily="34" charset="-128"/>
              </a:defRPr>
            </a:lvl1pPr>
            <a:lvl2pPr marL="742950" indent="-285750" defTabSz="931863">
              <a:spcBef>
                <a:spcPct val="30000"/>
              </a:spcBef>
              <a:defRPr sz="1200">
                <a:solidFill>
                  <a:schemeClr val="tx1"/>
                </a:solidFill>
                <a:latin typeface="Times" pitchFamily="18" charset="0"/>
                <a:ea typeface="ＭＳ Ｐゴシック" pitchFamily="34" charset="-128"/>
              </a:defRPr>
            </a:lvl2pPr>
            <a:lvl3pPr marL="1143000" indent="-228600" defTabSz="931863">
              <a:spcBef>
                <a:spcPct val="30000"/>
              </a:spcBef>
              <a:defRPr sz="1200">
                <a:solidFill>
                  <a:schemeClr val="tx1"/>
                </a:solidFill>
                <a:latin typeface="Times" pitchFamily="18" charset="0"/>
                <a:ea typeface="ＭＳ Ｐゴシック" pitchFamily="34" charset="-128"/>
              </a:defRPr>
            </a:lvl3pPr>
            <a:lvl4pPr marL="1600200" indent="-228600" defTabSz="931863">
              <a:spcBef>
                <a:spcPct val="30000"/>
              </a:spcBef>
              <a:defRPr sz="1200">
                <a:solidFill>
                  <a:schemeClr val="tx1"/>
                </a:solidFill>
                <a:latin typeface="Times" pitchFamily="18" charset="0"/>
                <a:ea typeface="ＭＳ Ｐゴシック" pitchFamily="34" charset="-128"/>
              </a:defRPr>
            </a:lvl4pPr>
            <a:lvl5pPr marL="2057400" indent="-228600" defTabSz="931863">
              <a:spcBef>
                <a:spcPct val="30000"/>
              </a:spcBef>
              <a:defRPr sz="1200">
                <a:solidFill>
                  <a:schemeClr val="tx1"/>
                </a:solidFill>
                <a:latin typeface="Times" pitchFamily="18" charset="0"/>
                <a:ea typeface="ＭＳ Ｐゴシック" pitchFamily="34" charset="-128"/>
              </a:defRPr>
            </a:lvl5pPr>
            <a:lvl6pPr marL="2514600" indent="-228600" defTabSz="931863" eaLnBrk="0" fontAlgn="base" hangingPunct="0">
              <a:spcBef>
                <a:spcPct val="30000"/>
              </a:spcBef>
              <a:spcAft>
                <a:spcPct val="0"/>
              </a:spcAft>
              <a:defRPr sz="1200">
                <a:solidFill>
                  <a:schemeClr val="tx1"/>
                </a:solidFill>
                <a:latin typeface="Times" pitchFamily="18" charset="0"/>
                <a:ea typeface="ＭＳ Ｐゴシック" pitchFamily="34" charset="-128"/>
              </a:defRPr>
            </a:lvl6pPr>
            <a:lvl7pPr marL="2971800" indent="-228600" defTabSz="931863" eaLnBrk="0" fontAlgn="base" hangingPunct="0">
              <a:spcBef>
                <a:spcPct val="30000"/>
              </a:spcBef>
              <a:spcAft>
                <a:spcPct val="0"/>
              </a:spcAft>
              <a:defRPr sz="1200">
                <a:solidFill>
                  <a:schemeClr val="tx1"/>
                </a:solidFill>
                <a:latin typeface="Times" pitchFamily="18" charset="0"/>
                <a:ea typeface="ＭＳ Ｐゴシック" pitchFamily="34" charset="-128"/>
              </a:defRPr>
            </a:lvl7pPr>
            <a:lvl8pPr marL="3429000" indent="-228600" defTabSz="931863" eaLnBrk="0" fontAlgn="base" hangingPunct="0">
              <a:spcBef>
                <a:spcPct val="30000"/>
              </a:spcBef>
              <a:spcAft>
                <a:spcPct val="0"/>
              </a:spcAft>
              <a:defRPr sz="1200">
                <a:solidFill>
                  <a:schemeClr val="tx1"/>
                </a:solidFill>
                <a:latin typeface="Times" pitchFamily="18" charset="0"/>
                <a:ea typeface="ＭＳ Ｐゴシック" pitchFamily="34" charset="-128"/>
              </a:defRPr>
            </a:lvl8pPr>
            <a:lvl9pPr marL="3886200" indent="-228600" defTabSz="931863" eaLnBrk="0" fontAlgn="base" hangingPunct="0">
              <a:spcBef>
                <a:spcPct val="30000"/>
              </a:spcBef>
              <a:spcAft>
                <a:spcPct val="0"/>
              </a:spcAft>
              <a:defRPr sz="1200">
                <a:solidFill>
                  <a:schemeClr val="tx1"/>
                </a:solidFill>
                <a:latin typeface="Times" pitchFamily="18" charset="0"/>
                <a:ea typeface="ＭＳ Ｐゴシック" pitchFamily="34" charset="-128"/>
              </a:defRPr>
            </a:lvl9pPr>
          </a:lstStyle>
          <a:p>
            <a:pPr eaLnBrk="1" hangingPunct="1">
              <a:spcBef>
                <a:spcPct val="0"/>
              </a:spcBef>
            </a:pPr>
            <a:fld id="{FEDDF937-F46C-4ED6-AF2B-98C0F4DC4A7D}" type="slidenum">
              <a:rPr lang="en-US" altLang="en-US">
                <a:solidFill>
                  <a:srgbClr val="000000"/>
                </a:solidFill>
                <a:latin typeface="Arial" charset="0"/>
              </a:rPr>
              <a:pPr eaLnBrk="1" hangingPunct="1">
                <a:spcBef>
                  <a:spcPct val="0"/>
                </a:spcBef>
              </a:pPr>
              <a:t>8</a:t>
            </a:fld>
            <a:endParaRPr lang="en-US" altLang="en-US">
              <a:solidFill>
                <a:srgbClr val="000000"/>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sz="1400" i="1" dirty="0"/>
              <a:t>A petabyte is a lot of data:</a:t>
            </a:r>
          </a:p>
          <a:p>
            <a:pPr marL="171450" indent="-171450">
              <a:spcAft>
                <a:spcPts val="400"/>
              </a:spcAft>
              <a:buFont typeface="Arial" panose="020B0604020202020204" pitchFamily="34" charset="0"/>
              <a:buChar char="•"/>
              <a:defRPr/>
            </a:pPr>
            <a:r>
              <a:rPr lang="en-US" i="1" dirty="0"/>
              <a:t>1 PB is 20 million four-drawer filing cabinets full of text</a:t>
            </a:r>
          </a:p>
          <a:p>
            <a:pPr marL="171450" indent="-171450">
              <a:spcAft>
                <a:spcPts val="400"/>
              </a:spcAft>
              <a:buFont typeface="Arial" panose="020B0604020202020204" pitchFamily="34" charset="0"/>
              <a:buChar char="•"/>
              <a:defRPr/>
            </a:pPr>
            <a:r>
              <a:rPr lang="en-US" i="1" dirty="0"/>
              <a:t>1 PB is 13.3 years of HD-TV video</a:t>
            </a:r>
          </a:p>
          <a:p>
            <a:pPr marL="171450" indent="-171450">
              <a:spcAft>
                <a:spcPts val="400"/>
              </a:spcAft>
              <a:buFont typeface="Arial" panose="020B0604020202020204" pitchFamily="34" charset="0"/>
              <a:buChar char="•"/>
              <a:defRPr/>
            </a:pPr>
            <a:r>
              <a:rPr lang="en-US" i="1" dirty="0"/>
              <a:t>1.5 PB is the size of 10 billion photos on Facebook</a:t>
            </a:r>
          </a:p>
          <a:p>
            <a:pPr>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a:r>
              <a:rPr lang="en-US" altLang="en-US" b="1" i="1" smtClean="0">
                <a:solidFill>
                  <a:srgbClr val="000000"/>
                </a:solidFill>
                <a:latin typeface="Arial" charset="0"/>
                <a:ea typeface="ＭＳ Ｐゴシック" pitchFamily="34" charset="-128"/>
              </a:rPr>
              <a:t>Velocity</a:t>
            </a:r>
            <a:r>
              <a:rPr lang="en-US" altLang="en-US" smtClean="0">
                <a:solidFill>
                  <a:srgbClr val="000000"/>
                </a:solidFill>
                <a:latin typeface="Arial" charset="0"/>
                <a:ea typeface="ＭＳ Ｐゴシック" pitchFamily="34" charset="-128"/>
              </a:rPr>
              <a:t> of data ingest and distribution increases</a:t>
            </a:r>
          </a:p>
          <a:p>
            <a:pPr marL="0" lvl="2"/>
            <a:endParaRPr lang="en-US" altLang="en-US" smtClean="0">
              <a:solidFill>
                <a:srgbClr val="000000"/>
              </a:solidFill>
              <a:latin typeface="Arial" charset="0"/>
              <a:ea typeface="ＭＳ Ｐゴシック" pitchFamily="34" charset="-128"/>
            </a:endParaRPr>
          </a:p>
          <a:p>
            <a:pPr marL="0" lvl="2"/>
            <a:r>
              <a:rPr lang="en-US" altLang="en-US" b="1" smtClean="0">
                <a:solidFill>
                  <a:srgbClr val="000000"/>
                </a:solidFill>
                <a:latin typeface="Times" pitchFamily="18" charset="0"/>
                <a:ea typeface="ＭＳ Ｐゴシック" pitchFamily="34" charset="-128"/>
                <a:cs typeface="Arial" charset="0"/>
              </a:rPr>
              <a:t>Other</a:t>
            </a:r>
            <a:r>
              <a:rPr lang="en-US" altLang="en-US" smtClean="0">
                <a:solidFill>
                  <a:srgbClr val="000000"/>
                </a:solidFill>
                <a:latin typeface="Times" pitchFamily="18" charset="0"/>
                <a:ea typeface="ＭＳ Ｐゴシック" pitchFamily="34" charset="-128"/>
                <a:cs typeface="Arial" charset="0"/>
              </a:rPr>
              <a:t> Products whose discipline was not available or not applicable including some of the ancillary data</a:t>
            </a:r>
          </a:p>
          <a:p>
            <a:pPr marL="0" lvl="2"/>
            <a:endParaRPr lang="en-US" altLang="en-US" smtClean="0">
              <a:solidFill>
                <a:srgbClr val="000000"/>
              </a:solidFill>
              <a:latin typeface="Arial" charset="0"/>
              <a:ea typeface="ＭＳ Ｐゴシック" pitchFamily="34" charset="-128"/>
            </a:endParaRPr>
          </a:p>
          <a:p>
            <a:endParaRPr lang="en-US" altLang="en-US" smtClean="0">
              <a:latin typeface="Times" pitchFamily="18"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a typeface="ＭＳ Ｐゴシック" pitchFamily="34"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0C11DF30-FF3C-44B9-8C21-429C8FC6924C}" type="slidenum">
              <a:rPr lang="en-US" altLang="en-US" sz="1200">
                <a:latin typeface="Times" pitchFamily="18" charset="0"/>
              </a:rPr>
              <a:pPr/>
              <a:t>17</a:t>
            </a:fld>
            <a:endParaRPr lang="en-US" altLang="en-US" sz="1200">
              <a:latin typeface="Times"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itchFamily="18" charset="0"/>
                <a:ea typeface="ＭＳ Ｐゴシック" pitchFamily="34" charset="-128"/>
              </a:rPr>
              <a:t>explicit references in the notes page?</a:t>
            </a:r>
          </a:p>
          <a:p>
            <a:endParaRPr lang="en-US" altLang="en-US" b="1" smtClean="0">
              <a:latin typeface="Times" pitchFamily="18" charset="0"/>
              <a:ea typeface="ＭＳ Ｐゴシック" pitchFamily="34" charset="-128"/>
            </a:endParaRPr>
          </a:p>
          <a:p>
            <a:r>
              <a:rPr lang="en-US" altLang="en-US" b="1" smtClean="0">
                <a:latin typeface="Times" pitchFamily="18" charset="0"/>
                <a:ea typeface="ＭＳ Ｐゴシック" pitchFamily="34" charset="-128"/>
              </a:rPr>
              <a:t>Discovery and Access</a:t>
            </a:r>
          </a:p>
          <a:p>
            <a:endParaRPr lang="en-US" altLang="en-US" b="1" smtClean="0">
              <a:latin typeface="Times" pitchFamily="18" charset="0"/>
              <a:ea typeface="ＭＳ Ｐゴシック" pitchFamily="34" charset="-128"/>
            </a:endParaRPr>
          </a:p>
          <a:p>
            <a:endParaRPr lang="en-US" altLang="en-US" b="1" smtClean="0">
              <a:latin typeface="Times" pitchFamily="18" charset="0"/>
              <a:ea typeface="ＭＳ Ｐゴシック" pitchFamily="34" charset="-128"/>
            </a:endParaRPr>
          </a:p>
          <a:p>
            <a:endParaRPr lang="en-US" altLang="en-US" b="1" smtClean="0">
              <a:latin typeface="Times" pitchFamily="18" charset="0"/>
              <a:ea typeface="ＭＳ Ｐゴシック" pitchFamily="34" charset="-128"/>
            </a:endParaRPr>
          </a:p>
          <a:p>
            <a:r>
              <a:rPr lang="en-US" altLang="en-US" b="1" smtClean="0">
                <a:latin typeface="Times" pitchFamily="18" charset="0"/>
                <a:ea typeface="ＭＳ Ｐゴシック" pitchFamily="34" charset="-128"/>
              </a:rPr>
              <a:t>Usage</a:t>
            </a:r>
          </a:p>
          <a:p>
            <a:endParaRPr lang="en-US" altLang="en-US" b="1" smtClean="0">
              <a:latin typeface="Times" pitchFamily="18" charset="0"/>
              <a:ea typeface="ＭＳ Ｐゴシック" pitchFamily="34" charset="-128"/>
            </a:endParaRPr>
          </a:p>
          <a:p>
            <a:endParaRPr lang="en-US" altLang="en-US" b="1" smtClean="0">
              <a:latin typeface="Times" pitchFamily="18" charset="0"/>
              <a:ea typeface="ＭＳ Ｐゴシック" pitchFamily="34" charset="-128"/>
            </a:endParaRPr>
          </a:p>
          <a:p>
            <a:endParaRPr lang="en-US" altLang="en-US" b="1" smtClean="0">
              <a:latin typeface="Times" pitchFamily="18" charset="0"/>
              <a:ea typeface="ＭＳ Ｐゴシック" pitchFamily="34" charset="-128"/>
            </a:endParaRPr>
          </a:p>
          <a:p>
            <a:r>
              <a:rPr lang="en-US" altLang="en-US" b="1" smtClean="0">
                <a:latin typeface="Times" pitchFamily="18" charset="0"/>
                <a:ea typeface="ＭＳ Ｐゴシック" pitchFamily="34" charset="-128"/>
              </a:rPr>
              <a:t>Integration</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66970B67-3C3D-4272-8866-EBE4E518E7F5}" type="slidenum">
              <a:rPr lang="en-US" altLang="en-US" sz="1200">
                <a:latin typeface="Times" pitchFamily="18" charset="0"/>
              </a:rPr>
              <a:pPr/>
              <a:t>20</a:t>
            </a:fld>
            <a:endParaRPr lang="en-US" altLang="en-US" sz="120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8" charset="0"/>
              <a:ea typeface="ＭＳ Ｐゴシック" pitchFamily="34" charset="-128"/>
            </a:endParaRPr>
          </a:p>
        </p:txBody>
      </p:sp>
      <p:sp>
        <p:nvSpPr>
          <p:cNvPr id="43012" name="Slide Number Placeholder 3"/>
          <p:cNvSpPr>
            <a:spLocks noGrp="1"/>
          </p:cNvSpPr>
          <p:nvPr>
            <p:ph type="sldNum" sz="quarter" idx="5"/>
          </p:nvPr>
        </p:nvSpPr>
        <p:spPr>
          <a:xfrm>
            <a:off x="3897313" y="8829675"/>
            <a:ext cx="2982912" cy="4651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E6526AB3-48CA-42BE-904B-62E92FF329AC}" type="slidenum">
              <a:rPr lang="en-US" altLang="en-US" sz="1200">
                <a:solidFill>
                  <a:srgbClr val="000000"/>
                </a:solidFill>
                <a:latin typeface="Times" pitchFamily="18" charset="0"/>
              </a:rPr>
              <a:pPr/>
              <a:t>21</a:t>
            </a:fld>
            <a:endParaRPr lang="en-US" altLang="en-US" sz="1200">
              <a:solidFill>
                <a:srgbClr val="000000"/>
              </a:solidFill>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1551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noGrp="1" noChangeArrowheads="1"/>
          </p:cNvSpPr>
          <p:nvPr/>
        </p:nvSpPr>
        <p:spPr bwMode="auto">
          <a:xfrm>
            <a:off x="7924800" y="6618288"/>
            <a:ext cx="1219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sz="1400" smtClean="0"/>
          </a:p>
        </p:txBody>
      </p:sp>
      <p:sp>
        <p:nvSpPr>
          <p:cNvPr id="1277957" name="Rectangle 5"/>
          <p:cNvSpPr>
            <a:spLocks noGrp="1" noChangeArrowheads="1"/>
          </p:cNvSpPr>
          <p:nvPr>
            <p:ph type="ctrTitle"/>
          </p:nvPr>
        </p:nvSpPr>
        <p:spPr>
          <a:xfrm>
            <a:off x="469900" y="1103313"/>
            <a:ext cx="8343900" cy="647700"/>
          </a:xfrm>
        </p:spPr>
        <p:txBody>
          <a:bodyPr anchor="t"/>
          <a:lstStyle>
            <a:lvl1pPr algn="ctr">
              <a:defRPr/>
            </a:lvl1pPr>
          </a:lstStyle>
          <a:p>
            <a:r>
              <a:rPr lang="en-US"/>
              <a:t>Click to edit Master title style</a:t>
            </a:r>
          </a:p>
        </p:txBody>
      </p:sp>
      <p:sp>
        <p:nvSpPr>
          <p:cNvPr id="1277958" name="Rectangle 6"/>
          <p:cNvSpPr>
            <a:spLocks noGrp="1" noChangeArrowheads="1"/>
          </p:cNvSpPr>
          <p:nvPr>
            <p:ph type="subTitle" idx="1"/>
          </p:nvPr>
        </p:nvSpPr>
        <p:spPr>
          <a:xfrm>
            <a:off x="101600" y="5918200"/>
            <a:ext cx="3708400" cy="889000"/>
          </a:xfrm>
        </p:spPr>
        <p:txBody>
          <a:bodyPr/>
          <a:lstStyle>
            <a:lvl1pPr marL="0" indent="0">
              <a:buFont typeface="Wingdings" pitchFamily="48" charset="2"/>
              <a:buNone/>
              <a:defRPr sz="1600" b="1">
                <a:solidFill>
                  <a:srgbClr val="104A84"/>
                </a:solidFill>
              </a:defRPr>
            </a:lvl1pPr>
          </a:lstStyle>
          <a:p>
            <a:r>
              <a:rPr lang="en-US"/>
              <a:t>Click to edit Master subtitle style</a:t>
            </a:r>
          </a:p>
        </p:txBody>
      </p:sp>
      <p:sp>
        <p:nvSpPr>
          <p:cNvPr id="6" name="Rectangle 3"/>
          <p:cNvSpPr>
            <a:spLocks noGrp="1" noChangeArrowheads="1"/>
          </p:cNvSpPr>
          <p:nvPr>
            <p:ph type="sldNum" sz="quarter" idx="10"/>
          </p:nvPr>
        </p:nvSpPr>
        <p:spPr>
          <a:xfrm>
            <a:off x="6515100" y="6311900"/>
            <a:ext cx="1905000" cy="457200"/>
          </a:xfrm>
        </p:spPr>
        <p:txBody>
          <a:bodyPr/>
          <a:lstStyle>
            <a:lvl1pPr>
              <a:defRPr/>
            </a:lvl1pPr>
          </a:lstStyle>
          <a:p>
            <a:fld id="{77C85482-7BDF-4706-BE23-505066C91853}" type="slidenum">
              <a:rPr lang="en-US" altLang="en-US"/>
              <a:pPr/>
              <a:t>‹#›</a:t>
            </a:fld>
            <a:endParaRPr lang="en-US" altLang="en-US"/>
          </a:p>
        </p:txBody>
      </p:sp>
    </p:spTree>
    <p:extLst>
      <p:ext uri="{BB962C8B-B14F-4D97-AF65-F5344CB8AC3E}">
        <p14:creationId xmlns:p14="http://schemas.microsoft.com/office/powerpoint/2010/main" val="922133999"/>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fld id="{4CB81945-8791-4BEB-983C-EDD906A4880A}" type="slidenum">
              <a:rPr lang="en-US" altLang="en-US"/>
              <a:pPr/>
              <a:t>‹#›</a:t>
            </a:fld>
            <a:endParaRPr lang="en-US" altLang="en-US"/>
          </a:p>
        </p:txBody>
      </p:sp>
    </p:spTree>
    <p:extLst>
      <p:ext uri="{BB962C8B-B14F-4D97-AF65-F5344CB8AC3E}">
        <p14:creationId xmlns:p14="http://schemas.microsoft.com/office/powerpoint/2010/main" val="1033940369"/>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7375" y="74613"/>
            <a:ext cx="1990725" cy="6353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3613" y="74613"/>
            <a:ext cx="5821362" cy="6353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fld id="{FE461C01-1427-4572-89C4-FC3DCB521C5C}" type="slidenum">
              <a:rPr lang="en-US" altLang="en-US"/>
              <a:pPr/>
              <a:t>‹#›</a:t>
            </a:fld>
            <a:endParaRPr lang="en-US" altLang="en-US"/>
          </a:p>
        </p:txBody>
      </p:sp>
    </p:spTree>
    <p:extLst>
      <p:ext uri="{BB962C8B-B14F-4D97-AF65-F5344CB8AC3E}">
        <p14:creationId xmlns:p14="http://schemas.microsoft.com/office/powerpoint/2010/main" val="1683908187"/>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fld id="{6CD412E6-7668-47E9-AAF5-2D0270D82847}" type="slidenum">
              <a:rPr lang="en-US" altLang="en-US"/>
              <a:pPr/>
              <a:t>‹#›</a:t>
            </a:fld>
            <a:endParaRPr lang="en-US" altLang="en-US"/>
          </a:p>
        </p:txBody>
      </p:sp>
    </p:spTree>
    <p:extLst>
      <p:ext uri="{BB962C8B-B14F-4D97-AF65-F5344CB8AC3E}">
        <p14:creationId xmlns:p14="http://schemas.microsoft.com/office/powerpoint/2010/main" val="2901739043"/>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defRPr/>
            </a:lvl1pPr>
          </a:lstStyle>
          <a:p>
            <a:fld id="{F5F154B0-472B-4998-A127-7BE9CA64338E}" type="slidenum">
              <a:rPr lang="en-US" altLang="en-US"/>
              <a:pPr/>
              <a:t>‹#›</a:t>
            </a:fld>
            <a:endParaRPr lang="en-US" altLang="en-US"/>
          </a:p>
        </p:txBody>
      </p:sp>
    </p:spTree>
    <p:extLst>
      <p:ext uri="{BB962C8B-B14F-4D97-AF65-F5344CB8AC3E}">
        <p14:creationId xmlns:p14="http://schemas.microsoft.com/office/powerpoint/2010/main" val="2710937121"/>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63613" y="1290638"/>
            <a:ext cx="3846512"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2525" y="1290638"/>
            <a:ext cx="3846513"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p:txBody>
          <a:bodyPr/>
          <a:lstStyle>
            <a:lvl1pPr>
              <a:defRPr/>
            </a:lvl1pPr>
          </a:lstStyle>
          <a:p>
            <a:fld id="{F4EC3D84-69E3-4B81-A014-1F189542A2F1}" type="slidenum">
              <a:rPr lang="en-US" altLang="en-US"/>
              <a:pPr/>
              <a:t>‹#›</a:t>
            </a:fld>
            <a:endParaRPr lang="en-US" altLang="en-US"/>
          </a:p>
        </p:txBody>
      </p:sp>
    </p:spTree>
    <p:extLst>
      <p:ext uri="{BB962C8B-B14F-4D97-AF65-F5344CB8AC3E}">
        <p14:creationId xmlns:p14="http://schemas.microsoft.com/office/powerpoint/2010/main" val="205711847"/>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p:txBody>
          <a:bodyPr/>
          <a:lstStyle>
            <a:lvl1pPr>
              <a:defRPr/>
            </a:lvl1pPr>
          </a:lstStyle>
          <a:p>
            <a:fld id="{5A8E79F3-639D-43D3-9AA1-6326CFF263F1}" type="slidenum">
              <a:rPr lang="en-US" altLang="en-US"/>
              <a:pPr/>
              <a:t>‹#›</a:t>
            </a:fld>
            <a:endParaRPr lang="en-US" altLang="en-US"/>
          </a:p>
        </p:txBody>
      </p:sp>
    </p:spTree>
    <p:extLst>
      <p:ext uri="{BB962C8B-B14F-4D97-AF65-F5344CB8AC3E}">
        <p14:creationId xmlns:p14="http://schemas.microsoft.com/office/powerpoint/2010/main" val="541098156"/>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fld id="{00775E24-8538-4630-A88A-D0CA5B0DCD05}" type="slidenum">
              <a:rPr lang="en-US" altLang="en-US"/>
              <a:pPr/>
              <a:t>‹#›</a:t>
            </a:fld>
            <a:endParaRPr lang="en-US" altLang="en-US"/>
          </a:p>
        </p:txBody>
      </p:sp>
    </p:spTree>
    <p:extLst>
      <p:ext uri="{BB962C8B-B14F-4D97-AF65-F5344CB8AC3E}">
        <p14:creationId xmlns:p14="http://schemas.microsoft.com/office/powerpoint/2010/main" val="984368260"/>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a:defRPr/>
            </a:lvl1pPr>
          </a:lstStyle>
          <a:p>
            <a:fld id="{B8183446-E0AB-4135-9064-220FD5A29600}" type="slidenum">
              <a:rPr lang="en-US" altLang="en-US"/>
              <a:pPr/>
              <a:t>‹#›</a:t>
            </a:fld>
            <a:endParaRPr lang="en-US" altLang="en-US"/>
          </a:p>
        </p:txBody>
      </p:sp>
    </p:spTree>
    <p:extLst>
      <p:ext uri="{BB962C8B-B14F-4D97-AF65-F5344CB8AC3E}">
        <p14:creationId xmlns:p14="http://schemas.microsoft.com/office/powerpoint/2010/main" val="4082376718"/>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p:txBody>
          <a:bodyPr/>
          <a:lstStyle>
            <a:lvl1pPr>
              <a:defRPr/>
            </a:lvl1pPr>
          </a:lstStyle>
          <a:p>
            <a:fld id="{1D02A7BF-6C0B-4225-998B-25C941A66A38}" type="slidenum">
              <a:rPr lang="en-US" altLang="en-US"/>
              <a:pPr/>
              <a:t>‹#›</a:t>
            </a:fld>
            <a:endParaRPr lang="en-US" altLang="en-US"/>
          </a:p>
        </p:txBody>
      </p:sp>
    </p:spTree>
    <p:extLst>
      <p:ext uri="{BB962C8B-B14F-4D97-AF65-F5344CB8AC3E}">
        <p14:creationId xmlns:p14="http://schemas.microsoft.com/office/powerpoint/2010/main" val="4265403175"/>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p:txBody>
          <a:bodyPr/>
          <a:lstStyle>
            <a:lvl1pPr>
              <a:defRPr/>
            </a:lvl1pPr>
          </a:lstStyle>
          <a:p>
            <a:fld id="{D9B9B17E-34C4-457A-9C00-6B519A24F2A1}" type="slidenum">
              <a:rPr lang="en-US" altLang="en-US"/>
              <a:pPr/>
              <a:t>‹#›</a:t>
            </a:fld>
            <a:endParaRPr lang="en-US" altLang="en-US"/>
          </a:p>
        </p:txBody>
      </p:sp>
    </p:spTree>
    <p:extLst>
      <p:ext uri="{BB962C8B-B14F-4D97-AF65-F5344CB8AC3E}">
        <p14:creationId xmlns:p14="http://schemas.microsoft.com/office/powerpoint/2010/main" val="1190221545"/>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6931" name="Rectangle 3"/>
          <p:cNvSpPr>
            <a:spLocks noGrp="1" noChangeArrowheads="1"/>
          </p:cNvSpPr>
          <p:nvPr>
            <p:ph type="sldNum" sz="quarter" idx="4"/>
          </p:nvPr>
        </p:nvSpPr>
        <p:spPr bwMode="auto">
          <a:xfrm>
            <a:off x="6499225" y="6300788"/>
            <a:ext cx="1905000" cy="354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EB26ED2-9C8A-4B2D-B1EF-E64A93F98C4C}" type="slidenum">
              <a:rPr lang="en-US" altLang="en-US"/>
              <a:pPr/>
              <a:t>‹#›</a:t>
            </a:fld>
            <a:endParaRPr lang="en-US" altLang="en-US"/>
          </a:p>
        </p:txBody>
      </p:sp>
      <p:sp>
        <p:nvSpPr>
          <p:cNvPr id="1028" name="Rectangle 4"/>
          <p:cNvSpPr>
            <a:spLocks noGrp="1" noChangeArrowheads="1"/>
          </p:cNvSpPr>
          <p:nvPr>
            <p:ph type="title"/>
          </p:nvPr>
        </p:nvSpPr>
        <p:spPr bwMode="auto">
          <a:xfrm>
            <a:off x="1263650" y="74613"/>
            <a:ext cx="76644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5"/>
          <p:cNvSpPr>
            <a:spLocks noGrp="1" noChangeArrowheads="1"/>
          </p:cNvSpPr>
          <p:nvPr>
            <p:ph type="body" idx="1"/>
          </p:nvPr>
        </p:nvSpPr>
        <p:spPr bwMode="auto">
          <a:xfrm>
            <a:off x="963613" y="1290638"/>
            <a:ext cx="7845425"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mtClean="0"/>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ＭＳ Ｐゴシック" charset="0"/>
              </a:defRPr>
            </a:lvl1pPr>
          </a:lstStyle>
          <a:p>
            <a:pPr>
              <a:defRPr/>
            </a:pPr>
            <a:r>
              <a:rPr lang="en-US"/>
              <a:t>Test</a:t>
            </a:r>
          </a:p>
        </p:txBody>
      </p:sp>
      <p:sp>
        <p:nvSpPr>
          <p:cNvPr id="3" name="Date Placeholder 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0"/>
                <a:cs typeface="ＭＳ Ｐゴシック"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ransition>
    <p:wipe dir="d"/>
  </p:transition>
  <p:hf hdr="0"/>
  <p:txStyles>
    <p:titleStyle>
      <a:lvl1pPr algn="l" rtl="0" eaLnBrk="0" fontAlgn="base" hangingPunct="0">
        <a:lnSpc>
          <a:spcPct val="85000"/>
        </a:lnSpc>
        <a:spcBef>
          <a:spcPct val="0"/>
        </a:spcBef>
        <a:spcAft>
          <a:spcPct val="0"/>
        </a:spcAft>
        <a:defRPr sz="3200" b="1">
          <a:solidFill>
            <a:srgbClr val="184B81"/>
          </a:solidFill>
          <a:latin typeface="+mj-lt"/>
          <a:ea typeface="ＭＳ Ｐゴシック" charset="0"/>
          <a:cs typeface="ＭＳ Ｐゴシック" charset="0"/>
        </a:defRPr>
      </a:lvl1pPr>
      <a:lvl2pPr algn="l" rtl="0" eaLnBrk="0" fontAlgn="base" hangingPunct="0">
        <a:lnSpc>
          <a:spcPct val="85000"/>
        </a:lnSpc>
        <a:spcBef>
          <a:spcPct val="0"/>
        </a:spcBef>
        <a:spcAft>
          <a:spcPct val="0"/>
        </a:spcAft>
        <a:defRPr sz="3200" b="1">
          <a:solidFill>
            <a:srgbClr val="184B81"/>
          </a:solidFill>
          <a:latin typeface="Arial" charset="0"/>
          <a:ea typeface="ＭＳ Ｐゴシック" charset="0"/>
          <a:cs typeface="ＭＳ Ｐゴシック" charset="0"/>
        </a:defRPr>
      </a:lvl2pPr>
      <a:lvl3pPr algn="l" rtl="0" eaLnBrk="0" fontAlgn="base" hangingPunct="0">
        <a:lnSpc>
          <a:spcPct val="85000"/>
        </a:lnSpc>
        <a:spcBef>
          <a:spcPct val="0"/>
        </a:spcBef>
        <a:spcAft>
          <a:spcPct val="0"/>
        </a:spcAft>
        <a:defRPr sz="3200" b="1">
          <a:solidFill>
            <a:srgbClr val="184B81"/>
          </a:solidFill>
          <a:latin typeface="Arial" charset="0"/>
          <a:ea typeface="ＭＳ Ｐゴシック" charset="0"/>
          <a:cs typeface="ＭＳ Ｐゴシック" charset="0"/>
        </a:defRPr>
      </a:lvl3pPr>
      <a:lvl4pPr algn="l" rtl="0" eaLnBrk="0" fontAlgn="base" hangingPunct="0">
        <a:lnSpc>
          <a:spcPct val="85000"/>
        </a:lnSpc>
        <a:spcBef>
          <a:spcPct val="0"/>
        </a:spcBef>
        <a:spcAft>
          <a:spcPct val="0"/>
        </a:spcAft>
        <a:defRPr sz="3200" b="1">
          <a:solidFill>
            <a:srgbClr val="184B81"/>
          </a:solidFill>
          <a:latin typeface="Arial" charset="0"/>
          <a:ea typeface="ＭＳ Ｐゴシック" charset="0"/>
          <a:cs typeface="ＭＳ Ｐゴシック" charset="0"/>
        </a:defRPr>
      </a:lvl4pPr>
      <a:lvl5pPr algn="l" rtl="0" eaLnBrk="0" fontAlgn="base" hangingPunct="0">
        <a:lnSpc>
          <a:spcPct val="85000"/>
        </a:lnSpc>
        <a:spcBef>
          <a:spcPct val="0"/>
        </a:spcBef>
        <a:spcAft>
          <a:spcPct val="0"/>
        </a:spcAft>
        <a:defRPr sz="3200" b="1">
          <a:solidFill>
            <a:srgbClr val="184B81"/>
          </a:solidFill>
          <a:latin typeface="Arial" charset="0"/>
          <a:ea typeface="ＭＳ Ｐゴシック" charset="0"/>
          <a:cs typeface="ＭＳ Ｐゴシック" charset="0"/>
        </a:defRPr>
      </a:lvl5pPr>
      <a:lvl6pPr marL="457200" algn="l" rtl="0" fontAlgn="base">
        <a:lnSpc>
          <a:spcPct val="85000"/>
        </a:lnSpc>
        <a:spcBef>
          <a:spcPct val="0"/>
        </a:spcBef>
        <a:spcAft>
          <a:spcPct val="0"/>
        </a:spcAft>
        <a:defRPr sz="3200" b="1">
          <a:solidFill>
            <a:srgbClr val="184B81"/>
          </a:solidFill>
          <a:latin typeface="Arial" charset="0"/>
        </a:defRPr>
      </a:lvl6pPr>
      <a:lvl7pPr marL="914400" algn="l" rtl="0" fontAlgn="base">
        <a:lnSpc>
          <a:spcPct val="85000"/>
        </a:lnSpc>
        <a:spcBef>
          <a:spcPct val="0"/>
        </a:spcBef>
        <a:spcAft>
          <a:spcPct val="0"/>
        </a:spcAft>
        <a:defRPr sz="3200" b="1">
          <a:solidFill>
            <a:srgbClr val="184B81"/>
          </a:solidFill>
          <a:latin typeface="Arial" charset="0"/>
        </a:defRPr>
      </a:lvl7pPr>
      <a:lvl8pPr marL="1371600" algn="l" rtl="0" fontAlgn="base">
        <a:lnSpc>
          <a:spcPct val="85000"/>
        </a:lnSpc>
        <a:spcBef>
          <a:spcPct val="0"/>
        </a:spcBef>
        <a:spcAft>
          <a:spcPct val="0"/>
        </a:spcAft>
        <a:defRPr sz="3200" b="1">
          <a:solidFill>
            <a:srgbClr val="184B81"/>
          </a:solidFill>
          <a:latin typeface="Arial" charset="0"/>
        </a:defRPr>
      </a:lvl8pPr>
      <a:lvl9pPr marL="1828800" algn="l" rtl="0" fontAlgn="base">
        <a:lnSpc>
          <a:spcPct val="85000"/>
        </a:lnSpc>
        <a:spcBef>
          <a:spcPct val="0"/>
        </a:spcBef>
        <a:spcAft>
          <a:spcPct val="0"/>
        </a:spcAft>
        <a:defRPr sz="3200" b="1">
          <a:solidFill>
            <a:srgbClr val="184B81"/>
          </a:solidFill>
          <a:latin typeface="Arial" charset="0"/>
        </a:defRPr>
      </a:lvl9pPr>
    </p:titleStyle>
    <p:bodyStyle>
      <a:lvl1pPr marL="282575" indent="-282575" algn="l" rtl="0" eaLnBrk="0" fontAlgn="base" hangingPunct="0">
        <a:lnSpc>
          <a:spcPct val="85000"/>
        </a:lnSpc>
        <a:spcBef>
          <a:spcPct val="20000"/>
        </a:spcBef>
        <a:spcAft>
          <a:spcPct val="0"/>
        </a:spcAft>
        <a:buFont typeface="Wingdings" pitchFamily="2" charset="2"/>
        <a:buBlip>
          <a:blip r:embed="rId14"/>
        </a:buBlip>
        <a:defRPr sz="2000">
          <a:solidFill>
            <a:schemeClr val="tx1"/>
          </a:solidFill>
          <a:latin typeface="+mn-lt"/>
          <a:ea typeface="ＭＳ Ｐゴシック" charset="0"/>
          <a:cs typeface="ＭＳ Ｐゴシック" charset="0"/>
        </a:defRPr>
      </a:lvl1pPr>
      <a:lvl2pPr marL="636588" indent="-239713" algn="l" rtl="0" eaLnBrk="0" fontAlgn="base" hangingPunct="0">
        <a:lnSpc>
          <a:spcPct val="85000"/>
        </a:lnSpc>
        <a:spcBef>
          <a:spcPct val="20000"/>
        </a:spcBef>
        <a:spcAft>
          <a:spcPct val="0"/>
        </a:spcAft>
        <a:buFont typeface="Times" pitchFamily="18" charset="0"/>
        <a:buChar char="•"/>
        <a:defRPr sz="2000">
          <a:solidFill>
            <a:schemeClr val="tx1"/>
          </a:solidFill>
          <a:latin typeface="+mn-lt"/>
          <a:ea typeface="ＭＳ Ｐゴシック" charset="0"/>
        </a:defRPr>
      </a:lvl2pPr>
      <a:lvl3pPr marL="917575" indent="-166688" algn="l" rtl="0" eaLnBrk="0" fontAlgn="base" hangingPunct="0">
        <a:lnSpc>
          <a:spcPct val="85000"/>
        </a:lnSpc>
        <a:spcBef>
          <a:spcPct val="20000"/>
        </a:spcBef>
        <a:spcAft>
          <a:spcPct val="0"/>
        </a:spcAft>
        <a:buChar char="•"/>
        <a:defRPr sz="2000">
          <a:solidFill>
            <a:schemeClr val="tx1"/>
          </a:solidFill>
          <a:latin typeface="+mn-lt"/>
          <a:ea typeface="ＭＳ Ｐゴシック" charset="0"/>
        </a:defRPr>
      </a:lvl3pPr>
      <a:lvl4pPr marL="1255713" indent="-223838" algn="l" rtl="0" eaLnBrk="0" fontAlgn="base" hangingPunct="0">
        <a:lnSpc>
          <a:spcPct val="85000"/>
        </a:lnSpc>
        <a:spcBef>
          <a:spcPct val="20000"/>
        </a:spcBef>
        <a:spcAft>
          <a:spcPct val="0"/>
        </a:spcAft>
        <a:buChar char="–"/>
        <a:defRPr sz="2000">
          <a:solidFill>
            <a:schemeClr val="tx1"/>
          </a:solidFill>
          <a:latin typeface="+mn-lt"/>
          <a:ea typeface="ＭＳ Ｐゴシック" charset="0"/>
        </a:defRPr>
      </a:lvl4pPr>
      <a:lvl5pPr marL="1593850" indent="-223838" algn="l" rtl="0" eaLnBrk="0" fontAlgn="base" hangingPunct="0">
        <a:lnSpc>
          <a:spcPct val="85000"/>
        </a:lnSpc>
        <a:spcBef>
          <a:spcPct val="20000"/>
        </a:spcBef>
        <a:spcAft>
          <a:spcPct val="0"/>
        </a:spcAft>
        <a:buChar char="»"/>
        <a:defRPr sz="2000">
          <a:solidFill>
            <a:schemeClr val="tx1"/>
          </a:solidFill>
          <a:latin typeface="+mn-lt"/>
          <a:ea typeface="ＭＳ Ｐゴシック" charset="0"/>
        </a:defRPr>
      </a:lvl5pPr>
      <a:lvl6pPr marL="2051050" indent="-223838" algn="l" rtl="0" fontAlgn="base">
        <a:lnSpc>
          <a:spcPct val="85000"/>
        </a:lnSpc>
        <a:spcBef>
          <a:spcPct val="20000"/>
        </a:spcBef>
        <a:spcAft>
          <a:spcPct val="0"/>
        </a:spcAft>
        <a:buChar char="»"/>
        <a:defRPr sz="2000">
          <a:solidFill>
            <a:schemeClr val="tx1"/>
          </a:solidFill>
          <a:latin typeface="+mn-lt"/>
        </a:defRPr>
      </a:lvl6pPr>
      <a:lvl7pPr marL="2508250" indent="-223838" algn="l" rtl="0" fontAlgn="base">
        <a:lnSpc>
          <a:spcPct val="85000"/>
        </a:lnSpc>
        <a:spcBef>
          <a:spcPct val="20000"/>
        </a:spcBef>
        <a:spcAft>
          <a:spcPct val="0"/>
        </a:spcAft>
        <a:buChar char="»"/>
        <a:defRPr sz="2000">
          <a:solidFill>
            <a:schemeClr val="tx1"/>
          </a:solidFill>
          <a:latin typeface="+mn-lt"/>
        </a:defRPr>
      </a:lvl7pPr>
      <a:lvl8pPr marL="2965450" indent="-223838" algn="l" rtl="0" fontAlgn="base">
        <a:lnSpc>
          <a:spcPct val="85000"/>
        </a:lnSpc>
        <a:spcBef>
          <a:spcPct val="20000"/>
        </a:spcBef>
        <a:spcAft>
          <a:spcPct val="0"/>
        </a:spcAft>
        <a:buChar char="»"/>
        <a:defRPr sz="2000">
          <a:solidFill>
            <a:schemeClr val="tx1"/>
          </a:solidFill>
          <a:latin typeface="+mn-lt"/>
        </a:defRPr>
      </a:lvl8pPr>
      <a:lvl9pPr marL="3422650" indent="-223838" algn="l" rtl="0" fontAlgn="base">
        <a:lnSpc>
          <a:spcPct val="85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0.gif"/><Relationship Id="rId11" Type="http://schemas.openxmlformats.org/officeDocument/2006/relationships/image" Target="../media/image65.jpeg"/><Relationship Id="rId5" Type="http://schemas.openxmlformats.org/officeDocument/2006/relationships/image" Target="../media/image59.png"/><Relationship Id="rId10" Type="http://schemas.openxmlformats.org/officeDocument/2006/relationships/image" Target="../media/image64.jpeg"/><Relationship Id="rId4" Type="http://schemas.openxmlformats.org/officeDocument/2006/relationships/image" Target="../media/image58.png"/><Relationship Id="rId9" Type="http://schemas.openxmlformats.org/officeDocument/2006/relationships/image" Target="../media/image63.jpeg"/></Relationships>
</file>

<file path=ppt/slides/_rels/slide1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2.jpe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2.jpe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9.png"/><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35.png"/><Relationship Id="rId3" Type="http://schemas.openxmlformats.org/officeDocument/2006/relationships/image" Target="../media/image36.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3.xml"/><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2.jpeg"/><Relationship Id="rId9" Type="http://schemas.openxmlformats.org/officeDocument/2006/relationships/image" Target="../media/image41.png"/><Relationship Id="rId1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ctrTitle"/>
          </p:nvPr>
        </p:nvSpPr>
        <p:spPr/>
        <p:txBody>
          <a:bodyPr/>
          <a:lstStyle/>
          <a:p>
            <a:r>
              <a:rPr lang="en-US" altLang="en-US" smtClean="0">
                <a:ea typeface="ＭＳ Ｐゴシック" pitchFamily="34" charset="-128"/>
              </a:rPr>
              <a:t>The NASA Earth Observing System Data and Information System (EOSDIS) </a:t>
            </a:r>
          </a:p>
        </p:txBody>
      </p:sp>
      <p:sp>
        <p:nvSpPr>
          <p:cNvPr id="15363" name="Subtitle 5"/>
          <p:cNvSpPr>
            <a:spLocks noGrp="1"/>
          </p:cNvSpPr>
          <p:nvPr>
            <p:ph type="subTitle" idx="1"/>
          </p:nvPr>
        </p:nvSpPr>
        <p:spPr>
          <a:xfrm>
            <a:off x="101600" y="5873750"/>
            <a:ext cx="4514850" cy="889000"/>
          </a:xfrm>
        </p:spPr>
        <p:txBody>
          <a:bodyPr/>
          <a:lstStyle/>
          <a:p>
            <a:pPr>
              <a:buFont typeface="Wingdings" pitchFamily="2" charset="2"/>
              <a:buNone/>
            </a:pPr>
            <a:r>
              <a:rPr lang="en-US" altLang="en-US" smtClean="0">
                <a:ea typeface="ＭＳ Ｐゴシック" pitchFamily="34" charset="-128"/>
              </a:rPr>
              <a:t>Andrew Mitchell, Assistant Project Manager</a:t>
            </a:r>
          </a:p>
          <a:p>
            <a:pPr>
              <a:buFont typeface="Wingdings" pitchFamily="2" charset="2"/>
              <a:buNone/>
            </a:pPr>
            <a:r>
              <a:rPr lang="en-US" altLang="en-US" smtClean="0">
                <a:ea typeface="ＭＳ Ｐゴシック" pitchFamily="34" charset="-128"/>
              </a:rPr>
              <a:t>NASA Earth Science Data &amp; Information Systems (ESDIS) Project</a:t>
            </a:r>
          </a:p>
        </p:txBody>
      </p:sp>
      <p:sp>
        <p:nvSpPr>
          <p:cNvPr id="1536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Font typeface="Wingdings" pitchFamily="2" charset="2"/>
              <a:buBlip>
                <a:blip r:embed="rId3"/>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nSpc>
                <a:spcPct val="100000"/>
              </a:lnSpc>
              <a:spcBef>
                <a:spcPct val="0"/>
              </a:spcBef>
              <a:buFontTx/>
              <a:buNone/>
            </a:pPr>
            <a:r>
              <a:rPr lang="en-US" altLang="en-US" sz="1400"/>
              <a:t> </a:t>
            </a:r>
          </a:p>
        </p:txBody>
      </p:sp>
      <p:pic>
        <p:nvPicPr>
          <p:cNvPr id="15365" name="Picture 10" descr="Gray Wolf:Users:cboquist:Desktop:EOSDIS 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5975" y="190500"/>
            <a:ext cx="1660525"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4"/>
          <p:cNvSpPr txBox="1">
            <a:spLocks noChangeArrowheads="1"/>
          </p:cNvSpPr>
          <p:nvPr/>
        </p:nvSpPr>
        <p:spPr bwMode="auto">
          <a:xfrm>
            <a:off x="1911350" y="4937125"/>
            <a:ext cx="537845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lnSpc>
                <a:spcPct val="55000"/>
              </a:lnSpc>
              <a:spcBef>
                <a:spcPct val="50000"/>
              </a:spcBef>
            </a:pPr>
            <a:endParaRPr lang="en-US" altLang="en-US" sz="1800">
              <a:solidFill>
                <a:srgbClr val="104A87"/>
              </a:solidFill>
            </a:endParaRPr>
          </a:p>
          <a:p>
            <a:pPr algn="ctr">
              <a:lnSpc>
                <a:spcPct val="55000"/>
              </a:lnSpc>
              <a:spcBef>
                <a:spcPct val="50000"/>
              </a:spcBef>
            </a:pPr>
            <a:r>
              <a:rPr lang="en-US" altLang="en-US" sz="1800">
                <a:solidFill>
                  <a:srgbClr val="104A87"/>
                </a:solidFill>
              </a:rPr>
              <a:t>WGISS 39</a:t>
            </a:r>
          </a:p>
          <a:p>
            <a:pPr algn="ctr">
              <a:lnSpc>
                <a:spcPct val="55000"/>
              </a:lnSpc>
              <a:spcBef>
                <a:spcPct val="50000"/>
              </a:spcBef>
            </a:pPr>
            <a:endParaRPr lang="en-US" altLang="en-US" sz="1800">
              <a:solidFill>
                <a:srgbClr val="104A87"/>
              </a:solidFill>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ea typeface="ＭＳ Ｐゴシック" pitchFamily="34" charset="-128"/>
              </a:rPr>
              <a:t>Volume changes</a:t>
            </a:r>
          </a:p>
        </p:txBody>
      </p:sp>
      <p:sp>
        <p:nvSpPr>
          <p:cNvPr id="27651" name="Content Placeholder 2"/>
          <p:cNvSpPr>
            <a:spLocks noGrp="1"/>
          </p:cNvSpPr>
          <p:nvPr>
            <p:ph idx="1"/>
          </p:nvPr>
        </p:nvSpPr>
        <p:spPr/>
        <p:txBody>
          <a:bodyPr/>
          <a:lstStyle/>
          <a:p>
            <a:r>
              <a:rPr lang="en-US" altLang="en-US" sz="1800" smtClean="0">
                <a:ea typeface="ＭＳ Ｐゴシック" pitchFamily="34" charset="-128"/>
              </a:rPr>
              <a:t>As data is acquired and reprocessed the collection both grows and shrinks </a:t>
            </a:r>
          </a:p>
          <a:p>
            <a:r>
              <a:rPr lang="en-US" altLang="en-US" sz="1800" smtClean="0">
                <a:ea typeface="ＭＳ Ｐゴシック" pitchFamily="34" charset="-128"/>
              </a:rPr>
              <a:t>Multi-year datasets need to be summarized/evaluated over long time series  </a:t>
            </a:r>
          </a:p>
          <a:p>
            <a:r>
              <a:rPr lang="en-US" altLang="en-US" sz="1800" smtClean="0">
                <a:ea typeface="ＭＳ Ｐゴシック" pitchFamily="34" charset="-128"/>
              </a:rPr>
              <a:t>Products range in size from kb to 1 GB</a:t>
            </a:r>
          </a:p>
          <a:p>
            <a:endParaRPr lang="en-US" altLang="en-US" sz="1800" smtClean="0">
              <a:ea typeface="ＭＳ Ｐゴシック" pitchFamily="34" charset="-128"/>
            </a:endParaRPr>
          </a:p>
        </p:txBody>
      </p:sp>
      <p:grpSp>
        <p:nvGrpSpPr>
          <p:cNvPr id="27652" name="Group 5"/>
          <p:cNvGrpSpPr>
            <a:grpSpLocks/>
          </p:cNvGrpSpPr>
          <p:nvPr/>
        </p:nvGrpSpPr>
        <p:grpSpPr bwMode="auto">
          <a:xfrm>
            <a:off x="481013" y="2597150"/>
            <a:ext cx="7696200" cy="4192588"/>
            <a:chOff x="927100" y="1943099"/>
            <a:chExt cx="7150100" cy="4905877"/>
          </a:xfrm>
        </p:grpSpPr>
        <p:grpSp>
          <p:nvGrpSpPr>
            <p:cNvPr id="27653" name="Group 6"/>
            <p:cNvGrpSpPr>
              <a:grpSpLocks/>
            </p:cNvGrpSpPr>
            <p:nvPr/>
          </p:nvGrpSpPr>
          <p:grpSpPr bwMode="auto">
            <a:xfrm>
              <a:off x="927100" y="1943099"/>
              <a:ext cx="7150100" cy="4905877"/>
              <a:chOff x="457200" y="942975"/>
              <a:chExt cx="8229600" cy="5959286"/>
            </a:xfrm>
          </p:grpSpPr>
          <p:pic>
            <p:nvPicPr>
              <p:cNvPr id="27661" name="Picture 7"/>
              <p:cNvPicPr>
                <a:picLocks noChangeAspect="1"/>
              </p:cNvPicPr>
              <p:nvPr/>
            </p:nvPicPr>
            <p:blipFill>
              <a:blip r:embed="rId3">
                <a:extLst>
                  <a:ext uri="{28A0092B-C50C-407E-A947-70E740481C1C}">
                    <a14:useLocalDpi xmlns:a14="http://schemas.microsoft.com/office/drawing/2010/main" val="0"/>
                  </a:ext>
                </a:extLst>
              </a:blip>
              <a:srcRect l="790" t="5096" r="790" b="1456"/>
              <a:stretch>
                <a:fillRect/>
              </a:stretch>
            </p:blipFill>
            <p:spPr bwMode="auto">
              <a:xfrm>
                <a:off x="457200" y="942975"/>
                <a:ext cx="82296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62" name="Group 8"/>
              <p:cNvGrpSpPr>
                <a:grpSpLocks/>
              </p:cNvGrpSpPr>
              <p:nvPr/>
            </p:nvGrpSpPr>
            <p:grpSpPr bwMode="auto">
              <a:xfrm>
                <a:off x="1015835" y="2345838"/>
                <a:ext cx="6881624" cy="4556423"/>
                <a:chOff x="1015835" y="2345838"/>
                <a:chExt cx="6881624" cy="4556423"/>
              </a:xfrm>
            </p:grpSpPr>
            <p:sp>
              <p:nvSpPr>
                <p:cNvPr id="27663" name="TextBox 9"/>
                <p:cNvSpPr txBox="1">
                  <a:spLocks noChangeArrowheads="1"/>
                </p:cNvSpPr>
                <p:nvPr/>
              </p:nvSpPr>
              <p:spPr bwMode="auto">
                <a:xfrm>
                  <a:off x="5016349" y="5024048"/>
                  <a:ext cx="9114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sz="1000" b="1"/>
                    <a:t>Deletion of </a:t>
                  </a:r>
                </a:p>
                <a:p>
                  <a:pPr algn="ctr"/>
                  <a:r>
                    <a:rPr lang="en-US" altLang="en-US" sz="1000" b="1"/>
                    <a:t>MODIS </a:t>
                  </a:r>
                </a:p>
                <a:p>
                  <a:pPr algn="ctr"/>
                  <a:r>
                    <a:rPr lang="en-US" altLang="en-US" sz="1000" b="1"/>
                    <a:t>Collection 4 </a:t>
                  </a:r>
                </a:p>
                <a:p>
                  <a:pPr algn="ctr"/>
                  <a:r>
                    <a:rPr lang="en-US" altLang="en-US" sz="1000" b="1"/>
                    <a:t>Products</a:t>
                  </a:r>
                </a:p>
              </p:txBody>
            </p:sp>
            <p:sp>
              <p:nvSpPr>
                <p:cNvPr id="27664" name="TextBox 10"/>
                <p:cNvSpPr txBox="1">
                  <a:spLocks noChangeArrowheads="1"/>
                </p:cNvSpPr>
                <p:nvPr/>
              </p:nvSpPr>
              <p:spPr bwMode="auto">
                <a:xfrm>
                  <a:off x="2464325" y="4038896"/>
                  <a:ext cx="127470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sz="1000" b="1"/>
                    <a:t>Landsat-7 Data</a:t>
                  </a:r>
                </a:p>
                <a:p>
                  <a:pPr algn="ctr"/>
                  <a:r>
                    <a:rPr lang="en-US" altLang="en-US" sz="1000" b="1"/>
                    <a:t>Migrated from</a:t>
                  </a:r>
                </a:p>
                <a:p>
                  <a:pPr algn="ctr"/>
                  <a:r>
                    <a:rPr lang="en-US" altLang="en-US" sz="1000" b="1"/>
                    <a:t>LPDAAC to USGS</a:t>
                  </a:r>
                </a:p>
              </p:txBody>
            </p:sp>
            <p:sp>
              <p:nvSpPr>
                <p:cNvPr id="27665" name="TextBox 11"/>
                <p:cNvSpPr txBox="1">
                  <a:spLocks noChangeArrowheads="1"/>
                </p:cNvSpPr>
                <p:nvPr/>
              </p:nvSpPr>
              <p:spPr bwMode="auto">
                <a:xfrm>
                  <a:off x="5638800" y="2345838"/>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sz="1000" b="1"/>
                    <a:t>Addition of </a:t>
                  </a:r>
                </a:p>
                <a:p>
                  <a:pPr algn="ctr"/>
                  <a:r>
                    <a:rPr lang="en-US" altLang="en-US" sz="1000" b="1"/>
                    <a:t>AQUARIUS and ICEBRIDGE</a:t>
                  </a:r>
                </a:p>
                <a:p>
                  <a:pPr algn="ctr"/>
                  <a:r>
                    <a:rPr lang="en-US" altLang="en-US" sz="1000" b="1"/>
                    <a:t>products</a:t>
                  </a:r>
                </a:p>
              </p:txBody>
            </p:sp>
            <p:sp>
              <p:nvSpPr>
                <p:cNvPr id="27666" name="TextBox 12"/>
                <p:cNvSpPr txBox="1">
                  <a:spLocks noChangeArrowheads="1"/>
                </p:cNvSpPr>
                <p:nvPr/>
              </p:nvSpPr>
              <p:spPr bwMode="auto">
                <a:xfrm>
                  <a:off x="5020808" y="3505200"/>
                  <a:ext cx="121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sz="1000" b="1"/>
                    <a:t>Addition of </a:t>
                  </a:r>
                </a:p>
                <a:p>
                  <a:pPr algn="ctr"/>
                  <a:r>
                    <a:rPr lang="en-US" altLang="en-US" sz="1000" b="1"/>
                    <a:t>ALOS PALSAR &amp; UAVSAR products</a:t>
                  </a:r>
                </a:p>
              </p:txBody>
            </p:sp>
            <p:sp>
              <p:nvSpPr>
                <p:cNvPr id="27667" name="TextBox 13"/>
                <p:cNvSpPr txBox="1">
                  <a:spLocks noChangeArrowheads="1"/>
                </p:cNvSpPr>
                <p:nvPr/>
              </p:nvSpPr>
              <p:spPr bwMode="auto">
                <a:xfrm>
                  <a:off x="2594354" y="6453625"/>
                  <a:ext cx="6279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sz="1000" b="1" i="1"/>
                    <a:t>ICESat</a:t>
                  </a:r>
                </a:p>
              </p:txBody>
            </p:sp>
            <p:sp>
              <p:nvSpPr>
                <p:cNvPr id="27668" name="TextBox 14"/>
                <p:cNvSpPr txBox="1">
                  <a:spLocks noChangeArrowheads="1"/>
                </p:cNvSpPr>
                <p:nvPr/>
              </p:nvSpPr>
              <p:spPr bwMode="auto">
                <a:xfrm>
                  <a:off x="5073999" y="6453625"/>
                  <a:ext cx="1219200" cy="44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sz="900" b="1" i="1"/>
                    <a:t>MEASURES 2006</a:t>
                  </a:r>
                </a:p>
              </p:txBody>
            </p:sp>
            <p:sp>
              <p:nvSpPr>
                <p:cNvPr id="27669" name="TextBox 16"/>
                <p:cNvSpPr txBox="1">
                  <a:spLocks noChangeArrowheads="1"/>
                </p:cNvSpPr>
                <p:nvPr/>
              </p:nvSpPr>
              <p:spPr bwMode="auto">
                <a:xfrm>
                  <a:off x="1015835" y="6453625"/>
                  <a:ext cx="6515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sz="1000" b="1" i="1"/>
                    <a:t>TERRA</a:t>
                  </a:r>
                </a:p>
              </p:txBody>
            </p:sp>
            <p:sp>
              <p:nvSpPr>
                <p:cNvPr id="27670" name="TextBox 17"/>
                <p:cNvSpPr txBox="1">
                  <a:spLocks noChangeArrowheads="1"/>
                </p:cNvSpPr>
                <p:nvPr/>
              </p:nvSpPr>
              <p:spPr bwMode="auto">
                <a:xfrm>
                  <a:off x="1985257" y="6453625"/>
                  <a:ext cx="58741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sz="1000" b="1" i="1"/>
                    <a:t>AQUA</a:t>
                  </a:r>
                </a:p>
              </p:txBody>
            </p:sp>
            <p:sp>
              <p:nvSpPr>
                <p:cNvPr id="27671" name="TextBox 18"/>
                <p:cNvSpPr txBox="1">
                  <a:spLocks noChangeArrowheads="1"/>
                </p:cNvSpPr>
                <p:nvPr/>
              </p:nvSpPr>
              <p:spPr bwMode="auto">
                <a:xfrm>
                  <a:off x="3203633" y="6453625"/>
                  <a:ext cx="58027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sz="1000" b="1" i="1"/>
                    <a:t>AURA</a:t>
                  </a:r>
                </a:p>
              </p:txBody>
            </p:sp>
            <p:sp>
              <p:nvSpPr>
                <p:cNvPr id="27672" name="TextBox 19"/>
                <p:cNvSpPr txBox="1">
                  <a:spLocks noChangeArrowheads="1"/>
                </p:cNvSpPr>
                <p:nvPr/>
              </p:nvSpPr>
              <p:spPr bwMode="auto">
                <a:xfrm>
                  <a:off x="6400800" y="4419600"/>
                  <a:ext cx="1496659" cy="48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sz="1000" b="1"/>
                    <a:t>Addition of SNPP CERES&amp;OMPS</a:t>
                  </a:r>
                </a:p>
              </p:txBody>
            </p:sp>
          </p:grpSp>
        </p:grpSp>
        <p:sp>
          <p:nvSpPr>
            <p:cNvPr id="27654" name="Rectangle 20"/>
            <p:cNvSpPr>
              <a:spLocks noChangeArrowheads="1"/>
            </p:cNvSpPr>
            <p:nvPr/>
          </p:nvSpPr>
          <p:spPr bwMode="auto">
            <a:xfrm>
              <a:off x="1587500" y="2283768"/>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a:solidFill>
                    <a:srgbClr val="000000"/>
                  </a:solidFill>
                </a:rPr>
                <a:t>Total EOSDIS Accumulated Data Archive Volume (Petabytes) </a:t>
              </a:r>
              <a:br>
                <a:rPr lang="en-US" altLang="en-US">
                  <a:solidFill>
                    <a:srgbClr val="000000"/>
                  </a:solidFill>
                </a:rPr>
              </a:br>
              <a:r>
                <a:rPr lang="en-US" altLang="en-US" i="1">
                  <a:solidFill>
                    <a:srgbClr val="000000"/>
                  </a:solidFill>
                </a:rPr>
                <a:t>15 years of Earth Science data</a:t>
              </a:r>
              <a:endParaRPr lang="en-US" altLang="en-US"/>
            </a:p>
          </p:txBody>
        </p:sp>
        <p:sp>
          <p:nvSpPr>
            <p:cNvPr id="4" name="Isosceles Triangle 3"/>
            <p:cNvSpPr/>
            <p:nvPr/>
          </p:nvSpPr>
          <p:spPr>
            <a:xfrm>
              <a:off x="1626182" y="6312134"/>
              <a:ext cx="165184" cy="139319"/>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Isosceles Triangle 22"/>
            <p:cNvSpPr/>
            <p:nvPr/>
          </p:nvSpPr>
          <p:spPr>
            <a:xfrm>
              <a:off x="2488972" y="6312134"/>
              <a:ext cx="165184" cy="139319"/>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Isosceles Triangle 23"/>
            <p:cNvSpPr/>
            <p:nvPr/>
          </p:nvSpPr>
          <p:spPr>
            <a:xfrm>
              <a:off x="2907831" y="6312134"/>
              <a:ext cx="165184" cy="139319"/>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Isosceles Triangle 24"/>
            <p:cNvSpPr/>
            <p:nvPr/>
          </p:nvSpPr>
          <p:spPr>
            <a:xfrm>
              <a:off x="3441728" y="6312134"/>
              <a:ext cx="165184" cy="139319"/>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Isosceles Triangle 25"/>
            <p:cNvSpPr/>
            <p:nvPr/>
          </p:nvSpPr>
          <p:spPr>
            <a:xfrm>
              <a:off x="5308896" y="6312134"/>
              <a:ext cx="165184" cy="139319"/>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Isosceles Triangle 26"/>
            <p:cNvSpPr/>
            <p:nvPr/>
          </p:nvSpPr>
          <p:spPr>
            <a:xfrm>
              <a:off x="7187862" y="6312134"/>
              <a:ext cx="165184" cy="139319"/>
            </a:xfrm>
            <a:prstGeom prst="triangl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3">
            <a:extLst>
              <a:ext uri="{28A0092B-C50C-407E-A947-70E740481C1C}">
                <a14:useLocalDpi xmlns:a14="http://schemas.microsoft.com/office/drawing/2010/main" val="0"/>
              </a:ext>
            </a:extLst>
          </a:blip>
          <a:srcRect l="1669" t="12379" r="5185" b="528"/>
          <a:stretch>
            <a:fillRect/>
          </a:stretch>
        </p:blipFill>
        <p:spPr bwMode="auto">
          <a:xfrm>
            <a:off x="569913" y="1063625"/>
            <a:ext cx="8266112" cy="55959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9699" name="Group 4"/>
          <p:cNvGrpSpPr>
            <a:grpSpLocks/>
          </p:cNvGrpSpPr>
          <p:nvPr/>
        </p:nvGrpSpPr>
        <p:grpSpPr bwMode="auto">
          <a:xfrm>
            <a:off x="1860550" y="1565275"/>
            <a:ext cx="5976938" cy="4419600"/>
            <a:chOff x="1861015" y="1752600"/>
            <a:chExt cx="5976454" cy="4419601"/>
          </a:xfrm>
        </p:grpSpPr>
        <p:pic>
          <p:nvPicPr>
            <p:cNvPr id="29703" name="Pictur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1015" y="1756458"/>
              <a:ext cx="3913275" cy="28325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flipV="1">
              <a:off x="5775473" y="1752600"/>
              <a:ext cx="2060408" cy="388938"/>
            </a:xfrm>
            <a:prstGeom prst="straightConnector1">
              <a:avLst/>
            </a:prstGeom>
            <a:ln>
              <a:solidFill>
                <a:schemeClr val="tx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788172" y="4589464"/>
              <a:ext cx="2049297" cy="1582737"/>
            </a:xfrm>
            <a:prstGeom prst="straightConnector1">
              <a:avLst/>
            </a:prstGeom>
            <a:ln>
              <a:solidFill>
                <a:schemeClr val="tx2">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9706" name="Title 4"/>
            <p:cNvSpPr txBox="1">
              <a:spLocks/>
            </p:cNvSpPr>
            <p:nvPr/>
          </p:nvSpPr>
          <p:spPr bwMode="auto">
            <a:xfrm>
              <a:off x="2590800" y="1835308"/>
              <a:ext cx="32514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eaLnBrk="1" hangingPunct="1"/>
              <a:r>
                <a:rPr lang="en-US" altLang="en-US" sz="1100">
                  <a:solidFill>
                    <a:srgbClr val="000000"/>
                  </a:solidFill>
                </a:rPr>
                <a:t>FY2014 Number of Products Distributed  by Discipline</a:t>
              </a:r>
            </a:p>
          </p:txBody>
        </p:sp>
      </p:grpSp>
      <p:sp>
        <p:nvSpPr>
          <p:cNvPr id="29700" name="Title 1"/>
          <p:cNvSpPr>
            <a:spLocks noGrp="1"/>
          </p:cNvSpPr>
          <p:nvPr>
            <p:ph type="title"/>
          </p:nvPr>
        </p:nvSpPr>
        <p:spPr/>
        <p:txBody>
          <a:bodyPr/>
          <a:lstStyle/>
          <a:p>
            <a:pPr marL="342900" indent="-342900"/>
            <a:r>
              <a:rPr lang="en-US" altLang="en-US" smtClean="0">
                <a:ea typeface="ＭＳ Ｐゴシック" pitchFamily="34" charset="-128"/>
              </a:rPr>
              <a:t>Velocity of data ingest and distribution</a:t>
            </a:r>
          </a:p>
        </p:txBody>
      </p:sp>
      <p:sp>
        <p:nvSpPr>
          <p:cNvPr id="29701"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endParaRPr lang="en-US" altLang="en-US" sz="1400"/>
          </a:p>
        </p:txBody>
      </p:sp>
      <p:sp>
        <p:nvSpPr>
          <p:cNvPr id="29702" name="TextBox 3"/>
          <p:cNvSpPr txBox="1">
            <a:spLocks noChangeArrowheads="1"/>
          </p:cNvSpPr>
          <p:nvPr/>
        </p:nvSpPr>
        <p:spPr bwMode="auto">
          <a:xfrm>
            <a:off x="1190625" y="4445000"/>
            <a:ext cx="47259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a:solidFill>
                  <a:srgbClr val="000000"/>
                </a:solidFill>
              </a:rPr>
              <a:t>EOSDIS Yearly Total Data Volume (PB) </a:t>
            </a:r>
          </a:p>
          <a:p>
            <a:r>
              <a:rPr lang="en-US" altLang="en-US">
                <a:solidFill>
                  <a:srgbClr val="000000"/>
                </a:solidFill>
              </a:rPr>
              <a:t>and Number of Products</a:t>
            </a:r>
            <a:br>
              <a:rPr lang="en-US" altLang="en-US">
                <a:solidFill>
                  <a:srgbClr val="000000"/>
                </a:solidFill>
              </a:rPr>
            </a:br>
            <a:r>
              <a:rPr lang="en-US" altLang="en-US">
                <a:solidFill>
                  <a:srgbClr val="000000"/>
                </a:solidFill>
              </a:rPr>
              <a:t>(Billions) Distributed to End Users</a:t>
            </a:r>
            <a:endParaRPr lang="en-US" altLang="en-US"/>
          </a:p>
        </p:txBody>
      </p:sp>
    </p:spTree>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a:xfrm>
            <a:off x="1243013" y="265113"/>
            <a:ext cx="8229600" cy="511175"/>
          </a:xfrm>
        </p:spPr>
        <p:txBody>
          <a:bodyPr>
            <a:spAutoFit/>
          </a:bodyPr>
          <a:lstStyle/>
          <a:p>
            <a:r>
              <a:rPr lang="en-US" altLang="en-US" smtClean="0">
                <a:ea typeface="ＭＳ Ｐゴシック" pitchFamily="34" charset="-128"/>
              </a:rPr>
              <a:t>EOSDIS Distribution is World-wide</a:t>
            </a:r>
            <a:endParaRPr lang="en-US" altLang="en-US" sz="2000" smtClean="0">
              <a:ea typeface="ＭＳ Ｐゴシック" pitchFamily="34" charset="-128"/>
            </a:endParaRPr>
          </a:p>
        </p:txBody>
      </p:sp>
      <p:pic>
        <p:nvPicPr>
          <p:cNvPr id="31747" name="Picture 2"/>
          <p:cNvPicPr>
            <a:picLocks noChangeAspect="1"/>
          </p:cNvPicPr>
          <p:nvPr/>
        </p:nvPicPr>
        <p:blipFill>
          <a:blip r:embed="rId2">
            <a:extLst>
              <a:ext uri="{28A0092B-C50C-407E-A947-70E740481C1C}">
                <a14:useLocalDpi xmlns:a14="http://schemas.microsoft.com/office/drawing/2010/main" val="0"/>
              </a:ext>
            </a:extLst>
          </a:blip>
          <a:srcRect l="3387" t="7474" r="5145" b="398"/>
          <a:stretch>
            <a:fillRect/>
          </a:stretch>
        </p:blipFill>
        <p:spPr bwMode="auto">
          <a:xfrm>
            <a:off x="838200" y="990600"/>
            <a:ext cx="7620000" cy="5556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748" name="Slide Number Placeholder 4"/>
          <p:cNvSpPr>
            <a:spLocks noGrp="1"/>
          </p:cNvSpPr>
          <p:nvPr>
            <p:ph type="sldNum" sz="quarter" idx="10"/>
          </p:nvPr>
        </p:nvSpPr>
        <p:spPr>
          <a:xfrm>
            <a:off x="7005638" y="6583363"/>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50682D8A-A15C-4E4A-8442-5E46E86F6DCC}" type="slidenum">
              <a:rPr lang="en-US" altLang="en-US" sz="1400">
                <a:solidFill>
                  <a:srgbClr val="898989"/>
                </a:solidFill>
              </a:rPr>
              <a:pPr/>
              <a:t>13</a:t>
            </a:fld>
            <a:endParaRPr lang="en-US" altLang="en-US" sz="1400">
              <a:solidFill>
                <a:srgbClr val="898989"/>
              </a:solidFill>
            </a:endParaRPr>
          </a:p>
        </p:txBody>
      </p:sp>
      <p:sp>
        <p:nvSpPr>
          <p:cNvPr id="31749" name="TextBox 1"/>
          <p:cNvSpPr txBox="1">
            <a:spLocks noChangeArrowheads="1"/>
          </p:cNvSpPr>
          <p:nvPr/>
        </p:nvSpPr>
        <p:spPr bwMode="auto">
          <a:xfrm>
            <a:off x="1993900" y="11430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600"/>
              <a:t>FY2014 EOSDIS Number of Data Products </a:t>
            </a:r>
            <a:br>
              <a:rPr lang="en-US" altLang="en-US" sz="1600"/>
            </a:br>
            <a:r>
              <a:rPr lang="en-US" altLang="en-US" sz="1600"/>
              <a:t>Distributed by Country</a:t>
            </a:r>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a:xfrm>
            <a:off x="1250950" y="274638"/>
            <a:ext cx="8229600" cy="715962"/>
          </a:xfrm>
        </p:spPr>
        <p:txBody>
          <a:bodyPr/>
          <a:lstStyle/>
          <a:p>
            <a:r>
              <a:rPr lang="en-US" altLang="en-US" sz="2800" smtClean="0">
                <a:ea typeface="ＭＳ Ｐゴシック" pitchFamily="34" charset="-128"/>
              </a:rPr>
              <a:t>NASA FY14 Near Real-Time Distribution</a:t>
            </a:r>
          </a:p>
        </p:txBody>
      </p:sp>
      <p:pic>
        <p:nvPicPr>
          <p:cNvPr id="3277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838" y="1222375"/>
            <a:ext cx="7680325" cy="5559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772" name="Rectangle 2"/>
          <p:cNvSpPr>
            <a:spLocks noChangeArrowheads="1"/>
          </p:cNvSpPr>
          <p:nvPr/>
        </p:nvSpPr>
        <p:spPr bwMode="auto">
          <a:xfrm>
            <a:off x="1690688" y="1317625"/>
            <a:ext cx="457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b="1">
                <a:solidFill>
                  <a:srgbClr val="1F497D"/>
                </a:solidFill>
                <a:latin typeface="Calibri" pitchFamily="34" charset="0"/>
                <a:ea typeface="Calibri" pitchFamily="34" charset="0"/>
                <a:cs typeface="Times New Roman" pitchFamily="18" charset="0"/>
              </a:rPr>
              <a:t>NASA’s Land, Atmosphere Near real-time Capability for EOS (LANCE) system distributed over 900, 000 GB of Earth Observation data in FY14 in support of application users interested in monitoring and analyzing a wide variety of natural and man-made phenomena.</a:t>
            </a:r>
            <a:endParaRPr lang="en-US" altLang="en-US">
              <a:latin typeface="Calibri" pitchFamily="34" charset="0"/>
              <a:ea typeface="Calibri" pitchFamily="34" charset="0"/>
              <a:cs typeface="Times New Roman" pitchFamily="18" charset="0"/>
            </a:endParaRPr>
          </a:p>
        </p:txBody>
      </p:sp>
      <p:pic>
        <p:nvPicPr>
          <p:cNvPr id="32773" name="Picture 2" descr="http://www.spacegrant.org/sg_graphics/nasa-logo.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5163" y="41275"/>
            <a:ext cx="814387"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4000" smtClean="0">
                <a:ea typeface="ＭＳ Ｐゴシック" pitchFamily="34" charset="-128"/>
              </a:rPr>
              <a:t>Process Improvement</a:t>
            </a:r>
          </a:p>
        </p:txBody>
      </p:sp>
      <p:sp>
        <p:nvSpPr>
          <p:cNvPr id="3" name="Content Placeholder 2"/>
          <p:cNvSpPr>
            <a:spLocks noGrp="1"/>
          </p:cNvSpPr>
          <p:nvPr>
            <p:ph idx="1"/>
          </p:nvPr>
        </p:nvSpPr>
        <p:spPr>
          <a:xfrm>
            <a:off x="457200" y="1384300"/>
            <a:ext cx="8229600" cy="5181600"/>
          </a:xfrm>
        </p:spPr>
        <p:txBody>
          <a:bodyPr>
            <a:normAutofit lnSpcReduction="10000"/>
          </a:bodyPr>
          <a:lstStyle/>
          <a:p>
            <a:pPr>
              <a:defRPr/>
            </a:pPr>
            <a:r>
              <a:rPr lang="en-US" sz="2400" dirty="0" smtClean="0"/>
              <a:t>Requirements collection to allow interactive participation</a:t>
            </a:r>
          </a:p>
          <a:p>
            <a:pPr lvl="1">
              <a:defRPr/>
            </a:pPr>
            <a:r>
              <a:rPr lang="en-US" dirty="0" smtClean="0"/>
              <a:t>Tools like JAMA allow many to be involved in the requirements definition phase</a:t>
            </a:r>
          </a:p>
          <a:p>
            <a:pPr lvl="1">
              <a:defRPr/>
            </a:pPr>
            <a:r>
              <a:rPr lang="en-US" dirty="0" smtClean="0"/>
              <a:t>Shortens the time to review and roll-out new design and development</a:t>
            </a:r>
          </a:p>
          <a:p>
            <a:pPr lvl="1">
              <a:defRPr/>
            </a:pPr>
            <a:r>
              <a:rPr lang="en-US" dirty="0" smtClean="0"/>
              <a:t>Integrate directly into test phase</a:t>
            </a:r>
          </a:p>
          <a:p>
            <a:pPr>
              <a:defRPr/>
            </a:pPr>
            <a:r>
              <a:rPr lang="en-US" sz="2400" dirty="0" smtClean="0"/>
              <a:t>EOSDIS </a:t>
            </a:r>
            <a:r>
              <a:rPr lang="en-US" sz="2400" dirty="0"/>
              <a:t>capabilities and feature development is prioritized through DAAC User Working Groups (science experts) and input from community data system </a:t>
            </a:r>
            <a:r>
              <a:rPr lang="en-US" sz="2400" dirty="0" smtClean="0"/>
              <a:t>programs </a:t>
            </a:r>
            <a:r>
              <a:rPr lang="en-US" sz="2400" dirty="0" smtClean="0">
                <a:solidFill>
                  <a:srgbClr val="000000"/>
                </a:solidFill>
              </a:rPr>
              <a:t>(e.g., Earth Science Data Systems Working Groups)</a:t>
            </a:r>
          </a:p>
          <a:p>
            <a:pPr lvl="1">
              <a:defRPr/>
            </a:pPr>
            <a:r>
              <a:rPr lang="en-US" sz="2200" dirty="0" smtClean="0"/>
              <a:t>User registration systems will allow closer communication with users</a:t>
            </a:r>
          </a:p>
          <a:p>
            <a:pPr>
              <a:defRPr/>
            </a:pPr>
            <a:r>
              <a:rPr lang="en-US" sz="2400" dirty="0" smtClean="0"/>
              <a:t>Improve business models to enable change</a:t>
            </a:r>
          </a:p>
          <a:p>
            <a:pPr lvl="1">
              <a:defRPr/>
            </a:pPr>
            <a:r>
              <a:rPr lang="en-US" sz="2200" dirty="0" smtClean="0"/>
              <a:t>Sharing and reuse to reduce development costs</a:t>
            </a:r>
          </a:p>
          <a:p>
            <a:pPr lvl="1">
              <a:defRPr/>
            </a:pPr>
            <a:r>
              <a:rPr lang="en-US" sz="2200" dirty="0" smtClean="0"/>
              <a:t>Use of common COTS across program where applicable:  </a:t>
            </a:r>
            <a:r>
              <a:rPr lang="en-US" sz="2200" dirty="0" err="1" smtClean="0"/>
              <a:t>Kayako</a:t>
            </a:r>
            <a:endParaRPr lang="en-US" sz="2200" dirty="0"/>
          </a:p>
          <a:p>
            <a:pPr>
              <a:defRPr/>
            </a:pPr>
            <a:endParaRPr lang="en-US" dirty="0"/>
          </a:p>
        </p:txBody>
      </p:sp>
      <p:sp>
        <p:nvSpPr>
          <p:cNvPr id="33796" name="Slide Number Placeholder 3"/>
          <p:cNvSpPr>
            <a:spLocks noGrp="1"/>
          </p:cNvSpPr>
          <p:nvPr>
            <p:ph type="sldNum" sz="quarter" idx="10"/>
          </p:nvPr>
        </p:nvSpPr>
        <p:spPr>
          <a:xfrm>
            <a:off x="7005638" y="6583363"/>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BCFE0B51-AD2E-4A18-BF15-10DC22D19E41}" type="slidenum">
              <a:rPr lang="en-US" altLang="en-US" sz="1400">
                <a:solidFill>
                  <a:srgbClr val="898989"/>
                </a:solidFill>
              </a:rPr>
              <a:pPr/>
              <a:t>15</a:t>
            </a:fld>
            <a:endParaRPr lang="en-US" altLang="en-US" sz="1400">
              <a:solidFill>
                <a:srgbClr val="898989"/>
              </a:solidFill>
            </a:endParaRPr>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z="3600" smtClean="0">
                <a:ea typeface="ＭＳ Ｐゴシック" pitchFamily="34" charset="-128"/>
              </a:rPr>
              <a:t>Infrastructure Improvements</a:t>
            </a:r>
          </a:p>
        </p:txBody>
      </p:sp>
      <p:sp>
        <p:nvSpPr>
          <p:cNvPr id="3" name="Content Placeholder 2"/>
          <p:cNvSpPr>
            <a:spLocks noGrp="1"/>
          </p:cNvSpPr>
          <p:nvPr>
            <p:ph idx="1"/>
          </p:nvPr>
        </p:nvSpPr>
        <p:spPr>
          <a:xfrm>
            <a:off x="520700" y="1219200"/>
            <a:ext cx="8229600" cy="5346700"/>
          </a:xfrm>
        </p:spPr>
        <p:txBody>
          <a:bodyPr>
            <a:normAutofit/>
          </a:bodyPr>
          <a:lstStyle/>
          <a:p>
            <a:pPr>
              <a:defRPr/>
            </a:pPr>
            <a:r>
              <a:rPr lang="en-US" sz="2400" dirty="0" smtClean="0"/>
              <a:t>Improve network connectivity throughout EOSDIS</a:t>
            </a:r>
          </a:p>
          <a:p>
            <a:pPr>
              <a:defRPr/>
            </a:pPr>
            <a:r>
              <a:rPr lang="en-US" sz="2400" dirty="0" smtClean="0"/>
              <a:t>Expanded use of agile and continuous integration techniques by each center/system</a:t>
            </a:r>
          </a:p>
          <a:p>
            <a:pPr lvl="1">
              <a:defRPr/>
            </a:pPr>
            <a:r>
              <a:rPr lang="en-US" sz="2200" dirty="0" smtClean="0"/>
              <a:t>Provide centralized location for software and system development</a:t>
            </a:r>
          </a:p>
          <a:p>
            <a:pPr marL="342900" lvl="1" indent="-342900">
              <a:buFont typeface="Arial"/>
              <a:buChar char="•"/>
              <a:defRPr/>
            </a:pPr>
            <a:r>
              <a:rPr lang="en-US" sz="2400" dirty="0"/>
              <a:t>Continuous integration of new </a:t>
            </a:r>
            <a:r>
              <a:rPr lang="en-US" sz="2400" dirty="0" smtClean="0"/>
              <a:t>technology</a:t>
            </a:r>
          </a:p>
          <a:p>
            <a:pPr>
              <a:defRPr/>
            </a:pPr>
            <a:r>
              <a:rPr lang="en-US" sz="2400" dirty="0" smtClean="0">
                <a:solidFill>
                  <a:srgbClr val="000000"/>
                </a:solidFill>
              </a:rPr>
              <a:t>Potential to leverage alternatives to supplement current system access, e.g.:</a:t>
            </a:r>
            <a:endParaRPr lang="en-US" sz="2400" dirty="0">
              <a:solidFill>
                <a:srgbClr val="000000"/>
              </a:solidFill>
            </a:endParaRPr>
          </a:p>
          <a:p>
            <a:pPr lvl="1">
              <a:defRPr/>
            </a:pPr>
            <a:r>
              <a:rPr lang="en-US" dirty="0"/>
              <a:t>Cloud service provides sophisticated governance, access control, and resource provisioning (and billing), allowing projects to spin up small, developmental instances then scale to large parallel processing models if desired – then tear everything down when done.</a:t>
            </a:r>
          </a:p>
          <a:p>
            <a:pPr lvl="2">
              <a:defRPr/>
            </a:pPr>
            <a:r>
              <a:rPr lang="en-US" sz="1800" dirty="0"/>
              <a:t>On demand resources for analysis and processing</a:t>
            </a:r>
          </a:p>
          <a:p>
            <a:pPr lvl="2">
              <a:defRPr/>
            </a:pPr>
            <a:r>
              <a:rPr lang="en-US" sz="1800" dirty="0"/>
              <a:t>Enable sophisticated data access and service scenarios</a:t>
            </a:r>
          </a:p>
          <a:p>
            <a:pPr>
              <a:defRPr/>
            </a:pPr>
            <a:endParaRPr lang="en-US" sz="2400" dirty="0"/>
          </a:p>
        </p:txBody>
      </p:sp>
      <p:sp>
        <p:nvSpPr>
          <p:cNvPr id="34820" name="Slide Number Placeholder 3"/>
          <p:cNvSpPr>
            <a:spLocks noGrp="1"/>
          </p:cNvSpPr>
          <p:nvPr>
            <p:ph type="sldNum" sz="quarter" idx="10"/>
          </p:nvPr>
        </p:nvSpPr>
        <p:spPr>
          <a:xfrm>
            <a:off x="7005638" y="6583363"/>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9E0040AA-2F66-4040-9701-4A91957FF315}" type="slidenum">
              <a:rPr lang="en-US" altLang="en-US" sz="1400">
                <a:solidFill>
                  <a:srgbClr val="898989"/>
                </a:solidFill>
              </a:rPr>
              <a:pPr/>
              <a:t>16</a:t>
            </a:fld>
            <a:endParaRPr lang="en-US" altLang="en-US" sz="1400">
              <a:solidFill>
                <a:srgbClr val="898989"/>
              </a:solidFill>
            </a:endParaRPr>
          </a:p>
        </p:txBody>
      </p:sp>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59"/>
          <p:cNvSpPr/>
          <p:nvPr/>
        </p:nvSpPr>
        <p:spPr bwMode="auto">
          <a:xfrm>
            <a:off x="2504250" y="5344507"/>
            <a:ext cx="4146298" cy="838200"/>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pitchFamily="-65" charset="0"/>
            </a:endParaRPr>
          </a:p>
        </p:txBody>
      </p:sp>
      <p:grpSp>
        <p:nvGrpSpPr>
          <p:cNvPr id="6" name="Group 12"/>
          <p:cNvGrpSpPr>
            <a:grpSpLocks/>
          </p:cNvGrpSpPr>
          <p:nvPr/>
        </p:nvGrpSpPr>
        <p:grpSpPr bwMode="auto">
          <a:xfrm>
            <a:off x="2106613" y="914400"/>
            <a:ext cx="4903787" cy="4849813"/>
            <a:chOff x="3415764" y="2285527"/>
            <a:chExt cx="2312472" cy="2286946"/>
          </a:xfrm>
        </p:grpSpPr>
        <p:sp>
          <p:nvSpPr>
            <p:cNvPr id="7" name="Freeform 256"/>
            <p:cNvSpPr>
              <a:spLocks/>
            </p:cNvSpPr>
            <p:nvPr/>
          </p:nvSpPr>
          <p:spPr bwMode="auto">
            <a:xfrm>
              <a:off x="3501106" y="2285527"/>
              <a:ext cx="1223237" cy="837674"/>
            </a:xfrm>
            <a:custGeom>
              <a:avLst/>
              <a:gdLst>
                <a:gd name="T0" fmla="*/ 464973279 w 969"/>
                <a:gd name="T1" fmla="*/ 1330221954 h 664"/>
                <a:gd name="T2" fmla="*/ 503052344 w 969"/>
                <a:gd name="T3" fmla="*/ 1246081133 h 664"/>
                <a:gd name="T4" fmla="*/ 547144622 w 969"/>
                <a:gd name="T5" fmla="*/ 1161940628 h 664"/>
                <a:gd name="T6" fmla="*/ 597250116 w 969"/>
                <a:gd name="T7" fmla="*/ 1083810790 h 664"/>
                <a:gd name="T8" fmla="*/ 651362736 w 969"/>
                <a:gd name="T9" fmla="*/ 1009686380 h 664"/>
                <a:gd name="T10" fmla="*/ 711488728 w 969"/>
                <a:gd name="T11" fmla="*/ 939568661 h 664"/>
                <a:gd name="T12" fmla="*/ 775622952 w 969"/>
                <a:gd name="T13" fmla="*/ 871454919 h 664"/>
                <a:gd name="T14" fmla="*/ 845770390 w 969"/>
                <a:gd name="T15" fmla="*/ 809351844 h 664"/>
                <a:gd name="T16" fmla="*/ 921929781 w 969"/>
                <a:gd name="T17" fmla="*/ 751254197 h 664"/>
                <a:gd name="T18" fmla="*/ 1000092735 w 969"/>
                <a:gd name="T19" fmla="*/ 699167217 h 664"/>
                <a:gd name="T20" fmla="*/ 1080260514 w 969"/>
                <a:gd name="T21" fmla="*/ 653090747 h 664"/>
                <a:gd name="T22" fmla="*/ 1166441509 w 969"/>
                <a:gd name="T23" fmla="*/ 611021126 h 664"/>
                <a:gd name="T24" fmla="*/ 1254626066 w 969"/>
                <a:gd name="T25" fmla="*/ 576963623 h 664"/>
                <a:gd name="T26" fmla="*/ 1344814503 w 969"/>
                <a:gd name="T27" fmla="*/ 548916788 h 664"/>
                <a:gd name="T28" fmla="*/ 1439012275 w 969"/>
                <a:gd name="T29" fmla="*/ 524876644 h 664"/>
                <a:gd name="T30" fmla="*/ 1537217174 w 969"/>
                <a:gd name="T31" fmla="*/ 510852595 h 664"/>
                <a:gd name="T32" fmla="*/ 1635423335 w 969"/>
                <a:gd name="T33" fmla="*/ 502839214 h 664"/>
                <a:gd name="T34" fmla="*/ 1701561122 w 969"/>
                <a:gd name="T35" fmla="*/ 0 h 664"/>
                <a:gd name="T36" fmla="*/ 1627406557 w 969"/>
                <a:gd name="T37" fmla="*/ 4006692 h 664"/>
                <a:gd name="T38" fmla="*/ 1485108117 w 969"/>
                <a:gd name="T39" fmla="*/ 14022792 h 664"/>
                <a:gd name="T40" fmla="*/ 1346819328 w 969"/>
                <a:gd name="T41" fmla="*/ 34057512 h 664"/>
                <a:gd name="T42" fmla="*/ 1212537351 w 969"/>
                <a:gd name="T43" fmla="*/ 66111048 h 664"/>
                <a:gd name="T44" fmla="*/ 1082265340 w 969"/>
                <a:gd name="T45" fmla="*/ 108180689 h 664"/>
                <a:gd name="T46" fmla="*/ 958005282 w 969"/>
                <a:gd name="T47" fmla="*/ 156260978 h 664"/>
                <a:gd name="T48" fmla="*/ 835748787 w 969"/>
                <a:gd name="T49" fmla="*/ 216361378 h 664"/>
                <a:gd name="T50" fmla="*/ 719505506 w 969"/>
                <a:gd name="T51" fmla="*/ 284475121 h 664"/>
                <a:gd name="T52" fmla="*/ 609275283 w 969"/>
                <a:gd name="T53" fmla="*/ 358598347 h 664"/>
                <a:gd name="T54" fmla="*/ 503052344 w 969"/>
                <a:gd name="T55" fmla="*/ 440736138 h 664"/>
                <a:gd name="T56" fmla="*/ 404847445 w 969"/>
                <a:gd name="T57" fmla="*/ 530887311 h 664"/>
                <a:gd name="T58" fmla="*/ 312654419 w 969"/>
                <a:gd name="T59" fmla="*/ 627047888 h 664"/>
                <a:gd name="T60" fmla="*/ 230481814 w 969"/>
                <a:gd name="T61" fmla="*/ 731220743 h 664"/>
                <a:gd name="T62" fmla="*/ 154322384 w 969"/>
                <a:gd name="T63" fmla="*/ 839401393 h 664"/>
                <a:gd name="T64" fmla="*/ 84176208 w 969"/>
                <a:gd name="T65" fmla="*/ 953592710 h 664"/>
                <a:gd name="T66" fmla="*/ 24050344 w 969"/>
                <a:gd name="T67" fmla="*/ 1073793432 h 664"/>
                <a:gd name="T68" fmla="*/ 312654419 w 969"/>
                <a:gd name="T69" fmla="*/ 985646236 h 6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9"/>
                <a:gd name="T106" fmla="*/ 0 h 664"/>
                <a:gd name="T107" fmla="*/ 969 w 969"/>
                <a:gd name="T108" fmla="*/ 664 h 6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9" h="664">
                  <a:moveTo>
                    <a:pt x="232" y="664"/>
                  </a:moveTo>
                  <a:lnTo>
                    <a:pt x="232" y="664"/>
                  </a:lnTo>
                  <a:lnTo>
                    <a:pt x="241" y="644"/>
                  </a:lnTo>
                  <a:lnTo>
                    <a:pt x="251" y="622"/>
                  </a:lnTo>
                  <a:lnTo>
                    <a:pt x="261" y="601"/>
                  </a:lnTo>
                  <a:lnTo>
                    <a:pt x="273" y="580"/>
                  </a:lnTo>
                  <a:lnTo>
                    <a:pt x="285" y="561"/>
                  </a:lnTo>
                  <a:lnTo>
                    <a:pt x="298" y="541"/>
                  </a:lnTo>
                  <a:lnTo>
                    <a:pt x="311" y="522"/>
                  </a:lnTo>
                  <a:lnTo>
                    <a:pt x="325" y="504"/>
                  </a:lnTo>
                  <a:lnTo>
                    <a:pt x="339" y="485"/>
                  </a:lnTo>
                  <a:lnTo>
                    <a:pt x="355" y="469"/>
                  </a:lnTo>
                  <a:lnTo>
                    <a:pt x="372" y="452"/>
                  </a:lnTo>
                  <a:lnTo>
                    <a:pt x="387" y="435"/>
                  </a:lnTo>
                  <a:lnTo>
                    <a:pt x="404" y="419"/>
                  </a:lnTo>
                  <a:lnTo>
                    <a:pt x="422" y="404"/>
                  </a:lnTo>
                  <a:lnTo>
                    <a:pt x="440" y="389"/>
                  </a:lnTo>
                  <a:lnTo>
                    <a:pt x="460" y="375"/>
                  </a:lnTo>
                  <a:lnTo>
                    <a:pt x="478" y="362"/>
                  </a:lnTo>
                  <a:lnTo>
                    <a:pt x="499" y="349"/>
                  </a:lnTo>
                  <a:lnTo>
                    <a:pt x="518" y="338"/>
                  </a:lnTo>
                  <a:lnTo>
                    <a:pt x="539" y="326"/>
                  </a:lnTo>
                  <a:lnTo>
                    <a:pt x="560" y="316"/>
                  </a:lnTo>
                  <a:lnTo>
                    <a:pt x="582" y="305"/>
                  </a:lnTo>
                  <a:lnTo>
                    <a:pt x="604" y="296"/>
                  </a:lnTo>
                  <a:lnTo>
                    <a:pt x="626" y="288"/>
                  </a:lnTo>
                  <a:lnTo>
                    <a:pt x="648" y="281"/>
                  </a:lnTo>
                  <a:lnTo>
                    <a:pt x="671" y="274"/>
                  </a:lnTo>
                  <a:lnTo>
                    <a:pt x="694" y="268"/>
                  </a:lnTo>
                  <a:lnTo>
                    <a:pt x="718" y="262"/>
                  </a:lnTo>
                  <a:lnTo>
                    <a:pt x="742" y="258"/>
                  </a:lnTo>
                  <a:lnTo>
                    <a:pt x="767" y="255"/>
                  </a:lnTo>
                  <a:lnTo>
                    <a:pt x="792" y="252"/>
                  </a:lnTo>
                  <a:lnTo>
                    <a:pt x="816" y="251"/>
                  </a:lnTo>
                  <a:lnTo>
                    <a:pt x="969" y="129"/>
                  </a:lnTo>
                  <a:lnTo>
                    <a:pt x="849" y="0"/>
                  </a:lnTo>
                  <a:lnTo>
                    <a:pt x="812" y="2"/>
                  </a:lnTo>
                  <a:lnTo>
                    <a:pt x="777" y="3"/>
                  </a:lnTo>
                  <a:lnTo>
                    <a:pt x="741" y="7"/>
                  </a:lnTo>
                  <a:lnTo>
                    <a:pt x="707" y="12"/>
                  </a:lnTo>
                  <a:lnTo>
                    <a:pt x="672" y="17"/>
                  </a:lnTo>
                  <a:lnTo>
                    <a:pt x="639" y="25"/>
                  </a:lnTo>
                  <a:lnTo>
                    <a:pt x="605" y="33"/>
                  </a:lnTo>
                  <a:lnTo>
                    <a:pt x="573" y="43"/>
                  </a:lnTo>
                  <a:lnTo>
                    <a:pt x="540" y="54"/>
                  </a:lnTo>
                  <a:lnTo>
                    <a:pt x="509" y="65"/>
                  </a:lnTo>
                  <a:lnTo>
                    <a:pt x="478" y="78"/>
                  </a:lnTo>
                  <a:lnTo>
                    <a:pt x="447" y="93"/>
                  </a:lnTo>
                  <a:lnTo>
                    <a:pt x="417" y="108"/>
                  </a:lnTo>
                  <a:lnTo>
                    <a:pt x="387" y="124"/>
                  </a:lnTo>
                  <a:lnTo>
                    <a:pt x="359" y="142"/>
                  </a:lnTo>
                  <a:lnTo>
                    <a:pt x="331" y="160"/>
                  </a:lnTo>
                  <a:lnTo>
                    <a:pt x="304" y="179"/>
                  </a:lnTo>
                  <a:lnTo>
                    <a:pt x="277" y="199"/>
                  </a:lnTo>
                  <a:lnTo>
                    <a:pt x="251" y="220"/>
                  </a:lnTo>
                  <a:lnTo>
                    <a:pt x="226" y="242"/>
                  </a:lnTo>
                  <a:lnTo>
                    <a:pt x="202" y="265"/>
                  </a:lnTo>
                  <a:lnTo>
                    <a:pt x="180" y="288"/>
                  </a:lnTo>
                  <a:lnTo>
                    <a:pt x="156" y="313"/>
                  </a:lnTo>
                  <a:lnTo>
                    <a:pt x="136" y="339"/>
                  </a:lnTo>
                  <a:lnTo>
                    <a:pt x="115" y="365"/>
                  </a:lnTo>
                  <a:lnTo>
                    <a:pt x="95" y="392"/>
                  </a:lnTo>
                  <a:lnTo>
                    <a:pt x="77" y="419"/>
                  </a:lnTo>
                  <a:lnTo>
                    <a:pt x="59" y="448"/>
                  </a:lnTo>
                  <a:lnTo>
                    <a:pt x="42" y="476"/>
                  </a:lnTo>
                  <a:lnTo>
                    <a:pt x="27" y="506"/>
                  </a:lnTo>
                  <a:lnTo>
                    <a:pt x="12" y="536"/>
                  </a:lnTo>
                  <a:lnTo>
                    <a:pt x="0" y="567"/>
                  </a:lnTo>
                  <a:lnTo>
                    <a:pt x="156" y="492"/>
                  </a:lnTo>
                  <a:lnTo>
                    <a:pt x="232" y="664"/>
                  </a:lnTo>
                  <a:close/>
                </a:path>
              </a:pathLst>
            </a:custGeom>
            <a:gradFill rotWithShape="1">
              <a:gsLst>
                <a:gs pos="0">
                  <a:srgbClr val="262626"/>
                </a:gs>
                <a:gs pos="100000">
                  <a:srgbClr val="595959"/>
                </a:gs>
              </a:gsLst>
              <a:lin ang="16200000"/>
            </a:gradFill>
            <a:ln w="9525">
              <a:solidFill>
                <a:srgbClr val="262626"/>
              </a:solidFill>
              <a:miter lim="800000"/>
              <a:headEnd/>
              <a:tailEnd/>
            </a:ln>
            <a:effectLst>
              <a:outerShdw blurRad="63500" dist="23000" dir="5400000" rotWithShape="0">
                <a:srgbClr val="000000">
                  <a:alpha val="34999"/>
                </a:srgbClr>
              </a:outerShdw>
            </a:effectLst>
          </p:spPr>
          <p:txBody>
            <a:bodyPr anchor="ctr"/>
            <a:lstStyle/>
            <a:p>
              <a:pPr indent="-342900" algn="ctr">
                <a:buFont typeface="Calibri" pitchFamily="-65" charset="0"/>
                <a:buAutoNum type="arabicPeriod"/>
                <a:defRPr/>
              </a:pPr>
              <a:endParaRPr lang="en-US" noProof="1">
                <a:solidFill>
                  <a:srgbClr val="FFFFFF"/>
                </a:solidFill>
                <a:latin typeface="Calibri" pitchFamily="-65" charset="0"/>
              </a:endParaRPr>
            </a:p>
          </p:txBody>
        </p:sp>
        <p:sp>
          <p:nvSpPr>
            <p:cNvPr id="8" name="Freeform 257"/>
            <p:cNvSpPr>
              <a:spLocks/>
            </p:cNvSpPr>
            <p:nvPr/>
          </p:nvSpPr>
          <p:spPr bwMode="auto">
            <a:xfrm>
              <a:off x="4580609" y="2288521"/>
              <a:ext cx="1102710" cy="1010598"/>
            </a:xfrm>
            <a:custGeom>
              <a:avLst/>
              <a:gdLst>
                <a:gd name="T0" fmla="*/ 0 w 875"/>
                <a:gd name="T1" fmla="*/ 498679259 h 801"/>
                <a:gd name="T2" fmla="*/ 106110624 w 875"/>
                <a:gd name="T3" fmla="*/ 502684708 h 801"/>
                <a:gd name="T4" fmla="*/ 210218544 w 875"/>
                <a:gd name="T5" fmla="*/ 516703151 h 801"/>
                <a:gd name="T6" fmla="*/ 312323718 w 875"/>
                <a:gd name="T7" fmla="*/ 536730399 h 801"/>
                <a:gd name="T8" fmla="*/ 410426084 w 875"/>
                <a:gd name="T9" fmla="*/ 564768546 h 801"/>
                <a:gd name="T10" fmla="*/ 506525665 w 875"/>
                <a:gd name="T11" fmla="*/ 598815498 h 801"/>
                <a:gd name="T12" fmla="*/ 596618392 w 875"/>
                <a:gd name="T13" fmla="*/ 640872087 h 801"/>
                <a:gd name="T14" fmla="*/ 682708389 w 875"/>
                <a:gd name="T15" fmla="*/ 690940995 h 801"/>
                <a:gd name="T16" fmla="*/ 768796967 w 875"/>
                <a:gd name="T17" fmla="*/ 745013933 h 801"/>
                <a:gd name="T18" fmla="*/ 846878507 w 875"/>
                <a:gd name="T19" fmla="*/ 807099032 h 801"/>
                <a:gd name="T20" fmla="*/ 918953193 w 875"/>
                <a:gd name="T21" fmla="*/ 871186225 h 801"/>
                <a:gd name="T22" fmla="*/ 989025174 w 875"/>
                <a:gd name="T23" fmla="*/ 945286411 h 801"/>
                <a:gd name="T24" fmla="*/ 1051090118 w 875"/>
                <a:gd name="T25" fmla="*/ 1023393309 h 801"/>
                <a:gd name="T26" fmla="*/ 1109149651 w 875"/>
                <a:gd name="T27" fmla="*/ 1103502300 h 801"/>
                <a:gd name="T28" fmla="*/ 1161203591 w 875"/>
                <a:gd name="T29" fmla="*/ 1189618835 h 801"/>
                <a:gd name="T30" fmla="*/ 1205249232 w 875"/>
                <a:gd name="T31" fmla="*/ 1277738725 h 801"/>
                <a:gd name="T32" fmla="*/ 1241286575 w 875"/>
                <a:gd name="T33" fmla="*/ 1369864380 h 801"/>
                <a:gd name="T34" fmla="*/ 1751816547 w 875"/>
                <a:gd name="T35" fmla="*/ 1305776872 h 801"/>
                <a:gd name="T36" fmla="*/ 1729793096 w 875"/>
                <a:gd name="T37" fmla="*/ 1237684229 h 801"/>
                <a:gd name="T38" fmla="*/ 1679741861 w 875"/>
                <a:gd name="T39" fmla="*/ 1105504394 h 801"/>
                <a:gd name="T40" fmla="*/ 1617676918 w 875"/>
                <a:gd name="T41" fmla="*/ 975327914 h 801"/>
                <a:gd name="T42" fmla="*/ 1547604937 w 875"/>
                <a:gd name="T43" fmla="*/ 853161072 h 801"/>
                <a:gd name="T44" fmla="*/ 1467521952 w 875"/>
                <a:gd name="T45" fmla="*/ 739006390 h 801"/>
                <a:gd name="T46" fmla="*/ 1379430669 w 875"/>
                <a:gd name="T47" fmla="*/ 628855739 h 801"/>
                <a:gd name="T48" fmla="*/ 1283330773 w 875"/>
                <a:gd name="T49" fmla="*/ 526717406 h 801"/>
                <a:gd name="T50" fmla="*/ 1179222893 w 875"/>
                <a:gd name="T51" fmla="*/ 430586616 h 801"/>
                <a:gd name="T52" fmla="*/ 1069108159 w 875"/>
                <a:gd name="T53" fmla="*/ 344468820 h 801"/>
                <a:gd name="T54" fmla="*/ 950986387 w 875"/>
                <a:gd name="T55" fmla="*/ 266363105 h 801"/>
                <a:gd name="T56" fmla="*/ 824855056 w 875"/>
                <a:gd name="T57" fmla="*/ 196267107 h 801"/>
                <a:gd name="T58" fmla="*/ 696722281 w 875"/>
                <a:gd name="T59" fmla="*/ 138188680 h 801"/>
                <a:gd name="T60" fmla="*/ 560581049 w 875"/>
                <a:gd name="T61" fmla="*/ 88119930 h 801"/>
                <a:gd name="T62" fmla="*/ 424439976 w 875"/>
                <a:gd name="T63" fmla="*/ 48065414 h 801"/>
                <a:gd name="T64" fmla="*/ 278289081 w 875"/>
                <a:gd name="T65" fmla="*/ 20027253 h 801"/>
                <a:gd name="T66" fmla="*/ 130135520 w 875"/>
                <a:gd name="T67" fmla="*/ 2003356 h 801"/>
                <a:gd name="T68" fmla="*/ 298309827 w 875"/>
                <a:gd name="T69" fmla="*/ 256348851 h 8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75"/>
                <a:gd name="T106" fmla="*/ 0 h 801"/>
                <a:gd name="T107" fmla="*/ 875 w 875"/>
                <a:gd name="T108" fmla="*/ 801 h 8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75" h="801">
                  <a:moveTo>
                    <a:pt x="0" y="249"/>
                  </a:moveTo>
                  <a:lnTo>
                    <a:pt x="0" y="249"/>
                  </a:lnTo>
                  <a:lnTo>
                    <a:pt x="26" y="249"/>
                  </a:lnTo>
                  <a:lnTo>
                    <a:pt x="53" y="251"/>
                  </a:lnTo>
                  <a:lnTo>
                    <a:pt x="79" y="254"/>
                  </a:lnTo>
                  <a:lnTo>
                    <a:pt x="105" y="258"/>
                  </a:lnTo>
                  <a:lnTo>
                    <a:pt x="131" y="262"/>
                  </a:lnTo>
                  <a:lnTo>
                    <a:pt x="156" y="268"/>
                  </a:lnTo>
                  <a:lnTo>
                    <a:pt x="180" y="275"/>
                  </a:lnTo>
                  <a:lnTo>
                    <a:pt x="205" y="282"/>
                  </a:lnTo>
                  <a:lnTo>
                    <a:pt x="228" y="290"/>
                  </a:lnTo>
                  <a:lnTo>
                    <a:pt x="253" y="299"/>
                  </a:lnTo>
                  <a:lnTo>
                    <a:pt x="275" y="310"/>
                  </a:lnTo>
                  <a:lnTo>
                    <a:pt x="298" y="320"/>
                  </a:lnTo>
                  <a:lnTo>
                    <a:pt x="320" y="333"/>
                  </a:lnTo>
                  <a:lnTo>
                    <a:pt x="341" y="345"/>
                  </a:lnTo>
                  <a:lnTo>
                    <a:pt x="363" y="359"/>
                  </a:lnTo>
                  <a:lnTo>
                    <a:pt x="384" y="372"/>
                  </a:lnTo>
                  <a:lnTo>
                    <a:pt x="403" y="387"/>
                  </a:lnTo>
                  <a:lnTo>
                    <a:pt x="423" y="403"/>
                  </a:lnTo>
                  <a:lnTo>
                    <a:pt x="441" y="419"/>
                  </a:lnTo>
                  <a:lnTo>
                    <a:pt x="459" y="435"/>
                  </a:lnTo>
                  <a:lnTo>
                    <a:pt x="477" y="454"/>
                  </a:lnTo>
                  <a:lnTo>
                    <a:pt x="494" y="472"/>
                  </a:lnTo>
                  <a:lnTo>
                    <a:pt x="510" y="491"/>
                  </a:lnTo>
                  <a:lnTo>
                    <a:pt x="525" y="511"/>
                  </a:lnTo>
                  <a:lnTo>
                    <a:pt x="540" y="530"/>
                  </a:lnTo>
                  <a:lnTo>
                    <a:pt x="554" y="551"/>
                  </a:lnTo>
                  <a:lnTo>
                    <a:pt x="567" y="572"/>
                  </a:lnTo>
                  <a:lnTo>
                    <a:pt x="580" y="594"/>
                  </a:lnTo>
                  <a:lnTo>
                    <a:pt x="591" y="616"/>
                  </a:lnTo>
                  <a:lnTo>
                    <a:pt x="602" y="638"/>
                  </a:lnTo>
                  <a:lnTo>
                    <a:pt x="611" y="661"/>
                  </a:lnTo>
                  <a:lnTo>
                    <a:pt x="620" y="684"/>
                  </a:lnTo>
                  <a:lnTo>
                    <a:pt x="778" y="801"/>
                  </a:lnTo>
                  <a:lnTo>
                    <a:pt x="875" y="652"/>
                  </a:lnTo>
                  <a:lnTo>
                    <a:pt x="864" y="618"/>
                  </a:lnTo>
                  <a:lnTo>
                    <a:pt x="852" y="584"/>
                  </a:lnTo>
                  <a:lnTo>
                    <a:pt x="839" y="552"/>
                  </a:lnTo>
                  <a:lnTo>
                    <a:pt x="823" y="520"/>
                  </a:lnTo>
                  <a:lnTo>
                    <a:pt x="808" y="487"/>
                  </a:lnTo>
                  <a:lnTo>
                    <a:pt x="791" y="457"/>
                  </a:lnTo>
                  <a:lnTo>
                    <a:pt x="773" y="426"/>
                  </a:lnTo>
                  <a:lnTo>
                    <a:pt x="753" y="398"/>
                  </a:lnTo>
                  <a:lnTo>
                    <a:pt x="733" y="369"/>
                  </a:lnTo>
                  <a:lnTo>
                    <a:pt x="712" y="341"/>
                  </a:lnTo>
                  <a:lnTo>
                    <a:pt x="689" y="314"/>
                  </a:lnTo>
                  <a:lnTo>
                    <a:pt x="665" y="288"/>
                  </a:lnTo>
                  <a:lnTo>
                    <a:pt x="641" y="263"/>
                  </a:lnTo>
                  <a:lnTo>
                    <a:pt x="616" y="238"/>
                  </a:lnTo>
                  <a:lnTo>
                    <a:pt x="589" y="215"/>
                  </a:lnTo>
                  <a:lnTo>
                    <a:pt x="562" y="193"/>
                  </a:lnTo>
                  <a:lnTo>
                    <a:pt x="534" y="172"/>
                  </a:lnTo>
                  <a:lnTo>
                    <a:pt x="505" y="153"/>
                  </a:lnTo>
                  <a:lnTo>
                    <a:pt x="475" y="133"/>
                  </a:lnTo>
                  <a:lnTo>
                    <a:pt x="445" y="115"/>
                  </a:lnTo>
                  <a:lnTo>
                    <a:pt x="412" y="98"/>
                  </a:lnTo>
                  <a:lnTo>
                    <a:pt x="381" y="83"/>
                  </a:lnTo>
                  <a:lnTo>
                    <a:pt x="348" y="69"/>
                  </a:lnTo>
                  <a:lnTo>
                    <a:pt x="315" y="56"/>
                  </a:lnTo>
                  <a:lnTo>
                    <a:pt x="280" y="44"/>
                  </a:lnTo>
                  <a:lnTo>
                    <a:pt x="247" y="33"/>
                  </a:lnTo>
                  <a:lnTo>
                    <a:pt x="212" y="24"/>
                  </a:lnTo>
                  <a:lnTo>
                    <a:pt x="175" y="17"/>
                  </a:lnTo>
                  <a:lnTo>
                    <a:pt x="139" y="10"/>
                  </a:lnTo>
                  <a:lnTo>
                    <a:pt x="103" y="5"/>
                  </a:lnTo>
                  <a:lnTo>
                    <a:pt x="65" y="1"/>
                  </a:lnTo>
                  <a:lnTo>
                    <a:pt x="27" y="0"/>
                  </a:lnTo>
                  <a:lnTo>
                    <a:pt x="149" y="128"/>
                  </a:lnTo>
                  <a:lnTo>
                    <a:pt x="0" y="249"/>
                  </a:lnTo>
                  <a:close/>
                </a:path>
              </a:pathLst>
            </a:custGeom>
            <a:gradFill rotWithShape="1">
              <a:gsLst>
                <a:gs pos="0">
                  <a:srgbClr val="262626"/>
                </a:gs>
                <a:gs pos="100000">
                  <a:srgbClr val="595959"/>
                </a:gs>
              </a:gsLst>
              <a:lin ang="16200000"/>
            </a:gradFill>
            <a:ln w="9525">
              <a:solidFill>
                <a:srgbClr val="262626"/>
              </a:solidFill>
              <a:miter lim="800000"/>
              <a:headEnd/>
              <a:tailEnd/>
            </a:ln>
            <a:effectLst>
              <a:outerShdw blurRad="63500" dist="23000" dir="5400000" rotWithShape="0">
                <a:srgbClr val="000000">
                  <a:alpha val="34999"/>
                </a:srgbClr>
              </a:outerShdw>
            </a:effectLst>
          </p:spPr>
          <p:txBody>
            <a:bodyPr anchor="ctr"/>
            <a:lstStyle/>
            <a:p>
              <a:pPr indent="-342900" algn="ctr">
                <a:defRPr/>
              </a:pPr>
              <a:endParaRPr lang="en-US" noProof="1">
                <a:solidFill>
                  <a:srgbClr val="FFFFFF"/>
                </a:solidFill>
                <a:latin typeface="Calibri" pitchFamily="-65" charset="0"/>
              </a:endParaRPr>
            </a:p>
          </p:txBody>
        </p:sp>
        <p:sp>
          <p:nvSpPr>
            <p:cNvPr id="9" name="Freeform 258"/>
            <p:cNvSpPr>
              <a:spLocks/>
            </p:cNvSpPr>
            <p:nvPr/>
          </p:nvSpPr>
          <p:spPr bwMode="auto">
            <a:xfrm>
              <a:off x="5076941" y="3150898"/>
              <a:ext cx="651295" cy="1163311"/>
            </a:xfrm>
            <a:custGeom>
              <a:avLst/>
              <a:gdLst>
                <a:gd name="T0" fmla="*/ 2147483647 w 516"/>
                <a:gd name="T1" fmla="*/ 2147483647 h 922"/>
                <a:gd name="T2" fmla="*/ 2147483647 w 516"/>
                <a:gd name="T3" fmla="*/ 2147483647 h 922"/>
                <a:gd name="T4" fmla="*/ 2147483647 w 516"/>
                <a:gd name="T5" fmla="*/ 2147483647 h 922"/>
                <a:gd name="T6" fmla="*/ 2147483647 w 516"/>
                <a:gd name="T7" fmla="*/ 2147483647 h 922"/>
                <a:gd name="T8" fmla="*/ 2147483647 w 516"/>
                <a:gd name="T9" fmla="*/ 2147483647 h 922"/>
                <a:gd name="T10" fmla="*/ 2147483647 w 516"/>
                <a:gd name="T11" fmla="*/ 2147483647 h 922"/>
                <a:gd name="T12" fmla="*/ 2147483647 w 516"/>
                <a:gd name="T13" fmla="*/ 2147483647 h 922"/>
                <a:gd name="T14" fmla="*/ 2147483647 w 516"/>
                <a:gd name="T15" fmla="*/ 2147483647 h 922"/>
                <a:gd name="T16" fmla="*/ 2147483647 w 516"/>
                <a:gd name="T17" fmla="*/ 2147483647 h 922"/>
                <a:gd name="T18" fmla="*/ 2147483647 w 516"/>
                <a:gd name="T19" fmla="*/ 0 h 922"/>
                <a:gd name="T20" fmla="*/ 2147483647 w 516"/>
                <a:gd name="T21" fmla="*/ 2147483647 h 922"/>
                <a:gd name="T22" fmla="*/ 2147483647 w 516"/>
                <a:gd name="T23" fmla="*/ 2147483647 h 922"/>
                <a:gd name="T24" fmla="*/ 2147483647 w 516"/>
                <a:gd name="T25" fmla="*/ 2147483647 h 922"/>
                <a:gd name="T26" fmla="*/ 2147483647 w 516"/>
                <a:gd name="T27" fmla="*/ 2147483647 h 922"/>
                <a:gd name="T28" fmla="*/ 2147483647 w 516"/>
                <a:gd name="T29" fmla="*/ 2147483647 h 922"/>
                <a:gd name="T30" fmla="*/ 2147483647 w 516"/>
                <a:gd name="T31" fmla="*/ 2147483647 h 922"/>
                <a:gd name="T32" fmla="*/ 2147483647 w 516"/>
                <a:gd name="T33" fmla="*/ 2147483647 h 922"/>
                <a:gd name="T34" fmla="*/ 2147483647 w 516"/>
                <a:gd name="T35" fmla="*/ 2147483647 h 922"/>
                <a:gd name="T36" fmla="*/ 2147483647 w 516"/>
                <a:gd name="T37" fmla="*/ 2147483647 h 922"/>
                <a:gd name="T38" fmla="*/ 2147483647 w 516"/>
                <a:gd name="T39" fmla="*/ 2147483647 h 922"/>
                <a:gd name="T40" fmla="*/ 2147483647 w 516"/>
                <a:gd name="T41" fmla="*/ 2147483647 h 922"/>
                <a:gd name="T42" fmla="*/ 2147483647 w 516"/>
                <a:gd name="T43" fmla="*/ 2147483647 h 922"/>
                <a:gd name="T44" fmla="*/ 2147483647 w 516"/>
                <a:gd name="T45" fmla="*/ 2147483647 h 922"/>
                <a:gd name="T46" fmla="*/ 2147483647 w 516"/>
                <a:gd name="T47" fmla="*/ 2147483647 h 922"/>
                <a:gd name="T48" fmla="*/ 2147483647 w 516"/>
                <a:gd name="T49" fmla="*/ 2147483647 h 922"/>
                <a:gd name="T50" fmla="*/ 2147483647 w 516"/>
                <a:gd name="T51" fmla="*/ 2147483647 h 922"/>
                <a:gd name="T52" fmla="*/ 2147483647 w 516"/>
                <a:gd name="T53" fmla="*/ 2147483647 h 922"/>
                <a:gd name="T54" fmla="*/ 2147483647 w 516"/>
                <a:gd name="T55" fmla="*/ 2147483647 h 922"/>
                <a:gd name="T56" fmla="*/ 2147483647 w 516"/>
                <a:gd name="T57" fmla="*/ 2147483647 h 922"/>
                <a:gd name="T58" fmla="*/ 2147483647 w 516"/>
                <a:gd name="T59" fmla="*/ 2147483647 h 922"/>
                <a:gd name="T60" fmla="*/ 2147483647 w 516"/>
                <a:gd name="T61" fmla="*/ 2147483647 h 922"/>
                <a:gd name="T62" fmla="*/ 2147483647 w 516"/>
                <a:gd name="T63" fmla="*/ 2147483647 h 922"/>
                <a:gd name="T64" fmla="*/ 2147483647 w 516"/>
                <a:gd name="T65" fmla="*/ 2147483647 h 922"/>
                <a:gd name="T66" fmla="*/ 2147483647 w 516"/>
                <a:gd name="T67" fmla="*/ 2147483647 h 922"/>
                <a:gd name="T68" fmla="*/ 2147483647 w 516"/>
                <a:gd name="T69" fmla="*/ 2147483647 h 922"/>
                <a:gd name="T70" fmla="*/ 2147483647 w 516"/>
                <a:gd name="T71" fmla="*/ 2147483647 h 922"/>
                <a:gd name="T72" fmla="*/ 2147483647 w 516"/>
                <a:gd name="T73" fmla="*/ 2147483647 h 922"/>
                <a:gd name="T74" fmla="*/ 2147483647 w 516"/>
                <a:gd name="T75" fmla="*/ 2147483647 h 922"/>
                <a:gd name="T76" fmla="*/ 0 w 516"/>
                <a:gd name="T77" fmla="*/ 2147483647 h 922"/>
                <a:gd name="T78" fmla="*/ 2147483647 w 516"/>
                <a:gd name="T79" fmla="*/ 2147483647 h 922"/>
                <a:gd name="T80" fmla="*/ 2147483647 w 516"/>
                <a:gd name="T81" fmla="*/ 2147483647 h 922"/>
                <a:gd name="T82" fmla="*/ 2147483647 w 516"/>
                <a:gd name="T83" fmla="*/ 2147483647 h 922"/>
                <a:gd name="T84" fmla="*/ 2147483647 w 516"/>
                <a:gd name="T85" fmla="*/ 2147483647 h 922"/>
                <a:gd name="T86" fmla="*/ 2147483647 w 516"/>
                <a:gd name="T87" fmla="*/ 2147483647 h 922"/>
                <a:gd name="T88" fmla="*/ 2147483647 w 516"/>
                <a:gd name="T89" fmla="*/ 2147483647 h 922"/>
                <a:gd name="T90" fmla="*/ 2147483647 w 516"/>
                <a:gd name="T91" fmla="*/ 2147483647 h 922"/>
                <a:gd name="T92" fmla="*/ 2147483647 w 516"/>
                <a:gd name="T93" fmla="*/ 2147483647 h 922"/>
                <a:gd name="T94" fmla="*/ 2147483647 w 516"/>
                <a:gd name="T95" fmla="*/ 2147483647 h 922"/>
                <a:gd name="T96" fmla="*/ 2147483647 w 516"/>
                <a:gd name="T97" fmla="*/ 2147483647 h 922"/>
                <a:gd name="T98" fmla="*/ 2147483647 w 516"/>
                <a:gd name="T99" fmla="*/ 2147483647 h 922"/>
                <a:gd name="T100" fmla="*/ 2147483647 w 516"/>
                <a:gd name="T101" fmla="*/ 2147483647 h 922"/>
                <a:gd name="T102" fmla="*/ 2147483647 w 516"/>
                <a:gd name="T103" fmla="*/ 2147483647 h 922"/>
                <a:gd name="T104" fmla="*/ 2147483647 w 516"/>
                <a:gd name="T105" fmla="*/ 2147483647 h 922"/>
                <a:gd name="T106" fmla="*/ 2147483647 w 516"/>
                <a:gd name="T107" fmla="*/ 2147483647 h 922"/>
                <a:gd name="T108" fmla="*/ 2147483647 w 516"/>
                <a:gd name="T109" fmla="*/ 2147483647 h 922"/>
                <a:gd name="T110" fmla="*/ 2147483647 w 516"/>
                <a:gd name="T111" fmla="*/ 2147483647 h 922"/>
                <a:gd name="T112" fmla="*/ 2147483647 w 516"/>
                <a:gd name="T113" fmla="*/ 2147483647 h 922"/>
                <a:gd name="T114" fmla="*/ 2147483647 w 516"/>
                <a:gd name="T115" fmla="*/ 2147483647 h 9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6"/>
                <a:gd name="T175" fmla="*/ 0 h 922"/>
                <a:gd name="T176" fmla="*/ 516 w 516"/>
                <a:gd name="T177" fmla="*/ 922 h 9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6" h="922">
                  <a:moveTo>
                    <a:pt x="516" y="221"/>
                  </a:moveTo>
                  <a:lnTo>
                    <a:pt x="516" y="221"/>
                  </a:lnTo>
                  <a:lnTo>
                    <a:pt x="516" y="192"/>
                  </a:lnTo>
                  <a:lnTo>
                    <a:pt x="515" y="164"/>
                  </a:lnTo>
                  <a:lnTo>
                    <a:pt x="512" y="136"/>
                  </a:lnTo>
                  <a:lnTo>
                    <a:pt x="510" y="108"/>
                  </a:lnTo>
                  <a:lnTo>
                    <a:pt x="506" y="81"/>
                  </a:lnTo>
                  <a:lnTo>
                    <a:pt x="501" y="53"/>
                  </a:lnTo>
                  <a:lnTo>
                    <a:pt x="496" y="26"/>
                  </a:lnTo>
                  <a:lnTo>
                    <a:pt x="489" y="0"/>
                  </a:lnTo>
                  <a:lnTo>
                    <a:pt x="391" y="152"/>
                  </a:lnTo>
                  <a:lnTo>
                    <a:pt x="239" y="39"/>
                  </a:lnTo>
                  <a:lnTo>
                    <a:pt x="245" y="61"/>
                  </a:lnTo>
                  <a:lnTo>
                    <a:pt x="251" y="83"/>
                  </a:lnTo>
                  <a:lnTo>
                    <a:pt x="254" y="105"/>
                  </a:lnTo>
                  <a:lnTo>
                    <a:pt x="258" y="129"/>
                  </a:lnTo>
                  <a:lnTo>
                    <a:pt x="261" y="151"/>
                  </a:lnTo>
                  <a:lnTo>
                    <a:pt x="264" y="174"/>
                  </a:lnTo>
                  <a:lnTo>
                    <a:pt x="265" y="197"/>
                  </a:lnTo>
                  <a:lnTo>
                    <a:pt x="265" y="221"/>
                  </a:lnTo>
                  <a:lnTo>
                    <a:pt x="264" y="258"/>
                  </a:lnTo>
                  <a:lnTo>
                    <a:pt x="261" y="295"/>
                  </a:lnTo>
                  <a:lnTo>
                    <a:pt x="256" y="331"/>
                  </a:lnTo>
                  <a:lnTo>
                    <a:pt x="249" y="366"/>
                  </a:lnTo>
                  <a:lnTo>
                    <a:pt x="240" y="400"/>
                  </a:lnTo>
                  <a:lnTo>
                    <a:pt x="228" y="433"/>
                  </a:lnTo>
                  <a:lnTo>
                    <a:pt x="217" y="467"/>
                  </a:lnTo>
                  <a:lnTo>
                    <a:pt x="203" y="499"/>
                  </a:lnTo>
                  <a:lnTo>
                    <a:pt x="187" y="531"/>
                  </a:lnTo>
                  <a:lnTo>
                    <a:pt x="169" y="560"/>
                  </a:lnTo>
                  <a:lnTo>
                    <a:pt x="151" y="590"/>
                  </a:lnTo>
                  <a:lnTo>
                    <a:pt x="130" y="617"/>
                  </a:lnTo>
                  <a:lnTo>
                    <a:pt x="108" y="645"/>
                  </a:lnTo>
                  <a:lnTo>
                    <a:pt x="85" y="671"/>
                  </a:lnTo>
                  <a:lnTo>
                    <a:pt x="60" y="695"/>
                  </a:lnTo>
                  <a:lnTo>
                    <a:pt x="34" y="719"/>
                  </a:lnTo>
                  <a:lnTo>
                    <a:pt x="0" y="899"/>
                  </a:lnTo>
                  <a:lnTo>
                    <a:pt x="181" y="922"/>
                  </a:lnTo>
                  <a:lnTo>
                    <a:pt x="218" y="890"/>
                  </a:lnTo>
                  <a:lnTo>
                    <a:pt x="254" y="856"/>
                  </a:lnTo>
                  <a:lnTo>
                    <a:pt x="288" y="820"/>
                  </a:lnTo>
                  <a:lnTo>
                    <a:pt x="319" y="782"/>
                  </a:lnTo>
                  <a:lnTo>
                    <a:pt x="349" y="743"/>
                  </a:lnTo>
                  <a:lnTo>
                    <a:pt x="378" y="702"/>
                  </a:lnTo>
                  <a:lnTo>
                    <a:pt x="402" y="659"/>
                  </a:lnTo>
                  <a:lnTo>
                    <a:pt x="426" y="615"/>
                  </a:lnTo>
                  <a:lnTo>
                    <a:pt x="446" y="569"/>
                  </a:lnTo>
                  <a:lnTo>
                    <a:pt x="464" y="523"/>
                  </a:lnTo>
                  <a:lnTo>
                    <a:pt x="480" y="475"/>
                  </a:lnTo>
                  <a:lnTo>
                    <a:pt x="493" y="427"/>
                  </a:lnTo>
                  <a:lnTo>
                    <a:pt x="503" y="376"/>
                  </a:lnTo>
                  <a:lnTo>
                    <a:pt x="511" y="326"/>
                  </a:lnTo>
                  <a:lnTo>
                    <a:pt x="515" y="274"/>
                  </a:lnTo>
                  <a:lnTo>
                    <a:pt x="516" y="221"/>
                  </a:lnTo>
                  <a:close/>
                </a:path>
              </a:pathLst>
            </a:custGeom>
            <a:gradFill rotWithShape="1">
              <a:gsLst>
                <a:gs pos="0">
                  <a:srgbClr val="262626"/>
                </a:gs>
                <a:gs pos="100000">
                  <a:srgbClr val="595959"/>
                </a:gs>
              </a:gsLst>
              <a:lin ang="16200000"/>
            </a:gradFill>
            <a:ln w="9525">
              <a:solidFill>
                <a:srgbClr val="262626"/>
              </a:solidFill>
              <a:miter lim="800000"/>
              <a:headEnd/>
              <a:tailEnd/>
            </a:ln>
            <a:effectLst>
              <a:outerShdw blurRad="63500" dist="23000" dir="5400000" rotWithShape="0">
                <a:srgbClr val="000000">
                  <a:alpha val="34999"/>
                </a:srgbClr>
              </a:outerShdw>
            </a:effectLst>
          </p:spPr>
          <p:txBody>
            <a:bodyPr anchor="ctr"/>
            <a:lstStyle/>
            <a:p>
              <a:pPr indent="-342900" algn="ctr">
                <a:buFont typeface="Calibri" pitchFamily="-65" charset="0"/>
                <a:buAutoNum type="arabicPeriod"/>
                <a:defRPr/>
              </a:pPr>
              <a:endParaRPr lang="en-US" noProof="1">
                <a:solidFill>
                  <a:srgbClr val="FFFFFF"/>
                </a:solidFill>
                <a:latin typeface="Calibri" pitchFamily="-65" charset="0"/>
              </a:endParaRPr>
            </a:p>
          </p:txBody>
        </p:sp>
        <p:sp>
          <p:nvSpPr>
            <p:cNvPr id="10" name="Freeform 259"/>
            <p:cNvSpPr>
              <a:spLocks/>
            </p:cNvSpPr>
            <p:nvPr/>
          </p:nvSpPr>
          <p:spPr bwMode="auto">
            <a:xfrm>
              <a:off x="3828251" y="4086637"/>
              <a:ext cx="1441833" cy="485836"/>
            </a:xfrm>
            <a:custGeom>
              <a:avLst/>
              <a:gdLst>
                <a:gd name="T0" fmla="*/ 2147483647 w 1143"/>
                <a:gd name="T1" fmla="*/ 0 h 385"/>
                <a:gd name="T2" fmla="*/ 2147483647 w 1143"/>
                <a:gd name="T3" fmla="*/ 2147483647 h 385"/>
                <a:gd name="T4" fmla="*/ 2147483647 w 1143"/>
                <a:gd name="T5" fmla="*/ 2147483647 h 385"/>
                <a:gd name="T6" fmla="*/ 2147483647 w 1143"/>
                <a:gd name="T7" fmla="*/ 2147483647 h 385"/>
                <a:gd name="T8" fmla="*/ 2147483647 w 1143"/>
                <a:gd name="T9" fmla="*/ 2147483647 h 385"/>
                <a:gd name="T10" fmla="*/ 2147483647 w 1143"/>
                <a:gd name="T11" fmla="*/ 2147483647 h 385"/>
                <a:gd name="T12" fmla="*/ 2147483647 w 1143"/>
                <a:gd name="T13" fmla="*/ 2147483647 h 385"/>
                <a:gd name="T14" fmla="*/ 2147483647 w 1143"/>
                <a:gd name="T15" fmla="*/ 2147483647 h 385"/>
                <a:gd name="T16" fmla="*/ 2147483647 w 1143"/>
                <a:gd name="T17" fmla="*/ 2147483647 h 385"/>
                <a:gd name="T18" fmla="*/ 2147483647 w 1143"/>
                <a:gd name="T19" fmla="*/ 2147483647 h 385"/>
                <a:gd name="T20" fmla="*/ 2147483647 w 1143"/>
                <a:gd name="T21" fmla="*/ 2147483647 h 385"/>
                <a:gd name="T22" fmla="*/ 2147483647 w 1143"/>
                <a:gd name="T23" fmla="*/ 2147483647 h 385"/>
                <a:gd name="T24" fmla="*/ 2147483647 w 1143"/>
                <a:gd name="T25" fmla="*/ 2147483647 h 385"/>
                <a:gd name="T26" fmla="*/ 2147483647 w 1143"/>
                <a:gd name="T27" fmla="*/ 2147483647 h 385"/>
                <a:gd name="T28" fmla="*/ 2147483647 w 1143"/>
                <a:gd name="T29" fmla="*/ 2147483647 h 385"/>
                <a:gd name="T30" fmla="*/ 2147483647 w 1143"/>
                <a:gd name="T31" fmla="*/ 2147483647 h 385"/>
                <a:gd name="T32" fmla="*/ 2147483647 w 1143"/>
                <a:gd name="T33" fmla="*/ 2147483647 h 385"/>
                <a:gd name="T34" fmla="*/ 0 w 1143"/>
                <a:gd name="T35" fmla="*/ 2147483647 h 385"/>
                <a:gd name="T36" fmla="*/ 2147483647 w 1143"/>
                <a:gd name="T37" fmla="*/ 2147483647 h 385"/>
                <a:gd name="T38" fmla="*/ 2147483647 w 1143"/>
                <a:gd name="T39" fmla="*/ 2147483647 h 385"/>
                <a:gd name="T40" fmla="*/ 2147483647 w 1143"/>
                <a:gd name="T41" fmla="*/ 2147483647 h 385"/>
                <a:gd name="T42" fmla="*/ 2147483647 w 1143"/>
                <a:gd name="T43" fmla="*/ 2147483647 h 385"/>
                <a:gd name="T44" fmla="*/ 2147483647 w 1143"/>
                <a:gd name="T45" fmla="*/ 2147483647 h 385"/>
                <a:gd name="T46" fmla="*/ 2147483647 w 1143"/>
                <a:gd name="T47" fmla="*/ 2147483647 h 385"/>
                <a:gd name="T48" fmla="*/ 2147483647 w 1143"/>
                <a:gd name="T49" fmla="*/ 2147483647 h 385"/>
                <a:gd name="T50" fmla="*/ 2147483647 w 1143"/>
                <a:gd name="T51" fmla="*/ 2147483647 h 385"/>
                <a:gd name="T52" fmla="*/ 2147483647 w 1143"/>
                <a:gd name="T53" fmla="*/ 2147483647 h 385"/>
                <a:gd name="T54" fmla="*/ 2147483647 w 1143"/>
                <a:gd name="T55" fmla="*/ 2147483647 h 385"/>
                <a:gd name="T56" fmla="*/ 2147483647 w 1143"/>
                <a:gd name="T57" fmla="*/ 2147483647 h 385"/>
                <a:gd name="T58" fmla="*/ 2147483647 w 1143"/>
                <a:gd name="T59" fmla="*/ 2147483647 h 385"/>
                <a:gd name="T60" fmla="*/ 2147483647 w 1143"/>
                <a:gd name="T61" fmla="*/ 2147483647 h 385"/>
                <a:gd name="T62" fmla="*/ 2147483647 w 1143"/>
                <a:gd name="T63" fmla="*/ 2147483647 h 385"/>
                <a:gd name="T64" fmla="*/ 2147483647 w 1143"/>
                <a:gd name="T65" fmla="*/ 2147483647 h 385"/>
                <a:gd name="T66" fmla="*/ 2147483647 w 1143"/>
                <a:gd name="T67" fmla="*/ 2147483647 h 385"/>
                <a:gd name="T68" fmla="*/ 2147483647 w 1143"/>
                <a:gd name="T69" fmla="*/ 2147483647 h 385"/>
                <a:gd name="T70" fmla="*/ 2147483647 w 1143"/>
                <a:gd name="T71" fmla="*/ 2147483647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3"/>
                <a:gd name="T109" fmla="*/ 0 h 385"/>
                <a:gd name="T110" fmla="*/ 1143 w 1143"/>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3" h="385">
                  <a:moveTo>
                    <a:pt x="996" y="0"/>
                  </a:moveTo>
                  <a:lnTo>
                    <a:pt x="996" y="0"/>
                  </a:lnTo>
                  <a:lnTo>
                    <a:pt x="975" y="15"/>
                  </a:lnTo>
                  <a:lnTo>
                    <a:pt x="953" y="30"/>
                  </a:lnTo>
                  <a:lnTo>
                    <a:pt x="929" y="44"/>
                  </a:lnTo>
                  <a:lnTo>
                    <a:pt x="906" y="57"/>
                  </a:lnTo>
                  <a:lnTo>
                    <a:pt x="883" y="69"/>
                  </a:lnTo>
                  <a:lnTo>
                    <a:pt x="858" y="80"/>
                  </a:lnTo>
                  <a:lnTo>
                    <a:pt x="833" y="91"/>
                  </a:lnTo>
                  <a:lnTo>
                    <a:pt x="808" y="100"/>
                  </a:lnTo>
                  <a:lnTo>
                    <a:pt x="783" y="108"/>
                  </a:lnTo>
                  <a:lnTo>
                    <a:pt x="756" y="115"/>
                  </a:lnTo>
                  <a:lnTo>
                    <a:pt x="730" y="122"/>
                  </a:lnTo>
                  <a:lnTo>
                    <a:pt x="702" y="127"/>
                  </a:lnTo>
                  <a:lnTo>
                    <a:pt x="675" y="131"/>
                  </a:lnTo>
                  <a:lnTo>
                    <a:pt x="647" y="133"/>
                  </a:lnTo>
                  <a:lnTo>
                    <a:pt x="618" y="136"/>
                  </a:lnTo>
                  <a:lnTo>
                    <a:pt x="590" y="136"/>
                  </a:lnTo>
                  <a:lnTo>
                    <a:pt x="562" y="136"/>
                  </a:lnTo>
                  <a:lnTo>
                    <a:pt x="534" y="133"/>
                  </a:lnTo>
                  <a:lnTo>
                    <a:pt x="507" y="131"/>
                  </a:lnTo>
                  <a:lnTo>
                    <a:pt x="480" y="127"/>
                  </a:lnTo>
                  <a:lnTo>
                    <a:pt x="454" y="122"/>
                  </a:lnTo>
                  <a:lnTo>
                    <a:pt x="426" y="115"/>
                  </a:lnTo>
                  <a:lnTo>
                    <a:pt x="400" y="109"/>
                  </a:lnTo>
                  <a:lnTo>
                    <a:pt x="374" y="101"/>
                  </a:lnTo>
                  <a:lnTo>
                    <a:pt x="350" y="92"/>
                  </a:lnTo>
                  <a:lnTo>
                    <a:pt x="325" y="82"/>
                  </a:lnTo>
                  <a:lnTo>
                    <a:pt x="302" y="71"/>
                  </a:lnTo>
                  <a:lnTo>
                    <a:pt x="277" y="58"/>
                  </a:lnTo>
                  <a:lnTo>
                    <a:pt x="255" y="47"/>
                  </a:lnTo>
                  <a:lnTo>
                    <a:pt x="232" y="32"/>
                  </a:lnTo>
                  <a:lnTo>
                    <a:pt x="211" y="18"/>
                  </a:lnTo>
                  <a:lnTo>
                    <a:pt x="189" y="3"/>
                  </a:lnTo>
                  <a:lnTo>
                    <a:pt x="0" y="26"/>
                  </a:lnTo>
                  <a:lnTo>
                    <a:pt x="27" y="193"/>
                  </a:lnTo>
                  <a:lnTo>
                    <a:pt x="56" y="215"/>
                  </a:lnTo>
                  <a:lnTo>
                    <a:pt x="87" y="236"/>
                  </a:lnTo>
                  <a:lnTo>
                    <a:pt x="118" y="255"/>
                  </a:lnTo>
                  <a:lnTo>
                    <a:pt x="150" y="273"/>
                  </a:lnTo>
                  <a:lnTo>
                    <a:pt x="184" y="292"/>
                  </a:lnTo>
                  <a:lnTo>
                    <a:pt x="218" y="307"/>
                  </a:lnTo>
                  <a:lnTo>
                    <a:pt x="251" y="321"/>
                  </a:lnTo>
                  <a:lnTo>
                    <a:pt x="286" y="334"/>
                  </a:lnTo>
                  <a:lnTo>
                    <a:pt x="323" y="346"/>
                  </a:lnTo>
                  <a:lnTo>
                    <a:pt x="359" y="356"/>
                  </a:lnTo>
                  <a:lnTo>
                    <a:pt x="397" y="366"/>
                  </a:lnTo>
                  <a:lnTo>
                    <a:pt x="434" y="372"/>
                  </a:lnTo>
                  <a:lnTo>
                    <a:pt x="473" y="377"/>
                  </a:lnTo>
                  <a:lnTo>
                    <a:pt x="512" y="382"/>
                  </a:lnTo>
                  <a:lnTo>
                    <a:pt x="551" y="385"/>
                  </a:lnTo>
                  <a:lnTo>
                    <a:pt x="590" y="385"/>
                  </a:lnTo>
                  <a:lnTo>
                    <a:pt x="629" y="385"/>
                  </a:lnTo>
                  <a:lnTo>
                    <a:pt x="667" y="382"/>
                  </a:lnTo>
                  <a:lnTo>
                    <a:pt x="705" y="378"/>
                  </a:lnTo>
                  <a:lnTo>
                    <a:pt x="743" y="373"/>
                  </a:lnTo>
                  <a:lnTo>
                    <a:pt x="780" y="366"/>
                  </a:lnTo>
                  <a:lnTo>
                    <a:pt x="817" y="358"/>
                  </a:lnTo>
                  <a:lnTo>
                    <a:pt x="852" y="347"/>
                  </a:lnTo>
                  <a:lnTo>
                    <a:pt x="887" y="337"/>
                  </a:lnTo>
                  <a:lnTo>
                    <a:pt x="922" y="324"/>
                  </a:lnTo>
                  <a:lnTo>
                    <a:pt x="955" y="310"/>
                  </a:lnTo>
                  <a:lnTo>
                    <a:pt x="989" y="296"/>
                  </a:lnTo>
                  <a:lnTo>
                    <a:pt x="1021" y="279"/>
                  </a:lnTo>
                  <a:lnTo>
                    <a:pt x="1054" y="262"/>
                  </a:lnTo>
                  <a:lnTo>
                    <a:pt x="1084" y="242"/>
                  </a:lnTo>
                  <a:lnTo>
                    <a:pt x="1115" y="223"/>
                  </a:lnTo>
                  <a:lnTo>
                    <a:pt x="1143" y="201"/>
                  </a:lnTo>
                  <a:lnTo>
                    <a:pt x="962" y="178"/>
                  </a:lnTo>
                  <a:lnTo>
                    <a:pt x="996" y="0"/>
                  </a:lnTo>
                  <a:close/>
                </a:path>
              </a:pathLst>
            </a:custGeom>
            <a:gradFill rotWithShape="1">
              <a:gsLst>
                <a:gs pos="0">
                  <a:srgbClr val="262626"/>
                </a:gs>
                <a:gs pos="100000">
                  <a:srgbClr val="595959"/>
                </a:gs>
              </a:gsLst>
              <a:lin ang="16200000"/>
            </a:gradFill>
            <a:ln w="9525">
              <a:solidFill>
                <a:srgbClr val="262626"/>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65" charset="0"/>
              </a:endParaRPr>
            </a:p>
          </p:txBody>
        </p:sp>
        <p:sp>
          <p:nvSpPr>
            <p:cNvPr id="11" name="Freeform 260"/>
            <p:cNvSpPr>
              <a:spLocks/>
            </p:cNvSpPr>
            <p:nvPr/>
          </p:nvSpPr>
          <p:spPr bwMode="auto">
            <a:xfrm>
              <a:off x="3415764" y="2946533"/>
              <a:ext cx="617607" cy="1354950"/>
            </a:xfrm>
            <a:custGeom>
              <a:avLst/>
              <a:gdLst>
                <a:gd name="T0" fmla="*/ 2147483647 w 490"/>
                <a:gd name="T1" fmla="*/ 2147483647 h 1074"/>
                <a:gd name="T2" fmla="*/ 2147483647 w 490"/>
                <a:gd name="T3" fmla="*/ 2147483647 h 1074"/>
                <a:gd name="T4" fmla="*/ 2147483647 w 490"/>
                <a:gd name="T5" fmla="*/ 2147483647 h 1074"/>
                <a:gd name="T6" fmla="*/ 2147483647 w 490"/>
                <a:gd name="T7" fmla="*/ 2147483647 h 1074"/>
                <a:gd name="T8" fmla="*/ 2147483647 w 490"/>
                <a:gd name="T9" fmla="*/ 2147483647 h 1074"/>
                <a:gd name="T10" fmla="*/ 2147483647 w 490"/>
                <a:gd name="T11" fmla="*/ 2147483647 h 1074"/>
                <a:gd name="T12" fmla="*/ 2147483647 w 490"/>
                <a:gd name="T13" fmla="*/ 2147483647 h 1074"/>
                <a:gd name="T14" fmla="*/ 2147483647 w 490"/>
                <a:gd name="T15" fmla="*/ 2147483647 h 1074"/>
                <a:gd name="T16" fmla="*/ 2147483647 w 490"/>
                <a:gd name="T17" fmla="*/ 2147483647 h 1074"/>
                <a:gd name="T18" fmla="*/ 2147483647 w 490"/>
                <a:gd name="T19" fmla="*/ 2147483647 h 1074"/>
                <a:gd name="T20" fmla="*/ 2147483647 w 490"/>
                <a:gd name="T21" fmla="*/ 2147483647 h 1074"/>
                <a:gd name="T22" fmla="*/ 2147483647 w 490"/>
                <a:gd name="T23" fmla="*/ 2147483647 h 1074"/>
                <a:gd name="T24" fmla="*/ 2147483647 w 490"/>
                <a:gd name="T25" fmla="*/ 2147483647 h 1074"/>
                <a:gd name="T26" fmla="*/ 2147483647 w 490"/>
                <a:gd name="T27" fmla="*/ 2147483647 h 1074"/>
                <a:gd name="T28" fmla="*/ 2147483647 w 490"/>
                <a:gd name="T29" fmla="*/ 2147483647 h 1074"/>
                <a:gd name="T30" fmla="*/ 2147483647 w 490"/>
                <a:gd name="T31" fmla="*/ 2147483647 h 1074"/>
                <a:gd name="T32" fmla="*/ 2147483647 w 490"/>
                <a:gd name="T33" fmla="*/ 2147483647 h 1074"/>
                <a:gd name="T34" fmla="*/ 2147483647 w 490"/>
                <a:gd name="T35" fmla="*/ 2147483647 h 1074"/>
                <a:gd name="T36" fmla="*/ 2147483647 w 490"/>
                <a:gd name="T37" fmla="*/ 2147483647 h 1074"/>
                <a:gd name="T38" fmla="*/ 2147483647 w 490"/>
                <a:gd name="T39" fmla="*/ 2147483647 h 1074"/>
                <a:gd name="T40" fmla="*/ 2147483647 w 490"/>
                <a:gd name="T41" fmla="*/ 2147483647 h 1074"/>
                <a:gd name="T42" fmla="*/ 2147483647 w 490"/>
                <a:gd name="T43" fmla="*/ 2147483647 h 1074"/>
                <a:gd name="T44" fmla="*/ 2147483647 w 490"/>
                <a:gd name="T45" fmla="*/ 2147483647 h 1074"/>
                <a:gd name="T46" fmla="*/ 2147483647 w 490"/>
                <a:gd name="T47" fmla="*/ 2147483647 h 1074"/>
                <a:gd name="T48" fmla="*/ 2147483647 w 490"/>
                <a:gd name="T49" fmla="*/ 2147483647 h 1074"/>
                <a:gd name="T50" fmla="*/ 2147483647 w 490"/>
                <a:gd name="T51" fmla="*/ 2147483647 h 1074"/>
                <a:gd name="T52" fmla="*/ 2147483647 w 490"/>
                <a:gd name="T53" fmla="*/ 2147483647 h 1074"/>
                <a:gd name="T54" fmla="*/ 2147483647 w 490"/>
                <a:gd name="T55" fmla="*/ 0 h 1074"/>
                <a:gd name="T56" fmla="*/ 2147483647 w 490"/>
                <a:gd name="T57" fmla="*/ 2147483647 h 1074"/>
                <a:gd name="T58" fmla="*/ 2147483647 w 490"/>
                <a:gd name="T59" fmla="*/ 2147483647 h 1074"/>
                <a:gd name="T60" fmla="*/ 2147483647 w 490"/>
                <a:gd name="T61" fmla="*/ 2147483647 h 1074"/>
                <a:gd name="T62" fmla="*/ 2147483647 w 490"/>
                <a:gd name="T63" fmla="*/ 2147483647 h 1074"/>
                <a:gd name="T64" fmla="*/ 2147483647 w 490"/>
                <a:gd name="T65" fmla="*/ 2147483647 h 1074"/>
                <a:gd name="T66" fmla="*/ 2147483647 w 490"/>
                <a:gd name="T67" fmla="*/ 2147483647 h 1074"/>
                <a:gd name="T68" fmla="*/ 2147483647 w 490"/>
                <a:gd name="T69" fmla="*/ 2147483647 h 1074"/>
                <a:gd name="T70" fmla="*/ 2147483647 w 490"/>
                <a:gd name="T71" fmla="*/ 2147483647 h 1074"/>
                <a:gd name="T72" fmla="*/ 2147483647 w 490"/>
                <a:gd name="T73" fmla="*/ 2147483647 h 1074"/>
                <a:gd name="T74" fmla="*/ 0 w 490"/>
                <a:gd name="T75" fmla="*/ 2147483647 h 1074"/>
                <a:gd name="T76" fmla="*/ 0 w 490"/>
                <a:gd name="T77" fmla="*/ 2147483647 h 1074"/>
                <a:gd name="T78" fmla="*/ 2147483647 w 490"/>
                <a:gd name="T79" fmla="*/ 2147483647 h 1074"/>
                <a:gd name="T80" fmla="*/ 2147483647 w 490"/>
                <a:gd name="T81" fmla="*/ 2147483647 h 1074"/>
                <a:gd name="T82" fmla="*/ 2147483647 w 490"/>
                <a:gd name="T83" fmla="*/ 2147483647 h 1074"/>
                <a:gd name="T84" fmla="*/ 2147483647 w 490"/>
                <a:gd name="T85" fmla="*/ 2147483647 h 1074"/>
                <a:gd name="T86" fmla="*/ 2147483647 w 490"/>
                <a:gd name="T87" fmla="*/ 2147483647 h 1074"/>
                <a:gd name="T88" fmla="*/ 2147483647 w 490"/>
                <a:gd name="T89" fmla="*/ 2147483647 h 1074"/>
                <a:gd name="T90" fmla="*/ 2147483647 w 490"/>
                <a:gd name="T91" fmla="*/ 2147483647 h 1074"/>
                <a:gd name="T92" fmla="*/ 2147483647 w 490"/>
                <a:gd name="T93" fmla="*/ 2147483647 h 1074"/>
                <a:gd name="T94" fmla="*/ 2147483647 w 490"/>
                <a:gd name="T95" fmla="*/ 2147483647 h 1074"/>
                <a:gd name="T96" fmla="*/ 2147483647 w 490"/>
                <a:gd name="T97" fmla="*/ 2147483647 h 1074"/>
                <a:gd name="T98" fmla="*/ 2147483647 w 490"/>
                <a:gd name="T99" fmla="*/ 2147483647 h 1074"/>
                <a:gd name="T100" fmla="*/ 2147483647 w 490"/>
                <a:gd name="T101" fmla="*/ 2147483647 h 1074"/>
                <a:gd name="T102" fmla="*/ 2147483647 w 490"/>
                <a:gd name="T103" fmla="*/ 2147483647 h 1074"/>
                <a:gd name="T104" fmla="*/ 2147483647 w 490"/>
                <a:gd name="T105" fmla="*/ 2147483647 h 1074"/>
                <a:gd name="T106" fmla="*/ 2147483647 w 490"/>
                <a:gd name="T107" fmla="*/ 2147483647 h 1074"/>
                <a:gd name="T108" fmla="*/ 2147483647 w 490"/>
                <a:gd name="T109" fmla="*/ 2147483647 h 1074"/>
                <a:gd name="T110" fmla="*/ 2147483647 w 490"/>
                <a:gd name="T111" fmla="*/ 2147483647 h 1074"/>
                <a:gd name="T112" fmla="*/ 2147483647 w 490"/>
                <a:gd name="T113" fmla="*/ 2147483647 h 10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0"/>
                <a:gd name="T172" fmla="*/ 0 h 1074"/>
                <a:gd name="T173" fmla="*/ 490 w 490"/>
                <a:gd name="T174" fmla="*/ 1074 h 10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0" h="1074">
                  <a:moveTo>
                    <a:pt x="490" y="886"/>
                  </a:moveTo>
                  <a:lnTo>
                    <a:pt x="490" y="886"/>
                  </a:lnTo>
                  <a:lnTo>
                    <a:pt x="463" y="862"/>
                  </a:lnTo>
                  <a:lnTo>
                    <a:pt x="438" y="838"/>
                  </a:lnTo>
                  <a:lnTo>
                    <a:pt x="414" y="812"/>
                  </a:lnTo>
                  <a:lnTo>
                    <a:pt x="392" y="785"/>
                  </a:lnTo>
                  <a:lnTo>
                    <a:pt x="371" y="756"/>
                  </a:lnTo>
                  <a:lnTo>
                    <a:pt x="351" y="726"/>
                  </a:lnTo>
                  <a:lnTo>
                    <a:pt x="333" y="696"/>
                  </a:lnTo>
                  <a:lnTo>
                    <a:pt x="316" y="665"/>
                  </a:lnTo>
                  <a:lnTo>
                    <a:pt x="302" y="632"/>
                  </a:lnTo>
                  <a:lnTo>
                    <a:pt x="289" y="599"/>
                  </a:lnTo>
                  <a:lnTo>
                    <a:pt x="279" y="564"/>
                  </a:lnTo>
                  <a:lnTo>
                    <a:pt x="270" y="529"/>
                  </a:lnTo>
                  <a:lnTo>
                    <a:pt x="262" y="494"/>
                  </a:lnTo>
                  <a:lnTo>
                    <a:pt x="257" y="458"/>
                  </a:lnTo>
                  <a:lnTo>
                    <a:pt x="254" y="420"/>
                  </a:lnTo>
                  <a:lnTo>
                    <a:pt x="253" y="383"/>
                  </a:lnTo>
                  <a:lnTo>
                    <a:pt x="253" y="356"/>
                  </a:lnTo>
                  <a:lnTo>
                    <a:pt x="255" y="328"/>
                  </a:lnTo>
                  <a:lnTo>
                    <a:pt x="258" y="302"/>
                  </a:lnTo>
                  <a:lnTo>
                    <a:pt x="262" y="275"/>
                  </a:lnTo>
                  <a:lnTo>
                    <a:pt x="267" y="249"/>
                  </a:lnTo>
                  <a:lnTo>
                    <a:pt x="272" y="223"/>
                  </a:lnTo>
                  <a:lnTo>
                    <a:pt x="280" y="199"/>
                  </a:lnTo>
                  <a:lnTo>
                    <a:pt x="288" y="174"/>
                  </a:lnTo>
                  <a:lnTo>
                    <a:pt x="211" y="0"/>
                  </a:lnTo>
                  <a:lnTo>
                    <a:pt x="55" y="77"/>
                  </a:lnTo>
                  <a:lnTo>
                    <a:pt x="42" y="113"/>
                  </a:lnTo>
                  <a:lnTo>
                    <a:pt x="31" y="149"/>
                  </a:lnTo>
                  <a:lnTo>
                    <a:pt x="22" y="187"/>
                  </a:lnTo>
                  <a:lnTo>
                    <a:pt x="14" y="226"/>
                  </a:lnTo>
                  <a:lnTo>
                    <a:pt x="8" y="263"/>
                  </a:lnTo>
                  <a:lnTo>
                    <a:pt x="4" y="304"/>
                  </a:lnTo>
                  <a:lnTo>
                    <a:pt x="1" y="343"/>
                  </a:lnTo>
                  <a:lnTo>
                    <a:pt x="0" y="383"/>
                  </a:lnTo>
                  <a:lnTo>
                    <a:pt x="3" y="435"/>
                  </a:lnTo>
                  <a:lnTo>
                    <a:pt x="7" y="485"/>
                  </a:lnTo>
                  <a:lnTo>
                    <a:pt x="13" y="536"/>
                  </a:lnTo>
                  <a:lnTo>
                    <a:pt x="23" y="585"/>
                  </a:lnTo>
                  <a:lnTo>
                    <a:pt x="36" y="633"/>
                  </a:lnTo>
                  <a:lnTo>
                    <a:pt x="51" y="680"/>
                  </a:lnTo>
                  <a:lnTo>
                    <a:pt x="69" y="725"/>
                  </a:lnTo>
                  <a:lnTo>
                    <a:pt x="88" y="770"/>
                  </a:lnTo>
                  <a:lnTo>
                    <a:pt x="110" y="813"/>
                  </a:lnTo>
                  <a:lnTo>
                    <a:pt x="135" y="856"/>
                  </a:lnTo>
                  <a:lnTo>
                    <a:pt x="162" y="896"/>
                  </a:lnTo>
                  <a:lnTo>
                    <a:pt x="191" y="935"/>
                  </a:lnTo>
                  <a:lnTo>
                    <a:pt x="222" y="973"/>
                  </a:lnTo>
                  <a:lnTo>
                    <a:pt x="254" y="1008"/>
                  </a:lnTo>
                  <a:lnTo>
                    <a:pt x="288" y="1043"/>
                  </a:lnTo>
                  <a:lnTo>
                    <a:pt x="324" y="1074"/>
                  </a:lnTo>
                  <a:lnTo>
                    <a:pt x="298" y="909"/>
                  </a:lnTo>
                  <a:lnTo>
                    <a:pt x="490" y="886"/>
                  </a:lnTo>
                  <a:close/>
                </a:path>
              </a:pathLst>
            </a:custGeom>
            <a:gradFill rotWithShape="1">
              <a:gsLst>
                <a:gs pos="0">
                  <a:srgbClr val="262626"/>
                </a:gs>
                <a:gs pos="100000">
                  <a:srgbClr val="595959"/>
                </a:gs>
              </a:gsLst>
              <a:lin ang="16200000"/>
            </a:gradFill>
            <a:ln w="9525">
              <a:solidFill>
                <a:srgbClr val="262626"/>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solidFill>
                  <a:srgbClr val="FFFFFF"/>
                </a:solidFill>
                <a:latin typeface="Calibri" pitchFamily="-65" charset="0"/>
              </a:endParaRPr>
            </a:p>
          </p:txBody>
        </p:sp>
      </p:grpSp>
      <p:sp>
        <p:nvSpPr>
          <p:cNvPr id="35846" name="TextBox 15"/>
          <p:cNvSpPr txBox="1">
            <a:spLocks noChangeArrowheads="1"/>
          </p:cNvSpPr>
          <p:nvPr/>
        </p:nvSpPr>
        <p:spPr bwMode="auto">
          <a:xfrm rot="2295975">
            <a:off x="5190099" y="1629197"/>
            <a:ext cx="1717109"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dirty="0">
                <a:solidFill>
                  <a:srgbClr val="FFFFFF"/>
                </a:solidFill>
              </a:rPr>
              <a:t>Visualization</a:t>
            </a:r>
            <a:br>
              <a:rPr lang="en-US" altLang="en-US" dirty="0">
                <a:solidFill>
                  <a:srgbClr val="FFFFFF"/>
                </a:solidFill>
              </a:rPr>
            </a:br>
            <a:r>
              <a:rPr lang="en-US" altLang="en-US" sz="1100" dirty="0">
                <a:solidFill>
                  <a:srgbClr val="FFFFFF"/>
                </a:solidFill>
              </a:rPr>
              <a:t>UMM-V</a:t>
            </a:r>
            <a:endParaRPr lang="en-US" altLang="en-US" dirty="0">
              <a:solidFill>
                <a:srgbClr val="FFFFFF"/>
              </a:solidFill>
            </a:endParaRPr>
          </a:p>
        </p:txBody>
      </p:sp>
      <p:sp>
        <p:nvSpPr>
          <p:cNvPr id="35847" name="TextBox 17"/>
          <p:cNvSpPr txBox="1">
            <a:spLocks noChangeArrowheads="1"/>
          </p:cNvSpPr>
          <p:nvPr/>
        </p:nvSpPr>
        <p:spPr bwMode="auto">
          <a:xfrm rot="-1969035">
            <a:off x="2771775" y="1319213"/>
            <a:ext cx="13509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a:solidFill>
                  <a:srgbClr val="FFFFFF"/>
                </a:solidFill>
              </a:rPr>
              <a:t>Services</a:t>
            </a:r>
            <a:br>
              <a:rPr lang="en-US" altLang="en-US">
                <a:solidFill>
                  <a:srgbClr val="FFFFFF"/>
                </a:solidFill>
              </a:rPr>
            </a:br>
            <a:r>
              <a:rPr lang="en-US" altLang="en-US" sz="1100">
                <a:solidFill>
                  <a:srgbClr val="FFFFFF"/>
                </a:solidFill>
              </a:rPr>
              <a:t>UMM-S</a:t>
            </a:r>
            <a:endParaRPr lang="en-US" altLang="en-US">
              <a:solidFill>
                <a:srgbClr val="FFFFFF"/>
              </a:solidFill>
            </a:endParaRPr>
          </a:p>
        </p:txBody>
      </p:sp>
      <p:sp>
        <p:nvSpPr>
          <p:cNvPr id="35848" name="TextBox 18"/>
          <p:cNvSpPr txBox="1">
            <a:spLocks noChangeArrowheads="1"/>
          </p:cNvSpPr>
          <p:nvPr/>
        </p:nvSpPr>
        <p:spPr bwMode="auto">
          <a:xfrm rot="-6380890">
            <a:off x="1718192" y="3409772"/>
            <a:ext cx="1560404"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dirty="0">
                <a:solidFill>
                  <a:srgbClr val="FFFFFF"/>
                </a:solidFill>
              </a:rPr>
              <a:t>Collections</a:t>
            </a:r>
            <a:br>
              <a:rPr lang="en-US" altLang="en-US" dirty="0">
                <a:solidFill>
                  <a:srgbClr val="FFFFFF"/>
                </a:solidFill>
              </a:rPr>
            </a:br>
            <a:r>
              <a:rPr lang="en-US" altLang="en-US" sz="1100" dirty="0">
                <a:solidFill>
                  <a:srgbClr val="FFFFFF"/>
                </a:solidFill>
              </a:rPr>
              <a:t>UMM-C</a:t>
            </a:r>
            <a:endParaRPr lang="en-US" altLang="en-US" dirty="0">
              <a:solidFill>
                <a:srgbClr val="FFFFFF"/>
              </a:solidFill>
            </a:endParaRPr>
          </a:p>
        </p:txBody>
      </p:sp>
      <p:sp>
        <p:nvSpPr>
          <p:cNvPr id="35849" name="TextBox 19"/>
          <p:cNvSpPr txBox="1">
            <a:spLocks noChangeArrowheads="1"/>
          </p:cNvSpPr>
          <p:nvPr/>
        </p:nvSpPr>
        <p:spPr bwMode="auto">
          <a:xfrm rot="6909295">
            <a:off x="5880893" y="3758407"/>
            <a:ext cx="13509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a:solidFill>
                  <a:srgbClr val="FFFFFF"/>
                </a:solidFill>
              </a:rPr>
              <a:t>Granules</a:t>
            </a:r>
            <a:br>
              <a:rPr lang="en-US" altLang="en-US">
                <a:solidFill>
                  <a:srgbClr val="FFFFFF"/>
                </a:solidFill>
              </a:rPr>
            </a:br>
            <a:r>
              <a:rPr lang="en-US" altLang="en-US" sz="1100">
                <a:solidFill>
                  <a:srgbClr val="FFFFFF"/>
                </a:solidFill>
              </a:rPr>
              <a:t>UMM-G</a:t>
            </a:r>
            <a:endParaRPr lang="en-US" altLang="en-US">
              <a:solidFill>
                <a:srgbClr val="FFFFFF"/>
              </a:solidFill>
            </a:endParaRPr>
          </a:p>
        </p:txBody>
      </p:sp>
      <p:sp>
        <p:nvSpPr>
          <p:cNvPr id="21" name="TextBox 20"/>
          <p:cNvSpPr txBox="1">
            <a:spLocks noChangeArrowheads="1"/>
          </p:cNvSpPr>
          <p:nvPr/>
        </p:nvSpPr>
        <p:spPr bwMode="auto">
          <a:xfrm>
            <a:off x="3016250" y="5192713"/>
            <a:ext cx="3105150" cy="522287"/>
          </a:xfrm>
          <a:prstGeom prst="rect">
            <a:avLst/>
          </a:prstGeom>
          <a:noFill/>
          <a:ln w="9525">
            <a:noFill/>
            <a:miter lim="800000"/>
            <a:headEnd/>
            <a:tailEnd/>
          </a:ln>
        </p:spPr>
        <p:txBody>
          <a:bodyPr>
            <a:spAutoFit/>
          </a:bodyPr>
          <a:lstStyle/>
          <a:p>
            <a:pPr algn="ctr">
              <a:defRPr/>
            </a:pPr>
            <a:r>
              <a:rPr lang="en-US" sz="1400" b="1" u="sng" dirty="0">
                <a:solidFill>
                  <a:srgbClr val="FFFFFF"/>
                </a:solidFill>
                <a:effectLst>
                  <a:outerShdw blurRad="38100" dist="38100" dir="2700000" algn="tl">
                    <a:srgbClr val="000000">
                      <a:alpha val="43137"/>
                    </a:srgbClr>
                  </a:outerShdw>
                </a:effectLst>
                <a:latin typeface="Arial" panose="020B0604020202020204" pitchFamily="34" charset="0"/>
              </a:rPr>
              <a:t>Unified Metadata Model</a:t>
            </a:r>
            <a:br>
              <a:rPr lang="en-US" sz="1400" b="1" u="sng" dirty="0">
                <a:solidFill>
                  <a:srgbClr val="FFFFFF"/>
                </a:solidFill>
                <a:effectLst>
                  <a:outerShdw blurRad="38100" dist="38100" dir="2700000" algn="tl">
                    <a:srgbClr val="000000">
                      <a:alpha val="43137"/>
                    </a:srgbClr>
                  </a:outerShdw>
                </a:effectLst>
                <a:latin typeface="Arial" panose="020B0604020202020204" pitchFamily="34" charset="0"/>
              </a:rPr>
            </a:br>
            <a:r>
              <a:rPr lang="en-US" sz="1400" b="1" u="sng" dirty="0">
                <a:solidFill>
                  <a:srgbClr val="FFFFFF"/>
                </a:solidFill>
                <a:effectLst>
                  <a:outerShdw blurRad="38100" dist="38100" dir="2700000" algn="tl">
                    <a:srgbClr val="000000">
                      <a:alpha val="43137"/>
                    </a:srgbClr>
                  </a:outerShdw>
                </a:effectLst>
                <a:latin typeface="Arial" panose="020B0604020202020204" pitchFamily="34" charset="0"/>
              </a:rPr>
              <a:t>UMM</a:t>
            </a:r>
          </a:p>
        </p:txBody>
      </p:sp>
      <p:sp>
        <p:nvSpPr>
          <p:cNvPr id="22" name="Tekstboks 3"/>
          <p:cNvSpPr txBox="1">
            <a:spLocks noChangeArrowheads="1"/>
          </p:cNvSpPr>
          <p:nvPr/>
        </p:nvSpPr>
        <p:spPr bwMode="auto">
          <a:xfrm>
            <a:off x="2809875" y="195263"/>
            <a:ext cx="4200525" cy="400050"/>
          </a:xfrm>
          <a:prstGeom prst="rect">
            <a:avLst/>
          </a:prstGeom>
          <a:ln>
            <a:headEnd/>
            <a:tailEnd/>
          </a:ln>
        </p:spPr>
        <p:style>
          <a:lnRef idx="3">
            <a:schemeClr val="lt1"/>
          </a:lnRef>
          <a:fillRef idx="1">
            <a:schemeClr val="dk1"/>
          </a:fillRef>
          <a:effectRef idx="1">
            <a:schemeClr val="dk1"/>
          </a:effectRef>
          <a:fontRef idx="minor">
            <a:schemeClr val="lt1"/>
          </a:fontRef>
        </p:style>
        <p:txBody>
          <a:bodyPr>
            <a:spAutoFit/>
          </a:bodyPr>
          <a:lstStyle/>
          <a:p>
            <a:pPr>
              <a:defRPr/>
            </a:pPr>
            <a:r>
              <a:rPr lang="da-DK" b="1" dirty="0">
                <a:latin typeface="Calibri" pitchFamily="-65" charset="0"/>
              </a:rPr>
              <a:t>Common Metadata Repository - CMR</a:t>
            </a:r>
            <a:endParaRPr lang="da-DK" dirty="0">
              <a:latin typeface="Calibri" pitchFamily="-65" charset="0"/>
            </a:endParaRPr>
          </a:p>
        </p:txBody>
      </p:sp>
      <p:sp>
        <p:nvSpPr>
          <p:cNvPr id="25" name="Line 33"/>
          <p:cNvSpPr>
            <a:spLocks noChangeShapeType="1"/>
          </p:cNvSpPr>
          <p:nvPr/>
        </p:nvSpPr>
        <p:spPr bwMode="auto">
          <a:xfrm rot="5400000" flipH="1" flipV="1">
            <a:off x="7783513" y="3929063"/>
            <a:ext cx="7937" cy="1487487"/>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kern="0">
              <a:solidFill>
                <a:sysClr val="windowText" lastClr="000000"/>
              </a:solidFill>
              <a:latin typeface="Arial" pitchFamily="34" charset="0"/>
              <a:cs typeface="ＭＳ Ｐゴシック" pitchFamily="-65" charset="-128"/>
            </a:endParaRPr>
          </a:p>
        </p:txBody>
      </p:sp>
      <p:sp>
        <p:nvSpPr>
          <p:cNvPr id="26" name="Line 33"/>
          <p:cNvSpPr>
            <a:spLocks noChangeShapeType="1"/>
          </p:cNvSpPr>
          <p:nvPr/>
        </p:nvSpPr>
        <p:spPr bwMode="auto">
          <a:xfrm rot="5400000" flipV="1">
            <a:off x="7782719" y="1488282"/>
            <a:ext cx="0" cy="1401762"/>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kern="0">
              <a:solidFill>
                <a:sysClr val="windowText" lastClr="000000"/>
              </a:solidFill>
              <a:latin typeface="Arial" pitchFamily="34" charset="0"/>
              <a:cs typeface="ＭＳ Ｐゴシック" pitchFamily="-65" charset="-128"/>
            </a:endParaRPr>
          </a:p>
        </p:txBody>
      </p:sp>
      <p:sp>
        <p:nvSpPr>
          <p:cNvPr id="27" name="Line 33"/>
          <p:cNvSpPr>
            <a:spLocks noChangeShapeType="1"/>
          </p:cNvSpPr>
          <p:nvPr/>
        </p:nvSpPr>
        <p:spPr bwMode="auto">
          <a:xfrm rot="5400000" flipH="1" flipV="1">
            <a:off x="6814344" y="5015706"/>
            <a:ext cx="12700" cy="1258888"/>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kern="0">
              <a:solidFill>
                <a:sysClr val="windowText" lastClr="000000"/>
              </a:solidFill>
              <a:latin typeface="Arial" pitchFamily="34" charset="0"/>
              <a:cs typeface="ＭＳ Ｐゴシック" pitchFamily="-65" charset="-128"/>
            </a:endParaRPr>
          </a:p>
        </p:txBody>
      </p:sp>
      <p:sp>
        <p:nvSpPr>
          <p:cNvPr id="35855" name="Rektangel 63"/>
          <p:cNvSpPr>
            <a:spLocks noChangeArrowheads="1"/>
          </p:cNvSpPr>
          <p:nvPr/>
        </p:nvSpPr>
        <p:spPr bwMode="auto">
          <a:xfrm>
            <a:off x="7213600" y="4233863"/>
            <a:ext cx="20478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defRPr sz="2000">
                <a:solidFill>
                  <a:schemeClr val="tx1"/>
                </a:solidFill>
                <a:latin typeface="Arial" charset="0"/>
                <a:ea typeface="ＭＳ Ｐゴシック" pitchFamily="34" charset="-128"/>
              </a:defRPr>
            </a:lvl1pPr>
            <a:lvl2pPr marL="742950" indent="-285750" defTabSz="801688">
              <a:defRPr sz="2000">
                <a:solidFill>
                  <a:schemeClr val="tx1"/>
                </a:solidFill>
                <a:latin typeface="Arial" charset="0"/>
                <a:ea typeface="ＭＳ Ｐゴシック" pitchFamily="34" charset="-128"/>
              </a:defRPr>
            </a:lvl2pPr>
            <a:lvl3pPr marL="1143000" indent="-228600" defTabSz="801688">
              <a:defRPr sz="2000">
                <a:solidFill>
                  <a:schemeClr val="tx1"/>
                </a:solidFill>
                <a:latin typeface="Arial" charset="0"/>
                <a:ea typeface="ＭＳ Ｐゴシック" pitchFamily="34" charset="-128"/>
              </a:defRPr>
            </a:lvl3pPr>
            <a:lvl4pPr marL="1600200" indent="-228600" defTabSz="801688">
              <a:defRPr sz="2000">
                <a:solidFill>
                  <a:schemeClr val="tx1"/>
                </a:solidFill>
                <a:latin typeface="Arial" charset="0"/>
                <a:ea typeface="ＭＳ Ｐゴシック" pitchFamily="34" charset="-128"/>
              </a:defRPr>
            </a:lvl4pPr>
            <a:lvl5pPr marL="2057400" indent="-228600" defTabSz="801688">
              <a:defRPr sz="2000">
                <a:solidFill>
                  <a:schemeClr val="tx1"/>
                </a:solidFill>
                <a:latin typeface="Arial" charset="0"/>
                <a:ea typeface="ＭＳ Ｐゴシック" pitchFamily="34" charset="-128"/>
              </a:defRPr>
            </a:lvl5pPr>
            <a:lvl6pPr marL="25146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9pPr>
          </a:lstStyle>
          <a:p>
            <a:pPr>
              <a:spcBef>
                <a:spcPct val="20000"/>
              </a:spcBef>
            </a:pPr>
            <a:r>
              <a:rPr lang="en-US" altLang="en-US" sz="1000" b="1" noProof="1">
                <a:solidFill>
                  <a:srgbClr val="080808"/>
                </a:solidFill>
                <a:latin typeface="Calibri" pitchFamily="34" charset="0"/>
                <a:cs typeface="Arial" charset="0"/>
              </a:rPr>
              <a:t>Earth Data Search </a:t>
            </a:r>
          </a:p>
          <a:p>
            <a:pPr>
              <a:spcBef>
                <a:spcPct val="20000"/>
              </a:spcBef>
            </a:pPr>
            <a:r>
              <a:rPr lang="en-US" altLang="en-US" sz="1000" b="1" noProof="1">
                <a:solidFill>
                  <a:srgbClr val="080808"/>
                </a:solidFill>
                <a:latin typeface="Calibri" pitchFamily="34" charset="0"/>
                <a:cs typeface="Arial" charset="0"/>
              </a:rPr>
              <a:t>Client (EDSC)</a:t>
            </a:r>
          </a:p>
        </p:txBody>
      </p:sp>
      <p:sp>
        <p:nvSpPr>
          <p:cNvPr id="35856" name="Rektangel 63"/>
          <p:cNvSpPr>
            <a:spLocks noChangeArrowheads="1"/>
          </p:cNvSpPr>
          <p:nvPr/>
        </p:nvSpPr>
        <p:spPr bwMode="auto">
          <a:xfrm>
            <a:off x="7029450" y="1603375"/>
            <a:ext cx="2244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defRPr sz="2000">
                <a:solidFill>
                  <a:schemeClr val="tx1"/>
                </a:solidFill>
                <a:latin typeface="Arial" charset="0"/>
                <a:ea typeface="ＭＳ Ｐゴシック" pitchFamily="34" charset="-128"/>
              </a:defRPr>
            </a:lvl1pPr>
            <a:lvl2pPr marL="742950" indent="-285750" defTabSz="801688">
              <a:defRPr sz="2000">
                <a:solidFill>
                  <a:schemeClr val="tx1"/>
                </a:solidFill>
                <a:latin typeface="Arial" charset="0"/>
                <a:ea typeface="ＭＳ Ｐゴシック" pitchFamily="34" charset="-128"/>
              </a:defRPr>
            </a:lvl2pPr>
            <a:lvl3pPr marL="1143000" indent="-228600" defTabSz="801688">
              <a:defRPr sz="2000">
                <a:solidFill>
                  <a:schemeClr val="tx1"/>
                </a:solidFill>
                <a:latin typeface="Arial" charset="0"/>
                <a:ea typeface="ＭＳ Ｐゴシック" pitchFamily="34" charset="-128"/>
              </a:defRPr>
            </a:lvl3pPr>
            <a:lvl4pPr marL="1600200" indent="-228600" defTabSz="801688">
              <a:defRPr sz="2000">
                <a:solidFill>
                  <a:schemeClr val="tx1"/>
                </a:solidFill>
                <a:latin typeface="Arial" charset="0"/>
                <a:ea typeface="ＭＳ Ｐゴシック" pitchFamily="34" charset="-128"/>
              </a:defRPr>
            </a:lvl4pPr>
            <a:lvl5pPr marL="2057400" indent="-228600" defTabSz="801688">
              <a:defRPr sz="2000">
                <a:solidFill>
                  <a:schemeClr val="tx1"/>
                </a:solidFill>
                <a:latin typeface="Arial" charset="0"/>
                <a:ea typeface="ＭＳ Ｐゴシック" pitchFamily="34" charset="-128"/>
              </a:defRPr>
            </a:lvl5pPr>
            <a:lvl6pPr marL="25146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9pPr>
          </a:lstStyle>
          <a:p>
            <a:pPr>
              <a:spcBef>
                <a:spcPct val="20000"/>
              </a:spcBef>
            </a:pPr>
            <a:r>
              <a:rPr lang="en-US" altLang="en-US" sz="1000" b="1" noProof="1">
                <a:solidFill>
                  <a:srgbClr val="080808"/>
                </a:solidFill>
                <a:latin typeface="Calibri" pitchFamily="34" charset="0"/>
                <a:cs typeface="Arial" charset="0"/>
              </a:rPr>
              <a:t>Global Change Master Directory (GCMD) / International Directory Network (IDN)</a:t>
            </a:r>
            <a:endParaRPr lang="en-US" altLang="en-US" sz="900" noProof="1">
              <a:solidFill>
                <a:srgbClr val="080808"/>
              </a:solidFill>
              <a:latin typeface="Calibri" pitchFamily="34" charset="0"/>
              <a:cs typeface="Arial" charset="0"/>
            </a:endParaRPr>
          </a:p>
        </p:txBody>
      </p:sp>
      <p:sp>
        <p:nvSpPr>
          <p:cNvPr id="35857" name="Rektangel 63"/>
          <p:cNvSpPr>
            <a:spLocks noChangeArrowheads="1"/>
          </p:cNvSpPr>
          <p:nvPr/>
        </p:nvSpPr>
        <p:spPr bwMode="auto">
          <a:xfrm>
            <a:off x="6505575" y="5340350"/>
            <a:ext cx="13001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defRPr sz="2000">
                <a:solidFill>
                  <a:schemeClr val="tx1"/>
                </a:solidFill>
                <a:latin typeface="Arial" charset="0"/>
                <a:ea typeface="ＭＳ Ｐゴシック" pitchFamily="34" charset="-128"/>
              </a:defRPr>
            </a:lvl1pPr>
            <a:lvl2pPr marL="742950" indent="-285750" defTabSz="801688">
              <a:defRPr sz="2000">
                <a:solidFill>
                  <a:schemeClr val="tx1"/>
                </a:solidFill>
                <a:latin typeface="Arial" charset="0"/>
                <a:ea typeface="ＭＳ Ｐゴシック" pitchFamily="34" charset="-128"/>
              </a:defRPr>
            </a:lvl2pPr>
            <a:lvl3pPr marL="1143000" indent="-228600" defTabSz="801688">
              <a:defRPr sz="2000">
                <a:solidFill>
                  <a:schemeClr val="tx1"/>
                </a:solidFill>
                <a:latin typeface="Arial" charset="0"/>
                <a:ea typeface="ＭＳ Ｐゴシック" pitchFamily="34" charset="-128"/>
              </a:defRPr>
            </a:lvl3pPr>
            <a:lvl4pPr marL="1600200" indent="-228600" defTabSz="801688">
              <a:defRPr sz="2000">
                <a:solidFill>
                  <a:schemeClr val="tx1"/>
                </a:solidFill>
                <a:latin typeface="Arial" charset="0"/>
                <a:ea typeface="ＭＳ Ｐゴシック" pitchFamily="34" charset="-128"/>
              </a:defRPr>
            </a:lvl4pPr>
            <a:lvl5pPr marL="2057400" indent="-228600" defTabSz="801688">
              <a:defRPr sz="2000">
                <a:solidFill>
                  <a:schemeClr val="tx1"/>
                </a:solidFill>
                <a:latin typeface="Arial" charset="0"/>
                <a:ea typeface="ＭＳ Ｐゴシック" pitchFamily="34" charset="-128"/>
              </a:defRPr>
            </a:lvl5pPr>
            <a:lvl6pPr marL="25146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9pPr>
          </a:lstStyle>
          <a:p>
            <a:pPr>
              <a:spcBef>
                <a:spcPct val="20000"/>
              </a:spcBef>
            </a:pPr>
            <a:r>
              <a:rPr lang="en-US" altLang="en-US" sz="1000" b="1" noProof="1">
                <a:solidFill>
                  <a:srgbClr val="080808"/>
                </a:solidFill>
                <a:latin typeface="Calibri" pitchFamily="34" charset="0"/>
                <a:cs typeface="Arial" charset="0"/>
              </a:rPr>
              <a:t>Reverb</a:t>
            </a:r>
          </a:p>
        </p:txBody>
      </p:sp>
      <p:sp>
        <p:nvSpPr>
          <p:cNvPr id="45" name="Nedadbuet pil 79"/>
          <p:cNvSpPr/>
          <p:nvPr/>
        </p:nvSpPr>
        <p:spPr bwMode="auto">
          <a:xfrm rot="365095">
            <a:off x="4287254" y="2209658"/>
            <a:ext cx="1550567" cy="1103996"/>
          </a:xfrm>
          <a:prstGeom prst="curvedDownArrow">
            <a:avLst>
              <a:gd name="adj1" fmla="val 17923"/>
              <a:gd name="adj2" fmla="val 27598"/>
              <a:gd name="adj3" fmla="val 27674"/>
            </a:avLst>
          </a:prstGeom>
          <a:gradFill flip="none" rotWithShape="1">
            <a:gsLst>
              <a:gs pos="18000">
                <a:srgbClr val="0070C0"/>
              </a:gs>
              <a:gs pos="34000">
                <a:srgbClr val="13D6FD">
                  <a:alpha val="41961"/>
                </a:srgbClr>
              </a:gs>
              <a:gs pos="59000">
                <a:srgbClr val="0081BE">
                  <a:lumMod val="40000"/>
                  <a:lumOff val="60000"/>
                  <a:alpha val="0"/>
                </a:srgbClr>
              </a:gs>
              <a:gs pos="100000">
                <a:srgbClr val="E6E6E6">
                  <a:alpha val="0"/>
                </a:srgbClr>
              </a:gs>
            </a:gsLst>
            <a:lin ang="10800000" scaled="1"/>
            <a:tileRect/>
          </a:gradFill>
          <a:ln w="25400" cap="flat" cmpd="sng" algn="ctr">
            <a:noFill/>
            <a:prstDash val="solid"/>
          </a:ln>
          <a:effectLst/>
        </p:spPr>
        <p:txBody>
          <a:bodyPr anchor="ctr"/>
          <a:lstStyle/>
          <a:p>
            <a:pPr algn="ctr">
              <a:defRPr/>
            </a:pPr>
            <a:endParaRPr lang="da-DK">
              <a:solidFill>
                <a:srgbClr val="FFFFFF"/>
              </a:solidFill>
              <a:latin typeface="Calibri" pitchFamily="-65" charset="0"/>
            </a:endParaRPr>
          </a:p>
        </p:txBody>
      </p:sp>
      <p:sp>
        <p:nvSpPr>
          <p:cNvPr id="46" name="Nedadbuet pil 79"/>
          <p:cNvSpPr/>
          <p:nvPr/>
        </p:nvSpPr>
        <p:spPr bwMode="auto">
          <a:xfrm rot="14420951">
            <a:off x="3221329" y="2522639"/>
            <a:ext cx="1550567" cy="1103996"/>
          </a:xfrm>
          <a:prstGeom prst="curvedDownArrow">
            <a:avLst>
              <a:gd name="adj1" fmla="val 17923"/>
              <a:gd name="adj2" fmla="val 27598"/>
              <a:gd name="adj3" fmla="val 27674"/>
            </a:avLst>
          </a:prstGeom>
          <a:gradFill flip="none" rotWithShape="1">
            <a:gsLst>
              <a:gs pos="18000">
                <a:srgbClr val="0070C0"/>
              </a:gs>
              <a:gs pos="34000">
                <a:srgbClr val="13D6FD">
                  <a:alpha val="41961"/>
                </a:srgbClr>
              </a:gs>
              <a:gs pos="59000">
                <a:srgbClr val="0081BE">
                  <a:lumMod val="40000"/>
                  <a:lumOff val="60000"/>
                  <a:alpha val="0"/>
                </a:srgbClr>
              </a:gs>
              <a:gs pos="100000">
                <a:srgbClr val="E6E6E6">
                  <a:alpha val="0"/>
                </a:srgbClr>
              </a:gs>
            </a:gsLst>
            <a:lin ang="10800000" scaled="1"/>
            <a:tileRect/>
          </a:gradFill>
          <a:ln w="25400" cap="flat" cmpd="sng" algn="ctr">
            <a:noFill/>
            <a:prstDash val="solid"/>
          </a:ln>
          <a:effectLst/>
        </p:spPr>
        <p:txBody>
          <a:bodyPr anchor="ctr"/>
          <a:lstStyle/>
          <a:p>
            <a:pPr algn="ctr">
              <a:defRPr/>
            </a:pPr>
            <a:endParaRPr lang="da-DK">
              <a:solidFill>
                <a:srgbClr val="FFFFFF"/>
              </a:solidFill>
              <a:latin typeface="Calibri" pitchFamily="-65" charset="0"/>
            </a:endParaRPr>
          </a:p>
        </p:txBody>
      </p:sp>
      <p:sp>
        <p:nvSpPr>
          <p:cNvPr id="47" name="Nedadbuet pil 79"/>
          <p:cNvSpPr/>
          <p:nvPr/>
        </p:nvSpPr>
        <p:spPr bwMode="auto">
          <a:xfrm rot="7350500">
            <a:off x="4084590" y="3649542"/>
            <a:ext cx="1550567" cy="1103996"/>
          </a:xfrm>
          <a:prstGeom prst="curvedDownArrow">
            <a:avLst>
              <a:gd name="adj1" fmla="val 17923"/>
              <a:gd name="adj2" fmla="val 27598"/>
              <a:gd name="adj3" fmla="val 27674"/>
            </a:avLst>
          </a:prstGeom>
          <a:gradFill flip="none" rotWithShape="1">
            <a:gsLst>
              <a:gs pos="18000">
                <a:srgbClr val="0070C0"/>
              </a:gs>
              <a:gs pos="34000">
                <a:srgbClr val="13D6FD">
                  <a:alpha val="41961"/>
                </a:srgbClr>
              </a:gs>
              <a:gs pos="59000">
                <a:srgbClr val="0081BE">
                  <a:lumMod val="40000"/>
                  <a:lumOff val="60000"/>
                  <a:alpha val="0"/>
                </a:srgbClr>
              </a:gs>
              <a:gs pos="100000">
                <a:srgbClr val="E6E6E6">
                  <a:alpha val="0"/>
                </a:srgbClr>
              </a:gs>
            </a:gsLst>
            <a:lin ang="10800000" scaled="1"/>
            <a:tileRect/>
          </a:gradFill>
          <a:ln w="25400" cap="flat" cmpd="sng" algn="ctr">
            <a:noFill/>
            <a:prstDash val="solid"/>
          </a:ln>
          <a:effectLst/>
        </p:spPr>
        <p:txBody>
          <a:bodyPr anchor="ctr"/>
          <a:lstStyle/>
          <a:p>
            <a:pPr algn="ctr">
              <a:defRPr/>
            </a:pPr>
            <a:endParaRPr lang="da-DK">
              <a:solidFill>
                <a:srgbClr val="FFFFFF"/>
              </a:solidFill>
              <a:latin typeface="Calibri" pitchFamily="-65" charset="0"/>
            </a:endParaRPr>
          </a:p>
        </p:txBody>
      </p:sp>
      <p:pic>
        <p:nvPicPr>
          <p:cNvPr id="35867" name="Picture 10" descr="http://www.reflexionsolutions.com.au/images/databas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6738" y="1849438"/>
            <a:ext cx="4159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Ellipse 59"/>
          <p:cNvSpPr/>
          <p:nvPr/>
        </p:nvSpPr>
        <p:spPr bwMode="auto">
          <a:xfrm>
            <a:off x="4391739" y="2264437"/>
            <a:ext cx="404775" cy="13224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sz="1400">
              <a:solidFill>
                <a:srgbClr val="FFFFFF"/>
              </a:solidFill>
              <a:latin typeface="Calibri" pitchFamily="-65" charset="0"/>
            </a:endParaRPr>
          </a:p>
        </p:txBody>
      </p:sp>
      <p:pic>
        <p:nvPicPr>
          <p:cNvPr id="35871" name="Picture 10" descr="http://www.reflexionsolutions.com.au/images/databas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463" y="3479800"/>
            <a:ext cx="4159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Ellipse 59"/>
          <p:cNvSpPr/>
          <p:nvPr/>
        </p:nvSpPr>
        <p:spPr bwMode="auto">
          <a:xfrm>
            <a:off x="3348167" y="3930618"/>
            <a:ext cx="404775" cy="13224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sz="1400">
              <a:solidFill>
                <a:srgbClr val="FFFFFF"/>
              </a:solidFill>
              <a:latin typeface="Calibri" pitchFamily="-65" charset="0"/>
            </a:endParaRPr>
          </a:p>
        </p:txBody>
      </p:sp>
      <p:pic>
        <p:nvPicPr>
          <p:cNvPr id="35875" name="Picture 10" descr="http://www.reflexionsolutions.com.au/images/databas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0" y="3527425"/>
            <a:ext cx="414338"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Ellipse 59"/>
          <p:cNvSpPr/>
          <p:nvPr/>
        </p:nvSpPr>
        <p:spPr bwMode="auto">
          <a:xfrm>
            <a:off x="5397400" y="3942420"/>
            <a:ext cx="404775" cy="132246"/>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sz="1400">
              <a:solidFill>
                <a:srgbClr val="FFFFFF"/>
              </a:solidFill>
              <a:latin typeface="Calibri" pitchFamily="-65" charset="0"/>
            </a:endParaRPr>
          </a:p>
        </p:txBody>
      </p:sp>
      <p:sp>
        <p:nvSpPr>
          <p:cNvPr id="35879" name="Rektangel 63"/>
          <p:cNvSpPr>
            <a:spLocks noChangeArrowheads="1"/>
          </p:cNvSpPr>
          <p:nvPr/>
        </p:nvSpPr>
        <p:spPr bwMode="auto">
          <a:xfrm>
            <a:off x="4232275" y="2351088"/>
            <a:ext cx="10287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defRPr sz="2000">
                <a:solidFill>
                  <a:schemeClr val="tx1"/>
                </a:solidFill>
                <a:latin typeface="Arial" charset="0"/>
                <a:ea typeface="ＭＳ Ｐゴシック" pitchFamily="34" charset="-128"/>
              </a:defRPr>
            </a:lvl1pPr>
            <a:lvl2pPr marL="742950" indent="-285750" defTabSz="801688">
              <a:defRPr sz="2000">
                <a:solidFill>
                  <a:schemeClr val="tx1"/>
                </a:solidFill>
                <a:latin typeface="Arial" charset="0"/>
                <a:ea typeface="ＭＳ Ｐゴシック" pitchFamily="34" charset="-128"/>
              </a:defRPr>
            </a:lvl2pPr>
            <a:lvl3pPr marL="1143000" indent="-228600" defTabSz="801688">
              <a:defRPr sz="2000">
                <a:solidFill>
                  <a:schemeClr val="tx1"/>
                </a:solidFill>
                <a:latin typeface="Arial" charset="0"/>
                <a:ea typeface="ＭＳ Ｐゴシック" pitchFamily="34" charset="-128"/>
              </a:defRPr>
            </a:lvl3pPr>
            <a:lvl4pPr marL="1600200" indent="-228600" defTabSz="801688">
              <a:defRPr sz="2000">
                <a:solidFill>
                  <a:schemeClr val="tx1"/>
                </a:solidFill>
                <a:latin typeface="Arial" charset="0"/>
                <a:ea typeface="ＭＳ Ｐゴシック" pitchFamily="34" charset="-128"/>
              </a:defRPr>
            </a:lvl4pPr>
            <a:lvl5pPr marL="2057400" indent="-228600" defTabSz="801688">
              <a:defRPr sz="2000">
                <a:solidFill>
                  <a:schemeClr val="tx1"/>
                </a:solidFill>
                <a:latin typeface="Arial" charset="0"/>
                <a:ea typeface="ＭＳ Ｐゴシック" pitchFamily="34" charset="-128"/>
              </a:defRPr>
            </a:lvl5pPr>
            <a:lvl6pPr marL="25146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9pPr>
          </a:lstStyle>
          <a:p>
            <a:pPr>
              <a:spcBef>
                <a:spcPct val="20000"/>
              </a:spcBef>
            </a:pPr>
            <a:r>
              <a:rPr lang="en-US" altLang="en-US" sz="800" noProof="1">
                <a:solidFill>
                  <a:srgbClr val="080808"/>
                </a:solidFill>
                <a:latin typeface="Calibri" pitchFamily="34" charset="0"/>
                <a:cs typeface="Arial" charset="0"/>
              </a:rPr>
              <a:t>NASA DAACs </a:t>
            </a:r>
          </a:p>
        </p:txBody>
      </p:sp>
      <p:sp>
        <p:nvSpPr>
          <p:cNvPr id="35880" name="Rektangel 63"/>
          <p:cNvSpPr>
            <a:spLocks noChangeArrowheads="1"/>
          </p:cNvSpPr>
          <p:nvPr/>
        </p:nvSpPr>
        <p:spPr bwMode="auto">
          <a:xfrm>
            <a:off x="4668838" y="4029075"/>
            <a:ext cx="1136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defRPr sz="2000">
                <a:solidFill>
                  <a:schemeClr val="tx1"/>
                </a:solidFill>
                <a:latin typeface="Arial" charset="0"/>
                <a:ea typeface="ＭＳ Ｐゴシック" pitchFamily="34" charset="-128"/>
              </a:defRPr>
            </a:lvl1pPr>
            <a:lvl2pPr marL="742950" indent="-285750" defTabSz="801688">
              <a:defRPr sz="2000">
                <a:solidFill>
                  <a:schemeClr val="tx1"/>
                </a:solidFill>
                <a:latin typeface="Arial" charset="0"/>
                <a:ea typeface="ＭＳ Ｐゴシック" pitchFamily="34" charset="-128"/>
              </a:defRPr>
            </a:lvl2pPr>
            <a:lvl3pPr marL="1143000" indent="-228600" defTabSz="801688">
              <a:defRPr sz="2000">
                <a:solidFill>
                  <a:schemeClr val="tx1"/>
                </a:solidFill>
                <a:latin typeface="Arial" charset="0"/>
                <a:ea typeface="ＭＳ Ｐゴシック" pitchFamily="34" charset="-128"/>
              </a:defRPr>
            </a:lvl3pPr>
            <a:lvl4pPr marL="1600200" indent="-228600" defTabSz="801688">
              <a:defRPr sz="2000">
                <a:solidFill>
                  <a:schemeClr val="tx1"/>
                </a:solidFill>
                <a:latin typeface="Arial" charset="0"/>
                <a:ea typeface="ＭＳ Ｐゴシック" pitchFamily="34" charset="-128"/>
              </a:defRPr>
            </a:lvl4pPr>
            <a:lvl5pPr marL="2057400" indent="-228600" defTabSz="801688">
              <a:defRPr sz="2000">
                <a:solidFill>
                  <a:schemeClr val="tx1"/>
                </a:solidFill>
                <a:latin typeface="Arial" charset="0"/>
                <a:ea typeface="ＭＳ Ｐゴシック" pitchFamily="34" charset="-128"/>
              </a:defRPr>
            </a:lvl5pPr>
            <a:lvl6pPr marL="25146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9pPr>
          </a:lstStyle>
          <a:p>
            <a:pPr algn="r">
              <a:spcBef>
                <a:spcPct val="20000"/>
              </a:spcBef>
            </a:pPr>
            <a:r>
              <a:rPr lang="en-US" altLang="en-US" sz="800" noProof="1">
                <a:solidFill>
                  <a:srgbClr val="080808"/>
                </a:solidFill>
                <a:latin typeface="Calibri" pitchFamily="34" charset="0"/>
                <a:cs typeface="Arial" charset="0"/>
              </a:rPr>
              <a:t>International </a:t>
            </a:r>
            <a:br>
              <a:rPr lang="en-US" altLang="en-US" sz="800" noProof="1">
                <a:solidFill>
                  <a:srgbClr val="080808"/>
                </a:solidFill>
                <a:latin typeface="Calibri" pitchFamily="34" charset="0"/>
                <a:cs typeface="Arial" charset="0"/>
              </a:rPr>
            </a:br>
            <a:r>
              <a:rPr lang="en-US" altLang="en-US" sz="800" noProof="1">
                <a:solidFill>
                  <a:srgbClr val="080808"/>
                </a:solidFill>
                <a:latin typeface="Calibri" pitchFamily="34" charset="0"/>
                <a:cs typeface="Arial" charset="0"/>
              </a:rPr>
              <a:t>Data Providers</a:t>
            </a:r>
          </a:p>
        </p:txBody>
      </p:sp>
      <p:sp>
        <p:nvSpPr>
          <p:cNvPr id="35881" name="Rektangel 63"/>
          <p:cNvSpPr>
            <a:spLocks noChangeArrowheads="1"/>
          </p:cNvSpPr>
          <p:nvPr/>
        </p:nvSpPr>
        <p:spPr bwMode="auto">
          <a:xfrm>
            <a:off x="3319463" y="4005263"/>
            <a:ext cx="1111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defRPr sz="2000">
                <a:solidFill>
                  <a:schemeClr val="tx1"/>
                </a:solidFill>
                <a:latin typeface="Arial" charset="0"/>
                <a:ea typeface="ＭＳ Ｐゴシック" pitchFamily="34" charset="-128"/>
              </a:defRPr>
            </a:lvl1pPr>
            <a:lvl2pPr marL="742950" indent="-285750" defTabSz="801688">
              <a:defRPr sz="2000">
                <a:solidFill>
                  <a:schemeClr val="tx1"/>
                </a:solidFill>
                <a:latin typeface="Arial" charset="0"/>
                <a:ea typeface="ＭＳ Ｐゴシック" pitchFamily="34" charset="-128"/>
              </a:defRPr>
            </a:lvl2pPr>
            <a:lvl3pPr marL="1143000" indent="-228600" defTabSz="801688">
              <a:defRPr sz="2000">
                <a:solidFill>
                  <a:schemeClr val="tx1"/>
                </a:solidFill>
                <a:latin typeface="Arial" charset="0"/>
                <a:ea typeface="ＭＳ Ｐゴシック" pitchFamily="34" charset="-128"/>
              </a:defRPr>
            </a:lvl3pPr>
            <a:lvl4pPr marL="1600200" indent="-228600" defTabSz="801688">
              <a:defRPr sz="2000">
                <a:solidFill>
                  <a:schemeClr val="tx1"/>
                </a:solidFill>
                <a:latin typeface="Arial" charset="0"/>
                <a:ea typeface="ＭＳ Ｐゴシック" pitchFamily="34" charset="-128"/>
              </a:defRPr>
            </a:lvl4pPr>
            <a:lvl5pPr marL="2057400" indent="-228600" defTabSz="801688">
              <a:defRPr sz="2000">
                <a:solidFill>
                  <a:schemeClr val="tx1"/>
                </a:solidFill>
                <a:latin typeface="Arial" charset="0"/>
                <a:ea typeface="ＭＳ Ｐゴシック" pitchFamily="34" charset="-128"/>
              </a:defRPr>
            </a:lvl5pPr>
            <a:lvl6pPr marL="25146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9pPr>
          </a:lstStyle>
          <a:p>
            <a:pPr>
              <a:spcBef>
                <a:spcPct val="20000"/>
              </a:spcBef>
            </a:pPr>
            <a:r>
              <a:rPr lang="en-US" altLang="en-US" sz="800" noProof="1">
                <a:solidFill>
                  <a:srgbClr val="080808"/>
                </a:solidFill>
                <a:latin typeface="Calibri" pitchFamily="34" charset="0"/>
                <a:cs typeface="Arial" charset="0"/>
              </a:rPr>
              <a:t>Non-NASA </a:t>
            </a:r>
            <a:br>
              <a:rPr lang="en-US" altLang="en-US" sz="800" noProof="1">
                <a:solidFill>
                  <a:srgbClr val="080808"/>
                </a:solidFill>
                <a:latin typeface="Calibri" pitchFamily="34" charset="0"/>
                <a:cs typeface="Arial" charset="0"/>
              </a:rPr>
            </a:br>
            <a:r>
              <a:rPr lang="en-US" altLang="en-US" sz="800" noProof="1">
                <a:solidFill>
                  <a:srgbClr val="080808"/>
                </a:solidFill>
                <a:latin typeface="Calibri" pitchFamily="34" charset="0"/>
                <a:cs typeface="Arial" charset="0"/>
              </a:rPr>
              <a:t>US Data Providers</a:t>
            </a:r>
          </a:p>
        </p:txBody>
      </p:sp>
      <p:sp>
        <p:nvSpPr>
          <p:cNvPr id="4" name="Donut 3"/>
          <p:cNvSpPr/>
          <p:nvPr/>
        </p:nvSpPr>
        <p:spPr>
          <a:xfrm>
            <a:off x="1776413" y="622300"/>
            <a:ext cx="5549900" cy="5472113"/>
          </a:xfrm>
          <a:prstGeom prst="donut">
            <a:avLst>
              <a:gd name="adj" fmla="val 3770"/>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63" name="Line 33"/>
          <p:cNvSpPr>
            <a:spLocks noChangeShapeType="1"/>
          </p:cNvSpPr>
          <p:nvPr/>
        </p:nvSpPr>
        <p:spPr bwMode="auto">
          <a:xfrm rot="5400000" flipH="1" flipV="1">
            <a:off x="8010525" y="3133725"/>
            <a:ext cx="0" cy="1346200"/>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kern="0">
              <a:solidFill>
                <a:sysClr val="windowText" lastClr="000000"/>
              </a:solidFill>
              <a:latin typeface="Arial" pitchFamily="34" charset="0"/>
              <a:cs typeface="ＭＳ Ｐゴシック" pitchFamily="-65" charset="-128"/>
            </a:endParaRPr>
          </a:p>
        </p:txBody>
      </p:sp>
      <p:sp>
        <p:nvSpPr>
          <p:cNvPr id="35884" name="Rektangel 63"/>
          <p:cNvSpPr>
            <a:spLocks noChangeArrowheads="1"/>
          </p:cNvSpPr>
          <p:nvPr/>
        </p:nvSpPr>
        <p:spPr bwMode="auto">
          <a:xfrm>
            <a:off x="7562850" y="3346450"/>
            <a:ext cx="1765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defRPr sz="2000">
                <a:solidFill>
                  <a:schemeClr val="tx1"/>
                </a:solidFill>
                <a:latin typeface="Arial" charset="0"/>
                <a:ea typeface="ＭＳ Ｐゴシック" pitchFamily="34" charset="-128"/>
              </a:defRPr>
            </a:lvl1pPr>
            <a:lvl2pPr marL="742950" indent="-285750" defTabSz="801688">
              <a:defRPr sz="2000">
                <a:solidFill>
                  <a:schemeClr val="tx1"/>
                </a:solidFill>
                <a:latin typeface="Arial" charset="0"/>
                <a:ea typeface="ＭＳ Ｐゴシック" pitchFamily="34" charset="-128"/>
              </a:defRPr>
            </a:lvl2pPr>
            <a:lvl3pPr marL="1143000" indent="-228600" defTabSz="801688">
              <a:defRPr sz="2000">
                <a:solidFill>
                  <a:schemeClr val="tx1"/>
                </a:solidFill>
                <a:latin typeface="Arial" charset="0"/>
                <a:ea typeface="ＭＳ Ｐゴシック" pitchFamily="34" charset="-128"/>
              </a:defRPr>
            </a:lvl3pPr>
            <a:lvl4pPr marL="1600200" indent="-228600" defTabSz="801688">
              <a:defRPr sz="2000">
                <a:solidFill>
                  <a:schemeClr val="tx1"/>
                </a:solidFill>
                <a:latin typeface="Arial" charset="0"/>
                <a:ea typeface="ＭＳ Ｐゴシック" pitchFamily="34" charset="-128"/>
              </a:defRPr>
            </a:lvl4pPr>
            <a:lvl5pPr marL="2057400" indent="-228600" defTabSz="801688">
              <a:defRPr sz="2000">
                <a:solidFill>
                  <a:schemeClr val="tx1"/>
                </a:solidFill>
                <a:latin typeface="Arial" charset="0"/>
                <a:ea typeface="ＭＳ Ｐゴシック" pitchFamily="34" charset="-128"/>
              </a:defRPr>
            </a:lvl5pPr>
            <a:lvl6pPr marL="25146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9pPr>
          </a:lstStyle>
          <a:p>
            <a:pPr>
              <a:spcBef>
                <a:spcPct val="20000"/>
              </a:spcBef>
            </a:pPr>
            <a:r>
              <a:rPr lang="en-US" altLang="en-US" sz="1000" b="1" noProof="1">
                <a:solidFill>
                  <a:srgbClr val="080808"/>
                </a:solidFill>
                <a:latin typeface="Calibri" pitchFamily="34" charset="0"/>
                <a:cs typeface="Arial" charset="0"/>
              </a:rPr>
              <a:t>           WGISS Integrated Catalog (CWIC)</a:t>
            </a:r>
          </a:p>
        </p:txBody>
      </p:sp>
      <p:sp>
        <p:nvSpPr>
          <p:cNvPr id="35885" name="TextBox 15"/>
          <p:cNvSpPr txBox="1">
            <a:spLocks noChangeArrowheads="1"/>
          </p:cNvSpPr>
          <p:nvPr/>
        </p:nvSpPr>
        <p:spPr bwMode="auto">
          <a:xfrm rot="5400000">
            <a:off x="6497638" y="3125788"/>
            <a:ext cx="14874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sz="1100"/>
              <a:t>CMR API</a:t>
            </a:r>
            <a:endParaRPr lang="en-US" altLang="en-US"/>
          </a:p>
        </p:txBody>
      </p:sp>
      <p:sp>
        <p:nvSpPr>
          <p:cNvPr id="35886" name="TextBox 15"/>
          <p:cNvSpPr txBox="1">
            <a:spLocks noChangeArrowheads="1"/>
          </p:cNvSpPr>
          <p:nvPr/>
        </p:nvSpPr>
        <p:spPr bwMode="auto">
          <a:xfrm rot="-5400000">
            <a:off x="1143000" y="3201988"/>
            <a:ext cx="14874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sz="1100"/>
              <a:t>CMR API</a:t>
            </a:r>
            <a:endParaRPr lang="en-US" altLang="en-US"/>
          </a:p>
        </p:txBody>
      </p:sp>
      <p:sp>
        <p:nvSpPr>
          <p:cNvPr id="35887" name="TextBox 15"/>
          <p:cNvSpPr txBox="1">
            <a:spLocks noChangeArrowheads="1"/>
          </p:cNvSpPr>
          <p:nvPr/>
        </p:nvSpPr>
        <p:spPr bwMode="auto">
          <a:xfrm>
            <a:off x="3722688" y="590550"/>
            <a:ext cx="1485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sz="1100"/>
              <a:t>CMR API</a:t>
            </a:r>
            <a:endParaRPr lang="en-US" altLang="en-US"/>
          </a:p>
        </p:txBody>
      </p:sp>
      <p:sp>
        <p:nvSpPr>
          <p:cNvPr id="35888" name="TextBox 15"/>
          <p:cNvSpPr txBox="1">
            <a:spLocks noChangeArrowheads="1"/>
          </p:cNvSpPr>
          <p:nvPr/>
        </p:nvSpPr>
        <p:spPr bwMode="auto">
          <a:xfrm>
            <a:off x="3865563" y="5867400"/>
            <a:ext cx="1485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sz="1100"/>
              <a:t>CMR API</a:t>
            </a:r>
            <a:endParaRPr lang="en-US" altLang="en-US"/>
          </a:p>
        </p:txBody>
      </p:sp>
      <p:pic>
        <p:nvPicPr>
          <p:cNvPr id="35889" name="Picture 12" descr="https://cdn3.iconfinder.com/data/icons/users/100/user_male_1-5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0463" y="5424488"/>
            <a:ext cx="3444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90" name="Picture 12" descr="https://cdn3.iconfinder.com/data/icons/users/100/user_male_1-5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3625" y="3594100"/>
            <a:ext cx="34607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91" name="Picture 12" descr="https://cdn3.iconfinder.com/data/icons/users/100/user_male_1-5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6463" y="4456113"/>
            <a:ext cx="3444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92" name="Picture 12" descr="https://cdn3.iconfinder.com/data/icons/users/100/user_male_1-5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9638" y="2043113"/>
            <a:ext cx="346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93" name="Picture 2" descr="https://cambridgeforecast.files.wordpress.com/2008/06/spinglobe1.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3650" y="2535238"/>
            <a:ext cx="1504950" cy="150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94" name="Picture 6" descr="https://www.whitehouse.gov/sites/default/files/tout/tout_image/dataLogo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2988" y="774700"/>
            <a:ext cx="102235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95" name="Picture 74"/>
          <p:cNvPicPr>
            <a:picLocks noChangeAspect="1"/>
          </p:cNvPicPr>
          <p:nvPr/>
        </p:nvPicPr>
        <p:blipFill>
          <a:blip r:embed="rId8" cstate="print">
            <a:extLst>
              <a:ext uri="{28A0092B-C50C-407E-A947-70E740481C1C}">
                <a14:useLocalDpi xmlns:a14="http://schemas.microsoft.com/office/drawing/2010/main" val="0"/>
              </a:ext>
            </a:extLst>
          </a:blip>
          <a:srcRect l="2669" t="12718" r="66278" b="77567"/>
          <a:stretch>
            <a:fillRect/>
          </a:stretch>
        </p:blipFill>
        <p:spPr bwMode="auto">
          <a:xfrm>
            <a:off x="7400925" y="4957763"/>
            <a:ext cx="152876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96" name="Picture 10" descr="http://www.ogcnetwork.net/pub/ogcnetwork/files/images/GEO_logo_ful%20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94388" y="5924550"/>
            <a:ext cx="17002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Line 33"/>
          <p:cNvSpPr>
            <a:spLocks noChangeShapeType="1"/>
          </p:cNvSpPr>
          <p:nvPr/>
        </p:nvSpPr>
        <p:spPr bwMode="auto">
          <a:xfrm rot="5400000" flipV="1">
            <a:off x="6680994" y="319881"/>
            <a:ext cx="3175" cy="1382713"/>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kern="0">
              <a:solidFill>
                <a:sysClr val="windowText" lastClr="000000"/>
              </a:solidFill>
              <a:latin typeface="Arial" pitchFamily="34" charset="0"/>
              <a:cs typeface="ＭＳ Ｐゴシック" pitchFamily="-65" charset="-128"/>
            </a:endParaRPr>
          </a:p>
        </p:txBody>
      </p:sp>
      <p:sp>
        <p:nvSpPr>
          <p:cNvPr id="78" name="Line 33"/>
          <p:cNvSpPr>
            <a:spLocks noChangeShapeType="1"/>
          </p:cNvSpPr>
          <p:nvPr/>
        </p:nvSpPr>
        <p:spPr bwMode="auto">
          <a:xfrm rot="5400000" flipH="1" flipV="1">
            <a:off x="5508625" y="5703888"/>
            <a:ext cx="7937" cy="763588"/>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kern="0">
              <a:solidFill>
                <a:sysClr val="windowText" lastClr="000000"/>
              </a:solidFill>
              <a:latin typeface="Arial" pitchFamily="34" charset="0"/>
              <a:cs typeface="ＭＳ Ｐゴシック" pitchFamily="-65" charset="-128"/>
            </a:endParaRPr>
          </a:p>
        </p:txBody>
      </p:sp>
      <p:sp>
        <p:nvSpPr>
          <p:cNvPr id="79" name="Line 33"/>
          <p:cNvSpPr>
            <a:spLocks noChangeShapeType="1"/>
          </p:cNvSpPr>
          <p:nvPr/>
        </p:nvSpPr>
        <p:spPr bwMode="auto">
          <a:xfrm rot="5400000" flipV="1">
            <a:off x="7056438" y="4765675"/>
            <a:ext cx="1588" cy="687387"/>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kern="0">
              <a:solidFill>
                <a:sysClr val="windowText" lastClr="000000"/>
              </a:solidFill>
              <a:latin typeface="Arial" pitchFamily="34" charset="0"/>
              <a:cs typeface="ＭＳ Ｐゴシック" pitchFamily="-65" charset="-128"/>
            </a:endParaRPr>
          </a:p>
        </p:txBody>
      </p:sp>
      <p:pic>
        <p:nvPicPr>
          <p:cNvPr id="35900" name="Picture 12" descr="http://www.eohandbook.com/eohb2011/images/ceos_img_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58088" y="3382963"/>
            <a:ext cx="387350"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01" name="Picture 16" descr="https://www.myfingerprints.ca/wp-content/uploads/2013/02/service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59763" y="2616200"/>
            <a:ext cx="900112"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Line 33"/>
          <p:cNvSpPr>
            <a:spLocks noChangeShapeType="1"/>
          </p:cNvSpPr>
          <p:nvPr/>
        </p:nvSpPr>
        <p:spPr bwMode="auto">
          <a:xfrm rot="5400000" flipV="1">
            <a:off x="7859713" y="2452688"/>
            <a:ext cx="1587" cy="1023937"/>
          </a:xfrm>
          <a:prstGeom prst="line">
            <a:avLst/>
          </a:prstGeom>
          <a:noFill/>
          <a:ln w="19050">
            <a:solidFill>
              <a:srgbClr val="D7D8D9">
                <a:lumMod val="25000"/>
              </a:srgbClr>
            </a:solidFill>
            <a:prstDash val="sysDot"/>
            <a:round/>
            <a:headEnd/>
            <a:tailEnd/>
          </a:ln>
          <a:effectLst/>
        </p:spPr>
        <p:txBody>
          <a:bodyPr/>
          <a:lstStyle/>
          <a:p>
            <a:pPr fontAlgn="auto">
              <a:spcBef>
                <a:spcPts val="0"/>
              </a:spcBef>
              <a:spcAft>
                <a:spcPts val="0"/>
              </a:spcAft>
              <a:defRPr/>
            </a:pPr>
            <a:endParaRPr lang="da-DK" kern="0">
              <a:solidFill>
                <a:sysClr val="windowText" lastClr="000000"/>
              </a:solidFill>
              <a:latin typeface="Arial" pitchFamily="34" charset="0"/>
              <a:cs typeface="ＭＳ Ｐゴシック" pitchFamily="-65" charset="-128"/>
            </a:endParaRPr>
          </a:p>
        </p:txBody>
      </p:sp>
      <p:sp>
        <p:nvSpPr>
          <p:cNvPr id="35903" name="Rektangel 63"/>
          <p:cNvSpPr>
            <a:spLocks noChangeArrowheads="1"/>
          </p:cNvSpPr>
          <p:nvPr/>
        </p:nvSpPr>
        <p:spPr bwMode="auto">
          <a:xfrm>
            <a:off x="7345363" y="2697163"/>
            <a:ext cx="1784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01688">
              <a:defRPr sz="2000">
                <a:solidFill>
                  <a:schemeClr val="tx1"/>
                </a:solidFill>
                <a:latin typeface="Arial" charset="0"/>
                <a:ea typeface="ＭＳ Ｐゴシック" pitchFamily="34" charset="-128"/>
              </a:defRPr>
            </a:lvl1pPr>
            <a:lvl2pPr marL="742950" indent="-285750" defTabSz="801688">
              <a:defRPr sz="2000">
                <a:solidFill>
                  <a:schemeClr val="tx1"/>
                </a:solidFill>
                <a:latin typeface="Arial" charset="0"/>
                <a:ea typeface="ＭＳ Ｐゴシック" pitchFamily="34" charset="-128"/>
              </a:defRPr>
            </a:lvl2pPr>
            <a:lvl3pPr marL="1143000" indent="-228600" defTabSz="801688">
              <a:defRPr sz="2000">
                <a:solidFill>
                  <a:schemeClr val="tx1"/>
                </a:solidFill>
                <a:latin typeface="Arial" charset="0"/>
                <a:ea typeface="ＭＳ Ｐゴシック" pitchFamily="34" charset="-128"/>
              </a:defRPr>
            </a:lvl3pPr>
            <a:lvl4pPr marL="1600200" indent="-228600" defTabSz="801688">
              <a:defRPr sz="2000">
                <a:solidFill>
                  <a:schemeClr val="tx1"/>
                </a:solidFill>
                <a:latin typeface="Arial" charset="0"/>
                <a:ea typeface="ＭＳ Ｐゴシック" pitchFamily="34" charset="-128"/>
              </a:defRPr>
            </a:lvl4pPr>
            <a:lvl5pPr marL="2057400" indent="-228600" defTabSz="801688">
              <a:defRPr sz="2000">
                <a:solidFill>
                  <a:schemeClr val="tx1"/>
                </a:solidFill>
                <a:latin typeface="Arial" charset="0"/>
                <a:ea typeface="ＭＳ Ｐゴシック" pitchFamily="34" charset="-128"/>
              </a:defRPr>
            </a:lvl5pPr>
            <a:lvl6pPr marL="25146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801688" eaLnBrk="0" fontAlgn="base" hangingPunct="0">
              <a:spcBef>
                <a:spcPct val="0"/>
              </a:spcBef>
              <a:spcAft>
                <a:spcPct val="0"/>
              </a:spcAft>
              <a:defRPr sz="2000">
                <a:solidFill>
                  <a:schemeClr val="tx1"/>
                </a:solidFill>
                <a:latin typeface="Arial" charset="0"/>
                <a:ea typeface="ＭＳ Ｐゴシック" pitchFamily="34" charset="-128"/>
              </a:defRPr>
            </a:lvl9pPr>
          </a:lstStyle>
          <a:p>
            <a:pPr>
              <a:spcBef>
                <a:spcPct val="20000"/>
              </a:spcBef>
            </a:pPr>
            <a:r>
              <a:rPr lang="en-US" altLang="en-US" sz="1000" b="1" i="1" noProof="1">
                <a:solidFill>
                  <a:srgbClr val="080808"/>
                </a:solidFill>
                <a:latin typeface="Calibri" pitchFamily="34" charset="0"/>
                <a:cs typeface="Arial" charset="0"/>
              </a:rPr>
              <a:t>Service  Invocation</a:t>
            </a:r>
            <a:endParaRPr lang="en-US" altLang="en-US" sz="900" i="1" noProof="1">
              <a:solidFill>
                <a:srgbClr val="080808"/>
              </a:solidFill>
              <a:latin typeface="Calibri" pitchFamily="34" charset="0"/>
              <a:cs typeface="Arial" charset="0"/>
            </a:endParaRPr>
          </a:p>
        </p:txBody>
      </p:sp>
      <p:sp>
        <p:nvSpPr>
          <p:cNvPr id="76" name="Donut 75"/>
          <p:cNvSpPr/>
          <p:nvPr/>
        </p:nvSpPr>
        <p:spPr>
          <a:xfrm>
            <a:off x="2867025" y="1676400"/>
            <a:ext cx="3398838" cy="3360738"/>
          </a:xfrm>
          <a:prstGeom prst="donut">
            <a:avLst>
              <a:gd name="adj" fmla="val 3770"/>
            </a:avLst>
          </a:prstGeom>
          <a:solidFill>
            <a:srgbClr val="92D05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35905" name="TextBox 15"/>
          <p:cNvSpPr txBox="1">
            <a:spLocks noChangeArrowheads="1"/>
          </p:cNvSpPr>
          <p:nvPr/>
        </p:nvSpPr>
        <p:spPr bwMode="auto">
          <a:xfrm rot="5400000">
            <a:off x="5454650" y="3224213"/>
            <a:ext cx="14874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sz="800"/>
              <a:t>CMR Catalog</a:t>
            </a:r>
            <a:endParaRPr lang="en-US" altLang="en-US" sz="1100"/>
          </a:p>
        </p:txBody>
      </p:sp>
      <p:sp>
        <p:nvSpPr>
          <p:cNvPr id="35906" name="TextBox 15"/>
          <p:cNvSpPr txBox="1">
            <a:spLocks noChangeArrowheads="1"/>
          </p:cNvSpPr>
          <p:nvPr/>
        </p:nvSpPr>
        <p:spPr bwMode="auto">
          <a:xfrm rot="-5400000">
            <a:off x="2201069" y="3278982"/>
            <a:ext cx="14874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sz="800"/>
              <a:t>CMR Catalog</a:t>
            </a:r>
            <a:endParaRPr lang="en-US" altLang="en-US" sz="1100"/>
          </a:p>
        </p:txBody>
      </p:sp>
      <p:sp>
        <p:nvSpPr>
          <p:cNvPr id="35907" name="TextBox 15"/>
          <p:cNvSpPr txBox="1">
            <a:spLocks noChangeArrowheads="1"/>
          </p:cNvSpPr>
          <p:nvPr/>
        </p:nvSpPr>
        <p:spPr bwMode="auto">
          <a:xfrm>
            <a:off x="3810000" y="1639888"/>
            <a:ext cx="148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sz="800"/>
              <a:t>CMR Catalog</a:t>
            </a:r>
            <a:endParaRPr lang="en-US" altLang="en-US" sz="1100"/>
          </a:p>
        </p:txBody>
      </p:sp>
      <p:sp>
        <p:nvSpPr>
          <p:cNvPr id="35908" name="TextBox 15"/>
          <p:cNvSpPr txBox="1">
            <a:spLocks noChangeArrowheads="1"/>
          </p:cNvSpPr>
          <p:nvPr/>
        </p:nvSpPr>
        <p:spPr bwMode="auto">
          <a:xfrm>
            <a:off x="3852863" y="4852988"/>
            <a:ext cx="148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r>
              <a:rPr lang="en-US" altLang="en-US" sz="800"/>
              <a:t>CMR Catalog</a:t>
            </a:r>
            <a:endParaRPr lang="en-US" altLang="en-US" sz="1100"/>
          </a:p>
        </p:txBody>
      </p:sp>
      <p:sp>
        <p:nvSpPr>
          <p:cNvPr id="35909" name="Rectangle 1"/>
          <p:cNvSpPr>
            <a:spLocks noChangeArrowheads="1"/>
          </p:cNvSpPr>
          <p:nvPr/>
        </p:nvSpPr>
        <p:spPr bwMode="auto">
          <a:xfrm>
            <a:off x="-352425" y="1316038"/>
            <a:ext cx="2211388"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lvl="1"/>
            <a:r>
              <a:rPr lang="en-US" altLang="en-US" sz="1200"/>
              <a:t>Designed to improve the discovery and access of NASA data, CMR will provide a single source of unified, high-quality, and reliable Earth Science metadata while merging the inventories of ECHO (EOS Clearing House) and GCMD (Global Change Master Directory) / IDN (International Directory Network). CMR will be the authoritative management system for all metadata of EOSDIS data holdings.</a:t>
            </a:r>
          </a:p>
          <a:p>
            <a:endParaRPr lang="en-US" altLang="en-US" sz="1200"/>
          </a:p>
        </p:txBody>
      </p:sp>
      <p:sp>
        <p:nvSpPr>
          <p:cNvPr id="35910" name="Rectangle 61"/>
          <p:cNvSpPr>
            <a:spLocks noChangeArrowheads="1"/>
          </p:cNvSpPr>
          <p:nvPr/>
        </p:nvSpPr>
        <p:spPr bwMode="auto">
          <a:xfrm>
            <a:off x="-244475" y="5053013"/>
            <a:ext cx="30051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endParaRPr lang="en-US" altLang="en-US" sz="1200"/>
          </a:p>
          <a:p>
            <a:pPr lvl="1"/>
            <a:r>
              <a:rPr lang="en-US" altLang="en-US" sz="1200"/>
              <a:t>CMR also provides a metadata model that documents vital elements that may be represented across various metadata formats and standards and unify them through core fields useful for data discovery and service invocations.</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12000" fill="hold"/>
                                        <p:tgtEl>
                                          <p:spTgt spid="6"/>
                                        </p:tgtEl>
                                        <p:attrNameLst>
                                          <p:attrName>r</p:attrName>
                                        </p:attrNameLst>
                                      </p:cBhvr>
                                    </p:animRot>
                                  </p:childTnLst>
                                </p:cTn>
                              </p:par>
                              <p:par>
                                <p:cTn id="7" presetID="8" presetClass="emph" presetSubtype="0" fill="hold" nodeType="withEffect">
                                  <p:stCondLst>
                                    <p:cond delay="0"/>
                                  </p:stCondLst>
                                  <p:childTnLst>
                                    <p:animRot by="21600000">
                                      <p:cBhvr>
                                        <p:cTn id="8" dur="12000" fill="hold"/>
                                        <p:tgtEl>
                                          <p:spTgt spid="45"/>
                                        </p:tgtEl>
                                        <p:attrNameLst>
                                          <p:attrName>r</p:attrName>
                                        </p:attrNameLst>
                                      </p:cBhvr>
                                    </p:animRot>
                                  </p:childTnLst>
                                </p:cTn>
                              </p:par>
                              <p:par>
                                <p:cTn id="9" presetID="8" presetClass="emph" presetSubtype="0" fill="hold" nodeType="withEffect">
                                  <p:stCondLst>
                                    <p:cond delay="0"/>
                                  </p:stCondLst>
                                  <p:childTnLst>
                                    <p:animRot by="21600000">
                                      <p:cBhvr>
                                        <p:cTn id="10" dur="12000" fill="hold"/>
                                        <p:tgtEl>
                                          <p:spTgt spid="47"/>
                                        </p:tgtEl>
                                        <p:attrNameLst>
                                          <p:attrName>r</p:attrName>
                                        </p:attrNameLst>
                                      </p:cBhvr>
                                    </p:animRot>
                                  </p:childTnLst>
                                </p:cTn>
                              </p:par>
                              <p:par>
                                <p:cTn id="11" presetID="8" presetClass="emph" presetSubtype="0" fill="hold" nodeType="withEffect">
                                  <p:stCondLst>
                                    <p:cond delay="0"/>
                                  </p:stCondLst>
                                  <p:childTnLst>
                                    <p:animRot by="21600000">
                                      <p:cBhvr>
                                        <p:cTn id="12" dur="12000" fill="hold"/>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2"/>
          <p:cNvSpPr>
            <a:spLocks noGrp="1"/>
          </p:cNvSpPr>
          <p:nvPr>
            <p:ph type="title"/>
          </p:nvPr>
        </p:nvSpPr>
        <p:spPr/>
        <p:txBody>
          <a:bodyPr>
            <a:normAutofit fontScale="90000"/>
          </a:bodyPr>
          <a:lstStyle/>
          <a:p>
            <a:pPr>
              <a:defRPr/>
            </a:pPr>
            <a:r>
              <a:rPr lang="en-US" smtClean="0"/>
              <a:t>EOSDIS User Registration System - Earthdata Login -</a:t>
            </a:r>
            <a:endParaRPr lang="en-US" dirty="0" smtClean="0"/>
          </a:p>
        </p:txBody>
      </p:sp>
      <p:sp>
        <p:nvSpPr>
          <p:cNvPr id="37891" name="Content Placeholder 3"/>
          <p:cNvSpPr>
            <a:spLocks noGrp="1"/>
          </p:cNvSpPr>
          <p:nvPr>
            <p:ph sz="half" idx="1"/>
          </p:nvPr>
        </p:nvSpPr>
        <p:spPr/>
        <p:txBody>
          <a:bodyPr/>
          <a:lstStyle/>
          <a:p>
            <a:pPr>
              <a:lnSpc>
                <a:spcPct val="120000"/>
              </a:lnSpc>
            </a:pPr>
            <a:r>
              <a:rPr lang="en-US" altLang="en-US" sz="1400" b="1" smtClean="0">
                <a:ea typeface="ＭＳ Ｐゴシック" pitchFamily="34" charset="-128"/>
              </a:rPr>
              <a:t>The Earthdata Login provides a single mechanism for user registration and profile management for all EOSDIS system components (DAACs, Tools, Services). Earthdata Login also helps the EOSDIS program better understand the usage of EOSDIS services to improve user experience through customization of tools and improvement of services. </a:t>
            </a:r>
          </a:p>
          <a:p>
            <a:pPr lvl="1"/>
            <a:endParaRPr lang="en-US" altLang="en-US" sz="1200" smtClean="0">
              <a:ea typeface="ＭＳ Ｐゴシック" pitchFamily="34" charset="-128"/>
            </a:endParaRPr>
          </a:p>
          <a:p>
            <a:r>
              <a:rPr lang="en-US" altLang="en-US" sz="1200" smtClean="0">
                <a:ea typeface="ＭＳ Ｐゴシック" pitchFamily="34" charset="-128"/>
              </a:rPr>
              <a:t>Standardized Method of Metrics Collection &amp; Reporting </a:t>
            </a:r>
          </a:p>
          <a:p>
            <a:pPr lvl="1"/>
            <a:r>
              <a:rPr lang="en-US" altLang="en-US" sz="1100" smtClean="0">
                <a:ea typeface="ＭＳ Ｐゴシック" pitchFamily="34" charset="-128"/>
              </a:rPr>
              <a:t>User Demographics and Access Patterns</a:t>
            </a:r>
          </a:p>
          <a:p>
            <a:pPr lvl="1"/>
            <a:endParaRPr lang="en-US" altLang="en-US" sz="1100" smtClean="0">
              <a:ea typeface="ＭＳ Ｐゴシック" pitchFamily="34" charset="-128"/>
            </a:endParaRPr>
          </a:p>
          <a:p>
            <a:r>
              <a:rPr lang="en-US" altLang="en-US" sz="1200" smtClean="0">
                <a:ea typeface="ＭＳ Ｐゴシック" pitchFamily="34" charset="-128"/>
              </a:rPr>
              <a:t>Enable Status Change Notifications to Users</a:t>
            </a:r>
          </a:p>
          <a:p>
            <a:pPr lvl="1"/>
            <a:r>
              <a:rPr lang="en-US" altLang="en-US" sz="1100" smtClean="0">
                <a:ea typeface="ＭＳ Ｐゴシック" pitchFamily="34" charset="-128"/>
              </a:rPr>
              <a:t>By access pattern, data product, application, etc.</a:t>
            </a:r>
          </a:p>
          <a:p>
            <a:endParaRPr lang="en-US" altLang="en-US" sz="1200" smtClean="0">
              <a:ea typeface="ＭＳ Ｐゴシック" pitchFamily="34" charset="-128"/>
            </a:endParaRPr>
          </a:p>
          <a:p>
            <a:r>
              <a:rPr lang="en-US" altLang="en-US" sz="1200" smtClean="0">
                <a:ea typeface="ＭＳ Ｐゴシック" pitchFamily="34" charset="-128"/>
              </a:rPr>
              <a:t>Establish Framework for Future Capabilities</a:t>
            </a:r>
          </a:p>
          <a:p>
            <a:pPr lvl="1"/>
            <a:r>
              <a:rPr lang="en-US" altLang="en-US" sz="1100" smtClean="0">
                <a:ea typeface="ＭＳ Ｐゴシック" pitchFamily="34" charset="-128"/>
              </a:rPr>
              <a:t>User Tailoring, Customized Views, Saved Queries, Order Management</a:t>
            </a:r>
          </a:p>
        </p:txBody>
      </p:sp>
      <p:pic>
        <p:nvPicPr>
          <p:cNvPr id="11" name="Picture 2"/>
          <p:cNvPicPr>
            <a:picLocks noGrp="1" noChangeAspect="1" noChangeArrowheads="1"/>
          </p:cNvPicPr>
          <p:nvPr>
            <p:ph sz="half" idx="2"/>
          </p:nvPr>
        </p:nvPicPr>
        <p:blipFill rotWithShape="1">
          <a:blip r:embed="rId2"/>
          <a:srcRect b="29341"/>
          <a:stretch/>
        </p:blipFill>
        <p:spPr>
          <a:xfrm>
            <a:off x="4700588" y="2281238"/>
            <a:ext cx="3933825" cy="3149600"/>
          </a:xfrm>
          <a:effectLst>
            <a:outerShdw blurRad="50800" dist="38100" dir="2700000" algn="tl" rotWithShape="0">
              <a:prstClr val="black">
                <a:alpha val="40000"/>
              </a:prstClr>
            </a:outerShdw>
          </a:effectLst>
        </p:spPr>
      </p:pic>
      <p:sp>
        <p:nvSpPr>
          <p:cNvPr id="37893" name="Slide Number Placeholder 1"/>
          <p:cNvSpPr>
            <a:spLocks noGrp="1"/>
          </p:cNvSpPr>
          <p:nvPr>
            <p:ph type="sldNum" sz="quarter" idx="10"/>
          </p:nvPr>
        </p:nvSpPr>
        <p:spPr>
          <a:xfrm>
            <a:off x="7929563" y="6356350"/>
            <a:ext cx="757237"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C140A2C1-791A-4A17-82BB-A14D299837D6}" type="slidenum">
              <a:rPr lang="en-US" altLang="en-US" sz="1400"/>
              <a:pPr/>
              <a:t>18</a:t>
            </a:fld>
            <a:endParaRPr lang="en-US" altLang="en-US" sz="1400"/>
          </a:p>
        </p:txBody>
      </p:sp>
      <p:sp>
        <p:nvSpPr>
          <p:cNvPr id="37894" name="Rectangle 5"/>
          <p:cNvSpPr>
            <a:spLocks noChangeArrowheads="1"/>
          </p:cNvSpPr>
          <p:nvPr/>
        </p:nvSpPr>
        <p:spPr bwMode="auto">
          <a:xfrm>
            <a:off x="6019800" y="6094413"/>
            <a:ext cx="1414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400" i="1"/>
              <a:t>* Required Fields</a:t>
            </a:r>
            <a:endParaRPr lang="en-US" altLang="en-US" i="1"/>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title"/>
          </p:nvPr>
        </p:nvSpPr>
        <p:spPr/>
        <p:txBody>
          <a:bodyPr/>
          <a:lstStyle/>
          <a:p>
            <a:r>
              <a:rPr lang="en-US" altLang="en-US" smtClean="0">
                <a:ea typeface="ＭＳ Ｐゴシック" pitchFamily="34" charset="-128"/>
              </a:rPr>
              <a:t>Earthdata Login for NASA services</a:t>
            </a:r>
          </a:p>
        </p:txBody>
      </p:sp>
      <p:sp>
        <p:nvSpPr>
          <p:cNvPr id="5" name="Content Placeholder 4"/>
          <p:cNvSpPr>
            <a:spLocks noGrp="1"/>
          </p:cNvSpPr>
          <p:nvPr>
            <p:ph idx="1"/>
          </p:nvPr>
        </p:nvSpPr>
        <p:spPr/>
        <p:txBody>
          <a:bodyPr>
            <a:normAutofit fontScale="92500" lnSpcReduction="20000"/>
          </a:bodyPr>
          <a:lstStyle/>
          <a:p>
            <a:pPr>
              <a:defRPr/>
            </a:pPr>
            <a:endParaRPr lang="en-US" dirty="0" smtClean="0"/>
          </a:p>
          <a:p>
            <a:pPr>
              <a:defRPr/>
            </a:pPr>
            <a:r>
              <a:rPr lang="en-US" dirty="0" err="1" smtClean="0"/>
              <a:t>Earthdata</a:t>
            </a:r>
            <a:r>
              <a:rPr lang="en-US" dirty="0" smtClean="0"/>
              <a:t> Login is being implemented </a:t>
            </a:r>
            <a:r>
              <a:rPr lang="en-US" dirty="0"/>
              <a:t>by</a:t>
            </a:r>
            <a:r>
              <a:rPr lang="en-US" b="1" dirty="0"/>
              <a:t> </a:t>
            </a:r>
            <a:r>
              <a:rPr lang="en-US" dirty="0" smtClean="0"/>
              <a:t>NASA</a:t>
            </a:r>
            <a:r>
              <a:rPr lang="en-US" b="1" dirty="0" smtClean="0"/>
              <a:t> </a:t>
            </a:r>
            <a:r>
              <a:rPr lang="en-US" dirty="0" smtClean="0"/>
              <a:t>DAACs</a:t>
            </a:r>
            <a:r>
              <a:rPr lang="en-US" dirty="0"/>
              <a:t>, subsystems and related services for the following capabilities: </a:t>
            </a:r>
          </a:p>
          <a:p>
            <a:pPr lvl="1">
              <a:defRPr/>
            </a:pPr>
            <a:r>
              <a:rPr lang="en-US" b="1" dirty="0">
                <a:solidFill>
                  <a:srgbClr val="FF0000"/>
                </a:solidFill>
                <a:effectLst>
                  <a:outerShdw blurRad="38100" dist="38100" dir="2700000" algn="tl">
                    <a:srgbClr val="000000">
                      <a:alpha val="43137"/>
                    </a:srgbClr>
                  </a:outerShdw>
                </a:effectLst>
              </a:rPr>
              <a:t>Downloading science data files </a:t>
            </a:r>
            <a:r>
              <a:rPr lang="en-US" dirty="0"/>
              <a:t>from HTTP, HTTPS and FTP services.</a:t>
            </a:r>
          </a:p>
          <a:p>
            <a:pPr lvl="1">
              <a:defRPr/>
            </a:pPr>
            <a:r>
              <a:rPr lang="en-US" b="1" dirty="0">
                <a:solidFill>
                  <a:srgbClr val="FF0000"/>
                </a:solidFill>
                <a:effectLst>
                  <a:outerShdw blurRad="38100" dist="38100" dir="2700000" algn="tl">
                    <a:srgbClr val="000000">
                      <a:alpha val="43137"/>
                    </a:srgbClr>
                  </a:outerShdw>
                </a:effectLst>
              </a:rPr>
              <a:t>Web services and tools </a:t>
            </a:r>
            <a:r>
              <a:rPr lang="en-US" dirty="0"/>
              <a:t>allowing access to science data files (e.g. </a:t>
            </a:r>
            <a:r>
              <a:rPr lang="en-US" dirty="0" err="1"/>
              <a:t>OPeNDAP</a:t>
            </a:r>
            <a:r>
              <a:rPr lang="en-US" dirty="0"/>
              <a:t>, Web Coverage Services, analysis tools, DAAC-unique ordering tools).</a:t>
            </a:r>
          </a:p>
          <a:p>
            <a:pPr lvl="1">
              <a:defRPr/>
            </a:pPr>
            <a:r>
              <a:rPr lang="en-US" b="1" dirty="0">
                <a:solidFill>
                  <a:srgbClr val="FF0000"/>
                </a:solidFill>
                <a:effectLst>
                  <a:outerShdw blurRad="38100" dist="38100" dir="2700000" algn="tl">
                    <a:srgbClr val="000000">
                      <a:alpha val="43137"/>
                    </a:srgbClr>
                  </a:outerShdw>
                </a:effectLst>
              </a:rPr>
              <a:t>Online collaboration </a:t>
            </a:r>
            <a:r>
              <a:rPr lang="en-US" dirty="0"/>
              <a:t>and comment tools (e.g. Wikis, Forums, Code Repositories).</a:t>
            </a:r>
          </a:p>
          <a:p>
            <a:pPr lvl="1">
              <a:defRPr/>
            </a:pPr>
            <a:r>
              <a:rPr lang="en-US" dirty="0"/>
              <a:t>Other tools and services that currently have optional or required user registration.</a:t>
            </a:r>
          </a:p>
          <a:p>
            <a:pPr>
              <a:defRPr/>
            </a:pPr>
            <a:endParaRPr lang="en-US" dirty="0"/>
          </a:p>
          <a:p>
            <a:pPr>
              <a:defRPr/>
            </a:pPr>
            <a:r>
              <a:rPr lang="en-US" dirty="0"/>
              <a:t>Registration is </a:t>
            </a:r>
            <a:r>
              <a:rPr lang="en-US" b="1" dirty="0" smtClean="0">
                <a:solidFill>
                  <a:srgbClr val="FF0000"/>
                </a:solidFill>
                <a:effectLst>
                  <a:outerShdw blurRad="38100" dist="38100" dir="2700000" algn="tl">
                    <a:srgbClr val="000000">
                      <a:alpha val="43137"/>
                    </a:srgbClr>
                  </a:outerShdw>
                </a:effectLst>
              </a:rPr>
              <a:t>NOT </a:t>
            </a:r>
            <a:r>
              <a:rPr lang="en-US" dirty="0" smtClean="0"/>
              <a:t>required:</a:t>
            </a:r>
            <a:endParaRPr lang="en-US" dirty="0"/>
          </a:p>
          <a:p>
            <a:pPr lvl="1">
              <a:defRPr/>
            </a:pPr>
            <a:r>
              <a:rPr lang="en-US" b="1" dirty="0">
                <a:solidFill>
                  <a:srgbClr val="FF0000"/>
                </a:solidFill>
                <a:effectLst>
                  <a:outerShdw blurRad="38100" dist="38100" dir="2700000" algn="tl">
                    <a:srgbClr val="000000">
                      <a:alpha val="43137"/>
                    </a:srgbClr>
                  </a:outerShdw>
                </a:effectLst>
              </a:rPr>
              <a:t>Read-access to Web pages </a:t>
            </a:r>
            <a:r>
              <a:rPr lang="en-US" dirty="0"/>
              <a:t>and documentation.</a:t>
            </a:r>
          </a:p>
          <a:p>
            <a:pPr lvl="1">
              <a:defRPr/>
            </a:pPr>
            <a:r>
              <a:rPr lang="en-US" b="1" dirty="0" smtClean="0">
                <a:solidFill>
                  <a:srgbClr val="FF0000"/>
                </a:solidFill>
                <a:effectLst>
                  <a:outerShdw blurRad="38100" dist="38100" dir="2700000" algn="tl">
                    <a:srgbClr val="000000">
                      <a:alpha val="43137"/>
                    </a:srgbClr>
                  </a:outerShdw>
                </a:effectLst>
              </a:rPr>
              <a:t>Data discovery </a:t>
            </a:r>
            <a:r>
              <a:rPr lang="en-US" dirty="0"/>
              <a:t>services such as Reverb</a:t>
            </a:r>
            <a:r>
              <a:rPr lang="en-US" dirty="0" smtClean="0"/>
              <a:t>, Earth Data Search Client (ESDC), </a:t>
            </a:r>
            <a:r>
              <a:rPr lang="en-US" dirty="0"/>
              <a:t>Global Change Master Directory keyword </a:t>
            </a:r>
            <a:r>
              <a:rPr lang="en-US" dirty="0" smtClean="0"/>
              <a:t>services, CMR </a:t>
            </a:r>
            <a:r>
              <a:rPr lang="en-US" dirty="0"/>
              <a:t>and DAAC unique search clients. </a:t>
            </a:r>
          </a:p>
          <a:p>
            <a:pPr lvl="2">
              <a:defRPr/>
            </a:pPr>
            <a:r>
              <a:rPr lang="en-US" dirty="0"/>
              <a:t>Note: This portion of the policy applies up until the point where science data downloads are performed or write operations such as saving search parameters, inputting or updating metadata records are performed. </a:t>
            </a:r>
          </a:p>
          <a:p>
            <a:pPr>
              <a:defRPr/>
            </a:pPr>
            <a:endParaRPr lang="en-US" dirty="0" smtClean="0"/>
          </a:p>
          <a:p>
            <a:pPr>
              <a:defRPr/>
            </a:pPr>
            <a:endParaRPr lang="en-US" dirty="0" smtClean="0"/>
          </a:p>
          <a:p>
            <a:pPr>
              <a:defRPr/>
            </a:pPr>
            <a:endParaRPr lang="en-US" dirty="0" smtClean="0"/>
          </a:p>
          <a:p>
            <a:pPr>
              <a:defRPr/>
            </a:pPr>
            <a:endParaRPr lang="en-US" dirty="0"/>
          </a:p>
        </p:txBody>
      </p:sp>
      <p:sp>
        <p:nvSpPr>
          <p:cNvPr id="38916" name="Slide Number Placeholder 1"/>
          <p:cNvSpPr>
            <a:spLocks noGrp="1"/>
          </p:cNvSpPr>
          <p:nvPr>
            <p:ph type="sldNum" sz="quarter" idx="10"/>
          </p:nvPr>
        </p:nvSpPr>
        <p:spPr>
          <a:xfrm>
            <a:off x="7929563" y="6356350"/>
            <a:ext cx="757237"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3EB86AA9-970D-4B7F-87DD-0E7A980BDAF3}" type="slidenum">
              <a:rPr lang="en-US" altLang="en-US" sz="1400"/>
              <a:pPr/>
              <a:t>19</a:t>
            </a:fld>
            <a:endParaRPr lang="en-US" altLang="en-US" sz="140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58775" y="1166813"/>
          <a:ext cx="8229600" cy="5691187"/>
        </p:xfrm>
        <a:graphic>
          <a:graphicData uri="http://schemas.openxmlformats.org/drawingml/2006/table">
            <a:tbl>
              <a:tblPr firstRow="1" bandRow="1">
                <a:tableStyleId>{5940675A-B579-460E-94D1-54222C63F5DA}</a:tableStyleId>
              </a:tblPr>
              <a:tblGrid>
                <a:gridCol w="4001077"/>
                <a:gridCol w="4228523"/>
              </a:tblGrid>
              <a:tr h="370811">
                <a:tc>
                  <a:txBody>
                    <a:bodyPr/>
                    <a:lstStyle/>
                    <a:p>
                      <a:pPr algn="ctr"/>
                      <a:r>
                        <a:rPr lang="en-US" sz="1800" b="1" dirty="0" smtClean="0"/>
                        <a:t>Discovery and Access</a:t>
                      </a:r>
                      <a:endParaRPr lang="en-US" sz="1800" b="1" dirty="0"/>
                    </a:p>
                  </a:txBody>
                  <a:tcPr marT="45716" marB="45716">
                    <a:solidFill>
                      <a:schemeClr val="bg1">
                        <a:lumMod val="95000"/>
                      </a:schemeClr>
                    </a:solidFill>
                  </a:tcPr>
                </a:tc>
                <a:tc>
                  <a:txBody>
                    <a:bodyPr/>
                    <a:lstStyle/>
                    <a:p>
                      <a:pPr algn="ctr"/>
                      <a:r>
                        <a:rPr lang="en-US" sz="1800" b="1" dirty="0" smtClean="0"/>
                        <a:t>Usage</a:t>
                      </a:r>
                      <a:endParaRPr lang="en-US" sz="1800" b="1" dirty="0"/>
                    </a:p>
                  </a:txBody>
                  <a:tcPr marT="45716" marB="45716">
                    <a:solidFill>
                      <a:schemeClr val="bg1">
                        <a:lumMod val="95000"/>
                      </a:schemeClr>
                    </a:solidFill>
                  </a:tcPr>
                </a:tc>
              </a:tr>
              <a:tr h="3163413">
                <a:tc>
                  <a:txBody>
                    <a:bodyPr/>
                    <a:lstStyle/>
                    <a:p>
                      <a:pPr marL="457200" indent="-285750">
                        <a:lnSpc>
                          <a:spcPct val="115000"/>
                        </a:lnSpc>
                        <a:spcAft>
                          <a:spcPts val="750"/>
                        </a:spcAft>
                        <a:buFont typeface="Wingdings" panose="05000000000000000000" pitchFamily="2" charset="2"/>
                        <a:buChar char="q"/>
                      </a:pPr>
                      <a:r>
                        <a:rPr lang="en" sz="1400" b="1" dirty="0" smtClean="0">
                          <a:latin typeface="Times New Roman"/>
                          <a:ea typeface="Times New Roman"/>
                          <a:cs typeface="Times New Roman"/>
                          <a:sym typeface="Times New Roman"/>
                        </a:rPr>
                        <a:t>Machine Level Discovery and Access</a:t>
                      </a:r>
                      <a:r>
                        <a:rPr lang="en-US" sz="1400" dirty="0" smtClean="0">
                          <a:latin typeface="Times New Roman"/>
                          <a:ea typeface="Times New Roman"/>
                          <a:cs typeface="Times New Roman"/>
                          <a:sym typeface="Times New Roman"/>
                        </a:rPr>
                        <a:t> for all data.</a:t>
                      </a:r>
                      <a:endParaRPr lang="en" sz="1400" dirty="0" smtClean="0">
                        <a:latin typeface="Times New Roman"/>
                        <a:ea typeface="Times New Roman"/>
                        <a:cs typeface="Times New Roman"/>
                        <a:sym typeface="Times New Roman"/>
                      </a:endParaRPr>
                    </a:p>
                    <a:p>
                      <a:pPr marL="457200" indent="-285750">
                        <a:lnSpc>
                          <a:spcPct val="115000"/>
                        </a:lnSpc>
                        <a:spcAft>
                          <a:spcPts val="750"/>
                        </a:spcAft>
                        <a:buFont typeface="Wingdings" panose="05000000000000000000" pitchFamily="2" charset="2"/>
                        <a:buChar char="q"/>
                      </a:pPr>
                      <a:r>
                        <a:rPr lang="en-US" sz="1400" b="1" dirty="0" smtClean="0">
                          <a:latin typeface="Times New Roman"/>
                          <a:ea typeface="Times New Roman"/>
                          <a:cs typeface="Times New Roman"/>
                          <a:sym typeface="Times New Roman"/>
                        </a:rPr>
                        <a:t>Seamless </a:t>
                      </a:r>
                      <a:r>
                        <a:rPr lang="en" sz="1400" b="1" dirty="0" smtClean="0">
                          <a:latin typeface="Times New Roman"/>
                          <a:ea typeface="Times New Roman"/>
                          <a:cs typeface="Times New Roman"/>
                          <a:sym typeface="Times New Roman"/>
                        </a:rPr>
                        <a:t>Cross-agency Discovery</a:t>
                      </a:r>
                      <a:r>
                        <a:rPr lang="en" sz="1400" dirty="0" smtClean="0">
                          <a:latin typeface="Times New Roman"/>
                          <a:ea typeface="Times New Roman"/>
                          <a:cs typeface="Times New Roman"/>
                          <a:sym typeface="Times New Roman"/>
                        </a:rPr>
                        <a:t>.</a:t>
                      </a:r>
                    </a:p>
                    <a:p>
                      <a:pPr marL="457200" indent="-285750">
                        <a:lnSpc>
                          <a:spcPct val="115000"/>
                        </a:lnSpc>
                        <a:spcAft>
                          <a:spcPts val="750"/>
                        </a:spcAft>
                        <a:buFont typeface="Wingdings" panose="05000000000000000000" pitchFamily="2" charset="2"/>
                        <a:buChar char="q"/>
                      </a:pPr>
                      <a:r>
                        <a:rPr lang="en" sz="1400" b="1" dirty="0" smtClean="0">
                          <a:latin typeface="Times New Roman"/>
                          <a:ea typeface="Times New Roman"/>
                          <a:cs typeface="Times New Roman"/>
                          <a:sym typeface="Times New Roman"/>
                        </a:rPr>
                        <a:t>Dataset Selection Guidance</a:t>
                      </a:r>
                      <a:r>
                        <a:rPr lang="en" sz="1400" dirty="0" smtClean="0">
                          <a:latin typeface="Times New Roman"/>
                          <a:ea typeface="Times New Roman"/>
                          <a:cs typeface="Times New Roman"/>
                          <a:sym typeface="Times New Roman"/>
                        </a:rPr>
                        <a:t> based on fitness for purpose.</a:t>
                      </a:r>
                    </a:p>
                    <a:p>
                      <a:pPr marL="457200" indent="-285750">
                        <a:lnSpc>
                          <a:spcPct val="115000"/>
                        </a:lnSpc>
                        <a:spcAft>
                          <a:spcPts val="750"/>
                        </a:spcAft>
                        <a:buFont typeface="Wingdings" panose="05000000000000000000" pitchFamily="2" charset="2"/>
                        <a:buChar char="q"/>
                      </a:pPr>
                      <a:r>
                        <a:rPr lang="en" sz="1400" b="1" dirty="0" smtClean="0">
                          <a:latin typeface="Times New Roman"/>
                          <a:ea typeface="Times New Roman"/>
                          <a:cs typeface="Times New Roman"/>
                          <a:sym typeface="Times New Roman"/>
                        </a:rPr>
                        <a:t>Metadata Naming Conventions</a:t>
                      </a:r>
                      <a:r>
                        <a:rPr lang="en" sz="1400" dirty="0" smtClean="0">
                          <a:latin typeface="Times New Roman"/>
                          <a:ea typeface="Times New Roman"/>
                          <a:cs typeface="Times New Roman"/>
                          <a:sym typeface="Times New Roman"/>
                        </a:rPr>
                        <a:t> for Variables, Platforms, Instruments</a:t>
                      </a:r>
                      <a:r>
                        <a:rPr lang="en-US" sz="1400" dirty="0" smtClean="0">
                          <a:latin typeface="Times New Roman"/>
                          <a:ea typeface="Times New Roman"/>
                          <a:cs typeface="Times New Roman"/>
                          <a:sym typeface="Times New Roman"/>
                        </a:rPr>
                        <a:t>, Resolution…</a:t>
                      </a:r>
                      <a:endParaRPr lang="en" sz="1400" dirty="0" smtClean="0">
                        <a:latin typeface="Times New Roman"/>
                        <a:ea typeface="Times New Roman"/>
                        <a:cs typeface="Times New Roman"/>
                        <a:sym typeface="Times New Roman"/>
                      </a:endParaRPr>
                    </a:p>
                    <a:p>
                      <a:pPr marL="457200" indent="-285750">
                        <a:lnSpc>
                          <a:spcPct val="115000"/>
                        </a:lnSpc>
                        <a:spcAft>
                          <a:spcPts val="750"/>
                        </a:spcAft>
                        <a:buFont typeface="Wingdings" panose="05000000000000000000" pitchFamily="2" charset="2"/>
                        <a:buChar char="q"/>
                      </a:pPr>
                      <a:r>
                        <a:rPr lang="en" sz="1400" b="1" dirty="0" smtClean="0">
                          <a:latin typeface="Times New Roman"/>
                          <a:ea typeface="Times New Roman"/>
                          <a:cs typeface="Times New Roman"/>
                          <a:sym typeface="Times New Roman"/>
                        </a:rPr>
                        <a:t>Virtual Collections</a:t>
                      </a:r>
                      <a:r>
                        <a:rPr lang="en-US" sz="1400" b="1" baseline="0" dirty="0" smtClean="0">
                          <a:latin typeface="Times New Roman"/>
                          <a:ea typeface="Times New Roman"/>
                          <a:cs typeface="Times New Roman"/>
                          <a:sym typeface="Times New Roman"/>
                        </a:rPr>
                        <a:t> </a:t>
                      </a:r>
                      <a:r>
                        <a:rPr lang="en" sz="1400" dirty="0" smtClean="0">
                          <a:latin typeface="Times New Roman"/>
                          <a:ea typeface="Times New Roman"/>
                          <a:cs typeface="Times New Roman"/>
                          <a:sym typeface="Times New Roman"/>
                        </a:rPr>
                        <a:t>oriented around science problem</a:t>
                      </a:r>
                      <a:r>
                        <a:rPr lang="en-US" sz="1400" dirty="0" smtClean="0">
                          <a:latin typeface="Times New Roman"/>
                          <a:ea typeface="Times New Roman"/>
                          <a:cs typeface="Times New Roman"/>
                          <a:sym typeface="Times New Roman"/>
                        </a:rPr>
                        <a:t>s</a:t>
                      </a:r>
                      <a:r>
                        <a:rPr lang="en" sz="1400" dirty="0" smtClean="0">
                          <a:latin typeface="Times New Roman"/>
                          <a:ea typeface="Times New Roman"/>
                          <a:cs typeface="Times New Roman"/>
                          <a:sym typeface="Times New Roman"/>
                        </a:rPr>
                        <a:t>.</a:t>
                      </a:r>
                      <a:endParaRPr lang="en" sz="1400" dirty="0">
                        <a:latin typeface="Times New Roman"/>
                        <a:ea typeface="Times New Roman"/>
                        <a:cs typeface="Times New Roman"/>
                        <a:sym typeface="Times New Roman"/>
                      </a:endParaRPr>
                    </a:p>
                  </a:txBody>
                  <a:tcPr marT="45716" marB="45716"/>
                </a:tc>
                <a:tc rowSpan="3">
                  <a:txBody>
                    <a:bodyPr/>
                    <a:lstStyle/>
                    <a:p>
                      <a:pPr marL="457200" indent="-285750">
                        <a:lnSpc>
                          <a:spcPct val="115000"/>
                        </a:lnSpc>
                        <a:spcAft>
                          <a:spcPts val="750"/>
                        </a:spcAft>
                        <a:buFont typeface="Wingdings" panose="05000000000000000000" pitchFamily="2" charset="2"/>
                        <a:buChar char="q"/>
                      </a:pPr>
                      <a:r>
                        <a:rPr lang="en" sz="1400" b="1" dirty="0" smtClean="0">
                          <a:latin typeface="Times New Roman"/>
                          <a:ea typeface="Times New Roman"/>
                          <a:cs typeface="Times New Roman"/>
                          <a:sym typeface="Times New Roman"/>
                        </a:rPr>
                        <a:t>Intelligent Tool Catalogs</a:t>
                      </a:r>
                      <a:r>
                        <a:rPr lang="en-US" sz="1400" b="0" baseline="0" dirty="0" smtClean="0">
                          <a:latin typeface="Times New Roman"/>
                          <a:ea typeface="Times New Roman"/>
                          <a:cs typeface="Times New Roman"/>
                          <a:sym typeface="Times New Roman"/>
                        </a:rPr>
                        <a:t> </a:t>
                      </a:r>
                      <a:r>
                        <a:rPr lang="en-US" sz="1400" baseline="0" dirty="0" smtClean="0">
                          <a:latin typeface="Times New Roman"/>
                          <a:ea typeface="Times New Roman"/>
                          <a:cs typeface="Times New Roman"/>
                          <a:sym typeface="Times New Roman"/>
                        </a:rPr>
                        <a:t>suggest </a:t>
                      </a:r>
                      <a:r>
                        <a:rPr lang="en" sz="1400" dirty="0" smtClean="0">
                          <a:latin typeface="Times New Roman"/>
                          <a:ea typeface="Times New Roman"/>
                          <a:cs typeface="Times New Roman"/>
                          <a:sym typeface="Times New Roman"/>
                        </a:rPr>
                        <a:t>tools to work with the data.</a:t>
                      </a:r>
                    </a:p>
                    <a:p>
                      <a:pPr marL="457200" indent="-285750">
                        <a:lnSpc>
                          <a:spcPct val="115000"/>
                        </a:lnSpc>
                        <a:spcAft>
                          <a:spcPts val="750"/>
                        </a:spcAft>
                        <a:buFont typeface="Wingdings" panose="05000000000000000000" pitchFamily="2" charset="2"/>
                        <a:buChar char="q"/>
                      </a:pPr>
                      <a:r>
                        <a:rPr lang="en" sz="1400" b="1" dirty="0" smtClean="0">
                          <a:latin typeface="Times New Roman"/>
                          <a:ea typeface="Times New Roman"/>
                          <a:cs typeface="Times New Roman"/>
                          <a:sym typeface="Times New Roman"/>
                        </a:rPr>
                        <a:t>Publications are linked</a:t>
                      </a:r>
                      <a:r>
                        <a:rPr lang="en" sz="1400" dirty="0" smtClean="0">
                          <a:latin typeface="Times New Roman"/>
                          <a:ea typeface="Times New Roman"/>
                          <a:cs typeface="Times New Roman"/>
                          <a:sym typeface="Times New Roman"/>
                        </a:rPr>
                        <a:t> to data and tools that allow interactions with the data.</a:t>
                      </a:r>
                    </a:p>
                    <a:p>
                      <a:pPr marL="457200" indent="-285750">
                        <a:lnSpc>
                          <a:spcPct val="115000"/>
                        </a:lnSpc>
                        <a:spcAft>
                          <a:spcPts val="750"/>
                        </a:spcAft>
                        <a:buFont typeface="Wingdings" panose="05000000000000000000" pitchFamily="2" charset="2"/>
                        <a:buChar char="q"/>
                      </a:pPr>
                      <a:r>
                        <a:rPr lang="en-US" sz="1400" b="1" dirty="0" smtClean="0">
                          <a:latin typeface="Times New Roman"/>
                          <a:ea typeface="Times New Roman"/>
                          <a:cs typeface="Times New Roman"/>
                          <a:sym typeface="Times New Roman"/>
                        </a:rPr>
                        <a:t>Automatic</a:t>
                      </a:r>
                      <a:r>
                        <a:rPr lang="en-US" sz="1400" b="1" baseline="0" dirty="0" smtClean="0">
                          <a:latin typeface="Times New Roman"/>
                          <a:ea typeface="Times New Roman"/>
                          <a:cs typeface="Times New Roman"/>
                          <a:sym typeface="Times New Roman"/>
                        </a:rPr>
                        <a:t> </a:t>
                      </a:r>
                      <a:r>
                        <a:rPr lang="en" sz="1400" b="1" dirty="0" smtClean="0">
                          <a:latin typeface="Times New Roman"/>
                          <a:ea typeface="Times New Roman"/>
                          <a:cs typeface="Times New Roman"/>
                          <a:sym typeface="Times New Roman"/>
                        </a:rPr>
                        <a:t>Mobile Data and Processing</a:t>
                      </a:r>
                      <a:r>
                        <a:rPr lang="en-US" sz="1400" b="1" baseline="0" dirty="0" smtClean="0">
                          <a:latin typeface="Times New Roman"/>
                          <a:ea typeface="Times New Roman"/>
                          <a:cs typeface="Times New Roman"/>
                          <a:sym typeface="Times New Roman"/>
                        </a:rPr>
                        <a:t> </a:t>
                      </a:r>
                      <a:r>
                        <a:rPr lang="en" sz="1400" dirty="0" smtClean="0">
                          <a:latin typeface="Times New Roman"/>
                          <a:ea typeface="Times New Roman"/>
                          <a:cs typeface="Times New Roman"/>
                          <a:sym typeface="Times New Roman"/>
                        </a:rPr>
                        <a:t> to achieve optimal performance.</a:t>
                      </a:r>
                    </a:p>
                    <a:p>
                      <a:pPr marL="457200" indent="-285750">
                        <a:lnSpc>
                          <a:spcPct val="115000"/>
                        </a:lnSpc>
                        <a:spcAft>
                          <a:spcPts val="750"/>
                        </a:spcAft>
                        <a:buFont typeface="Wingdings" panose="05000000000000000000" pitchFamily="2" charset="2"/>
                        <a:buChar char="q"/>
                      </a:pPr>
                      <a:r>
                        <a:rPr lang="en" sz="1400" b="1" dirty="0" smtClean="0">
                          <a:latin typeface="Times New Roman"/>
                          <a:ea typeface="Times New Roman"/>
                          <a:cs typeface="Times New Roman"/>
                          <a:sym typeface="Times New Roman"/>
                        </a:rPr>
                        <a:t>Quantitative Quality</a:t>
                      </a:r>
                      <a:r>
                        <a:rPr lang="en-US" sz="1400" b="0" baseline="0" dirty="0" smtClean="0">
                          <a:latin typeface="Times New Roman"/>
                          <a:ea typeface="Times New Roman"/>
                          <a:cs typeface="Times New Roman"/>
                          <a:sym typeface="Times New Roman"/>
                        </a:rPr>
                        <a:t> for</a:t>
                      </a:r>
                      <a:r>
                        <a:rPr lang="en" sz="1400" dirty="0" smtClean="0">
                          <a:latin typeface="Times New Roman"/>
                          <a:ea typeface="Times New Roman"/>
                          <a:cs typeface="Times New Roman"/>
                          <a:sym typeface="Times New Roman"/>
                        </a:rPr>
                        <a:t> </a:t>
                      </a:r>
                      <a:r>
                        <a:rPr lang="en-US" sz="1400" dirty="0" smtClean="0">
                          <a:latin typeface="Times New Roman"/>
                          <a:ea typeface="Times New Roman"/>
                          <a:cs typeface="Times New Roman"/>
                          <a:sym typeface="Times New Roman"/>
                        </a:rPr>
                        <a:t>a</a:t>
                      </a:r>
                      <a:r>
                        <a:rPr lang="en" sz="1400" dirty="0" smtClean="0">
                          <a:latin typeface="Times New Roman"/>
                          <a:ea typeface="Times New Roman"/>
                          <a:cs typeface="Times New Roman"/>
                          <a:sym typeface="Times New Roman"/>
                        </a:rPr>
                        <a:t>ll data.</a:t>
                      </a:r>
                    </a:p>
                    <a:p>
                      <a:pPr marL="457200" indent="-285750">
                        <a:lnSpc>
                          <a:spcPct val="115000"/>
                        </a:lnSpc>
                        <a:spcAft>
                          <a:spcPts val="750"/>
                        </a:spcAft>
                        <a:buFont typeface="Wingdings" panose="05000000000000000000" pitchFamily="2" charset="2"/>
                        <a:buChar char="q"/>
                      </a:pPr>
                      <a:r>
                        <a:rPr lang="en" sz="1400" b="1" dirty="0" smtClean="0">
                          <a:latin typeface="Times New Roman"/>
                          <a:ea typeface="Times New Roman"/>
                          <a:cs typeface="Times New Roman"/>
                          <a:sym typeface="Times New Roman"/>
                        </a:rPr>
                        <a:t>Reproducibility</a:t>
                      </a:r>
                      <a:r>
                        <a:rPr lang="en" sz="1400" dirty="0" smtClean="0">
                          <a:latin typeface="Times New Roman"/>
                          <a:ea typeface="Times New Roman"/>
                          <a:cs typeface="Times New Roman"/>
                          <a:sym typeface="Times New Roman"/>
                        </a:rPr>
                        <a:t> </a:t>
                      </a:r>
                      <a:r>
                        <a:rPr lang="en-US" sz="1400" dirty="0" smtClean="0">
                          <a:latin typeface="Times New Roman"/>
                          <a:ea typeface="Times New Roman"/>
                          <a:cs typeface="Times New Roman"/>
                          <a:sym typeface="Times New Roman"/>
                        </a:rPr>
                        <a:t>of </a:t>
                      </a:r>
                      <a:r>
                        <a:rPr lang="en" sz="1400" dirty="0" smtClean="0">
                          <a:latin typeface="Times New Roman"/>
                          <a:ea typeface="Times New Roman"/>
                          <a:cs typeface="Times New Roman"/>
                          <a:sym typeface="Times New Roman"/>
                        </a:rPr>
                        <a:t>research results with high precision.</a:t>
                      </a:r>
                    </a:p>
                    <a:p>
                      <a:pPr marL="457200" indent="-285750">
                        <a:lnSpc>
                          <a:spcPct val="115000"/>
                        </a:lnSpc>
                        <a:spcAft>
                          <a:spcPts val="750"/>
                        </a:spcAft>
                        <a:buFont typeface="Wingdings" panose="05000000000000000000" pitchFamily="2" charset="2"/>
                        <a:buChar char="q"/>
                      </a:pPr>
                      <a:r>
                        <a:rPr lang="en" sz="1400" b="1" dirty="0" smtClean="0">
                          <a:latin typeface="Times New Roman"/>
                          <a:ea typeface="Times New Roman"/>
                          <a:cs typeface="Times New Roman"/>
                          <a:sym typeface="Times New Roman"/>
                        </a:rPr>
                        <a:t>Documentation</a:t>
                      </a:r>
                      <a:r>
                        <a:rPr lang="en" sz="1400" dirty="0" smtClean="0">
                          <a:latin typeface="Times New Roman"/>
                          <a:ea typeface="Times New Roman"/>
                          <a:cs typeface="Times New Roman"/>
                          <a:sym typeface="Times New Roman"/>
                        </a:rPr>
                        <a:t> is</a:t>
                      </a:r>
                      <a:r>
                        <a:rPr lang="en" sz="1400" baseline="0" dirty="0" smtClean="0">
                          <a:latin typeface="Times New Roman"/>
                          <a:ea typeface="Times New Roman"/>
                          <a:cs typeface="Times New Roman"/>
                          <a:sym typeface="Times New Roman"/>
                        </a:rPr>
                        <a:t> </a:t>
                      </a:r>
                      <a:r>
                        <a:rPr lang="en" sz="1400" dirty="0" smtClean="0">
                          <a:latin typeface="Times New Roman"/>
                          <a:ea typeface="Times New Roman"/>
                          <a:cs typeface="Times New Roman"/>
                          <a:sym typeface="Times New Roman"/>
                        </a:rPr>
                        <a:t>Concise, Comprehensive and Consistent for all data variables.</a:t>
                      </a:r>
                    </a:p>
                    <a:p>
                      <a:pPr marL="457200" indent="-285750">
                        <a:lnSpc>
                          <a:spcPct val="115000"/>
                        </a:lnSpc>
                        <a:spcAft>
                          <a:spcPts val="750"/>
                        </a:spcAft>
                        <a:buFont typeface="Wingdings" panose="05000000000000000000" pitchFamily="2" charset="2"/>
                        <a:buChar char="q"/>
                      </a:pPr>
                      <a:r>
                        <a:rPr lang="en" sz="1400" b="1" dirty="0" smtClean="0">
                          <a:latin typeface="Times New Roman"/>
                          <a:ea typeface="Times New Roman"/>
                          <a:cs typeface="Times New Roman"/>
                          <a:sym typeface="Times New Roman"/>
                        </a:rPr>
                        <a:t>Capacity Building</a:t>
                      </a:r>
                      <a:r>
                        <a:rPr lang="en-US" sz="1400" dirty="0" smtClean="0">
                          <a:latin typeface="Times New Roman"/>
                          <a:ea typeface="Times New Roman"/>
                          <a:cs typeface="Times New Roman"/>
                          <a:sym typeface="Times New Roman"/>
                        </a:rPr>
                        <a:t> </a:t>
                      </a:r>
                      <a:r>
                        <a:rPr lang="en" sz="1400" dirty="0" smtClean="0">
                          <a:latin typeface="Times New Roman"/>
                          <a:ea typeface="Times New Roman"/>
                          <a:cs typeface="Times New Roman"/>
                          <a:sym typeface="Times New Roman"/>
                        </a:rPr>
                        <a:t> mechanisms for people with limited literacy in science</a:t>
                      </a:r>
                      <a:r>
                        <a:rPr lang="en-US" sz="1400" dirty="0" smtClean="0">
                          <a:latin typeface="Times New Roman"/>
                          <a:ea typeface="Times New Roman"/>
                          <a:cs typeface="Times New Roman"/>
                          <a:sym typeface="Times New Roman"/>
                        </a:rPr>
                        <a:t>,</a:t>
                      </a:r>
                      <a:r>
                        <a:rPr lang="en" sz="1400" dirty="0" smtClean="0">
                          <a:latin typeface="Times New Roman"/>
                          <a:ea typeface="Times New Roman"/>
                          <a:cs typeface="Times New Roman"/>
                          <a:sym typeface="Times New Roman"/>
                        </a:rPr>
                        <a:t> technology, and/or English.</a:t>
                      </a:r>
                    </a:p>
                    <a:p>
                      <a:pPr marL="457200" indent="-285750">
                        <a:lnSpc>
                          <a:spcPct val="115000"/>
                        </a:lnSpc>
                        <a:spcAft>
                          <a:spcPts val="750"/>
                        </a:spcAft>
                        <a:buFont typeface="Wingdings" panose="05000000000000000000" pitchFamily="2" charset="2"/>
                        <a:buChar char="q"/>
                      </a:pPr>
                      <a:r>
                        <a:rPr lang="en" sz="1400" b="1" dirty="0" smtClean="0">
                          <a:latin typeface="Times New Roman"/>
                          <a:ea typeface="Times New Roman"/>
                          <a:cs typeface="Times New Roman"/>
                          <a:sym typeface="Times New Roman"/>
                        </a:rPr>
                        <a:t>Data Analysis at Scale</a:t>
                      </a:r>
                      <a:r>
                        <a:rPr lang="en-US" sz="1400" b="1" baseline="0" dirty="0" smtClean="0">
                          <a:latin typeface="Times New Roman"/>
                          <a:ea typeface="Times New Roman"/>
                          <a:cs typeface="Times New Roman"/>
                          <a:sym typeface="Times New Roman"/>
                        </a:rPr>
                        <a:t> </a:t>
                      </a:r>
                      <a:r>
                        <a:rPr lang="en" sz="1400" dirty="0" smtClean="0">
                          <a:latin typeface="Times New Roman"/>
                          <a:ea typeface="Times New Roman"/>
                          <a:cs typeface="Times New Roman"/>
                          <a:sym typeface="Times New Roman"/>
                        </a:rPr>
                        <a:t>over any arbitrarily defined area.</a:t>
                      </a:r>
                    </a:p>
                    <a:p>
                      <a:pPr marL="457200" indent="-285750">
                        <a:lnSpc>
                          <a:spcPct val="115000"/>
                        </a:lnSpc>
                        <a:spcAft>
                          <a:spcPts val="750"/>
                        </a:spcAft>
                        <a:buFont typeface="Wingdings" panose="05000000000000000000" pitchFamily="2" charset="2"/>
                        <a:buChar char="q"/>
                      </a:pPr>
                      <a:r>
                        <a:rPr lang="en" sz="1400" b="1" dirty="0" smtClean="0">
                          <a:latin typeface="Times New Roman"/>
                          <a:ea typeface="Times New Roman"/>
                          <a:cs typeface="Times New Roman"/>
                          <a:sym typeface="Times New Roman"/>
                        </a:rPr>
                        <a:t>Dataset Upgrading</a:t>
                      </a:r>
                      <a:r>
                        <a:rPr lang="en-US" sz="1400" b="0" baseline="0" dirty="0" smtClean="0">
                          <a:latin typeface="Times New Roman"/>
                          <a:ea typeface="Times New Roman"/>
                          <a:cs typeface="Times New Roman"/>
                          <a:sym typeface="Times New Roman"/>
                        </a:rPr>
                        <a:t> for</a:t>
                      </a:r>
                      <a:r>
                        <a:rPr lang="en" sz="1400" dirty="0" smtClean="0">
                          <a:latin typeface="Times New Roman"/>
                          <a:ea typeface="Times New Roman"/>
                          <a:cs typeface="Times New Roman"/>
                          <a:sym typeface="Times New Roman"/>
                        </a:rPr>
                        <a:t> high-value datasets to fully support rich capabilities.</a:t>
                      </a:r>
                    </a:p>
                  </a:txBody>
                  <a:tcPr marT="45716" marB="45716"/>
                </a:tc>
              </a:tr>
              <a:tr h="370811">
                <a:tc>
                  <a:txBody>
                    <a:bodyPr/>
                    <a:lstStyle/>
                    <a:p>
                      <a:pPr algn="ctr"/>
                      <a:r>
                        <a:rPr lang="en-US" sz="1800" b="1" dirty="0" smtClean="0"/>
                        <a:t>Integration</a:t>
                      </a:r>
                      <a:endParaRPr lang="en-US" sz="1800" b="1" dirty="0"/>
                    </a:p>
                  </a:txBody>
                  <a:tcPr marT="45716" marB="45716">
                    <a:solidFill>
                      <a:schemeClr val="bg1">
                        <a:lumMod val="95000"/>
                      </a:schemeClr>
                    </a:solidFill>
                  </a:tcPr>
                </a:tc>
                <a:tc vMerge="1">
                  <a:txBody>
                    <a:bodyPr/>
                    <a:lstStyle/>
                    <a:p>
                      <a:endParaRPr lang="en-US" dirty="0"/>
                    </a:p>
                  </a:txBody>
                  <a:tcPr/>
                </a:tc>
              </a:tr>
              <a:tr h="1786152">
                <a:tc>
                  <a:txBody>
                    <a:bodyPr/>
                    <a:lstStyle/>
                    <a:p>
                      <a:pPr marL="457200" indent="-285750">
                        <a:lnSpc>
                          <a:spcPct val="115000"/>
                        </a:lnSpc>
                        <a:spcAft>
                          <a:spcPts val="750"/>
                        </a:spcAft>
                        <a:buFont typeface="Wingdings" panose="05000000000000000000" pitchFamily="2" charset="2"/>
                        <a:buChar char="q"/>
                      </a:pPr>
                      <a:r>
                        <a:rPr lang="en" sz="1400" b="1" dirty="0" smtClean="0">
                          <a:latin typeface="Times New Roman"/>
                          <a:ea typeface="Times New Roman"/>
                          <a:cs typeface="Times New Roman"/>
                          <a:sym typeface="Times New Roman"/>
                        </a:rPr>
                        <a:t>NASA data can be combined </a:t>
                      </a:r>
                      <a:r>
                        <a:rPr lang="en" sz="1400" dirty="0" smtClean="0">
                          <a:latin typeface="Times New Roman"/>
                          <a:ea typeface="Times New Roman"/>
                          <a:cs typeface="Times New Roman"/>
                          <a:sym typeface="Times New Roman"/>
                        </a:rPr>
                        <a:t>with data from other agencies</a:t>
                      </a:r>
                      <a:r>
                        <a:rPr lang="en-US" sz="1400" dirty="0" smtClean="0">
                          <a:latin typeface="Times New Roman"/>
                          <a:ea typeface="Times New Roman"/>
                          <a:cs typeface="Times New Roman"/>
                          <a:sym typeface="Times New Roman"/>
                        </a:rPr>
                        <a:t> and nations.</a:t>
                      </a:r>
                      <a:endParaRPr lang="en" sz="1400" dirty="0" smtClean="0">
                        <a:latin typeface="Times New Roman"/>
                        <a:ea typeface="Times New Roman"/>
                        <a:cs typeface="Times New Roman"/>
                        <a:sym typeface="Times New Roman"/>
                      </a:endParaRPr>
                    </a:p>
                    <a:p>
                      <a:pPr marL="457200" indent="-285750">
                        <a:lnSpc>
                          <a:spcPct val="115000"/>
                        </a:lnSpc>
                        <a:spcAft>
                          <a:spcPts val="750"/>
                        </a:spcAft>
                        <a:buFont typeface="Wingdings" panose="05000000000000000000" pitchFamily="2" charset="2"/>
                        <a:buChar char="q"/>
                      </a:pPr>
                      <a:r>
                        <a:rPr lang="en" sz="1400" b="1" dirty="0" smtClean="0">
                          <a:latin typeface="Times New Roman"/>
                          <a:ea typeface="Times New Roman"/>
                          <a:cs typeface="Times New Roman"/>
                          <a:sym typeface="Times New Roman"/>
                        </a:rPr>
                        <a:t>Combining Tools and Services </a:t>
                      </a:r>
                      <a:r>
                        <a:rPr lang="en" sz="1400" dirty="0" smtClean="0">
                          <a:latin typeface="Times New Roman"/>
                          <a:ea typeface="Times New Roman"/>
                          <a:cs typeface="Times New Roman"/>
                          <a:sym typeface="Times New Roman"/>
                        </a:rPr>
                        <a:t>within the community is easy.</a:t>
                      </a:r>
                    </a:p>
                    <a:p>
                      <a:pPr marL="457200" indent="-285750">
                        <a:lnSpc>
                          <a:spcPct val="115000"/>
                        </a:lnSpc>
                        <a:spcAft>
                          <a:spcPts val="750"/>
                        </a:spcAft>
                        <a:buFont typeface="Wingdings" panose="05000000000000000000" pitchFamily="2" charset="2"/>
                        <a:buChar char="q"/>
                      </a:pPr>
                      <a:r>
                        <a:rPr lang="en-US" sz="1400" b="1" dirty="0" smtClean="0">
                          <a:latin typeface="Times New Roman"/>
                          <a:ea typeface="Times New Roman"/>
                          <a:cs typeface="Times New Roman"/>
                          <a:sym typeface="Times New Roman"/>
                        </a:rPr>
                        <a:t>Enable</a:t>
                      </a:r>
                      <a:r>
                        <a:rPr lang="en-US" sz="1400" b="1" baseline="0" dirty="0" smtClean="0">
                          <a:latin typeface="Times New Roman"/>
                          <a:ea typeface="Times New Roman"/>
                          <a:cs typeface="Times New Roman"/>
                          <a:sym typeface="Times New Roman"/>
                        </a:rPr>
                        <a:t> sharing</a:t>
                      </a:r>
                      <a:r>
                        <a:rPr lang="en-US" sz="1400" dirty="0" smtClean="0">
                          <a:latin typeface="Times New Roman"/>
                          <a:ea typeface="Times New Roman"/>
                          <a:cs typeface="Times New Roman"/>
                          <a:sym typeface="Times New Roman"/>
                        </a:rPr>
                        <a:t> of any </a:t>
                      </a:r>
                      <a:r>
                        <a:rPr lang="en" sz="1400" dirty="0" smtClean="0">
                          <a:latin typeface="Times New Roman"/>
                          <a:ea typeface="Times New Roman"/>
                          <a:cs typeface="Times New Roman"/>
                          <a:sym typeface="Times New Roman"/>
                        </a:rPr>
                        <a:t>scientific resource.</a:t>
                      </a:r>
                      <a:endParaRPr lang="en" sz="1400" dirty="0">
                        <a:latin typeface="Times New Roman"/>
                        <a:ea typeface="Times New Roman"/>
                        <a:cs typeface="Times New Roman"/>
                        <a:sym typeface="Times New Roman"/>
                      </a:endParaRPr>
                    </a:p>
                  </a:txBody>
                  <a:tcPr marT="45716" marB="45716"/>
                </a:tc>
                <a:tc vMerge="1">
                  <a:txBody>
                    <a:bodyPr/>
                    <a:lstStyle/>
                    <a:p>
                      <a:endParaRPr lang="en-US" dirty="0"/>
                    </a:p>
                  </a:txBody>
                  <a:tcPr/>
                </a:tc>
              </a:tr>
            </a:tbl>
          </a:graphicData>
        </a:graphic>
      </p:graphicFrame>
      <p:sp>
        <p:nvSpPr>
          <p:cNvPr id="39953" name="Title 1"/>
          <p:cNvSpPr>
            <a:spLocks noGrp="1"/>
          </p:cNvSpPr>
          <p:nvPr>
            <p:ph type="title"/>
          </p:nvPr>
        </p:nvSpPr>
        <p:spPr>
          <a:xfrm>
            <a:off x="1263650" y="74613"/>
            <a:ext cx="7748588" cy="854075"/>
          </a:xfrm>
        </p:spPr>
        <p:txBody>
          <a:bodyPr/>
          <a:lstStyle/>
          <a:p>
            <a:r>
              <a:rPr lang="en-US" altLang="en-US" smtClean="0">
                <a:ea typeface="ＭＳ Ｐゴシック" pitchFamily="34" charset="-128"/>
              </a:rPr>
              <a:t>Vision 2020 - Aspiration of Capabilities </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marL="342900" indent="-342900"/>
            <a:r>
              <a:rPr lang="en-US" altLang="en-US" smtClean="0">
                <a:ea typeface="ＭＳ Ｐゴシック" pitchFamily="34" charset="-128"/>
              </a:rPr>
              <a:t>Earth Science Measurements</a:t>
            </a:r>
          </a:p>
        </p:txBody>
      </p:sp>
      <p:sp>
        <p:nvSpPr>
          <p:cNvPr id="14" name="Content Placeholder 13"/>
          <p:cNvSpPr>
            <a:spLocks noGrp="1"/>
          </p:cNvSpPr>
          <p:nvPr>
            <p:ph idx="1"/>
          </p:nvPr>
        </p:nvSpPr>
        <p:spPr/>
        <p:txBody>
          <a:bodyPr/>
          <a:lstStyle/>
          <a:p>
            <a:pPr marL="0" indent="0" algn="ctr">
              <a:buFont typeface="Wingdings" charset="0"/>
              <a:buNone/>
              <a:defRPr/>
            </a:pPr>
            <a:r>
              <a:rPr lang="en-US" b="1" dirty="0" smtClean="0"/>
              <a:t>Data sources include on-orbit assets, airborne, field campaigns, near-real time data, and ancillary</a:t>
            </a:r>
          </a:p>
          <a:p>
            <a:pPr>
              <a:buFont typeface="Wingdings" charset="0"/>
              <a:buBlip>
                <a:blip r:embed="rId2"/>
              </a:buBlip>
              <a:defRPr/>
            </a:pPr>
            <a:endParaRPr lang="en-US" dirty="0"/>
          </a:p>
        </p:txBody>
      </p:sp>
      <p:sp>
        <p:nvSpPr>
          <p:cNvPr id="17412"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D5FB5961-E586-4E90-9AE3-D0B01581CAC9}" type="slidenum">
              <a:rPr lang="en-US" altLang="en-US" sz="1400"/>
              <a:pPr/>
              <a:t>3</a:t>
            </a:fld>
            <a:endParaRPr lang="en-US" altLang="en-US" sz="1400"/>
          </a:p>
        </p:txBody>
      </p:sp>
      <p:pic>
        <p:nvPicPr>
          <p:cNvPr id="17413" name="Picture 4"/>
          <p:cNvPicPr>
            <a:picLocks noChangeAspect="1"/>
          </p:cNvPicPr>
          <p:nvPr/>
        </p:nvPicPr>
        <p:blipFill>
          <a:blip r:embed="rId3">
            <a:extLst>
              <a:ext uri="{28A0092B-C50C-407E-A947-70E740481C1C}">
                <a14:useLocalDpi xmlns:a14="http://schemas.microsoft.com/office/drawing/2010/main" val="0"/>
              </a:ext>
            </a:extLst>
          </a:blip>
          <a:srcRect t="12949" b="12949"/>
          <a:stretch>
            <a:fillRect/>
          </a:stretch>
        </p:blipFill>
        <p:spPr bwMode="auto">
          <a:xfrm>
            <a:off x="660400" y="2108200"/>
            <a:ext cx="75311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z="3600" smtClean="0">
                <a:ea typeface="ＭＳ Ｐゴシック" pitchFamily="34" charset="-128"/>
              </a:rPr>
              <a:t>EOSDIS Mission Support</a:t>
            </a:r>
          </a:p>
        </p:txBody>
      </p:sp>
      <p:sp>
        <p:nvSpPr>
          <p:cNvPr id="41987" name="Text Box 13"/>
          <p:cNvSpPr txBox="1">
            <a:spLocks noChangeArrowheads="1"/>
          </p:cNvSpPr>
          <p:nvPr/>
        </p:nvSpPr>
        <p:spPr bwMode="auto">
          <a:xfrm>
            <a:off x="7280275" y="1035050"/>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400">
                <a:solidFill>
                  <a:srgbClr val="000000"/>
                </a:solidFill>
                <a:latin typeface="Calibri" pitchFamily="34" charset="0"/>
              </a:rPr>
              <a:t>2019</a:t>
            </a:r>
          </a:p>
        </p:txBody>
      </p:sp>
      <p:sp>
        <p:nvSpPr>
          <p:cNvPr id="41988" name="Text Box 14"/>
          <p:cNvSpPr txBox="1">
            <a:spLocks noChangeArrowheads="1"/>
          </p:cNvSpPr>
          <p:nvPr/>
        </p:nvSpPr>
        <p:spPr bwMode="auto">
          <a:xfrm>
            <a:off x="1593850" y="1011238"/>
            <a:ext cx="441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400">
                <a:solidFill>
                  <a:srgbClr val="000000"/>
                </a:solidFill>
                <a:latin typeface="Calibri" pitchFamily="34" charset="0"/>
              </a:rPr>
              <a:t>CY</a:t>
            </a:r>
          </a:p>
        </p:txBody>
      </p:sp>
      <p:sp>
        <p:nvSpPr>
          <p:cNvPr id="41989" name="Text Box 15"/>
          <p:cNvSpPr txBox="1">
            <a:spLocks noChangeArrowheads="1"/>
          </p:cNvSpPr>
          <p:nvPr/>
        </p:nvSpPr>
        <p:spPr bwMode="auto">
          <a:xfrm>
            <a:off x="1150938" y="1398588"/>
            <a:ext cx="190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 tIns="9144" rIns="9144" bIns="9144">
            <a:spAutoFit/>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endParaRPr lang="en-US" altLang="en-US" sz="1000">
              <a:solidFill>
                <a:srgbClr val="000000"/>
              </a:solidFill>
              <a:latin typeface="Calibri" pitchFamily="34" charset="0"/>
            </a:endParaRPr>
          </a:p>
        </p:txBody>
      </p:sp>
      <p:sp>
        <p:nvSpPr>
          <p:cNvPr id="41990" name="Text Box 16"/>
          <p:cNvSpPr txBox="1">
            <a:spLocks noChangeArrowheads="1"/>
          </p:cNvSpPr>
          <p:nvPr/>
        </p:nvSpPr>
        <p:spPr bwMode="auto">
          <a:xfrm>
            <a:off x="293688" y="1398588"/>
            <a:ext cx="19050" cy="171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4" tIns="9144" rIns="9144" bIns="9144">
            <a:spAutoFit/>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endParaRPr lang="en-US" altLang="en-US" sz="1000">
              <a:solidFill>
                <a:srgbClr val="000000"/>
              </a:solidFill>
              <a:latin typeface="Calibri" pitchFamily="34" charset="0"/>
            </a:endParaRPr>
          </a:p>
        </p:txBody>
      </p:sp>
      <p:sp>
        <p:nvSpPr>
          <p:cNvPr id="41991" name="Text Box 19"/>
          <p:cNvSpPr txBox="1">
            <a:spLocks noChangeArrowheads="1"/>
          </p:cNvSpPr>
          <p:nvPr/>
        </p:nvSpPr>
        <p:spPr bwMode="auto">
          <a:xfrm>
            <a:off x="1008063" y="1398588"/>
            <a:ext cx="19050" cy="171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4" tIns="9144" rIns="9144" bIns="9144">
            <a:spAutoFit/>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a:endParaRPr lang="en-US" altLang="en-US" sz="1000">
              <a:solidFill>
                <a:srgbClr val="000000"/>
              </a:solidFill>
              <a:latin typeface="Calibri" pitchFamily="34" charset="0"/>
            </a:endParaRPr>
          </a:p>
        </p:txBody>
      </p:sp>
      <p:sp>
        <p:nvSpPr>
          <p:cNvPr id="41992" name="Text Box 31"/>
          <p:cNvSpPr txBox="1">
            <a:spLocks noChangeArrowheads="1"/>
          </p:cNvSpPr>
          <p:nvPr/>
        </p:nvSpPr>
        <p:spPr bwMode="auto">
          <a:xfrm>
            <a:off x="2300288" y="1011238"/>
            <a:ext cx="579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400">
                <a:solidFill>
                  <a:srgbClr val="000000"/>
                </a:solidFill>
                <a:latin typeface="Calibri" pitchFamily="34" charset="0"/>
              </a:rPr>
              <a:t>2014</a:t>
            </a:r>
          </a:p>
        </p:txBody>
      </p:sp>
      <p:sp>
        <p:nvSpPr>
          <p:cNvPr id="41993" name="Text Box 64"/>
          <p:cNvSpPr txBox="1">
            <a:spLocks noChangeArrowheads="1"/>
          </p:cNvSpPr>
          <p:nvPr/>
        </p:nvSpPr>
        <p:spPr bwMode="auto">
          <a:xfrm>
            <a:off x="3235325" y="1011238"/>
            <a:ext cx="579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400">
                <a:solidFill>
                  <a:srgbClr val="000000"/>
                </a:solidFill>
                <a:latin typeface="Calibri" pitchFamily="34" charset="0"/>
              </a:rPr>
              <a:t>2015</a:t>
            </a:r>
          </a:p>
        </p:txBody>
      </p:sp>
      <p:sp>
        <p:nvSpPr>
          <p:cNvPr id="41994" name="Text Box 64"/>
          <p:cNvSpPr txBox="1">
            <a:spLocks noChangeArrowheads="1"/>
          </p:cNvSpPr>
          <p:nvPr/>
        </p:nvSpPr>
        <p:spPr bwMode="auto">
          <a:xfrm>
            <a:off x="4225925" y="1014413"/>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400">
                <a:solidFill>
                  <a:srgbClr val="000000"/>
                </a:solidFill>
                <a:latin typeface="Calibri" pitchFamily="34" charset="0"/>
              </a:rPr>
              <a:t>2016</a:t>
            </a:r>
          </a:p>
        </p:txBody>
      </p:sp>
      <p:sp>
        <p:nvSpPr>
          <p:cNvPr id="41995" name="Text Box 64"/>
          <p:cNvSpPr txBox="1">
            <a:spLocks noChangeArrowheads="1"/>
          </p:cNvSpPr>
          <p:nvPr/>
        </p:nvSpPr>
        <p:spPr bwMode="auto">
          <a:xfrm>
            <a:off x="5253038" y="1014413"/>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400">
                <a:solidFill>
                  <a:srgbClr val="000000"/>
                </a:solidFill>
                <a:latin typeface="Calibri" pitchFamily="34" charset="0"/>
              </a:rPr>
              <a:t>2017</a:t>
            </a:r>
          </a:p>
        </p:txBody>
      </p:sp>
      <p:sp>
        <p:nvSpPr>
          <p:cNvPr id="41996" name="Text Box 64"/>
          <p:cNvSpPr txBox="1">
            <a:spLocks noChangeArrowheads="1"/>
          </p:cNvSpPr>
          <p:nvPr/>
        </p:nvSpPr>
        <p:spPr bwMode="auto">
          <a:xfrm>
            <a:off x="6230938" y="1030288"/>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400">
                <a:solidFill>
                  <a:srgbClr val="000000"/>
                </a:solidFill>
                <a:latin typeface="Calibri" pitchFamily="34" charset="0"/>
              </a:rPr>
              <a:t>2018</a:t>
            </a:r>
          </a:p>
        </p:txBody>
      </p:sp>
      <p:sp>
        <p:nvSpPr>
          <p:cNvPr id="41997" name="Text Box 13"/>
          <p:cNvSpPr txBox="1">
            <a:spLocks noChangeArrowheads="1"/>
          </p:cNvSpPr>
          <p:nvPr/>
        </p:nvSpPr>
        <p:spPr bwMode="auto">
          <a:xfrm>
            <a:off x="8242300" y="1035050"/>
            <a:ext cx="58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400">
                <a:solidFill>
                  <a:srgbClr val="000000"/>
                </a:solidFill>
                <a:latin typeface="Calibri" pitchFamily="34" charset="0"/>
              </a:rPr>
              <a:t>2020</a:t>
            </a:r>
          </a:p>
        </p:txBody>
      </p:sp>
      <p:graphicFrame>
        <p:nvGraphicFramePr>
          <p:cNvPr id="3" name="Table 2"/>
          <p:cNvGraphicFramePr>
            <a:graphicFrameLocks noGrp="1"/>
          </p:cNvGraphicFramePr>
          <p:nvPr/>
        </p:nvGraphicFramePr>
        <p:xfrm>
          <a:off x="130175" y="1309688"/>
          <a:ext cx="8890000" cy="5151437"/>
        </p:xfrm>
        <a:graphic>
          <a:graphicData uri="http://schemas.openxmlformats.org/drawingml/2006/table">
            <a:tbl>
              <a:tblPr firstRow="1" bandRow="1">
                <a:tableStyleId>{5C22544A-7EE6-4342-B048-85BDC9FD1C3A}</a:tableStyleId>
              </a:tblPr>
              <a:tblGrid>
                <a:gridCol w="1473676"/>
                <a:gridCol w="407359"/>
                <a:gridCol w="1082299"/>
                <a:gridCol w="987778"/>
                <a:gridCol w="987778"/>
                <a:gridCol w="987778"/>
                <a:gridCol w="987778"/>
                <a:gridCol w="987778"/>
                <a:gridCol w="987778"/>
              </a:tblGrid>
              <a:tr h="530711">
                <a:tc>
                  <a:txBody>
                    <a:bodyPr/>
                    <a:lstStyle/>
                    <a:p>
                      <a:r>
                        <a:rPr lang="en-US" sz="2000" baseline="0" dirty="0" smtClean="0"/>
                        <a:t>EOSDIS</a:t>
                      </a:r>
                      <a:endParaRPr lang="en-US" sz="2000" dirty="0"/>
                    </a:p>
                  </a:txBody>
                  <a:tcPr marL="91446" marR="91446" marT="45723" marB="45723" anchor="ctr"/>
                </a:tc>
                <a:tc>
                  <a:txBody>
                    <a:bodyPr/>
                    <a:lstStyle/>
                    <a:p>
                      <a:endParaRPr lang="en-US" sz="1800" dirty="0"/>
                    </a:p>
                  </a:txBody>
                  <a:tcPr marL="91446" marR="91446" marT="45723" marB="45723" anchor="ctr"/>
                </a:tc>
                <a:tc>
                  <a:txBody>
                    <a:bodyPr/>
                    <a:lstStyle/>
                    <a:p>
                      <a:endParaRPr lang="en-US" sz="1800" dirty="0"/>
                    </a:p>
                  </a:txBody>
                  <a:tcPr marL="91446" marR="91446" marT="45723" marB="45723" anchor="ctr"/>
                </a:tc>
                <a:tc>
                  <a:txBody>
                    <a:bodyPr/>
                    <a:lstStyle/>
                    <a:p>
                      <a:endParaRPr lang="en-US" sz="1800" dirty="0"/>
                    </a:p>
                  </a:txBody>
                  <a:tcPr marL="91446" marR="91446" marT="45723" marB="45723" anchor="ctr"/>
                </a:tc>
                <a:tc>
                  <a:txBody>
                    <a:bodyPr/>
                    <a:lstStyle/>
                    <a:p>
                      <a:endParaRPr lang="en-US" sz="1800" dirty="0"/>
                    </a:p>
                  </a:txBody>
                  <a:tcPr marL="91446" marR="91446" marT="45723" marB="45723" anchor="ctr"/>
                </a:tc>
                <a:tc>
                  <a:txBody>
                    <a:bodyPr/>
                    <a:lstStyle/>
                    <a:p>
                      <a:endParaRPr lang="en-US" sz="1800" dirty="0"/>
                    </a:p>
                  </a:txBody>
                  <a:tcPr marL="91446" marR="91446" marT="45723" marB="45723" anchor="ctr"/>
                </a:tc>
                <a:tc>
                  <a:txBody>
                    <a:bodyPr/>
                    <a:lstStyle/>
                    <a:p>
                      <a:endParaRPr lang="en-US" sz="1800" dirty="0"/>
                    </a:p>
                  </a:txBody>
                  <a:tcPr marL="91446" marR="91446" marT="45723" marB="45723" anchor="ctr"/>
                </a:tc>
                <a:tc>
                  <a:txBody>
                    <a:bodyPr/>
                    <a:lstStyle/>
                    <a:p>
                      <a:endParaRPr lang="en-US" sz="1800" dirty="0"/>
                    </a:p>
                  </a:txBody>
                  <a:tcPr marL="91446" marR="91446" marT="45723" marB="45723" anchor="ctr"/>
                </a:tc>
                <a:tc>
                  <a:txBody>
                    <a:bodyPr/>
                    <a:lstStyle/>
                    <a:p>
                      <a:endParaRPr lang="en-US" sz="1800" dirty="0"/>
                    </a:p>
                  </a:txBody>
                  <a:tcPr marL="91446" marR="91446" marT="45723" marB="45723" anchor="ctr"/>
                </a:tc>
              </a:tr>
              <a:tr h="449063">
                <a:tc>
                  <a:txBody>
                    <a:bodyPr/>
                    <a:lstStyle/>
                    <a:p>
                      <a:r>
                        <a:rPr lang="en-US" sz="1600" b="1" dirty="0" smtClean="0"/>
                        <a:t>GPM</a:t>
                      </a:r>
                      <a:endParaRPr lang="en-US" sz="1600" b="1"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r>
              <a:tr h="449063">
                <a:tc>
                  <a:txBody>
                    <a:bodyPr/>
                    <a:lstStyle/>
                    <a:p>
                      <a:r>
                        <a:rPr lang="en-US" sz="1600" b="1" dirty="0" smtClean="0"/>
                        <a:t>OCO-2</a:t>
                      </a:r>
                      <a:endParaRPr lang="en-US" sz="1600" b="1"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r>
              <a:tr h="449063">
                <a:tc>
                  <a:txBody>
                    <a:bodyPr/>
                    <a:lstStyle/>
                    <a:p>
                      <a:r>
                        <a:rPr lang="en-US" sz="1600" b="1" dirty="0" smtClean="0"/>
                        <a:t>SMAP</a:t>
                      </a:r>
                      <a:endParaRPr lang="en-US" sz="1600" b="1"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r>
              <a:tr h="449063">
                <a:tc>
                  <a:txBody>
                    <a:bodyPr/>
                    <a:lstStyle/>
                    <a:p>
                      <a:r>
                        <a:rPr lang="en-US" sz="1600" b="1" dirty="0" smtClean="0"/>
                        <a:t>SAGE-III</a:t>
                      </a:r>
                      <a:endParaRPr lang="en-US" sz="1600" b="1"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r>
              <a:tr h="449063">
                <a:tc>
                  <a:txBody>
                    <a:bodyPr/>
                    <a:lstStyle/>
                    <a:p>
                      <a:r>
                        <a:rPr lang="en-US" sz="1600" b="1" dirty="0" smtClean="0"/>
                        <a:t>DSCOVR</a:t>
                      </a:r>
                      <a:endParaRPr lang="en-US" sz="1600" b="1"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r>
              <a:tr h="449063">
                <a:tc>
                  <a:txBody>
                    <a:bodyPr/>
                    <a:lstStyle/>
                    <a:p>
                      <a:r>
                        <a:rPr lang="en-US" sz="1600" b="1" dirty="0" smtClean="0"/>
                        <a:t>CYGNSS</a:t>
                      </a:r>
                      <a:endParaRPr lang="en-US" sz="1600" b="1"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r>
              <a:tr h="449063">
                <a:tc>
                  <a:txBody>
                    <a:bodyPr/>
                    <a:lstStyle/>
                    <a:p>
                      <a:r>
                        <a:rPr lang="en-US" sz="1600" b="1" dirty="0" smtClean="0"/>
                        <a:t>ICESat-2</a:t>
                      </a:r>
                      <a:endParaRPr lang="en-US" sz="1600" b="1"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r>
              <a:tr h="449063">
                <a:tc>
                  <a:txBody>
                    <a:bodyPr/>
                    <a:lstStyle/>
                    <a:p>
                      <a:r>
                        <a:rPr lang="en-US" sz="1600" b="1" dirty="0" smtClean="0"/>
                        <a:t>GRACE FO</a:t>
                      </a:r>
                      <a:endParaRPr lang="en-US" sz="1600" b="1"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r>
              <a:tr h="449063">
                <a:tc>
                  <a:txBody>
                    <a:bodyPr/>
                    <a:lstStyle/>
                    <a:p>
                      <a:r>
                        <a:rPr lang="en-US" sz="1600" b="1" dirty="0" smtClean="0"/>
                        <a:t>Sentinel 1A</a:t>
                      </a:r>
                      <a:endParaRPr lang="en-US" sz="1600" b="1"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r>
              <a:tr h="579155">
                <a:tc>
                  <a:txBody>
                    <a:bodyPr/>
                    <a:lstStyle/>
                    <a:p>
                      <a:r>
                        <a:rPr lang="en-US" sz="1600" b="1" dirty="0" smtClean="0"/>
                        <a:t>ISS-</a:t>
                      </a:r>
                      <a:r>
                        <a:rPr lang="en-US" sz="1600" b="1" dirty="0" err="1" smtClean="0"/>
                        <a:t>RapidScat</a:t>
                      </a:r>
                      <a:endParaRPr lang="en-US" sz="1600" b="1"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c>
                  <a:txBody>
                    <a:bodyPr/>
                    <a:lstStyle/>
                    <a:p>
                      <a:endParaRPr lang="en-US" sz="1400" dirty="0"/>
                    </a:p>
                  </a:txBody>
                  <a:tcPr marL="91446" marR="91446" marT="45723" marB="45723" anchor="ctr"/>
                </a:tc>
              </a:tr>
            </a:tbl>
          </a:graphicData>
        </a:graphic>
      </p:graphicFrame>
      <p:sp>
        <p:nvSpPr>
          <p:cNvPr id="42120" name="TextBox 123"/>
          <p:cNvSpPr txBox="1">
            <a:spLocks noChangeArrowheads="1"/>
          </p:cNvSpPr>
          <p:nvPr/>
        </p:nvSpPr>
        <p:spPr bwMode="auto">
          <a:xfrm>
            <a:off x="2735263" y="1803400"/>
            <a:ext cx="16795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pPr>
              <a:lnSpc>
                <a:spcPts val="1400"/>
              </a:lnSpc>
            </a:pPr>
            <a:r>
              <a:rPr lang="en-US" altLang="en-US" sz="1000">
                <a:solidFill>
                  <a:srgbClr val="000000"/>
                </a:solidFill>
                <a:latin typeface="Calibri" pitchFamily="34" charset="0"/>
              </a:rPr>
              <a:t>7/29/14 (Level 1)</a:t>
            </a:r>
          </a:p>
          <a:p>
            <a:pPr>
              <a:lnSpc>
                <a:spcPts val="1400"/>
              </a:lnSpc>
            </a:pPr>
            <a:r>
              <a:rPr lang="en-US" altLang="en-US" sz="1000">
                <a:solidFill>
                  <a:srgbClr val="000000"/>
                </a:solidFill>
                <a:latin typeface="Calibri" pitchFamily="34" charset="0"/>
              </a:rPr>
              <a:t>      9/2/14 (Level 2/3)</a:t>
            </a:r>
          </a:p>
        </p:txBody>
      </p:sp>
      <p:sp>
        <p:nvSpPr>
          <p:cNvPr id="42121" name="Text Box 42"/>
          <p:cNvSpPr txBox="1">
            <a:spLocks noChangeArrowheads="1"/>
          </p:cNvSpPr>
          <p:nvPr/>
        </p:nvSpPr>
        <p:spPr bwMode="auto">
          <a:xfrm>
            <a:off x="3963988" y="6519863"/>
            <a:ext cx="712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400">
                <a:solidFill>
                  <a:srgbClr val="000000"/>
                </a:solidFill>
                <a:latin typeface="Calibri" pitchFamily="34" charset="0"/>
              </a:rPr>
              <a:t>Launch</a:t>
            </a:r>
          </a:p>
        </p:txBody>
      </p:sp>
      <p:sp>
        <p:nvSpPr>
          <p:cNvPr id="42122" name="Text Box 53"/>
          <p:cNvSpPr txBox="1">
            <a:spLocks noChangeArrowheads="1"/>
          </p:cNvSpPr>
          <p:nvPr/>
        </p:nvSpPr>
        <p:spPr bwMode="auto">
          <a:xfrm>
            <a:off x="7019925" y="6510338"/>
            <a:ext cx="1250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400">
                <a:solidFill>
                  <a:srgbClr val="000000"/>
                </a:solidFill>
                <a:latin typeface="Calibri" pitchFamily="34" charset="0"/>
              </a:rPr>
              <a:t>Data Released </a:t>
            </a:r>
          </a:p>
        </p:txBody>
      </p:sp>
      <p:sp>
        <p:nvSpPr>
          <p:cNvPr id="35" name="5-Point Star 34"/>
          <p:cNvSpPr/>
          <p:nvPr/>
        </p:nvSpPr>
        <p:spPr>
          <a:xfrm>
            <a:off x="3800475" y="6581775"/>
            <a:ext cx="201613" cy="174625"/>
          </a:xfrm>
          <a:prstGeom prst="star5">
            <a:avLst/>
          </a:prstGeom>
          <a:solidFill>
            <a:srgbClr val="851BBA"/>
          </a:solidFill>
          <a:ln w="12700">
            <a:solidFill>
              <a:schemeClr val="tx1"/>
            </a:solidFill>
            <a:miter lim="800000"/>
            <a:headEnd/>
            <a:tailEnd/>
          </a:ln>
        </p:spPr>
        <p:txBody>
          <a:bodyPr wrap="none" anchor="ctr"/>
          <a:lstStyle/>
          <a:p>
            <a:pPr defTabSz="457200" fontAlgn="auto">
              <a:spcBef>
                <a:spcPts val="0"/>
              </a:spcBef>
              <a:spcAft>
                <a:spcPts val="0"/>
              </a:spcAft>
              <a:defRPr/>
            </a:pPr>
            <a:endParaRPr lang="en-US" sz="1800">
              <a:solidFill>
                <a:srgbClr val="000000"/>
              </a:solidFill>
              <a:latin typeface="Calibri"/>
              <a:ea typeface="MS PGothic" pitchFamily="34" charset="-128"/>
            </a:endParaRPr>
          </a:p>
        </p:txBody>
      </p:sp>
      <p:sp>
        <p:nvSpPr>
          <p:cNvPr id="42124" name="AutoShape 59"/>
          <p:cNvSpPr>
            <a:spLocks noChangeArrowheads="1"/>
          </p:cNvSpPr>
          <p:nvPr/>
        </p:nvSpPr>
        <p:spPr bwMode="auto">
          <a:xfrm>
            <a:off x="6846888" y="6591300"/>
            <a:ext cx="155575" cy="155575"/>
          </a:xfrm>
          <a:prstGeom prst="triangle">
            <a:avLst>
              <a:gd name="adj" fmla="val 50000"/>
            </a:avLst>
          </a:prstGeom>
          <a:solidFill>
            <a:srgbClr val="0000FF"/>
          </a:solidFill>
          <a:ln w="9525">
            <a:solidFill>
              <a:schemeClr val="tx1"/>
            </a:solidFill>
            <a:miter lim="800000"/>
            <a:headEnd/>
            <a:tailEnd/>
          </a:ln>
        </p:spPr>
        <p:txBody>
          <a:bodyPr wrap="none" anchor="ct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endParaRPr lang="en-US" altLang="en-US" sz="1800">
              <a:solidFill>
                <a:srgbClr val="000000"/>
              </a:solidFill>
              <a:latin typeface="Calibri" pitchFamily="34" charset="0"/>
            </a:endParaRPr>
          </a:p>
        </p:txBody>
      </p:sp>
      <p:sp>
        <p:nvSpPr>
          <p:cNvPr id="42125" name="AutoShape 59"/>
          <p:cNvSpPr>
            <a:spLocks noChangeArrowheads="1"/>
          </p:cNvSpPr>
          <p:nvPr/>
        </p:nvSpPr>
        <p:spPr bwMode="auto">
          <a:xfrm>
            <a:off x="2574925" y="1860550"/>
            <a:ext cx="155575" cy="155575"/>
          </a:xfrm>
          <a:prstGeom prst="triangle">
            <a:avLst>
              <a:gd name="adj" fmla="val 50000"/>
            </a:avLst>
          </a:prstGeom>
          <a:solidFill>
            <a:srgbClr val="0000FF"/>
          </a:solidFill>
          <a:ln w="9525">
            <a:solidFill>
              <a:schemeClr val="tx1"/>
            </a:solidFill>
            <a:miter lim="800000"/>
            <a:headEnd/>
            <a:tailEnd/>
          </a:ln>
        </p:spPr>
        <p:txBody>
          <a:bodyPr wrap="none" anchor="ct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endParaRPr lang="en-US" altLang="en-US" sz="1800">
              <a:solidFill>
                <a:srgbClr val="000000"/>
              </a:solidFill>
              <a:latin typeface="Calibri" pitchFamily="34" charset="0"/>
            </a:endParaRPr>
          </a:p>
        </p:txBody>
      </p:sp>
      <p:sp>
        <p:nvSpPr>
          <p:cNvPr id="42126" name="AutoShape 59"/>
          <p:cNvSpPr>
            <a:spLocks noChangeArrowheads="1"/>
          </p:cNvSpPr>
          <p:nvPr/>
        </p:nvSpPr>
        <p:spPr bwMode="auto">
          <a:xfrm>
            <a:off x="3086100" y="2371725"/>
            <a:ext cx="155575" cy="155575"/>
          </a:xfrm>
          <a:prstGeom prst="triangle">
            <a:avLst>
              <a:gd name="adj" fmla="val 50000"/>
            </a:avLst>
          </a:prstGeom>
          <a:solidFill>
            <a:srgbClr val="0000FF"/>
          </a:solidFill>
          <a:ln w="9525">
            <a:solidFill>
              <a:schemeClr val="tx1"/>
            </a:solidFill>
            <a:miter lim="800000"/>
            <a:headEnd/>
            <a:tailEnd/>
          </a:ln>
        </p:spPr>
        <p:txBody>
          <a:bodyPr wrap="none" anchor="ct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endParaRPr lang="en-US" altLang="en-US" sz="1800">
              <a:solidFill>
                <a:srgbClr val="000000"/>
              </a:solidFill>
              <a:latin typeface="Calibri" pitchFamily="34" charset="0"/>
            </a:endParaRPr>
          </a:p>
        </p:txBody>
      </p:sp>
      <p:sp>
        <p:nvSpPr>
          <p:cNvPr id="42127" name="TextBox 40"/>
          <p:cNvSpPr txBox="1">
            <a:spLocks noChangeArrowheads="1"/>
          </p:cNvSpPr>
          <p:nvPr/>
        </p:nvSpPr>
        <p:spPr bwMode="auto">
          <a:xfrm>
            <a:off x="2225675" y="2524125"/>
            <a:ext cx="80803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000">
                <a:solidFill>
                  <a:srgbClr val="000000"/>
                </a:solidFill>
                <a:latin typeface="Calibri" pitchFamily="34" charset="0"/>
              </a:rPr>
              <a:t>7/2/14</a:t>
            </a:r>
          </a:p>
        </p:txBody>
      </p:sp>
      <p:sp>
        <p:nvSpPr>
          <p:cNvPr id="42128" name="TextBox 41"/>
          <p:cNvSpPr txBox="1">
            <a:spLocks noChangeArrowheads="1"/>
          </p:cNvSpPr>
          <p:nvPr/>
        </p:nvSpPr>
        <p:spPr bwMode="auto">
          <a:xfrm>
            <a:off x="2847975" y="2532063"/>
            <a:ext cx="167798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000">
                <a:solidFill>
                  <a:srgbClr val="000000"/>
                </a:solidFill>
                <a:latin typeface="Calibri" pitchFamily="34" charset="0"/>
              </a:rPr>
              <a:t>1/1/15</a:t>
            </a:r>
          </a:p>
        </p:txBody>
      </p:sp>
      <p:sp>
        <p:nvSpPr>
          <p:cNvPr id="42129" name="TextBox 47"/>
          <p:cNvSpPr txBox="1">
            <a:spLocks noChangeArrowheads="1"/>
          </p:cNvSpPr>
          <p:nvPr/>
        </p:nvSpPr>
        <p:spPr bwMode="auto">
          <a:xfrm>
            <a:off x="2855913" y="2979738"/>
            <a:ext cx="16795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000">
                <a:solidFill>
                  <a:srgbClr val="000000"/>
                </a:solidFill>
                <a:latin typeface="Calibri" pitchFamily="34" charset="0"/>
              </a:rPr>
              <a:t>1/31/15</a:t>
            </a:r>
          </a:p>
        </p:txBody>
      </p:sp>
      <p:sp>
        <p:nvSpPr>
          <p:cNvPr id="42130" name="TextBox 59"/>
          <p:cNvSpPr txBox="1">
            <a:spLocks noChangeArrowheads="1"/>
          </p:cNvSpPr>
          <p:nvPr/>
        </p:nvSpPr>
        <p:spPr bwMode="auto">
          <a:xfrm>
            <a:off x="3487738" y="2979738"/>
            <a:ext cx="16795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000">
                <a:solidFill>
                  <a:srgbClr val="000000"/>
                </a:solidFill>
                <a:latin typeface="Calibri" pitchFamily="34" charset="0"/>
              </a:rPr>
              <a:t>7/31/15</a:t>
            </a:r>
          </a:p>
        </p:txBody>
      </p:sp>
      <p:sp>
        <p:nvSpPr>
          <p:cNvPr id="42131" name="AutoShape 59"/>
          <p:cNvSpPr>
            <a:spLocks noChangeArrowheads="1"/>
          </p:cNvSpPr>
          <p:nvPr/>
        </p:nvSpPr>
        <p:spPr bwMode="auto">
          <a:xfrm>
            <a:off x="3633788" y="2835275"/>
            <a:ext cx="155575" cy="155575"/>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endParaRPr lang="en-US" altLang="en-US" sz="1800">
              <a:solidFill>
                <a:srgbClr val="000000"/>
              </a:solidFill>
              <a:latin typeface="Calibri" pitchFamily="34" charset="0"/>
            </a:endParaRPr>
          </a:p>
        </p:txBody>
      </p:sp>
      <p:sp>
        <p:nvSpPr>
          <p:cNvPr id="42132" name="TextBox 62"/>
          <p:cNvSpPr txBox="1">
            <a:spLocks noChangeArrowheads="1"/>
          </p:cNvSpPr>
          <p:nvPr/>
        </p:nvSpPr>
        <p:spPr bwMode="auto">
          <a:xfrm>
            <a:off x="3997325" y="3387725"/>
            <a:ext cx="16795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000">
                <a:solidFill>
                  <a:srgbClr val="000000"/>
                </a:solidFill>
                <a:latin typeface="Calibri" pitchFamily="34" charset="0"/>
              </a:rPr>
              <a:t>3/30/16</a:t>
            </a:r>
          </a:p>
        </p:txBody>
      </p:sp>
      <p:sp>
        <p:nvSpPr>
          <p:cNvPr id="42133" name="TextBox 63"/>
          <p:cNvSpPr txBox="1">
            <a:spLocks noChangeArrowheads="1"/>
          </p:cNvSpPr>
          <p:nvPr/>
        </p:nvSpPr>
        <p:spPr bwMode="auto">
          <a:xfrm>
            <a:off x="4616450" y="3386138"/>
            <a:ext cx="167957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000">
                <a:solidFill>
                  <a:srgbClr val="000000"/>
                </a:solidFill>
                <a:latin typeface="Calibri" pitchFamily="34" charset="0"/>
              </a:rPr>
              <a:t>9/30/16</a:t>
            </a:r>
          </a:p>
        </p:txBody>
      </p:sp>
      <p:sp>
        <p:nvSpPr>
          <p:cNvPr id="42134" name="AutoShape 59"/>
          <p:cNvSpPr>
            <a:spLocks noChangeArrowheads="1"/>
          </p:cNvSpPr>
          <p:nvPr/>
        </p:nvSpPr>
        <p:spPr bwMode="auto">
          <a:xfrm>
            <a:off x="4829175" y="3252788"/>
            <a:ext cx="155575" cy="155575"/>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endParaRPr lang="en-US" altLang="en-US" sz="1800">
              <a:solidFill>
                <a:srgbClr val="000000"/>
              </a:solidFill>
              <a:latin typeface="Calibri" pitchFamily="34" charset="0"/>
            </a:endParaRPr>
          </a:p>
        </p:txBody>
      </p:sp>
      <p:sp>
        <p:nvSpPr>
          <p:cNvPr id="42135" name="TextBox 70"/>
          <p:cNvSpPr txBox="1">
            <a:spLocks noChangeArrowheads="1"/>
          </p:cNvSpPr>
          <p:nvPr/>
        </p:nvSpPr>
        <p:spPr bwMode="auto">
          <a:xfrm>
            <a:off x="4217988" y="4319588"/>
            <a:ext cx="167957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000">
                <a:solidFill>
                  <a:srgbClr val="000000"/>
                </a:solidFill>
                <a:latin typeface="Calibri" pitchFamily="34" charset="0"/>
              </a:rPr>
              <a:t>       10/28/16</a:t>
            </a:r>
          </a:p>
        </p:txBody>
      </p:sp>
      <p:sp>
        <p:nvSpPr>
          <p:cNvPr id="42136" name="TextBox 71"/>
          <p:cNvSpPr txBox="1">
            <a:spLocks noChangeArrowheads="1"/>
          </p:cNvSpPr>
          <p:nvPr/>
        </p:nvSpPr>
        <p:spPr bwMode="auto">
          <a:xfrm>
            <a:off x="4916488" y="4318000"/>
            <a:ext cx="167798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000">
                <a:solidFill>
                  <a:srgbClr val="000000"/>
                </a:solidFill>
                <a:latin typeface="Calibri" pitchFamily="34" charset="0"/>
              </a:rPr>
              <a:t>       4/28/17</a:t>
            </a:r>
          </a:p>
        </p:txBody>
      </p:sp>
      <p:sp>
        <p:nvSpPr>
          <p:cNvPr id="42137" name="AutoShape 59"/>
          <p:cNvSpPr>
            <a:spLocks noChangeArrowheads="1"/>
          </p:cNvSpPr>
          <p:nvPr/>
        </p:nvSpPr>
        <p:spPr bwMode="auto">
          <a:xfrm>
            <a:off x="5314950" y="4159250"/>
            <a:ext cx="155575" cy="155575"/>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endParaRPr lang="en-US" altLang="en-US" sz="1800">
              <a:solidFill>
                <a:srgbClr val="000000"/>
              </a:solidFill>
              <a:latin typeface="Calibri" pitchFamily="34" charset="0"/>
            </a:endParaRPr>
          </a:p>
        </p:txBody>
      </p:sp>
      <p:sp>
        <p:nvSpPr>
          <p:cNvPr id="42138" name="AutoShape 59"/>
          <p:cNvSpPr>
            <a:spLocks noChangeArrowheads="1"/>
          </p:cNvSpPr>
          <p:nvPr/>
        </p:nvSpPr>
        <p:spPr bwMode="auto">
          <a:xfrm>
            <a:off x="6045200" y="4651375"/>
            <a:ext cx="155575" cy="155575"/>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endParaRPr lang="en-US" altLang="en-US" sz="1800">
              <a:solidFill>
                <a:srgbClr val="000000"/>
              </a:solidFill>
              <a:latin typeface="Calibri" pitchFamily="34" charset="0"/>
            </a:endParaRPr>
          </a:p>
        </p:txBody>
      </p:sp>
      <p:sp>
        <p:nvSpPr>
          <p:cNvPr id="109" name="TextBox 108"/>
          <p:cNvSpPr txBox="1"/>
          <p:nvPr/>
        </p:nvSpPr>
        <p:spPr>
          <a:xfrm>
            <a:off x="5348288" y="4705350"/>
            <a:ext cx="674687" cy="404813"/>
          </a:xfrm>
          <a:prstGeom prst="rect">
            <a:avLst/>
          </a:prstGeom>
          <a:noFill/>
          <a:ln w="9525">
            <a:noFill/>
            <a:miter lim="800000"/>
            <a:headEnd/>
            <a:tailEnd/>
          </a:ln>
        </p:spPr>
        <p:txBody>
          <a:bodyPr wrap="none" anchor="ctr"/>
          <a:lstStyle>
            <a:defPPr>
              <a:defRPr lang="en-US"/>
            </a:defPPr>
            <a:lvl1pPr>
              <a:defRPr>
                <a:solidFill>
                  <a:srgbClr val="000000"/>
                </a:solidFill>
                <a:ea typeface="MS PGothic" pitchFamily="34" charset="-128"/>
              </a:defRPr>
            </a:lvl1pPr>
          </a:lstStyle>
          <a:p>
            <a:pPr defTabSz="457200" fontAlgn="auto">
              <a:spcBef>
                <a:spcPts val="0"/>
              </a:spcBef>
              <a:spcAft>
                <a:spcPts val="0"/>
              </a:spcAft>
              <a:defRPr/>
            </a:pPr>
            <a:r>
              <a:rPr lang="en-US" sz="1000" dirty="0" smtClean="0">
                <a:solidFill>
                  <a:prstClr val="black"/>
                </a:solidFill>
                <a:latin typeface="Calibri"/>
                <a:ea typeface="+mn-ea"/>
              </a:rPr>
              <a:t>7/27/17</a:t>
            </a:r>
            <a:endParaRPr lang="en-US" sz="1000" dirty="0">
              <a:solidFill>
                <a:prstClr val="black"/>
              </a:solidFill>
              <a:latin typeface="Calibri"/>
              <a:ea typeface="+mn-ea"/>
            </a:endParaRPr>
          </a:p>
        </p:txBody>
      </p:sp>
      <p:sp>
        <p:nvSpPr>
          <p:cNvPr id="42140" name="TextBox 109"/>
          <p:cNvSpPr txBox="1">
            <a:spLocks noChangeArrowheads="1"/>
          </p:cNvSpPr>
          <p:nvPr/>
        </p:nvSpPr>
        <p:spPr bwMode="auto">
          <a:xfrm>
            <a:off x="5884863" y="4778375"/>
            <a:ext cx="16795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000">
                <a:solidFill>
                  <a:srgbClr val="000000"/>
                </a:solidFill>
                <a:latin typeface="Calibri" pitchFamily="34" charset="0"/>
              </a:rPr>
              <a:t>1/27/18</a:t>
            </a:r>
          </a:p>
        </p:txBody>
      </p:sp>
      <p:sp>
        <p:nvSpPr>
          <p:cNvPr id="42141" name="TextBox 111"/>
          <p:cNvSpPr txBox="1">
            <a:spLocks noChangeArrowheads="1"/>
          </p:cNvSpPr>
          <p:nvPr/>
        </p:nvSpPr>
        <p:spPr bwMode="auto">
          <a:xfrm>
            <a:off x="5529263" y="5213350"/>
            <a:ext cx="80803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000">
                <a:solidFill>
                  <a:srgbClr val="000000"/>
                </a:solidFill>
                <a:latin typeface="Calibri" pitchFamily="34" charset="0"/>
              </a:rPr>
              <a:t>8/1/17</a:t>
            </a:r>
          </a:p>
        </p:txBody>
      </p:sp>
      <p:sp>
        <p:nvSpPr>
          <p:cNvPr id="42142" name="TextBox 112"/>
          <p:cNvSpPr txBox="1">
            <a:spLocks noChangeArrowheads="1"/>
          </p:cNvSpPr>
          <p:nvPr/>
        </p:nvSpPr>
        <p:spPr bwMode="auto">
          <a:xfrm>
            <a:off x="5970588" y="5222875"/>
            <a:ext cx="16795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000">
                <a:solidFill>
                  <a:srgbClr val="000000"/>
                </a:solidFill>
                <a:latin typeface="Calibri" pitchFamily="34" charset="0"/>
              </a:rPr>
              <a:t>2/1/18</a:t>
            </a:r>
          </a:p>
        </p:txBody>
      </p:sp>
      <p:sp>
        <p:nvSpPr>
          <p:cNvPr id="42143" name="AutoShape 59"/>
          <p:cNvSpPr>
            <a:spLocks noChangeArrowheads="1"/>
          </p:cNvSpPr>
          <p:nvPr/>
        </p:nvSpPr>
        <p:spPr bwMode="auto">
          <a:xfrm>
            <a:off x="6138863" y="5094288"/>
            <a:ext cx="155575" cy="155575"/>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endParaRPr lang="en-US" altLang="en-US" sz="1800">
              <a:solidFill>
                <a:srgbClr val="000000"/>
              </a:solidFill>
              <a:latin typeface="Calibri" pitchFamily="34" charset="0"/>
            </a:endParaRPr>
          </a:p>
        </p:txBody>
      </p:sp>
      <p:sp>
        <p:nvSpPr>
          <p:cNvPr id="117" name="5-Point Star 116"/>
          <p:cNvSpPr/>
          <p:nvPr/>
        </p:nvSpPr>
        <p:spPr>
          <a:xfrm>
            <a:off x="4764088" y="4171950"/>
            <a:ext cx="201612" cy="174625"/>
          </a:xfrm>
          <a:prstGeom prst="star5">
            <a:avLst/>
          </a:prstGeom>
          <a:noFill/>
          <a:ln w="12700">
            <a:solidFill>
              <a:schemeClr val="tx1"/>
            </a:solidFill>
            <a:miter lim="800000"/>
            <a:headEnd/>
            <a:tailEnd/>
          </a:ln>
        </p:spPr>
        <p:txBody>
          <a:bodyPr wrap="none" anchor="ctr"/>
          <a:lstStyle/>
          <a:p>
            <a:pPr defTabSz="457200" fontAlgn="auto">
              <a:spcBef>
                <a:spcPts val="0"/>
              </a:spcBef>
              <a:spcAft>
                <a:spcPts val="0"/>
              </a:spcAft>
              <a:defRPr/>
            </a:pPr>
            <a:endParaRPr lang="en-US" sz="1800">
              <a:solidFill>
                <a:srgbClr val="000000"/>
              </a:solidFill>
              <a:latin typeface="Calibri"/>
              <a:ea typeface="MS PGothic" pitchFamily="34" charset="-128"/>
            </a:endParaRPr>
          </a:p>
        </p:txBody>
      </p:sp>
      <p:sp>
        <p:nvSpPr>
          <p:cNvPr id="119" name="5-Point Star 118"/>
          <p:cNvSpPr/>
          <p:nvPr/>
        </p:nvSpPr>
        <p:spPr>
          <a:xfrm>
            <a:off x="4164013" y="3241675"/>
            <a:ext cx="201612" cy="174625"/>
          </a:xfrm>
          <a:prstGeom prst="star5">
            <a:avLst/>
          </a:prstGeom>
          <a:noFill/>
          <a:ln w="12700">
            <a:solidFill>
              <a:schemeClr val="tx1"/>
            </a:solidFill>
            <a:miter lim="800000"/>
            <a:headEnd/>
            <a:tailEnd/>
          </a:ln>
        </p:spPr>
        <p:txBody>
          <a:bodyPr wrap="none" anchor="ctr"/>
          <a:lstStyle/>
          <a:p>
            <a:pPr defTabSz="457200" fontAlgn="auto">
              <a:spcBef>
                <a:spcPts val="0"/>
              </a:spcBef>
              <a:spcAft>
                <a:spcPts val="0"/>
              </a:spcAft>
              <a:defRPr/>
            </a:pPr>
            <a:endParaRPr lang="en-US" sz="1800">
              <a:solidFill>
                <a:srgbClr val="000000"/>
              </a:solidFill>
              <a:latin typeface="Calibri"/>
              <a:ea typeface="MS PGothic" pitchFamily="34" charset="-128"/>
            </a:endParaRPr>
          </a:p>
        </p:txBody>
      </p:sp>
      <p:sp>
        <p:nvSpPr>
          <p:cNvPr id="120" name="5-Point Star 119"/>
          <p:cNvSpPr/>
          <p:nvPr/>
        </p:nvSpPr>
        <p:spPr>
          <a:xfrm>
            <a:off x="3070225" y="2825750"/>
            <a:ext cx="203200" cy="174625"/>
          </a:xfrm>
          <a:prstGeom prst="star5">
            <a:avLst/>
          </a:prstGeom>
          <a:solidFill>
            <a:srgbClr val="851BBA"/>
          </a:solidFill>
          <a:ln w="12700">
            <a:solidFill>
              <a:schemeClr val="tx1"/>
            </a:solidFill>
            <a:miter lim="800000"/>
            <a:headEnd/>
            <a:tailEnd/>
          </a:ln>
        </p:spPr>
        <p:txBody>
          <a:bodyPr wrap="none" anchor="ctr"/>
          <a:lstStyle/>
          <a:p>
            <a:pPr defTabSz="457200" fontAlgn="auto">
              <a:spcBef>
                <a:spcPts val="0"/>
              </a:spcBef>
              <a:spcAft>
                <a:spcPts val="0"/>
              </a:spcAft>
              <a:defRPr/>
            </a:pPr>
            <a:endParaRPr lang="en-US" sz="1800">
              <a:solidFill>
                <a:srgbClr val="000000"/>
              </a:solidFill>
              <a:latin typeface="Calibri"/>
              <a:ea typeface="MS PGothic" pitchFamily="34" charset="-128"/>
            </a:endParaRPr>
          </a:p>
        </p:txBody>
      </p:sp>
      <p:sp>
        <p:nvSpPr>
          <p:cNvPr id="121" name="5-Point Star 120"/>
          <p:cNvSpPr/>
          <p:nvPr/>
        </p:nvSpPr>
        <p:spPr>
          <a:xfrm>
            <a:off x="2473325" y="2333625"/>
            <a:ext cx="201613" cy="174625"/>
          </a:xfrm>
          <a:prstGeom prst="star5">
            <a:avLst/>
          </a:prstGeom>
          <a:solidFill>
            <a:srgbClr val="851BBA"/>
          </a:solidFill>
          <a:ln w="12700">
            <a:solidFill>
              <a:schemeClr val="tx1"/>
            </a:solidFill>
            <a:miter lim="800000"/>
            <a:headEnd/>
            <a:tailEnd/>
          </a:ln>
        </p:spPr>
        <p:txBody>
          <a:bodyPr wrap="none" anchor="ctr"/>
          <a:lstStyle/>
          <a:p>
            <a:pPr defTabSz="457200" fontAlgn="auto">
              <a:spcBef>
                <a:spcPts val="0"/>
              </a:spcBef>
              <a:spcAft>
                <a:spcPts val="0"/>
              </a:spcAft>
              <a:defRPr/>
            </a:pPr>
            <a:endParaRPr lang="en-US" sz="1800">
              <a:solidFill>
                <a:srgbClr val="000000"/>
              </a:solidFill>
              <a:latin typeface="Calibri"/>
              <a:ea typeface="MS PGothic" pitchFamily="34" charset="-128"/>
            </a:endParaRPr>
          </a:p>
        </p:txBody>
      </p:sp>
      <p:sp>
        <p:nvSpPr>
          <p:cNvPr id="122" name="5-Point Star 121"/>
          <p:cNvSpPr/>
          <p:nvPr/>
        </p:nvSpPr>
        <p:spPr>
          <a:xfrm>
            <a:off x="5661025" y="5081588"/>
            <a:ext cx="201613" cy="174625"/>
          </a:xfrm>
          <a:prstGeom prst="star5">
            <a:avLst/>
          </a:prstGeom>
          <a:noFill/>
          <a:ln w="12700">
            <a:solidFill>
              <a:schemeClr val="tx1"/>
            </a:solidFill>
            <a:miter lim="800000"/>
            <a:headEnd/>
            <a:tailEnd/>
          </a:ln>
        </p:spPr>
        <p:txBody>
          <a:bodyPr wrap="none" anchor="ctr"/>
          <a:lstStyle/>
          <a:p>
            <a:pPr defTabSz="457200" fontAlgn="auto">
              <a:spcBef>
                <a:spcPts val="0"/>
              </a:spcBef>
              <a:spcAft>
                <a:spcPts val="0"/>
              </a:spcAft>
              <a:defRPr/>
            </a:pPr>
            <a:endParaRPr lang="en-US" sz="1800">
              <a:solidFill>
                <a:srgbClr val="000000"/>
              </a:solidFill>
              <a:latin typeface="Calibri"/>
              <a:ea typeface="MS PGothic" pitchFamily="34" charset="-128"/>
            </a:endParaRPr>
          </a:p>
        </p:txBody>
      </p:sp>
      <p:sp>
        <p:nvSpPr>
          <p:cNvPr id="125" name="5-Point Star 124"/>
          <p:cNvSpPr/>
          <p:nvPr/>
        </p:nvSpPr>
        <p:spPr>
          <a:xfrm>
            <a:off x="5564188" y="4632325"/>
            <a:ext cx="203200" cy="174625"/>
          </a:xfrm>
          <a:prstGeom prst="star5">
            <a:avLst/>
          </a:prstGeom>
          <a:noFill/>
          <a:ln w="12700">
            <a:solidFill>
              <a:schemeClr val="tx1"/>
            </a:solidFill>
            <a:miter lim="800000"/>
            <a:headEnd/>
            <a:tailEnd/>
          </a:ln>
        </p:spPr>
        <p:txBody>
          <a:bodyPr wrap="none" anchor="ctr"/>
          <a:lstStyle/>
          <a:p>
            <a:pPr defTabSz="457200" fontAlgn="auto">
              <a:spcBef>
                <a:spcPts val="0"/>
              </a:spcBef>
              <a:spcAft>
                <a:spcPts val="0"/>
              </a:spcAft>
              <a:defRPr/>
            </a:pPr>
            <a:endParaRPr lang="en-US" sz="1800">
              <a:solidFill>
                <a:srgbClr val="000000"/>
              </a:solidFill>
              <a:latin typeface="Calibri"/>
              <a:ea typeface="MS PGothic" pitchFamily="34" charset="-128"/>
            </a:endParaRPr>
          </a:p>
        </p:txBody>
      </p:sp>
      <p:sp>
        <p:nvSpPr>
          <p:cNvPr id="5" name="Rectangle 4"/>
          <p:cNvSpPr/>
          <p:nvPr/>
        </p:nvSpPr>
        <p:spPr>
          <a:xfrm>
            <a:off x="1570038" y="6521450"/>
            <a:ext cx="6672262" cy="284163"/>
          </a:xfrm>
          <a:prstGeom prst="rect">
            <a:avLst/>
          </a:prstGeom>
          <a:noFill/>
          <a:ln w="1270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prstClr val="white"/>
              </a:solidFill>
            </a:endParaRPr>
          </a:p>
        </p:txBody>
      </p:sp>
      <p:sp>
        <p:nvSpPr>
          <p:cNvPr id="54" name="5-Point Star 53"/>
          <p:cNvSpPr/>
          <p:nvPr/>
        </p:nvSpPr>
        <p:spPr>
          <a:xfrm>
            <a:off x="1641475" y="6591300"/>
            <a:ext cx="203200" cy="174625"/>
          </a:xfrm>
          <a:prstGeom prst="star5">
            <a:avLst/>
          </a:prstGeom>
          <a:noFill/>
          <a:ln w="12700">
            <a:solidFill>
              <a:schemeClr val="tx1"/>
            </a:solidFill>
            <a:miter lim="800000"/>
            <a:headEnd/>
            <a:tailEnd/>
          </a:ln>
        </p:spPr>
        <p:txBody>
          <a:bodyPr wrap="none" anchor="ctr"/>
          <a:lstStyle/>
          <a:p>
            <a:pPr defTabSz="457200" fontAlgn="auto">
              <a:spcBef>
                <a:spcPts val="0"/>
              </a:spcBef>
              <a:spcAft>
                <a:spcPts val="0"/>
              </a:spcAft>
              <a:defRPr/>
            </a:pPr>
            <a:endParaRPr lang="en-US" sz="1800">
              <a:solidFill>
                <a:srgbClr val="000000"/>
              </a:solidFill>
              <a:latin typeface="Calibri"/>
              <a:ea typeface="MS PGothic" pitchFamily="34" charset="-128"/>
            </a:endParaRPr>
          </a:p>
        </p:txBody>
      </p:sp>
      <p:sp>
        <p:nvSpPr>
          <p:cNvPr id="42152" name="Text Box 42"/>
          <p:cNvSpPr txBox="1">
            <a:spLocks noChangeArrowheads="1"/>
          </p:cNvSpPr>
          <p:nvPr/>
        </p:nvSpPr>
        <p:spPr bwMode="auto">
          <a:xfrm>
            <a:off x="1784350" y="6518275"/>
            <a:ext cx="1903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400">
                <a:solidFill>
                  <a:srgbClr val="000000"/>
                </a:solidFill>
                <a:latin typeface="Calibri" pitchFamily="34" charset="0"/>
              </a:rPr>
              <a:t>Launch Readiness Date</a:t>
            </a:r>
          </a:p>
        </p:txBody>
      </p:sp>
      <p:sp>
        <p:nvSpPr>
          <p:cNvPr id="42153" name="Text Box 53"/>
          <p:cNvSpPr txBox="1">
            <a:spLocks noChangeArrowheads="1"/>
          </p:cNvSpPr>
          <p:nvPr/>
        </p:nvSpPr>
        <p:spPr bwMode="auto">
          <a:xfrm>
            <a:off x="4981575" y="6519863"/>
            <a:ext cx="180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400">
                <a:solidFill>
                  <a:srgbClr val="000000"/>
                </a:solidFill>
                <a:latin typeface="Calibri" pitchFamily="34" charset="0"/>
              </a:rPr>
              <a:t>Planned Data Release </a:t>
            </a:r>
          </a:p>
        </p:txBody>
      </p:sp>
      <p:sp>
        <p:nvSpPr>
          <p:cNvPr id="42154" name="AutoShape 59"/>
          <p:cNvSpPr>
            <a:spLocks noChangeArrowheads="1"/>
          </p:cNvSpPr>
          <p:nvPr/>
        </p:nvSpPr>
        <p:spPr bwMode="auto">
          <a:xfrm>
            <a:off x="4810125" y="6602413"/>
            <a:ext cx="155575" cy="155575"/>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endParaRPr lang="en-US" altLang="en-US" sz="1800">
              <a:solidFill>
                <a:srgbClr val="000000"/>
              </a:solidFill>
              <a:latin typeface="Calibri" pitchFamily="34" charset="0"/>
            </a:endParaRPr>
          </a:p>
        </p:txBody>
      </p:sp>
      <p:sp>
        <p:nvSpPr>
          <p:cNvPr id="42155" name="AutoShape 59"/>
          <p:cNvSpPr>
            <a:spLocks noChangeArrowheads="1"/>
          </p:cNvSpPr>
          <p:nvPr/>
        </p:nvSpPr>
        <p:spPr bwMode="auto">
          <a:xfrm>
            <a:off x="2757488" y="2016125"/>
            <a:ext cx="155575" cy="155575"/>
          </a:xfrm>
          <a:prstGeom prst="triangle">
            <a:avLst>
              <a:gd name="adj" fmla="val 50000"/>
            </a:avLst>
          </a:prstGeom>
          <a:solidFill>
            <a:srgbClr val="0000FF"/>
          </a:solidFill>
          <a:ln w="9525">
            <a:solidFill>
              <a:schemeClr val="tx1"/>
            </a:solidFill>
            <a:miter lim="800000"/>
            <a:headEnd/>
            <a:tailEnd/>
          </a:ln>
        </p:spPr>
        <p:txBody>
          <a:bodyPr wrap="none" anchor="ct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endParaRPr lang="en-US" altLang="en-US" sz="1800">
              <a:solidFill>
                <a:srgbClr val="000000"/>
              </a:solidFill>
              <a:latin typeface="Calibri" pitchFamily="34" charset="0"/>
            </a:endParaRPr>
          </a:p>
        </p:txBody>
      </p:sp>
      <p:sp>
        <p:nvSpPr>
          <p:cNvPr id="42156" name="AutoShape 59"/>
          <p:cNvSpPr>
            <a:spLocks noChangeArrowheads="1"/>
          </p:cNvSpPr>
          <p:nvPr/>
        </p:nvSpPr>
        <p:spPr bwMode="auto">
          <a:xfrm>
            <a:off x="3498850" y="5522913"/>
            <a:ext cx="155575" cy="155575"/>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endParaRPr lang="en-US" altLang="en-US" sz="1800">
              <a:solidFill>
                <a:srgbClr val="000000"/>
              </a:solidFill>
              <a:latin typeface="Calibri" pitchFamily="34" charset="0"/>
            </a:endParaRPr>
          </a:p>
        </p:txBody>
      </p:sp>
      <p:sp>
        <p:nvSpPr>
          <p:cNvPr id="42157" name="TextBox 69"/>
          <p:cNvSpPr txBox="1">
            <a:spLocks noChangeArrowheads="1"/>
          </p:cNvSpPr>
          <p:nvPr/>
        </p:nvSpPr>
        <p:spPr bwMode="auto">
          <a:xfrm>
            <a:off x="3300413" y="5654675"/>
            <a:ext cx="611187"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000">
                <a:solidFill>
                  <a:srgbClr val="000000"/>
                </a:solidFill>
                <a:latin typeface="Calibri" pitchFamily="34" charset="0"/>
              </a:rPr>
              <a:t>6/1/15</a:t>
            </a:r>
          </a:p>
        </p:txBody>
      </p:sp>
      <p:sp>
        <p:nvSpPr>
          <p:cNvPr id="42158" name="TextBox 73"/>
          <p:cNvSpPr txBox="1">
            <a:spLocks noChangeArrowheads="1"/>
          </p:cNvSpPr>
          <p:nvPr/>
        </p:nvSpPr>
        <p:spPr bwMode="auto">
          <a:xfrm>
            <a:off x="2878138" y="3883025"/>
            <a:ext cx="16795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000">
                <a:solidFill>
                  <a:srgbClr val="000000"/>
                </a:solidFill>
                <a:latin typeface="Calibri" pitchFamily="34" charset="0"/>
              </a:rPr>
              <a:t>2/11/15</a:t>
            </a:r>
          </a:p>
        </p:txBody>
      </p:sp>
      <p:sp>
        <p:nvSpPr>
          <p:cNvPr id="42159" name="TextBox 74"/>
          <p:cNvSpPr txBox="1">
            <a:spLocks noChangeArrowheads="1"/>
          </p:cNvSpPr>
          <p:nvPr/>
        </p:nvSpPr>
        <p:spPr bwMode="auto">
          <a:xfrm>
            <a:off x="3540125" y="3875088"/>
            <a:ext cx="16795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000">
                <a:solidFill>
                  <a:srgbClr val="000000"/>
                </a:solidFill>
                <a:latin typeface="Calibri" pitchFamily="34" charset="0"/>
              </a:rPr>
              <a:t>8/8/15</a:t>
            </a:r>
          </a:p>
        </p:txBody>
      </p:sp>
      <p:sp>
        <p:nvSpPr>
          <p:cNvPr id="42160" name="AutoShape 59"/>
          <p:cNvSpPr>
            <a:spLocks noChangeArrowheads="1"/>
          </p:cNvSpPr>
          <p:nvPr/>
        </p:nvSpPr>
        <p:spPr bwMode="auto">
          <a:xfrm>
            <a:off x="3703638" y="3738563"/>
            <a:ext cx="155575" cy="155575"/>
          </a:xfrm>
          <a:prstGeom prst="triangle">
            <a:avLst>
              <a:gd name="adj"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endParaRPr lang="en-US" altLang="en-US" sz="1800">
              <a:solidFill>
                <a:srgbClr val="000000"/>
              </a:solidFill>
              <a:latin typeface="Calibri" pitchFamily="34" charset="0"/>
            </a:endParaRPr>
          </a:p>
        </p:txBody>
      </p:sp>
      <p:sp>
        <p:nvSpPr>
          <p:cNvPr id="77" name="5-Point Star 76"/>
          <p:cNvSpPr/>
          <p:nvPr/>
        </p:nvSpPr>
        <p:spPr>
          <a:xfrm>
            <a:off x="3092450" y="3729038"/>
            <a:ext cx="201613" cy="174625"/>
          </a:xfrm>
          <a:prstGeom prst="star5">
            <a:avLst/>
          </a:prstGeom>
          <a:solidFill>
            <a:srgbClr val="851BBA"/>
          </a:solidFill>
          <a:ln w="12700">
            <a:solidFill>
              <a:schemeClr val="tx1"/>
            </a:solidFill>
            <a:miter lim="800000"/>
            <a:headEnd/>
            <a:tailEnd/>
          </a:ln>
        </p:spPr>
        <p:txBody>
          <a:bodyPr wrap="none" anchor="ctr"/>
          <a:lstStyle/>
          <a:p>
            <a:pPr defTabSz="457200" fontAlgn="auto">
              <a:spcBef>
                <a:spcPts val="0"/>
              </a:spcBef>
              <a:spcAft>
                <a:spcPts val="0"/>
              </a:spcAft>
              <a:defRPr/>
            </a:pPr>
            <a:endParaRPr lang="en-US" sz="1800">
              <a:solidFill>
                <a:srgbClr val="000000"/>
              </a:solidFill>
              <a:latin typeface="Calibri"/>
              <a:ea typeface="MS PGothic" pitchFamily="34" charset="-128"/>
            </a:endParaRPr>
          </a:p>
        </p:txBody>
      </p:sp>
      <p:sp>
        <p:nvSpPr>
          <p:cNvPr id="42162" name="AutoShape 59"/>
          <p:cNvSpPr>
            <a:spLocks noChangeArrowheads="1"/>
          </p:cNvSpPr>
          <p:nvPr/>
        </p:nvSpPr>
        <p:spPr bwMode="auto">
          <a:xfrm>
            <a:off x="3170238" y="5976938"/>
            <a:ext cx="155575" cy="155575"/>
          </a:xfrm>
          <a:prstGeom prst="triangle">
            <a:avLst>
              <a:gd name="adj" fmla="val 50000"/>
            </a:avLst>
          </a:prstGeom>
          <a:solidFill>
            <a:srgbClr val="0000FF"/>
          </a:solidFill>
          <a:ln w="9525">
            <a:solidFill>
              <a:schemeClr val="tx1"/>
            </a:solidFill>
            <a:miter lim="800000"/>
            <a:headEnd/>
            <a:tailEnd/>
          </a:ln>
        </p:spPr>
        <p:txBody>
          <a:bodyPr wrap="none" anchor="ct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endParaRPr lang="en-US" altLang="en-US" sz="1800">
              <a:solidFill>
                <a:srgbClr val="000000"/>
              </a:solidFill>
              <a:latin typeface="Calibri" pitchFamily="34" charset="0"/>
            </a:endParaRPr>
          </a:p>
        </p:txBody>
      </p:sp>
      <p:sp>
        <p:nvSpPr>
          <p:cNvPr id="67" name="5-Point Star 66"/>
          <p:cNvSpPr/>
          <p:nvPr/>
        </p:nvSpPr>
        <p:spPr>
          <a:xfrm>
            <a:off x="2787650" y="5957888"/>
            <a:ext cx="201613" cy="174625"/>
          </a:xfrm>
          <a:prstGeom prst="star5">
            <a:avLst/>
          </a:prstGeom>
          <a:solidFill>
            <a:srgbClr val="851BBA"/>
          </a:solidFill>
          <a:ln w="12700">
            <a:solidFill>
              <a:schemeClr val="tx1"/>
            </a:solidFill>
            <a:miter lim="800000"/>
            <a:headEnd/>
            <a:tailEnd/>
          </a:ln>
        </p:spPr>
        <p:txBody>
          <a:bodyPr wrap="none" anchor="ctr"/>
          <a:lstStyle/>
          <a:p>
            <a:pPr defTabSz="457200" fontAlgn="auto">
              <a:spcBef>
                <a:spcPts val="0"/>
              </a:spcBef>
              <a:spcAft>
                <a:spcPts val="0"/>
              </a:spcAft>
              <a:defRPr/>
            </a:pPr>
            <a:endParaRPr lang="en-US" sz="1800">
              <a:solidFill>
                <a:srgbClr val="000000"/>
              </a:solidFill>
              <a:latin typeface="Calibri"/>
              <a:ea typeface="MS PGothic" pitchFamily="34" charset="-128"/>
            </a:endParaRPr>
          </a:p>
        </p:txBody>
      </p:sp>
      <p:sp>
        <p:nvSpPr>
          <p:cNvPr id="42164" name="TextBox 67"/>
          <p:cNvSpPr txBox="1">
            <a:spLocks noChangeArrowheads="1"/>
          </p:cNvSpPr>
          <p:nvPr/>
        </p:nvSpPr>
        <p:spPr bwMode="auto">
          <a:xfrm>
            <a:off x="2595563" y="6143625"/>
            <a:ext cx="808037"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000">
                <a:solidFill>
                  <a:srgbClr val="000000"/>
                </a:solidFill>
                <a:latin typeface="Calibri" pitchFamily="34" charset="0"/>
              </a:rPr>
              <a:t>9/20/14</a:t>
            </a:r>
          </a:p>
        </p:txBody>
      </p:sp>
      <p:sp>
        <p:nvSpPr>
          <p:cNvPr id="42165" name="TextBox 68"/>
          <p:cNvSpPr txBox="1">
            <a:spLocks noChangeArrowheads="1"/>
          </p:cNvSpPr>
          <p:nvPr/>
        </p:nvSpPr>
        <p:spPr bwMode="auto">
          <a:xfrm>
            <a:off x="3206750" y="6122988"/>
            <a:ext cx="80803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2000">
                <a:solidFill>
                  <a:schemeClr val="tx1"/>
                </a:solidFill>
                <a:latin typeface="Arial" charset="0"/>
                <a:ea typeface="ＭＳ Ｐゴシック" pitchFamily="34" charset="-128"/>
              </a:defRPr>
            </a:lvl1pPr>
            <a:lvl2pPr marL="742950" indent="-285750" defTabSz="457200">
              <a:defRPr sz="2000">
                <a:solidFill>
                  <a:schemeClr val="tx1"/>
                </a:solidFill>
                <a:latin typeface="Arial" charset="0"/>
                <a:ea typeface="ＭＳ Ｐゴシック" pitchFamily="34" charset="-128"/>
              </a:defRPr>
            </a:lvl2pPr>
            <a:lvl3pPr marL="1143000" indent="-228600" defTabSz="457200">
              <a:defRPr sz="2000">
                <a:solidFill>
                  <a:schemeClr val="tx1"/>
                </a:solidFill>
                <a:latin typeface="Arial" charset="0"/>
                <a:ea typeface="ＭＳ Ｐゴシック" pitchFamily="34" charset="-128"/>
              </a:defRPr>
            </a:lvl3pPr>
            <a:lvl4pPr marL="1600200" indent="-228600" defTabSz="457200">
              <a:defRPr sz="2000">
                <a:solidFill>
                  <a:schemeClr val="tx1"/>
                </a:solidFill>
                <a:latin typeface="Arial" charset="0"/>
                <a:ea typeface="ＭＳ Ｐゴシック" pitchFamily="34" charset="-128"/>
              </a:defRPr>
            </a:lvl4pPr>
            <a:lvl5pPr marL="2057400" indent="-228600" defTabSz="457200">
              <a:defRPr sz="20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000">
                <a:solidFill>
                  <a:srgbClr val="000000"/>
                </a:solidFill>
                <a:latin typeface="Calibri" pitchFamily="34" charset="0"/>
              </a:rPr>
              <a:t>2/1/15</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ea typeface="ＭＳ Ｐゴシック" pitchFamily="34" charset="-128"/>
              </a:rPr>
              <a:t>Role of EOSDIS</a:t>
            </a:r>
          </a:p>
        </p:txBody>
      </p:sp>
      <p:sp>
        <p:nvSpPr>
          <p:cNvPr id="18435" name="Content Placeholder 2"/>
          <p:cNvSpPr>
            <a:spLocks noGrp="1"/>
          </p:cNvSpPr>
          <p:nvPr>
            <p:ph idx="1"/>
          </p:nvPr>
        </p:nvSpPr>
        <p:spPr/>
        <p:txBody>
          <a:bodyPr/>
          <a:lstStyle/>
          <a:p>
            <a:r>
              <a:rPr lang="ja-JP" altLang="en-US" smtClean="0">
                <a:ea typeface="ＭＳ Ｐゴシック" pitchFamily="34" charset="-128"/>
              </a:rPr>
              <a:t>“</a:t>
            </a:r>
            <a:r>
              <a:rPr lang="en-US" altLang="ja-JP" smtClean="0">
                <a:ea typeface="ＭＳ Ｐゴシック" pitchFamily="34" charset="-128"/>
              </a:rPr>
              <a:t>Advance Earth system science to meet the challenges of climate and environmental change.</a:t>
            </a:r>
            <a:r>
              <a:rPr lang="ja-JP" altLang="en-US" smtClean="0">
                <a:ea typeface="ＭＳ Ｐゴシック" pitchFamily="34" charset="-128"/>
              </a:rPr>
              <a:t>”</a:t>
            </a:r>
            <a:r>
              <a:rPr lang="en-US" altLang="ja-JP" smtClean="0">
                <a:ea typeface="ＭＳ Ｐゴシック" pitchFamily="34" charset="-128"/>
              </a:rPr>
              <a:t> -- 2011 </a:t>
            </a:r>
            <a:r>
              <a:rPr lang="it-IT" altLang="ja-JP" smtClean="0">
                <a:ea typeface="ＭＳ Ｐゴシック" pitchFamily="34" charset="-128"/>
              </a:rPr>
              <a:t>NASA Strategic Plan</a:t>
            </a:r>
            <a:r>
              <a:rPr lang="en-US" altLang="ja-JP" smtClean="0">
                <a:ea typeface="ＭＳ Ｐゴシック" pitchFamily="34" charset="-128"/>
              </a:rPr>
              <a:t> </a:t>
            </a:r>
          </a:p>
          <a:p>
            <a:pPr lvl="1"/>
            <a:r>
              <a:rPr lang="en-US" altLang="en-US" smtClean="0">
                <a:ea typeface="ＭＳ Ｐゴシック" pitchFamily="34" charset="-128"/>
              </a:rPr>
              <a:t>NASA</a:t>
            </a:r>
            <a:r>
              <a:rPr lang="ja-JP" altLang="en-US" smtClean="0">
                <a:ea typeface="ＭＳ Ｐゴシック" pitchFamily="34" charset="-128"/>
              </a:rPr>
              <a:t>’</a:t>
            </a:r>
            <a:r>
              <a:rPr lang="en-US" altLang="ja-JP" smtClean="0">
                <a:ea typeface="ＭＳ Ｐゴシック" pitchFamily="34" charset="-128"/>
              </a:rPr>
              <a:t>s Earth Science Data Systems directly support this objective by providing end-to-end capabilities to deliver data and information products to users</a:t>
            </a:r>
          </a:p>
          <a:p>
            <a:r>
              <a:rPr lang="en-US" altLang="en-US" smtClean="0">
                <a:ea typeface="ＭＳ Ｐゴシック" pitchFamily="34" charset="-128"/>
              </a:rPr>
              <a:t>NASA</a:t>
            </a:r>
            <a:r>
              <a:rPr lang="ja-JP" altLang="en-US" smtClean="0">
                <a:ea typeface="ＭＳ Ｐゴシック" pitchFamily="34" charset="-128"/>
              </a:rPr>
              <a:t>’</a:t>
            </a:r>
            <a:r>
              <a:rPr lang="en-US" altLang="ja-JP" smtClean="0">
                <a:ea typeface="ＭＳ Ｐゴシック" pitchFamily="34" charset="-128"/>
              </a:rPr>
              <a:t>s Earth Science Data Policy promotes usage of data by the community</a:t>
            </a:r>
          </a:p>
          <a:p>
            <a:pPr lvl="1"/>
            <a:r>
              <a:rPr lang="en-US" altLang="en-US" smtClean="0">
                <a:ea typeface="ＭＳ Ｐゴシック" pitchFamily="34" charset="-128"/>
              </a:rPr>
              <a:t>No period of exclusive access</a:t>
            </a:r>
          </a:p>
          <a:p>
            <a:pPr lvl="1"/>
            <a:r>
              <a:rPr lang="en-US" altLang="en-US" smtClean="0">
                <a:ea typeface="ＭＳ Ｐゴシック" pitchFamily="34" charset="-128"/>
              </a:rPr>
              <a:t>Data available at no cost to all users on a non-discriminatory basis, except where agreed upon with international partners</a:t>
            </a:r>
          </a:p>
          <a:p>
            <a:r>
              <a:rPr lang="en-US" altLang="en-US" smtClean="0">
                <a:ea typeface="ＭＳ Ｐゴシック" pitchFamily="34" charset="-128"/>
              </a:rPr>
              <a:t>EOSDIS provides:</a:t>
            </a:r>
          </a:p>
          <a:p>
            <a:pPr lvl="1"/>
            <a:r>
              <a:rPr lang="en-US" altLang="en-US" smtClean="0">
                <a:ea typeface="ＭＳ Ｐゴシック" pitchFamily="34" charset="-128"/>
              </a:rPr>
              <a:t>Interoperable Distributed Data Archives</a:t>
            </a:r>
          </a:p>
          <a:p>
            <a:pPr lvl="1"/>
            <a:r>
              <a:rPr lang="en-US" altLang="en-US" smtClean="0">
                <a:ea typeface="ＭＳ Ｐゴシック" pitchFamily="34" charset="-128"/>
              </a:rPr>
              <a:t>Science Data Processing</a:t>
            </a:r>
          </a:p>
          <a:p>
            <a:pPr lvl="1"/>
            <a:r>
              <a:rPr lang="en-US" altLang="en-US" smtClean="0">
                <a:ea typeface="ＭＳ Ｐゴシック" pitchFamily="34" charset="-128"/>
              </a:rPr>
              <a:t>Data Management</a:t>
            </a:r>
          </a:p>
          <a:p>
            <a:pPr lvl="1"/>
            <a:r>
              <a:rPr lang="en-US" altLang="en-US" smtClean="0">
                <a:ea typeface="ＭＳ Ｐゴシック" pitchFamily="34" charset="-128"/>
              </a:rPr>
              <a:t>On-Line Data Access Services</a:t>
            </a:r>
          </a:p>
          <a:p>
            <a:pPr lvl="1"/>
            <a:r>
              <a:rPr lang="en-US" altLang="en-US" smtClean="0">
                <a:ea typeface="ＭＳ Ｐゴシック" pitchFamily="34" charset="-128"/>
              </a:rPr>
              <a:t>Earth Science Discipline-Oriented User Services</a:t>
            </a:r>
          </a:p>
          <a:p>
            <a:pPr lvl="1"/>
            <a:r>
              <a:rPr lang="en-US" altLang="en-US" smtClean="0">
                <a:ea typeface="ＭＳ Ｐゴシック" pitchFamily="34" charset="-128"/>
              </a:rPr>
              <a:t>Network Data Transport to distributed System Elements</a:t>
            </a:r>
          </a:p>
        </p:txBody>
      </p:sp>
      <p:sp>
        <p:nvSpPr>
          <p:cNvPr id="184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buSzPct val="70000"/>
            </a:pPr>
            <a:fld id="{67DFACD9-C640-4BBC-9978-9841828C8656}" type="slidenum">
              <a:rPr lang="en-US" altLang="en-US"/>
              <a:pPr>
                <a:buSzPct val="70000"/>
              </a:pPr>
              <a:t>4</a:t>
            </a:fld>
            <a:endParaRPr lang="en-US" altLang="en-US"/>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050652"/>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defTabSz="457200">
              <a:defRPr/>
            </a:pPr>
            <a:endParaRPr lang="en-US">
              <a:solidFill>
                <a:prstClr val="white"/>
              </a:solidFill>
              <a:latin typeface="Calibri"/>
              <a:ea typeface="+mn-ea"/>
              <a:cs typeface="ＭＳ Ｐゴシック" charset="0"/>
            </a:endParaRPr>
          </a:p>
        </p:txBody>
      </p:sp>
      <p:pic>
        <p:nvPicPr>
          <p:cNvPr id="19459" name="Picture 4"/>
          <p:cNvPicPr>
            <a:picLocks noChangeAspect="1" noChangeArrowheads="1"/>
          </p:cNvPicPr>
          <p:nvPr/>
        </p:nvPicPr>
        <p:blipFill>
          <a:blip r:embed="rId3">
            <a:lum bright="-6000" contrast="10000"/>
            <a:extLst>
              <a:ext uri="{28A0092B-C50C-407E-A947-70E740481C1C}">
                <a14:useLocalDpi xmlns:a14="http://schemas.microsoft.com/office/drawing/2010/main" val="0"/>
              </a:ext>
            </a:extLst>
          </a:blip>
          <a:srcRect/>
          <a:stretch>
            <a:fillRect/>
          </a:stretch>
        </p:blipFill>
        <p:spPr bwMode="auto">
          <a:xfrm>
            <a:off x="4359275" y="0"/>
            <a:ext cx="9144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8650" y="2357438"/>
            <a:ext cx="93662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a:xfrm>
            <a:off x="254000" y="1554163"/>
            <a:ext cx="8626475" cy="0"/>
          </a:xfrm>
          <a:custGeom>
            <a:avLst/>
            <a:gdLst>
              <a:gd name="connsiteX0" fmla="*/ 0 w 8625840"/>
              <a:gd name="connsiteY0" fmla="*/ 0 h 0"/>
              <a:gd name="connsiteX1" fmla="*/ 8625840 w 8625840"/>
              <a:gd name="connsiteY1" fmla="*/ 0 h 0"/>
            </a:gdLst>
            <a:ahLst/>
            <a:cxnLst>
              <a:cxn ang="0">
                <a:pos x="connsiteX0" y="connsiteY0"/>
              </a:cxn>
              <a:cxn ang="0">
                <a:pos x="connsiteX1" y="connsiteY1"/>
              </a:cxn>
            </a:cxnLst>
            <a:rect l="l" t="t" r="r" b="b"/>
            <a:pathLst>
              <a:path w="8625840">
                <a:moveTo>
                  <a:pt x="0" y="0"/>
                </a:moveTo>
                <a:lnTo>
                  <a:pt x="8625840" y="0"/>
                </a:lnTo>
              </a:path>
            </a:pathLst>
          </a:cu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endParaRPr>
          </a:p>
        </p:txBody>
      </p:sp>
      <p:sp>
        <p:nvSpPr>
          <p:cNvPr id="9" name="Freeform 8"/>
          <p:cNvSpPr/>
          <p:nvPr/>
        </p:nvSpPr>
        <p:spPr>
          <a:xfrm>
            <a:off x="254000" y="2265363"/>
            <a:ext cx="8626475" cy="0"/>
          </a:xfrm>
          <a:custGeom>
            <a:avLst/>
            <a:gdLst>
              <a:gd name="connsiteX0" fmla="*/ 0 w 8625840"/>
              <a:gd name="connsiteY0" fmla="*/ 0 h 0"/>
              <a:gd name="connsiteX1" fmla="*/ 8625840 w 8625840"/>
              <a:gd name="connsiteY1" fmla="*/ 0 h 0"/>
            </a:gdLst>
            <a:ahLst/>
            <a:cxnLst>
              <a:cxn ang="0">
                <a:pos x="connsiteX0" y="connsiteY0"/>
              </a:cxn>
              <a:cxn ang="0">
                <a:pos x="connsiteX1" y="connsiteY1"/>
              </a:cxn>
            </a:cxnLst>
            <a:rect l="l" t="t" r="r" b="b"/>
            <a:pathLst>
              <a:path w="8625840">
                <a:moveTo>
                  <a:pt x="0" y="0"/>
                </a:moveTo>
                <a:lnTo>
                  <a:pt x="8625840" y="0"/>
                </a:lnTo>
              </a:path>
            </a:pathLst>
          </a:cu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endParaRPr>
          </a:p>
        </p:txBody>
      </p:sp>
      <p:sp>
        <p:nvSpPr>
          <p:cNvPr id="10" name="Rounded Rectangle 9"/>
          <p:cNvSpPr/>
          <p:nvPr/>
        </p:nvSpPr>
        <p:spPr>
          <a:xfrm>
            <a:off x="7653338" y="2682875"/>
            <a:ext cx="1182687" cy="323850"/>
          </a:xfrm>
          <a:prstGeom prst="roundRect">
            <a:avLst/>
          </a:prstGeom>
          <a:solidFill>
            <a:srgbClr val="4B7EC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1" name="Rounded Rectangle 10"/>
          <p:cNvSpPr/>
          <p:nvPr/>
        </p:nvSpPr>
        <p:spPr>
          <a:xfrm>
            <a:off x="7653338" y="3170238"/>
            <a:ext cx="1182687" cy="325437"/>
          </a:xfrm>
          <a:prstGeom prst="roundRect">
            <a:avLst/>
          </a:prstGeom>
          <a:solidFill>
            <a:srgbClr val="4B7EC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2" name="Rounded Rectangle 11"/>
          <p:cNvSpPr/>
          <p:nvPr/>
        </p:nvSpPr>
        <p:spPr>
          <a:xfrm>
            <a:off x="7653338" y="3657600"/>
            <a:ext cx="1182687" cy="325438"/>
          </a:xfrm>
          <a:prstGeom prst="roundRect">
            <a:avLst/>
          </a:prstGeom>
          <a:solidFill>
            <a:srgbClr val="4B7EC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4" name="Rounded Rectangle 13"/>
          <p:cNvSpPr/>
          <p:nvPr/>
        </p:nvSpPr>
        <p:spPr>
          <a:xfrm>
            <a:off x="7653338" y="4632325"/>
            <a:ext cx="1182687" cy="325438"/>
          </a:xfrm>
          <a:prstGeom prst="roundRect">
            <a:avLst/>
          </a:prstGeom>
          <a:solidFill>
            <a:srgbClr val="4B7EC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5" name="Rounded Rectangle 14"/>
          <p:cNvSpPr/>
          <p:nvPr/>
        </p:nvSpPr>
        <p:spPr>
          <a:xfrm>
            <a:off x="7653338" y="5121275"/>
            <a:ext cx="1182687" cy="323850"/>
          </a:xfrm>
          <a:prstGeom prst="roundRect">
            <a:avLst/>
          </a:prstGeom>
          <a:solidFill>
            <a:srgbClr val="4B7EC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6" name="Rounded Rectangle 15"/>
          <p:cNvSpPr/>
          <p:nvPr/>
        </p:nvSpPr>
        <p:spPr>
          <a:xfrm>
            <a:off x="7653338" y="5608638"/>
            <a:ext cx="1182687" cy="325437"/>
          </a:xfrm>
          <a:prstGeom prst="roundRect">
            <a:avLst/>
          </a:prstGeom>
          <a:solidFill>
            <a:srgbClr val="4B7EC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9469" name="TextBox 16"/>
          <p:cNvSpPr txBox="1">
            <a:spLocks noChangeArrowheads="1"/>
          </p:cNvSpPr>
          <p:nvPr/>
        </p:nvSpPr>
        <p:spPr bwMode="auto">
          <a:xfrm>
            <a:off x="1168400" y="1177925"/>
            <a:ext cx="232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85000"/>
              </a:lnSpc>
              <a:spcBef>
                <a:spcPct val="20000"/>
              </a:spcBef>
              <a:buFont typeface="Wingdings" pitchFamily="2" charset="2"/>
              <a:buBlip>
                <a:blip r:embed="rId5"/>
              </a:buBlip>
              <a:defRPr sz="2000">
                <a:solidFill>
                  <a:schemeClr val="tx1"/>
                </a:solidFill>
                <a:latin typeface="Arial" charset="0"/>
                <a:ea typeface="ＭＳ Ｐゴシック" pitchFamily="34" charset="-128"/>
              </a:defRPr>
            </a:lvl1pPr>
            <a:lvl2pPr marL="37931725" indent="-37474525" defTabSz="45720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defTabSz="457200">
              <a:lnSpc>
                <a:spcPct val="85000"/>
              </a:lnSpc>
              <a:spcBef>
                <a:spcPct val="20000"/>
              </a:spcBef>
              <a:buChar char="•"/>
              <a:defRPr sz="2000">
                <a:solidFill>
                  <a:schemeClr val="tx1"/>
                </a:solidFill>
                <a:latin typeface="Arial" charset="0"/>
                <a:ea typeface="ＭＳ Ｐゴシック" pitchFamily="34" charset="-128"/>
              </a:defRPr>
            </a:lvl3pPr>
            <a:lvl4pPr marL="1600200" indent="-228600" defTabSz="457200">
              <a:lnSpc>
                <a:spcPct val="85000"/>
              </a:lnSpc>
              <a:spcBef>
                <a:spcPct val="20000"/>
              </a:spcBef>
              <a:buChar char="–"/>
              <a:defRPr sz="2000">
                <a:solidFill>
                  <a:schemeClr val="tx1"/>
                </a:solidFill>
                <a:latin typeface="Arial" charset="0"/>
                <a:ea typeface="ＭＳ Ｐゴシック" pitchFamily="34" charset="-128"/>
              </a:defRPr>
            </a:lvl4pPr>
            <a:lvl5pPr marL="2057400" indent="-228600" defTabSz="457200">
              <a:lnSpc>
                <a:spcPct val="85000"/>
              </a:lnSpc>
              <a:spcBef>
                <a:spcPct val="20000"/>
              </a:spcBef>
              <a:buChar char="»"/>
              <a:defRPr sz="2000">
                <a:solidFill>
                  <a:schemeClr val="tx1"/>
                </a:solidFill>
                <a:latin typeface="Arial" charset="0"/>
                <a:ea typeface="ＭＳ Ｐゴシック" pitchFamily="34" charset="-128"/>
              </a:defRPr>
            </a:lvl5pPr>
            <a:lvl6pPr marL="25146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1800" b="1">
                <a:solidFill>
                  <a:srgbClr val="FFFF00"/>
                </a:solidFill>
              </a:rPr>
              <a:t>Mission Operations</a:t>
            </a:r>
          </a:p>
        </p:txBody>
      </p:sp>
      <p:sp>
        <p:nvSpPr>
          <p:cNvPr id="19470" name="TextBox 17"/>
          <p:cNvSpPr txBox="1">
            <a:spLocks noChangeArrowheads="1"/>
          </p:cNvSpPr>
          <p:nvPr/>
        </p:nvSpPr>
        <p:spPr bwMode="auto">
          <a:xfrm>
            <a:off x="5842000" y="1177925"/>
            <a:ext cx="233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85000"/>
              </a:lnSpc>
              <a:spcBef>
                <a:spcPct val="20000"/>
              </a:spcBef>
              <a:buFont typeface="Wingdings" pitchFamily="2" charset="2"/>
              <a:buBlip>
                <a:blip r:embed="rId5"/>
              </a:buBlip>
              <a:defRPr sz="2000">
                <a:solidFill>
                  <a:schemeClr val="tx1"/>
                </a:solidFill>
                <a:latin typeface="Arial" charset="0"/>
                <a:ea typeface="ＭＳ Ｐゴシック" pitchFamily="34" charset="-128"/>
              </a:defRPr>
            </a:lvl1pPr>
            <a:lvl2pPr marL="37931725" indent="-37474525" defTabSz="45720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defTabSz="457200">
              <a:lnSpc>
                <a:spcPct val="85000"/>
              </a:lnSpc>
              <a:spcBef>
                <a:spcPct val="20000"/>
              </a:spcBef>
              <a:buChar char="•"/>
              <a:defRPr sz="2000">
                <a:solidFill>
                  <a:schemeClr val="tx1"/>
                </a:solidFill>
                <a:latin typeface="Arial" charset="0"/>
                <a:ea typeface="ＭＳ Ｐゴシック" pitchFamily="34" charset="-128"/>
              </a:defRPr>
            </a:lvl3pPr>
            <a:lvl4pPr marL="1600200" indent="-228600" defTabSz="457200">
              <a:lnSpc>
                <a:spcPct val="85000"/>
              </a:lnSpc>
              <a:spcBef>
                <a:spcPct val="20000"/>
              </a:spcBef>
              <a:buChar char="–"/>
              <a:defRPr sz="2000">
                <a:solidFill>
                  <a:schemeClr val="tx1"/>
                </a:solidFill>
                <a:latin typeface="Arial" charset="0"/>
                <a:ea typeface="ＭＳ Ｐゴシック" pitchFamily="34" charset="-128"/>
              </a:defRPr>
            </a:lvl4pPr>
            <a:lvl5pPr marL="2057400" indent="-228600" defTabSz="457200">
              <a:lnSpc>
                <a:spcPct val="85000"/>
              </a:lnSpc>
              <a:spcBef>
                <a:spcPct val="20000"/>
              </a:spcBef>
              <a:buChar char="»"/>
              <a:defRPr sz="2000">
                <a:solidFill>
                  <a:schemeClr val="tx1"/>
                </a:solidFill>
                <a:latin typeface="Arial" charset="0"/>
                <a:ea typeface="ＭＳ Ｐゴシック" pitchFamily="34" charset="-128"/>
              </a:defRPr>
            </a:lvl5pPr>
            <a:lvl6pPr marL="25146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1800" b="1">
                <a:solidFill>
                  <a:srgbClr val="FFFF00"/>
                </a:solidFill>
              </a:rPr>
              <a:t>Science Operations</a:t>
            </a:r>
          </a:p>
        </p:txBody>
      </p:sp>
      <p:sp>
        <p:nvSpPr>
          <p:cNvPr id="19471" name="Title 3"/>
          <p:cNvSpPr>
            <a:spLocks noGrp="1"/>
          </p:cNvSpPr>
          <p:nvPr>
            <p:ph type="title"/>
          </p:nvPr>
        </p:nvSpPr>
        <p:spPr>
          <a:xfrm>
            <a:off x="466725" y="274638"/>
            <a:ext cx="8229600" cy="790575"/>
          </a:xfrm>
        </p:spPr>
        <p:txBody>
          <a:bodyPr/>
          <a:lstStyle/>
          <a:p>
            <a:pPr eaLnBrk="1" hangingPunct="1"/>
            <a:r>
              <a:rPr lang="en-US" altLang="en-US" sz="2800" smtClean="0">
                <a:solidFill>
                  <a:schemeClr val="bg1"/>
                </a:solidFill>
                <a:latin typeface="Helvetica" pitchFamily="34" charset="0"/>
                <a:ea typeface="ＭＳ Ｐゴシック" pitchFamily="34" charset="-128"/>
              </a:rPr>
              <a:t>Earth Science Data Operations</a:t>
            </a:r>
          </a:p>
        </p:txBody>
      </p:sp>
      <p:sp>
        <p:nvSpPr>
          <p:cNvPr id="19" name="TextBox 18"/>
          <p:cNvSpPr txBox="1"/>
          <p:nvPr/>
        </p:nvSpPr>
        <p:spPr>
          <a:xfrm>
            <a:off x="1260475" y="1724025"/>
            <a:ext cx="966788" cy="398463"/>
          </a:xfrm>
          <a:prstGeom prst="rect">
            <a:avLst/>
          </a:prstGeom>
          <a:noFill/>
        </p:spPr>
        <p:txBody>
          <a:bodyPr wrap="none">
            <a:spAutoFit/>
          </a:bodyPr>
          <a:lstStyle/>
          <a:p>
            <a:pPr algn="ctr" defTabSz="457200">
              <a:lnSpc>
                <a:spcPct val="90000"/>
              </a:lnSpc>
              <a:defRPr/>
            </a:pPr>
            <a:r>
              <a:rPr lang="en-US" sz="1050" b="1" dirty="0">
                <a:solidFill>
                  <a:prstClr val="white"/>
                </a:solidFill>
                <a:ea typeface="ＭＳ Ｐゴシック" charset="-128"/>
                <a:cs typeface="ＭＳ Ｐゴシック" charset="-128"/>
              </a:rPr>
              <a:t>Data</a:t>
            </a:r>
          </a:p>
          <a:p>
            <a:pPr algn="ctr" defTabSz="457200">
              <a:lnSpc>
                <a:spcPct val="90000"/>
              </a:lnSpc>
              <a:defRPr/>
            </a:pPr>
            <a:r>
              <a:rPr lang="en-US" sz="1050" b="1" dirty="0">
                <a:solidFill>
                  <a:prstClr val="white"/>
                </a:solidFill>
                <a:ea typeface="ＭＳ Ｐゴシック" charset="-128"/>
                <a:cs typeface="ＭＳ Ｐゴシック" charset="-128"/>
              </a:rPr>
              <a:t>Acquisition</a:t>
            </a:r>
          </a:p>
        </p:txBody>
      </p:sp>
      <p:sp>
        <p:nvSpPr>
          <p:cNvPr id="20" name="TextBox 19"/>
          <p:cNvSpPr txBox="1"/>
          <p:nvPr/>
        </p:nvSpPr>
        <p:spPr>
          <a:xfrm>
            <a:off x="3016250" y="1584325"/>
            <a:ext cx="1336675" cy="677863"/>
          </a:xfrm>
          <a:prstGeom prst="rect">
            <a:avLst/>
          </a:prstGeom>
          <a:noFill/>
        </p:spPr>
        <p:txBody>
          <a:bodyPr wrap="none">
            <a:spAutoFit/>
          </a:bodyPr>
          <a:lstStyle/>
          <a:p>
            <a:pPr algn="ctr" defTabSz="457200">
              <a:lnSpc>
                <a:spcPct val="90000"/>
              </a:lnSpc>
              <a:defRPr/>
            </a:pPr>
            <a:r>
              <a:rPr lang="en-US" sz="1050" b="1" dirty="0">
                <a:solidFill>
                  <a:prstClr val="white"/>
                </a:solidFill>
                <a:ea typeface="ＭＳ Ｐゴシック" charset="-128"/>
                <a:cs typeface="ＭＳ Ｐゴシック" charset="-128"/>
              </a:rPr>
              <a:t>Flight Operations,</a:t>
            </a:r>
          </a:p>
          <a:p>
            <a:pPr algn="ctr" defTabSz="457200">
              <a:lnSpc>
                <a:spcPct val="90000"/>
              </a:lnSpc>
              <a:defRPr/>
            </a:pPr>
            <a:r>
              <a:rPr lang="en-US" sz="1050" b="1" dirty="0">
                <a:solidFill>
                  <a:prstClr val="white"/>
                </a:solidFill>
                <a:ea typeface="ＭＳ Ｐゴシック" charset="-128"/>
                <a:cs typeface="ＭＳ Ｐゴシック" charset="-128"/>
              </a:rPr>
              <a:t>Data Capture,</a:t>
            </a:r>
          </a:p>
          <a:p>
            <a:pPr algn="ctr" defTabSz="457200">
              <a:lnSpc>
                <a:spcPct val="90000"/>
              </a:lnSpc>
              <a:defRPr/>
            </a:pPr>
            <a:r>
              <a:rPr lang="en-US" sz="1050" b="1" dirty="0">
                <a:solidFill>
                  <a:prstClr val="white"/>
                </a:solidFill>
                <a:ea typeface="ＭＳ Ｐゴシック" charset="-128"/>
                <a:cs typeface="ＭＳ Ｐゴシック" charset="-128"/>
              </a:rPr>
              <a:t>Initial Processing,</a:t>
            </a:r>
          </a:p>
          <a:p>
            <a:pPr algn="ctr" defTabSz="457200">
              <a:lnSpc>
                <a:spcPct val="90000"/>
              </a:lnSpc>
              <a:defRPr/>
            </a:pPr>
            <a:r>
              <a:rPr lang="en-US" sz="1050" b="1" dirty="0">
                <a:solidFill>
                  <a:prstClr val="white"/>
                </a:solidFill>
                <a:ea typeface="ＭＳ Ｐゴシック" charset="-128"/>
                <a:cs typeface="ＭＳ Ｐゴシック" charset="-128"/>
              </a:rPr>
              <a:t>Backup Archive</a:t>
            </a:r>
          </a:p>
        </p:txBody>
      </p:sp>
      <p:sp>
        <p:nvSpPr>
          <p:cNvPr id="21" name="TextBox 20"/>
          <p:cNvSpPr txBox="1"/>
          <p:nvPr/>
        </p:nvSpPr>
        <p:spPr>
          <a:xfrm>
            <a:off x="4303713" y="1584325"/>
            <a:ext cx="1057275" cy="677863"/>
          </a:xfrm>
          <a:prstGeom prst="rect">
            <a:avLst/>
          </a:prstGeom>
          <a:noFill/>
        </p:spPr>
        <p:txBody>
          <a:bodyPr wrap="none">
            <a:spAutoFit/>
          </a:bodyPr>
          <a:lstStyle/>
          <a:p>
            <a:pPr algn="ctr" defTabSz="457200">
              <a:lnSpc>
                <a:spcPct val="90000"/>
              </a:lnSpc>
              <a:defRPr/>
            </a:pPr>
            <a:r>
              <a:rPr lang="en-US" sz="1050" b="1" dirty="0">
                <a:solidFill>
                  <a:prstClr val="white"/>
                </a:solidFill>
                <a:ea typeface="ＭＳ Ｐゴシック" charset="-128"/>
                <a:cs typeface="ＭＳ Ｐゴシック" charset="-128"/>
              </a:rPr>
              <a:t>Data</a:t>
            </a:r>
          </a:p>
          <a:p>
            <a:pPr algn="ctr" defTabSz="457200">
              <a:lnSpc>
                <a:spcPct val="90000"/>
              </a:lnSpc>
              <a:defRPr/>
            </a:pPr>
            <a:r>
              <a:rPr lang="en-US" sz="1050" b="1" dirty="0">
                <a:solidFill>
                  <a:prstClr val="white"/>
                </a:solidFill>
                <a:ea typeface="ＭＳ Ｐゴシック" charset="-128"/>
                <a:cs typeface="ＭＳ Ｐゴシック" charset="-128"/>
              </a:rPr>
              <a:t>Transport to</a:t>
            </a:r>
          </a:p>
          <a:p>
            <a:pPr algn="ctr" defTabSz="457200">
              <a:lnSpc>
                <a:spcPct val="90000"/>
              </a:lnSpc>
              <a:defRPr/>
            </a:pPr>
            <a:r>
              <a:rPr lang="en-US" sz="1050" b="1" dirty="0">
                <a:solidFill>
                  <a:prstClr val="white"/>
                </a:solidFill>
                <a:ea typeface="ＭＳ Ｐゴシック" charset="-128"/>
                <a:cs typeface="ＭＳ Ｐゴシック" charset="-128"/>
              </a:rPr>
              <a:t>Data Centers/</a:t>
            </a:r>
          </a:p>
          <a:p>
            <a:pPr algn="ctr" defTabSz="457200">
              <a:lnSpc>
                <a:spcPct val="90000"/>
              </a:lnSpc>
              <a:defRPr/>
            </a:pPr>
            <a:r>
              <a:rPr lang="en-US" sz="1050" b="1" dirty="0" err="1">
                <a:solidFill>
                  <a:prstClr val="white"/>
                </a:solidFill>
                <a:ea typeface="ＭＳ Ｐゴシック" charset="-128"/>
                <a:cs typeface="ＭＳ Ｐゴシック" charset="-128"/>
              </a:rPr>
              <a:t>SIPSs</a:t>
            </a:r>
            <a:endParaRPr lang="en-US" sz="1050" b="1" dirty="0">
              <a:solidFill>
                <a:prstClr val="white"/>
              </a:solidFill>
              <a:ea typeface="ＭＳ Ｐゴシック" charset="-128"/>
              <a:cs typeface="ＭＳ Ｐゴシック" charset="-128"/>
            </a:endParaRPr>
          </a:p>
        </p:txBody>
      </p:sp>
      <p:sp>
        <p:nvSpPr>
          <p:cNvPr id="22" name="TextBox 21"/>
          <p:cNvSpPr txBox="1"/>
          <p:nvPr/>
        </p:nvSpPr>
        <p:spPr>
          <a:xfrm>
            <a:off x="5230813" y="1584325"/>
            <a:ext cx="1824037" cy="677863"/>
          </a:xfrm>
          <a:prstGeom prst="rect">
            <a:avLst/>
          </a:prstGeom>
          <a:noFill/>
        </p:spPr>
        <p:txBody>
          <a:bodyPr wrap="none">
            <a:spAutoFit/>
          </a:bodyPr>
          <a:lstStyle/>
          <a:p>
            <a:pPr algn="ctr" defTabSz="457200">
              <a:lnSpc>
                <a:spcPct val="90000"/>
              </a:lnSpc>
              <a:defRPr/>
            </a:pPr>
            <a:r>
              <a:rPr lang="en-US" sz="1050" b="1" dirty="0">
                <a:solidFill>
                  <a:prstClr val="white"/>
                </a:solidFill>
                <a:ea typeface="ＭＳ Ｐゴシック" charset="-128"/>
                <a:cs typeface="ＭＳ Ｐゴシック" charset="-128"/>
              </a:rPr>
              <a:t>Science Data Processing,</a:t>
            </a:r>
          </a:p>
          <a:p>
            <a:pPr algn="ctr" defTabSz="457200">
              <a:lnSpc>
                <a:spcPct val="90000"/>
              </a:lnSpc>
              <a:defRPr/>
            </a:pPr>
            <a:r>
              <a:rPr lang="en-US" sz="1050" b="1" dirty="0">
                <a:solidFill>
                  <a:prstClr val="white"/>
                </a:solidFill>
                <a:ea typeface="ＭＳ Ｐゴシック" charset="-128"/>
                <a:cs typeface="ＭＳ Ｐゴシック" charset="-128"/>
              </a:rPr>
              <a:t>Data Management,</a:t>
            </a:r>
          </a:p>
          <a:p>
            <a:pPr algn="ctr" defTabSz="457200">
              <a:lnSpc>
                <a:spcPct val="90000"/>
              </a:lnSpc>
              <a:defRPr/>
            </a:pPr>
            <a:r>
              <a:rPr lang="en-US" sz="1050" b="1" dirty="0">
                <a:solidFill>
                  <a:prstClr val="white"/>
                </a:solidFill>
                <a:ea typeface="ＭＳ Ｐゴシック" charset="-128"/>
                <a:cs typeface="ＭＳ Ｐゴシック" charset="-128"/>
              </a:rPr>
              <a:t>Interoperable Data</a:t>
            </a:r>
          </a:p>
          <a:p>
            <a:pPr algn="ctr" defTabSz="457200">
              <a:lnSpc>
                <a:spcPct val="90000"/>
              </a:lnSpc>
              <a:defRPr/>
            </a:pPr>
            <a:r>
              <a:rPr lang="en-US" sz="1050" b="1" dirty="0">
                <a:solidFill>
                  <a:prstClr val="white"/>
                </a:solidFill>
                <a:ea typeface="ＭＳ Ｐゴシック" charset="-128"/>
                <a:cs typeface="ＭＳ Ｐゴシック" charset="-128"/>
              </a:rPr>
              <a:t>Archive, and Distribution</a:t>
            </a:r>
          </a:p>
        </p:txBody>
      </p:sp>
      <p:sp>
        <p:nvSpPr>
          <p:cNvPr id="23" name="TextBox 22"/>
          <p:cNvSpPr txBox="1"/>
          <p:nvPr/>
        </p:nvSpPr>
        <p:spPr>
          <a:xfrm>
            <a:off x="7562850" y="1657350"/>
            <a:ext cx="981075" cy="531813"/>
          </a:xfrm>
          <a:prstGeom prst="rect">
            <a:avLst/>
          </a:prstGeom>
          <a:noFill/>
        </p:spPr>
        <p:txBody>
          <a:bodyPr wrap="none">
            <a:spAutoFit/>
          </a:bodyPr>
          <a:lstStyle/>
          <a:p>
            <a:pPr algn="ctr" defTabSz="457200">
              <a:lnSpc>
                <a:spcPct val="90000"/>
              </a:lnSpc>
              <a:defRPr/>
            </a:pPr>
            <a:r>
              <a:rPr lang="en-US" sz="1050" b="1" dirty="0">
                <a:solidFill>
                  <a:prstClr val="white"/>
                </a:solidFill>
                <a:ea typeface="ＭＳ Ｐゴシック" charset="-128"/>
                <a:cs typeface="ＭＳ Ｐゴシック" charset="-128"/>
              </a:rPr>
              <a:t>Distribution</a:t>
            </a:r>
          </a:p>
          <a:p>
            <a:pPr algn="ctr" defTabSz="457200">
              <a:lnSpc>
                <a:spcPct val="90000"/>
              </a:lnSpc>
              <a:defRPr/>
            </a:pPr>
            <a:r>
              <a:rPr lang="en-US" sz="1050" b="1" dirty="0">
                <a:solidFill>
                  <a:prstClr val="white"/>
                </a:solidFill>
                <a:ea typeface="ＭＳ Ｐゴシック" charset="-128"/>
                <a:cs typeface="ＭＳ Ｐゴシック" charset="-128"/>
              </a:rPr>
              <a:t>and</a:t>
            </a:r>
          </a:p>
          <a:p>
            <a:pPr algn="ctr" defTabSz="457200">
              <a:lnSpc>
                <a:spcPct val="90000"/>
              </a:lnSpc>
              <a:defRPr/>
            </a:pPr>
            <a:r>
              <a:rPr lang="en-US" sz="1050" b="1" dirty="0">
                <a:solidFill>
                  <a:prstClr val="white"/>
                </a:solidFill>
                <a:ea typeface="ＭＳ Ｐゴシック" charset="-128"/>
                <a:cs typeface="ＭＳ Ｐゴシック" charset="-128"/>
              </a:rPr>
              <a:t>Data Access</a:t>
            </a:r>
          </a:p>
        </p:txBody>
      </p:sp>
      <p:sp>
        <p:nvSpPr>
          <p:cNvPr id="24" name="TextBox 23"/>
          <p:cNvSpPr txBox="1"/>
          <p:nvPr/>
        </p:nvSpPr>
        <p:spPr>
          <a:xfrm>
            <a:off x="4414838" y="5354638"/>
            <a:ext cx="835025" cy="1112837"/>
          </a:xfrm>
          <a:prstGeom prst="rect">
            <a:avLst/>
          </a:prstGeom>
          <a:noFill/>
        </p:spPr>
        <p:txBody>
          <a:bodyPr wrap="none">
            <a:spAutoFit/>
          </a:bodyPr>
          <a:lstStyle/>
          <a:p>
            <a:pPr algn="ctr" defTabSz="457200">
              <a:lnSpc>
                <a:spcPct val="90000"/>
              </a:lnSpc>
              <a:defRPr/>
            </a:pPr>
            <a:r>
              <a:rPr lang="en-US" sz="1050" b="1" dirty="0">
                <a:solidFill>
                  <a:prstClr val="white"/>
                </a:solidFill>
                <a:ea typeface="ＭＳ Ｐゴシック" charset="-128"/>
                <a:cs typeface="ＭＳ Ｐゴシック" charset="-128"/>
              </a:rPr>
              <a:t>NASA</a:t>
            </a:r>
          </a:p>
          <a:p>
            <a:pPr algn="ctr" defTabSz="457200">
              <a:lnSpc>
                <a:spcPct val="90000"/>
              </a:lnSpc>
              <a:defRPr/>
            </a:pPr>
            <a:r>
              <a:rPr lang="en-US" sz="1050" b="1" dirty="0">
                <a:solidFill>
                  <a:prstClr val="white"/>
                </a:solidFill>
                <a:ea typeface="ＭＳ Ｐゴシック" charset="-128"/>
                <a:cs typeface="ＭＳ Ｐゴシック" charset="-128"/>
              </a:rPr>
              <a:t>Integrated</a:t>
            </a:r>
          </a:p>
          <a:p>
            <a:pPr algn="ctr" defTabSz="457200">
              <a:lnSpc>
                <a:spcPct val="90000"/>
              </a:lnSpc>
              <a:defRPr/>
            </a:pPr>
            <a:r>
              <a:rPr lang="en-US" sz="1050" b="1" dirty="0">
                <a:solidFill>
                  <a:prstClr val="white"/>
                </a:solidFill>
                <a:ea typeface="ＭＳ Ｐゴシック" charset="-128"/>
                <a:cs typeface="ＭＳ Ｐゴシック" charset="-128"/>
              </a:rPr>
              <a:t>Services</a:t>
            </a:r>
          </a:p>
          <a:p>
            <a:pPr algn="ctr" defTabSz="457200">
              <a:lnSpc>
                <a:spcPct val="90000"/>
              </a:lnSpc>
              <a:defRPr/>
            </a:pPr>
            <a:r>
              <a:rPr lang="en-US" sz="1050" b="1" dirty="0">
                <a:solidFill>
                  <a:prstClr val="white"/>
                </a:solidFill>
                <a:ea typeface="ＭＳ Ｐゴシック" charset="-128"/>
                <a:cs typeface="ＭＳ Ｐゴシック" charset="-128"/>
              </a:rPr>
              <a:t>Network</a:t>
            </a:r>
          </a:p>
          <a:p>
            <a:pPr algn="ctr" defTabSz="457200">
              <a:lnSpc>
                <a:spcPct val="90000"/>
              </a:lnSpc>
              <a:defRPr/>
            </a:pPr>
            <a:r>
              <a:rPr lang="en-US" sz="1050" b="1" dirty="0">
                <a:solidFill>
                  <a:prstClr val="white"/>
                </a:solidFill>
                <a:ea typeface="ＭＳ Ｐゴシック" charset="-128"/>
                <a:cs typeface="ＭＳ Ｐゴシック" charset="-128"/>
              </a:rPr>
              <a:t>(NISN)</a:t>
            </a:r>
          </a:p>
          <a:p>
            <a:pPr algn="ctr" defTabSz="457200">
              <a:lnSpc>
                <a:spcPct val="90000"/>
              </a:lnSpc>
              <a:defRPr/>
            </a:pPr>
            <a:r>
              <a:rPr lang="en-US" sz="1050" b="1" dirty="0">
                <a:solidFill>
                  <a:prstClr val="white"/>
                </a:solidFill>
                <a:ea typeface="ＭＳ Ｐゴシック" charset="-128"/>
                <a:cs typeface="ＭＳ Ｐゴシック" charset="-128"/>
              </a:rPr>
              <a:t>Mission</a:t>
            </a:r>
          </a:p>
          <a:p>
            <a:pPr algn="ctr" defTabSz="457200">
              <a:lnSpc>
                <a:spcPct val="90000"/>
              </a:lnSpc>
              <a:defRPr/>
            </a:pPr>
            <a:r>
              <a:rPr lang="en-US" sz="1050" b="1" dirty="0">
                <a:solidFill>
                  <a:prstClr val="white"/>
                </a:solidFill>
                <a:ea typeface="ＭＳ Ｐゴシック" charset="-128"/>
                <a:cs typeface="ＭＳ Ｐゴシック" charset="-128"/>
              </a:rPr>
              <a:t>Services</a:t>
            </a:r>
          </a:p>
        </p:txBody>
      </p:sp>
      <p:sp>
        <p:nvSpPr>
          <p:cNvPr id="25" name="TextBox 24"/>
          <p:cNvSpPr txBox="1"/>
          <p:nvPr/>
        </p:nvSpPr>
        <p:spPr>
          <a:xfrm>
            <a:off x="7850188" y="2733675"/>
            <a:ext cx="790575" cy="239713"/>
          </a:xfrm>
          <a:prstGeom prst="rect">
            <a:avLst/>
          </a:prstGeom>
          <a:noFill/>
          <a:effectLst/>
        </p:spPr>
        <p:txBody>
          <a:bodyPr wrap="none">
            <a:spAutoFit/>
          </a:bodyPr>
          <a:lstStyle/>
          <a:p>
            <a:pPr algn="ctr" defTabSz="457200">
              <a:lnSpc>
                <a:spcPct val="90000"/>
              </a:lnSpc>
              <a:defRPr/>
            </a:pPr>
            <a:r>
              <a:rPr lang="en-US" sz="1050" dirty="0">
                <a:solidFill>
                  <a:prstClr val="white"/>
                </a:solidFill>
                <a:ea typeface="ＭＳ Ｐゴシック" charset="-128"/>
                <a:cs typeface="ＭＳ Ｐゴシック" charset="-128"/>
              </a:rPr>
              <a:t>Research</a:t>
            </a:r>
          </a:p>
        </p:txBody>
      </p:sp>
      <p:sp>
        <p:nvSpPr>
          <p:cNvPr id="26" name="TextBox 25"/>
          <p:cNvSpPr txBox="1"/>
          <p:nvPr/>
        </p:nvSpPr>
        <p:spPr>
          <a:xfrm>
            <a:off x="7853363" y="3209925"/>
            <a:ext cx="782637" cy="241300"/>
          </a:xfrm>
          <a:prstGeom prst="rect">
            <a:avLst/>
          </a:prstGeom>
          <a:noFill/>
          <a:effectLst/>
        </p:spPr>
        <p:txBody>
          <a:bodyPr wrap="none">
            <a:spAutoFit/>
          </a:bodyPr>
          <a:lstStyle/>
          <a:p>
            <a:pPr algn="ctr" defTabSz="457200">
              <a:lnSpc>
                <a:spcPct val="90000"/>
              </a:lnSpc>
              <a:defRPr/>
            </a:pPr>
            <a:r>
              <a:rPr lang="en-US" sz="1050" dirty="0">
                <a:solidFill>
                  <a:prstClr val="white"/>
                </a:solidFill>
                <a:ea typeface="ＭＳ Ｐゴシック" charset="-128"/>
                <a:cs typeface="ＭＳ Ｐゴシック" charset="-128"/>
              </a:rPr>
              <a:t>Education</a:t>
            </a:r>
          </a:p>
        </p:txBody>
      </p:sp>
      <p:sp>
        <p:nvSpPr>
          <p:cNvPr id="27" name="TextBox 26"/>
          <p:cNvSpPr txBox="1"/>
          <p:nvPr/>
        </p:nvSpPr>
        <p:spPr>
          <a:xfrm>
            <a:off x="7745413" y="3627438"/>
            <a:ext cx="1000125" cy="385762"/>
          </a:xfrm>
          <a:prstGeom prst="rect">
            <a:avLst/>
          </a:prstGeom>
          <a:noFill/>
          <a:effectLst/>
        </p:spPr>
        <p:txBody>
          <a:bodyPr wrap="none">
            <a:spAutoFit/>
          </a:bodyPr>
          <a:lstStyle/>
          <a:p>
            <a:pPr algn="ctr" defTabSz="457200">
              <a:lnSpc>
                <a:spcPct val="90000"/>
              </a:lnSpc>
              <a:defRPr/>
            </a:pPr>
            <a:r>
              <a:rPr lang="en-US" sz="1050" dirty="0">
                <a:solidFill>
                  <a:prstClr val="white"/>
                </a:solidFill>
                <a:ea typeface="ＭＳ Ｐゴシック" charset="-128"/>
                <a:cs typeface="ＭＳ Ｐゴシック" charset="-128"/>
              </a:rPr>
              <a:t>Value-Added</a:t>
            </a:r>
          </a:p>
          <a:p>
            <a:pPr algn="ctr" defTabSz="457200">
              <a:lnSpc>
                <a:spcPct val="90000"/>
              </a:lnSpc>
              <a:defRPr/>
            </a:pPr>
            <a:r>
              <a:rPr lang="en-US" sz="1050" dirty="0">
                <a:solidFill>
                  <a:prstClr val="white"/>
                </a:solidFill>
                <a:ea typeface="ＭＳ Ｐゴシック" charset="-128"/>
                <a:cs typeface="ＭＳ Ｐゴシック" charset="-128"/>
              </a:rPr>
              <a:t>Providers</a:t>
            </a:r>
          </a:p>
        </p:txBody>
      </p:sp>
      <p:sp>
        <p:nvSpPr>
          <p:cNvPr id="29" name="TextBox 28"/>
          <p:cNvSpPr txBox="1"/>
          <p:nvPr/>
        </p:nvSpPr>
        <p:spPr>
          <a:xfrm>
            <a:off x="7691438" y="4602163"/>
            <a:ext cx="1108075" cy="385762"/>
          </a:xfrm>
          <a:prstGeom prst="rect">
            <a:avLst/>
          </a:prstGeom>
          <a:noFill/>
          <a:effectLst/>
        </p:spPr>
        <p:txBody>
          <a:bodyPr wrap="none">
            <a:spAutoFit/>
          </a:bodyPr>
          <a:lstStyle/>
          <a:p>
            <a:pPr algn="ctr" defTabSz="457200">
              <a:lnSpc>
                <a:spcPct val="90000"/>
              </a:lnSpc>
              <a:defRPr/>
            </a:pPr>
            <a:r>
              <a:rPr lang="en-US" sz="1050" dirty="0">
                <a:solidFill>
                  <a:prstClr val="white"/>
                </a:solidFill>
                <a:ea typeface="ＭＳ Ｐゴシック" charset="-128"/>
                <a:cs typeface="ＭＳ Ｐゴシック" charset="-128"/>
              </a:rPr>
              <a:t>Earth</a:t>
            </a:r>
          </a:p>
          <a:p>
            <a:pPr algn="ctr" defTabSz="457200">
              <a:lnSpc>
                <a:spcPct val="90000"/>
              </a:lnSpc>
              <a:defRPr/>
            </a:pPr>
            <a:r>
              <a:rPr lang="en-US" sz="1050" dirty="0">
                <a:solidFill>
                  <a:prstClr val="white"/>
                </a:solidFill>
                <a:ea typeface="ＭＳ Ｐゴシック" charset="-128"/>
                <a:cs typeface="ＭＳ Ｐゴシック" charset="-128"/>
              </a:rPr>
              <a:t>System Models</a:t>
            </a:r>
          </a:p>
        </p:txBody>
      </p:sp>
      <p:sp>
        <p:nvSpPr>
          <p:cNvPr id="30" name="TextBox 29"/>
          <p:cNvSpPr txBox="1"/>
          <p:nvPr/>
        </p:nvSpPr>
        <p:spPr>
          <a:xfrm>
            <a:off x="7781925" y="5089525"/>
            <a:ext cx="925513" cy="385763"/>
          </a:xfrm>
          <a:prstGeom prst="rect">
            <a:avLst/>
          </a:prstGeom>
          <a:noFill/>
          <a:effectLst/>
        </p:spPr>
        <p:txBody>
          <a:bodyPr wrap="none">
            <a:spAutoFit/>
          </a:bodyPr>
          <a:lstStyle/>
          <a:p>
            <a:pPr algn="ctr" defTabSz="457200">
              <a:lnSpc>
                <a:spcPct val="90000"/>
              </a:lnSpc>
              <a:defRPr/>
            </a:pPr>
            <a:r>
              <a:rPr lang="en-US" sz="1050" dirty="0">
                <a:solidFill>
                  <a:prstClr val="white"/>
                </a:solidFill>
                <a:ea typeface="ＭＳ Ｐゴシック" charset="-128"/>
                <a:cs typeface="ＭＳ Ｐゴシック" charset="-128"/>
              </a:rPr>
              <a:t>International</a:t>
            </a:r>
          </a:p>
          <a:p>
            <a:pPr algn="ctr" defTabSz="457200">
              <a:lnSpc>
                <a:spcPct val="90000"/>
              </a:lnSpc>
              <a:defRPr/>
            </a:pPr>
            <a:r>
              <a:rPr lang="en-US" sz="1050" dirty="0">
                <a:solidFill>
                  <a:prstClr val="white"/>
                </a:solidFill>
                <a:ea typeface="ＭＳ Ｐゴシック" charset="-128"/>
                <a:cs typeface="ＭＳ Ｐゴシック" charset="-128"/>
              </a:rPr>
              <a:t>Partners</a:t>
            </a:r>
          </a:p>
        </p:txBody>
      </p:sp>
      <p:sp>
        <p:nvSpPr>
          <p:cNvPr id="31" name="TextBox 30"/>
          <p:cNvSpPr txBox="1"/>
          <p:nvPr/>
        </p:nvSpPr>
        <p:spPr>
          <a:xfrm>
            <a:off x="7640638" y="5588000"/>
            <a:ext cx="1209675" cy="385763"/>
          </a:xfrm>
          <a:prstGeom prst="rect">
            <a:avLst/>
          </a:prstGeom>
          <a:noFill/>
          <a:effectLst/>
        </p:spPr>
        <p:txBody>
          <a:bodyPr wrap="none">
            <a:spAutoFit/>
          </a:bodyPr>
          <a:lstStyle/>
          <a:p>
            <a:pPr algn="ctr" defTabSz="457200">
              <a:lnSpc>
                <a:spcPct val="90000"/>
              </a:lnSpc>
              <a:defRPr/>
            </a:pPr>
            <a:r>
              <a:rPr lang="en-US" sz="1050" dirty="0">
                <a:solidFill>
                  <a:prstClr val="white"/>
                </a:solidFill>
                <a:ea typeface="ＭＳ Ｐゴシック" charset="-128"/>
                <a:cs typeface="ＭＳ Ｐゴシック" charset="-128"/>
              </a:rPr>
              <a:t>Decision Support</a:t>
            </a:r>
          </a:p>
          <a:p>
            <a:pPr algn="ctr" defTabSz="457200">
              <a:lnSpc>
                <a:spcPct val="90000"/>
              </a:lnSpc>
              <a:defRPr/>
            </a:pPr>
            <a:r>
              <a:rPr lang="en-US" sz="1050" dirty="0">
                <a:solidFill>
                  <a:prstClr val="white"/>
                </a:solidFill>
                <a:ea typeface="ＭＳ Ｐゴシック" charset="-128"/>
                <a:cs typeface="ＭＳ Ｐゴシック" charset="-128"/>
              </a:rPr>
              <a:t>Systems</a:t>
            </a:r>
          </a:p>
        </p:txBody>
      </p:sp>
      <p:sp>
        <p:nvSpPr>
          <p:cNvPr id="32" name="Oval 31"/>
          <p:cNvSpPr/>
          <p:nvPr/>
        </p:nvSpPr>
        <p:spPr>
          <a:xfrm>
            <a:off x="6777038" y="3322638"/>
            <a:ext cx="669925" cy="2062162"/>
          </a:xfrm>
          <a:prstGeom prst="ellipse">
            <a:avLst/>
          </a:prstGeom>
          <a:solidFill>
            <a:srgbClr val="18984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33" name="TextBox 32"/>
          <p:cNvSpPr txBox="1"/>
          <p:nvPr/>
        </p:nvSpPr>
        <p:spPr>
          <a:xfrm>
            <a:off x="6716713" y="3836988"/>
            <a:ext cx="800100" cy="901700"/>
          </a:xfrm>
          <a:prstGeom prst="rect">
            <a:avLst/>
          </a:prstGeom>
          <a:noFill/>
          <a:effectLst/>
        </p:spPr>
        <p:txBody>
          <a:bodyPr wrap="none">
            <a:spAutoFit/>
          </a:bodyPr>
          <a:lstStyle/>
          <a:p>
            <a:pPr algn="ctr" defTabSz="457200">
              <a:lnSpc>
                <a:spcPct val="90000"/>
              </a:lnSpc>
              <a:defRPr/>
            </a:pPr>
            <a:r>
              <a:rPr lang="en-US" sz="1050" dirty="0">
                <a:solidFill>
                  <a:prstClr val="white"/>
                </a:solidFill>
                <a:ea typeface="ＭＳ Ｐゴシック" charset="-128"/>
                <a:cs typeface="ＭＳ Ｐゴシック" charset="-128"/>
              </a:rPr>
              <a:t>Infra-</a:t>
            </a:r>
          </a:p>
          <a:p>
            <a:pPr algn="ctr" defTabSz="457200">
              <a:lnSpc>
                <a:spcPct val="90000"/>
              </a:lnSpc>
              <a:defRPr/>
            </a:pPr>
            <a:r>
              <a:rPr lang="en-US" sz="1050" dirty="0">
                <a:solidFill>
                  <a:prstClr val="white"/>
                </a:solidFill>
                <a:ea typeface="ＭＳ Ｐゴシック" charset="-128"/>
                <a:cs typeface="ＭＳ Ｐゴシック" charset="-128"/>
              </a:rPr>
              <a:t>structure</a:t>
            </a:r>
          </a:p>
          <a:p>
            <a:pPr algn="ctr" defTabSz="457200">
              <a:lnSpc>
                <a:spcPct val="90000"/>
              </a:lnSpc>
              <a:defRPr/>
            </a:pPr>
            <a:endParaRPr lang="en-US" sz="1050" dirty="0">
              <a:solidFill>
                <a:prstClr val="white"/>
              </a:solidFill>
              <a:ea typeface="ＭＳ Ｐゴシック" charset="-128"/>
              <a:cs typeface="ＭＳ Ｐゴシック" charset="-128"/>
            </a:endParaRPr>
          </a:p>
          <a:p>
            <a:pPr algn="ctr" defTabSz="457200">
              <a:lnSpc>
                <a:spcPct val="90000"/>
              </a:lnSpc>
              <a:defRPr/>
            </a:pPr>
            <a:r>
              <a:rPr lang="en-US" sz="900" dirty="0">
                <a:solidFill>
                  <a:prstClr val="white"/>
                </a:solidFill>
                <a:ea typeface="ＭＳ Ｐゴシック" charset="-128"/>
                <a:cs typeface="ＭＳ Ｐゴシック" charset="-128"/>
              </a:rPr>
              <a:t>(Search,</a:t>
            </a:r>
          </a:p>
          <a:p>
            <a:pPr algn="ctr" defTabSz="457200">
              <a:lnSpc>
                <a:spcPct val="90000"/>
              </a:lnSpc>
              <a:defRPr/>
            </a:pPr>
            <a:r>
              <a:rPr lang="en-US" sz="900" dirty="0">
                <a:solidFill>
                  <a:prstClr val="white"/>
                </a:solidFill>
                <a:ea typeface="ＭＳ Ｐゴシック" charset="-128"/>
                <a:cs typeface="ＭＳ Ｐゴシック" charset="-128"/>
              </a:rPr>
              <a:t>Order,</a:t>
            </a:r>
          </a:p>
          <a:p>
            <a:pPr algn="ctr" defTabSz="457200">
              <a:lnSpc>
                <a:spcPct val="90000"/>
              </a:lnSpc>
              <a:defRPr/>
            </a:pPr>
            <a:r>
              <a:rPr lang="en-US" sz="900" dirty="0">
                <a:solidFill>
                  <a:prstClr val="white"/>
                </a:solidFill>
                <a:ea typeface="ＭＳ Ｐゴシック" charset="-128"/>
                <a:cs typeface="ＭＳ Ｐゴシック" charset="-128"/>
              </a:rPr>
              <a:t>Distribution)</a:t>
            </a:r>
          </a:p>
        </p:txBody>
      </p:sp>
      <p:sp>
        <p:nvSpPr>
          <p:cNvPr id="19486" name="TextBox 33"/>
          <p:cNvSpPr txBox="1">
            <a:spLocks noChangeArrowheads="1"/>
          </p:cNvSpPr>
          <p:nvPr/>
        </p:nvSpPr>
        <p:spPr bwMode="auto">
          <a:xfrm>
            <a:off x="2654300" y="2587625"/>
            <a:ext cx="11779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85000"/>
              </a:lnSpc>
              <a:spcBef>
                <a:spcPct val="20000"/>
              </a:spcBef>
              <a:buFont typeface="Wingdings" pitchFamily="2" charset="2"/>
              <a:buBlip>
                <a:blip r:embed="rId5"/>
              </a:buBlip>
              <a:defRPr sz="2000">
                <a:solidFill>
                  <a:schemeClr val="tx1"/>
                </a:solidFill>
                <a:latin typeface="Arial" charset="0"/>
                <a:ea typeface="ＭＳ Ｐゴシック" pitchFamily="34" charset="-128"/>
              </a:defRPr>
            </a:lvl1pPr>
            <a:lvl2pPr marL="37931725" indent="-37474525" defTabSz="45720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defTabSz="457200">
              <a:lnSpc>
                <a:spcPct val="85000"/>
              </a:lnSpc>
              <a:spcBef>
                <a:spcPct val="20000"/>
              </a:spcBef>
              <a:buChar char="•"/>
              <a:defRPr sz="2000">
                <a:solidFill>
                  <a:schemeClr val="tx1"/>
                </a:solidFill>
                <a:latin typeface="Arial" charset="0"/>
                <a:ea typeface="ＭＳ Ｐゴシック" pitchFamily="34" charset="-128"/>
              </a:defRPr>
            </a:lvl3pPr>
            <a:lvl4pPr marL="1600200" indent="-228600" defTabSz="457200">
              <a:lnSpc>
                <a:spcPct val="85000"/>
              </a:lnSpc>
              <a:spcBef>
                <a:spcPct val="20000"/>
              </a:spcBef>
              <a:buChar char="–"/>
              <a:defRPr sz="2000">
                <a:solidFill>
                  <a:schemeClr val="tx1"/>
                </a:solidFill>
                <a:latin typeface="Arial" charset="0"/>
                <a:ea typeface="ＭＳ Ｐゴシック" pitchFamily="34" charset="-128"/>
              </a:defRPr>
            </a:lvl4pPr>
            <a:lvl5pPr marL="2057400" indent="-228600" defTabSz="457200">
              <a:lnSpc>
                <a:spcPct val="85000"/>
              </a:lnSpc>
              <a:spcBef>
                <a:spcPct val="20000"/>
              </a:spcBef>
              <a:buChar char="»"/>
              <a:defRPr sz="2000">
                <a:solidFill>
                  <a:schemeClr val="tx1"/>
                </a:solidFill>
                <a:latin typeface="Arial" charset="0"/>
                <a:ea typeface="ＭＳ Ｐゴシック" pitchFamily="34" charset="-128"/>
              </a:defRPr>
            </a:lvl5pPr>
            <a:lvl6pPr marL="25146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90000"/>
              </a:lnSpc>
              <a:spcBef>
                <a:spcPct val="0"/>
              </a:spcBef>
              <a:buFontTx/>
              <a:buNone/>
            </a:pPr>
            <a:r>
              <a:rPr lang="en-US" altLang="en-US" sz="900" b="1">
                <a:solidFill>
                  <a:srgbClr val="FFFFFF"/>
                </a:solidFill>
              </a:rPr>
              <a:t>Tracking and Data</a:t>
            </a:r>
          </a:p>
          <a:p>
            <a:pPr eaLnBrk="1" hangingPunct="1">
              <a:lnSpc>
                <a:spcPct val="90000"/>
              </a:lnSpc>
              <a:spcBef>
                <a:spcPct val="0"/>
              </a:spcBef>
              <a:buFontTx/>
              <a:buNone/>
            </a:pPr>
            <a:r>
              <a:rPr lang="en-US" altLang="en-US" sz="900" b="1">
                <a:solidFill>
                  <a:srgbClr val="FFFFFF"/>
                </a:solidFill>
              </a:rPr>
              <a:t>Relay Satellite</a:t>
            </a:r>
          </a:p>
          <a:p>
            <a:pPr eaLnBrk="1" hangingPunct="1">
              <a:lnSpc>
                <a:spcPct val="90000"/>
              </a:lnSpc>
              <a:spcBef>
                <a:spcPct val="0"/>
              </a:spcBef>
              <a:buFontTx/>
              <a:buNone/>
            </a:pPr>
            <a:r>
              <a:rPr lang="en-US" altLang="en-US" sz="900" b="1">
                <a:solidFill>
                  <a:srgbClr val="FFFFFF"/>
                </a:solidFill>
              </a:rPr>
              <a:t>(TDRS)</a:t>
            </a:r>
          </a:p>
        </p:txBody>
      </p:sp>
      <p:pic>
        <p:nvPicPr>
          <p:cNvPr id="1948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4513" y="3413125"/>
            <a:ext cx="1035050" cy="8064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948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4513" y="4683125"/>
            <a:ext cx="1042987" cy="7318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489" name="TextBox 37"/>
          <p:cNvSpPr txBox="1">
            <a:spLocks noChangeArrowheads="1"/>
          </p:cNvSpPr>
          <p:nvPr/>
        </p:nvSpPr>
        <p:spPr bwMode="auto">
          <a:xfrm>
            <a:off x="5340350" y="5534025"/>
            <a:ext cx="13128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85000"/>
              </a:lnSpc>
              <a:spcBef>
                <a:spcPct val="20000"/>
              </a:spcBef>
              <a:buFont typeface="Wingdings" pitchFamily="2" charset="2"/>
              <a:buBlip>
                <a:blip r:embed="rId5"/>
              </a:buBlip>
              <a:defRPr sz="2000">
                <a:solidFill>
                  <a:schemeClr val="tx1"/>
                </a:solidFill>
                <a:latin typeface="Arial" charset="0"/>
                <a:ea typeface="ＭＳ Ｐゴシック" pitchFamily="34" charset="-128"/>
              </a:defRPr>
            </a:lvl1pPr>
            <a:lvl2pPr marL="37931725" indent="-37474525" defTabSz="45720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defTabSz="457200">
              <a:lnSpc>
                <a:spcPct val="85000"/>
              </a:lnSpc>
              <a:spcBef>
                <a:spcPct val="20000"/>
              </a:spcBef>
              <a:buChar char="•"/>
              <a:defRPr sz="2000">
                <a:solidFill>
                  <a:schemeClr val="tx1"/>
                </a:solidFill>
                <a:latin typeface="Arial" charset="0"/>
                <a:ea typeface="ＭＳ Ｐゴシック" pitchFamily="34" charset="-128"/>
              </a:defRPr>
            </a:lvl3pPr>
            <a:lvl4pPr marL="1600200" indent="-228600" defTabSz="457200">
              <a:lnSpc>
                <a:spcPct val="85000"/>
              </a:lnSpc>
              <a:spcBef>
                <a:spcPct val="20000"/>
              </a:spcBef>
              <a:buChar char="–"/>
              <a:defRPr sz="2000">
                <a:solidFill>
                  <a:schemeClr val="tx1"/>
                </a:solidFill>
                <a:latin typeface="Arial" charset="0"/>
                <a:ea typeface="ＭＳ Ｐゴシック" pitchFamily="34" charset="-128"/>
              </a:defRPr>
            </a:lvl4pPr>
            <a:lvl5pPr marL="2057400" indent="-228600" defTabSz="457200">
              <a:lnSpc>
                <a:spcPct val="85000"/>
              </a:lnSpc>
              <a:spcBef>
                <a:spcPct val="20000"/>
              </a:spcBef>
              <a:buChar char="»"/>
              <a:defRPr sz="2000">
                <a:solidFill>
                  <a:schemeClr val="tx1"/>
                </a:solidFill>
                <a:latin typeface="Arial" charset="0"/>
                <a:ea typeface="ＭＳ Ｐゴシック" pitchFamily="34" charset="-128"/>
              </a:defRPr>
            </a:lvl5pPr>
            <a:lvl6pPr marL="25146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900" b="1">
                <a:solidFill>
                  <a:srgbClr val="FFFFFF"/>
                </a:solidFill>
              </a:rPr>
              <a:t>Instrument Teams</a:t>
            </a:r>
          </a:p>
          <a:p>
            <a:pPr algn="ctr" eaLnBrk="1" hangingPunct="1">
              <a:lnSpc>
                <a:spcPct val="90000"/>
              </a:lnSpc>
              <a:spcBef>
                <a:spcPct val="0"/>
              </a:spcBef>
              <a:buFontTx/>
              <a:buNone/>
            </a:pPr>
            <a:r>
              <a:rPr lang="en-US" altLang="en-US" sz="900" b="1">
                <a:solidFill>
                  <a:srgbClr val="FFFFFF"/>
                </a:solidFill>
              </a:rPr>
              <a:t>and Science</a:t>
            </a:r>
          </a:p>
          <a:p>
            <a:pPr algn="ctr" eaLnBrk="1" hangingPunct="1">
              <a:lnSpc>
                <a:spcPct val="90000"/>
              </a:lnSpc>
              <a:spcBef>
                <a:spcPct val="0"/>
              </a:spcBef>
              <a:buFontTx/>
              <a:buNone/>
            </a:pPr>
            <a:r>
              <a:rPr lang="en-US" altLang="en-US" sz="900" b="1">
                <a:solidFill>
                  <a:srgbClr val="FFFFFF"/>
                </a:solidFill>
              </a:rPr>
              <a:t>Investigator-led</a:t>
            </a:r>
          </a:p>
          <a:p>
            <a:pPr algn="ctr" eaLnBrk="1" hangingPunct="1">
              <a:lnSpc>
                <a:spcPct val="90000"/>
              </a:lnSpc>
              <a:spcBef>
                <a:spcPct val="0"/>
              </a:spcBef>
              <a:buFontTx/>
              <a:buNone/>
            </a:pPr>
            <a:r>
              <a:rPr lang="en-US" altLang="en-US" sz="900" b="1">
                <a:solidFill>
                  <a:srgbClr val="FFFFFF"/>
                </a:solidFill>
              </a:rPr>
              <a:t>Processing Systems</a:t>
            </a:r>
          </a:p>
          <a:p>
            <a:pPr algn="ctr" eaLnBrk="1" hangingPunct="1">
              <a:lnSpc>
                <a:spcPct val="90000"/>
              </a:lnSpc>
              <a:spcBef>
                <a:spcPct val="0"/>
              </a:spcBef>
              <a:buFontTx/>
              <a:buNone/>
            </a:pPr>
            <a:r>
              <a:rPr lang="en-US" altLang="en-US" sz="900" b="1">
                <a:solidFill>
                  <a:srgbClr val="FFFFFF"/>
                </a:solidFill>
              </a:rPr>
              <a:t>(SIPSs)</a:t>
            </a:r>
          </a:p>
        </p:txBody>
      </p:sp>
      <p:pic>
        <p:nvPicPr>
          <p:cNvPr id="1949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5463" y="2590800"/>
            <a:ext cx="1231900" cy="923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9491"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7338" y="3322638"/>
            <a:ext cx="1219200" cy="914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9492"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9400" y="4683125"/>
            <a:ext cx="1236663" cy="8239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5" name="Rectangle 44"/>
          <p:cNvSpPr/>
          <p:nvPr/>
        </p:nvSpPr>
        <p:spPr>
          <a:xfrm>
            <a:off x="3098800" y="3311525"/>
            <a:ext cx="1198563" cy="2530475"/>
          </a:xfrm>
          <a:prstGeom prst="rect">
            <a:avLst/>
          </a:prstGeom>
          <a:solidFill>
            <a:srgbClr val="18984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9494"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75000" y="3413125"/>
            <a:ext cx="1063625" cy="8143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9495"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75000" y="4683125"/>
            <a:ext cx="1047750" cy="7318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496" name="TextBox 49"/>
          <p:cNvSpPr txBox="1">
            <a:spLocks noChangeArrowheads="1"/>
          </p:cNvSpPr>
          <p:nvPr/>
        </p:nvSpPr>
        <p:spPr bwMode="auto">
          <a:xfrm>
            <a:off x="1820863" y="4222750"/>
            <a:ext cx="105727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85000"/>
              </a:lnSpc>
              <a:spcBef>
                <a:spcPct val="20000"/>
              </a:spcBef>
              <a:buFont typeface="Wingdings" pitchFamily="2" charset="2"/>
              <a:buBlip>
                <a:blip r:embed="rId5"/>
              </a:buBlip>
              <a:defRPr sz="2000">
                <a:solidFill>
                  <a:schemeClr val="tx1"/>
                </a:solidFill>
                <a:latin typeface="Arial" charset="0"/>
                <a:ea typeface="ＭＳ Ｐゴシック" pitchFamily="34" charset="-128"/>
              </a:defRPr>
            </a:lvl1pPr>
            <a:lvl2pPr marL="37931725" indent="-37474525" defTabSz="45720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defTabSz="457200">
              <a:lnSpc>
                <a:spcPct val="85000"/>
              </a:lnSpc>
              <a:spcBef>
                <a:spcPct val="20000"/>
              </a:spcBef>
              <a:buChar char="•"/>
              <a:defRPr sz="2000">
                <a:solidFill>
                  <a:schemeClr val="tx1"/>
                </a:solidFill>
                <a:latin typeface="Arial" charset="0"/>
                <a:ea typeface="ＭＳ Ｐゴシック" pitchFamily="34" charset="-128"/>
              </a:defRPr>
            </a:lvl3pPr>
            <a:lvl4pPr marL="1600200" indent="-228600" defTabSz="457200">
              <a:lnSpc>
                <a:spcPct val="85000"/>
              </a:lnSpc>
              <a:spcBef>
                <a:spcPct val="20000"/>
              </a:spcBef>
              <a:buChar char="–"/>
              <a:defRPr sz="2000">
                <a:solidFill>
                  <a:schemeClr val="tx1"/>
                </a:solidFill>
                <a:latin typeface="Arial" charset="0"/>
                <a:ea typeface="ＭＳ Ｐゴシック" pitchFamily="34" charset="-128"/>
              </a:defRPr>
            </a:lvl4pPr>
            <a:lvl5pPr marL="2057400" indent="-228600" defTabSz="457200">
              <a:lnSpc>
                <a:spcPct val="85000"/>
              </a:lnSpc>
              <a:spcBef>
                <a:spcPct val="20000"/>
              </a:spcBef>
              <a:buChar char="»"/>
              <a:defRPr sz="2000">
                <a:solidFill>
                  <a:schemeClr val="tx1"/>
                </a:solidFill>
                <a:latin typeface="Arial" charset="0"/>
                <a:ea typeface="ＭＳ Ｐゴシック" pitchFamily="34" charset="-128"/>
              </a:defRPr>
            </a:lvl5pPr>
            <a:lvl6pPr marL="25146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900" b="1">
                <a:solidFill>
                  <a:srgbClr val="FFFFFF"/>
                </a:solidFill>
              </a:rPr>
              <a:t>White Sands</a:t>
            </a:r>
          </a:p>
          <a:p>
            <a:pPr algn="ctr" eaLnBrk="1" hangingPunct="1">
              <a:lnSpc>
                <a:spcPct val="90000"/>
              </a:lnSpc>
              <a:spcBef>
                <a:spcPct val="0"/>
              </a:spcBef>
              <a:buFontTx/>
              <a:buNone/>
            </a:pPr>
            <a:r>
              <a:rPr lang="en-US" altLang="en-US" sz="900" b="1">
                <a:solidFill>
                  <a:srgbClr val="FFFFFF"/>
                </a:solidFill>
              </a:rPr>
              <a:t>Complex (WSC)</a:t>
            </a:r>
          </a:p>
        </p:txBody>
      </p:sp>
      <p:sp>
        <p:nvSpPr>
          <p:cNvPr id="19497" name="TextBox 50"/>
          <p:cNvSpPr txBox="1">
            <a:spLocks noChangeArrowheads="1"/>
          </p:cNvSpPr>
          <p:nvPr/>
        </p:nvSpPr>
        <p:spPr bwMode="auto">
          <a:xfrm>
            <a:off x="1804988" y="5421313"/>
            <a:ext cx="108902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85000"/>
              </a:lnSpc>
              <a:spcBef>
                <a:spcPct val="20000"/>
              </a:spcBef>
              <a:buFont typeface="Wingdings" pitchFamily="2" charset="2"/>
              <a:buBlip>
                <a:blip r:embed="rId5"/>
              </a:buBlip>
              <a:defRPr sz="2000">
                <a:solidFill>
                  <a:schemeClr val="tx1"/>
                </a:solidFill>
                <a:latin typeface="Arial" charset="0"/>
                <a:ea typeface="ＭＳ Ｐゴシック" pitchFamily="34" charset="-128"/>
              </a:defRPr>
            </a:lvl1pPr>
            <a:lvl2pPr marL="37931725" indent="-37474525" defTabSz="45720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defTabSz="457200">
              <a:lnSpc>
                <a:spcPct val="85000"/>
              </a:lnSpc>
              <a:spcBef>
                <a:spcPct val="20000"/>
              </a:spcBef>
              <a:buChar char="•"/>
              <a:defRPr sz="2000">
                <a:solidFill>
                  <a:schemeClr val="tx1"/>
                </a:solidFill>
                <a:latin typeface="Arial" charset="0"/>
                <a:ea typeface="ＭＳ Ｐゴシック" pitchFamily="34" charset="-128"/>
              </a:defRPr>
            </a:lvl3pPr>
            <a:lvl4pPr marL="1600200" indent="-228600" defTabSz="457200">
              <a:lnSpc>
                <a:spcPct val="85000"/>
              </a:lnSpc>
              <a:spcBef>
                <a:spcPct val="20000"/>
              </a:spcBef>
              <a:buChar char="–"/>
              <a:defRPr sz="2000">
                <a:solidFill>
                  <a:schemeClr val="tx1"/>
                </a:solidFill>
                <a:latin typeface="Arial" charset="0"/>
                <a:ea typeface="ＭＳ Ｐゴシック" pitchFamily="34" charset="-128"/>
              </a:defRPr>
            </a:lvl4pPr>
            <a:lvl5pPr marL="2057400" indent="-228600" defTabSz="457200">
              <a:lnSpc>
                <a:spcPct val="85000"/>
              </a:lnSpc>
              <a:spcBef>
                <a:spcPct val="20000"/>
              </a:spcBef>
              <a:buChar char="»"/>
              <a:defRPr sz="2000">
                <a:solidFill>
                  <a:schemeClr val="tx1"/>
                </a:solidFill>
                <a:latin typeface="Arial" charset="0"/>
                <a:ea typeface="ＭＳ Ｐゴシック" pitchFamily="34" charset="-128"/>
              </a:defRPr>
            </a:lvl5pPr>
            <a:lvl6pPr marL="25146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900" b="1">
                <a:solidFill>
                  <a:srgbClr val="FFFFFF"/>
                </a:solidFill>
              </a:rPr>
              <a:t>EOS Polar</a:t>
            </a:r>
          </a:p>
          <a:p>
            <a:pPr algn="ctr" eaLnBrk="1" hangingPunct="1">
              <a:lnSpc>
                <a:spcPct val="90000"/>
              </a:lnSpc>
              <a:spcBef>
                <a:spcPct val="0"/>
              </a:spcBef>
              <a:buFontTx/>
              <a:buNone/>
            </a:pPr>
            <a:r>
              <a:rPr lang="en-US" altLang="en-US" sz="900" b="1">
                <a:solidFill>
                  <a:srgbClr val="FFFFFF"/>
                </a:solidFill>
              </a:rPr>
              <a:t>Ground Stations</a:t>
            </a:r>
          </a:p>
        </p:txBody>
      </p:sp>
      <p:sp>
        <p:nvSpPr>
          <p:cNvPr id="19498" name="TextBox 51"/>
          <p:cNvSpPr txBox="1">
            <a:spLocks noChangeArrowheads="1"/>
          </p:cNvSpPr>
          <p:nvPr/>
        </p:nvSpPr>
        <p:spPr bwMode="auto">
          <a:xfrm>
            <a:off x="1060450" y="4948238"/>
            <a:ext cx="7493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85000"/>
              </a:lnSpc>
              <a:spcBef>
                <a:spcPct val="20000"/>
              </a:spcBef>
              <a:buFont typeface="Wingdings" pitchFamily="2" charset="2"/>
              <a:buBlip>
                <a:blip r:embed="rId5"/>
              </a:buBlip>
              <a:defRPr sz="2000">
                <a:solidFill>
                  <a:schemeClr val="tx1"/>
                </a:solidFill>
                <a:latin typeface="Arial" charset="0"/>
                <a:ea typeface="ＭＳ Ｐゴシック" pitchFamily="34" charset="-128"/>
              </a:defRPr>
            </a:lvl1pPr>
            <a:lvl2pPr marL="37931725" indent="-37474525" defTabSz="45720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defTabSz="457200">
              <a:lnSpc>
                <a:spcPct val="85000"/>
              </a:lnSpc>
              <a:spcBef>
                <a:spcPct val="20000"/>
              </a:spcBef>
              <a:buChar char="•"/>
              <a:defRPr sz="2000">
                <a:solidFill>
                  <a:schemeClr val="tx1"/>
                </a:solidFill>
                <a:latin typeface="Arial" charset="0"/>
                <a:ea typeface="ＭＳ Ｐゴシック" pitchFamily="34" charset="-128"/>
              </a:defRPr>
            </a:lvl3pPr>
            <a:lvl4pPr marL="1600200" indent="-228600" defTabSz="457200">
              <a:lnSpc>
                <a:spcPct val="85000"/>
              </a:lnSpc>
              <a:spcBef>
                <a:spcPct val="20000"/>
              </a:spcBef>
              <a:buChar char="–"/>
              <a:defRPr sz="2000">
                <a:solidFill>
                  <a:schemeClr val="tx1"/>
                </a:solidFill>
                <a:latin typeface="Arial" charset="0"/>
                <a:ea typeface="ＭＳ Ｐゴシック" pitchFamily="34" charset="-128"/>
              </a:defRPr>
            </a:lvl4pPr>
            <a:lvl5pPr marL="2057400" indent="-228600" defTabSz="457200">
              <a:lnSpc>
                <a:spcPct val="85000"/>
              </a:lnSpc>
              <a:spcBef>
                <a:spcPct val="20000"/>
              </a:spcBef>
              <a:buChar char="»"/>
              <a:defRPr sz="2000">
                <a:solidFill>
                  <a:schemeClr val="tx1"/>
                </a:solidFill>
                <a:latin typeface="Arial" charset="0"/>
                <a:ea typeface="ＭＳ Ｐゴシック" pitchFamily="34" charset="-128"/>
              </a:defRPr>
            </a:lvl5pPr>
            <a:lvl6pPr marL="25146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90000"/>
              </a:lnSpc>
              <a:spcBef>
                <a:spcPct val="0"/>
              </a:spcBef>
              <a:buFontTx/>
              <a:buNone/>
            </a:pPr>
            <a:r>
              <a:rPr lang="en-US" altLang="en-US" sz="900" b="1">
                <a:solidFill>
                  <a:srgbClr val="FFFFFF"/>
                </a:solidFill>
              </a:rPr>
              <a:t>Direct</a:t>
            </a:r>
          </a:p>
          <a:p>
            <a:pPr eaLnBrk="1" hangingPunct="1">
              <a:lnSpc>
                <a:spcPct val="90000"/>
              </a:lnSpc>
              <a:spcBef>
                <a:spcPct val="0"/>
              </a:spcBef>
              <a:buFontTx/>
              <a:buNone/>
            </a:pPr>
            <a:r>
              <a:rPr lang="en-US" altLang="en-US" sz="900" b="1">
                <a:solidFill>
                  <a:srgbClr val="FFFFFF"/>
                </a:solidFill>
              </a:rPr>
              <a:t>Broadcast</a:t>
            </a:r>
          </a:p>
          <a:p>
            <a:pPr eaLnBrk="1" hangingPunct="1">
              <a:lnSpc>
                <a:spcPct val="90000"/>
              </a:lnSpc>
              <a:spcBef>
                <a:spcPct val="0"/>
              </a:spcBef>
              <a:buFontTx/>
              <a:buNone/>
            </a:pPr>
            <a:r>
              <a:rPr lang="en-US" altLang="en-US" sz="900" b="1">
                <a:solidFill>
                  <a:srgbClr val="FFFFFF"/>
                </a:solidFill>
              </a:rPr>
              <a:t>(DB)</a:t>
            </a:r>
          </a:p>
        </p:txBody>
      </p:sp>
      <p:sp>
        <p:nvSpPr>
          <p:cNvPr id="19499" name="TextBox 52"/>
          <p:cNvSpPr txBox="1">
            <a:spLocks noChangeArrowheads="1"/>
          </p:cNvSpPr>
          <p:nvPr/>
        </p:nvSpPr>
        <p:spPr bwMode="auto">
          <a:xfrm>
            <a:off x="506413" y="6315075"/>
            <a:ext cx="11461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85000"/>
              </a:lnSpc>
              <a:spcBef>
                <a:spcPct val="20000"/>
              </a:spcBef>
              <a:buFont typeface="Wingdings" pitchFamily="2" charset="2"/>
              <a:buBlip>
                <a:blip r:embed="rId5"/>
              </a:buBlip>
              <a:defRPr sz="2000">
                <a:solidFill>
                  <a:schemeClr val="tx1"/>
                </a:solidFill>
                <a:latin typeface="Arial" charset="0"/>
                <a:ea typeface="ＭＳ Ｐゴシック" pitchFamily="34" charset="-128"/>
              </a:defRPr>
            </a:lvl1pPr>
            <a:lvl2pPr marL="37931725" indent="-37474525" defTabSz="45720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defTabSz="457200">
              <a:lnSpc>
                <a:spcPct val="85000"/>
              </a:lnSpc>
              <a:spcBef>
                <a:spcPct val="20000"/>
              </a:spcBef>
              <a:buChar char="•"/>
              <a:defRPr sz="2000">
                <a:solidFill>
                  <a:schemeClr val="tx1"/>
                </a:solidFill>
                <a:latin typeface="Arial" charset="0"/>
                <a:ea typeface="ＭＳ Ｐゴシック" pitchFamily="34" charset="-128"/>
              </a:defRPr>
            </a:lvl3pPr>
            <a:lvl4pPr marL="1600200" indent="-228600" defTabSz="457200">
              <a:lnSpc>
                <a:spcPct val="85000"/>
              </a:lnSpc>
              <a:spcBef>
                <a:spcPct val="20000"/>
              </a:spcBef>
              <a:buChar char="–"/>
              <a:defRPr sz="2000">
                <a:solidFill>
                  <a:schemeClr val="tx1"/>
                </a:solidFill>
                <a:latin typeface="Arial" charset="0"/>
                <a:ea typeface="ＭＳ Ｐゴシック" pitchFamily="34" charset="-128"/>
              </a:defRPr>
            </a:lvl4pPr>
            <a:lvl5pPr marL="2057400" indent="-228600" defTabSz="457200">
              <a:lnSpc>
                <a:spcPct val="85000"/>
              </a:lnSpc>
              <a:spcBef>
                <a:spcPct val="20000"/>
              </a:spcBef>
              <a:buChar char="»"/>
              <a:defRPr sz="2000">
                <a:solidFill>
                  <a:schemeClr val="tx1"/>
                </a:solidFill>
                <a:latin typeface="Arial" charset="0"/>
                <a:ea typeface="ＭＳ Ｐゴシック" pitchFamily="34" charset="-128"/>
              </a:defRPr>
            </a:lvl5pPr>
            <a:lvl6pPr marL="25146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900" b="1">
                <a:solidFill>
                  <a:srgbClr val="FFFFFF"/>
                </a:solidFill>
              </a:rPr>
              <a:t>Direct Broadcast/</a:t>
            </a:r>
          </a:p>
          <a:p>
            <a:pPr algn="ctr" eaLnBrk="1" hangingPunct="1">
              <a:lnSpc>
                <a:spcPct val="90000"/>
              </a:lnSpc>
              <a:spcBef>
                <a:spcPct val="0"/>
              </a:spcBef>
              <a:buFontTx/>
              <a:buNone/>
            </a:pPr>
            <a:r>
              <a:rPr lang="en-US" altLang="en-US" sz="900" b="1">
                <a:solidFill>
                  <a:srgbClr val="FFFFFF"/>
                </a:solidFill>
              </a:rPr>
              <a:t>Direct Readout</a:t>
            </a:r>
          </a:p>
          <a:p>
            <a:pPr algn="ctr" eaLnBrk="1" hangingPunct="1">
              <a:lnSpc>
                <a:spcPct val="90000"/>
              </a:lnSpc>
              <a:spcBef>
                <a:spcPct val="0"/>
              </a:spcBef>
              <a:buFontTx/>
              <a:buNone/>
            </a:pPr>
            <a:r>
              <a:rPr lang="en-US" altLang="en-US" sz="900" b="1">
                <a:solidFill>
                  <a:srgbClr val="FFFFFF"/>
                </a:solidFill>
              </a:rPr>
              <a:t>Stations</a:t>
            </a:r>
          </a:p>
        </p:txBody>
      </p:sp>
      <p:sp>
        <p:nvSpPr>
          <p:cNvPr id="19500" name="TextBox 53"/>
          <p:cNvSpPr txBox="1">
            <a:spLocks noChangeArrowheads="1"/>
          </p:cNvSpPr>
          <p:nvPr/>
        </p:nvSpPr>
        <p:spPr bwMode="auto">
          <a:xfrm>
            <a:off x="5945188" y="4303713"/>
            <a:ext cx="89535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85000"/>
              </a:lnSpc>
              <a:spcBef>
                <a:spcPct val="20000"/>
              </a:spcBef>
              <a:buFont typeface="Wingdings" pitchFamily="2" charset="2"/>
              <a:buBlip>
                <a:blip r:embed="rId5"/>
              </a:buBlip>
              <a:defRPr sz="2000">
                <a:solidFill>
                  <a:schemeClr val="tx1"/>
                </a:solidFill>
                <a:latin typeface="Arial" charset="0"/>
                <a:ea typeface="ＭＳ Ｐゴシック" pitchFamily="34" charset="-128"/>
              </a:defRPr>
            </a:lvl1pPr>
            <a:lvl2pPr marL="37931725" indent="-37474525" defTabSz="45720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defTabSz="457200">
              <a:lnSpc>
                <a:spcPct val="85000"/>
              </a:lnSpc>
              <a:spcBef>
                <a:spcPct val="20000"/>
              </a:spcBef>
              <a:buChar char="•"/>
              <a:defRPr sz="2000">
                <a:solidFill>
                  <a:schemeClr val="tx1"/>
                </a:solidFill>
                <a:latin typeface="Arial" charset="0"/>
                <a:ea typeface="ＭＳ Ｐゴシック" pitchFamily="34" charset="-128"/>
              </a:defRPr>
            </a:lvl3pPr>
            <a:lvl4pPr marL="1600200" indent="-228600" defTabSz="457200">
              <a:lnSpc>
                <a:spcPct val="85000"/>
              </a:lnSpc>
              <a:spcBef>
                <a:spcPct val="20000"/>
              </a:spcBef>
              <a:buChar char="–"/>
              <a:defRPr sz="2000">
                <a:solidFill>
                  <a:schemeClr val="tx1"/>
                </a:solidFill>
                <a:latin typeface="Arial" charset="0"/>
                <a:ea typeface="ＭＳ Ｐゴシック" pitchFamily="34" charset="-128"/>
              </a:defRPr>
            </a:lvl4pPr>
            <a:lvl5pPr marL="2057400" indent="-228600" defTabSz="457200">
              <a:lnSpc>
                <a:spcPct val="85000"/>
              </a:lnSpc>
              <a:spcBef>
                <a:spcPct val="20000"/>
              </a:spcBef>
              <a:buChar char="»"/>
              <a:defRPr sz="2000">
                <a:solidFill>
                  <a:schemeClr val="tx1"/>
                </a:solidFill>
                <a:latin typeface="Arial" charset="0"/>
                <a:ea typeface="ＭＳ Ｐゴシック" pitchFamily="34" charset="-128"/>
              </a:defRPr>
            </a:lvl5pPr>
            <a:lvl6pPr marL="25146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90000"/>
              </a:lnSpc>
              <a:spcBef>
                <a:spcPct val="0"/>
              </a:spcBef>
              <a:buFontTx/>
              <a:buNone/>
            </a:pPr>
            <a:r>
              <a:rPr lang="en-US" altLang="en-US" sz="900" b="1">
                <a:solidFill>
                  <a:srgbClr val="FFFFFF"/>
                </a:solidFill>
              </a:rPr>
              <a:t>EOSDIS</a:t>
            </a:r>
          </a:p>
          <a:p>
            <a:pPr eaLnBrk="1" hangingPunct="1">
              <a:lnSpc>
                <a:spcPct val="90000"/>
              </a:lnSpc>
              <a:spcBef>
                <a:spcPct val="0"/>
              </a:spcBef>
              <a:buFontTx/>
              <a:buNone/>
            </a:pPr>
            <a:r>
              <a:rPr lang="en-US" altLang="en-US" sz="900" b="1">
                <a:solidFill>
                  <a:srgbClr val="FFFFFF"/>
                </a:solidFill>
              </a:rPr>
              <a:t>Data Centers</a:t>
            </a:r>
          </a:p>
        </p:txBody>
      </p:sp>
      <p:sp>
        <p:nvSpPr>
          <p:cNvPr id="19501" name="TextBox 54"/>
          <p:cNvSpPr txBox="1">
            <a:spLocks noChangeArrowheads="1"/>
          </p:cNvSpPr>
          <p:nvPr/>
        </p:nvSpPr>
        <p:spPr bwMode="auto">
          <a:xfrm>
            <a:off x="3024188" y="4222750"/>
            <a:ext cx="13525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85000"/>
              </a:lnSpc>
              <a:spcBef>
                <a:spcPct val="20000"/>
              </a:spcBef>
              <a:buFont typeface="Wingdings" pitchFamily="2" charset="2"/>
              <a:buBlip>
                <a:blip r:embed="rId5"/>
              </a:buBlip>
              <a:defRPr sz="2000">
                <a:solidFill>
                  <a:schemeClr val="tx1"/>
                </a:solidFill>
                <a:latin typeface="Arial" charset="0"/>
                <a:ea typeface="ＭＳ Ｐゴシック" pitchFamily="34" charset="-128"/>
              </a:defRPr>
            </a:lvl1pPr>
            <a:lvl2pPr marL="37931725" indent="-37474525" defTabSz="45720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defTabSz="457200">
              <a:lnSpc>
                <a:spcPct val="85000"/>
              </a:lnSpc>
              <a:spcBef>
                <a:spcPct val="20000"/>
              </a:spcBef>
              <a:buChar char="•"/>
              <a:defRPr sz="2000">
                <a:solidFill>
                  <a:schemeClr val="tx1"/>
                </a:solidFill>
                <a:latin typeface="Arial" charset="0"/>
                <a:ea typeface="ＭＳ Ｐゴシック" pitchFamily="34" charset="-128"/>
              </a:defRPr>
            </a:lvl3pPr>
            <a:lvl4pPr marL="1600200" indent="-228600" defTabSz="457200">
              <a:lnSpc>
                <a:spcPct val="85000"/>
              </a:lnSpc>
              <a:spcBef>
                <a:spcPct val="20000"/>
              </a:spcBef>
              <a:buChar char="–"/>
              <a:defRPr sz="2000">
                <a:solidFill>
                  <a:schemeClr val="tx1"/>
                </a:solidFill>
                <a:latin typeface="Arial" charset="0"/>
                <a:ea typeface="ＭＳ Ｐゴシック" pitchFamily="34" charset="-128"/>
              </a:defRPr>
            </a:lvl4pPr>
            <a:lvl5pPr marL="2057400" indent="-228600" defTabSz="457200">
              <a:lnSpc>
                <a:spcPct val="85000"/>
              </a:lnSpc>
              <a:spcBef>
                <a:spcPct val="20000"/>
              </a:spcBef>
              <a:buChar char="»"/>
              <a:defRPr sz="2000">
                <a:solidFill>
                  <a:schemeClr val="tx1"/>
                </a:solidFill>
                <a:latin typeface="Arial" charset="0"/>
                <a:ea typeface="ＭＳ Ｐゴシック" pitchFamily="34" charset="-128"/>
              </a:defRPr>
            </a:lvl5pPr>
            <a:lvl6pPr marL="25146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900" b="1">
                <a:solidFill>
                  <a:srgbClr val="FFFFFF"/>
                </a:solidFill>
              </a:rPr>
              <a:t>EOS Data Operations</a:t>
            </a:r>
          </a:p>
          <a:p>
            <a:pPr algn="ctr" eaLnBrk="1" hangingPunct="1">
              <a:lnSpc>
                <a:spcPct val="90000"/>
              </a:lnSpc>
              <a:spcBef>
                <a:spcPct val="0"/>
              </a:spcBef>
              <a:buFontTx/>
              <a:buNone/>
            </a:pPr>
            <a:r>
              <a:rPr lang="en-US" altLang="en-US" sz="900" b="1">
                <a:solidFill>
                  <a:srgbClr val="FFFFFF"/>
                </a:solidFill>
              </a:rPr>
              <a:t>System (EDOS)</a:t>
            </a:r>
          </a:p>
          <a:p>
            <a:pPr algn="ctr" eaLnBrk="1" hangingPunct="1">
              <a:lnSpc>
                <a:spcPct val="90000"/>
              </a:lnSpc>
              <a:spcBef>
                <a:spcPct val="0"/>
              </a:spcBef>
              <a:buFontTx/>
              <a:buNone/>
            </a:pPr>
            <a:r>
              <a:rPr lang="en-US" altLang="en-US" sz="900" b="1">
                <a:solidFill>
                  <a:srgbClr val="FFFFFF"/>
                </a:solidFill>
              </a:rPr>
              <a:t>Data Processing</a:t>
            </a:r>
          </a:p>
        </p:txBody>
      </p:sp>
      <p:sp>
        <p:nvSpPr>
          <p:cNvPr id="19502" name="TextBox 55"/>
          <p:cNvSpPr txBox="1">
            <a:spLocks noChangeArrowheads="1"/>
          </p:cNvSpPr>
          <p:nvPr/>
        </p:nvSpPr>
        <p:spPr bwMode="auto">
          <a:xfrm>
            <a:off x="3165475" y="5411788"/>
            <a:ext cx="106997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85000"/>
              </a:lnSpc>
              <a:spcBef>
                <a:spcPct val="20000"/>
              </a:spcBef>
              <a:buFont typeface="Wingdings" pitchFamily="2" charset="2"/>
              <a:buBlip>
                <a:blip r:embed="rId5"/>
              </a:buBlip>
              <a:defRPr sz="2000">
                <a:solidFill>
                  <a:schemeClr val="tx1"/>
                </a:solidFill>
                <a:latin typeface="Arial" charset="0"/>
                <a:ea typeface="ＭＳ Ｐゴシック" pitchFamily="34" charset="-128"/>
              </a:defRPr>
            </a:lvl1pPr>
            <a:lvl2pPr marL="37931725" indent="-37474525" defTabSz="45720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defTabSz="457200">
              <a:lnSpc>
                <a:spcPct val="85000"/>
              </a:lnSpc>
              <a:spcBef>
                <a:spcPct val="20000"/>
              </a:spcBef>
              <a:buChar char="•"/>
              <a:defRPr sz="2000">
                <a:solidFill>
                  <a:schemeClr val="tx1"/>
                </a:solidFill>
                <a:latin typeface="Arial" charset="0"/>
                <a:ea typeface="ＭＳ Ｐゴシック" pitchFamily="34" charset="-128"/>
              </a:defRPr>
            </a:lvl3pPr>
            <a:lvl4pPr marL="1600200" indent="-228600" defTabSz="457200">
              <a:lnSpc>
                <a:spcPct val="85000"/>
              </a:lnSpc>
              <a:spcBef>
                <a:spcPct val="20000"/>
              </a:spcBef>
              <a:buChar char="–"/>
              <a:defRPr sz="2000">
                <a:solidFill>
                  <a:schemeClr val="tx1"/>
                </a:solidFill>
                <a:latin typeface="Arial" charset="0"/>
                <a:ea typeface="ＭＳ Ｐゴシック" pitchFamily="34" charset="-128"/>
              </a:defRPr>
            </a:lvl4pPr>
            <a:lvl5pPr marL="2057400" indent="-228600" defTabSz="457200">
              <a:lnSpc>
                <a:spcPct val="85000"/>
              </a:lnSpc>
              <a:spcBef>
                <a:spcPct val="20000"/>
              </a:spcBef>
              <a:buChar char="»"/>
              <a:defRPr sz="2000">
                <a:solidFill>
                  <a:schemeClr val="tx1"/>
                </a:solidFill>
                <a:latin typeface="Arial" charset="0"/>
                <a:ea typeface="ＭＳ Ｐゴシック" pitchFamily="34" charset="-128"/>
              </a:defRPr>
            </a:lvl5pPr>
            <a:lvl6pPr marL="25146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900" b="1">
                <a:solidFill>
                  <a:srgbClr val="FFFFFF"/>
                </a:solidFill>
              </a:rPr>
              <a:t>EOS Operations</a:t>
            </a:r>
          </a:p>
          <a:p>
            <a:pPr algn="ctr" eaLnBrk="1" hangingPunct="1">
              <a:lnSpc>
                <a:spcPct val="90000"/>
              </a:lnSpc>
              <a:spcBef>
                <a:spcPct val="0"/>
              </a:spcBef>
              <a:buFontTx/>
              <a:buNone/>
            </a:pPr>
            <a:r>
              <a:rPr lang="en-US" altLang="en-US" sz="900" b="1">
                <a:solidFill>
                  <a:srgbClr val="FFFFFF"/>
                </a:solidFill>
              </a:rPr>
              <a:t>Center (EOC)</a:t>
            </a:r>
          </a:p>
          <a:p>
            <a:pPr algn="ctr" eaLnBrk="1" hangingPunct="1">
              <a:lnSpc>
                <a:spcPct val="90000"/>
              </a:lnSpc>
              <a:spcBef>
                <a:spcPct val="0"/>
              </a:spcBef>
              <a:buFontTx/>
              <a:buNone/>
            </a:pPr>
            <a:r>
              <a:rPr lang="en-US" altLang="en-US" sz="900" b="1">
                <a:solidFill>
                  <a:srgbClr val="FFFFFF"/>
                </a:solidFill>
              </a:rPr>
              <a:t>Mission Control</a:t>
            </a:r>
          </a:p>
        </p:txBody>
      </p:sp>
      <p:sp>
        <p:nvSpPr>
          <p:cNvPr id="59" name="Freeform 58"/>
          <p:cNvSpPr/>
          <p:nvPr/>
        </p:nvSpPr>
        <p:spPr>
          <a:xfrm>
            <a:off x="1643063" y="2878138"/>
            <a:ext cx="307975" cy="0"/>
          </a:xfrm>
          <a:custGeom>
            <a:avLst/>
            <a:gdLst>
              <a:gd name="connsiteX0" fmla="*/ 0 w 309033"/>
              <a:gd name="connsiteY0" fmla="*/ 0 h 0"/>
              <a:gd name="connsiteX1" fmla="*/ 309033 w 309033"/>
              <a:gd name="connsiteY1" fmla="*/ 0 h 0"/>
            </a:gdLst>
            <a:ahLst/>
            <a:cxnLst>
              <a:cxn ang="0">
                <a:pos x="connsiteX0" y="connsiteY0"/>
              </a:cxn>
              <a:cxn ang="0">
                <a:pos x="connsiteX1" y="connsiteY1"/>
              </a:cxn>
            </a:cxnLst>
            <a:rect l="l" t="t" r="r" b="b"/>
            <a:pathLst>
              <a:path w="309033">
                <a:moveTo>
                  <a:pt x="0" y="0"/>
                </a:moveTo>
                <a:lnTo>
                  <a:pt x="309033" y="0"/>
                </a:lnTo>
              </a:path>
            </a:pathLst>
          </a:custGeom>
          <a:ln w="12700" cap="flat" cmpd="sng" algn="ctr">
            <a:solidFill>
              <a:schemeClr val="bg1"/>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endParaRPr>
          </a:p>
        </p:txBody>
      </p:sp>
      <p:sp>
        <p:nvSpPr>
          <p:cNvPr id="60" name="Freeform 59"/>
          <p:cNvSpPr/>
          <p:nvPr/>
        </p:nvSpPr>
        <p:spPr>
          <a:xfrm rot="16200000">
            <a:off x="2183607" y="3242469"/>
            <a:ext cx="309562" cy="0"/>
          </a:xfrm>
          <a:custGeom>
            <a:avLst/>
            <a:gdLst>
              <a:gd name="connsiteX0" fmla="*/ 0 w 309033"/>
              <a:gd name="connsiteY0" fmla="*/ 0 h 0"/>
              <a:gd name="connsiteX1" fmla="*/ 309033 w 309033"/>
              <a:gd name="connsiteY1" fmla="*/ 0 h 0"/>
            </a:gdLst>
            <a:ahLst/>
            <a:cxnLst>
              <a:cxn ang="0">
                <a:pos x="connsiteX0" y="connsiteY0"/>
              </a:cxn>
              <a:cxn ang="0">
                <a:pos x="connsiteX1" y="connsiteY1"/>
              </a:cxn>
            </a:cxnLst>
            <a:rect l="l" t="t" r="r" b="b"/>
            <a:pathLst>
              <a:path w="309033">
                <a:moveTo>
                  <a:pt x="0" y="0"/>
                </a:moveTo>
                <a:lnTo>
                  <a:pt x="309033" y="0"/>
                </a:lnTo>
              </a:path>
            </a:pathLst>
          </a:custGeom>
          <a:ln w="12700" cap="flat" cmpd="sng" algn="ctr">
            <a:solidFill>
              <a:schemeClr val="bg1"/>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endParaRPr>
          </a:p>
        </p:txBody>
      </p:sp>
      <p:sp>
        <p:nvSpPr>
          <p:cNvPr id="61" name="Freeform 60"/>
          <p:cNvSpPr/>
          <p:nvPr/>
        </p:nvSpPr>
        <p:spPr>
          <a:xfrm rot="16200000" flipV="1">
            <a:off x="707232" y="5152231"/>
            <a:ext cx="673100" cy="46037"/>
          </a:xfrm>
          <a:custGeom>
            <a:avLst/>
            <a:gdLst>
              <a:gd name="connsiteX0" fmla="*/ 0 w 309033"/>
              <a:gd name="connsiteY0" fmla="*/ 0 h 0"/>
              <a:gd name="connsiteX1" fmla="*/ 309033 w 309033"/>
              <a:gd name="connsiteY1" fmla="*/ 0 h 0"/>
            </a:gdLst>
            <a:ahLst/>
            <a:cxnLst>
              <a:cxn ang="0">
                <a:pos x="connsiteX0" y="connsiteY0"/>
              </a:cxn>
              <a:cxn ang="0">
                <a:pos x="connsiteX1" y="connsiteY1"/>
              </a:cxn>
            </a:cxnLst>
            <a:rect l="l" t="t" r="r" b="b"/>
            <a:pathLst>
              <a:path w="309033">
                <a:moveTo>
                  <a:pt x="0" y="0"/>
                </a:moveTo>
                <a:lnTo>
                  <a:pt x="309033" y="0"/>
                </a:lnTo>
              </a:path>
            </a:pathLst>
          </a:custGeom>
          <a:ln w="12700" cap="flat" cmpd="sng" algn="ctr">
            <a:solidFill>
              <a:schemeClr val="bg1"/>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endParaRPr>
          </a:p>
        </p:txBody>
      </p:sp>
      <p:grpSp>
        <p:nvGrpSpPr>
          <p:cNvPr id="19506" name="Group 61"/>
          <p:cNvGrpSpPr>
            <a:grpSpLocks/>
          </p:cNvGrpSpPr>
          <p:nvPr/>
        </p:nvGrpSpPr>
        <p:grpSpPr bwMode="auto">
          <a:xfrm>
            <a:off x="549275" y="2428875"/>
            <a:ext cx="1177925" cy="2438400"/>
            <a:chOff x="548640" y="2428240"/>
            <a:chExt cx="1178560" cy="2438400"/>
          </a:xfrm>
        </p:grpSpPr>
        <p:sp>
          <p:nvSpPr>
            <p:cNvPr id="44" name="Rectangle 43"/>
            <p:cNvSpPr/>
            <p:nvPr/>
          </p:nvSpPr>
          <p:spPr>
            <a:xfrm>
              <a:off x="548640" y="2428240"/>
              <a:ext cx="1097554" cy="2438400"/>
            </a:xfrm>
            <a:prstGeom prst="rect">
              <a:avLst/>
            </a:prstGeom>
            <a:solidFill>
              <a:srgbClr val="18984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9528" name="TextBox 45"/>
            <p:cNvSpPr txBox="1">
              <a:spLocks noChangeArrowheads="1"/>
            </p:cNvSpPr>
            <p:nvPr/>
          </p:nvSpPr>
          <p:spPr bwMode="auto">
            <a:xfrm>
              <a:off x="691738" y="2454916"/>
              <a:ext cx="774878" cy="34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lnSpc>
                  <a:spcPct val="85000"/>
                </a:lnSpc>
                <a:spcBef>
                  <a:spcPct val="20000"/>
                </a:spcBef>
                <a:buFont typeface="Wingdings" pitchFamily="2" charset="2"/>
                <a:buBlip>
                  <a:blip r:embed="rId5"/>
                </a:buBlip>
                <a:defRPr sz="2000">
                  <a:solidFill>
                    <a:schemeClr val="tx1"/>
                  </a:solidFill>
                  <a:latin typeface="Arial" charset="0"/>
                  <a:ea typeface="ＭＳ Ｐゴシック" pitchFamily="34" charset="-128"/>
                </a:defRPr>
              </a:lvl1pPr>
              <a:lvl2pPr marL="37931725" indent="-37474525" defTabSz="45720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defTabSz="457200">
                <a:lnSpc>
                  <a:spcPct val="85000"/>
                </a:lnSpc>
                <a:spcBef>
                  <a:spcPct val="20000"/>
                </a:spcBef>
                <a:buChar char="•"/>
                <a:defRPr sz="2000">
                  <a:solidFill>
                    <a:schemeClr val="tx1"/>
                  </a:solidFill>
                  <a:latin typeface="Arial" charset="0"/>
                  <a:ea typeface="ＭＳ Ｐゴシック" pitchFamily="34" charset="-128"/>
                </a:defRPr>
              </a:lvl3pPr>
              <a:lvl4pPr marL="1600200" indent="-228600" defTabSz="457200">
                <a:lnSpc>
                  <a:spcPct val="85000"/>
                </a:lnSpc>
                <a:spcBef>
                  <a:spcPct val="20000"/>
                </a:spcBef>
                <a:buChar char="–"/>
                <a:defRPr sz="2000">
                  <a:solidFill>
                    <a:schemeClr val="tx1"/>
                  </a:solidFill>
                  <a:latin typeface="Arial" charset="0"/>
                  <a:ea typeface="ＭＳ Ｐゴシック" pitchFamily="34" charset="-128"/>
                </a:defRPr>
              </a:lvl4pPr>
              <a:lvl5pPr marL="2057400" indent="-228600" defTabSz="457200">
                <a:lnSpc>
                  <a:spcPct val="85000"/>
                </a:lnSpc>
                <a:spcBef>
                  <a:spcPct val="20000"/>
                </a:spcBef>
                <a:buChar char="»"/>
                <a:defRPr sz="2000">
                  <a:solidFill>
                    <a:schemeClr val="tx1"/>
                  </a:solidFill>
                  <a:latin typeface="Arial" charset="0"/>
                  <a:ea typeface="ＭＳ Ｐゴシック" pitchFamily="34" charset="-128"/>
                </a:defRPr>
              </a:lvl5pPr>
              <a:lvl6pPr marL="25146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900" b="1">
                  <a:solidFill>
                    <a:srgbClr val="FFFFFF"/>
                  </a:solidFill>
                </a:rPr>
                <a:t>EOSSpacecraft</a:t>
              </a:r>
            </a:p>
          </p:txBody>
        </p:sp>
        <p:pic>
          <p:nvPicPr>
            <p:cNvPr id="19529" name="Picture 14"/>
            <p:cNvPicPr>
              <a:picLocks noChangeAspect="1" noChangeArrowheads="1"/>
            </p:cNvPicPr>
            <p:nvPr/>
          </p:nvPicPr>
          <p:blipFill>
            <a:blip r:embed="rId13">
              <a:extLst>
                <a:ext uri="{28A0092B-C50C-407E-A947-70E740481C1C}">
                  <a14:useLocalDpi xmlns:a14="http://schemas.microsoft.com/office/drawing/2010/main" val="0"/>
                </a:ext>
              </a:extLst>
            </a:blip>
            <a:srcRect r="57941"/>
            <a:stretch>
              <a:fillRect/>
            </a:stretch>
          </p:blipFill>
          <p:spPr bwMode="auto">
            <a:xfrm>
              <a:off x="589280" y="2804160"/>
              <a:ext cx="1046329" cy="685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30" name="Picture 15"/>
            <p:cNvPicPr>
              <a:picLocks noChangeAspect="1" noChangeArrowheads="1"/>
            </p:cNvPicPr>
            <p:nvPr/>
          </p:nvPicPr>
          <p:blipFill>
            <a:blip r:embed="rId14">
              <a:extLst>
                <a:ext uri="{28A0092B-C50C-407E-A947-70E740481C1C}">
                  <a14:useLocalDpi xmlns:a14="http://schemas.microsoft.com/office/drawing/2010/main" val="0"/>
                </a:ext>
              </a:extLst>
            </a:blip>
            <a:srcRect r="55135"/>
            <a:stretch>
              <a:fillRect/>
            </a:stretch>
          </p:blipFill>
          <p:spPr bwMode="auto">
            <a:xfrm>
              <a:off x="589280" y="3453557"/>
              <a:ext cx="1046480" cy="80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31"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9284" y="4226836"/>
              <a:ext cx="1117916" cy="62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 name="Freeform 62"/>
          <p:cNvSpPr/>
          <p:nvPr/>
        </p:nvSpPr>
        <p:spPr>
          <a:xfrm>
            <a:off x="1581150" y="5848350"/>
            <a:ext cx="2114550" cy="139700"/>
          </a:xfrm>
          <a:custGeom>
            <a:avLst/>
            <a:gdLst>
              <a:gd name="connsiteX0" fmla="*/ 2114550 w 2114550"/>
              <a:gd name="connsiteY0" fmla="*/ 0 h 139700"/>
              <a:gd name="connsiteX1" fmla="*/ 2108200 w 2114550"/>
              <a:gd name="connsiteY1" fmla="*/ 139700 h 139700"/>
              <a:gd name="connsiteX2" fmla="*/ 0 w 2114550"/>
              <a:gd name="connsiteY2" fmla="*/ 127000 h 139700"/>
            </a:gdLst>
            <a:ahLst/>
            <a:cxnLst>
              <a:cxn ang="0">
                <a:pos x="connsiteX0" y="connsiteY0"/>
              </a:cxn>
              <a:cxn ang="0">
                <a:pos x="connsiteX1" y="connsiteY1"/>
              </a:cxn>
              <a:cxn ang="0">
                <a:pos x="connsiteX2" y="connsiteY2"/>
              </a:cxn>
            </a:cxnLst>
            <a:rect l="l" t="t" r="r" b="b"/>
            <a:pathLst>
              <a:path w="2114550" h="139700">
                <a:moveTo>
                  <a:pt x="2114550" y="0"/>
                </a:moveTo>
                <a:lnTo>
                  <a:pt x="2108200" y="139700"/>
                </a:lnTo>
                <a:lnTo>
                  <a:pt x="0" y="127000"/>
                </a:lnTo>
              </a:path>
            </a:pathLst>
          </a:custGeom>
          <a:ln w="12700" cap="flat" cmpd="sng" algn="ctr">
            <a:solidFill>
              <a:schemeClr val="bg1"/>
            </a:solidFill>
            <a:prstDash val="sysDash"/>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endParaRPr>
          </a:p>
        </p:txBody>
      </p:sp>
      <p:pic>
        <p:nvPicPr>
          <p:cNvPr id="19508"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1975" y="5516563"/>
            <a:ext cx="1063625" cy="8096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4" name="Freeform 63"/>
          <p:cNvSpPr/>
          <p:nvPr/>
        </p:nvSpPr>
        <p:spPr>
          <a:xfrm flipV="1">
            <a:off x="6583363" y="3835400"/>
            <a:ext cx="230187" cy="1588"/>
          </a:xfrm>
          <a:custGeom>
            <a:avLst/>
            <a:gdLst>
              <a:gd name="connsiteX0" fmla="*/ 0 w 309033"/>
              <a:gd name="connsiteY0" fmla="*/ 0 h 0"/>
              <a:gd name="connsiteX1" fmla="*/ 309033 w 309033"/>
              <a:gd name="connsiteY1" fmla="*/ 0 h 0"/>
            </a:gdLst>
            <a:ahLst/>
            <a:cxnLst>
              <a:cxn ang="0">
                <a:pos x="connsiteX0" y="connsiteY0"/>
              </a:cxn>
              <a:cxn ang="0">
                <a:pos x="connsiteX1" y="connsiteY1"/>
              </a:cxn>
            </a:cxnLst>
            <a:rect l="l" t="t" r="r" b="b"/>
            <a:pathLst>
              <a:path w="309033">
                <a:moveTo>
                  <a:pt x="0" y="0"/>
                </a:moveTo>
                <a:lnTo>
                  <a:pt x="309033" y="0"/>
                </a:lnTo>
              </a:path>
            </a:pathLst>
          </a:custGeom>
          <a:ln w="12700" cap="flat" cmpd="sng" algn="ctr">
            <a:solidFill>
              <a:schemeClr val="bg1"/>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endParaRPr>
          </a:p>
        </p:txBody>
      </p:sp>
      <p:sp>
        <p:nvSpPr>
          <p:cNvPr id="66" name="Freeform 65"/>
          <p:cNvSpPr/>
          <p:nvPr/>
        </p:nvSpPr>
        <p:spPr>
          <a:xfrm rot="16200000" flipV="1">
            <a:off x="5741988" y="4459288"/>
            <a:ext cx="468312" cy="11112"/>
          </a:xfrm>
          <a:custGeom>
            <a:avLst/>
            <a:gdLst>
              <a:gd name="connsiteX0" fmla="*/ 0 w 309033"/>
              <a:gd name="connsiteY0" fmla="*/ 0 h 0"/>
              <a:gd name="connsiteX1" fmla="*/ 309033 w 309033"/>
              <a:gd name="connsiteY1" fmla="*/ 0 h 0"/>
            </a:gdLst>
            <a:ahLst/>
            <a:cxnLst>
              <a:cxn ang="0">
                <a:pos x="connsiteX0" y="connsiteY0"/>
              </a:cxn>
              <a:cxn ang="0">
                <a:pos x="connsiteX1" y="connsiteY1"/>
              </a:cxn>
            </a:cxnLst>
            <a:rect l="l" t="t" r="r" b="b"/>
            <a:pathLst>
              <a:path w="309033">
                <a:moveTo>
                  <a:pt x="0" y="0"/>
                </a:moveTo>
                <a:lnTo>
                  <a:pt x="309033" y="0"/>
                </a:lnTo>
              </a:path>
            </a:pathLst>
          </a:custGeom>
          <a:ln w="12700" cap="flat" cmpd="sng" algn="ctr">
            <a:solidFill>
              <a:schemeClr val="bg1"/>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endParaRPr>
          </a:p>
        </p:txBody>
      </p:sp>
      <p:sp>
        <p:nvSpPr>
          <p:cNvPr id="75" name="Rounded Rectangle 74"/>
          <p:cNvSpPr/>
          <p:nvPr/>
        </p:nvSpPr>
        <p:spPr>
          <a:xfrm>
            <a:off x="7653338" y="4146550"/>
            <a:ext cx="1182687" cy="325438"/>
          </a:xfrm>
          <a:prstGeom prst="roundRect">
            <a:avLst/>
          </a:prstGeom>
          <a:solidFill>
            <a:srgbClr val="4B7EC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28" name="TextBox 27"/>
          <p:cNvSpPr txBox="1"/>
          <p:nvPr/>
        </p:nvSpPr>
        <p:spPr>
          <a:xfrm>
            <a:off x="7658100" y="4114800"/>
            <a:ext cx="1174750" cy="385763"/>
          </a:xfrm>
          <a:prstGeom prst="rect">
            <a:avLst/>
          </a:prstGeom>
          <a:noFill/>
          <a:effectLst/>
        </p:spPr>
        <p:txBody>
          <a:bodyPr>
            <a:spAutoFit/>
          </a:bodyPr>
          <a:lstStyle/>
          <a:p>
            <a:pPr algn="ctr" defTabSz="457200">
              <a:lnSpc>
                <a:spcPct val="90000"/>
              </a:lnSpc>
              <a:defRPr/>
            </a:pPr>
            <a:r>
              <a:rPr lang="en-US" sz="1050" dirty="0">
                <a:solidFill>
                  <a:prstClr val="white"/>
                </a:solidFill>
                <a:ea typeface="ＭＳ Ｐゴシック" charset="-128"/>
                <a:cs typeface="ＭＳ Ｐゴシック" charset="-128"/>
              </a:rPr>
              <a:t>Interagency</a:t>
            </a:r>
          </a:p>
          <a:p>
            <a:pPr algn="ctr" defTabSz="457200">
              <a:lnSpc>
                <a:spcPct val="90000"/>
              </a:lnSpc>
              <a:defRPr/>
            </a:pPr>
            <a:r>
              <a:rPr lang="en-US" sz="1050" dirty="0">
                <a:solidFill>
                  <a:prstClr val="white"/>
                </a:solidFill>
                <a:ea typeface="ＭＳ Ｐゴシック" charset="-128"/>
                <a:cs typeface="ＭＳ Ｐゴシック" charset="-128"/>
              </a:rPr>
              <a:t>Data Centers</a:t>
            </a:r>
          </a:p>
        </p:txBody>
      </p:sp>
      <p:sp>
        <p:nvSpPr>
          <p:cNvPr id="78" name="Freeform 77"/>
          <p:cNvSpPr/>
          <p:nvPr/>
        </p:nvSpPr>
        <p:spPr>
          <a:xfrm flipV="1">
            <a:off x="7427913" y="4305300"/>
            <a:ext cx="230187" cy="1588"/>
          </a:xfrm>
          <a:custGeom>
            <a:avLst/>
            <a:gdLst>
              <a:gd name="connsiteX0" fmla="*/ 0 w 309033"/>
              <a:gd name="connsiteY0" fmla="*/ 0 h 0"/>
              <a:gd name="connsiteX1" fmla="*/ 309033 w 309033"/>
              <a:gd name="connsiteY1" fmla="*/ 0 h 0"/>
            </a:gdLst>
            <a:ahLst/>
            <a:cxnLst>
              <a:cxn ang="0">
                <a:pos x="connsiteX0" y="connsiteY0"/>
              </a:cxn>
              <a:cxn ang="0">
                <a:pos x="connsiteX1" y="connsiteY1"/>
              </a:cxn>
            </a:cxnLst>
            <a:rect l="l" t="t" r="r" b="b"/>
            <a:pathLst>
              <a:path w="309033">
                <a:moveTo>
                  <a:pt x="0" y="0"/>
                </a:moveTo>
                <a:lnTo>
                  <a:pt x="309033" y="0"/>
                </a:lnTo>
              </a:path>
            </a:pathLst>
          </a:custGeom>
          <a:ln w="12700" cap="flat" cmpd="sng" algn="ctr">
            <a:solidFill>
              <a:schemeClr val="bg1"/>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endParaRPr>
          </a:p>
        </p:txBody>
      </p:sp>
      <p:grpSp>
        <p:nvGrpSpPr>
          <p:cNvPr id="19514" name="Group 80"/>
          <p:cNvGrpSpPr>
            <a:grpSpLocks/>
          </p:cNvGrpSpPr>
          <p:nvPr/>
        </p:nvGrpSpPr>
        <p:grpSpPr bwMode="auto">
          <a:xfrm>
            <a:off x="7239000" y="2844800"/>
            <a:ext cx="414338" cy="1168400"/>
            <a:chOff x="7239000" y="2844800"/>
            <a:chExt cx="414050" cy="1168400"/>
          </a:xfrm>
        </p:grpSpPr>
        <p:cxnSp>
          <p:nvCxnSpPr>
            <p:cNvPr id="70" name="Straight Connector 69"/>
            <p:cNvCxnSpPr>
              <a:stCxn id="10" idx="1"/>
            </p:cNvCxnSpPr>
            <p:nvPr/>
          </p:nvCxnSpPr>
          <p:spPr>
            <a:xfrm rot="10800000" flipV="1">
              <a:off x="7239000" y="2844800"/>
              <a:ext cx="414050" cy="533400"/>
            </a:xfrm>
            <a:prstGeom prst="line">
              <a:avLst/>
            </a:prstGeom>
            <a:ln w="12700" cap="flat" cmpd="sng" algn="ctr">
              <a:solidFill>
                <a:schemeClr val="bg1"/>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5400000">
              <a:off x="7311848" y="3356072"/>
              <a:ext cx="361950" cy="279206"/>
            </a:xfrm>
            <a:prstGeom prst="line">
              <a:avLst/>
            </a:prstGeom>
            <a:ln w="12700" cap="flat" cmpd="sng" algn="ctr">
              <a:solidFill>
                <a:schemeClr val="bg1"/>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a:stCxn id="12" idx="1"/>
            </p:cNvCxnSpPr>
            <p:nvPr/>
          </p:nvCxnSpPr>
          <p:spPr>
            <a:xfrm rot="10800000" flipV="1">
              <a:off x="7423022" y="3819525"/>
              <a:ext cx="230028" cy="193675"/>
            </a:xfrm>
            <a:prstGeom prst="line">
              <a:avLst/>
            </a:prstGeom>
            <a:ln w="12700" cap="flat" cmpd="sng" algn="ctr">
              <a:solidFill>
                <a:schemeClr val="bg1"/>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grpSp>
      <p:cxnSp>
        <p:nvCxnSpPr>
          <p:cNvPr id="83" name="Straight Connector 82"/>
          <p:cNvCxnSpPr/>
          <p:nvPr/>
        </p:nvCxnSpPr>
        <p:spPr>
          <a:xfrm rot="10800000">
            <a:off x="7219950" y="5295900"/>
            <a:ext cx="414338" cy="533400"/>
          </a:xfrm>
          <a:prstGeom prst="line">
            <a:avLst/>
          </a:prstGeom>
          <a:ln w="12700" cap="flat" cmpd="sng" algn="ctr">
            <a:solidFill>
              <a:schemeClr val="bg1"/>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16200000" flipV="1">
            <a:off x="7331075" y="5038725"/>
            <a:ext cx="361950" cy="279400"/>
          </a:xfrm>
          <a:prstGeom prst="line">
            <a:avLst/>
          </a:prstGeom>
          <a:ln w="12700" cap="flat" cmpd="sng" algn="ctr">
            <a:solidFill>
              <a:schemeClr val="bg1"/>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10800000">
            <a:off x="7429500" y="4629150"/>
            <a:ext cx="230188" cy="193675"/>
          </a:xfrm>
          <a:prstGeom prst="line">
            <a:avLst/>
          </a:prstGeom>
          <a:ln w="12700" cap="flat" cmpd="sng" algn="ctr">
            <a:solidFill>
              <a:schemeClr val="bg1"/>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90" name="Freeform 89"/>
          <p:cNvSpPr/>
          <p:nvPr/>
        </p:nvSpPr>
        <p:spPr>
          <a:xfrm>
            <a:off x="5003800" y="3816350"/>
            <a:ext cx="342900" cy="1390650"/>
          </a:xfrm>
          <a:custGeom>
            <a:avLst/>
            <a:gdLst>
              <a:gd name="connsiteX0" fmla="*/ 711200 w 711200"/>
              <a:gd name="connsiteY0" fmla="*/ 0 h 1390650"/>
              <a:gd name="connsiteX1" fmla="*/ 6350 w 711200"/>
              <a:gd name="connsiteY1" fmla="*/ 0 h 1390650"/>
              <a:gd name="connsiteX2" fmla="*/ 0 w 711200"/>
              <a:gd name="connsiteY2" fmla="*/ 1384300 h 1390650"/>
              <a:gd name="connsiteX3" fmla="*/ 711200 w 711200"/>
              <a:gd name="connsiteY3" fmla="*/ 1390650 h 1390650"/>
            </a:gdLst>
            <a:ahLst/>
            <a:cxnLst>
              <a:cxn ang="0">
                <a:pos x="connsiteX0" y="connsiteY0"/>
              </a:cxn>
              <a:cxn ang="0">
                <a:pos x="connsiteX1" y="connsiteY1"/>
              </a:cxn>
              <a:cxn ang="0">
                <a:pos x="connsiteX2" y="connsiteY2"/>
              </a:cxn>
              <a:cxn ang="0">
                <a:pos x="connsiteX3" y="connsiteY3"/>
              </a:cxn>
            </a:cxnLst>
            <a:rect l="l" t="t" r="r" b="b"/>
            <a:pathLst>
              <a:path w="711200" h="1390650">
                <a:moveTo>
                  <a:pt x="711200" y="0"/>
                </a:moveTo>
                <a:lnTo>
                  <a:pt x="6350" y="0"/>
                </a:lnTo>
                <a:cubicBezTo>
                  <a:pt x="4233" y="461433"/>
                  <a:pt x="2117" y="922867"/>
                  <a:pt x="0" y="1384300"/>
                </a:cubicBezTo>
                <a:lnTo>
                  <a:pt x="711200" y="1390650"/>
                </a:lnTo>
              </a:path>
            </a:pathLst>
          </a:custGeom>
          <a:ln w="12700" cap="flat" cmpd="sng" algn="ctr">
            <a:solidFill>
              <a:schemeClr val="bg1"/>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endParaRPr>
          </a:p>
        </p:txBody>
      </p:sp>
      <p:sp>
        <p:nvSpPr>
          <p:cNvPr id="91" name="Freeform 90"/>
          <p:cNvSpPr/>
          <p:nvPr/>
        </p:nvSpPr>
        <p:spPr>
          <a:xfrm flipH="1">
            <a:off x="4305300" y="3810000"/>
            <a:ext cx="381000" cy="1390650"/>
          </a:xfrm>
          <a:custGeom>
            <a:avLst/>
            <a:gdLst>
              <a:gd name="connsiteX0" fmla="*/ 711200 w 711200"/>
              <a:gd name="connsiteY0" fmla="*/ 0 h 1390650"/>
              <a:gd name="connsiteX1" fmla="*/ 6350 w 711200"/>
              <a:gd name="connsiteY1" fmla="*/ 0 h 1390650"/>
              <a:gd name="connsiteX2" fmla="*/ 0 w 711200"/>
              <a:gd name="connsiteY2" fmla="*/ 1384300 h 1390650"/>
              <a:gd name="connsiteX3" fmla="*/ 711200 w 711200"/>
              <a:gd name="connsiteY3" fmla="*/ 1390650 h 1390650"/>
            </a:gdLst>
            <a:ahLst/>
            <a:cxnLst>
              <a:cxn ang="0">
                <a:pos x="connsiteX0" y="connsiteY0"/>
              </a:cxn>
              <a:cxn ang="0">
                <a:pos x="connsiteX1" y="connsiteY1"/>
              </a:cxn>
              <a:cxn ang="0">
                <a:pos x="connsiteX2" y="connsiteY2"/>
              </a:cxn>
              <a:cxn ang="0">
                <a:pos x="connsiteX3" y="connsiteY3"/>
              </a:cxn>
            </a:cxnLst>
            <a:rect l="l" t="t" r="r" b="b"/>
            <a:pathLst>
              <a:path w="711200" h="1390650">
                <a:moveTo>
                  <a:pt x="711200" y="0"/>
                </a:moveTo>
                <a:lnTo>
                  <a:pt x="6350" y="0"/>
                </a:lnTo>
                <a:cubicBezTo>
                  <a:pt x="4233" y="461433"/>
                  <a:pt x="2117" y="922867"/>
                  <a:pt x="0" y="1384300"/>
                </a:cubicBezTo>
                <a:lnTo>
                  <a:pt x="711200" y="1390650"/>
                </a:lnTo>
              </a:path>
            </a:pathLst>
          </a:cu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endParaRPr>
          </a:p>
        </p:txBody>
      </p:sp>
      <p:sp>
        <p:nvSpPr>
          <p:cNvPr id="95" name="Freeform 94"/>
          <p:cNvSpPr/>
          <p:nvPr/>
        </p:nvSpPr>
        <p:spPr>
          <a:xfrm>
            <a:off x="4686300" y="4483100"/>
            <a:ext cx="311150" cy="0"/>
          </a:xfrm>
          <a:custGeom>
            <a:avLst/>
            <a:gdLst>
              <a:gd name="connsiteX0" fmla="*/ 0 w 311150"/>
              <a:gd name="connsiteY0" fmla="*/ 0 h 0"/>
              <a:gd name="connsiteX1" fmla="*/ 311150 w 311150"/>
              <a:gd name="connsiteY1" fmla="*/ 0 h 0"/>
              <a:gd name="connsiteX2" fmla="*/ 311150 w 311150"/>
              <a:gd name="connsiteY2" fmla="*/ 0 h 0"/>
              <a:gd name="connsiteX3" fmla="*/ 311150 w 311150"/>
              <a:gd name="connsiteY3" fmla="*/ 0 h 0"/>
            </a:gdLst>
            <a:ahLst/>
            <a:cxnLst>
              <a:cxn ang="0">
                <a:pos x="connsiteX0" y="connsiteY0"/>
              </a:cxn>
              <a:cxn ang="0">
                <a:pos x="connsiteX1" y="connsiteY1"/>
              </a:cxn>
              <a:cxn ang="0">
                <a:pos x="connsiteX2" y="connsiteY2"/>
              </a:cxn>
              <a:cxn ang="0">
                <a:pos x="connsiteX3" y="connsiteY3"/>
              </a:cxn>
            </a:cxnLst>
            <a:rect l="l" t="t" r="r" b="b"/>
            <a:pathLst>
              <a:path w="311150">
                <a:moveTo>
                  <a:pt x="0" y="0"/>
                </a:moveTo>
                <a:lnTo>
                  <a:pt x="311150" y="0"/>
                </a:lnTo>
                <a:lnTo>
                  <a:pt x="311150" y="0"/>
                </a:lnTo>
                <a:lnTo>
                  <a:pt x="311150" y="0"/>
                </a:lnTo>
              </a:path>
            </a:pathLst>
          </a:custGeom>
          <a:ln w="1270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endParaRPr>
          </a:p>
        </p:txBody>
      </p:sp>
      <p:sp>
        <p:nvSpPr>
          <p:cNvPr id="96" name="Freeform 95"/>
          <p:cNvSpPr/>
          <p:nvPr/>
        </p:nvSpPr>
        <p:spPr>
          <a:xfrm>
            <a:off x="3048000" y="3810000"/>
            <a:ext cx="120650" cy="1257300"/>
          </a:xfrm>
          <a:custGeom>
            <a:avLst/>
            <a:gdLst>
              <a:gd name="connsiteX0" fmla="*/ 711200 w 711200"/>
              <a:gd name="connsiteY0" fmla="*/ 0 h 1390650"/>
              <a:gd name="connsiteX1" fmla="*/ 6350 w 711200"/>
              <a:gd name="connsiteY1" fmla="*/ 0 h 1390650"/>
              <a:gd name="connsiteX2" fmla="*/ 0 w 711200"/>
              <a:gd name="connsiteY2" fmla="*/ 1384300 h 1390650"/>
              <a:gd name="connsiteX3" fmla="*/ 711200 w 711200"/>
              <a:gd name="connsiteY3" fmla="*/ 1390650 h 1390650"/>
            </a:gdLst>
            <a:ahLst/>
            <a:cxnLst>
              <a:cxn ang="0">
                <a:pos x="connsiteX0" y="connsiteY0"/>
              </a:cxn>
              <a:cxn ang="0">
                <a:pos x="connsiteX1" y="connsiteY1"/>
              </a:cxn>
              <a:cxn ang="0">
                <a:pos x="connsiteX2" y="connsiteY2"/>
              </a:cxn>
              <a:cxn ang="0">
                <a:pos x="connsiteX3" y="connsiteY3"/>
              </a:cxn>
            </a:cxnLst>
            <a:rect l="l" t="t" r="r" b="b"/>
            <a:pathLst>
              <a:path w="711200" h="1390650">
                <a:moveTo>
                  <a:pt x="711200" y="0"/>
                </a:moveTo>
                <a:lnTo>
                  <a:pt x="6350" y="0"/>
                </a:lnTo>
                <a:cubicBezTo>
                  <a:pt x="4233" y="461433"/>
                  <a:pt x="2117" y="922867"/>
                  <a:pt x="0" y="1384300"/>
                </a:cubicBezTo>
                <a:lnTo>
                  <a:pt x="711200" y="1390650"/>
                </a:lnTo>
              </a:path>
            </a:pathLst>
          </a:custGeom>
          <a:ln w="12700" cap="flat" cmpd="sng" algn="ctr">
            <a:solidFill>
              <a:schemeClr val="bg1"/>
            </a:solidFill>
            <a:prstDash val="solid"/>
            <a:round/>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endParaRPr>
          </a:p>
        </p:txBody>
      </p:sp>
      <p:sp>
        <p:nvSpPr>
          <p:cNvPr id="97" name="Freeform 96"/>
          <p:cNvSpPr/>
          <p:nvPr/>
        </p:nvSpPr>
        <p:spPr>
          <a:xfrm>
            <a:off x="2838450" y="3813175"/>
            <a:ext cx="206375" cy="514350"/>
          </a:xfrm>
          <a:custGeom>
            <a:avLst/>
            <a:gdLst>
              <a:gd name="connsiteX0" fmla="*/ 0 w 206375"/>
              <a:gd name="connsiteY0" fmla="*/ 0 h 514350"/>
              <a:gd name="connsiteX1" fmla="*/ 142875 w 206375"/>
              <a:gd name="connsiteY1" fmla="*/ 3175 h 514350"/>
              <a:gd name="connsiteX2" fmla="*/ 139700 w 206375"/>
              <a:gd name="connsiteY2" fmla="*/ 514350 h 514350"/>
              <a:gd name="connsiteX3" fmla="*/ 206375 w 206375"/>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06375" h="514350">
                <a:moveTo>
                  <a:pt x="0" y="0"/>
                </a:moveTo>
                <a:lnTo>
                  <a:pt x="142875" y="3175"/>
                </a:lnTo>
                <a:cubicBezTo>
                  <a:pt x="141817" y="173567"/>
                  <a:pt x="139700" y="514350"/>
                  <a:pt x="139700" y="514350"/>
                </a:cubicBezTo>
                <a:lnTo>
                  <a:pt x="206375" y="514350"/>
                </a:lnTo>
              </a:path>
            </a:pathLst>
          </a:custGeom>
          <a:ln w="12700" cap="flat" cmpd="sng" algn="ctr">
            <a:solidFill>
              <a:schemeClr val="bg1"/>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endParaRPr>
          </a:p>
        </p:txBody>
      </p:sp>
      <p:sp>
        <p:nvSpPr>
          <p:cNvPr id="98" name="Freeform 97"/>
          <p:cNvSpPr/>
          <p:nvPr/>
        </p:nvSpPr>
        <p:spPr>
          <a:xfrm flipV="1">
            <a:off x="2841625" y="4552950"/>
            <a:ext cx="206375" cy="514350"/>
          </a:xfrm>
          <a:custGeom>
            <a:avLst/>
            <a:gdLst>
              <a:gd name="connsiteX0" fmla="*/ 0 w 206375"/>
              <a:gd name="connsiteY0" fmla="*/ 0 h 514350"/>
              <a:gd name="connsiteX1" fmla="*/ 142875 w 206375"/>
              <a:gd name="connsiteY1" fmla="*/ 3175 h 514350"/>
              <a:gd name="connsiteX2" fmla="*/ 139700 w 206375"/>
              <a:gd name="connsiteY2" fmla="*/ 514350 h 514350"/>
              <a:gd name="connsiteX3" fmla="*/ 206375 w 206375"/>
              <a:gd name="connsiteY3" fmla="*/ 514350 h 514350"/>
            </a:gdLst>
            <a:ahLst/>
            <a:cxnLst>
              <a:cxn ang="0">
                <a:pos x="connsiteX0" y="connsiteY0"/>
              </a:cxn>
              <a:cxn ang="0">
                <a:pos x="connsiteX1" y="connsiteY1"/>
              </a:cxn>
              <a:cxn ang="0">
                <a:pos x="connsiteX2" y="connsiteY2"/>
              </a:cxn>
              <a:cxn ang="0">
                <a:pos x="connsiteX3" y="connsiteY3"/>
              </a:cxn>
            </a:cxnLst>
            <a:rect l="l" t="t" r="r" b="b"/>
            <a:pathLst>
              <a:path w="206375" h="514350">
                <a:moveTo>
                  <a:pt x="0" y="0"/>
                </a:moveTo>
                <a:lnTo>
                  <a:pt x="142875" y="3175"/>
                </a:lnTo>
                <a:cubicBezTo>
                  <a:pt x="141817" y="173567"/>
                  <a:pt x="139700" y="514350"/>
                  <a:pt x="139700" y="514350"/>
                </a:cubicBezTo>
                <a:lnTo>
                  <a:pt x="206375" y="514350"/>
                </a:lnTo>
              </a:path>
            </a:pathLst>
          </a:custGeom>
          <a:ln w="12700" cap="flat" cmpd="sng" algn="ctr">
            <a:solidFill>
              <a:schemeClr val="bg1"/>
            </a:solidFill>
            <a:prstDash val="solid"/>
            <a:round/>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txBody>
          <a:bodyPr anchor="ctr"/>
          <a:lstStyle/>
          <a:p>
            <a:pPr algn="ctr" defTabSz="457200">
              <a:defRPr/>
            </a:pPr>
            <a:endParaRPr lang="en-US">
              <a:solidFill>
                <a:prstClr val="black"/>
              </a:solidFill>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6858000"/>
          </a:xfrm>
          <a:prstGeom prst="rect">
            <a:avLst/>
          </a:prstGeom>
          <a:solidFill>
            <a:srgbClr val="FFFFCC">
              <a:alpha val="27843"/>
            </a:srgbClr>
          </a:soli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000" b="1">
              <a:solidFill>
                <a:srgbClr val="000000"/>
              </a:solidFill>
            </a:endParaRPr>
          </a:p>
        </p:txBody>
      </p:sp>
      <p:sp>
        <p:nvSpPr>
          <p:cNvPr id="21507" name="Freeform 113"/>
          <p:cNvSpPr>
            <a:spLocks noChangeArrowheads="1"/>
          </p:cNvSpPr>
          <p:nvPr/>
        </p:nvSpPr>
        <p:spPr bwMode="auto">
          <a:xfrm>
            <a:off x="3967163" y="466725"/>
            <a:ext cx="4729162" cy="6108700"/>
          </a:xfrm>
          <a:custGeom>
            <a:avLst/>
            <a:gdLst>
              <a:gd name="T0" fmla="*/ 3388877 w 4752974"/>
              <a:gd name="T1" fmla="*/ 0 h 6108700"/>
              <a:gd name="T2" fmla="*/ 4062279 w 4752974"/>
              <a:gd name="T3" fmla="*/ 1638300 h 6108700"/>
              <a:gd name="T4" fmla="*/ 4333386 w 4752974"/>
              <a:gd name="T5" fmla="*/ 3133724 h 6108700"/>
              <a:gd name="T6" fmla="*/ 4245930 w 4752974"/>
              <a:gd name="T7" fmla="*/ 4752972 h 6108700"/>
              <a:gd name="T8" fmla="*/ 3861133 w 4752974"/>
              <a:gd name="T9" fmla="*/ 5486400 h 6108700"/>
              <a:gd name="T10" fmla="*/ 2794181 w 4752974"/>
              <a:gd name="T11" fmla="*/ 5943600 h 6108700"/>
              <a:gd name="T12" fmla="*/ 397919 w 4752974"/>
              <a:gd name="T13" fmla="*/ 6086472 h 6108700"/>
              <a:gd name="T14" fmla="*/ 406663 w 4752974"/>
              <a:gd name="T15" fmla="*/ 6076948 h 6108700"/>
              <a:gd name="T16" fmla="*/ 0 60000 65536"/>
              <a:gd name="T17" fmla="*/ 0 60000 65536"/>
              <a:gd name="T18" fmla="*/ 0 60000 65536"/>
              <a:gd name="T19" fmla="*/ 0 60000 65536"/>
              <a:gd name="T20" fmla="*/ 0 60000 65536"/>
              <a:gd name="T21" fmla="*/ 0 60000 65536"/>
              <a:gd name="T22" fmla="*/ 0 60000 65536"/>
              <a:gd name="T23" fmla="*/ 0 60000 65536"/>
              <a:gd name="T24" fmla="*/ 0 w 4752974"/>
              <a:gd name="T25" fmla="*/ 0 h 6108700"/>
              <a:gd name="T26" fmla="*/ 4752974 w 4752974"/>
              <a:gd name="T27" fmla="*/ 6108700 h 61087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52974" h="6108700">
                <a:moveTo>
                  <a:pt x="3690937" y="0"/>
                </a:moveTo>
                <a:cubicBezTo>
                  <a:pt x="3971924" y="558006"/>
                  <a:pt x="4252912" y="1116012"/>
                  <a:pt x="4424362" y="1638300"/>
                </a:cubicBezTo>
                <a:cubicBezTo>
                  <a:pt x="4595812" y="2160588"/>
                  <a:pt x="4686300" y="2614613"/>
                  <a:pt x="4719637" y="3133725"/>
                </a:cubicBezTo>
                <a:cubicBezTo>
                  <a:pt x="4752974" y="3652837"/>
                  <a:pt x="4710112" y="4360863"/>
                  <a:pt x="4624387" y="4752975"/>
                </a:cubicBezTo>
                <a:cubicBezTo>
                  <a:pt x="4538662" y="5145088"/>
                  <a:pt x="4468812" y="5287963"/>
                  <a:pt x="4205287" y="5486400"/>
                </a:cubicBezTo>
                <a:cubicBezTo>
                  <a:pt x="3941762" y="5684837"/>
                  <a:pt x="3671887" y="5843588"/>
                  <a:pt x="3043237" y="5943600"/>
                </a:cubicBezTo>
                <a:cubicBezTo>
                  <a:pt x="2414587" y="6043612"/>
                  <a:pt x="866774" y="6064250"/>
                  <a:pt x="433387" y="6086475"/>
                </a:cubicBezTo>
                <a:cubicBezTo>
                  <a:pt x="0" y="6108700"/>
                  <a:pt x="221456" y="6092825"/>
                  <a:pt x="442912" y="6076950"/>
                </a:cubicBezTo>
              </a:path>
            </a:pathLst>
          </a:custGeom>
          <a:noFill/>
          <a:ln w="28575" algn="ctr">
            <a:solidFill>
              <a:srgbClr val="00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08" name="Freeform 4"/>
          <p:cNvSpPr>
            <a:spLocks/>
          </p:cNvSpPr>
          <p:nvPr/>
        </p:nvSpPr>
        <p:spPr bwMode="auto">
          <a:xfrm>
            <a:off x="3495675" y="352425"/>
            <a:ext cx="4529138" cy="6084888"/>
          </a:xfrm>
          <a:custGeom>
            <a:avLst/>
            <a:gdLst>
              <a:gd name="T0" fmla="*/ 2147483646 w 2853"/>
              <a:gd name="T1" fmla="*/ 0 h 3833"/>
              <a:gd name="T2" fmla="*/ 2147483646 w 2853"/>
              <a:gd name="T3" fmla="*/ 2147483646 h 3833"/>
              <a:gd name="T4" fmla="*/ 2147483646 w 2853"/>
              <a:gd name="T5" fmla="*/ 2147483646 h 3833"/>
              <a:gd name="T6" fmla="*/ 2147483646 w 2853"/>
              <a:gd name="T7" fmla="*/ 2147483646 h 3833"/>
              <a:gd name="T8" fmla="*/ 2147483646 w 2853"/>
              <a:gd name="T9" fmla="*/ 2147483646 h 3833"/>
              <a:gd name="T10" fmla="*/ 0 60000 65536"/>
              <a:gd name="T11" fmla="*/ 0 60000 65536"/>
              <a:gd name="T12" fmla="*/ 0 60000 65536"/>
              <a:gd name="T13" fmla="*/ 0 60000 65536"/>
              <a:gd name="T14" fmla="*/ 0 60000 65536"/>
              <a:gd name="T15" fmla="*/ 0 w 2853"/>
              <a:gd name="T16" fmla="*/ 0 h 3833"/>
              <a:gd name="T17" fmla="*/ 2853 w 2853"/>
              <a:gd name="T18" fmla="*/ 3833 h 3833"/>
            </a:gdLst>
            <a:ahLst/>
            <a:cxnLst>
              <a:cxn ang="T10">
                <a:pos x="T0" y="T1"/>
              </a:cxn>
              <a:cxn ang="T11">
                <a:pos x="T2" y="T3"/>
              </a:cxn>
              <a:cxn ang="T12">
                <a:pos x="T4" y="T5"/>
              </a:cxn>
              <a:cxn ang="T13">
                <a:pos x="T6" y="T7"/>
              </a:cxn>
              <a:cxn ang="T14">
                <a:pos x="T8" y="T9"/>
              </a:cxn>
            </a:cxnLst>
            <a:rect l="T15" t="T16" r="T17" b="T18"/>
            <a:pathLst>
              <a:path w="2853" h="3833">
                <a:moveTo>
                  <a:pt x="1956" y="0"/>
                </a:moveTo>
                <a:cubicBezTo>
                  <a:pt x="2221" y="515"/>
                  <a:pt x="2486" y="1031"/>
                  <a:pt x="2574" y="1566"/>
                </a:cubicBezTo>
                <a:cubicBezTo>
                  <a:pt x="2662" y="2101"/>
                  <a:pt x="2853" y="2847"/>
                  <a:pt x="2484" y="3210"/>
                </a:cubicBezTo>
                <a:cubicBezTo>
                  <a:pt x="2115" y="3573"/>
                  <a:pt x="720" y="3655"/>
                  <a:pt x="360" y="3744"/>
                </a:cubicBezTo>
                <a:cubicBezTo>
                  <a:pt x="0" y="3833"/>
                  <a:pt x="162" y="3788"/>
                  <a:pt x="324" y="3744"/>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 name="Rectangle 100"/>
          <p:cNvSpPr>
            <a:spLocks noChangeArrowheads="1"/>
          </p:cNvSpPr>
          <p:nvPr/>
        </p:nvSpPr>
        <p:spPr bwMode="auto">
          <a:xfrm>
            <a:off x="6086475" y="19050"/>
            <a:ext cx="1008063" cy="381000"/>
          </a:xfrm>
          <a:prstGeom prst="rect">
            <a:avLst/>
          </a:prstGeom>
          <a:gradFill rotWithShape="1">
            <a:gsLst>
              <a:gs pos="0">
                <a:schemeClr val="accent1">
                  <a:gamma/>
                  <a:shade val="74510"/>
                  <a:invGamma/>
                </a:schemeClr>
              </a:gs>
              <a:gs pos="50000">
                <a:schemeClr val="accent1"/>
              </a:gs>
              <a:gs pos="100000">
                <a:schemeClr val="accent1">
                  <a:gamma/>
                  <a:shade val="74510"/>
                  <a:invGamma/>
                </a:schemeClr>
              </a:gs>
            </a:gsLst>
            <a:lin ang="5400000" scaled="1"/>
          </a:gradFill>
          <a:ln w="9525">
            <a:solidFill>
              <a:schemeClr val="tx1"/>
            </a:solidFill>
            <a:miter lim="800000"/>
            <a:headEnd/>
            <a:tailEnd/>
          </a:ln>
          <a:effectLst/>
        </p:spPr>
        <p:txBody>
          <a:bodyPr wrap="none" anchor="ctr"/>
          <a:lstStyle/>
          <a:p>
            <a:pPr>
              <a:defRPr/>
            </a:pPr>
            <a:endParaRPr lang="en-US" sz="1000" b="1">
              <a:solidFill>
                <a:srgbClr val="000000"/>
              </a:solidFill>
              <a:ea typeface="ＭＳ Ｐゴシック" charset="0"/>
              <a:cs typeface="ＭＳ Ｐゴシック" charset="0"/>
            </a:endParaRPr>
          </a:p>
        </p:txBody>
      </p:sp>
      <p:sp>
        <p:nvSpPr>
          <p:cNvPr id="21510" name="Line 5"/>
          <p:cNvSpPr>
            <a:spLocks noChangeShapeType="1"/>
          </p:cNvSpPr>
          <p:nvPr/>
        </p:nvSpPr>
        <p:spPr bwMode="auto">
          <a:xfrm>
            <a:off x="3409950" y="3975100"/>
            <a:ext cx="8921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1" name="Text Box 6"/>
          <p:cNvSpPr txBox="1">
            <a:spLocks noChangeArrowheads="1"/>
          </p:cNvSpPr>
          <p:nvPr/>
        </p:nvSpPr>
        <p:spPr bwMode="auto">
          <a:xfrm>
            <a:off x="6137275" y="4616450"/>
            <a:ext cx="900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1000" b="1">
                <a:solidFill>
                  <a:srgbClr val="009900"/>
                </a:solidFill>
              </a:rPr>
              <a:t>Data Center</a:t>
            </a:r>
          </a:p>
          <a:p>
            <a:pPr algn="ctr" eaLnBrk="1" hangingPunct="1">
              <a:lnSpc>
                <a:spcPct val="100000"/>
              </a:lnSpc>
              <a:spcBef>
                <a:spcPct val="0"/>
              </a:spcBef>
              <a:buFontTx/>
              <a:buNone/>
            </a:pPr>
            <a:r>
              <a:rPr lang="en-US" altLang="en-US" sz="1000" b="1">
                <a:solidFill>
                  <a:srgbClr val="009900"/>
                </a:solidFill>
              </a:rPr>
              <a:t>Operations</a:t>
            </a:r>
          </a:p>
        </p:txBody>
      </p:sp>
      <p:sp>
        <p:nvSpPr>
          <p:cNvPr id="21512" name="AutoShape 7"/>
          <p:cNvSpPr>
            <a:spLocks noChangeArrowheads="1"/>
          </p:cNvSpPr>
          <p:nvPr/>
        </p:nvSpPr>
        <p:spPr bwMode="auto">
          <a:xfrm flipH="1">
            <a:off x="3522663" y="2532063"/>
            <a:ext cx="3013075" cy="1914525"/>
          </a:xfrm>
          <a:prstGeom prst="parallelogram">
            <a:avLst>
              <a:gd name="adj" fmla="val 39345"/>
            </a:avLst>
          </a:prstGeom>
          <a:solidFill>
            <a:srgbClr val="C1D7F4">
              <a:alpha val="50980"/>
            </a:srgbClr>
          </a:soli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000" b="1">
              <a:solidFill>
                <a:srgbClr val="000000"/>
              </a:solidFill>
            </a:endParaRPr>
          </a:p>
        </p:txBody>
      </p:sp>
      <p:sp>
        <p:nvSpPr>
          <p:cNvPr id="21513" name="Rectangle 8"/>
          <p:cNvSpPr>
            <a:spLocks noChangeArrowheads="1"/>
          </p:cNvSpPr>
          <p:nvPr/>
        </p:nvSpPr>
        <p:spPr bwMode="auto">
          <a:xfrm>
            <a:off x="120650" y="1189038"/>
            <a:ext cx="1485900" cy="885825"/>
          </a:xfrm>
          <a:prstGeom prst="rect">
            <a:avLst/>
          </a:prstGeom>
          <a:gradFill rotWithShape="1">
            <a:gsLst>
              <a:gs pos="0">
                <a:srgbClr val="6699FF"/>
              </a:gs>
              <a:gs pos="50000">
                <a:srgbClr val="66CCFF"/>
              </a:gs>
              <a:gs pos="100000">
                <a:srgbClr val="6699FF"/>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1200" b="1">
                <a:solidFill>
                  <a:srgbClr val="000000"/>
                </a:solidFill>
              </a:rPr>
              <a:t> NASA Headquarters </a:t>
            </a:r>
          </a:p>
          <a:p>
            <a:pPr algn="ctr" eaLnBrk="1" hangingPunct="1">
              <a:lnSpc>
                <a:spcPct val="100000"/>
              </a:lnSpc>
              <a:spcBef>
                <a:spcPct val="0"/>
              </a:spcBef>
              <a:buFontTx/>
              <a:buNone/>
            </a:pPr>
            <a:r>
              <a:rPr lang="en-US" altLang="en-US" sz="1200" b="1">
                <a:solidFill>
                  <a:srgbClr val="000000"/>
                </a:solidFill>
              </a:rPr>
              <a:t>Science Mission</a:t>
            </a:r>
          </a:p>
          <a:p>
            <a:pPr algn="ctr" eaLnBrk="1" hangingPunct="1">
              <a:lnSpc>
                <a:spcPct val="100000"/>
              </a:lnSpc>
              <a:spcBef>
                <a:spcPct val="0"/>
              </a:spcBef>
              <a:buFontTx/>
              <a:buNone/>
            </a:pPr>
            <a:r>
              <a:rPr lang="en-US" altLang="en-US" sz="1200" b="1">
                <a:solidFill>
                  <a:srgbClr val="000000"/>
                </a:solidFill>
              </a:rPr>
              <a:t>Directorate (SMD)</a:t>
            </a:r>
          </a:p>
          <a:p>
            <a:pPr algn="ctr" eaLnBrk="1" hangingPunct="1">
              <a:lnSpc>
                <a:spcPct val="100000"/>
              </a:lnSpc>
              <a:spcBef>
                <a:spcPct val="0"/>
              </a:spcBef>
              <a:buFontTx/>
              <a:buNone/>
            </a:pPr>
            <a:r>
              <a:rPr lang="en-US" altLang="en-US" sz="1200" b="1">
                <a:solidFill>
                  <a:srgbClr val="000000"/>
                </a:solidFill>
              </a:rPr>
              <a:t>J. Grunsfeld</a:t>
            </a:r>
          </a:p>
        </p:txBody>
      </p:sp>
      <p:sp>
        <p:nvSpPr>
          <p:cNvPr id="21514" name="Rectangle 9"/>
          <p:cNvSpPr>
            <a:spLocks noChangeArrowheads="1"/>
          </p:cNvSpPr>
          <p:nvPr/>
        </p:nvSpPr>
        <p:spPr bwMode="auto">
          <a:xfrm>
            <a:off x="1876425" y="638175"/>
            <a:ext cx="609600" cy="381000"/>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1000" b="1">
                <a:solidFill>
                  <a:srgbClr val="000000"/>
                </a:solidFill>
              </a:rPr>
              <a:t>Astro-</a:t>
            </a:r>
          </a:p>
          <a:p>
            <a:pPr algn="ctr" eaLnBrk="1" hangingPunct="1">
              <a:lnSpc>
                <a:spcPct val="100000"/>
              </a:lnSpc>
              <a:spcBef>
                <a:spcPct val="0"/>
              </a:spcBef>
              <a:buFontTx/>
              <a:buNone/>
            </a:pPr>
            <a:r>
              <a:rPr lang="en-US" altLang="en-US" sz="1000" b="1">
                <a:solidFill>
                  <a:srgbClr val="000000"/>
                </a:solidFill>
              </a:rPr>
              <a:t>physics</a:t>
            </a:r>
          </a:p>
        </p:txBody>
      </p:sp>
      <p:sp>
        <p:nvSpPr>
          <p:cNvPr id="21515" name="Rectangle 11"/>
          <p:cNvSpPr>
            <a:spLocks noChangeArrowheads="1"/>
          </p:cNvSpPr>
          <p:nvPr/>
        </p:nvSpPr>
        <p:spPr bwMode="auto">
          <a:xfrm>
            <a:off x="1879600" y="1219200"/>
            <a:ext cx="609600" cy="381000"/>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1000" b="1">
                <a:solidFill>
                  <a:srgbClr val="000000"/>
                </a:solidFill>
              </a:rPr>
              <a:t>Helio-</a:t>
            </a:r>
          </a:p>
          <a:p>
            <a:pPr algn="ctr" eaLnBrk="1" hangingPunct="1">
              <a:lnSpc>
                <a:spcPct val="100000"/>
              </a:lnSpc>
              <a:spcBef>
                <a:spcPct val="0"/>
              </a:spcBef>
              <a:buFontTx/>
              <a:buNone/>
            </a:pPr>
            <a:r>
              <a:rPr lang="en-US" altLang="en-US" sz="1000" b="1">
                <a:solidFill>
                  <a:srgbClr val="000000"/>
                </a:solidFill>
              </a:rPr>
              <a:t>physics</a:t>
            </a:r>
          </a:p>
        </p:txBody>
      </p:sp>
      <p:sp>
        <p:nvSpPr>
          <p:cNvPr id="21516" name="Rectangle 12"/>
          <p:cNvSpPr>
            <a:spLocks noChangeArrowheads="1"/>
          </p:cNvSpPr>
          <p:nvPr/>
        </p:nvSpPr>
        <p:spPr bwMode="auto">
          <a:xfrm>
            <a:off x="1879600" y="2390775"/>
            <a:ext cx="609600" cy="381000"/>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1000" b="1">
                <a:solidFill>
                  <a:srgbClr val="000000"/>
                </a:solidFill>
              </a:rPr>
              <a:t>Planetary</a:t>
            </a:r>
          </a:p>
        </p:txBody>
      </p:sp>
      <p:sp>
        <p:nvSpPr>
          <p:cNvPr id="21517" name="Rectangle 13"/>
          <p:cNvSpPr>
            <a:spLocks noChangeArrowheads="1"/>
          </p:cNvSpPr>
          <p:nvPr/>
        </p:nvSpPr>
        <p:spPr bwMode="auto">
          <a:xfrm>
            <a:off x="2857500" y="1617663"/>
            <a:ext cx="609600" cy="457200"/>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1000" b="1">
                <a:solidFill>
                  <a:srgbClr val="000000"/>
                </a:solidFill>
              </a:rPr>
              <a:t>Research</a:t>
            </a:r>
          </a:p>
          <a:p>
            <a:pPr algn="ctr" eaLnBrk="1" hangingPunct="1">
              <a:lnSpc>
                <a:spcPct val="100000"/>
              </a:lnSpc>
              <a:spcBef>
                <a:spcPct val="0"/>
              </a:spcBef>
              <a:buFontTx/>
              <a:buNone/>
            </a:pPr>
            <a:r>
              <a:rPr lang="en-US" altLang="en-US" sz="800" b="1">
                <a:solidFill>
                  <a:srgbClr val="000000"/>
                </a:solidFill>
              </a:rPr>
              <a:t>J. Kaye</a:t>
            </a:r>
          </a:p>
        </p:txBody>
      </p:sp>
      <p:sp>
        <p:nvSpPr>
          <p:cNvPr id="21518" name="Rectangle 14"/>
          <p:cNvSpPr>
            <a:spLocks noChangeArrowheads="1"/>
          </p:cNvSpPr>
          <p:nvPr/>
        </p:nvSpPr>
        <p:spPr bwMode="auto">
          <a:xfrm>
            <a:off x="2857500" y="954088"/>
            <a:ext cx="620713" cy="525462"/>
          </a:xfrm>
          <a:prstGeom prst="rect">
            <a:avLst/>
          </a:prstGeom>
          <a:solidFill>
            <a:schemeClr val="accent1"/>
          </a:soli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1000" b="1">
                <a:solidFill>
                  <a:srgbClr val="000000"/>
                </a:solidFill>
              </a:rPr>
              <a:t>Applied</a:t>
            </a:r>
          </a:p>
          <a:p>
            <a:pPr algn="ctr" eaLnBrk="1" hangingPunct="1">
              <a:lnSpc>
                <a:spcPct val="100000"/>
              </a:lnSpc>
              <a:spcBef>
                <a:spcPct val="0"/>
              </a:spcBef>
              <a:buFontTx/>
              <a:buNone/>
            </a:pPr>
            <a:r>
              <a:rPr lang="en-US" altLang="en-US" sz="1000" b="1">
                <a:solidFill>
                  <a:srgbClr val="000000"/>
                </a:solidFill>
              </a:rPr>
              <a:t>Science</a:t>
            </a:r>
          </a:p>
          <a:p>
            <a:pPr algn="ctr" eaLnBrk="1" hangingPunct="1">
              <a:lnSpc>
                <a:spcPct val="100000"/>
              </a:lnSpc>
              <a:spcBef>
                <a:spcPct val="0"/>
              </a:spcBef>
              <a:buFontTx/>
              <a:buNone/>
            </a:pPr>
            <a:r>
              <a:rPr lang="en-US" altLang="en-US" sz="800" b="1">
                <a:solidFill>
                  <a:srgbClr val="000000"/>
                </a:solidFill>
              </a:rPr>
              <a:t>L. Friedl</a:t>
            </a:r>
          </a:p>
        </p:txBody>
      </p:sp>
      <p:sp>
        <p:nvSpPr>
          <p:cNvPr id="21519" name="Rectangle 15"/>
          <p:cNvSpPr>
            <a:spLocks noChangeArrowheads="1"/>
          </p:cNvSpPr>
          <p:nvPr/>
        </p:nvSpPr>
        <p:spPr bwMode="auto">
          <a:xfrm>
            <a:off x="2838450" y="2171700"/>
            <a:ext cx="635000" cy="600075"/>
          </a:xfrm>
          <a:prstGeom prst="rect">
            <a:avLst/>
          </a:prstGeom>
          <a:gradFill rotWithShape="1">
            <a:gsLst>
              <a:gs pos="0">
                <a:srgbClr val="6699FF"/>
              </a:gs>
              <a:gs pos="50000">
                <a:srgbClr val="66CCFF"/>
              </a:gs>
              <a:gs pos="100000">
                <a:srgbClr val="6699FF"/>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1000" b="1">
                <a:solidFill>
                  <a:srgbClr val="000000"/>
                </a:solidFill>
              </a:rPr>
              <a:t>Flight</a:t>
            </a:r>
          </a:p>
          <a:p>
            <a:pPr algn="ctr" eaLnBrk="1" hangingPunct="1">
              <a:lnSpc>
                <a:spcPct val="100000"/>
              </a:lnSpc>
              <a:spcBef>
                <a:spcPct val="0"/>
              </a:spcBef>
              <a:buFontTx/>
              <a:buNone/>
            </a:pPr>
            <a:r>
              <a:rPr lang="en-US" altLang="en-US" sz="1000" b="1">
                <a:solidFill>
                  <a:srgbClr val="000000"/>
                </a:solidFill>
              </a:rPr>
              <a:t>Programs</a:t>
            </a:r>
          </a:p>
          <a:p>
            <a:pPr algn="ctr" eaLnBrk="1" hangingPunct="1">
              <a:lnSpc>
                <a:spcPct val="100000"/>
              </a:lnSpc>
              <a:spcBef>
                <a:spcPct val="0"/>
              </a:spcBef>
              <a:buFontTx/>
              <a:buNone/>
            </a:pPr>
            <a:r>
              <a:rPr lang="en-US" altLang="en-US" sz="900" b="1">
                <a:solidFill>
                  <a:srgbClr val="000000"/>
                </a:solidFill>
              </a:rPr>
              <a:t>S. Neeck </a:t>
            </a:r>
          </a:p>
          <a:p>
            <a:pPr algn="ctr" eaLnBrk="1" hangingPunct="1">
              <a:lnSpc>
                <a:spcPct val="100000"/>
              </a:lnSpc>
              <a:spcBef>
                <a:spcPct val="0"/>
              </a:spcBef>
              <a:buFontTx/>
              <a:buNone/>
            </a:pPr>
            <a:r>
              <a:rPr lang="en-US" altLang="en-US" sz="900" b="1">
                <a:solidFill>
                  <a:srgbClr val="000000"/>
                </a:solidFill>
              </a:rPr>
              <a:t>(Acting)</a:t>
            </a:r>
          </a:p>
        </p:txBody>
      </p:sp>
      <p:sp>
        <p:nvSpPr>
          <p:cNvPr id="21520" name="Text Box 16"/>
          <p:cNvSpPr txBox="1">
            <a:spLocks noChangeArrowheads="1"/>
          </p:cNvSpPr>
          <p:nvPr/>
        </p:nvSpPr>
        <p:spPr bwMode="auto">
          <a:xfrm>
            <a:off x="3846513" y="2609850"/>
            <a:ext cx="1892300" cy="558800"/>
          </a:xfrm>
          <a:prstGeom prst="rect">
            <a:avLst/>
          </a:prstGeom>
          <a:gradFill rotWithShape="1">
            <a:gsLst>
              <a:gs pos="0">
                <a:srgbClr val="6699FF"/>
              </a:gs>
              <a:gs pos="50000">
                <a:srgbClr val="66CCFF"/>
              </a:gs>
              <a:gs pos="100000">
                <a:srgbClr val="6699FF"/>
              </a:gs>
            </a:gsLst>
            <a:lin ang="5400000" scaled="1"/>
          </a:gradFill>
          <a:ln w="9525">
            <a:solidFill>
              <a:schemeClr val="tx1"/>
            </a:solidFill>
            <a:miter lim="800000"/>
            <a:headEnd/>
            <a:tailEnd/>
          </a:ln>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1000" b="1">
                <a:solidFill>
                  <a:srgbClr val="000000"/>
                </a:solidFill>
              </a:rPr>
              <a:t>Program Executive for </a:t>
            </a:r>
          </a:p>
          <a:p>
            <a:pPr algn="ctr" eaLnBrk="1" hangingPunct="1">
              <a:lnSpc>
                <a:spcPct val="100000"/>
              </a:lnSpc>
              <a:spcBef>
                <a:spcPct val="0"/>
              </a:spcBef>
              <a:buFontTx/>
              <a:buNone/>
            </a:pPr>
            <a:r>
              <a:rPr lang="en-US" altLang="en-US" sz="1000" b="1">
                <a:solidFill>
                  <a:srgbClr val="000000"/>
                </a:solidFill>
              </a:rPr>
              <a:t>Earth Science Data Systems</a:t>
            </a:r>
          </a:p>
          <a:p>
            <a:pPr algn="ctr" eaLnBrk="1" hangingPunct="1">
              <a:lnSpc>
                <a:spcPct val="100000"/>
              </a:lnSpc>
              <a:spcBef>
                <a:spcPct val="0"/>
              </a:spcBef>
              <a:buFontTx/>
              <a:buNone/>
            </a:pPr>
            <a:r>
              <a:rPr lang="en-US" altLang="en-US" sz="900" b="1">
                <a:solidFill>
                  <a:srgbClr val="000000"/>
                </a:solidFill>
              </a:rPr>
              <a:t>K. Murphy</a:t>
            </a:r>
            <a:r>
              <a:rPr lang="en-US" altLang="en-US" sz="1000" b="1">
                <a:solidFill>
                  <a:srgbClr val="000000"/>
                </a:solidFill>
              </a:rPr>
              <a:t> </a:t>
            </a:r>
          </a:p>
        </p:txBody>
      </p:sp>
      <p:sp>
        <p:nvSpPr>
          <p:cNvPr id="21521" name="Line 17"/>
          <p:cNvSpPr>
            <a:spLocks noChangeShapeType="1"/>
          </p:cNvSpPr>
          <p:nvPr/>
        </p:nvSpPr>
        <p:spPr bwMode="auto">
          <a:xfrm rot="-5400000">
            <a:off x="1662113" y="1581150"/>
            <a:ext cx="0" cy="98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2" name="Line 18"/>
          <p:cNvSpPr>
            <a:spLocks noChangeShapeType="1"/>
          </p:cNvSpPr>
          <p:nvPr/>
        </p:nvSpPr>
        <p:spPr bwMode="auto">
          <a:xfrm rot="-5400000">
            <a:off x="861219" y="1708944"/>
            <a:ext cx="171291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3" name="Line 19"/>
          <p:cNvSpPr>
            <a:spLocks noChangeShapeType="1"/>
          </p:cNvSpPr>
          <p:nvPr/>
        </p:nvSpPr>
        <p:spPr bwMode="auto">
          <a:xfrm rot="-5400000">
            <a:off x="1793875" y="2493963"/>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4" name="Line 20"/>
          <p:cNvSpPr>
            <a:spLocks noChangeShapeType="1"/>
          </p:cNvSpPr>
          <p:nvPr/>
        </p:nvSpPr>
        <p:spPr bwMode="auto">
          <a:xfrm rot="-5400000">
            <a:off x="1792288" y="1331913"/>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5" name="Line 21"/>
          <p:cNvSpPr>
            <a:spLocks noChangeShapeType="1"/>
          </p:cNvSpPr>
          <p:nvPr/>
        </p:nvSpPr>
        <p:spPr bwMode="auto">
          <a:xfrm rot="-5400000">
            <a:off x="1792288" y="773113"/>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6" name="Line 22"/>
          <p:cNvSpPr>
            <a:spLocks noChangeShapeType="1"/>
          </p:cNvSpPr>
          <p:nvPr/>
        </p:nvSpPr>
        <p:spPr bwMode="auto">
          <a:xfrm rot="-5400000">
            <a:off x="1793875" y="1960563"/>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7" name="Line 23"/>
          <p:cNvSpPr>
            <a:spLocks noChangeShapeType="1"/>
          </p:cNvSpPr>
          <p:nvPr/>
        </p:nvSpPr>
        <p:spPr bwMode="auto">
          <a:xfrm rot="-5400000">
            <a:off x="2630488" y="194627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8" name="Line 24"/>
          <p:cNvSpPr>
            <a:spLocks noChangeShapeType="1"/>
          </p:cNvSpPr>
          <p:nvPr/>
        </p:nvSpPr>
        <p:spPr bwMode="auto">
          <a:xfrm rot="-5400000">
            <a:off x="2101850" y="1817688"/>
            <a:ext cx="1209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9" name="Line 25"/>
          <p:cNvSpPr>
            <a:spLocks noChangeShapeType="1"/>
          </p:cNvSpPr>
          <p:nvPr/>
        </p:nvSpPr>
        <p:spPr bwMode="auto">
          <a:xfrm rot="-5400000">
            <a:off x="2782888" y="234632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0" name="Line 26"/>
          <p:cNvSpPr>
            <a:spLocks noChangeShapeType="1"/>
          </p:cNvSpPr>
          <p:nvPr/>
        </p:nvSpPr>
        <p:spPr bwMode="auto">
          <a:xfrm rot="-5400000">
            <a:off x="2781300" y="1138238"/>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1" name="Line 27"/>
          <p:cNvSpPr>
            <a:spLocks noChangeShapeType="1"/>
          </p:cNvSpPr>
          <p:nvPr/>
        </p:nvSpPr>
        <p:spPr bwMode="auto">
          <a:xfrm rot="-5400000">
            <a:off x="2782888" y="177482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2" name="Text Box 28"/>
          <p:cNvSpPr txBox="1">
            <a:spLocks noChangeArrowheads="1"/>
          </p:cNvSpPr>
          <p:nvPr/>
        </p:nvSpPr>
        <p:spPr bwMode="auto">
          <a:xfrm>
            <a:off x="3786188" y="2014538"/>
            <a:ext cx="1477962" cy="468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800" b="1">
                <a:solidFill>
                  <a:srgbClr val="000000"/>
                </a:solidFill>
              </a:rPr>
              <a:t>Program Executive for Operating Missions</a:t>
            </a:r>
          </a:p>
          <a:p>
            <a:pPr algn="ctr" eaLnBrk="1" hangingPunct="1">
              <a:lnSpc>
                <a:spcPct val="100000"/>
              </a:lnSpc>
              <a:spcBef>
                <a:spcPct val="0"/>
              </a:spcBef>
              <a:buFontTx/>
              <a:buNone/>
            </a:pPr>
            <a:r>
              <a:rPr lang="en-US" altLang="en-US" sz="800" b="1">
                <a:solidFill>
                  <a:srgbClr val="000000"/>
                </a:solidFill>
              </a:rPr>
              <a:t>C. Yuhas</a:t>
            </a:r>
          </a:p>
        </p:txBody>
      </p:sp>
      <p:sp>
        <p:nvSpPr>
          <p:cNvPr id="21533" name="Line 30"/>
          <p:cNvSpPr>
            <a:spLocks noChangeShapeType="1"/>
          </p:cNvSpPr>
          <p:nvPr/>
        </p:nvSpPr>
        <p:spPr bwMode="auto">
          <a:xfrm rot="-5400000">
            <a:off x="3544888" y="234632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4" name="Line 31"/>
          <p:cNvSpPr>
            <a:spLocks noChangeShapeType="1"/>
          </p:cNvSpPr>
          <p:nvPr/>
        </p:nvSpPr>
        <p:spPr bwMode="auto">
          <a:xfrm rot="5400000" flipH="1">
            <a:off x="3175794" y="2539207"/>
            <a:ext cx="8905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5" name="Line 32"/>
          <p:cNvSpPr>
            <a:spLocks noChangeShapeType="1"/>
          </p:cNvSpPr>
          <p:nvPr/>
        </p:nvSpPr>
        <p:spPr bwMode="auto">
          <a:xfrm rot="-5400000">
            <a:off x="3732213" y="2778125"/>
            <a:ext cx="0" cy="2222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6" name="Line 33"/>
          <p:cNvSpPr>
            <a:spLocks noChangeShapeType="1"/>
          </p:cNvSpPr>
          <p:nvPr/>
        </p:nvSpPr>
        <p:spPr bwMode="auto">
          <a:xfrm rot="-5400000">
            <a:off x="3703638" y="2149475"/>
            <a:ext cx="0"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7" name="Text Box 34"/>
          <p:cNvSpPr txBox="1">
            <a:spLocks noChangeArrowheads="1"/>
          </p:cNvSpPr>
          <p:nvPr/>
        </p:nvSpPr>
        <p:spPr bwMode="auto">
          <a:xfrm>
            <a:off x="4365625" y="3652838"/>
            <a:ext cx="1658938" cy="695325"/>
          </a:xfrm>
          <a:prstGeom prst="rect">
            <a:avLst/>
          </a:prstGeom>
          <a:gradFill rotWithShape="1">
            <a:gsLst>
              <a:gs pos="0">
                <a:srgbClr val="D0D0D0"/>
              </a:gs>
              <a:gs pos="50000">
                <a:srgbClr val="EAEAEA"/>
              </a:gs>
              <a:gs pos="100000">
                <a:srgbClr val="D0D0D0"/>
              </a:gs>
            </a:gsLst>
            <a:lin ang="5400000" scaled="1"/>
          </a:gradFill>
          <a:ln w="9525">
            <a:solidFill>
              <a:schemeClr val="tx1"/>
            </a:solidFill>
            <a:miter lim="800000"/>
            <a:headEnd/>
            <a:tailEnd/>
          </a:ln>
        </p:spPr>
        <p:txBody>
          <a:bodyPr>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1000" b="1">
                <a:solidFill>
                  <a:srgbClr val="000000"/>
                </a:solidFill>
              </a:rPr>
              <a:t>Earth Science </a:t>
            </a:r>
          </a:p>
          <a:p>
            <a:pPr algn="ctr" eaLnBrk="1" hangingPunct="1">
              <a:lnSpc>
                <a:spcPct val="100000"/>
              </a:lnSpc>
              <a:spcBef>
                <a:spcPct val="0"/>
              </a:spcBef>
              <a:buFontTx/>
              <a:buNone/>
            </a:pPr>
            <a:r>
              <a:rPr lang="en-US" altLang="en-US" sz="1000" b="1">
                <a:solidFill>
                  <a:srgbClr val="000000"/>
                </a:solidFill>
              </a:rPr>
              <a:t>Data and Information System (ESDIS) Project</a:t>
            </a:r>
          </a:p>
          <a:p>
            <a:pPr algn="ctr" eaLnBrk="1" hangingPunct="1">
              <a:lnSpc>
                <a:spcPct val="100000"/>
              </a:lnSpc>
              <a:spcBef>
                <a:spcPct val="0"/>
              </a:spcBef>
              <a:buFontTx/>
              <a:buNone/>
            </a:pPr>
            <a:r>
              <a:rPr lang="en-US" altLang="en-US" sz="900" b="1">
                <a:solidFill>
                  <a:srgbClr val="000000"/>
                </a:solidFill>
              </a:rPr>
              <a:t>D. Lowe</a:t>
            </a:r>
          </a:p>
        </p:txBody>
      </p:sp>
      <p:sp>
        <p:nvSpPr>
          <p:cNvPr id="21538" name="Rectangle 36"/>
          <p:cNvSpPr>
            <a:spLocks noChangeArrowheads="1"/>
          </p:cNvSpPr>
          <p:nvPr/>
        </p:nvSpPr>
        <p:spPr bwMode="auto">
          <a:xfrm>
            <a:off x="4760913" y="4695825"/>
            <a:ext cx="885825" cy="635000"/>
          </a:xfrm>
          <a:prstGeom prst="rect">
            <a:avLst/>
          </a:prstGeom>
          <a:gradFill rotWithShape="1">
            <a:gsLst>
              <a:gs pos="0">
                <a:srgbClr val="C9C9C9"/>
              </a:gs>
              <a:gs pos="50000">
                <a:srgbClr val="EAEAEA"/>
              </a:gs>
              <a:gs pos="100000">
                <a:srgbClr val="C9C9C9"/>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800" b="1">
                <a:solidFill>
                  <a:srgbClr val="000000"/>
                </a:solidFill>
              </a:rPr>
              <a:t>Science </a:t>
            </a:r>
          </a:p>
          <a:p>
            <a:pPr algn="ctr" eaLnBrk="1" hangingPunct="1">
              <a:lnSpc>
                <a:spcPct val="100000"/>
              </a:lnSpc>
              <a:spcBef>
                <a:spcPct val="0"/>
              </a:spcBef>
              <a:buFontTx/>
              <a:buNone/>
            </a:pPr>
            <a:r>
              <a:rPr lang="en-US" altLang="en-US" sz="800" b="1">
                <a:solidFill>
                  <a:srgbClr val="000000"/>
                </a:solidFill>
              </a:rPr>
              <a:t>Operations </a:t>
            </a:r>
          </a:p>
          <a:p>
            <a:pPr algn="ctr" eaLnBrk="1" hangingPunct="1">
              <a:lnSpc>
                <a:spcPct val="100000"/>
              </a:lnSpc>
              <a:spcBef>
                <a:spcPct val="0"/>
              </a:spcBef>
              <a:buFontTx/>
              <a:buNone/>
            </a:pPr>
            <a:r>
              <a:rPr lang="en-US" altLang="en-US" sz="800" b="1">
                <a:solidFill>
                  <a:srgbClr val="000000"/>
                </a:solidFill>
              </a:rPr>
              <a:t>Management</a:t>
            </a:r>
          </a:p>
          <a:p>
            <a:pPr algn="ctr" eaLnBrk="1" hangingPunct="1">
              <a:lnSpc>
                <a:spcPct val="100000"/>
              </a:lnSpc>
              <a:spcBef>
                <a:spcPct val="0"/>
              </a:spcBef>
              <a:buFontTx/>
              <a:buNone/>
            </a:pPr>
            <a:r>
              <a:rPr lang="en-US" altLang="en-US" sz="800" b="1">
                <a:solidFill>
                  <a:srgbClr val="000000"/>
                </a:solidFill>
              </a:rPr>
              <a:t>J. Behnke</a:t>
            </a:r>
          </a:p>
          <a:p>
            <a:pPr algn="ctr" eaLnBrk="1" hangingPunct="1">
              <a:lnSpc>
                <a:spcPct val="100000"/>
              </a:lnSpc>
              <a:spcBef>
                <a:spcPct val="0"/>
              </a:spcBef>
              <a:buFontTx/>
              <a:buNone/>
            </a:pPr>
            <a:r>
              <a:rPr lang="en-US" altLang="en-US" sz="800" b="1">
                <a:solidFill>
                  <a:srgbClr val="000000"/>
                </a:solidFill>
              </a:rPr>
              <a:t>Drew Kittel</a:t>
            </a:r>
          </a:p>
        </p:txBody>
      </p:sp>
      <p:sp>
        <p:nvSpPr>
          <p:cNvPr id="21539" name="Rectangle 40"/>
          <p:cNvSpPr>
            <a:spLocks noChangeArrowheads="1"/>
          </p:cNvSpPr>
          <p:nvPr/>
        </p:nvSpPr>
        <p:spPr bwMode="auto">
          <a:xfrm>
            <a:off x="1670050" y="3670300"/>
            <a:ext cx="828675" cy="600075"/>
          </a:xfrm>
          <a:prstGeom prst="rect">
            <a:avLst/>
          </a:prstGeom>
          <a:gradFill rotWithShape="1">
            <a:gsLst>
              <a:gs pos="0">
                <a:srgbClr val="B6B6B6"/>
              </a:gs>
              <a:gs pos="50000">
                <a:srgbClr val="DDDDDD"/>
              </a:gs>
              <a:gs pos="100000">
                <a:srgbClr val="B6B6B6"/>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1200" b="1">
                <a:solidFill>
                  <a:srgbClr val="000000"/>
                </a:solidFill>
              </a:rPr>
              <a:t>Flight</a:t>
            </a:r>
          </a:p>
          <a:p>
            <a:pPr algn="ctr" eaLnBrk="1" hangingPunct="1">
              <a:lnSpc>
                <a:spcPct val="100000"/>
              </a:lnSpc>
              <a:spcBef>
                <a:spcPct val="0"/>
              </a:spcBef>
              <a:buFontTx/>
              <a:buNone/>
            </a:pPr>
            <a:r>
              <a:rPr lang="en-US" altLang="en-US" sz="1200" b="1">
                <a:solidFill>
                  <a:srgbClr val="000000"/>
                </a:solidFill>
              </a:rPr>
              <a:t>Projects</a:t>
            </a:r>
          </a:p>
          <a:p>
            <a:pPr algn="ctr" eaLnBrk="1" hangingPunct="1">
              <a:lnSpc>
                <a:spcPct val="100000"/>
              </a:lnSpc>
              <a:spcBef>
                <a:spcPct val="0"/>
              </a:spcBef>
              <a:buFontTx/>
              <a:buNone/>
            </a:pPr>
            <a:r>
              <a:rPr lang="en-US" altLang="en-US" sz="1000" b="1">
                <a:solidFill>
                  <a:srgbClr val="000000"/>
                </a:solidFill>
              </a:rPr>
              <a:t>G. Morrow</a:t>
            </a:r>
          </a:p>
        </p:txBody>
      </p:sp>
      <p:sp>
        <p:nvSpPr>
          <p:cNvPr id="21540" name="Rectangle 41"/>
          <p:cNvSpPr>
            <a:spLocks noChangeArrowheads="1"/>
          </p:cNvSpPr>
          <p:nvPr/>
        </p:nvSpPr>
        <p:spPr bwMode="auto">
          <a:xfrm>
            <a:off x="1670050" y="4546600"/>
            <a:ext cx="828675" cy="581025"/>
          </a:xfrm>
          <a:prstGeom prst="rect">
            <a:avLst/>
          </a:prstGeom>
          <a:solidFill>
            <a:srgbClr val="DDDDDD"/>
          </a:soli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1000" b="1">
                <a:solidFill>
                  <a:srgbClr val="000000"/>
                </a:solidFill>
              </a:rPr>
              <a:t>Appl. Eng.</a:t>
            </a:r>
          </a:p>
          <a:p>
            <a:pPr algn="ctr" eaLnBrk="1" hangingPunct="1">
              <a:lnSpc>
                <a:spcPct val="100000"/>
              </a:lnSpc>
              <a:spcBef>
                <a:spcPct val="0"/>
              </a:spcBef>
              <a:buFontTx/>
              <a:buNone/>
            </a:pPr>
            <a:r>
              <a:rPr lang="en-US" altLang="en-US" sz="1000" b="1">
                <a:solidFill>
                  <a:srgbClr val="000000"/>
                </a:solidFill>
              </a:rPr>
              <a:t>&amp;</a:t>
            </a:r>
          </a:p>
          <a:p>
            <a:pPr algn="ctr" eaLnBrk="1" hangingPunct="1">
              <a:lnSpc>
                <a:spcPct val="100000"/>
              </a:lnSpc>
              <a:spcBef>
                <a:spcPct val="0"/>
              </a:spcBef>
              <a:buFontTx/>
              <a:buNone/>
            </a:pPr>
            <a:r>
              <a:rPr lang="en-US" altLang="en-US" sz="1000" b="1">
                <a:solidFill>
                  <a:srgbClr val="000000"/>
                </a:solidFill>
              </a:rPr>
              <a:t>Technology</a:t>
            </a:r>
          </a:p>
        </p:txBody>
      </p:sp>
      <p:sp>
        <p:nvSpPr>
          <p:cNvPr id="21541" name="Rectangle 42"/>
          <p:cNvSpPr>
            <a:spLocks noChangeArrowheads="1"/>
          </p:cNvSpPr>
          <p:nvPr/>
        </p:nvSpPr>
        <p:spPr bwMode="auto">
          <a:xfrm>
            <a:off x="1670050" y="5457825"/>
            <a:ext cx="825500" cy="584200"/>
          </a:xfrm>
          <a:prstGeom prst="rect">
            <a:avLst/>
          </a:prstGeom>
          <a:solidFill>
            <a:srgbClr val="DDDDDD"/>
          </a:soli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1000" b="1">
                <a:solidFill>
                  <a:srgbClr val="000000"/>
                </a:solidFill>
              </a:rPr>
              <a:t>Sciences</a:t>
            </a:r>
          </a:p>
          <a:p>
            <a:pPr algn="ctr" eaLnBrk="1" hangingPunct="1">
              <a:lnSpc>
                <a:spcPct val="100000"/>
              </a:lnSpc>
              <a:spcBef>
                <a:spcPct val="0"/>
              </a:spcBef>
              <a:buFontTx/>
              <a:buNone/>
            </a:pPr>
            <a:r>
              <a:rPr lang="en-US" altLang="en-US" sz="1000" b="1">
                <a:solidFill>
                  <a:srgbClr val="000000"/>
                </a:solidFill>
              </a:rPr>
              <a:t>&amp;</a:t>
            </a:r>
          </a:p>
          <a:p>
            <a:pPr algn="ctr" eaLnBrk="1" hangingPunct="1">
              <a:lnSpc>
                <a:spcPct val="100000"/>
              </a:lnSpc>
              <a:spcBef>
                <a:spcPct val="0"/>
              </a:spcBef>
              <a:buFontTx/>
              <a:buNone/>
            </a:pPr>
            <a:r>
              <a:rPr lang="en-US" altLang="en-US" sz="1000" b="1">
                <a:solidFill>
                  <a:srgbClr val="000000"/>
                </a:solidFill>
              </a:rPr>
              <a:t>Exploration</a:t>
            </a:r>
          </a:p>
        </p:txBody>
      </p:sp>
      <p:sp>
        <p:nvSpPr>
          <p:cNvPr id="21542" name="Rectangle 43"/>
          <p:cNvSpPr>
            <a:spLocks noChangeArrowheads="1"/>
          </p:cNvSpPr>
          <p:nvPr/>
        </p:nvSpPr>
        <p:spPr bwMode="auto">
          <a:xfrm>
            <a:off x="2808288" y="3740150"/>
            <a:ext cx="685800" cy="457200"/>
          </a:xfrm>
          <a:prstGeom prst="rect">
            <a:avLst/>
          </a:prstGeom>
          <a:gradFill rotWithShape="1">
            <a:gsLst>
              <a:gs pos="0">
                <a:srgbClr val="B6B6B6"/>
              </a:gs>
              <a:gs pos="50000">
                <a:srgbClr val="DDDDDD"/>
              </a:gs>
              <a:gs pos="100000">
                <a:srgbClr val="B6B6B6"/>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endParaRPr lang="en-US" altLang="en-US" sz="900">
              <a:solidFill>
                <a:srgbClr val="000000"/>
              </a:solidFill>
            </a:endParaRPr>
          </a:p>
        </p:txBody>
      </p:sp>
      <p:sp>
        <p:nvSpPr>
          <p:cNvPr id="21543" name="Rectangle 44"/>
          <p:cNvSpPr>
            <a:spLocks noChangeArrowheads="1"/>
          </p:cNvSpPr>
          <p:nvPr/>
        </p:nvSpPr>
        <p:spPr bwMode="auto">
          <a:xfrm>
            <a:off x="2808288" y="4470400"/>
            <a:ext cx="685800" cy="457200"/>
          </a:xfrm>
          <a:prstGeom prst="rect">
            <a:avLst/>
          </a:prstGeom>
          <a:solidFill>
            <a:srgbClr val="DDDDDD"/>
          </a:soli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900" b="1">
                <a:solidFill>
                  <a:srgbClr val="000000"/>
                </a:solidFill>
              </a:rPr>
              <a:t>Planetary</a:t>
            </a:r>
          </a:p>
          <a:p>
            <a:pPr algn="ctr" eaLnBrk="1" hangingPunct="1">
              <a:lnSpc>
                <a:spcPct val="100000"/>
              </a:lnSpc>
              <a:spcBef>
                <a:spcPct val="0"/>
              </a:spcBef>
              <a:buFontTx/>
              <a:buNone/>
            </a:pPr>
            <a:r>
              <a:rPr lang="en-US" altLang="en-US" sz="900" b="1">
                <a:solidFill>
                  <a:srgbClr val="000000"/>
                </a:solidFill>
              </a:rPr>
              <a:t>Science</a:t>
            </a:r>
            <a:r>
              <a:rPr lang="en-US" altLang="en-US" sz="900">
                <a:solidFill>
                  <a:srgbClr val="000000"/>
                </a:solidFill>
              </a:rPr>
              <a:t> </a:t>
            </a:r>
          </a:p>
        </p:txBody>
      </p:sp>
      <p:sp>
        <p:nvSpPr>
          <p:cNvPr id="21544" name="Rectangle 45"/>
          <p:cNvSpPr>
            <a:spLocks noChangeArrowheads="1"/>
          </p:cNvSpPr>
          <p:nvPr/>
        </p:nvSpPr>
        <p:spPr bwMode="auto">
          <a:xfrm>
            <a:off x="2808288" y="5241925"/>
            <a:ext cx="695325" cy="457200"/>
          </a:xfrm>
          <a:prstGeom prst="rect">
            <a:avLst/>
          </a:prstGeom>
          <a:solidFill>
            <a:srgbClr val="DDDDDD"/>
          </a:soli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900" b="1">
                <a:solidFill>
                  <a:srgbClr val="000000"/>
                </a:solidFill>
              </a:rPr>
              <a:t>Astro-</a:t>
            </a:r>
          </a:p>
          <a:p>
            <a:pPr algn="ctr" eaLnBrk="1" hangingPunct="1">
              <a:lnSpc>
                <a:spcPct val="100000"/>
              </a:lnSpc>
              <a:spcBef>
                <a:spcPct val="0"/>
              </a:spcBef>
              <a:buFontTx/>
              <a:buNone/>
            </a:pPr>
            <a:r>
              <a:rPr lang="en-US" altLang="en-US" sz="900" b="1">
                <a:solidFill>
                  <a:srgbClr val="000000"/>
                </a:solidFill>
              </a:rPr>
              <a:t>physics</a:t>
            </a:r>
          </a:p>
        </p:txBody>
      </p:sp>
      <p:sp>
        <p:nvSpPr>
          <p:cNvPr id="21545" name="Text Box 47"/>
          <p:cNvSpPr txBox="1">
            <a:spLocks noChangeArrowheads="1"/>
          </p:cNvSpPr>
          <p:nvPr/>
        </p:nvSpPr>
        <p:spPr bwMode="auto">
          <a:xfrm>
            <a:off x="2762250" y="3702050"/>
            <a:ext cx="800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1000" b="1">
                <a:solidFill>
                  <a:srgbClr val="000000"/>
                </a:solidFill>
              </a:rPr>
              <a:t>Earth</a:t>
            </a:r>
          </a:p>
          <a:p>
            <a:pPr algn="ctr" eaLnBrk="1" hangingPunct="1">
              <a:lnSpc>
                <a:spcPct val="100000"/>
              </a:lnSpc>
              <a:spcBef>
                <a:spcPct val="0"/>
              </a:spcBef>
              <a:buFontTx/>
              <a:buNone/>
            </a:pPr>
            <a:r>
              <a:rPr lang="en-US" altLang="en-US" sz="1000" b="1">
                <a:solidFill>
                  <a:srgbClr val="000000"/>
                </a:solidFill>
              </a:rPr>
              <a:t>Science</a:t>
            </a:r>
          </a:p>
          <a:p>
            <a:pPr algn="ctr" eaLnBrk="1" hangingPunct="1">
              <a:lnSpc>
                <a:spcPct val="100000"/>
              </a:lnSpc>
              <a:spcBef>
                <a:spcPct val="0"/>
              </a:spcBef>
              <a:buFontTx/>
              <a:buNone/>
            </a:pPr>
            <a:r>
              <a:rPr lang="en-US" altLang="en-US" sz="800" b="1">
                <a:solidFill>
                  <a:srgbClr val="000000"/>
                </a:solidFill>
              </a:rPr>
              <a:t>T. McCarthy</a:t>
            </a:r>
          </a:p>
        </p:txBody>
      </p:sp>
      <p:sp>
        <p:nvSpPr>
          <p:cNvPr id="21546" name="Text Box 48"/>
          <p:cNvSpPr txBox="1">
            <a:spLocks noChangeArrowheads="1"/>
          </p:cNvSpPr>
          <p:nvPr/>
        </p:nvSpPr>
        <p:spPr bwMode="auto">
          <a:xfrm>
            <a:off x="2184400" y="3494088"/>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900" b="1">
                <a:solidFill>
                  <a:srgbClr val="000000"/>
                </a:solidFill>
              </a:rPr>
              <a:t>400</a:t>
            </a:r>
          </a:p>
        </p:txBody>
      </p:sp>
      <p:sp>
        <p:nvSpPr>
          <p:cNvPr id="21547" name="Text Box 49"/>
          <p:cNvSpPr txBox="1">
            <a:spLocks noChangeArrowheads="1"/>
          </p:cNvSpPr>
          <p:nvPr/>
        </p:nvSpPr>
        <p:spPr bwMode="auto">
          <a:xfrm>
            <a:off x="2197100" y="4367213"/>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900" b="1">
                <a:solidFill>
                  <a:srgbClr val="000000"/>
                </a:solidFill>
              </a:rPr>
              <a:t>500</a:t>
            </a:r>
          </a:p>
        </p:txBody>
      </p:sp>
      <p:sp>
        <p:nvSpPr>
          <p:cNvPr id="21548" name="Text Box 50"/>
          <p:cNvSpPr txBox="1">
            <a:spLocks noChangeArrowheads="1"/>
          </p:cNvSpPr>
          <p:nvPr/>
        </p:nvSpPr>
        <p:spPr bwMode="auto">
          <a:xfrm>
            <a:off x="2206625" y="5281613"/>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900" b="1">
                <a:solidFill>
                  <a:srgbClr val="000000"/>
                </a:solidFill>
              </a:rPr>
              <a:t>600</a:t>
            </a:r>
          </a:p>
        </p:txBody>
      </p:sp>
      <p:sp>
        <p:nvSpPr>
          <p:cNvPr id="21549" name="Line 51"/>
          <p:cNvSpPr>
            <a:spLocks noChangeShapeType="1"/>
          </p:cNvSpPr>
          <p:nvPr/>
        </p:nvSpPr>
        <p:spPr bwMode="auto">
          <a:xfrm rot="-5400000">
            <a:off x="1517650" y="3817938"/>
            <a:ext cx="0" cy="298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0" name="Line 52"/>
          <p:cNvSpPr>
            <a:spLocks noChangeShapeType="1"/>
          </p:cNvSpPr>
          <p:nvPr/>
        </p:nvSpPr>
        <p:spPr bwMode="auto">
          <a:xfrm rot="-5400000">
            <a:off x="-271463" y="4799013"/>
            <a:ext cx="3571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1" name="Line 53"/>
          <p:cNvSpPr>
            <a:spLocks noChangeShapeType="1"/>
          </p:cNvSpPr>
          <p:nvPr/>
        </p:nvSpPr>
        <p:spPr bwMode="auto">
          <a:xfrm rot="-5400000">
            <a:off x="1593850" y="4700588"/>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2" name="Line 54"/>
          <p:cNvSpPr>
            <a:spLocks noChangeShapeType="1"/>
          </p:cNvSpPr>
          <p:nvPr/>
        </p:nvSpPr>
        <p:spPr bwMode="auto">
          <a:xfrm rot="-5400000">
            <a:off x="2652713" y="3822700"/>
            <a:ext cx="0" cy="2984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3" name="Line 55"/>
          <p:cNvSpPr>
            <a:spLocks noChangeShapeType="1"/>
          </p:cNvSpPr>
          <p:nvPr/>
        </p:nvSpPr>
        <p:spPr bwMode="auto">
          <a:xfrm rot="-5400000">
            <a:off x="1433513" y="4619625"/>
            <a:ext cx="2444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4" name="Line 56"/>
          <p:cNvSpPr>
            <a:spLocks noChangeShapeType="1"/>
          </p:cNvSpPr>
          <p:nvPr/>
        </p:nvSpPr>
        <p:spPr bwMode="auto">
          <a:xfrm rot="-5400000">
            <a:off x="2732088" y="539115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5" name="Line 57"/>
          <p:cNvSpPr>
            <a:spLocks noChangeShapeType="1"/>
          </p:cNvSpPr>
          <p:nvPr/>
        </p:nvSpPr>
        <p:spPr bwMode="auto">
          <a:xfrm rot="-5400000">
            <a:off x="2732088" y="46228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6" name="Text Box 58"/>
          <p:cNvSpPr txBox="1">
            <a:spLocks noChangeArrowheads="1"/>
          </p:cNvSpPr>
          <p:nvPr/>
        </p:nvSpPr>
        <p:spPr bwMode="auto">
          <a:xfrm>
            <a:off x="5629275" y="3616325"/>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900" b="1">
                <a:solidFill>
                  <a:srgbClr val="000000"/>
                </a:solidFill>
              </a:rPr>
              <a:t>423</a:t>
            </a:r>
          </a:p>
        </p:txBody>
      </p:sp>
      <p:sp>
        <p:nvSpPr>
          <p:cNvPr id="21557" name="AutoShape 59"/>
          <p:cNvSpPr>
            <a:spLocks noChangeArrowheads="1"/>
          </p:cNvSpPr>
          <p:nvPr/>
        </p:nvSpPr>
        <p:spPr bwMode="auto">
          <a:xfrm rot="3525647">
            <a:off x="4687093" y="3269457"/>
            <a:ext cx="449263" cy="285750"/>
          </a:xfrm>
          <a:prstGeom prst="leftRightArrow">
            <a:avLst>
              <a:gd name="adj1" fmla="val 50000"/>
              <a:gd name="adj2" fmla="val 31444"/>
            </a:avLst>
          </a:prstGeom>
          <a:solidFill>
            <a:srgbClr val="71B8FF"/>
          </a:soli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000" b="1">
              <a:solidFill>
                <a:srgbClr val="000000"/>
              </a:solidFill>
            </a:endParaRPr>
          </a:p>
        </p:txBody>
      </p:sp>
      <p:sp>
        <p:nvSpPr>
          <p:cNvPr id="21558" name="Line 60"/>
          <p:cNvSpPr>
            <a:spLocks noChangeShapeType="1"/>
          </p:cNvSpPr>
          <p:nvPr/>
        </p:nvSpPr>
        <p:spPr bwMode="auto">
          <a:xfrm rot="-5400000">
            <a:off x="1598613" y="3243263"/>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9" name="Line 61"/>
          <p:cNvSpPr>
            <a:spLocks noChangeShapeType="1"/>
          </p:cNvSpPr>
          <p:nvPr/>
        </p:nvSpPr>
        <p:spPr bwMode="auto">
          <a:xfrm rot="-5400000">
            <a:off x="1590675" y="6249988"/>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0" name="Text Box 62"/>
          <p:cNvSpPr txBox="1">
            <a:spLocks noChangeArrowheads="1"/>
          </p:cNvSpPr>
          <p:nvPr/>
        </p:nvSpPr>
        <p:spPr bwMode="auto">
          <a:xfrm>
            <a:off x="2016125" y="6156325"/>
            <a:ext cx="228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50000"/>
              </a:lnSpc>
              <a:spcBef>
                <a:spcPct val="0"/>
              </a:spcBef>
              <a:buFontTx/>
              <a:buNone/>
            </a:pPr>
            <a:r>
              <a:rPr lang="en-US" altLang="en-US" sz="1600" b="1">
                <a:solidFill>
                  <a:srgbClr val="000000"/>
                </a:solidFill>
              </a:rPr>
              <a:t>..</a:t>
            </a:r>
          </a:p>
          <a:p>
            <a:pPr eaLnBrk="1" hangingPunct="1">
              <a:lnSpc>
                <a:spcPct val="50000"/>
              </a:lnSpc>
              <a:spcBef>
                <a:spcPct val="0"/>
              </a:spcBef>
              <a:buFontTx/>
              <a:buNone/>
            </a:pPr>
            <a:r>
              <a:rPr lang="en-US" altLang="en-US" sz="1600" b="1">
                <a:solidFill>
                  <a:srgbClr val="000000"/>
                </a:solidFill>
              </a:rPr>
              <a:t>.</a:t>
            </a:r>
          </a:p>
        </p:txBody>
      </p:sp>
      <p:sp>
        <p:nvSpPr>
          <p:cNvPr id="21561" name="Text Box 63"/>
          <p:cNvSpPr txBox="1">
            <a:spLocks noChangeArrowheads="1"/>
          </p:cNvSpPr>
          <p:nvPr/>
        </p:nvSpPr>
        <p:spPr bwMode="auto">
          <a:xfrm>
            <a:off x="2016125" y="3098800"/>
            <a:ext cx="228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50000"/>
              </a:lnSpc>
              <a:spcBef>
                <a:spcPct val="0"/>
              </a:spcBef>
              <a:buFontTx/>
              <a:buNone/>
            </a:pPr>
            <a:r>
              <a:rPr lang="en-US" altLang="en-US" sz="1600" b="1">
                <a:solidFill>
                  <a:srgbClr val="000000"/>
                </a:solidFill>
              </a:rPr>
              <a:t>..</a:t>
            </a:r>
          </a:p>
          <a:p>
            <a:pPr eaLnBrk="1" hangingPunct="1">
              <a:lnSpc>
                <a:spcPct val="50000"/>
              </a:lnSpc>
              <a:spcBef>
                <a:spcPct val="0"/>
              </a:spcBef>
              <a:buFontTx/>
              <a:buNone/>
            </a:pPr>
            <a:r>
              <a:rPr lang="en-US" altLang="en-US" sz="1600" b="1">
                <a:solidFill>
                  <a:srgbClr val="000000"/>
                </a:solidFill>
              </a:rPr>
              <a:t>.</a:t>
            </a:r>
          </a:p>
        </p:txBody>
      </p:sp>
      <p:sp>
        <p:nvSpPr>
          <p:cNvPr id="21562" name="Rectangle 64"/>
          <p:cNvSpPr>
            <a:spLocks noChangeArrowheads="1"/>
          </p:cNvSpPr>
          <p:nvPr/>
        </p:nvSpPr>
        <p:spPr bwMode="auto">
          <a:xfrm>
            <a:off x="4329113" y="5849938"/>
            <a:ext cx="103822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000" b="1">
              <a:solidFill>
                <a:srgbClr val="000000"/>
              </a:solidFill>
            </a:endParaRPr>
          </a:p>
        </p:txBody>
      </p:sp>
      <p:sp>
        <p:nvSpPr>
          <p:cNvPr id="21563" name="Text Box 65"/>
          <p:cNvSpPr txBox="1">
            <a:spLocks noChangeArrowheads="1"/>
          </p:cNvSpPr>
          <p:nvPr/>
        </p:nvSpPr>
        <p:spPr bwMode="auto">
          <a:xfrm>
            <a:off x="4402138" y="5840413"/>
            <a:ext cx="8255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900" b="1">
                <a:solidFill>
                  <a:srgbClr val="000000"/>
                </a:solidFill>
              </a:rPr>
              <a:t>Terrestrial </a:t>
            </a:r>
          </a:p>
          <a:p>
            <a:pPr eaLnBrk="1" hangingPunct="1">
              <a:lnSpc>
                <a:spcPct val="100000"/>
              </a:lnSpc>
              <a:spcBef>
                <a:spcPct val="0"/>
              </a:spcBef>
              <a:buFontTx/>
              <a:buNone/>
            </a:pPr>
            <a:r>
              <a:rPr lang="en-US" altLang="en-US" sz="900" b="1">
                <a:solidFill>
                  <a:srgbClr val="000000"/>
                </a:solidFill>
              </a:rPr>
              <a:t> Ecology</a:t>
            </a:r>
          </a:p>
          <a:p>
            <a:pPr eaLnBrk="1" hangingPunct="1">
              <a:lnSpc>
                <a:spcPct val="100000"/>
              </a:lnSpc>
              <a:spcBef>
                <a:spcPct val="0"/>
              </a:spcBef>
              <a:buFontTx/>
              <a:buChar char="•"/>
            </a:pPr>
            <a:r>
              <a:rPr lang="en-US" altLang="en-US" sz="800" b="1">
                <a:solidFill>
                  <a:srgbClr val="000000"/>
                </a:solidFill>
              </a:rPr>
              <a:t> D. Wickland</a:t>
            </a:r>
          </a:p>
        </p:txBody>
      </p:sp>
      <p:sp>
        <p:nvSpPr>
          <p:cNvPr id="21564" name="Rectangle 66"/>
          <p:cNvSpPr>
            <a:spLocks noChangeArrowheads="1"/>
          </p:cNvSpPr>
          <p:nvPr/>
        </p:nvSpPr>
        <p:spPr bwMode="auto">
          <a:xfrm>
            <a:off x="4467225" y="6296025"/>
            <a:ext cx="971550"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1000" b="1">
                <a:solidFill>
                  <a:srgbClr val="000000"/>
                </a:solidFill>
              </a:rPr>
              <a:t>ORNL</a:t>
            </a:r>
          </a:p>
          <a:p>
            <a:pPr algn="ctr" eaLnBrk="1" hangingPunct="1">
              <a:lnSpc>
                <a:spcPct val="100000"/>
              </a:lnSpc>
              <a:spcBef>
                <a:spcPct val="0"/>
              </a:spcBef>
              <a:buFontTx/>
              <a:buNone/>
            </a:pPr>
            <a:r>
              <a:rPr lang="en-US" altLang="en-US" sz="1000" b="1">
                <a:solidFill>
                  <a:srgbClr val="000000"/>
                </a:solidFill>
              </a:rPr>
              <a:t>DAAC</a:t>
            </a:r>
          </a:p>
        </p:txBody>
      </p:sp>
      <p:sp>
        <p:nvSpPr>
          <p:cNvPr id="21565" name="Text Box 67"/>
          <p:cNvSpPr txBox="1">
            <a:spLocks noChangeArrowheads="1"/>
          </p:cNvSpPr>
          <p:nvPr/>
        </p:nvSpPr>
        <p:spPr bwMode="auto">
          <a:xfrm>
            <a:off x="4506913" y="1712913"/>
            <a:ext cx="1336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1000" b="1">
                <a:solidFill>
                  <a:srgbClr val="996600"/>
                </a:solidFill>
              </a:rPr>
              <a:t>Program Scientists</a:t>
            </a:r>
          </a:p>
        </p:txBody>
      </p:sp>
      <p:sp>
        <p:nvSpPr>
          <p:cNvPr id="21566" name="Rectangle 68"/>
          <p:cNvSpPr>
            <a:spLocks noChangeArrowheads="1"/>
          </p:cNvSpPr>
          <p:nvPr/>
        </p:nvSpPr>
        <p:spPr bwMode="auto">
          <a:xfrm>
            <a:off x="3171825" y="5949950"/>
            <a:ext cx="103822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000" b="1">
              <a:solidFill>
                <a:srgbClr val="000000"/>
              </a:solidFill>
            </a:endParaRPr>
          </a:p>
        </p:txBody>
      </p:sp>
      <p:sp>
        <p:nvSpPr>
          <p:cNvPr id="21567" name="Text Box 69"/>
          <p:cNvSpPr txBox="1">
            <a:spLocks noChangeArrowheads="1"/>
          </p:cNvSpPr>
          <p:nvPr/>
        </p:nvSpPr>
        <p:spPr bwMode="auto">
          <a:xfrm>
            <a:off x="3184525" y="5935663"/>
            <a:ext cx="9842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900" b="1">
                <a:solidFill>
                  <a:srgbClr val="000000"/>
                </a:solidFill>
              </a:rPr>
              <a:t>Physical</a:t>
            </a:r>
          </a:p>
          <a:p>
            <a:pPr eaLnBrk="1" hangingPunct="1">
              <a:lnSpc>
                <a:spcPct val="100000"/>
              </a:lnSpc>
              <a:spcBef>
                <a:spcPct val="0"/>
              </a:spcBef>
              <a:buFontTx/>
              <a:buNone/>
            </a:pPr>
            <a:r>
              <a:rPr lang="en-US" altLang="en-US" sz="900" b="1">
                <a:solidFill>
                  <a:srgbClr val="000000"/>
                </a:solidFill>
              </a:rPr>
              <a:t>Oceanography</a:t>
            </a:r>
          </a:p>
          <a:p>
            <a:pPr eaLnBrk="1" hangingPunct="1">
              <a:lnSpc>
                <a:spcPct val="100000"/>
              </a:lnSpc>
              <a:spcBef>
                <a:spcPct val="0"/>
              </a:spcBef>
              <a:buFontTx/>
              <a:buChar char="•"/>
            </a:pPr>
            <a:r>
              <a:rPr lang="en-US" altLang="en-US" sz="800" b="1">
                <a:solidFill>
                  <a:srgbClr val="000000"/>
                </a:solidFill>
              </a:rPr>
              <a:t> E. Lindstrom</a:t>
            </a:r>
          </a:p>
        </p:txBody>
      </p:sp>
      <p:sp>
        <p:nvSpPr>
          <p:cNvPr id="21568" name="Rectangle 70"/>
          <p:cNvSpPr>
            <a:spLocks noChangeArrowheads="1"/>
          </p:cNvSpPr>
          <p:nvPr/>
        </p:nvSpPr>
        <p:spPr bwMode="auto">
          <a:xfrm>
            <a:off x="3351213" y="6381750"/>
            <a:ext cx="971550"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rPr>
              <a:t>Physical</a:t>
            </a:r>
          </a:p>
          <a:p>
            <a:pPr algn="ctr" eaLnBrk="1" hangingPunct="1">
              <a:lnSpc>
                <a:spcPct val="90000"/>
              </a:lnSpc>
              <a:spcBef>
                <a:spcPct val="0"/>
              </a:spcBef>
              <a:buFontTx/>
              <a:buNone/>
            </a:pPr>
            <a:r>
              <a:rPr lang="en-US" altLang="en-US" sz="1000" b="1">
                <a:solidFill>
                  <a:srgbClr val="000000"/>
                </a:solidFill>
              </a:rPr>
              <a:t>Oceanography</a:t>
            </a:r>
          </a:p>
          <a:p>
            <a:pPr algn="ctr" eaLnBrk="1" hangingPunct="1">
              <a:lnSpc>
                <a:spcPct val="90000"/>
              </a:lnSpc>
              <a:spcBef>
                <a:spcPct val="0"/>
              </a:spcBef>
              <a:buFontTx/>
              <a:buNone/>
            </a:pPr>
            <a:r>
              <a:rPr lang="en-US" altLang="en-US" sz="1000" b="1">
                <a:solidFill>
                  <a:srgbClr val="000000"/>
                </a:solidFill>
              </a:rPr>
              <a:t>DAAC</a:t>
            </a:r>
          </a:p>
        </p:txBody>
      </p:sp>
      <p:sp>
        <p:nvSpPr>
          <p:cNvPr id="21569" name="Rectangle 72"/>
          <p:cNvSpPr>
            <a:spLocks noChangeArrowheads="1"/>
          </p:cNvSpPr>
          <p:nvPr/>
        </p:nvSpPr>
        <p:spPr bwMode="auto">
          <a:xfrm>
            <a:off x="7250113" y="2797175"/>
            <a:ext cx="103822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000" b="1">
              <a:solidFill>
                <a:srgbClr val="000000"/>
              </a:solidFill>
            </a:endParaRPr>
          </a:p>
        </p:txBody>
      </p:sp>
      <p:sp>
        <p:nvSpPr>
          <p:cNvPr id="21570" name="Text Box 73"/>
          <p:cNvSpPr txBox="1">
            <a:spLocks noChangeArrowheads="1"/>
          </p:cNvSpPr>
          <p:nvPr/>
        </p:nvSpPr>
        <p:spPr bwMode="auto">
          <a:xfrm>
            <a:off x="7224713" y="2790825"/>
            <a:ext cx="8826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900" b="1">
                <a:solidFill>
                  <a:srgbClr val="000000"/>
                </a:solidFill>
              </a:rPr>
              <a:t>Atmospheric</a:t>
            </a:r>
          </a:p>
          <a:p>
            <a:pPr eaLnBrk="1" hangingPunct="1">
              <a:lnSpc>
                <a:spcPct val="100000"/>
              </a:lnSpc>
              <a:spcBef>
                <a:spcPct val="0"/>
              </a:spcBef>
              <a:buFontTx/>
              <a:buNone/>
            </a:pPr>
            <a:r>
              <a:rPr lang="en-US" altLang="en-US" sz="900" b="1">
                <a:solidFill>
                  <a:srgbClr val="000000"/>
                </a:solidFill>
              </a:rPr>
              <a:t> Dynamics</a:t>
            </a:r>
          </a:p>
          <a:p>
            <a:pPr eaLnBrk="1" hangingPunct="1">
              <a:lnSpc>
                <a:spcPct val="100000"/>
              </a:lnSpc>
              <a:spcBef>
                <a:spcPct val="0"/>
              </a:spcBef>
              <a:buFontTx/>
              <a:buChar char="•"/>
            </a:pPr>
            <a:r>
              <a:rPr lang="en-US" altLang="en-US" sz="800" b="1">
                <a:solidFill>
                  <a:srgbClr val="000000"/>
                </a:solidFill>
              </a:rPr>
              <a:t> R. Kakar</a:t>
            </a:r>
          </a:p>
        </p:txBody>
      </p:sp>
      <p:sp>
        <p:nvSpPr>
          <p:cNvPr id="21571" name="Rectangle 74"/>
          <p:cNvSpPr>
            <a:spLocks noChangeArrowheads="1"/>
          </p:cNvSpPr>
          <p:nvPr/>
        </p:nvSpPr>
        <p:spPr bwMode="auto">
          <a:xfrm>
            <a:off x="7294563" y="3475038"/>
            <a:ext cx="109537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000" b="1">
              <a:solidFill>
                <a:srgbClr val="000000"/>
              </a:solidFill>
            </a:endParaRPr>
          </a:p>
        </p:txBody>
      </p:sp>
      <p:sp>
        <p:nvSpPr>
          <p:cNvPr id="21572" name="Rectangle 75"/>
          <p:cNvSpPr>
            <a:spLocks noChangeArrowheads="1"/>
          </p:cNvSpPr>
          <p:nvPr/>
        </p:nvSpPr>
        <p:spPr bwMode="auto">
          <a:xfrm>
            <a:off x="7943850" y="3684588"/>
            <a:ext cx="971550"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1000" b="1">
                <a:solidFill>
                  <a:srgbClr val="000000"/>
                </a:solidFill>
              </a:rPr>
              <a:t>GSFC Earth</a:t>
            </a:r>
          </a:p>
          <a:p>
            <a:pPr algn="ctr" eaLnBrk="1" hangingPunct="1">
              <a:lnSpc>
                <a:spcPct val="100000"/>
              </a:lnSpc>
              <a:spcBef>
                <a:spcPct val="0"/>
              </a:spcBef>
              <a:buFontTx/>
              <a:buNone/>
            </a:pPr>
            <a:r>
              <a:rPr lang="en-US" altLang="en-US" sz="1000" b="1">
                <a:solidFill>
                  <a:srgbClr val="000000"/>
                </a:solidFill>
              </a:rPr>
              <a:t>Sciences DISC</a:t>
            </a:r>
          </a:p>
        </p:txBody>
      </p:sp>
      <p:sp>
        <p:nvSpPr>
          <p:cNvPr id="21573" name="Rectangle 76"/>
          <p:cNvSpPr>
            <a:spLocks noChangeArrowheads="1"/>
          </p:cNvSpPr>
          <p:nvPr/>
        </p:nvSpPr>
        <p:spPr bwMode="auto">
          <a:xfrm>
            <a:off x="5449888" y="5743575"/>
            <a:ext cx="103822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000" b="1">
              <a:solidFill>
                <a:srgbClr val="000000"/>
              </a:solidFill>
            </a:endParaRPr>
          </a:p>
        </p:txBody>
      </p:sp>
      <p:sp>
        <p:nvSpPr>
          <p:cNvPr id="21574" name="Text Box 77"/>
          <p:cNvSpPr txBox="1">
            <a:spLocks noChangeArrowheads="1"/>
          </p:cNvSpPr>
          <p:nvPr/>
        </p:nvSpPr>
        <p:spPr bwMode="auto">
          <a:xfrm>
            <a:off x="5435600" y="5746750"/>
            <a:ext cx="11303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900" b="1">
                <a:solidFill>
                  <a:srgbClr val="000000"/>
                </a:solidFill>
              </a:rPr>
              <a:t>Ocean Biology &amp; </a:t>
            </a:r>
          </a:p>
          <a:p>
            <a:pPr eaLnBrk="1" hangingPunct="1">
              <a:lnSpc>
                <a:spcPct val="100000"/>
              </a:lnSpc>
              <a:spcBef>
                <a:spcPct val="0"/>
              </a:spcBef>
              <a:buFontTx/>
              <a:buNone/>
            </a:pPr>
            <a:r>
              <a:rPr lang="en-US" altLang="en-US" sz="900" b="1">
                <a:solidFill>
                  <a:srgbClr val="000000"/>
                </a:solidFill>
              </a:rPr>
              <a:t>Biogeochemistry</a:t>
            </a:r>
          </a:p>
          <a:p>
            <a:pPr eaLnBrk="1" hangingPunct="1">
              <a:lnSpc>
                <a:spcPct val="100000"/>
              </a:lnSpc>
              <a:spcBef>
                <a:spcPct val="0"/>
              </a:spcBef>
              <a:buFontTx/>
              <a:buChar char="•"/>
            </a:pPr>
            <a:r>
              <a:rPr lang="en-US" altLang="en-US" sz="800" b="1">
                <a:solidFill>
                  <a:srgbClr val="000000"/>
                </a:solidFill>
              </a:rPr>
              <a:t> P. Bontempi</a:t>
            </a:r>
          </a:p>
        </p:txBody>
      </p:sp>
      <p:sp>
        <p:nvSpPr>
          <p:cNvPr id="21575" name="Rectangle 78"/>
          <p:cNvSpPr>
            <a:spLocks noChangeArrowheads="1"/>
          </p:cNvSpPr>
          <p:nvPr/>
        </p:nvSpPr>
        <p:spPr bwMode="auto">
          <a:xfrm>
            <a:off x="7143750" y="2085975"/>
            <a:ext cx="103822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000" b="1">
              <a:solidFill>
                <a:srgbClr val="000000"/>
              </a:solidFill>
            </a:endParaRPr>
          </a:p>
        </p:txBody>
      </p:sp>
      <p:sp>
        <p:nvSpPr>
          <p:cNvPr id="21576" name="Text Box 79"/>
          <p:cNvSpPr txBox="1">
            <a:spLocks noChangeArrowheads="1"/>
          </p:cNvSpPr>
          <p:nvPr/>
        </p:nvSpPr>
        <p:spPr bwMode="auto">
          <a:xfrm>
            <a:off x="7118350" y="2090738"/>
            <a:ext cx="9271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900" b="1">
                <a:solidFill>
                  <a:srgbClr val="000000"/>
                </a:solidFill>
              </a:rPr>
              <a:t>Earth Surface</a:t>
            </a:r>
          </a:p>
          <a:p>
            <a:pPr eaLnBrk="1" hangingPunct="1">
              <a:lnSpc>
                <a:spcPct val="100000"/>
              </a:lnSpc>
              <a:spcBef>
                <a:spcPct val="0"/>
              </a:spcBef>
              <a:buFontTx/>
              <a:buNone/>
            </a:pPr>
            <a:r>
              <a:rPr lang="en-US" altLang="en-US" sz="900" b="1">
                <a:solidFill>
                  <a:srgbClr val="000000"/>
                </a:solidFill>
              </a:rPr>
              <a:t>and Interior</a:t>
            </a:r>
          </a:p>
          <a:p>
            <a:pPr eaLnBrk="1" hangingPunct="1">
              <a:lnSpc>
                <a:spcPct val="100000"/>
              </a:lnSpc>
              <a:spcBef>
                <a:spcPct val="0"/>
              </a:spcBef>
              <a:buFontTx/>
              <a:buChar char="•"/>
            </a:pPr>
            <a:r>
              <a:rPr lang="en-US" altLang="en-US" sz="800" b="1">
                <a:solidFill>
                  <a:srgbClr val="000000"/>
                </a:solidFill>
              </a:rPr>
              <a:t> J. LaBrecque</a:t>
            </a:r>
          </a:p>
        </p:txBody>
      </p:sp>
      <p:sp>
        <p:nvSpPr>
          <p:cNvPr id="21577" name="Rectangle 80"/>
          <p:cNvSpPr>
            <a:spLocks noChangeArrowheads="1"/>
          </p:cNvSpPr>
          <p:nvPr/>
        </p:nvSpPr>
        <p:spPr bwMode="auto">
          <a:xfrm>
            <a:off x="7943850" y="2295525"/>
            <a:ext cx="971550"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rPr>
              <a:t>Crustal</a:t>
            </a:r>
          </a:p>
          <a:p>
            <a:pPr algn="ctr" eaLnBrk="1" hangingPunct="1">
              <a:lnSpc>
                <a:spcPct val="90000"/>
              </a:lnSpc>
              <a:spcBef>
                <a:spcPct val="0"/>
              </a:spcBef>
              <a:buFontTx/>
              <a:buNone/>
            </a:pPr>
            <a:r>
              <a:rPr lang="en-US" altLang="en-US" sz="1000" b="1">
                <a:solidFill>
                  <a:srgbClr val="000000"/>
                </a:solidFill>
              </a:rPr>
              <a:t>Dynamics</a:t>
            </a:r>
          </a:p>
          <a:p>
            <a:pPr algn="ctr" eaLnBrk="1" hangingPunct="1">
              <a:lnSpc>
                <a:spcPct val="90000"/>
              </a:lnSpc>
              <a:spcBef>
                <a:spcPct val="0"/>
              </a:spcBef>
              <a:buFontTx/>
              <a:buNone/>
            </a:pPr>
            <a:r>
              <a:rPr lang="en-US" altLang="en-US" sz="1000" b="1">
                <a:solidFill>
                  <a:srgbClr val="000000"/>
                </a:solidFill>
              </a:rPr>
              <a:t>DIS</a:t>
            </a:r>
          </a:p>
        </p:txBody>
      </p:sp>
      <p:sp>
        <p:nvSpPr>
          <p:cNvPr id="21578" name="Rectangle 83"/>
          <p:cNvSpPr>
            <a:spLocks noChangeArrowheads="1"/>
          </p:cNvSpPr>
          <p:nvPr/>
        </p:nvSpPr>
        <p:spPr bwMode="auto">
          <a:xfrm>
            <a:off x="6553200" y="5622925"/>
            <a:ext cx="103822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000" b="1">
              <a:solidFill>
                <a:srgbClr val="000000"/>
              </a:solidFill>
            </a:endParaRPr>
          </a:p>
        </p:txBody>
      </p:sp>
      <p:sp>
        <p:nvSpPr>
          <p:cNvPr id="21579" name="Text Box 84"/>
          <p:cNvSpPr txBox="1">
            <a:spLocks noChangeArrowheads="1"/>
          </p:cNvSpPr>
          <p:nvPr/>
        </p:nvSpPr>
        <p:spPr bwMode="auto">
          <a:xfrm>
            <a:off x="6556375" y="5608638"/>
            <a:ext cx="8255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900" b="1">
                <a:solidFill>
                  <a:srgbClr val="000000"/>
                </a:solidFill>
              </a:rPr>
              <a:t>Cryosphere</a:t>
            </a:r>
          </a:p>
          <a:p>
            <a:pPr eaLnBrk="1" hangingPunct="1">
              <a:lnSpc>
                <a:spcPct val="100000"/>
              </a:lnSpc>
              <a:spcBef>
                <a:spcPct val="0"/>
              </a:spcBef>
              <a:buFontTx/>
              <a:buNone/>
            </a:pPr>
            <a:r>
              <a:rPr lang="en-US" altLang="en-US" sz="900" b="1">
                <a:solidFill>
                  <a:srgbClr val="000000"/>
                </a:solidFill>
              </a:rPr>
              <a:t> Science</a:t>
            </a:r>
          </a:p>
          <a:p>
            <a:pPr eaLnBrk="1" hangingPunct="1">
              <a:lnSpc>
                <a:spcPct val="100000"/>
              </a:lnSpc>
              <a:spcBef>
                <a:spcPct val="0"/>
              </a:spcBef>
              <a:buFontTx/>
              <a:buChar char="•"/>
            </a:pPr>
            <a:r>
              <a:rPr lang="en-US" altLang="en-US" sz="800" b="1">
                <a:solidFill>
                  <a:srgbClr val="000000"/>
                </a:solidFill>
              </a:rPr>
              <a:t> T. Wagner</a:t>
            </a:r>
          </a:p>
        </p:txBody>
      </p:sp>
      <p:sp>
        <p:nvSpPr>
          <p:cNvPr id="21580" name="Rectangle 85"/>
          <p:cNvSpPr>
            <a:spLocks noChangeArrowheads="1"/>
          </p:cNvSpPr>
          <p:nvPr/>
        </p:nvSpPr>
        <p:spPr bwMode="auto">
          <a:xfrm>
            <a:off x="6781800" y="6070600"/>
            <a:ext cx="971550"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rPr>
              <a:t>National Snow</a:t>
            </a:r>
          </a:p>
          <a:p>
            <a:pPr algn="ctr" eaLnBrk="1" hangingPunct="1">
              <a:lnSpc>
                <a:spcPct val="90000"/>
              </a:lnSpc>
              <a:spcBef>
                <a:spcPct val="0"/>
              </a:spcBef>
              <a:buFontTx/>
              <a:buNone/>
            </a:pPr>
            <a:r>
              <a:rPr lang="en-US" altLang="en-US" sz="1000" b="1">
                <a:solidFill>
                  <a:srgbClr val="000000"/>
                </a:solidFill>
              </a:rPr>
              <a:t>and Ice Data</a:t>
            </a:r>
          </a:p>
          <a:p>
            <a:pPr algn="ctr" eaLnBrk="1" hangingPunct="1">
              <a:lnSpc>
                <a:spcPct val="90000"/>
              </a:lnSpc>
              <a:spcBef>
                <a:spcPct val="0"/>
              </a:spcBef>
              <a:buFontTx/>
              <a:buNone/>
            </a:pPr>
            <a:r>
              <a:rPr lang="en-US" altLang="en-US" sz="1000" b="1">
                <a:solidFill>
                  <a:srgbClr val="000000"/>
                </a:solidFill>
              </a:rPr>
              <a:t>Center</a:t>
            </a:r>
          </a:p>
        </p:txBody>
      </p:sp>
      <p:sp>
        <p:nvSpPr>
          <p:cNvPr id="21581" name="Line 86"/>
          <p:cNvSpPr>
            <a:spLocks noChangeShapeType="1"/>
          </p:cNvSpPr>
          <p:nvPr/>
        </p:nvSpPr>
        <p:spPr bwMode="auto">
          <a:xfrm flipV="1">
            <a:off x="3467100" y="1935163"/>
            <a:ext cx="3860800" cy="11112"/>
          </a:xfrm>
          <a:prstGeom prst="line">
            <a:avLst/>
          </a:prstGeom>
          <a:noFill/>
          <a:ln w="38100">
            <a:solidFill>
              <a:srgbClr val="9966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82" name="Text Box 87"/>
          <p:cNvSpPr txBox="1">
            <a:spLocks noChangeArrowheads="1"/>
          </p:cNvSpPr>
          <p:nvPr/>
        </p:nvSpPr>
        <p:spPr bwMode="auto">
          <a:xfrm>
            <a:off x="3194050" y="3557588"/>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900" b="1">
                <a:solidFill>
                  <a:srgbClr val="000000"/>
                </a:solidFill>
              </a:rPr>
              <a:t>420</a:t>
            </a:r>
          </a:p>
        </p:txBody>
      </p:sp>
      <p:sp>
        <p:nvSpPr>
          <p:cNvPr id="21583" name="Text Box 88"/>
          <p:cNvSpPr txBox="1">
            <a:spLocks noChangeArrowheads="1"/>
          </p:cNvSpPr>
          <p:nvPr/>
        </p:nvSpPr>
        <p:spPr bwMode="auto">
          <a:xfrm>
            <a:off x="3194050" y="4297363"/>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900" b="1">
                <a:solidFill>
                  <a:srgbClr val="000000"/>
                </a:solidFill>
              </a:rPr>
              <a:t>430</a:t>
            </a:r>
          </a:p>
        </p:txBody>
      </p:sp>
      <p:sp>
        <p:nvSpPr>
          <p:cNvPr id="21584" name="Text Box 89"/>
          <p:cNvSpPr txBox="1">
            <a:spLocks noChangeArrowheads="1"/>
          </p:cNvSpPr>
          <p:nvPr/>
        </p:nvSpPr>
        <p:spPr bwMode="auto">
          <a:xfrm>
            <a:off x="3194050" y="5059363"/>
            <a:ext cx="374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900" b="1">
                <a:solidFill>
                  <a:srgbClr val="000000"/>
                </a:solidFill>
              </a:rPr>
              <a:t>440</a:t>
            </a:r>
          </a:p>
        </p:txBody>
      </p:sp>
      <p:sp>
        <p:nvSpPr>
          <p:cNvPr id="21585" name="Text Box 90"/>
          <p:cNvSpPr txBox="1">
            <a:spLocks noChangeArrowheads="1"/>
          </p:cNvSpPr>
          <p:nvPr/>
        </p:nvSpPr>
        <p:spPr bwMode="auto">
          <a:xfrm>
            <a:off x="2997200" y="5759450"/>
            <a:ext cx="228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50000"/>
              </a:lnSpc>
              <a:spcBef>
                <a:spcPct val="0"/>
              </a:spcBef>
              <a:buFontTx/>
              <a:buNone/>
            </a:pPr>
            <a:r>
              <a:rPr lang="en-US" altLang="en-US" sz="1600" b="1">
                <a:solidFill>
                  <a:srgbClr val="000000"/>
                </a:solidFill>
              </a:rPr>
              <a:t>..</a:t>
            </a:r>
          </a:p>
          <a:p>
            <a:pPr eaLnBrk="1" hangingPunct="1">
              <a:lnSpc>
                <a:spcPct val="50000"/>
              </a:lnSpc>
              <a:spcBef>
                <a:spcPct val="0"/>
              </a:spcBef>
              <a:buFontTx/>
              <a:buNone/>
            </a:pPr>
            <a:r>
              <a:rPr lang="en-US" altLang="en-US" sz="1600" b="1">
                <a:solidFill>
                  <a:srgbClr val="000000"/>
                </a:solidFill>
              </a:rPr>
              <a:t>.</a:t>
            </a:r>
          </a:p>
        </p:txBody>
      </p:sp>
      <p:sp>
        <p:nvSpPr>
          <p:cNvPr id="21586" name="Text Box 91"/>
          <p:cNvSpPr txBox="1">
            <a:spLocks noChangeArrowheads="1"/>
          </p:cNvSpPr>
          <p:nvPr/>
        </p:nvSpPr>
        <p:spPr bwMode="auto">
          <a:xfrm>
            <a:off x="3003550" y="3213100"/>
            <a:ext cx="228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50000"/>
              </a:lnSpc>
              <a:spcBef>
                <a:spcPct val="0"/>
              </a:spcBef>
              <a:buFontTx/>
              <a:buNone/>
            </a:pPr>
            <a:r>
              <a:rPr lang="en-US" altLang="en-US" sz="1600" b="1">
                <a:solidFill>
                  <a:srgbClr val="000000"/>
                </a:solidFill>
              </a:rPr>
              <a:t>..</a:t>
            </a:r>
          </a:p>
          <a:p>
            <a:pPr eaLnBrk="1" hangingPunct="1">
              <a:lnSpc>
                <a:spcPct val="50000"/>
              </a:lnSpc>
              <a:spcBef>
                <a:spcPct val="0"/>
              </a:spcBef>
              <a:buFontTx/>
              <a:buNone/>
            </a:pPr>
            <a:r>
              <a:rPr lang="en-US" altLang="en-US" sz="1600" b="1">
                <a:solidFill>
                  <a:srgbClr val="000000"/>
                </a:solidFill>
              </a:rPr>
              <a:t>.</a:t>
            </a:r>
          </a:p>
        </p:txBody>
      </p:sp>
      <p:sp>
        <p:nvSpPr>
          <p:cNvPr id="21587" name="Text Box 92"/>
          <p:cNvSpPr txBox="1">
            <a:spLocks noChangeArrowheads="1"/>
          </p:cNvSpPr>
          <p:nvPr/>
        </p:nvSpPr>
        <p:spPr bwMode="auto">
          <a:xfrm>
            <a:off x="1725613" y="188913"/>
            <a:ext cx="348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1800" b="1">
                <a:solidFill>
                  <a:srgbClr val="000000"/>
                </a:solidFill>
              </a:rPr>
              <a:t>Earth Science &amp; Data Systems</a:t>
            </a:r>
          </a:p>
        </p:txBody>
      </p:sp>
      <p:sp>
        <p:nvSpPr>
          <p:cNvPr id="21588" name="Rectangle 93"/>
          <p:cNvSpPr>
            <a:spLocks noChangeArrowheads="1"/>
          </p:cNvSpPr>
          <p:nvPr/>
        </p:nvSpPr>
        <p:spPr bwMode="auto">
          <a:xfrm>
            <a:off x="6589713" y="563563"/>
            <a:ext cx="103822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000" b="1">
              <a:solidFill>
                <a:srgbClr val="000000"/>
              </a:solidFill>
            </a:endParaRPr>
          </a:p>
        </p:txBody>
      </p:sp>
      <p:sp>
        <p:nvSpPr>
          <p:cNvPr id="21589" name="Text Box 94"/>
          <p:cNvSpPr txBox="1">
            <a:spLocks noChangeArrowheads="1"/>
          </p:cNvSpPr>
          <p:nvPr/>
        </p:nvSpPr>
        <p:spPr bwMode="auto">
          <a:xfrm>
            <a:off x="7245350" y="3473450"/>
            <a:ext cx="12128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900" b="1">
                <a:solidFill>
                  <a:srgbClr val="000000"/>
                </a:solidFill>
              </a:rPr>
              <a:t>Upper Atmosphere</a:t>
            </a:r>
          </a:p>
          <a:p>
            <a:pPr eaLnBrk="1" hangingPunct="1">
              <a:lnSpc>
                <a:spcPct val="100000"/>
              </a:lnSpc>
              <a:spcBef>
                <a:spcPct val="0"/>
              </a:spcBef>
              <a:buFontTx/>
              <a:buNone/>
            </a:pPr>
            <a:r>
              <a:rPr lang="en-US" altLang="en-US" sz="900" b="1">
                <a:solidFill>
                  <a:srgbClr val="000000"/>
                </a:solidFill>
              </a:rPr>
              <a:t> Research</a:t>
            </a:r>
          </a:p>
          <a:p>
            <a:pPr eaLnBrk="1" hangingPunct="1">
              <a:lnSpc>
                <a:spcPct val="100000"/>
              </a:lnSpc>
              <a:spcBef>
                <a:spcPct val="0"/>
              </a:spcBef>
              <a:buFontTx/>
              <a:buChar char="•"/>
            </a:pPr>
            <a:r>
              <a:rPr lang="en-US" altLang="en-US" sz="800" b="1">
                <a:solidFill>
                  <a:srgbClr val="000000"/>
                </a:solidFill>
              </a:rPr>
              <a:t> K. Jucks</a:t>
            </a:r>
          </a:p>
        </p:txBody>
      </p:sp>
      <p:sp>
        <p:nvSpPr>
          <p:cNvPr id="21590" name="Rectangle 95"/>
          <p:cNvSpPr>
            <a:spLocks noChangeArrowheads="1"/>
          </p:cNvSpPr>
          <p:nvPr/>
        </p:nvSpPr>
        <p:spPr bwMode="auto">
          <a:xfrm>
            <a:off x="7918450" y="2973388"/>
            <a:ext cx="1114425"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rPr>
              <a:t>Global</a:t>
            </a:r>
          </a:p>
          <a:p>
            <a:pPr algn="ctr" eaLnBrk="1" hangingPunct="1">
              <a:lnSpc>
                <a:spcPct val="90000"/>
              </a:lnSpc>
              <a:spcBef>
                <a:spcPct val="0"/>
              </a:spcBef>
              <a:buFontTx/>
              <a:buNone/>
            </a:pPr>
            <a:r>
              <a:rPr lang="en-US" altLang="en-US" sz="1000" b="1">
                <a:solidFill>
                  <a:srgbClr val="000000"/>
                </a:solidFill>
              </a:rPr>
              <a:t>Hydrology</a:t>
            </a:r>
          </a:p>
          <a:p>
            <a:pPr algn="ctr" eaLnBrk="1" hangingPunct="1">
              <a:lnSpc>
                <a:spcPct val="90000"/>
              </a:lnSpc>
              <a:spcBef>
                <a:spcPct val="0"/>
              </a:spcBef>
              <a:buFontTx/>
              <a:buNone/>
            </a:pPr>
            <a:r>
              <a:rPr lang="en-US" altLang="en-US" sz="1000" b="1">
                <a:solidFill>
                  <a:srgbClr val="000000"/>
                </a:solidFill>
              </a:rPr>
              <a:t>Resource Center</a:t>
            </a:r>
          </a:p>
        </p:txBody>
      </p:sp>
      <p:sp>
        <p:nvSpPr>
          <p:cNvPr id="21591" name="Rectangle 96"/>
          <p:cNvSpPr>
            <a:spLocks noChangeArrowheads="1"/>
          </p:cNvSpPr>
          <p:nvPr/>
        </p:nvSpPr>
        <p:spPr bwMode="auto">
          <a:xfrm>
            <a:off x="5651500" y="6207125"/>
            <a:ext cx="971550"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rPr>
              <a:t>Ocean Biology</a:t>
            </a:r>
          </a:p>
          <a:p>
            <a:pPr algn="ctr" eaLnBrk="1" hangingPunct="1">
              <a:lnSpc>
                <a:spcPct val="90000"/>
              </a:lnSpc>
              <a:spcBef>
                <a:spcPct val="0"/>
              </a:spcBef>
              <a:buFontTx/>
              <a:buNone/>
            </a:pPr>
            <a:r>
              <a:rPr lang="en-US" altLang="en-US" sz="1000" b="1">
                <a:solidFill>
                  <a:srgbClr val="000000"/>
                </a:solidFill>
              </a:rPr>
              <a:t>Processing</a:t>
            </a:r>
          </a:p>
          <a:p>
            <a:pPr algn="ctr" eaLnBrk="1" hangingPunct="1">
              <a:lnSpc>
                <a:spcPct val="90000"/>
              </a:lnSpc>
              <a:spcBef>
                <a:spcPct val="0"/>
              </a:spcBef>
              <a:buFontTx/>
              <a:buNone/>
            </a:pPr>
            <a:r>
              <a:rPr lang="en-US" altLang="en-US" sz="1000" b="1">
                <a:solidFill>
                  <a:srgbClr val="000000"/>
                </a:solidFill>
              </a:rPr>
              <a:t>Group</a:t>
            </a:r>
          </a:p>
        </p:txBody>
      </p:sp>
      <p:sp>
        <p:nvSpPr>
          <p:cNvPr id="21592" name="Text Box 97"/>
          <p:cNvSpPr txBox="1">
            <a:spLocks noChangeArrowheads="1"/>
          </p:cNvSpPr>
          <p:nvPr/>
        </p:nvSpPr>
        <p:spPr bwMode="auto">
          <a:xfrm>
            <a:off x="6594475" y="646113"/>
            <a:ext cx="9271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900" b="1">
                <a:solidFill>
                  <a:srgbClr val="000000"/>
                </a:solidFill>
              </a:rPr>
              <a:t>SAR Systems</a:t>
            </a:r>
          </a:p>
          <a:p>
            <a:pPr eaLnBrk="1" hangingPunct="1">
              <a:lnSpc>
                <a:spcPct val="100000"/>
              </a:lnSpc>
              <a:spcBef>
                <a:spcPct val="0"/>
              </a:spcBef>
              <a:buFontTx/>
              <a:buChar char="•"/>
            </a:pPr>
            <a:r>
              <a:rPr lang="en-US" altLang="en-US" sz="800" b="1">
                <a:solidFill>
                  <a:srgbClr val="000000"/>
                </a:solidFill>
              </a:rPr>
              <a:t> C. Dobson</a:t>
            </a:r>
          </a:p>
        </p:txBody>
      </p:sp>
      <p:sp>
        <p:nvSpPr>
          <p:cNvPr id="21593" name="Rectangle 99"/>
          <p:cNvSpPr>
            <a:spLocks noChangeArrowheads="1"/>
          </p:cNvSpPr>
          <p:nvPr/>
        </p:nvSpPr>
        <p:spPr bwMode="auto">
          <a:xfrm>
            <a:off x="7299325" y="819150"/>
            <a:ext cx="971550"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rPr>
              <a:t>ASF SAR</a:t>
            </a:r>
          </a:p>
          <a:p>
            <a:pPr algn="ctr" eaLnBrk="1" hangingPunct="1">
              <a:lnSpc>
                <a:spcPct val="90000"/>
              </a:lnSpc>
              <a:spcBef>
                <a:spcPct val="0"/>
              </a:spcBef>
              <a:buFontTx/>
              <a:buNone/>
            </a:pPr>
            <a:r>
              <a:rPr lang="en-US" altLang="en-US" sz="1000" b="1">
                <a:solidFill>
                  <a:srgbClr val="000000"/>
                </a:solidFill>
              </a:rPr>
              <a:t>Data Center</a:t>
            </a:r>
          </a:p>
        </p:txBody>
      </p:sp>
      <p:sp>
        <p:nvSpPr>
          <p:cNvPr id="21594" name="Rectangle 104"/>
          <p:cNvSpPr>
            <a:spLocks noChangeArrowheads="1"/>
          </p:cNvSpPr>
          <p:nvPr/>
        </p:nvSpPr>
        <p:spPr bwMode="auto">
          <a:xfrm>
            <a:off x="6905625" y="69850"/>
            <a:ext cx="1114425"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rPr>
              <a:t>Socioeconomic </a:t>
            </a:r>
          </a:p>
          <a:p>
            <a:pPr algn="ctr" eaLnBrk="1" hangingPunct="1">
              <a:lnSpc>
                <a:spcPct val="90000"/>
              </a:lnSpc>
              <a:spcBef>
                <a:spcPct val="0"/>
              </a:spcBef>
              <a:buFontTx/>
              <a:buNone/>
            </a:pPr>
            <a:r>
              <a:rPr lang="en-US" altLang="en-US" sz="1000" b="1">
                <a:solidFill>
                  <a:srgbClr val="000000"/>
                </a:solidFill>
              </a:rPr>
              <a:t>Data &amp; Applic-</a:t>
            </a:r>
          </a:p>
          <a:p>
            <a:pPr algn="ctr" eaLnBrk="1" hangingPunct="1">
              <a:lnSpc>
                <a:spcPct val="90000"/>
              </a:lnSpc>
              <a:spcBef>
                <a:spcPct val="0"/>
              </a:spcBef>
              <a:buFontTx/>
              <a:buNone/>
            </a:pPr>
            <a:r>
              <a:rPr lang="en-US" altLang="en-US" sz="1000" b="1">
                <a:solidFill>
                  <a:srgbClr val="000000"/>
                </a:solidFill>
              </a:rPr>
              <a:t>ations Center</a:t>
            </a:r>
          </a:p>
        </p:txBody>
      </p:sp>
      <p:sp>
        <p:nvSpPr>
          <p:cNvPr id="21595" name="Line 106"/>
          <p:cNvSpPr>
            <a:spLocks noChangeShapeType="1"/>
          </p:cNvSpPr>
          <p:nvPr/>
        </p:nvSpPr>
        <p:spPr bwMode="auto">
          <a:xfrm>
            <a:off x="5651500" y="5000625"/>
            <a:ext cx="2959100" cy="0"/>
          </a:xfrm>
          <a:prstGeom prst="line">
            <a:avLst/>
          </a:prstGeom>
          <a:noFill/>
          <a:ln w="38100">
            <a:solidFill>
              <a:srgbClr val="0099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96" name="Text Box 101"/>
          <p:cNvSpPr txBox="1">
            <a:spLocks noChangeArrowheads="1"/>
          </p:cNvSpPr>
          <p:nvPr/>
        </p:nvSpPr>
        <p:spPr bwMode="auto">
          <a:xfrm>
            <a:off x="6115050" y="61913"/>
            <a:ext cx="8699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900" b="1">
                <a:solidFill>
                  <a:srgbClr val="000000"/>
                </a:solidFill>
              </a:rPr>
              <a:t>Applications</a:t>
            </a:r>
          </a:p>
          <a:p>
            <a:pPr eaLnBrk="1" hangingPunct="1">
              <a:lnSpc>
                <a:spcPct val="100000"/>
              </a:lnSpc>
              <a:spcBef>
                <a:spcPct val="0"/>
              </a:spcBef>
              <a:buFontTx/>
              <a:buChar char="•"/>
            </a:pPr>
            <a:r>
              <a:rPr lang="en-US" altLang="en-US" sz="800" b="1">
                <a:solidFill>
                  <a:srgbClr val="000000"/>
                </a:solidFill>
              </a:rPr>
              <a:t> C. Dobson</a:t>
            </a:r>
          </a:p>
        </p:txBody>
      </p:sp>
      <p:sp>
        <p:nvSpPr>
          <p:cNvPr id="21597" name="Rectangle 110"/>
          <p:cNvSpPr>
            <a:spLocks noChangeArrowheads="1"/>
          </p:cNvSpPr>
          <p:nvPr/>
        </p:nvSpPr>
        <p:spPr bwMode="auto">
          <a:xfrm>
            <a:off x="7185025" y="5083175"/>
            <a:ext cx="115252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000" b="1">
              <a:solidFill>
                <a:srgbClr val="000000"/>
              </a:solidFill>
            </a:endParaRPr>
          </a:p>
        </p:txBody>
      </p:sp>
      <p:sp>
        <p:nvSpPr>
          <p:cNvPr id="21598" name="Text Box 111"/>
          <p:cNvSpPr txBox="1">
            <a:spLocks noChangeArrowheads="1"/>
          </p:cNvSpPr>
          <p:nvPr/>
        </p:nvSpPr>
        <p:spPr bwMode="auto">
          <a:xfrm>
            <a:off x="7153275" y="5102225"/>
            <a:ext cx="12509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900" b="1">
                <a:solidFill>
                  <a:srgbClr val="000000"/>
                </a:solidFill>
              </a:rPr>
              <a:t>L1 and Atmos. Data</a:t>
            </a:r>
          </a:p>
          <a:p>
            <a:pPr eaLnBrk="1" hangingPunct="1">
              <a:lnSpc>
                <a:spcPct val="100000"/>
              </a:lnSpc>
              <a:spcBef>
                <a:spcPct val="0"/>
              </a:spcBef>
              <a:buFontTx/>
              <a:buChar char="•"/>
            </a:pPr>
            <a:r>
              <a:rPr lang="en-US" altLang="en-US" sz="800" b="1">
                <a:solidFill>
                  <a:srgbClr val="000000"/>
                </a:solidFill>
              </a:rPr>
              <a:t> TBD</a:t>
            </a:r>
          </a:p>
        </p:txBody>
      </p:sp>
      <p:sp>
        <p:nvSpPr>
          <p:cNvPr id="21599" name="Rectangle 112"/>
          <p:cNvSpPr>
            <a:spLocks noChangeArrowheads="1"/>
          </p:cNvSpPr>
          <p:nvPr/>
        </p:nvSpPr>
        <p:spPr bwMode="auto">
          <a:xfrm>
            <a:off x="7691438" y="5305425"/>
            <a:ext cx="1154112" cy="554038"/>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1000" b="1">
                <a:solidFill>
                  <a:srgbClr val="000000"/>
                </a:solidFill>
              </a:rPr>
              <a:t>L1 Atmosphere</a:t>
            </a:r>
          </a:p>
          <a:p>
            <a:pPr algn="ctr" eaLnBrk="1" hangingPunct="1">
              <a:lnSpc>
                <a:spcPct val="100000"/>
              </a:lnSpc>
              <a:spcBef>
                <a:spcPct val="0"/>
              </a:spcBef>
              <a:buFontTx/>
              <a:buNone/>
            </a:pPr>
            <a:r>
              <a:rPr lang="en-US" altLang="en-US" sz="1000" b="1">
                <a:solidFill>
                  <a:srgbClr val="000000"/>
                </a:solidFill>
              </a:rPr>
              <a:t>Archive &amp; Distri-</a:t>
            </a:r>
          </a:p>
          <a:p>
            <a:pPr algn="ctr" eaLnBrk="1" hangingPunct="1">
              <a:lnSpc>
                <a:spcPct val="100000"/>
              </a:lnSpc>
              <a:spcBef>
                <a:spcPct val="0"/>
              </a:spcBef>
              <a:buFontTx/>
              <a:buNone/>
            </a:pPr>
            <a:r>
              <a:rPr lang="en-US" altLang="en-US" sz="1000" b="1">
                <a:solidFill>
                  <a:srgbClr val="000000"/>
                </a:solidFill>
              </a:rPr>
              <a:t>bution System</a:t>
            </a:r>
          </a:p>
        </p:txBody>
      </p:sp>
      <p:sp>
        <p:nvSpPr>
          <p:cNvPr id="21600" name="Rectangle 10"/>
          <p:cNvSpPr>
            <a:spLocks noChangeArrowheads="1"/>
          </p:cNvSpPr>
          <p:nvPr/>
        </p:nvSpPr>
        <p:spPr bwMode="auto">
          <a:xfrm>
            <a:off x="1866900" y="1765300"/>
            <a:ext cx="676275" cy="552450"/>
          </a:xfrm>
          <a:prstGeom prst="rect">
            <a:avLst/>
          </a:prstGeom>
          <a:gradFill rotWithShape="1">
            <a:gsLst>
              <a:gs pos="0">
                <a:srgbClr val="6699FF"/>
              </a:gs>
              <a:gs pos="50000">
                <a:srgbClr val="99CCFF"/>
              </a:gs>
              <a:gs pos="100000">
                <a:srgbClr val="6699FF"/>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1200" b="1">
                <a:solidFill>
                  <a:srgbClr val="000000"/>
                </a:solidFill>
              </a:rPr>
              <a:t>Earth</a:t>
            </a:r>
          </a:p>
          <a:p>
            <a:pPr algn="ctr" eaLnBrk="1" hangingPunct="1">
              <a:lnSpc>
                <a:spcPct val="100000"/>
              </a:lnSpc>
              <a:spcBef>
                <a:spcPct val="0"/>
              </a:spcBef>
              <a:buFontTx/>
              <a:buNone/>
            </a:pPr>
            <a:r>
              <a:rPr lang="en-US" altLang="en-US" sz="1200" b="1">
                <a:solidFill>
                  <a:srgbClr val="000000"/>
                </a:solidFill>
              </a:rPr>
              <a:t>Science</a:t>
            </a:r>
          </a:p>
          <a:p>
            <a:pPr algn="ctr" eaLnBrk="1" hangingPunct="1">
              <a:lnSpc>
                <a:spcPct val="100000"/>
              </a:lnSpc>
              <a:spcBef>
                <a:spcPct val="0"/>
              </a:spcBef>
              <a:buFontTx/>
              <a:buNone/>
            </a:pPr>
            <a:r>
              <a:rPr lang="en-US" altLang="en-US" sz="1000" b="1">
                <a:solidFill>
                  <a:srgbClr val="000000"/>
                </a:solidFill>
              </a:rPr>
              <a:t>M. Freilich</a:t>
            </a:r>
          </a:p>
        </p:txBody>
      </p:sp>
      <p:sp>
        <p:nvSpPr>
          <p:cNvPr id="21601" name="Text Box 102"/>
          <p:cNvSpPr txBox="1">
            <a:spLocks noChangeArrowheads="1"/>
          </p:cNvSpPr>
          <p:nvPr/>
        </p:nvSpPr>
        <p:spPr bwMode="auto">
          <a:xfrm>
            <a:off x="4379913" y="981075"/>
            <a:ext cx="15065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1000" b="1">
                <a:solidFill>
                  <a:srgbClr val="3333FF"/>
                </a:solidFill>
              </a:rPr>
              <a:t>Application Scientists</a:t>
            </a:r>
          </a:p>
        </p:txBody>
      </p:sp>
      <p:sp>
        <p:nvSpPr>
          <p:cNvPr id="21602" name="Line 103"/>
          <p:cNvSpPr>
            <a:spLocks noChangeShapeType="1"/>
          </p:cNvSpPr>
          <p:nvPr/>
        </p:nvSpPr>
        <p:spPr bwMode="auto">
          <a:xfrm rot="-300539">
            <a:off x="3482975" y="1098550"/>
            <a:ext cx="2751138" cy="233363"/>
          </a:xfrm>
          <a:prstGeom prst="line">
            <a:avLst/>
          </a:prstGeom>
          <a:noFill/>
          <a:ln w="38100">
            <a:solidFill>
              <a:srgbClr val="3333FF"/>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1603" name="Line 113"/>
          <p:cNvSpPr>
            <a:spLocks noChangeShapeType="1"/>
          </p:cNvSpPr>
          <p:nvPr/>
        </p:nvSpPr>
        <p:spPr bwMode="auto">
          <a:xfrm rot="21299461" flipH="1">
            <a:off x="6164263" y="392113"/>
            <a:ext cx="88900" cy="1211262"/>
          </a:xfrm>
          <a:prstGeom prst="line">
            <a:avLst/>
          </a:prstGeom>
          <a:noFill/>
          <a:ln w="38100">
            <a:solidFill>
              <a:srgbClr val="3333FF"/>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1604" name="Rectangle 107"/>
          <p:cNvSpPr>
            <a:spLocks noChangeArrowheads="1"/>
          </p:cNvSpPr>
          <p:nvPr/>
        </p:nvSpPr>
        <p:spPr bwMode="auto">
          <a:xfrm>
            <a:off x="6958013" y="1322388"/>
            <a:ext cx="103822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000" b="1">
              <a:solidFill>
                <a:srgbClr val="000000"/>
              </a:solidFill>
            </a:endParaRPr>
          </a:p>
        </p:txBody>
      </p:sp>
      <p:sp>
        <p:nvSpPr>
          <p:cNvPr id="21605" name="Text Box 108"/>
          <p:cNvSpPr txBox="1">
            <a:spLocks noChangeArrowheads="1"/>
          </p:cNvSpPr>
          <p:nvPr/>
        </p:nvSpPr>
        <p:spPr bwMode="auto">
          <a:xfrm>
            <a:off x="6916738" y="1360488"/>
            <a:ext cx="10604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900" b="1">
                <a:solidFill>
                  <a:srgbClr val="000000"/>
                </a:solidFill>
              </a:rPr>
              <a:t>Land Processes</a:t>
            </a:r>
          </a:p>
          <a:p>
            <a:pPr eaLnBrk="1" hangingPunct="1">
              <a:lnSpc>
                <a:spcPct val="100000"/>
              </a:lnSpc>
              <a:spcBef>
                <a:spcPct val="0"/>
              </a:spcBef>
              <a:buFontTx/>
              <a:buChar char="•"/>
            </a:pPr>
            <a:r>
              <a:rPr lang="en-US" altLang="en-US" sz="800" b="1">
                <a:solidFill>
                  <a:srgbClr val="000000"/>
                </a:solidFill>
              </a:rPr>
              <a:t>  W. Turner</a:t>
            </a:r>
          </a:p>
        </p:txBody>
      </p:sp>
      <p:sp>
        <p:nvSpPr>
          <p:cNvPr id="21606" name="Rectangle 109"/>
          <p:cNvSpPr>
            <a:spLocks noChangeArrowheads="1"/>
          </p:cNvSpPr>
          <p:nvPr/>
        </p:nvSpPr>
        <p:spPr bwMode="auto">
          <a:xfrm>
            <a:off x="7600950" y="1552575"/>
            <a:ext cx="971550"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rPr>
              <a:t>Land</a:t>
            </a:r>
          </a:p>
          <a:p>
            <a:pPr algn="ctr" eaLnBrk="1" hangingPunct="1">
              <a:lnSpc>
                <a:spcPct val="90000"/>
              </a:lnSpc>
              <a:spcBef>
                <a:spcPct val="0"/>
              </a:spcBef>
              <a:buFontTx/>
              <a:buNone/>
            </a:pPr>
            <a:r>
              <a:rPr lang="en-US" altLang="en-US" sz="1000" b="1">
                <a:solidFill>
                  <a:srgbClr val="000000"/>
                </a:solidFill>
              </a:rPr>
              <a:t>Processes</a:t>
            </a:r>
          </a:p>
          <a:p>
            <a:pPr algn="ctr" eaLnBrk="1" hangingPunct="1">
              <a:lnSpc>
                <a:spcPct val="90000"/>
              </a:lnSpc>
              <a:spcBef>
                <a:spcPct val="0"/>
              </a:spcBef>
              <a:buFontTx/>
              <a:buNone/>
            </a:pPr>
            <a:r>
              <a:rPr lang="en-US" altLang="en-US" sz="1000" b="1">
                <a:solidFill>
                  <a:srgbClr val="000000"/>
                </a:solidFill>
              </a:rPr>
              <a:t>DAAC</a:t>
            </a:r>
          </a:p>
        </p:txBody>
      </p:sp>
      <p:sp>
        <p:nvSpPr>
          <p:cNvPr id="21607" name="Rectangle 81"/>
          <p:cNvSpPr>
            <a:spLocks noChangeArrowheads="1"/>
          </p:cNvSpPr>
          <p:nvPr/>
        </p:nvSpPr>
        <p:spPr bwMode="auto">
          <a:xfrm>
            <a:off x="7283450" y="4210050"/>
            <a:ext cx="1038225" cy="495300"/>
          </a:xfrm>
          <a:prstGeom prst="rect">
            <a:avLst/>
          </a:prstGeom>
          <a:gradFill rotWithShape="1">
            <a:gsLst>
              <a:gs pos="0">
                <a:srgbClr val="CC9900"/>
              </a:gs>
              <a:gs pos="50000">
                <a:srgbClr val="FFFF99"/>
              </a:gs>
              <a:gs pos="100000">
                <a:srgbClr val="CC9900"/>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000" b="1">
              <a:solidFill>
                <a:srgbClr val="000000"/>
              </a:solidFill>
            </a:endParaRPr>
          </a:p>
        </p:txBody>
      </p:sp>
      <p:sp>
        <p:nvSpPr>
          <p:cNvPr id="21608" name="Text Box 82"/>
          <p:cNvSpPr txBox="1">
            <a:spLocks noChangeArrowheads="1"/>
          </p:cNvSpPr>
          <p:nvPr/>
        </p:nvSpPr>
        <p:spPr bwMode="auto">
          <a:xfrm>
            <a:off x="7277100" y="4233863"/>
            <a:ext cx="8826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900" b="1">
                <a:solidFill>
                  <a:srgbClr val="000000"/>
                </a:solidFill>
              </a:rPr>
              <a:t>Atmospheric</a:t>
            </a:r>
          </a:p>
          <a:p>
            <a:pPr eaLnBrk="1" hangingPunct="1">
              <a:lnSpc>
                <a:spcPct val="100000"/>
              </a:lnSpc>
              <a:spcBef>
                <a:spcPct val="0"/>
              </a:spcBef>
              <a:buFontTx/>
              <a:buNone/>
            </a:pPr>
            <a:r>
              <a:rPr lang="en-US" altLang="en-US" sz="900" b="1">
                <a:solidFill>
                  <a:srgbClr val="000000"/>
                </a:solidFill>
              </a:rPr>
              <a:t> Radiation</a:t>
            </a:r>
          </a:p>
          <a:p>
            <a:pPr eaLnBrk="1" hangingPunct="1">
              <a:lnSpc>
                <a:spcPct val="100000"/>
              </a:lnSpc>
              <a:spcBef>
                <a:spcPct val="0"/>
              </a:spcBef>
              <a:buFontTx/>
              <a:buChar char="•"/>
            </a:pPr>
            <a:r>
              <a:rPr lang="en-US" altLang="en-US" sz="800" b="1">
                <a:solidFill>
                  <a:srgbClr val="000000"/>
                </a:solidFill>
              </a:rPr>
              <a:t> H. Maring</a:t>
            </a:r>
          </a:p>
        </p:txBody>
      </p:sp>
      <p:sp>
        <p:nvSpPr>
          <p:cNvPr id="21609" name="Rectangle 98"/>
          <p:cNvSpPr>
            <a:spLocks noChangeArrowheads="1"/>
          </p:cNvSpPr>
          <p:nvPr/>
        </p:nvSpPr>
        <p:spPr bwMode="auto">
          <a:xfrm>
            <a:off x="7943850" y="4457700"/>
            <a:ext cx="971550" cy="466725"/>
          </a:xfrm>
          <a:prstGeom prst="rect">
            <a:avLst/>
          </a:prstGeom>
          <a:gradFill rotWithShape="1">
            <a:gsLst>
              <a:gs pos="0">
                <a:srgbClr val="AAD4AA"/>
              </a:gs>
              <a:gs pos="50000">
                <a:srgbClr val="CCFFCC"/>
              </a:gs>
              <a:gs pos="100000">
                <a:srgbClr val="AAD4AA"/>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rPr>
              <a:t>Atmospheric</a:t>
            </a:r>
          </a:p>
          <a:p>
            <a:pPr algn="ctr" eaLnBrk="1" hangingPunct="1">
              <a:lnSpc>
                <a:spcPct val="90000"/>
              </a:lnSpc>
              <a:spcBef>
                <a:spcPct val="0"/>
              </a:spcBef>
              <a:buFontTx/>
              <a:buNone/>
            </a:pPr>
            <a:r>
              <a:rPr lang="en-US" altLang="en-US" sz="1000" b="1">
                <a:solidFill>
                  <a:srgbClr val="000000"/>
                </a:solidFill>
              </a:rPr>
              <a:t>Sciences</a:t>
            </a:r>
          </a:p>
          <a:p>
            <a:pPr algn="ctr" eaLnBrk="1" hangingPunct="1">
              <a:lnSpc>
                <a:spcPct val="90000"/>
              </a:lnSpc>
              <a:spcBef>
                <a:spcPct val="0"/>
              </a:spcBef>
              <a:buFontTx/>
              <a:buNone/>
            </a:pPr>
            <a:r>
              <a:rPr lang="en-US" altLang="en-US" sz="1000" b="1">
                <a:solidFill>
                  <a:srgbClr val="000000"/>
                </a:solidFill>
              </a:rPr>
              <a:t>Data Center</a:t>
            </a:r>
          </a:p>
        </p:txBody>
      </p:sp>
      <p:sp>
        <p:nvSpPr>
          <p:cNvPr id="21610" name="Line 113"/>
          <p:cNvSpPr>
            <a:spLocks noChangeShapeType="1"/>
          </p:cNvSpPr>
          <p:nvPr/>
        </p:nvSpPr>
        <p:spPr bwMode="auto">
          <a:xfrm rot="-300539">
            <a:off x="6202363" y="1557338"/>
            <a:ext cx="749300" cy="66675"/>
          </a:xfrm>
          <a:prstGeom prst="line">
            <a:avLst/>
          </a:prstGeom>
          <a:noFill/>
          <a:ln w="38100">
            <a:solidFill>
              <a:srgbClr val="3333FF"/>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611" name="TextBox 113"/>
          <p:cNvSpPr txBox="1">
            <a:spLocks noChangeArrowheads="1"/>
          </p:cNvSpPr>
          <p:nvPr/>
        </p:nvSpPr>
        <p:spPr bwMode="auto">
          <a:xfrm>
            <a:off x="171450" y="6448425"/>
            <a:ext cx="819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1000" b="1">
                <a:solidFill>
                  <a:srgbClr val="000000"/>
                </a:solidFill>
              </a:rPr>
              <a:t>02/26/2014</a:t>
            </a:r>
          </a:p>
        </p:txBody>
      </p:sp>
      <p:sp>
        <p:nvSpPr>
          <p:cNvPr id="21612" name="Line 31"/>
          <p:cNvSpPr>
            <a:spLocks noChangeShapeType="1"/>
          </p:cNvSpPr>
          <p:nvPr/>
        </p:nvSpPr>
        <p:spPr bwMode="auto">
          <a:xfrm rot="5400000" flipH="1">
            <a:off x="3359944" y="1715294"/>
            <a:ext cx="5349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3" name="Text Box 28"/>
          <p:cNvSpPr txBox="1">
            <a:spLocks noChangeArrowheads="1"/>
          </p:cNvSpPr>
          <p:nvPr/>
        </p:nvSpPr>
        <p:spPr bwMode="auto">
          <a:xfrm>
            <a:off x="3805238" y="1404938"/>
            <a:ext cx="1477962" cy="338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800" b="1">
                <a:solidFill>
                  <a:srgbClr val="000000"/>
                </a:solidFill>
              </a:rPr>
              <a:t>Program Scientist for EOS</a:t>
            </a:r>
          </a:p>
          <a:p>
            <a:pPr algn="ctr" eaLnBrk="1" hangingPunct="1">
              <a:lnSpc>
                <a:spcPct val="100000"/>
              </a:lnSpc>
              <a:spcBef>
                <a:spcPct val="0"/>
              </a:spcBef>
              <a:buFontTx/>
              <a:buNone/>
            </a:pPr>
            <a:r>
              <a:rPr lang="en-US" altLang="en-US" sz="800" b="1">
                <a:solidFill>
                  <a:srgbClr val="000000"/>
                </a:solidFill>
              </a:rPr>
              <a:t>L. Tsaoussi</a:t>
            </a:r>
          </a:p>
        </p:txBody>
      </p:sp>
      <p:sp>
        <p:nvSpPr>
          <p:cNvPr id="21614" name="Line 33"/>
          <p:cNvSpPr>
            <a:spLocks noChangeShapeType="1"/>
          </p:cNvSpPr>
          <p:nvPr/>
        </p:nvSpPr>
        <p:spPr bwMode="auto">
          <a:xfrm rot="-5400000">
            <a:off x="3716338" y="1473200"/>
            <a:ext cx="0" cy="17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5" name="Line 30"/>
          <p:cNvSpPr>
            <a:spLocks noChangeShapeType="1"/>
          </p:cNvSpPr>
          <p:nvPr/>
        </p:nvSpPr>
        <p:spPr bwMode="auto">
          <a:xfrm rot="-5400000">
            <a:off x="3554413" y="174625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21616" name="Straight Connector 2"/>
          <p:cNvCxnSpPr>
            <a:cxnSpLocks noChangeShapeType="1"/>
          </p:cNvCxnSpPr>
          <p:nvPr/>
        </p:nvCxnSpPr>
        <p:spPr bwMode="auto">
          <a:xfrm>
            <a:off x="5210175" y="4343400"/>
            <a:ext cx="0" cy="3476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1617" name="Rectangle 46"/>
          <p:cNvSpPr>
            <a:spLocks noChangeArrowheads="1"/>
          </p:cNvSpPr>
          <p:nvPr/>
        </p:nvSpPr>
        <p:spPr bwMode="auto">
          <a:xfrm>
            <a:off x="136525" y="3570288"/>
            <a:ext cx="1238250" cy="784225"/>
          </a:xfrm>
          <a:prstGeom prst="rect">
            <a:avLst/>
          </a:prstGeom>
          <a:gradFill rotWithShape="1">
            <a:gsLst>
              <a:gs pos="0">
                <a:srgbClr val="B6B6B6"/>
              </a:gs>
              <a:gs pos="50000">
                <a:srgbClr val="DDDDDD"/>
              </a:gs>
              <a:gs pos="100000">
                <a:srgbClr val="B6B6B6"/>
              </a:gs>
            </a:gsLst>
            <a:lin ang="5400000" scaled="1"/>
          </a:gradFill>
          <a:ln w="9525">
            <a:solidFill>
              <a:schemeClr val="tx1"/>
            </a:solidFill>
            <a:miter lim="800000"/>
            <a:headEnd/>
            <a:tailEnd/>
          </a:ln>
        </p:spPr>
        <p:txBody>
          <a:bodyPr wrap="none" anchor="ctr"/>
          <a:lstStyle>
            <a:lvl1pPr>
              <a:lnSpc>
                <a:spcPct val="85000"/>
              </a:lnSpc>
              <a:spcBef>
                <a:spcPct val="20000"/>
              </a:spcBef>
              <a:buFont typeface="Wingdings" pitchFamily="2" charset="2"/>
              <a:buBlip>
                <a:blip r:embed="rId2"/>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1200" b="1">
                <a:solidFill>
                  <a:srgbClr val="000000"/>
                </a:solidFill>
              </a:rPr>
              <a:t>Goddard Space</a:t>
            </a:r>
          </a:p>
          <a:p>
            <a:pPr algn="ctr" eaLnBrk="1" hangingPunct="1">
              <a:lnSpc>
                <a:spcPct val="100000"/>
              </a:lnSpc>
              <a:spcBef>
                <a:spcPct val="0"/>
              </a:spcBef>
              <a:buFontTx/>
              <a:buNone/>
            </a:pPr>
            <a:r>
              <a:rPr lang="en-US" altLang="en-US" sz="1200" b="1">
                <a:solidFill>
                  <a:srgbClr val="000000"/>
                </a:solidFill>
              </a:rPr>
              <a:t>Flight Center</a:t>
            </a:r>
          </a:p>
          <a:p>
            <a:pPr algn="ctr" eaLnBrk="1" hangingPunct="1">
              <a:lnSpc>
                <a:spcPct val="100000"/>
              </a:lnSpc>
              <a:spcBef>
                <a:spcPct val="0"/>
              </a:spcBef>
              <a:buFontTx/>
              <a:buNone/>
            </a:pPr>
            <a:r>
              <a:rPr lang="en-US" altLang="en-US" sz="1200" b="1">
                <a:solidFill>
                  <a:srgbClr val="000000"/>
                </a:solidFill>
              </a:rPr>
              <a:t>(GSFC)</a:t>
            </a:r>
          </a:p>
          <a:p>
            <a:pPr algn="ctr" eaLnBrk="1" hangingPunct="1">
              <a:lnSpc>
                <a:spcPct val="100000"/>
              </a:lnSpc>
              <a:spcBef>
                <a:spcPct val="0"/>
              </a:spcBef>
              <a:buFontTx/>
              <a:buNone/>
            </a:pPr>
            <a:r>
              <a:rPr lang="en-US" altLang="en-US" sz="1200" b="1">
                <a:solidFill>
                  <a:srgbClr val="000000"/>
                </a:solidFill>
              </a:rPr>
              <a:t>C. Scolese</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050652"/>
          </a:solidFill>
          <a:ln w="9525">
            <a:solidFill>
              <a:srgbClr val="4A7EBB"/>
            </a:solid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latin typeface="Arial"/>
              <a:ea typeface="+mn-ea"/>
              <a:cs typeface="ＭＳ Ｐゴシック" charset="0"/>
            </a:endParaRPr>
          </a:p>
        </p:txBody>
      </p:sp>
      <p:pic>
        <p:nvPicPr>
          <p:cNvPr id="2253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790575"/>
            <a:ext cx="1617663"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itle 3"/>
          <p:cNvSpPr txBox="1">
            <a:spLocks/>
          </p:cNvSpPr>
          <p:nvPr/>
        </p:nvSpPr>
        <p:spPr bwMode="auto">
          <a:xfrm>
            <a:off x="1930400" y="566738"/>
            <a:ext cx="567848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85000"/>
              </a:lnSpc>
              <a:spcBef>
                <a:spcPct val="20000"/>
              </a:spcBef>
              <a:buFont typeface="Wingdings" pitchFamily="2" charset="2"/>
              <a:buBlip>
                <a:blip r:embed="rId3"/>
              </a:buBlip>
              <a:defRPr sz="2000">
                <a:solidFill>
                  <a:schemeClr val="tx1"/>
                </a:solidFill>
                <a:latin typeface="Arial" charset="0"/>
                <a:ea typeface="ＭＳ Ｐゴシック" pitchFamily="34" charset="-128"/>
              </a:defRPr>
            </a:lvl1pPr>
            <a:lvl2pPr marL="742950" indent="-285750" defTabSz="45720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defTabSz="457200">
              <a:lnSpc>
                <a:spcPct val="85000"/>
              </a:lnSpc>
              <a:spcBef>
                <a:spcPct val="20000"/>
              </a:spcBef>
              <a:buChar char="•"/>
              <a:defRPr sz="2000">
                <a:solidFill>
                  <a:schemeClr val="tx1"/>
                </a:solidFill>
                <a:latin typeface="Arial" charset="0"/>
                <a:ea typeface="ＭＳ Ｐゴシック" pitchFamily="34" charset="-128"/>
              </a:defRPr>
            </a:lvl3pPr>
            <a:lvl4pPr marL="1600200" indent="-228600" defTabSz="457200">
              <a:lnSpc>
                <a:spcPct val="85000"/>
              </a:lnSpc>
              <a:spcBef>
                <a:spcPct val="20000"/>
              </a:spcBef>
              <a:buChar char="–"/>
              <a:defRPr sz="2000">
                <a:solidFill>
                  <a:schemeClr val="tx1"/>
                </a:solidFill>
                <a:latin typeface="Arial" charset="0"/>
                <a:ea typeface="ＭＳ Ｐゴシック" pitchFamily="34" charset="-128"/>
              </a:defRPr>
            </a:lvl4pPr>
            <a:lvl5pPr marL="2057400" indent="-228600" defTabSz="457200">
              <a:lnSpc>
                <a:spcPct val="85000"/>
              </a:lnSpc>
              <a:spcBef>
                <a:spcPct val="20000"/>
              </a:spcBef>
              <a:buChar char="»"/>
              <a:defRPr sz="2000">
                <a:solidFill>
                  <a:schemeClr val="tx1"/>
                </a:solidFill>
                <a:latin typeface="Arial" charset="0"/>
                <a:ea typeface="ＭＳ Ｐゴシック" pitchFamily="34" charset="-128"/>
              </a:defRPr>
            </a:lvl5pPr>
            <a:lvl6pPr marL="25146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r" eaLnBrk="1" hangingPunct="1">
              <a:lnSpc>
                <a:spcPct val="100000"/>
              </a:lnSpc>
              <a:spcBef>
                <a:spcPct val="0"/>
              </a:spcBef>
              <a:buFontTx/>
              <a:buNone/>
            </a:pPr>
            <a:r>
              <a:rPr lang="en-US" altLang="en-US" sz="2800" b="1">
                <a:solidFill>
                  <a:srgbClr val="FFFFFF"/>
                </a:solidFill>
                <a:latin typeface="Helvetica" pitchFamily="34" charset="0"/>
              </a:rPr>
              <a:t>Discipline-oriented Distributed Active Archive Centers</a:t>
            </a:r>
          </a:p>
          <a:p>
            <a:pPr algn="ctr" eaLnBrk="1" hangingPunct="1">
              <a:lnSpc>
                <a:spcPct val="100000"/>
              </a:lnSpc>
              <a:spcBef>
                <a:spcPct val="0"/>
              </a:spcBef>
              <a:buFontTx/>
              <a:buNone/>
            </a:pPr>
            <a:r>
              <a:rPr lang="en-US" altLang="en-US" sz="2800" b="1">
                <a:solidFill>
                  <a:srgbClr val="FFFFFF"/>
                </a:solidFill>
                <a:latin typeface="Helvetica" pitchFamily="34" charset="0"/>
              </a:rPr>
              <a:t>         (DAACs)</a:t>
            </a:r>
          </a:p>
        </p:txBody>
      </p:sp>
      <p:pic>
        <p:nvPicPr>
          <p:cNvPr id="2253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788" y="1050925"/>
            <a:ext cx="409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113" y="1057275"/>
            <a:ext cx="1744662"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31"/>
          <p:cNvSpPr txBox="1">
            <a:spLocks noChangeArrowheads="1"/>
          </p:cNvSpPr>
          <p:nvPr/>
        </p:nvSpPr>
        <p:spPr bwMode="auto">
          <a:xfrm>
            <a:off x="1935163" y="1066800"/>
            <a:ext cx="9858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3"/>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rPr>
              <a:t>ASF SDC</a:t>
            </a:r>
          </a:p>
          <a:p>
            <a:pPr algn="ctr" eaLnBrk="1" hangingPunct="1">
              <a:lnSpc>
                <a:spcPct val="90000"/>
              </a:lnSpc>
              <a:spcBef>
                <a:spcPct val="0"/>
              </a:spcBef>
              <a:buFontTx/>
              <a:buNone/>
            </a:pPr>
            <a:r>
              <a:rPr lang="en-US" altLang="en-US" sz="800" i="1">
                <a:solidFill>
                  <a:srgbClr val="000000"/>
                </a:solidFill>
              </a:rPr>
              <a:t>SAR Products,</a:t>
            </a:r>
          </a:p>
          <a:p>
            <a:pPr algn="ctr" eaLnBrk="1" hangingPunct="1">
              <a:lnSpc>
                <a:spcPct val="90000"/>
              </a:lnSpc>
              <a:spcBef>
                <a:spcPct val="0"/>
              </a:spcBef>
              <a:buFontTx/>
              <a:buNone/>
            </a:pPr>
            <a:r>
              <a:rPr lang="en-US" altLang="en-US" sz="800" i="1">
                <a:solidFill>
                  <a:srgbClr val="000000"/>
                </a:solidFill>
              </a:rPr>
              <a:t>Sea Ice,</a:t>
            </a:r>
          </a:p>
          <a:p>
            <a:pPr algn="ctr" eaLnBrk="1" hangingPunct="1">
              <a:lnSpc>
                <a:spcPct val="90000"/>
              </a:lnSpc>
              <a:spcBef>
                <a:spcPct val="0"/>
              </a:spcBef>
              <a:buFontTx/>
              <a:buNone/>
            </a:pPr>
            <a:r>
              <a:rPr lang="en-US" altLang="en-US" sz="800" i="1">
                <a:solidFill>
                  <a:srgbClr val="000000"/>
                </a:solidFill>
              </a:rPr>
              <a:t>Polar Processes,</a:t>
            </a:r>
          </a:p>
          <a:p>
            <a:pPr algn="ctr" eaLnBrk="1" hangingPunct="1">
              <a:lnSpc>
                <a:spcPct val="90000"/>
              </a:lnSpc>
              <a:spcBef>
                <a:spcPct val="0"/>
              </a:spcBef>
              <a:buFontTx/>
              <a:buNone/>
            </a:pPr>
            <a:r>
              <a:rPr lang="en-US" altLang="en-US" sz="800" i="1">
                <a:solidFill>
                  <a:srgbClr val="000000"/>
                </a:solidFill>
              </a:rPr>
              <a:t>Geophysics</a:t>
            </a:r>
          </a:p>
        </p:txBody>
      </p:sp>
      <p:pic>
        <p:nvPicPr>
          <p:cNvPr id="2253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813" y="1849438"/>
            <a:ext cx="78613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3914775"/>
            <a:ext cx="409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0" y="4403725"/>
            <a:ext cx="409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7363" y="3092450"/>
            <a:ext cx="4111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5863" y="2935288"/>
            <a:ext cx="409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5225" y="4392613"/>
            <a:ext cx="40957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746625"/>
            <a:ext cx="409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3600" y="3935413"/>
            <a:ext cx="409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7713" y="3549650"/>
            <a:ext cx="4111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875" y="3622675"/>
            <a:ext cx="4095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1088" y="3706813"/>
            <a:ext cx="4111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7138" y="3841750"/>
            <a:ext cx="4111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825" y="3332163"/>
            <a:ext cx="11938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51075" y="2814638"/>
            <a:ext cx="1147763"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48175" y="2062163"/>
            <a:ext cx="10922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1150" y="1697038"/>
            <a:ext cx="11191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9513" y="3589338"/>
            <a:ext cx="1339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00963" y="3971925"/>
            <a:ext cx="1076325"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37250" y="2641600"/>
            <a:ext cx="1395413"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5"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61075" y="3587750"/>
            <a:ext cx="135572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6" name="Picture 1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08738" y="4541838"/>
            <a:ext cx="104616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7"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78325" y="4779963"/>
            <a:ext cx="1849438"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8" name="Picture 1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29413" y="4043363"/>
            <a:ext cx="10287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9" name="TextBox 32"/>
          <p:cNvSpPr txBox="1">
            <a:spLocks noChangeArrowheads="1"/>
          </p:cNvSpPr>
          <p:nvPr/>
        </p:nvSpPr>
        <p:spPr bwMode="auto">
          <a:xfrm>
            <a:off x="358775" y="3362325"/>
            <a:ext cx="12128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3"/>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rPr>
              <a:t>PO.DAAC</a:t>
            </a:r>
          </a:p>
          <a:p>
            <a:pPr algn="ctr" eaLnBrk="1" hangingPunct="1">
              <a:lnSpc>
                <a:spcPct val="90000"/>
              </a:lnSpc>
              <a:spcBef>
                <a:spcPct val="0"/>
              </a:spcBef>
              <a:buFontTx/>
              <a:buNone/>
            </a:pPr>
            <a:r>
              <a:rPr lang="en-US" altLang="en-US" sz="800" i="1">
                <a:solidFill>
                  <a:srgbClr val="000000"/>
                </a:solidFill>
              </a:rPr>
              <a:t>Gravity, Sea Surface</a:t>
            </a:r>
          </a:p>
          <a:p>
            <a:pPr algn="ctr" eaLnBrk="1" hangingPunct="1">
              <a:lnSpc>
                <a:spcPct val="90000"/>
              </a:lnSpc>
              <a:spcBef>
                <a:spcPct val="0"/>
              </a:spcBef>
              <a:buFontTx/>
              <a:buNone/>
            </a:pPr>
            <a:r>
              <a:rPr lang="en-US" altLang="en-US" sz="800" i="1">
                <a:solidFill>
                  <a:srgbClr val="000000"/>
                </a:solidFill>
              </a:rPr>
              <a:t>Temperature, Ocean</a:t>
            </a:r>
          </a:p>
          <a:p>
            <a:pPr algn="ctr" eaLnBrk="1" hangingPunct="1">
              <a:lnSpc>
                <a:spcPct val="90000"/>
              </a:lnSpc>
              <a:spcBef>
                <a:spcPct val="0"/>
              </a:spcBef>
              <a:buFontTx/>
              <a:buNone/>
            </a:pPr>
            <a:r>
              <a:rPr lang="en-US" altLang="en-US" sz="800" i="1">
                <a:solidFill>
                  <a:srgbClr val="000000"/>
                </a:solidFill>
              </a:rPr>
              <a:t>Winds, Topography,</a:t>
            </a:r>
          </a:p>
          <a:p>
            <a:pPr algn="ctr" eaLnBrk="1" hangingPunct="1">
              <a:lnSpc>
                <a:spcPct val="90000"/>
              </a:lnSpc>
              <a:spcBef>
                <a:spcPct val="0"/>
              </a:spcBef>
              <a:buFontTx/>
              <a:buNone/>
            </a:pPr>
            <a:r>
              <a:rPr lang="en-US" altLang="en-US" sz="800" i="1">
                <a:solidFill>
                  <a:srgbClr val="000000"/>
                </a:solidFill>
              </a:rPr>
              <a:t>Circulation &amp; Currents</a:t>
            </a:r>
          </a:p>
        </p:txBody>
      </p:sp>
      <p:sp>
        <p:nvSpPr>
          <p:cNvPr id="22560" name="TextBox 33"/>
          <p:cNvSpPr txBox="1">
            <a:spLocks noChangeArrowheads="1"/>
          </p:cNvSpPr>
          <p:nvPr/>
        </p:nvSpPr>
        <p:spPr bwMode="auto">
          <a:xfrm>
            <a:off x="2325688" y="2844800"/>
            <a:ext cx="995362"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3"/>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rPr>
              <a:t>NSIDC DAAC</a:t>
            </a:r>
          </a:p>
          <a:p>
            <a:pPr algn="ctr" eaLnBrk="1" hangingPunct="1">
              <a:lnSpc>
                <a:spcPct val="90000"/>
              </a:lnSpc>
              <a:spcBef>
                <a:spcPct val="0"/>
              </a:spcBef>
              <a:buFontTx/>
              <a:buNone/>
            </a:pPr>
            <a:r>
              <a:rPr lang="en-US" altLang="en-US" sz="800" i="1">
                <a:solidFill>
                  <a:srgbClr val="000000"/>
                </a:solidFill>
              </a:rPr>
              <a:t>Snow and Ice,</a:t>
            </a:r>
          </a:p>
          <a:p>
            <a:pPr algn="ctr" eaLnBrk="1" hangingPunct="1">
              <a:lnSpc>
                <a:spcPct val="90000"/>
              </a:lnSpc>
              <a:spcBef>
                <a:spcPct val="0"/>
              </a:spcBef>
              <a:buFontTx/>
              <a:buNone/>
            </a:pPr>
            <a:r>
              <a:rPr lang="en-US" altLang="en-US" sz="800" i="1">
                <a:solidFill>
                  <a:srgbClr val="000000"/>
                </a:solidFill>
              </a:rPr>
              <a:t>Cryosphere,</a:t>
            </a:r>
          </a:p>
          <a:p>
            <a:pPr algn="ctr" eaLnBrk="1" hangingPunct="1">
              <a:lnSpc>
                <a:spcPct val="90000"/>
              </a:lnSpc>
              <a:spcBef>
                <a:spcPct val="0"/>
              </a:spcBef>
              <a:buFontTx/>
              <a:buNone/>
            </a:pPr>
            <a:r>
              <a:rPr lang="en-US" altLang="en-US" sz="800" i="1">
                <a:solidFill>
                  <a:srgbClr val="000000"/>
                </a:solidFill>
              </a:rPr>
              <a:t>Climate Inter-</a:t>
            </a:r>
          </a:p>
          <a:p>
            <a:pPr algn="ctr" eaLnBrk="1" hangingPunct="1">
              <a:lnSpc>
                <a:spcPct val="90000"/>
              </a:lnSpc>
              <a:spcBef>
                <a:spcPct val="0"/>
              </a:spcBef>
              <a:buFontTx/>
              <a:buNone/>
            </a:pPr>
            <a:r>
              <a:rPr lang="en-US" altLang="en-US" sz="800" i="1">
                <a:solidFill>
                  <a:srgbClr val="000000"/>
                </a:solidFill>
              </a:rPr>
              <a:t>actions, Sea Ice</a:t>
            </a:r>
          </a:p>
        </p:txBody>
      </p:sp>
      <p:sp>
        <p:nvSpPr>
          <p:cNvPr id="22561" name="TextBox 34"/>
          <p:cNvSpPr txBox="1">
            <a:spLocks noChangeArrowheads="1"/>
          </p:cNvSpPr>
          <p:nvPr/>
        </p:nvSpPr>
        <p:spPr bwMode="auto">
          <a:xfrm>
            <a:off x="4462463" y="2092325"/>
            <a:ext cx="10509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3"/>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rPr>
              <a:t>LP DAAC</a:t>
            </a:r>
          </a:p>
          <a:p>
            <a:pPr algn="ctr" eaLnBrk="1" hangingPunct="1">
              <a:lnSpc>
                <a:spcPct val="90000"/>
              </a:lnSpc>
              <a:spcBef>
                <a:spcPct val="0"/>
              </a:spcBef>
              <a:buFontTx/>
              <a:buNone/>
            </a:pPr>
            <a:r>
              <a:rPr lang="en-US" altLang="en-US" sz="800" i="1">
                <a:solidFill>
                  <a:srgbClr val="000000"/>
                </a:solidFill>
              </a:rPr>
              <a:t>Surface</a:t>
            </a:r>
          </a:p>
          <a:p>
            <a:pPr algn="ctr" eaLnBrk="1" hangingPunct="1">
              <a:lnSpc>
                <a:spcPct val="90000"/>
              </a:lnSpc>
              <a:spcBef>
                <a:spcPct val="0"/>
              </a:spcBef>
              <a:buFontTx/>
              <a:buNone/>
            </a:pPr>
            <a:r>
              <a:rPr lang="en-US" altLang="en-US" sz="800" i="1">
                <a:solidFill>
                  <a:srgbClr val="000000"/>
                </a:solidFill>
              </a:rPr>
              <a:t>Reflectance,</a:t>
            </a:r>
          </a:p>
          <a:p>
            <a:pPr algn="ctr" eaLnBrk="1" hangingPunct="1">
              <a:lnSpc>
                <a:spcPct val="90000"/>
              </a:lnSpc>
              <a:spcBef>
                <a:spcPct val="0"/>
              </a:spcBef>
              <a:buFontTx/>
              <a:buNone/>
            </a:pPr>
            <a:r>
              <a:rPr lang="en-US" altLang="en-US" sz="800" i="1">
                <a:solidFill>
                  <a:srgbClr val="000000"/>
                </a:solidFill>
              </a:rPr>
              <a:t>Land Cover,</a:t>
            </a:r>
          </a:p>
          <a:p>
            <a:pPr algn="ctr" eaLnBrk="1" hangingPunct="1">
              <a:lnSpc>
                <a:spcPct val="90000"/>
              </a:lnSpc>
              <a:spcBef>
                <a:spcPct val="0"/>
              </a:spcBef>
              <a:buFontTx/>
              <a:buNone/>
            </a:pPr>
            <a:r>
              <a:rPr lang="en-US" altLang="en-US" sz="800" i="1">
                <a:solidFill>
                  <a:srgbClr val="000000"/>
                </a:solidFill>
              </a:rPr>
              <a:t>Vegetation Indices</a:t>
            </a:r>
          </a:p>
        </p:txBody>
      </p:sp>
      <p:sp>
        <p:nvSpPr>
          <p:cNvPr id="22562" name="TextBox 35"/>
          <p:cNvSpPr txBox="1">
            <a:spLocks noChangeArrowheads="1"/>
          </p:cNvSpPr>
          <p:nvPr/>
        </p:nvSpPr>
        <p:spPr bwMode="auto">
          <a:xfrm>
            <a:off x="6669088" y="1706563"/>
            <a:ext cx="112871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3"/>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rPr>
              <a:t>SEDAC</a:t>
            </a:r>
          </a:p>
          <a:p>
            <a:pPr algn="ctr" eaLnBrk="1" hangingPunct="1">
              <a:lnSpc>
                <a:spcPct val="90000"/>
              </a:lnSpc>
              <a:spcBef>
                <a:spcPct val="0"/>
              </a:spcBef>
              <a:buFontTx/>
              <a:buNone/>
            </a:pPr>
            <a:r>
              <a:rPr lang="en-US" altLang="en-US" sz="800" i="1">
                <a:solidFill>
                  <a:srgbClr val="000000"/>
                </a:solidFill>
              </a:rPr>
              <a:t>Human Interactions,</a:t>
            </a:r>
          </a:p>
          <a:p>
            <a:pPr algn="ctr" eaLnBrk="1" hangingPunct="1">
              <a:lnSpc>
                <a:spcPct val="90000"/>
              </a:lnSpc>
              <a:spcBef>
                <a:spcPct val="0"/>
              </a:spcBef>
              <a:buFontTx/>
              <a:buNone/>
            </a:pPr>
            <a:r>
              <a:rPr lang="en-US" altLang="en-US" sz="800" i="1">
                <a:solidFill>
                  <a:srgbClr val="000000"/>
                </a:solidFill>
              </a:rPr>
              <a:t>Land Use,</a:t>
            </a:r>
          </a:p>
          <a:p>
            <a:pPr algn="ctr" eaLnBrk="1" hangingPunct="1">
              <a:lnSpc>
                <a:spcPct val="90000"/>
              </a:lnSpc>
              <a:spcBef>
                <a:spcPct val="0"/>
              </a:spcBef>
              <a:buFontTx/>
              <a:buNone/>
            </a:pPr>
            <a:r>
              <a:rPr lang="en-US" altLang="en-US" sz="800" i="1">
                <a:solidFill>
                  <a:srgbClr val="000000"/>
                </a:solidFill>
              </a:rPr>
              <a:t>Environmental</a:t>
            </a:r>
          </a:p>
          <a:p>
            <a:pPr algn="ctr" eaLnBrk="1" hangingPunct="1">
              <a:lnSpc>
                <a:spcPct val="90000"/>
              </a:lnSpc>
              <a:spcBef>
                <a:spcPct val="0"/>
              </a:spcBef>
              <a:buFontTx/>
              <a:buNone/>
            </a:pPr>
            <a:r>
              <a:rPr lang="en-US" altLang="en-US" sz="800" i="1">
                <a:solidFill>
                  <a:srgbClr val="000000"/>
                </a:solidFill>
              </a:rPr>
              <a:t>Sustainability,</a:t>
            </a:r>
          </a:p>
          <a:p>
            <a:pPr algn="ctr" eaLnBrk="1" hangingPunct="1">
              <a:lnSpc>
                <a:spcPct val="90000"/>
              </a:lnSpc>
              <a:spcBef>
                <a:spcPct val="0"/>
              </a:spcBef>
              <a:buFontTx/>
              <a:buNone/>
            </a:pPr>
            <a:r>
              <a:rPr lang="en-US" altLang="en-US" sz="800" i="1">
                <a:solidFill>
                  <a:srgbClr val="000000"/>
                </a:solidFill>
              </a:rPr>
              <a:t>Geospatial Data</a:t>
            </a:r>
          </a:p>
        </p:txBody>
      </p:sp>
      <p:sp>
        <p:nvSpPr>
          <p:cNvPr id="22563" name="TextBox 36"/>
          <p:cNvSpPr txBox="1">
            <a:spLocks noChangeArrowheads="1"/>
          </p:cNvSpPr>
          <p:nvPr/>
        </p:nvSpPr>
        <p:spPr bwMode="auto">
          <a:xfrm>
            <a:off x="5951538" y="2651125"/>
            <a:ext cx="138588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3"/>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rPr>
              <a:t>GES DISC</a:t>
            </a:r>
          </a:p>
          <a:p>
            <a:pPr algn="ctr" eaLnBrk="1" hangingPunct="1">
              <a:lnSpc>
                <a:spcPct val="90000"/>
              </a:lnSpc>
              <a:spcBef>
                <a:spcPct val="0"/>
              </a:spcBef>
              <a:buFontTx/>
              <a:buNone/>
            </a:pPr>
            <a:r>
              <a:rPr lang="en-US" altLang="en-US" sz="800" i="1">
                <a:solidFill>
                  <a:srgbClr val="000000"/>
                </a:solidFill>
              </a:rPr>
              <a:t>Global Precipitation,</a:t>
            </a:r>
          </a:p>
          <a:p>
            <a:pPr algn="ctr" eaLnBrk="1" hangingPunct="1">
              <a:lnSpc>
                <a:spcPct val="90000"/>
              </a:lnSpc>
              <a:spcBef>
                <a:spcPct val="0"/>
              </a:spcBef>
              <a:buFontTx/>
              <a:buNone/>
            </a:pPr>
            <a:r>
              <a:rPr lang="en-US" altLang="en-US" sz="800" i="1">
                <a:solidFill>
                  <a:srgbClr val="000000"/>
                </a:solidFill>
              </a:rPr>
              <a:t>Solar Irradiance,</a:t>
            </a:r>
          </a:p>
          <a:p>
            <a:pPr algn="ctr" eaLnBrk="1" hangingPunct="1">
              <a:lnSpc>
                <a:spcPct val="90000"/>
              </a:lnSpc>
              <a:spcBef>
                <a:spcPct val="0"/>
              </a:spcBef>
              <a:buFontTx/>
              <a:buNone/>
            </a:pPr>
            <a:r>
              <a:rPr lang="en-US" altLang="en-US" sz="800" i="1">
                <a:solidFill>
                  <a:srgbClr val="000000"/>
                </a:solidFill>
              </a:rPr>
              <a:t>Atmospheric Composition</a:t>
            </a:r>
          </a:p>
          <a:p>
            <a:pPr algn="ctr" eaLnBrk="1" hangingPunct="1">
              <a:lnSpc>
                <a:spcPct val="90000"/>
              </a:lnSpc>
              <a:spcBef>
                <a:spcPct val="0"/>
              </a:spcBef>
              <a:buFontTx/>
              <a:buNone/>
            </a:pPr>
            <a:r>
              <a:rPr lang="en-US" altLang="en-US" sz="800" i="1">
                <a:solidFill>
                  <a:srgbClr val="000000"/>
                </a:solidFill>
              </a:rPr>
              <a:t>and Dynamics,</a:t>
            </a:r>
          </a:p>
          <a:p>
            <a:pPr algn="ctr" eaLnBrk="1" hangingPunct="1">
              <a:lnSpc>
                <a:spcPct val="90000"/>
              </a:lnSpc>
              <a:spcBef>
                <a:spcPct val="0"/>
              </a:spcBef>
              <a:buFontTx/>
              <a:buNone/>
            </a:pPr>
            <a:r>
              <a:rPr lang="en-US" altLang="en-US" sz="800" i="1">
                <a:solidFill>
                  <a:srgbClr val="000000"/>
                </a:solidFill>
              </a:rPr>
              <a:t>Global Modeling</a:t>
            </a:r>
          </a:p>
        </p:txBody>
      </p:sp>
      <p:sp>
        <p:nvSpPr>
          <p:cNvPr id="22564" name="TextBox 37"/>
          <p:cNvSpPr txBox="1">
            <a:spLocks noChangeArrowheads="1"/>
          </p:cNvSpPr>
          <p:nvPr/>
        </p:nvSpPr>
        <p:spPr bwMode="auto">
          <a:xfrm>
            <a:off x="6032500" y="3636963"/>
            <a:ext cx="9604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3"/>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rPr>
              <a:t>CDDIS</a:t>
            </a:r>
          </a:p>
          <a:p>
            <a:pPr algn="ctr" eaLnBrk="1" hangingPunct="1">
              <a:lnSpc>
                <a:spcPct val="90000"/>
              </a:lnSpc>
              <a:spcBef>
                <a:spcPct val="0"/>
              </a:spcBef>
              <a:buFontTx/>
              <a:buNone/>
            </a:pPr>
            <a:r>
              <a:rPr lang="en-US" altLang="en-US" sz="800" i="1">
                <a:solidFill>
                  <a:srgbClr val="000000"/>
                </a:solidFill>
              </a:rPr>
              <a:t>Space Geodesy,</a:t>
            </a:r>
          </a:p>
          <a:p>
            <a:pPr algn="ctr" eaLnBrk="1" hangingPunct="1">
              <a:lnSpc>
                <a:spcPct val="90000"/>
              </a:lnSpc>
              <a:spcBef>
                <a:spcPct val="0"/>
              </a:spcBef>
              <a:buFontTx/>
              <a:buNone/>
            </a:pPr>
            <a:r>
              <a:rPr lang="en-US" altLang="en-US" sz="800" i="1">
                <a:solidFill>
                  <a:srgbClr val="000000"/>
                </a:solidFill>
              </a:rPr>
              <a:t>Solid Earth</a:t>
            </a:r>
          </a:p>
        </p:txBody>
      </p:sp>
      <p:sp>
        <p:nvSpPr>
          <p:cNvPr id="22565" name="TextBox 38"/>
          <p:cNvSpPr txBox="1">
            <a:spLocks noChangeArrowheads="1"/>
          </p:cNvSpPr>
          <p:nvPr/>
        </p:nvSpPr>
        <p:spPr bwMode="auto">
          <a:xfrm>
            <a:off x="7974013" y="3636963"/>
            <a:ext cx="89693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3"/>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rPr>
              <a:t>OBPG</a:t>
            </a:r>
          </a:p>
          <a:p>
            <a:pPr algn="ctr" eaLnBrk="1" hangingPunct="1">
              <a:lnSpc>
                <a:spcPct val="90000"/>
              </a:lnSpc>
              <a:spcBef>
                <a:spcPct val="0"/>
              </a:spcBef>
              <a:buFontTx/>
              <a:buNone/>
            </a:pPr>
            <a:r>
              <a:rPr lang="en-US" altLang="en-US" sz="800" i="1">
                <a:solidFill>
                  <a:srgbClr val="000000"/>
                </a:solidFill>
              </a:rPr>
              <a:t>Ocean Biology,</a:t>
            </a:r>
          </a:p>
          <a:p>
            <a:pPr algn="ctr" eaLnBrk="1" hangingPunct="1">
              <a:lnSpc>
                <a:spcPct val="90000"/>
              </a:lnSpc>
              <a:spcBef>
                <a:spcPct val="0"/>
              </a:spcBef>
              <a:buFontTx/>
              <a:buNone/>
            </a:pPr>
            <a:r>
              <a:rPr lang="en-US" altLang="en-US" sz="800" i="1">
                <a:solidFill>
                  <a:srgbClr val="000000"/>
                </a:solidFill>
              </a:rPr>
              <a:t>Sea Surface</a:t>
            </a:r>
          </a:p>
          <a:p>
            <a:pPr algn="ctr" eaLnBrk="1" hangingPunct="1">
              <a:lnSpc>
                <a:spcPct val="90000"/>
              </a:lnSpc>
              <a:spcBef>
                <a:spcPct val="0"/>
              </a:spcBef>
              <a:buFontTx/>
              <a:buNone/>
            </a:pPr>
            <a:r>
              <a:rPr lang="en-US" altLang="en-US" sz="800" i="1">
                <a:solidFill>
                  <a:srgbClr val="000000"/>
                </a:solidFill>
              </a:rPr>
              <a:t>Temperature</a:t>
            </a:r>
          </a:p>
        </p:txBody>
      </p:sp>
      <p:sp>
        <p:nvSpPr>
          <p:cNvPr id="22566" name="TextBox 39"/>
          <p:cNvSpPr txBox="1">
            <a:spLocks noChangeArrowheads="1"/>
          </p:cNvSpPr>
          <p:nvPr/>
        </p:nvSpPr>
        <p:spPr bwMode="auto">
          <a:xfrm>
            <a:off x="7810500" y="4491038"/>
            <a:ext cx="95885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3"/>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rPr>
              <a:t>MODAPS/</a:t>
            </a:r>
          </a:p>
          <a:p>
            <a:pPr algn="ctr" eaLnBrk="1" hangingPunct="1">
              <a:lnSpc>
                <a:spcPct val="90000"/>
              </a:lnSpc>
              <a:spcBef>
                <a:spcPct val="0"/>
              </a:spcBef>
              <a:buFontTx/>
              <a:buNone/>
            </a:pPr>
            <a:r>
              <a:rPr lang="en-US" altLang="en-US" sz="1000" b="1">
                <a:solidFill>
                  <a:srgbClr val="000000"/>
                </a:solidFill>
              </a:rPr>
              <a:t>LAADS</a:t>
            </a:r>
          </a:p>
          <a:p>
            <a:pPr algn="ctr" eaLnBrk="1" hangingPunct="1">
              <a:lnSpc>
                <a:spcPct val="90000"/>
              </a:lnSpc>
              <a:spcBef>
                <a:spcPct val="0"/>
              </a:spcBef>
              <a:buFontTx/>
              <a:buNone/>
            </a:pPr>
            <a:r>
              <a:rPr lang="en-US" altLang="en-US" sz="800" i="1">
                <a:solidFill>
                  <a:srgbClr val="000000"/>
                </a:solidFill>
              </a:rPr>
              <a:t>MODIS Level-1</a:t>
            </a:r>
          </a:p>
          <a:p>
            <a:pPr algn="ctr" eaLnBrk="1" hangingPunct="1">
              <a:lnSpc>
                <a:spcPct val="90000"/>
              </a:lnSpc>
              <a:spcBef>
                <a:spcPct val="0"/>
              </a:spcBef>
              <a:buFontTx/>
              <a:buNone/>
            </a:pPr>
            <a:r>
              <a:rPr lang="en-US" altLang="en-US" sz="800" i="1">
                <a:solidFill>
                  <a:srgbClr val="000000"/>
                </a:solidFill>
              </a:rPr>
              <a:t>and Atmosphere</a:t>
            </a:r>
          </a:p>
          <a:p>
            <a:pPr algn="ctr" eaLnBrk="1" hangingPunct="1">
              <a:lnSpc>
                <a:spcPct val="90000"/>
              </a:lnSpc>
              <a:spcBef>
                <a:spcPct val="0"/>
              </a:spcBef>
              <a:buFontTx/>
              <a:buNone/>
            </a:pPr>
            <a:r>
              <a:rPr lang="en-US" altLang="en-US" sz="800" i="1">
                <a:solidFill>
                  <a:srgbClr val="000000"/>
                </a:solidFill>
              </a:rPr>
              <a:t>Data Products</a:t>
            </a:r>
          </a:p>
        </p:txBody>
      </p:sp>
      <p:sp>
        <p:nvSpPr>
          <p:cNvPr id="22567" name="TextBox 40"/>
          <p:cNvSpPr txBox="1">
            <a:spLocks noChangeArrowheads="1"/>
          </p:cNvSpPr>
          <p:nvPr/>
        </p:nvSpPr>
        <p:spPr bwMode="auto">
          <a:xfrm>
            <a:off x="6731000" y="4500563"/>
            <a:ext cx="10255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3"/>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rPr>
              <a:t>LaRC ASDC</a:t>
            </a:r>
          </a:p>
          <a:p>
            <a:pPr algn="ctr" eaLnBrk="1" hangingPunct="1">
              <a:lnSpc>
                <a:spcPct val="90000"/>
              </a:lnSpc>
              <a:spcBef>
                <a:spcPct val="0"/>
              </a:spcBef>
              <a:buFontTx/>
              <a:buNone/>
            </a:pPr>
            <a:r>
              <a:rPr lang="en-US" altLang="en-US" sz="800" i="1">
                <a:solidFill>
                  <a:srgbClr val="000000"/>
                </a:solidFill>
              </a:rPr>
              <a:t>Radiation Budget,</a:t>
            </a:r>
          </a:p>
          <a:p>
            <a:pPr algn="ctr" eaLnBrk="1" hangingPunct="1">
              <a:lnSpc>
                <a:spcPct val="90000"/>
              </a:lnSpc>
              <a:spcBef>
                <a:spcPct val="0"/>
              </a:spcBef>
              <a:buFontTx/>
              <a:buNone/>
            </a:pPr>
            <a:r>
              <a:rPr lang="en-US" altLang="en-US" sz="800" i="1">
                <a:solidFill>
                  <a:srgbClr val="000000"/>
                </a:solidFill>
              </a:rPr>
              <a:t>Clouds, Aerosols,</a:t>
            </a:r>
          </a:p>
          <a:p>
            <a:pPr algn="ctr" eaLnBrk="1" hangingPunct="1">
              <a:lnSpc>
                <a:spcPct val="90000"/>
              </a:lnSpc>
              <a:spcBef>
                <a:spcPct val="0"/>
              </a:spcBef>
              <a:buFontTx/>
              <a:buNone/>
            </a:pPr>
            <a:r>
              <a:rPr lang="en-US" altLang="en-US" sz="800" i="1">
                <a:solidFill>
                  <a:srgbClr val="000000"/>
                </a:solidFill>
              </a:rPr>
              <a:t>Tropospheric</a:t>
            </a:r>
          </a:p>
          <a:p>
            <a:pPr algn="ctr" eaLnBrk="1" hangingPunct="1">
              <a:lnSpc>
                <a:spcPct val="90000"/>
              </a:lnSpc>
              <a:spcBef>
                <a:spcPct val="0"/>
              </a:spcBef>
              <a:buFontTx/>
              <a:buNone/>
            </a:pPr>
            <a:r>
              <a:rPr lang="en-US" altLang="en-US" sz="800" i="1">
                <a:solidFill>
                  <a:srgbClr val="000000"/>
                </a:solidFill>
              </a:rPr>
              <a:t>Chemistry</a:t>
            </a:r>
          </a:p>
        </p:txBody>
      </p:sp>
      <p:sp>
        <p:nvSpPr>
          <p:cNvPr id="22568" name="TextBox 41"/>
          <p:cNvSpPr txBox="1">
            <a:spLocks noChangeArrowheads="1"/>
          </p:cNvSpPr>
          <p:nvPr/>
        </p:nvSpPr>
        <p:spPr bwMode="auto">
          <a:xfrm>
            <a:off x="4430713" y="4835525"/>
            <a:ext cx="12160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3"/>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rPr>
              <a:t>GHRC DAAC</a:t>
            </a:r>
          </a:p>
          <a:p>
            <a:pPr algn="ctr" eaLnBrk="1" hangingPunct="1">
              <a:lnSpc>
                <a:spcPct val="90000"/>
              </a:lnSpc>
              <a:spcBef>
                <a:spcPct val="0"/>
              </a:spcBef>
              <a:buFontTx/>
              <a:buNone/>
            </a:pPr>
            <a:r>
              <a:rPr lang="en-US" altLang="en-US" sz="800" i="1">
                <a:solidFill>
                  <a:srgbClr val="000000"/>
                </a:solidFill>
              </a:rPr>
              <a:t>Hydrologic Cycle,</a:t>
            </a:r>
          </a:p>
          <a:p>
            <a:pPr algn="ctr" eaLnBrk="1" hangingPunct="1">
              <a:lnSpc>
                <a:spcPct val="90000"/>
              </a:lnSpc>
              <a:spcBef>
                <a:spcPct val="0"/>
              </a:spcBef>
              <a:buFontTx/>
              <a:buNone/>
            </a:pPr>
            <a:r>
              <a:rPr lang="en-US" altLang="en-US" sz="800" i="1">
                <a:solidFill>
                  <a:srgbClr val="000000"/>
                </a:solidFill>
              </a:rPr>
              <a:t>Severe Weather Inter-</a:t>
            </a:r>
          </a:p>
          <a:p>
            <a:pPr algn="ctr" eaLnBrk="1" hangingPunct="1">
              <a:lnSpc>
                <a:spcPct val="90000"/>
              </a:lnSpc>
              <a:spcBef>
                <a:spcPct val="0"/>
              </a:spcBef>
              <a:buFontTx/>
              <a:buNone/>
            </a:pPr>
            <a:r>
              <a:rPr lang="en-US" altLang="en-US" sz="800" i="1">
                <a:solidFill>
                  <a:srgbClr val="000000"/>
                </a:solidFill>
              </a:rPr>
              <a:t>actions, Lightning,</a:t>
            </a:r>
          </a:p>
          <a:p>
            <a:pPr algn="ctr" eaLnBrk="1" hangingPunct="1">
              <a:lnSpc>
                <a:spcPct val="90000"/>
              </a:lnSpc>
              <a:spcBef>
                <a:spcPct val="0"/>
              </a:spcBef>
              <a:buFontTx/>
              <a:buNone/>
            </a:pPr>
            <a:r>
              <a:rPr lang="en-US" altLang="en-US" sz="800" i="1">
                <a:solidFill>
                  <a:srgbClr val="000000"/>
                </a:solidFill>
              </a:rPr>
              <a:t>Atmospheric</a:t>
            </a:r>
          </a:p>
          <a:p>
            <a:pPr algn="ctr" eaLnBrk="1" hangingPunct="1">
              <a:lnSpc>
                <a:spcPct val="90000"/>
              </a:lnSpc>
              <a:spcBef>
                <a:spcPct val="0"/>
              </a:spcBef>
              <a:buFontTx/>
              <a:buNone/>
            </a:pPr>
            <a:r>
              <a:rPr lang="en-US" altLang="en-US" sz="800" i="1">
                <a:solidFill>
                  <a:srgbClr val="000000"/>
                </a:solidFill>
              </a:rPr>
              <a:t>Convection</a:t>
            </a:r>
          </a:p>
        </p:txBody>
      </p:sp>
      <p:sp>
        <p:nvSpPr>
          <p:cNvPr id="22569" name="TextBox 42"/>
          <p:cNvSpPr txBox="1">
            <a:spLocks noChangeArrowheads="1"/>
          </p:cNvSpPr>
          <p:nvPr/>
        </p:nvSpPr>
        <p:spPr bwMode="auto">
          <a:xfrm>
            <a:off x="6480175" y="5405438"/>
            <a:ext cx="95726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3"/>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rPr>
              <a:t>ORNL DAAC</a:t>
            </a:r>
          </a:p>
          <a:p>
            <a:pPr algn="ctr" eaLnBrk="1" hangingPunct="1">
              <a:lnSpc>
                <a:spcPct val="90000"/>
              </a:lnSpc>
              <a:spcBef>
                <a:spcPct val="0"/>
              </a:spcBef>
              <a:buFontTx/>
              <a:buNone/>
            </a:pPr>
            <a:r>
              <a:rPr lang="en-US" altLang="en-US" sz="800" i="1">
                <a:solidFill>
                  <a:srgbClr val="000000"/>
                </a:solidFill>
              </a:rPr>
              <a:t>Biogeochemical</a:t>
            </a:r>
          </a:p>
          <a:p>
            <a:pPr algn="ctr" eaLnBrk="1" hangingPunct="1">
              <a:lnSpc>
                <a:spcPct val="90000"/>
              </a:lnSpc>
              <a:spcBef>
                <a:spcPct val="0"/>
              </a:spcBef>
              <a:buFontTx/>
              <a:buNone/>
            </a:pPr>
            <a:r>
              <a:rPr lang="en-US" altLang="en-US" sz="800" i="1">
                <a:solidFill>
                  <a:srgbClr val="000000"/>
                </a:solidFill>
              </a:rPr>
              <a:t>Dynamics, </a:t>
            </a:r>
          </a:p>
          <a:p>
            <a:pPr algn="ctr" eaLnBrk="1" hangingPunct="1">
              <a:lnSpc>
                <a:spcPct val="90000"/>
              </a:lnSpc>
              <a:spcBef>
                <a:spcPct val="0"/>
              </a:spcBef>
              <a:buFontTx/>
              <a:buNone/>
            </a:pPr>
            <a:r>
              <a:rPr lang="en-US" altLang="en-US" sz="800" i="1">
                <a:solidFill>
                  <a:srgbClr val="000000"/>
                </a:solidFill>
              </a:rPr>
              <a:t>Ecological Data,</a:t>
            </a:r>
          </a:p>
          <a:p>
            <a:pPr algn="ctr" eaLnBrk="1" hangingPunct="1">
              <a:lnSpc>
                <a:spcPct val="90000"/>
              </a:lnSpc>
              <a:spcBef>
                <a:spcPct val="0"/>
              </a:spcBef>
              <a:buFontTx/>
              <a:buNone/>
            </a:pPr>
            <a:r>
              <a:rPr lang="en-US" altLang="en-US" sz="800" i="1">
                <a:solidFill>
                  <a:srgbClr val="000000"/>
                </a:solidFill>
              </a:rPr>
              <a:t>Environmental</a:t>
            </a:r>
          </a:p>
          <a:p>
            <a:pPr algn="ctr" eaLnBrk="1" hangingPunct="1">
              <a:lnSpc>
                <a:spcPct val="90000"/>
              </a:lnSpc>
              <a:spcBef>
                <a:spcPct val="0"/>
              </a:spcBef>
              <a:buFontTx/>
              <a:buNone/>
            </a:pPr>
            <a:r>
              <a:rPr lang="en-US" altLang="en-US" sz="800" i="1">
                <a:solidFill>
                  <a:srgbClr val="000000"/>
                </a:solidFill>
              </a:rPr>
              <a:t>Processes</a:t>
            </a:r>
          </a:p>
        </p:txBody>
      </p:sp>
      <p:sp>
        <p:nvSpPr>
          <p:cNvPr id="22570" name="TextBox 43"/>
          <p:cNvSpPr txBox="1">
            <a:spLocks noChangeArrowheads="1"/>
          </p:cNvSpPr>
          <p:nvPr/>
        </p:nvSpPr>
        <p:spPr bwMode="auto">
          <a:xfrm>
            <a:off x="257175" y="381000"/>
            <a:ext cx="2638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3"/>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1000">
                <a:solidFill>
                  <a:srgbClr val="FFFFFF"/>
                </a:solidFill>
              </a:rPr>
              <a:t>National Aeronautics and Space Administration</a:t>
            </a:r>
          </a:p>
        </p:txBody>
      </p:sp>
      <p:sp>
        <p:nvSpPr>
          <p:cNvPr id="22571" name="TextBox 44"/>
          <p:cNvSpPr txBox="1">
            <a:spLocks noChangeArrowheads="1"/>
          </p:cNvSpPr>
          <p:nvPr/>
        </p:nvSpPr>
        <p:spPr bwMode="auto">
          <a:xfrm>
            <a:off x="271463" y="6248400"/>
            <a:ext cx="9477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3"/>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1000">
                <a:solidFill>
                  <a:srgbClr val="FFFFFF"/>
                </a:solidFill>
              </a:rPr>
              <a:t>www.nasa.gov</a:t>
            </a:r>
          </a:p>
        </p:txBody>
      </p:sp>
      <p:pic>
        <p:nvPicPr>
          <p:cNvPr id="22572" name="Picture 9" descr="nasa_3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77200" y="66675"/>
            <a:ext cx="10668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73" name="Title 3"/>
          <p:cNvSpPr txBox="1">
            <a:spLocks/>
          </p:cNvSpPr>
          <p:nvPr/>
        </p:nvSpPr>
        <p:spPr bwMode="auto">
          <a:xfrm>
            <a:off x="415925" y="5405438"/>
            <a:ext cx="3460750" cy="620712"/>
          </a:xfrm>
          <a:prstGeom prst="rect">
            <a:avLst/>
          </a:prstGeom>
          <a:solidFill>
            <a:srgbClr val="002060"/>
          </a:solidFill>
          <a:ln w="28575">
            <a:solidFill>
              <a:schemeClr val="bg1"/>
            </a:solidFill>
            <a:miter lim="800000"/>
            <a:headEnd/>
            <a:tailEnd/>
          </a:ln>
        </p:spPr>
        <p:txBody>
          <a:bodyPr/>
          <a:lstStyle>
            <a:lvl1pPr defTabSz="457200">
              <a:lnSpc>
                <a:spcPct val="85000"/>
              </a:lnSpc>
              <a:spcBef>
                <a:spcPct val="20000"/>
              </a:spcBef>
              <a:buFont typeface="Wingdings" pitchFamily="2" charset="2"/>
              <a:buBlip>
                <a:blip r:embed="rId3"/>
              </a:buBlip>
              <a:defRPr sz="2000">
                <a:solidFill>
                  <a:schemeClr val="tx1"/>
                </a:solidFill>
                <a:latin typeface="Arial" charset="0"/>
                <a:ea typeface="ＭＳ Ｐゴシック" pitchFamily="34" charset="-128"/>
              </a:defRPr>
            </a:lvl1pPr>
            <a:lvl2pPr marL="742950" indent="-285750" defTabSz="45720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defTabSz="457200">
              <a:lnSpc>
                <a:spcPct val="85000"/>
              </a:lnSpc>
              <a:spcBef>
                <a:spcPct val="20000"/>
              </a:spcBef>
              <a:buChar char="•"/>
              <a:defRPr sz="2000">
                <a:solidFill>
                  <a:schemeClr val="tx1"/>
                </a:solidFill>
                <a:latin typeface="Arial" charset="0"/>
                <a:ea typeface="ＭＳ Ｐゴシック" pitchFamily="34" charset="-128"/>
              </a:defRPr>
            </a:lvl3pPr>
            <a:lvl4pPr marL="1600200" indent="-228600" defTabSz="457200">
              <a:lnSpc>
                <a:spcPct val="85000"/>
              </a:lnSpc>
              <a:spcBef>
                <a:spcPct val="20000"/>
              </a:spcBef>
              <a:buChar char="–"/>
              <a:defRPr sz="2000">
                <a:solidFill>
                  <a:schemeClr val="tx1"/>
                </a:solidFill>
                <a:latin typeface="Arial" charset="0"/>
                <a:ea typeface="ＭＳ Ｐゴシック" pitchFamily="34" charset="-128"/>
              </a:defRPr>
            </a:lvl4pPr>
            <a:lvl5pPr marL="2057400" indent="-228600" defTabSz="457200">
              <a:lnSpc>
                <a:spcPct val="85000"/>
              </a:lnSpc>
              <a:spcBef>
                <a:spcPct val="20000"/>
              </a:spcBef>
              <a:buChar char="»"/>
              <a:defRPr sz="2000">
                <a:solidFill>
                  <a:schemeClr val="tx1"/>
                </a:solidFill>
                <a:latin typeface="Arial" charset="0"/>
                <a:ea typeface="ＭＳ Ｐゴシック" pitchFamily="34" charset="-128"/>
              </a:defRPr>
            </a:lvl5pPr>
            <a:lvl6pPr marL="25146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1600" b="1">
                <a:solidFill>
                  <a:srgbClr val="FFFFFF"/>
                </a:solidFill>
                <a:latin typeface="Helvetica" pitchFamily="34" charset="0"/>
              </a:rPr>
              <a:t>DAACs ingest, archive, process and distribute data to users.</a:t>
            </a: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0" y="0"/>
            <a:ext cx="9144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3555" name="Group 1"/>
          <p:cNvGrpSpPr>
            <a:grpSpLocks noChangeAspect="1"/>
          </p:cNvGrpSpPr>
          <p:nvPr/>
        </p:nvGrpSpPr>
        <p:grpSpPr bwMode="auto">
          <a:xfrm>
            <a:off x="609600" y="1295400"/>
            <a:ext cx="7916863" cy="4903788"/>
            <a:chOff x="1779588" y="1733550"/>
            <a:chExt cx="5640387" cy="3494088"/>
          </a:xfrm>
        </p:grpSpPr>
        <p:sp>
          <p:nvSpPr>
            <p:cNvPr id="23603" name="Freeform 13"/>
            <p:cNvSpPr>
              <a:spLocks/>
            </p:cNvSpPr>
            <p:nvPr/>
          </p:nvSpPr>
          <p:spPr bwMode="auto">
            <a:xfrm>
              <a:off x="7008813" y="1733550"/>
              <a:ext cx="411162" cy="658813"/>
            </a:xfrm>
            <a:custGeom>
              <a:avLst/>
              <a:gdLst>
                <a:gd name="T0" fmla="*/ 2147483646 w 208"/>
                <a:gd name="T1" fmla="*/ 2147483646 h 320"/>
                <a:gd name="T2" fmla="*/ 2147483646 w 208"/>
                <a:gd name="T3" fmla="*/ 2147483646 h 320"/>
                <a:gd name="T4" fmla="*/ 2147483646 w 208"/>
                <a:gd name="T5" fmla="*/ 2147483646 h 320"/>
                <a:gd name="T6" fmla="*/ 2147483646 w 208"/>
                <a:gd name="T7" fmla="*/ 2147483646 h 320"/>
                <a:gd name="T8" fmla="*/ 2147483646 w 208"/>
                <a:gd name="T9" fmla="*/ 2147483646 h 320"/>
                <a:gd name="T10" fmla="*/ 2147483646 w 208"/>
                <a:gd name="T11" fmla="*/ 2147483646 h 320"/>
                <a:gd name="T12" fmla="*/ 2147483646 w 208"/>
                <a:gd name="T13" fmla="*/ 2147483646 h 320"/>
                <a:gd name="T14" fmla="*/ 0 w 208"/>
                <a:gd name="T15" fmla="*/ 2147483646 h 320"/>
                <a:gd name="T16" fmla="*/ 2147483646 w 208"/>
                <a:gd name="T17" fmla="*/ 2147483646 h 320"/>
                <a:gd name="T18" fmla="*/ 2147483646 w 208"/>
                <a:gd name="T19" fmla="*/ 2147483646 h 320"/>
                <a:gd name="T20" fmla="*/ 2147483646 w 208"/>
                <a:gd name="T21" fmla="*/ 2147483646 h 320"/>
                <a:gd name="T22" fmla="*/ 2147483646 w 208"/>
                <a:gd name="T23" fmla="*/ 2147483646 h 320"/>
                <a:gd name="T24" fmla="*/ 2147483646 w 208"/>
                <a:gd name="T25" fmla="*/ 2147483646 h 320"/>
                <a:gd name="T26" fmla="*/ 2147483646 w 208"/>
                <a:gd name="T27" fmla="*/ 2147483646 h 320"/>
                <a:gd name="T28" fmla="*/ 2147483646 w 208"/>
                <a:gd name="T29" fmla="*/ 2147483646 h 320"/>
                <a:gd name="T30" fmla="*/ 2147483646 w 208"/>
                <a:gd name="T31" fmla="*/ 2147483646 h 320"/>
                <a:gd name="T32" fmla="*/ 2147483646 w 208"/>
                <a:gd name="T33" fmla="*/ 2147483646 h 320"/>
                <a:gd name="T34" fmla="*/ 2147483646 w 208"/>
                <a:gd name="T35" fmla="*/ 2147483646 h 320"/>
                <a:gd name="T36" fmla="*/ 2147483646 w 208"/>
                <a:gd name="T37" fmla="*/ 2147483646 h 320"/>
                <a:gd name="T38" fmla="*/ 2147483646 w 208"/>
                <a:gd name="T39" fmla="*/ 2147483646 h 320"/>
                <a:gd name="T40" fmla="*/ 2147483646 w 208"/>
                <a:gd name="T41" fmla="*/ 2147483646 h 320"/>
                <a:gd name="T42" fmla="*/ 2147483646 w 208"/>
                <a:gd name="T43" fmla="*/ 2147483646 h 320"/>
                <a:gd name="T44" fmla="*/ 2147483646 w 208"/>
                <a:gd name="T45" fmla="*/ 2147483646 h 320"/>
                <a:gd name="T46" fmla="*/ 2147483646 w 208"/>
                <a:gd name="T47" fmla="*/ 2147483646 h 320"/>
                <a:gd name="T48" fmla="*/ 2147483646 w 208"/>
                <a:gd name="T49" fmla="*/ 0 h 320"/>
                <a:gd name="T50" fmla="*/ 2147483646 w 208"/>
                <a:gd name="T51" fmla="*/ 2147483646 h 320"/>
                <a:gd name="T52" fmla="*/ 2147483646 w 208"/>
                <a:gd name="T53" fmla="*/ 2147483646 h 320"/>
                <a:gd name="T54" fmla="*/ 2147483646 w 208"/>
                <a:gd name="T55" fmla="*/ 2147483646 h 3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320"/>
                <a:gd name="T86" fmla="*/ 208 w 208"/>
                <a:gd name="T87" fmla="*/ 320 h 3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320">
                  <a:moveTo>
                    <a:pt x="48" y="16"/>
                  </a:moveTo>
                  <a:lnTo>
                    <a:pt x="16" y="72"/>
                  </a:lnTo>
                  <a:lnTo>
                    <a:pt x="32" y="96"/>
                  </a:lnTo>
                  <a:lnTo>
                    <a:pt x="16" y="120"/>
                  </a:lnTo>
                  <a:lnTo>
                    <a:pt x="24" y="128"/>
                  </a:lnTo>
                  <a:lnTo>
                    <a:pt x="16" y="144"/>
                  </a:lnTo>
                  <a:lnTo>
                    <a:pt x="16" y="176"/>
                  </a:lnTo>
                  <a:lnTo>
                    <a:pt x="0" y="192"/>
                  </a:lnTo>
                  <a:lnTo>
                    <a:pt x="8" y="200"/>
                  </a:lnTo>
                  <a:lnTo>
                    <a:pt x="48" y="312"/>
                  </a:lnTo>
                  <a:lnTo>
                    <a:pt x="88" y="320"/>
                  </a:lnTo>
                  <a:lnTo>
                    <a:pt x="80" y="304"/>
                  </a:lnTo>
                  <a:lnTo>
                    <a:pt x="104" y="280"/>
                  </a:lnTo>
                  <a:lnTo>
                    <a:pt x="96" y="264"/>
                  </a:lnTo>
                  <a:lnTo>
                    <a:pt x="136" y="240"/>
                  </a:lnTo>
                  <a:lnTo>
                    <a:pt x="136" y="208"/>
                  </a:lnTo>
                  <a:lnTo>
                    <a:pt x="168" y="208"/>
                  </a:lnTo>
                  <a:lnTo>
                    <a:pt x="184" y="184"/>
                  </a:lnTo>
                  <a:lnTo>
                    <a:pt x="208" y="168"/>
                  </a:lnTo>
                  <a:lnTo>
                    <a:pt x="208" y="144"/>
                  </a:lnTo>
                  <a:lnTo>
                    <a:pt x="176" y="144"/>
                  </a:lnTo>
                  <a:lnTo>
                    <a:pt x="168" y="120"/>
                  </a:lnTo>
                  <a:lnTo>
                    <a:pt x="136" y="120"/>
                  </a:lnTo>
                  <a:lnTo>
                    <a:pt x="112" y="24"/>
                  </a:lnTo>
                  <a:lnTo>
                    <a:pt x="96" y="0"/>
                  </a:lnTo>
                  <a:lnTo>
                    <a:pt x="64" y="8"/>
                  </a:lnTo>
                  <a:lnTo>
                    <a:pt x="56" y="16"/>
                  </a:lnTo>
                  <a:lnTo>
                    <a:pt x="48" y="16"/>
                  </a:lnTo>
                  <a:close/>
                </a:path>
              </a:pathLst>
            </a:custGeom>
            <a:solidFill>
              <a:srgbClr val="3366CC"/>
            </a:solidFill>
            <a:ln w="12700">
              <a:solidFill>
                <a:schemeClr val="bg1"/>
              </a:solidFill>
              <a:prstDash val="solid"/>
              <a:round/>
              <a:headEnd/>
              <a:tailEnd/>
            </a:ln>
          </p:spPr>
          <p:txBody>
            <a:bodyPr/>
            <a:lstStyle/>
            <a:p>
              <a:endParaRPr lang="en-US"/>
            </a:p>
          </p:txBody>
        </p:sp>
        <p:sp>
          <p:nvSpPr>
            <p:cNvPr id="23604" name="Freeform 14"/>
            <p:cNvSpPr>
              <a:spLocks/>
            </p:cNvSpPr>
            <p:nvPr/>
          </p:nvSpPr>
          <p:spPr bwMode="auto">
            <a:xfrm>
              <a:off x="6391275" y="3052763"/>
              <a:ext cx="522287" cy="214313"/>
            </a:xfrm>
            <a:custGeom>
              <a:avLst/>
              <a:gdLst>
                <a:gd name="T0" fmla="*/ 0 w 264"/>
                <a:gd name="T1" fmla="*/ 2147483646 h 104"/>
                <a:gd name="T2" fmla="*/ 2147483646 w 264"/>
                <a:gd name="T3" fmla="*/ 0 h 104"/>
                <a:gd name="T4" fmla="*/ 2147483646 w 264"/>
                <a:gd name="T5" fmla="*/ 2147483646 h 104"/>
                <a:gd name="T6" fmla="*/ 2147483646 w 264"/>
                <a:gd name="T7" fmla="*/ 2147483646 h 104"/>
                <a:gd name="T8" fmla="*/ 2147483646 w 264"/>
                <a:gd name="T9" fmla="*/ 2147483646 h 104"/>
                <a:gd name="T10" fmla="*/ 2147483646 w 264"/>
                <a:gd name="T11" fmla="*/ 2147483646 h 104"/>
                <a:gd name="T12" fmla="*/ 2147483646 w 264"/>
                <a:gd name="T13" fmla="*/ 2147483646 h 104"/>
                <a:gd name="T14" fmla="*/ 2147483646 w 264"/>
                <a:gd name="T15" fmla="*/ 2147483646 h 104"/>
                <a:gd name="T16" fmla="*/ 2147483646 w 264"/>
                <a:gd name="T17" fmla="*/ 2147483646 h 104"/>
                <a:gd name="T18" fmla="*/ 2147483646 w 264"/>
                <a:gd name="T19" fmla="*/ 2147483646 h 104"/>
                <a:gd name="T20" fmla="*/ 2147483646 w 264"/>
                <a:gd name="T21" fmla="*/ 2147483646 h 104"/>
                <a:gd name="T22" fmla="*/ 2147483646 w 264"/>
                <a:gd name="T23" fmla="*/ 2147483646 h 104"/>
                <a:gd name="T24" fmla="*/ 2147483646 w 264"/>
                <a:gd name="T25" fmla="*/ 2147483646 h 104"/>
                <a:gd name="T26" fmla="*/ 2147483646 w 264"/>
                <a:gd name="T27" fmla="*/ 2147483646 h 104"/>
                <a:gd name="T28" fmla="*/ 2147483646 w 264"/>
                <a:gd name="T29" fmla="*/ 2147483646 h 104"/>
                <a:gd name="T30" fmla="*/ 2147483646 w 264"/>
                <a:gd name="T31" fmla="*/ 2147483646 h 104"/>
                <a:gd name="T32" fmla="*/ 0 w 264"/>
                <a:gd name="T33" fmla="*/ 2147483646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4"/>
                <a:gd name="T52" fmla="*/ 0 h 104"/>
                <a:gd name="T53" fmla="*/ 264 w 264"/>
                <a:gd name="T54" fmla="*/ 104 h 1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4" h="104">
                  <a:moveTo>
                    <a:pt x="0" y="32"/>
                  </a:moveTo>
                  <a:lnTo>
                    <a:pt x="200" y="0"/>
                  </a:lnTo>
                  <a:lnTo>
                    <a:pt x="232" y="72"/>
                  </a:lnTo>
                  <a:lnTo>
                    <a:pt x="264" y="64"/>
                  </a:lnTo>
                  <a:lnTo>
                    <a:pt x="264" y="104"/>
                  </a:lnTo>
                  <a:lnTo>
                    <a:pt x="240" y="104"/>
                  </a:lnTo>
                  <a:lnTo>
                    <a:pt x="216" y="80"/>
                  </a:lnTo>
                  <a:lnTo>
                    <a:pt x="200" y="56"/>
                  </a:lnTo>
                  <a:lnTo>
                    <a:pt x="192" y="8"/>
                  </a:lnTo>
                  <a:lnTo>
                    <a:pt x="184" y="32"/>
                  </a:lnTo>
                  <a:lnTo>
                    <a:pt x="200" y="96"/>
                  </a:lnTo>
                  <a:lnTo>
                    <a:pt x="136" y="104"/>
                  </a:lnTo>
                  <a:lnTo>
                    <a:pt x="136" y="56"/>
                  </a:lnTo>
                  <a:lnTo>
                    <a:pt x="104" y="40"/>
                  </a:lnTo>
                  <a:lnTo>
                    <a:pt x="72" y="32"/>
                  </a:lnTo>
                  <a:lnTo>
                    <a:pt x="8" y="64"/>
                  </a:lnTo>
                  <a:lnTo>
                    <a:pt x="0" y="32"/>
                  </a:lnTo>
                  <a:close/>
                </a:path>
              </a:pathLst>
            </a:custGeom>
            <a:solidFill>
              <a:srgbClr val="FFCC66"/>
            </a:solidFill>
            <a:ln w="12700">
              <a:solidFill>
                <a:schemeClr val="bg1"/>
              </a:solidFill>
              <a:prstDash val="solid"/>
              <a:round/>
              <a:headEnd/>
              <a:tailEnd/>
            </a:ln>
          </p:spPr>
          <p:txBody>
            <a:bodyPr/>
            <a:lstStyle/>
            <a:p>
              <a:endParaRPr lang="en-US"/>
            </a:p>
          </p:txBody>
        </p:sp>
        <p:sp>
          <p:nvSpPr>
            <p:cNvPr id="23605" name="Freeform 15"/>
            <p:cNvSpPr>
              <a:spLocks/>
            </p:cNvSpPr>
            <p:nvPr/>
          </p:nvSpPr>
          <p:spPr bwMode="auto">
            <a:xfrm>
              <a:off x="2017713" y="1782763"/>
              <a:ext cx="712787" cy="544513"/>
            </a:xfrm>
            <a:custGeom>
              <a:avLst/>
              <a:gdLst>
                <a:gd name="T0" fmla="*/ 2147483646 w 360"/>
                <a:gd name="T1" fmla="*/ 0 h 264"/>
                <a:gd name="T2" fmla="*/ 2147483646 w 360"/>
                <a:gd name="T3" fmla="*/ 2147483646 h 264"/>
                <a:gd name="T4" fmla="*/ 2147483646 w 360"/>
                <a:gd name="T5" fmla="*/ 2147483646 h 264"/>
                <a:gd name="T6" fmla="*/ 2147483646 w 360"/>
                <a:gd name="T7" fmla="*/ 2147483646 h 264"/>
                <a:gd name="T8" fmla="*/ 2147483646 w 360"/>
                <a:gd name="T9" fmla="*/ 2147483646 h 264"/>
                <a:gd name="T10" fmla="*/ 2147483646 w 360"/>
                <a:gd name="T11" fmla="*/ 2147483646 h 264"/>
                <a:gd name="T12" fmla="*/ 2147483646 w 360"/>
                <a:gd name="T13" fmla="*/ 2147483646 h 264"/>
                <a:gd name="T14" fmla="*/ 2147483646 w 360"/>
                <a:gd name="T15" fmla="*/ 2147483646 h 264"/>
                <a:gd name="T16" fmla="*/ 2147483646 w 360"/>
                <a:gd name="T17" fmla="*/ 2147483646 h 264"/>
                <a:gd name="T18" fmla="*/ 2147483646 w 360"/>
                <a:gd name="T19" fmla="*/ 2147483646 h 264"/>
                <a:gd name="T20" fmla="*/ 2147483646 w 360"/>
                <a:gd name="T21" fmla="*/ 2147483646 h 264"/>
                <a:gd name="T22" fmla="*/ 2147483646 w 360"/>
                <a:gd name="T23" fmla="*/ 2147483646 h 264"/>
                <a:gd name="T24" fmla="*/ 2147483646 w 360"/>
                <a:gd name="T25" fmla="*/ 2147483646 h 264"/>
                <a:gd name="T26" fmla="*/ 2147483646 w 360"/>
                <a:gd name="T27" fmla="*/ 2147483646 h 264"/>
                <a:gd name="T28" fmla="*/ 2147483646 w 360"/>
                <a:gd name="T29" fmla="*/ 2147483646 h 264"/>
                <a:gd name="T30" fmla="*/ 2147483646 w 360"/>
                <a:gd name="T31" fmla="*/ 2147483646 h 264"/>
                <a:gd name="T32" fmla="*/ 2147483646 w 360"/>
                <a:gd name="T33" fmla="*/ 2147483646 h 264"/>
                <a:gd name="T34" fmla="*/ 2147483646 w 360"/>
                <a:gd name="T35" fmla="*/ 2147483646 h 264"/>
                <a:gd name="T36" fmla="*/ 2147483646 w 360"/>
                <a:gd name="T37" fmla="*/ 2147483646 h 264"/>
                <a:gd name="T38" fmla="*/ 2147483646 w 360"/>
                <a:gd name="T39" fmla="*/ 2147483646 h 264"/>
                <a:gd name="T40" fmla="*/ 0 w 360"/>
                <a:gd name="T41" fmla="*/ 2147483646 h 264"/>
                <a:gd name="T42" fmla="*/ 2147483646 w 360"/>
                <a:gd name="T43" fmla="*/ 2147483646 h 264"/>
                <a:gd name="T44" fmla="*/ 2147483646 w 360"/>
                <a:gd name="T45" fmla="*/ 2147483646 h 264"/>
                <a:gd name="T46" fmla="*/ 2147483646 w 360"/>
                <a:gd name="T47" fmla="*/ 2147483646 h 264"/>
                <a:gd name="T48" fmla="*/ 2147483646 w 360"/>
                <a:gd name="T49" fmla="*/ 2147483646 h 264"/>
                <a:gd name="T50" fmla="*/ 2147483646 w 360"/>
                <a:gd name="T51" fmla="*/ 2147483646 h 264"/>
                <a:gd name="T52" fmla="*/ 2147483646 w 360"/>
                <a:gd name="T53" fmla="*/ 2147483646 h 264"/>
                <a:gd name="T54" fmla="*/ 2147483646 w 360"/>
                <a:gd name="T55" fmla="*/ 2147483646 h 264"/>
                <a:gd name="T56" fmla="*/ 2147483646 w 360"/>
                <a:gd name="T57" fmla="*/ 2147483646 h 264"/>
                <a:gd name="T58" fmla="*/ 2147483646 w 360"/>
                <a:gd name="T59" fmla="*/ 2147483646 h 264"/>
                <a:gd name="T60" fmla="*/ 2147483646 w 360"/>
                <a:gd name="T61" fmla="*/ 2147483646 h 264"/>
                <a:gd name="T62" fmla="*/ 2147483646 w 360"/>
                <a:gd name="T63" fmla="*/ 2147483646 h 264"/>
                <a:gd name="T64" fmla="*/ 2147483646 w 360"/>
                <a:gd name="T65" fmla="*/ 2147483646 h 264"/>
                <a:gd name="T66" fmla="*/ 2147483646 w 360"/>
                <a:gd name="T67" fmla="*/ 2147483646 h 264"/>
                <a:gd name="T68" fmla="*/ 2147483646 w 360"/>
                <a:gd name="T69" fmla="*/ 2147483646 h 264"/>
                <a:gd name="T70" fmla="*/ 2147483646 w 360"/>
                <a:gd name="T71" fmla="*/ 2147483646 h 264"/>
                <a:gd name="T72" fmla="*/ 2147483646 w 360"/>
                <a:gd name="T73" fmla="*/ 2147483646 h 264"/>
                <a:gd name="T74" fmla="*/ 2147483646 w 360"/>
                <a:gd name="T75" fmla="*/ 0 h 2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0"/>
                <a:gd name="T115" fmla="*/ 0 h 264"/>
                <a:gd name="T116" fmla="*/ 360 w 360"/>
                <a:gd name="T117" fmla="*/ 264 h 2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0" h="264">
                  <a:moveTo>
                    <a:pt x="88" y="0"/>
                  </a:moveTo>
                  <a:lnTo>
                    <a:pt x="160" y="24"/>
                  </a:lnTo>
                  <a:lnTo>
                    <a:pt x="216" y="32"/>
                  </a:lnTo>
                  <a:lnTo>
                    <a:pt x="248" y="40"/>
                  </a:lnTo>
                  <a:lnTo>
                    <a:pt x="272" y="48"/>
                  </a:lnTo>
                  <a:lnTo>
                    <a:pt x="312" y="56"/>
                  </a:lnTo>
                  <a:lnTo>
                    <a:pt x="360" y="64"/>
                  </a:lnTo>
                  <a:lnTo>
                    <a:pt x="328" y="264"/>
                  </a:lnTo>
                  <a:lnTo>
                    <a:pt x="192" y="232"/>
                  </a:lnTo>
                  <a:lnTo>
                    <a:pt x="168" y="248"/>
                  </a:lnTo>
                  <a:lnTo>
                    <a:pt x="144" y="224"/>
                  </a:lnTo>
                  <a:lnTo>
                    <a:pt x="120" y="248"/>
                  </a:lnTo>
                  <a:lnTo>
                    <a:pt x="104" y="232"/>
                  </a:lnTo>
                  <a:lnTo>
                    <a:pt x="48" y="224"/>
                  </a:lnTo>
                  <a:lnTo>
                    <a:pt x="56" y="192"/>
                  </a:lnTo>
                  <a:lnTo>
                    <a:pt x="16" y="192"/>
                  </a:lnTo>
                  <a:lnTo>
                    <a:pt x="8" y="176"/>
                  </a:lnTo>
                  <a:lnTo>
                    <a:pt x="16" y="152"/>
                  </a:lnTo>
                  <a:lnTo>
                    <a:pt x="8" y="136"/>
                  </a:lnTo>
                  <a:lnTo>
                    <a:pt x="8" y="80"/>
                  </a:lnTo>
                  <a:lnTo>
                    <a:pt x="0" y="48"/>
                  </a:lnTo>
                  <a:lnTo>
                    <a:pt x="8" y="32"/>
                  </a:lnTo>
                  <a:lnTo>
                    <a:pt x="24" y="32"/>
                  </a:lnTo>
                  <a:lnTo>
                    <a:pt x="40" y="56"/>
                  </a:lnTo>
                  <a:lnTo>
                    <a:pt x="80" y="64"/>
                  </a:lnTo>
                  <a:lnTo>
                    <a:pt x="88" y="80"/>
                  </a:lnTo>
                  <a:lnTo>
                    <a:pt x="72" y="80"/>
                  </a:lnTo>
                  <a:lnTo>
                    <a:pt x="64" y="96"/>
                  </a:lnTo>
                  <a:lnTo>
                    <a:pt x="80" y="104"/>
                  </a:lnTo>
                  <a:lnTo>
                    <a:pt x="80" y="120"/>
                  </a:lnTo>
                  <a:lnTo>
                    <a:pt x="64" y="128"/>
                  </a:lnTo>
                  <a:lnTo>
                    <a:pt x="64" y="136"/>
                  </a:lnTo>
                  <a:lnTo>
                    <a:pt x="88" y="136"/>
                  </a:lnTo>
                  <a:lnTo>
                    <a:pt x="88" y="112"/>
                  </a:lnTo>
                  <a:lnTo>
                    <a:pt x="112" y="96"/>
                  </a:lnTo>
                  <a:lnTo>
                    <a:pt x="88" y="48"/>
                  </a:lnTo>
                  <a:lnTo>
                    <a:pt x="104" y="40"/>
                  </a:lnTo>
                  <a:lnTo>
                    <a:pt x="88" y="0"/>
                  </a:lnTo>
                  <a:close/>
                </a:path>
              </a:pathLst>
            </a:custGeom>
            <a:solidFill>
              <a:srgbClr val="3366CC"/>
            </a:solidFill>
            <a:ln w="12700">
              <a:solidFill>
                <a:schemeClr val="bg1"/>
              </a:solidFill>
              <a:prstDash val="solid"/>
              <a:round/>
              <a:headEnd/>
              <a:tailEnd/>
            </a:ln>
          </p:spPr>
          <p:txBody>
            <a:bodyPr/>
            <a:lstStyle/>
            <a:p>
              <a:endParaRPr lang="en-US"/>
            </a:p>
          </p:txBody>
        </p:sp>
        <p:sp>
          <p:nvSpPr>
            <p:cNvPr id="23606" name="Freeform 16"/>
            <p:cNvSpPr>
              <a:spLocks/>
            </p:cNvSpPr>
            <p:nvPr/>
          </p:nvSpPr>
          <p:spPr bwMode="auto">
            <a:xfrm>
              <a:off x="1858963" y="2178050"/>
              <a:ext cx="871537" cy="692150"/>
            </a:xfrm>
            <a:custGeom>
              <a:avLst/>
              <a:gdLst>
                <a:gd name="T0" fmla="*/ 2147483646 w 440"/>
                <a:gd name="T1" fmla="*/ 0 h 336"/>
                <a:gd name="T2" fmla="*/ 2147483646 w 440"/>
                <a:gd name="T3" fmla="*/ 2147483646 h 336"/>
                <a:gd name="T4" fmla="*/ 2147483646 w 440"/>
                <a:gd name="T5" fmla="*/ 2147483646 h 336"/>
                <a:gd name="T6" fmla="*/ 2147483646 w 440"/>
                <a:gd name="T7" fmla="*/ 2147483646 h 336"/>
                <a:gd name="T8" fmla="*/ 2147483646 w 440"/>
                <a:gd name="T9" fmla="*/ 2147483646 h 336"/>
                <a:gd name="T10" fmla="*/ 2147483646 w 440"/>
                <a:gd name="T11" fmla="*/ 2147483646 h 336"/>
                <a:gd name="T12" fmla="*/ 2147483646 w 440"/>
                <a:gd name="T13" fmla="*/ 2147483646 h 336"/>
                <a:gd name="T14" fmla="*/ 2147483646 w 440"/>
                <a:gd name="T15" fmla="*/ 2147483646 h 336"/>
                <a:gd name="T16" fmla="*/ 2147483646 w 440"/>
                <a:gd name="T17" fmla="*/ 2147483646 h 336"/>
                <a:gd name="T18" fmla="*/ 0 w 440"/>
                <a:gd name="T19" fmla="*/ 2147483646 h 336"/>
                <a:gd name="T20" fmla="*/ 0 w 440"/>
                <a:gd name="T21" fmla="*/ 2147483646 h 336"/>
                <a:gd name="T22" fmla="*/ 2147483646 w 440"/>
                <a:gd name="T23" fmla="*/ 2147483646 h 336"/>
                <a:gd name="T24" fmla="*/ 2147483646 w 440"/>
                <a:gd name="T25" fmla="*/ 2147483646 h 336"/>
                <a:gd name="T26" fmla="*/ 2147483646 w 440"/>
                <a:gd name="T27" fmla="*/ 2147483646 h 336"/>
                <a:gd name="T28" fmla="*/ 2147483646 w 440"/>
                <a:gd name="T29" fmla="*/ 2147483646 h 336"/>
                <a:gd name="T30" fmla="*/ 2147483646 w 440"/>
                <a:gd name="T31" fmla="*/ 2147483646 h 336"/>
                <a:gd name="T32" fmla="*/ 2147483646 w 440"/>
                <a:gd name="T33" fmla="*/ 2147483646 h 336"/>
                <a:gd name="T34" fmla="*/ 2147483646 w 440"/>
                <a:gd name="T35" fmla="*/ 2147483646 h 336"/>
                <a:gd name="T36" fmla="*/ 2147483646 w 440"/>
                <a:gd name="T37" fmla="*/ 2147483646 h 336"/>
                <a:gd name="T38" fmla="*/ 2147483646 w 440"/>
                <a:gd name="T39" fmla="*/ 2147483646 h 336"/>
                <a:gd name="T40" fmla="*/ 2147483646 w 440"/>
                <a:gd name="T41" fmla="*/ 2147483646 h 336"/>
                <a:gd name="T42" fmla="*/ 2147483646 w 440"/>
                <a:gd name="T43" fmla="*/ 2147483646 h 336"/>
                <a:gd name="T44" fmla="*/ 2147483646 w 440"/>
                <a:gd name="T45" fmla="*/ 2147483646 h 336"/>
                <a:gd name="T46" fmla="*/ 2147483646 w 440"/>
                <a:gd name="T47" fmla="*/ 2147483646 h 336"/>
                <a:gd name="T48" fmla="*/ 2147483646 w 440"/>
                <a:gd name="T49" fmla="*/ 2147483646 h 336"/>
                <a:gd name="T50" fmla="*/ 2147483646 w 440"/>
                <a:gd name="T51" fmla="*/ 0 h 336"/>
                <a:gd name="T52" fmla="*/ 2147483646 w 440"/>
                <a:gd name="T53" fmla="*/ 0 h 3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0"/>
                <a:gd name="T82" fmla="*/ 0 h 336"/>
                <a:gd name="T83" fmla="*/ 440 w 440"/>
                <a:gd name="T84" fmla="*/ 336 h 3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0" h="336">
                  <a:moveTo>
                    <a:pt x="96" y="0"/>
                  </a:moveTo>
                  <a:lnTo>
                    <a:pt x="80" y="8"/>
                  </a:lnTo>
                  <a:lnTo>
                    <a:pt x="72" y="40"/>
                  </a:lnTo>
                  <a:lnTo>
                    <a:pt x="64" y="64"/>
                  </a:lnTo>
                  <a:lnTo>
                    <a:pt x="56" y="80"/>
                  </a:lnTo>
                  <a:lnTo>
                    <a:pt x="48" y="104"/>
                  </a:lnTo>
                  <a:lnTo>
                    <a:pt x="40" y="128"/>
                  </a:lnTo>
                  <a:lnTo>
                    <a:pt x="32" y="152"/>
                  </a:lnTo>
                  <a:lnTo>
                    <a:pt x="16" y="176"/>
                  </a:lnTo>
                  <a:lnTo>
                    <a:pt x="0" y="208"/>
                  </a:lnTo>
                  <a:lnTo>
                    <a:pt x="0" y="264"/>
                  </a:lnTo>
                  <a:lnTo>
                    <a:pt x="248" y="312"/>
                  </a:lnTo>
                  <a:lnTo>
                    <a:pt x="360" y="336"/>
                  </a:lnTo>
                  <a:lnTo>
                    <a:pt x="384" y="224"/>
                  </a:lnTo>
                  <a:lnTo>
                    <a:pt x="400" y="208"/>
                  </a:lnTo>
                  <a:lnTo>
                    <a:pt x="384" y="184"/>
                  </a:lnTo>
                  <a:lnTo>
                    <a:pt x="392" y="160"/>
                  </a:lnTo>
                  <a:lnTo>
                    <a:pt x="440" y="112"/>
                  </a:lnTo>
                  <a:lnTo>
                    <a:pt x="408" y="72"/>
                  </a:lnTo>
                  <a:lnTo>
                    <a:pt x="272" y="40"/>
                  </a:lnTo>
                  <a:lnTo>
                    <a:pt x="248" y="56"/>
                  </a:lnTo>
                  <a:lnTo>
                    <a:pt x="224" y="32"/>
                  </a:lnTo>
                  <a:lnTo>
                    <a:pt x="200" y="56"/>
                  </a:lnTo>
                  <a:lnTo>
                    <a:pt x="184" y="32"/>
                  </a:lnTo>
                  <a:lnTo>
                    <a:pt x="128" y="32"/>
                  </a:lnTo>
                  <a:lnTo>
                    <a:pt x="136" y="0"/>
                  </a:lnTo>
                  <a:lnTo>
                    <a:pt x="96" y="0"/>
                  </a:lnTo>
                  <a:close/>
                </a:path>
              </a:pathLst>
            </a:custGeom>
            <a:solidFill>
              <a:srgbClr val="3366CC"/>
            </a:solidFill>
            <a:ln w="12700">
              <a:solidFill>
                <a:schemeClr val="bg1"/>
              </a:solidFill>
              <a:prstDash val="solid"/>
              <a:round/>
              <a:headEnd/>
              <a:tailEnd/>
            </a:ln>
          </p:spPr>
          <p:txBody>
            <a:bodyPr/>
            <a:lstStyle/>
            <a:p>
              <a:endParaRPr lang="en-US"/>
            </a:p>
          </p:txBody>
        </p:sp>
        <p:sp>
          <p:nvSpPr>
            <p:cNvPr id="23607" name="Freeform 17"/>
            <p:cNvSpPr>
              <a:spLocks/>
            </p:cNvSpPr>
            <p:nvPr/>
          </p:nvSpPr>
          <p:spPr bwMode="auto">
            <a:xfrm>
              <a:off x="1779588" y="2722563"/>
              <a:ext cx="935037" cy="1482725"/>
            </a:xfrm>
            <a:custGeom>
              <a:avLst/>
              <a:gdLst>
                <a:gd name="T0" fmla="*/ 2147483646 w 472"/>
                <a:gd name="T1" fmla="*/ 0 h 720"/>
                <a:gd name="T2" fmla="*/ 2147483646 w 472"/>
                <a:gd name="T3" fmla="*/ 2147483646 h 720"/>
                <a:gd name="T4" fmla="*/ 2147483646 w 472"/>
                <a:gd name="T5" fmla="*/ 2147483646 h 720"/>
                <a:gd name="T6" fmla="*/ 2147483646 w 472"/>
                <a:gd name="T7" fmla="*/ 2147483646 h 720"/>
                <a:gd name="T8" fmla="*/ 2147483646 w 472"/>
                <a:gd name="T9" fmla="*/ 2147483646 h 720"/>
                <a:gd name="T10" fmla="*/ 2147483646 w 472"/>
                <a:gd name="T11" fmla="*/ 2147483646 h 720"/>
                <a:gd name="T12" fmla="*/ 2147483646 w 472"/>
                <a:gd name="T13" fmla="*/ 2147483646 h 720"/>
                <a:gd name="T14" fmla="*/ 2147483646 w 472"/>
                <a:gd name="T15" fmla="*/ 2147483646 h 720"/>
                <a:gd name="T16" fmla="*/ 2147483646 w 472"/>
                <a:gd name="T17" fmla="*/ 2147483646 h 720"/>
                <a:gd name="T18" fmla="*/ 2147483646 w 472"/>
                <a:gd name="T19" fmla="*/ 2147483646 h 720"/>
                <a:gd name="T20" fmla="*/ 2147483646 w 472"/>
                <a:gd name="T21" fmla="*/ 2147483646 h 720"/>
                <a:gd name="T22" fmla="*/ 2147483646 w 472"/>
                <a:gd name="T23" fmla="*/ 2147483646 h 720"/>
                <a:gd name="T24" fmla="*/ 2147483646 w 472"/>
                <a:gd name="T25" fmla="*/ 2147483646 h 720"/>
                <a:gd name="T26" fmla="*/ 2147483646 w 472"/>
                <a:gd name="T27" fmla="*/ 2147483646 h 720"/>
                <a:gd name="T28" fmla="*/ 2147483646 w 472"/>
                <a:gd name="T29" fmla="*/ 2147483646 h 720"/>
                <a:gd name="T30" fmla="*/ 2147483646 w 472"/>
                <a:gd name="T31" fmla="*/ 2147483646 h 720"/>
                <a:gd name="T32" fmla="*/ 2147483646 w 472"/>
                <a:gd name="T33" fmla="*/ 2147483646 h 720"/>
                <a:gd name="T34" fmla="*/ 2147483646 w 472"/>
                <a:gd name="T35" fmla="*/ 2147483646 h 720"/>
                <a:gd name="T36" fmla="*/ 2147483646 w 472"/>
                <a:gd name="T37" fmla="*/ 2147483646 h 720"/>
                <a:gd name="T38" fmla="*/ 2147483646 w 472"/>
                <a:gd name="T39" fmla="*/ 2147483646 h 720"/>
                <a:gd name="T40" fmla="*/ 2147483646 w 472"/>
                <a:gd name="T41" fmla="*/ 2147483646 h 720"/>
                <a:gd name="T42" fmla="*/ 2147483646 w 472"/>
                <a:gd name="T43" fmla="*/ 2147483646 h 720"/>
                <a:gd name="T44" fmla="*/ 2147483646 w 472"/>
                <a:gd name="T45" fmla="*/ 2147483646 h 720"/>
                <a:gd name="T46" fmla="*/ 2147483646 w 472"/>
                <a:gd name="T47" fmla="*/ 2147483646 h 720"/>
                <a:gd name="T48" fmla="*/ 2147483646 w 472"/>
                <a:gd name="T49" fmla="*/ 2147483646 h 720"/>
                <a:gd name="T50" fmla="*/ 2147483646 w 472"/>
                <a:gd name="T51" fmla="*/ 2147483646 h 720"/>
                <a:gd name="T52" fmla="*/ 2147483646 w 472"/>
                <a:gd name="T53" fmla="*/ 2147483646 h 720"/>
                <a:gd name="T54" fmla="*/ 2147483646 w 472"/>
                <a:gd name="T55" fmla="*/ 2147483646 h 720"/>
                <a:gd name="T56" fmla="*/ 2147483646 w 472"/>
                <a:gd name="T57" fmla="*/ 2147483646 h 720"/>
                <a:gd name="T58" fmla="*/ 2147483646 w 472"/>
                <a:gd name="T59" fmla="*/ 2147483646 h 720"/>
                <a:gd name="T60" fmla="*/ 2147483646 w 472"/>
                <a:gd name="T61" fmla="*/ 2147483646 h 720"/>
                <a:gd name="T62" fmla="*/ 2147483646 w 472"/>
                <a:gd name="T63" fmla="*/ 2147483646 h 720"/>
                <a:gd name="T64" fmla="*/ 2147483646 w 472"/>
                <a:gd name="T65" fmla="*/ 2147483646 h 720"/>
                <a:gd name="T66" fmla="*/ 2147483646 w 472"/>
                <a:gd name="T67" fmla="*/ 2147483646 h 720"/>
                <a:gd name="T68" fmla="*/ 2147483646 w 472"/>
                <a:gd name="T69" fmla="*/ 2147483646 h 720"/>
                <a:gd name="T70" fmla="*/ 2147483646 w 472"/>
                <a:gd name="T71" fmla="*/ 2147483646 h 720"/>
                <a:gd name="T72" fmla="*/ 2147483646 w 472"/>
                <a:gd name="T73" fmla="*/ 2147483646 h 720"/>
                <a:gd name="T74" fmla="*/ 2147483646 w 472"/>
                <a:gd name="T75" fmla="*/ 2147483646 h 720"/>
                <a:gd name="T76" fmla="*/ 2147483646 w 472"/>
                <a:gd name="T77" fmla="*/ 2147483646 h 720"/>
                <a:gd name="T78" fmla="*/ 2147483646 w 472"/>
                <a:gd name="T79" fmla="*/ 2147483646 h 720"/>
                <a:gd name="T80" fmla="*/ 2147483646 w 472"/>
                <a:gd name="T81" fmla="*/ 2147483646 h 720"/>
                <a:gd name="T82" fmla="*/ 2147483646 w 472"/>
                <a:gd name="T83" fmla="*/ 2147483646 h 720"/>
                <a:gd name="T84" fmla="*/ 2147483646 w 472"/>
                <a:gd name="T85" fmla="*/ 2147483646 h 720"/>
                <a:gd name="T86" fmla="*/ 0 w 472"/>
                <a:gd name="T87" fmla="*/ 2147483646 h 720"/>
                <a:gd name="T88" fmla="*/ 2147483646 w 472"/>
                <a:gd name="T89" fmla="*/ 2147483646 h 720"/>
                <a:gd name="T90" fmla="*/ 2147483646 w 472"/>
                <a:gd name="T91" fmla="*/ 2147483646 h 720"/>
                <a:gd name="T92" fmla="*/ 2147483646 w 472"/>
                <a:gd name="T93" fmla="*/ 2147483646 h 720"/>
                <a:gd name="T94" fmla="*/ 2147483646 w 472"/>
                <a:gd name="T95" fmla="*/ 0 h 72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2"/>
                <a:gd name="T145" fmla="*/ 0 h 720"/>
                <a:gd name="T146" fmla="*/ 472 w 472"/>
                <a:gd name="T147" fmla="*/ 720 h 72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2" h="720">
                  <a:moveTo>
                    <a:pt x="40" y="0"/>
                  </a:moveTo>
                  <a:lnTo>
                    <a:pt x="248" y="40"/>
                  </a:lnTo>
                  <a:lnTo>
                    <a:pt x="208" y="256"/>
                  </a:lnTo>
                  <a:lnTo>
                    <a:pt x="448" y="576"/>
                  </a:lnTo>
                  <a:lnTo>
                    <a:pt x="472" y="616"/>
                  </a:lnTo>
                  <a:lnTo>
                    <a:pt x="448" y="640"/>
                  </a:lnTo>
                  <a:lnTo>
                    <a:pt x="432" y="672"/>
                  </a:lnTo>
                  <a:lnTo>
                    <a:pt x="416" y="696"/>
                  </a:lnTo>
                  <a:lnTo>
                    <a:pt x="432" y="712"/>
                  </a:lnTo>
                  <a:lnTo>
                    <a:pt x="408" y="720"/>
                  </a:lnTo>
                  <a:lnTo>
                    <a:pt x="264" y="712"/>
                  </a:lnTo>
                  <a:lnTo>
                    <a:pt x="256" y="672"/>
                  </a:lnTo>
                  <a:lnTo>
                    <a:pt x="232" y="640"/>
                  </a:lnTo>
                  <a:lnTo>
                    <a:pt x="216" y="632"/>
                  </a:lnTo>
                  <a:lnTo>
                    <a:pt x="208" y="608"/>
                  </a:lnTo>
                  <a:lnTo>
                    <a:pt x="192" y="600"/>
                  </a:lnTo>
                  <a:lnTo>
                    <a:pt x="176" y="584"/>
                  </a:lnTo>
                  <a:lnTo>
                    <a:pt x="176" y="568"/>
                  </a:lnTo>
                  <a:lnTo>
                    <a:pt x="160" y="552"/>
                  </a:lnTo>
                  <a:lnTo>
                    <a:pt x="136" y="560"/>
                  </a:lnTo>
                  <a:lnTo>
                    <a:pt x="112" y="552"/>
                  </a:lnTo>
                  <a:lnTo>
                    <a:pt x="112" y="544"/>
                  </a:lnTo>
                  <a:lnTo>
                    <a:pt x="112" y="520"/>
                  </a:lnTo>
                  <a:lnTo>
                    <a:pt x="104" y="504"/>
                  </a:lnTo>
                  <a:lnTo>
                    <a:pt x="96" y="480"/>
                  </a:lnTo>
                  <a:lnTo>
                    <a:pt x="88" y="464"/>
                  </a:lnTo>
                  <a:lnTo>
                    <a:pt x="88" y="448"/>
                  </a:lnTo>
                  <a:lnTo>
                    <a:pt x="64" y="416"/>
                  </a:lnTo>
                  <a:lnTo>
                    <a:pt x="64" y="392"/>
                  </a:lnTo>
                  <a:lnTo>
                    <a:pt x="80" y="384"/>
                  </a:lnTo>
                  <a:lnTo>
                    <a:pt x="80" y="376"/>
                  </a:lnTo>
                  <a:lnTo>
                    <a:pt x="64" y="368"/>
                  </a:lnTo>
                  <a:lnTo>
                    <a:pt x="56" y="352"/>
                  </a:lnTo>
                  <a:lnTo>
                    <a:pt x="48" y="312"/>
                  </a:lnTo>
                  <a:lnTo>
                    <a:pt x="72" y="336"/>
                  </a:lnTo>
                  <a:lnTo>
                    <a:pt x="56" y="304"/>
                  </a:lnTo>
                  <a:lnTo>
                    <a:pt x="80" y="304"/>
                  </a:lnTo>
                  <a:lnTo>
                    <a:pt x="80" y="288"/>
                  </a:lnTo>
                  <a:lnTo>
                    <a:pt x="56" y="280"/>
                  </a:lnTo>
                  <a:lnTo>
                    <a:pt x="48" y="296"/>
                  </a:lnTo>
                  <a:lnTo>
                    <a:pt x="40" y="288"/>
                  </a:lnTo>
                  <a:lnTo>
                    <a:pt x="8" y="208"/>
                  </a:lnTo>
                  <a:lnTo>
                    <a:pt x="16" y="152"/>
                  </a:lnTo>
                  <a:lnTo>
                    <a:pt x="0" y="120"/>
                  </a:lnTo>
                  <a:lnTo>
                    <a:pt x="8" y="88"/>
                  </a:lnTo>
                  <a:lnTo>
                    <a:pt x="24" y="88"/>
                  </a:lnTo>
                  <a:lnTo>
                    <a:pt x="40" y="48"/>
                  </a:lnTo>
                  <a:lnTo>
                    <a:pt x="40" y="0"/>
                  </a:lnTo>
                  <a:close/>
                </a:path>
              </a:pathLst>
            </a:custGeom>
            <a:solidFill>
              <a:srgbClr val="FFCC66"/>
            </a:solidFill>
            <a:ln w="12700">
              <a:solidFill>
                <a:schemeClr val="bg1"/>
              </a:solidFill>
              <a:prstDash val="solid"/>
              <a:round/>
              <a:headEnd/>
              <a:tailEnd/>
            </a:ln>
          </p:spPr>
          <p:txBody>
            <a:bodyPr/>
            <a:lstStyle/>
            <a:p>
              <a:endParaRPr lang="en-US"/>
            </a:p>
          </p:txBody>
        </p:sp>
        <p:sp>
          <p:nvSpPr>
            <p:cNvPr id="23608" name="Freeform 18"/>
            <p:cNvSpPr>
              <a:spLocks/>
            </p:cNvSpPr>
            <p:nvPr/>
          </p:nvSpPr>
          <p:spPr bwMode="auto">
            <a:xfrm>
              <a:off x="2190750" y="2805113"/>
              <a:ext cx="696912" cy="1104900"/>
            </a:xfrm>
            <a:custGeom>
              <a:avLst/>
              <a:gdLst>
                <a:gd name="T0" fmla="*/ 2147483646 w 352"/>
                <a:gd name="T1" fmla="*/ 0 h 536"/>
                <a:gd name="T2" fmla="*/ 0 w 352"/>
                <a:gd name="T3" fmla="*/ 2147483646 h 536"/>
                <a:gd name="T4" fmla="*/ 2147483646 w 352"/>
                <a:gd name="T5" fmla="*/ 2147483646 h 536"/>
                <a:gd name="T6" fmla="*/ 2147483646 w 352"/>
                <a:gd name="T7" fmla="*/ 2147483646 h 536"/>
                <a:gd name="T8" fmla="*/ 2147483646 w 352"/>
                <a:gd name="T9" fmla="*/ 2147483646 h 536"/>
                <a:gd name="T10" fmla="*/ 2147483646 w 352"/>
                <a:gd name="T11" fmla="*/ 2147483646 h 536"/>
                <a:gd name="T12" fmla="*/ 2147483646 w 352"/>
                <a:gd name="T13" fmla="*/ 2147483646 h 536"/>
                <a:gd name="T14" fmla="*/ 2147483646 w 352"/>
                <a:gd name="T15" fmla="*/ 2147483646 h 536"/>
                <a:gd name="T16" fmla="*/ 2147483646 w 352"/>
                <a:gd name="T17" fmla="*/ 2147483646 h 536"/>
                <a:gd name="T18" fmla="*/ 2147483646 w 352"/>
                <a:gd name="T19" fmla="*/ 2147483646 h 536"/>
                <a:gd name="T20" fmla="*/ 2147483646 w 352"/>
                <a:gd name="T21" fmla="*/ 2147483646 h 536"/>
                <a:gd name="T22" fmla="*/ 2147483646 w 352"/>
                <a:gd name="T23" fmla="*/ 0 h 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2"/>
                <a:gd name="T37" fmla="*/ 0 h 536"/>
                <a:gd name="T38" fmla="*/ 352 w 352"/>
                <a:gd name="T39" fmla="*/ 536 h 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2" h="536">
                  <a:moveTo>
                    <a:pt x="40" y="0"/>
                  </a:moveTo>
                  <a:lnTo>
                    <a:pt x="0" y="216"/>
                  </a:lnTo>
                  <a:lnTo>
                    <a:pt x="240" y="536"/>
                  </a:lnTo>
                  <a:lnTo>
                    <a:pt x="256" y="520"/>
                  </a:lnTo>
                  <a:lnTo>
                    <a:pt x="248" y="456"/>
                  </a:lnTo>
                  <a:lnTo>
                    <a:pt x="280" y="464"/>
                  </a:lnTo>
                  <a:lnTo>
                    <a:pt x="312" y="272"/>
                  </a:lnTo>
                  <a:lnTo>
                    <a:pt x="336" y="136"/>
                  </a:lnTo>
                  <a:lnTo>
                    <a:pt x="336" y="96"/>
                  </a:lnTo>
                  <a:lnTo>
                    <a:pt x="352" y="56"/>
                  </a:lnTo>
                  <a:lnTo>
                    <a:pt x="192" y="32"/>
                  </a:lnTo>
                  <a:lnTo>
                    <a:pt x="40" y="0"/>
                  </a:lnTo>
                  <a:close/>
                </a:path>
              </a:pathLst>
            </a:custGeom>
            <a:solidFill>
              <a:srgbClr val="3366CC"/>
            </a:solidFill>
            <a:ln w="12700">
              <a:solidFill>
                <a:schemeClr val="bg1"/>
              </a:solidFill>
              <a:prstDash val="solid"/>
              <a:round/>
              <a:headEnd/>
              <a:tailEnd/>
            </a:ln>
          </p:spPr>
          <p:txBody>
            <a:bodyPr/>
            <a:lstStyle/>
            <a:p>
              <a:endParaRPr lang="en-US"/>
            </a:p>
          </p:txBody>
        </p:sp>
        <p:sp>
          <p:nvSpPr>
            <p:cNvPr id="23609" name="Freeform 19"/>
            <p:cNvSpPr>
              <a:spLocks/>
            </p:cNvSpPr>
            <p:nvPr/>
          </p:nvSpPr>
          <p:spPr bwMode="auto">
            <a:xfrm>
              <a:off x="2571750" y="1898650"/>
              <a:ext cx="633412" cy="1071563"/>
            </a:xfrm>
            <a:custGeom>
              <a:avLst/>
              <a:gdLst>
                <a:gd name="T0" fmla="*/ 2147483646 w 320"/>
                <a:gd name="T1" fmla="*/ 0 h 520"/>
                <a:gd name="T2" fmla="*/ 2147483646 w 320"/>
                <a:gd name="T3" fmla="*/ 2147483646 h 520"/>
                <a:gd name="T4" fmla="*/ 2147483646 w 320"/>
                <a:gd name="T5" fmla="*/ 2147483646 h 520"/>
                <a:gd name="T6" fmla="*/ 2147483646 w 320"/>
                <a:gd name="T7" fmla="*/ 2147483646 h 520"/>
                <a:gd name="T8" fmla="*/ 2147483646 w 320"/>
                <a:gd name="T9" fmla="*/ 2147483646 h 520"/>
                <a:gd name="T10" fmla="*/ 2147483646 w 320"/>
                <a:gd name="T11" fmla="*/ 2147483646 h 520"/>
                <a:gd name="T12" fmla="*/ 2147483646 w 320"/>
                <a:gd name="T13" fmla="*/ 2147483646 h 520"/>
                <a:gd name="T14" fmla="*/ 0 w 320"/>
                <a:gd name="T15" fmla="*/ 2147483646 h 520"/>
                <a:gd name="T16" fmla="*/ 2147483646 w 320"/>
                <a:gd name="T17" fmla="*/ 2147483646 h 520"/>
                <a:gd name="T18" fmla="*/ 2147483646 w 320"/>
                <a:gd name="T19" fmla="*/ 2147483646 h 520"/>
                <a:gd name="T20" fmla="*/ 2147483646 w 320"/>
                <a:gd name="T21" fmla="*/ 2147483646 h 520"/>
                <a:gd name="T22" fmla="*/ 2147483646 w 320"/>
                <a:gd name="T23" fmla="*/ 2147483646 h 520"/>
                <a:gd name="T24" fmla="*/ 2147483646 w 320"/>
                <a:gd name="T25" fmla="*/ 2147483646 h 520"/>
                <a:gd name="T26" fmla="*/ 2147483646 w 320"/>
                <a:gd name="T27" fmla="*/ 2147483646 h 520"/>
                <a:gd name="T28" fmla="*/ 2147483646 w 320"/>
                <a:gd name="T29" fmla="*/ 2147483646 h 520"/>
                <a:gd name="T30" fmla="*/ 2147483646 w 320"/>
                <a:gd name="T31" fmla="*/ 2147483646 h 520"/>
                <a:gd name="T32" fmla="*/ 2147483646 w 320"/>
                <a:gd name="T33" fmla="*/ 2147483646 h 520"/>
                <a:gd name="T34" fmla="*/ 2147483646 w 320"/>
                <a:gd name="T35" fmla="*/ 2147483646 h 520"/>
                <a:gd name="T36" fmla="*/ 2147483646 w 320"/>
                <a:gd name="T37" fmla="*/ 2147483646 h 520"/>
                <a:gd name="T38" fmla="*/ 2147483646 w 320"/>
                <a:gd name="T39" fmla="*/ 2147483646 h 520"/>
                <a:gd name="T40" fmla="*/ 2147483646 w 320"/>
                <a:gd name="T41" fmla="*/ 2147483646 h 520"/>
                <a:gd name="T42" fmla="*/ 2147483646 w 320"/>
                <a:gd name="T43" fmla="*/ 0 h 5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0"/>
                <a:gd name="T67" fmla="*/ 0 h 520"/>
                <a:gd name="T68" fmla="*/ 320 w 320"/>
                <a:gd name="T69" fmla="*/ 520 h 5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0" h="520">
                  <a:moveTo>
                    <a:pt x="80" y="0"/>
                  </a:moveTo>
                  <a:lnTo>
                    <a:pt x="48" y="208"/>
                  </a:lnTo>
                  <a:lnTo>
                    <a:pt x="80" y="248"/>
                  </a:lnTo>
                  <a:lnTo>
                    <a:pt x="32" y="296"/>
                  </a:lnTo>
                  <a:lnTo>
                    <a:pt x="24" y="328"/>
                  </a:lnTo>
                  <a:lnTo>
                    <a:pt x="40" y="344"/>
                  </a:lnTo>
                  <a:lnTo>
                    <a:pt x="24" y="360"/>
                  </a:lnTo>
                  <a:lnTo>
                    <a:pt x="0" y="472"/>
                  </a:lnTo>
                  <a:lnTo>
                    <a:pt x="152" y="504"/>
                  </a:lnTo>
                  <a:lnTo>
                    <a:pt x="296" y="520"/>
                  </a:lnTo>
                  <a:lnTo>
                    <a:pt x="312" y="416"/>
                  </a:lnTo>
                  <a:lnTo>
                    <a:pt x="320" y="352"/>
                  </a:lnTo>
                  <a:lnTo>
                    <a:pt x="304" y="336"/>
                  </a:lnTo>
                  <a:lnTo>
                    <a:pt x="272" y="336"/>
                  </a:lnTo>
                  <a:lnTo>
                    <a:pt x="232" y="344"/>
                  </a:lnTo>
                  <a:lnTo>
                    <a:pt x="224" y="296"/>
                  </a:lnTo>
                  <a:lnTo>
                    <a:pt x="168" y="256"/>
                  </a:lnTo>
                  <a:lnTo>
                    <a:pt x="176" y="232"/>
                  </a:lnTo>
                  <a:lnTo>
                    <a:pt x="184" y="192"/>
                  </a:lnTo>
                  <a:lnTo>
                    <a:pt x="112" y="96"/>
                  </a:lnTo>
                  <a:lnTo>
                    <a:pt x="120" y="8"/>
                  </a:lnTo>
                  <a:lnTo>
                    <a:pt x="80" y="0"/>
                  </a:lnTo>
                  <a:close/>
                </a:path>
              </a:pathLst>
            </a:custGeom>
            <a:solidFill>
              <a:srgbClr val="3366CC"/>
            </a:solidFill>
            <a:ln w="12700">
              <a:solidFill>
                <a:schemeClr val="bg1"/>
              </a:solidFill>
              <a:prstDash val="solid"/>
              <a:round/>
              <a:headEnd/>
              <a:tailEnd/>
            </a:ln>
          </p:spPr>
          <p:txBody>
            <a:bodyPr/>
            <a:lstStyle/>
            <a:p>
              <a:endParaRPr lang="en-US"/>
            </a:p>
          </p:txBody>
        </p:sp>
        <p:sp>
          <p:nvSpPr>
            <p:cNvPr id="23610" name="Freeform 20"/>
            <p:cNvSpPr>
              <a:spLocks/>
            </p:cNvSpPr>
            <p:nvPr/>
          </p:nvSpPr>
          <p:spPr bwMode="auto">
            <a:xfrm>
              <a:off x="2762250" y="2936875"/>
              <a:ext cx="585787" cy="774700"/>
            </a:xfrm>
            <a:custGeom>
              <a:avLst/>
              <a:gdLst>
                <a:gd name="T0" fmla="*/ 2147483646 w 296"/>
                <a:gd name="T1" fmla="*/ 0 h 376"/>
                <a:gd name="T2" fmla="*/ 2147483646 w 296"/>
                <a:gd name="T3" fmla="*/ 2147483646 h 376"/>
                <a:gd name="T4" fmla="*/ 2147483646 w 296"/>
                <a:gd name="T5" fmla="*/ 2147483646 h 376"/>
                <a:gd name="T6" fmla="*/ 2147483646 w 296"/>
                <a:gd name="T7" fmla="*/ 2147483646 h 376"/>
                <a:gd name="T8" fmla="*/ 2147483646 w 296"/>
                <a:gd name="T9" fmla="*/ 2147483646 h 376"/>
                <a:gd name="T10" fmla="*/ 0 w 296"/>
                <a:gd name="T11" fmla="*/ 2147483646 h 376"/>
                <a:gd name="T12" fmla="*/ 2147483646 w 296"/>
                <a:gd name="T13" fmla="*/ 2147483646 h 376"/>
                <a:gd name="T14" fmla="*/ 2147483646 w 296"/>
                <a:gd name="T15" fmla="*/ 0 h 376"/>
                <a:gd name="T16" fmla="*/ 0 60000 65536"/>
                <a:gd name="T17" fmla="*/ 0 60000 65536"/>
                <a:gd name="T18" fmla="*/ 0 60000 65536"/>
                <a:gd name="T19" fmla="*/ 0 60000 65536"/>
                <a:gd name="T20" fmla="*/ 0 60000 65536"/>
                <a:gd name="T21" fmla="*/ 0 60000 65536"/>
                <a:gd name="T22" fmla="*/ 0 60000 65536"/>
                <a:gd name="T23" fmla="*/ 0 60000 65536"/>
                <a:gd name="T24" fmla="*/ 0 w 296"/>
                <a:gd name="T25" fmla="*/ 0 h 376"/>
                <a:gd name="T26" fmla="*/ 296 w 296"/>
                <a:gd name="T27" fmla="*/ 376 h 3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6" h="376">
                  <a:moveTo>
                    <a:pt x="56" y="0"/>
                  </a:moveTo>
                  <a:lnTo>
                    <a:pt x="200" y="16"/>
                  </a:lnTo>
                  <a:lnTo>
                    <a:pt x="192" y="88"/>
                  </a:lnTo>
                  <a:lnTo>
                    <a:pt x="296" y="96"/>
                  </a:lnTo>
                  <a:lnTo>
                    <a:pt x="272" y="376"/>
                  </a:lnTo>
                  <a:lnTo>
                    <a:pt x="0" y="352"/>
                  </a:lnTo>
                  <a:lnTo>
                    <a:pt x="32" y="168"/>
                  </a:lnTo>
                  <a:lnTo>
                    <a:pt x="56" y="0"/>
                  </a:lnTo>
                  <a:close/>
                </a:path>
              </a:pathLst>
            </a:custGeom>
            <a:solidFill>
              <a:srgbClr val="3366CC"/>
            </a:solidFill>
            <a:ln w="12700">
              <a:solidFill>
                <a:schemeClr val="bg1"/>
              </a:solidFill>
              <a:prstDash val="solid"/>
              <a:round/>
              <a:headEnd/>
              <a:tailEnd/>
            </a:ln>
          </p:spPr>
          <p:txBody>
            <a:bodyPr/>
            <a:lstStyle/>
            <a:p>
              <a:endParaRPr lang="en-US"/>
            </a:p>
          </p:txBody>
        </p:sp>
        <p:sp>
          <p:nvSpPr>
            <p:cNvPr id="23611" name="Freeform 21"/>
            <p:cNvSpPr>
              <a:spLocks/>
            </p:cNvSpPr>
            <p:nvPr/>
          </p:nvSpPr>
          <p:spPr bwMode="auto">
            <a:xfrm>
              <a:off x="2794000" y="1914525"/>
              <a:ext cx="1093787" cy="709613"/>
            </a:xfrm>
            <a:custGeom>
              <a:avLst/>
              <a:gdLst>
                <a:gd name="T0" fmla="*/ 2147483646 w 553"/>
                <a:gd name="T1" fmla="*/ 0 h 344"/>
                <a:gd name="T2" fmla="*/ 2147483646 w 553"/>
                <a:gd name="T3" fmla="*/ 2147483646 h 344"/>
                <a:gd name="T4" fmla="*/ 2147483646 w 553"/>
                <a:gd name="T5" fmla="*/ 2147483646 h 344"/>
                <a:gd name="T6" fmla="*/ 2147483646 w 553"/>
                <a:gd name="T7" fmla="*/ 2147483646 h 344"/>
                <a:gd name="T8" fmla="*/ 2147483646 w 553"/>
                <a:gd name="T9" fmla="*/ 2147483646 h 344"/>
                <a:gd name="T10" fmla="*/ 2147483646 w 553"/>
                <a:gd name="T11" fmla="*/ 2147483646 h 344"/>
                <a:gd name="T12" fmla="*/ 2147483646 w 553"/>
                <a:gd name="T13" fmla="*/ 2147483646 h 344"/>
                <a:gd name="T14" fmla="*/ 2147483646 w 553"/>
                <a:gd name="T15" fmla="*/ 2147483646 h 344"/>
                <a:gd name="T16" fmla="*/ 2147483646 w 553"/>
                <a:gd name="T17" fmla="*/ 2147483646 h 344"/>
                <a:gd name="T18" fmla="*/ 2147483646 w 553"/>
                <a:gd name="T19" fmla="*/ 2147483646 h 344"/>
                <a:gd name="T20" fmla="*/ 2147483646 w 553"/>
                <a:gd name="T21" fmla="*/ 2147483646 h 344"/>
                <a:gd name="T22" fmla="*/ 2147483646 w 553"/>
                <a:gd name="T23" fmla="*/ 2147483646 h 344"/>
                <a:gd name="T24" fmla="*/ 2147483646 w 553"/>
                <a:gd name="T25" fmla="*/ 2147483646 h 344"/>
                <a:gd name="T26" fmla="*/ 2147483646 w 553"/>
                <a:gd name="T27" fmla="*/ 2147483646 h 344"/>
                <a:gd name="T28" fmla="*/ 2147483646 w 553"/>
                <a:gd name="T29" fmla="*/ 2147483646 h 344"/>
                <a:gd name="T30" fmla="*/ 2147483646 w 553"/>
                <a:gd name="T31" fmla="*/ 2147483646 h 344"/>
                <a:gd name="T32" fmla="*/ 2147483646 w 553"/>
                <a:gd name="T33" fmla="*/ 2147483646 h 344"/>
                <a:gd name="T34" fmla="*/ 0 w 553"/>
                <a:gd name="T35" fmla="*/ 2147483646 h 344"/>
                <a:gd name="T36" fmla="*/ 2147483646 w 553"/>
                <a:gd name="T37" fmla="*/ 0 h 3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3"/>
                <a:gd name="T58" fmla="*/ 0 h 344"/>
                <a:gd name="T59" fmla="*/ 553 w 553"/>
                <a:gd name="T60" fmla="*/ 344 h 3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3" h="344">
                  <a:moveTo>
                    <a:pt x="8" y="0"/>
                  </a:moveTo>
                  <a:lnTo>
                    <a:pt x="120" y="16"/>
                  </a:lnTo>
                  <a:lnTo>
                    <a:pt x="184" y="24"/>
                  </a:lnTo>
                  <a:lnTo>
                    <a:pt x="272" y="32"/>
                  </a:lnTo>
                  <a:lnTo>
                    <a:pt x="352" y="40"/>
                  </a:lnTo>
                  <a:lnTo>
                    <a:pt x="489" y="48"/>
                  </a:lnTo>
                  <a:lnTo>
                    <a:pt x="553" y="56"/>
                  </a:lnTo>
                  <a:lnTo>
                    <a:pt x="553" y="336"/>
                  </a:lnTo>
                  <a:lnTo>
                    <a:pt x="216" y="312"/>
                  </a:lnTo>
                  <a:lnTo>
                    <a:pt x="208" y="344"/>
                  </a:lnTo>
                  <a:lnTo>
                    <a:pt x="192" y="328"/>
                  </a:lnTo>
                  <a:lnTo>
                    <a:pt x="160" y="328"/>
                  </a:lnTo>
                  <a:lnTo>
                    <a:pt x="120" y="336"/>
                  </a:lnTo>
                  <a:lnTo>
                    <a:pt x="112" y="288"/>
                  </a:lnTo>
                  <a:lnTo>
                    <a:pt x="56" y="248"/>
                  </a:lnTo>
                  <a:lnTo>
                    <a:pt x="64" y="216"/>
                  </a:lnTo>
                  <a:lnTo>
                    <a:pt x="72" y="184"/>
                  </a:lnTo>
                  <a:lnTo>
                    <a:pt x="0" y="88"/>
                  </a:lnTo>
                  <a:lnTo>
                    <a:pt x="8" y="0"/>
                  </a:lnTo>
                  <a:close/>
                </a:path>
              </a:pathLst>
            </a:custGeom>
            <a:solidFill>
              <a:srgbClr val="3366CC"/>
            </a:solidFill>
            <a:ln w="12700">
              <a:solidFill>
                <a:schemeClr val="bg1"/>
              </a:solidFill>
              <a:prstDash val="solid"/>
              <a:round/>
              <a:headEnd/>
              <a:tailEnd/>
            </a:ln>
          </p:spPr>
          <p:txBody>
            <a:bodyPr/>
            <a:lstStyle/>
            <a:p>
              <a:endParaRPr lang="en-US"/>
            </a:p>
          </p:txBody>
        </p:sp>
        <p:sp>
          <p:nvSpPr>
            <p:cNvPr id="23612" name="Freeform 22"/>
            <p:cNvSpPr>
              <a:spLocks/>
            </p:cNvSpPr>
            <p:nvPr/>
          </p:nvSpPr>
          <p:spPr bwMode="auto">
            <a:xfrm>
              <a:off x="3141663" y="2541588"/>
              <a:ext cx="746125" cy="642938"/>
            </a:xfrm>
            <a:custGeom>
              <a:avLst/>
              <a:gdLst>
                <a:gd name="T0" fmla="*/ 2147483646 w 377"/>
                <a:gd name="T1" fmla="*/ 0 h 312"/>
                <a:gd name="T2" fmla="*/ 2147483646 w 377"/>
                <a:gd name="T3" fmla="*/ 2147483646 h 312"/>
                <a:gd name="T4" fmla="*/ 0 w 377"/>
                <a:gd name="T5" fmla="*/ 2147483646 h 312"/>
                <a:gd name="T6" fmla="*/ 2147483646 w 377"/>
                <a:gd name="T7" fmla="*/ 2147483646 h 312"/>
                <a:gd name="T8" fmla="*/ 2147483646 w 377"/>
                <a:gd name="T9" fmla="*/ 2147483646 h 312"/>
                <a:gd name="T10" fmla="*/ 2147483646 w 377"/>
                <a:gd name="T11" fmla="*/ 2147483646 h 312"/>
                <a:gd name="T12" fmla="*/ 2147483646 w 377"/>
                <a:gd name="T13" fmla="*/ 0 h 312"/>
                <a:gd name="T14" fmla="*/ 0 60000 65536"/>
                <a:gd name="T15" fmla="*/ 0 60000 65536"/>
                <a:gd name="T16" fmla="*/ 0 60000 65536"/>
                <a:gd name="T17" fmla="*/ 0 60000 65536"/>
                <a:gd name="T18" fmla="*/ 0 60000 65536"/>
                <a:gd name="T19" fmla="*/ 0 60000 65536"/>
                <a:gd name="T20" fmla="*/ 0 60000 65536"/>
                <a:gd name="T21" fmla="*/ 0 w 377"/>
                <a:gd name="T22" fmla="*/ 0 h 312"/>
                <a:gd name="T23" fmla="*/ 377 w 377"/>
                <a:gd name="T24" fmla="*/ 312 h 3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 h="312">
                  <a:moveTo>
                    <a:pt x="32" y="0"/>
                  </a:moveTo>
                  <a:lnTo>
                    <a:pt x="16" y="120"/>
                  </a:lnTo>
                  <a:lnTo>
                    <a:pt x="0" y="280"/>
                  </a:lnTo>
                  <a:lnTo>
                    <a:pt x="104" y="296"/>
                  </a:lnTo>
                  <a:lnTo>
                    <a:pt x="361" y="312"/>
                  </a:lnTo>
                  <a:lnTo>
                    <a:pt x="377" y="32"/>
                  </a:lnTo>
                  <a:lnTo>
                    <a:pt x="32" y="0"/>
                  </a:lnTo>
                  <a:close/>
                </a:path>
              </a:pathLst>
            </a:custGeom>
            <a:solidFill>
              <a:srgbClr val="3366CC"/>
            </a:solidFill>
            <a:ln w="12700">
              <a:solidFill>
                <a:schemeClr val="bg1"/>
              </a:solidFill>
              <a:prstDash val="solid"/>
              <a:round/>
              <a:headEnd/>
              <a:tailEnd/>
            </a:ln>
          </p:spPr>
          <p:txBody>
            <a:bodyPr/>
            <a:lstStyle/>
            <a:p>
              <a:endParaRPr lang="en-US"/>
            </a:p>
          </p:txBody>
        </p:sp>
        <p:sp>
          <p:nvSpPr>
            <p:cNvPr id="23613" name="Freeform 23"/>
            <p:cNvSpPr>
              <a:spLocks/>
            </p:cNvSpPr>
            <p:nvPr/>
          </p:nvSpPr>
          <p:spPr bwMode="auto">
            <a:xfrm>
              <a:off x="3284538" y="3135313"/>
              <a:ext cx="793750" cy="609600"/>
            </a:xfrm>
            <a:custGeom>
              <a:avLst/>
              <a:gdLst>
                <a:gd name="T0" fmla="*/ 2147483646 w 401"/>
                <a:gd name="T1" fmla="*/ 0 h 296"/>
                <a:gd name="T2" fmla="*/ 2147483646 w 401"/>
                <a:gd name="T3" fmla="*/ 2147483646 h 296"/>
                <a:gd name="T4" fmla="*/ 0 w 401"/>
                <a:gd name="T5" fmla="*/ 2147483646 h 296"/>
                <a:gd name="T6" fmla="*/ 2147483646 w 401"/>
                <a:gd name="T7" fmla="*/ 2147483646 h 296"/>
                <a:gd name="T8" fmla="*/ 2147483646 w 401"/>
                <a:gd name="T9" fmla="*/ 2147483646 h 296"/>
                <a:gd name="T10" fmla="*/ 2147483646 w 401"/>
                <a:gd name="T11" fmla="*/ 2147483646 h 296"/>
                <a:gd name="T12" fmla="*/ 2147483646 w 401"/>
                <a:gd name="T13" fmla="*/ 2147483646 h 296"/>
                <a:gd name="T14" fmla="*/ 2147483646 w 401"/>
                <a:gd name="T15" fmla="*/ 2147483646 h 296"/>
                <a:gd name="T16" fmla="*/ 2147483646 w 401"/>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1"/>
                <a:gd name="T28" fmla="*/ 0 h 296"/>
                <a:gd name="T29" fmla="*/ 401 w 401"/>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1" h="296">
                  <a:moveTo>
                    <a:pt x="32" y="0"/>
                  </a:moveTo>
                  <a:lnTo>
                    <a:pt x="16" y="184"/>
                  </a:lnTo>
                  <a:lnTo>
                    <a:pt x="0" y="280"/>
                  </a:lnTo>
                  <a:lnTo>
                    <a:pt x="201" y="296"/>
                  </a:lnTo>
                  <a:lnTo>
                    <a:pt x="393" y="296"/>
                  </a:lnTo>
                  <a:lnTo>
                    <a:pt x="393" y="160"/>
                  </a:lnTo>
                  <a:lnTo>
                    <a:pt x="401" y="24"/>
                  </a:lnTo>
                  <a:lnTo>
                    <a:pt x="289" y="24"/>
                  </a:lnTo>
                  <a:lnTo>
                    <a:pt x="32" y="0"/>
                  </a:lnTo>
                  <a:close/>
                </a:path>
              </a:pathLst>
            </a:custGeom>
            <a:solidFill>
              <a:srgbClr val="FFCC66"/>
            </a:solidFill>
            <a:ln w="12700">
              <a:solidFill>
                <a:schemeClr val="bg1"/>
              </a:solidFill>
              <a:prstDash val="solid"/>
              <a:round/>
              <a:headEnd/>
              <a:tailEnd/>
            </a:ln>
          </p:spPr>
          <p:txBody>
            <a:bodyPr/>
            <a:lstStyle/>
            <a:p>
              <a:endParaRPr lang="en-US"/>
            </a:p>
          </p:txBody>
        </p:sp>
        <p:sp>
          <p:nvSpPr>
            <p:cNvPr id="23614" name="Freeform 24"/>
            <p:cNvSpPr>
              <a:spLocks/>
            </p:cNvSpPr>
            <p:nvPr/>
          </p:nvSpPr>
          <p:spPr bwMode="auto">
            <a:xfrm>
              <a:off x="2587625" y="3644900"/>
              <a:ext cx="712787" cy="825500"/>
            </a:xfrm>
            <a:custGeom>
              <a:avLst/>
              <a:gdLst>
                <a:gd name="T0" fmla="*/ 2147483646 w 360"/>
                <a:gd name="T1" fmla="*/ 0 h 400"/>
                <a:gd name="T2" fmla="*/ 2147483646 w 360"/>
                <a:gd name="T3" fmla="*/ 2147483646 h 400"/>
                <a:gd name="T4" fmla="*/ 2147483646 w 360"/>
                <a:gd name="T5" fmla="*/ 2147483646 h 400"/>
                <a:gd name="T6" fmla="*/ 2147483646 w 360"/>
                <a:gd name="T7" fmla="*/ 2147483646 h 400"/>
                <a:gd name="T8" fmla="*/ 2147483646 w 360"/>
                <a:gd name="T9" fmla="*/ 2147483646 h 400"/>
                <a:gd name="T10" fmla="*/ 2147483646 w 360"/>
                <a:gd name="T11" fmla="*/ 2147483646 h 400"/>
                <a:gd name="T12" fmla="*/ 2147483646 w 360"/>
                <a:gd name="T13" fmla="*/ 2147483646 h 400"/>
                <a:gd name="T14" fmla="*/ 2147483646 w 360"/>
                <a:gd name="T15" fmla="*/ 2147483646 h 400"/>
                <a:gd name="T16" fmla="*/ 2147483646 w 360"/>
                <a:gd name="T17" fmla="*/ 2147483646 h 400"/>
                <a:gd name="T18" fmla="*/ 2147483646 w 360"/>
                <a:gd name="T19" fmla="*/ 2147483646 h 400"/>
                <a:gd name="T20" fmla="*/ 0 w 360"/>
                <a:gd name="T21" fmla="*/ 2147483646 h 400"/>
                <a:gd name="T22" fmla="*/ 0 w 360"/>
                <a:gd name="T23" fmla="*/ 2147483646 h 400"/>
                <a:gd name="T24" fmla="*/ 2147483646 w 360"/>
                <a:gd name="T25" fmla="*/ 2147483646 h 400"/>
                <a:gd name="T26" fmla="*/ 2147483646 w 360"/>
                <a:gd name="T27" fmla="*/ 2147483646 h 400"/>
                <a:gd name="T28" fmla="*/ 2147483646 w 360"/>
                <a:gd name="T29" fmla="*/ 2147483646 h 400"/>
                <a:gd name="T30" fmla="*/ 2147483646 w 360"/>
                <a:gd name="T31" fmla="*/ 0 h 4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0"/>
                <a:gd name="T49" fmla="*/ 0 h 400"/>
                <a:gd name="T50" fmla="*/ 360 w 360"/>
                <a:gd name="T51" fmla="*/ 400 h 4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0" h="400">
                  <a:moveTo>
                    <a:pt x="88" y="0"/>
                  </a:moveTo>
                  <a:lnTo>
                    <a:pt x="80" y="56"/>
                  </a:lnTo>
                  <a:lnTo>
                    <a:pt x="48" y="48"/>
                  </a:lnTo>
                  <a:lnTo>
                    <a:pt x="56" y="120"/>
                  </a:lnTo>
                  <a:lnTo>
                    <a:pt x="40" y="128"/>
                  </a:lnTo>
                  <a:lnTo>
                    <a:pt x="56" y="168"/>
                  </a:lnTo>
                  <a:lnTo>
                    <a:pt x="40" y="192"/>
                  </a:lnTo>
                  <a:lnTo>
                    <a:pt x="24" y="216"/>
                  </a:lnTo>
                  <a:lnTo>
                    <a:pt x="8" y="248"/>
                  </a:lnTo>
                  <a:lnTo>
                    <a:pt x="24" y="264"/>
                  </a:lnTo>
                  <a:lnTo>
                    <a:pt x="0" y="272"/>
                  </a:lnTo>
                  <a:lnTo>
                    <a:pt x="0" y="296"/>
                  </a:lnTo>
                  <a:lnTo>
                    <a:pt x="200" y="400"/>
                  </a:lnTo>
                  <a:lnTo>
                    <a:pt x="312" y="400"/>
                  </a:lnTo>
                  <a:lnTo>
                    <a:pt x="360" y="32"/>
                  </a:lnTo>
                  <a:lnTo>
                    <a:pt x="88" y="0"/>
                  </a:lnTo>
                  <a:close/>
                </a:path>
              </a:pathLst>
            </a:custGeom>
            <a:solidFill>
              <a:srgbClr val="3366CC"/>
            </a:solidFill>
            <a:ln w="12700">
              <a:solidFill>
                <a:schemeClr val="bg1"/>
              </a:solidFill>
              <a:prstDash val="solid"/>
              <a:round/>
              <a:headEnd/>
              <a:tailEnd/>
            </a:ln>
          </p:spPr>
          <p:txBody>
            <a:bodyPr/>
            <a:lstStyle/>
            <a:p>
              <a:endParaRPr lang="en-US"/>
            </a:p>
          </p:txBody>
        </p:sp>
        <p:sp>
          <p:nvSpPr>
            <p:cNvPr id="23615" name="Freeform 25"/>
            <p:cNvSpPr>
              <a:spLocks/>
            </p:cNvSpPr>
            <p:nvPr/>
          </p:nvSpPr>
          <p:spPr bwMode="auto">
            <a:xfrm>
              <a:off x="3205163" y="3711575"/>
              <a:ext cx="746125" cy="774700"/>
            </a:xfrm>
            <a:custGeom>
              <a:avLst/>
              <a:gdLst>
                <a:gd name="T0" fmla="*/ 2147483646 w 377"/>
                <a:gd name="T1" fmla="*/ 0 h 376"/>
                <a:gd name="T2" fmla="*/ 2147483646 w 377"/>
                <a:gd name="T3" fmla="*/ 2147483646 h 376"/>
                <a:gd name="T4" fmla="*/ 2147483646 w 377"/>
                <a:gd name="T5" fmla="*/ 2147483646 h 376"/>
                <a:gd name="T6" fmla="*/ 2147483646 w 377"/>
                <a:gd name="T7" fmla="*/ 2147483646 h 376"/>
                <a:gd name="T8" fmla="*/ 2147483646 w 377"/>
                <a:gd name="T9" fmla="*/ 2147483646 h 376"/>
                <a:gd name="T10" fmla="*/ 2147483646 w 377"/>
                <a:gd name="T11" fmla="*/ 2147483646 h 376"/>
                <a:gd name="T12" fmla="*/ 2147483646 w 377"/>
                <a:gd name="T13" fmla="*/ 2147483646 h 376"/>
                <a:gd name="T14" fmla="*/ 2147483646 w 377"/>
                <a:gd name="T15" fmla="*/ 2147483646 h 376"/>
                <a:gd name="T16" fmla="*/ 0 w 377"/>
                <a:gd name="T17" fmla="*/ 2147483646 h 376"/>
                <a:gd name="T18" fmla="*/ 2147483646 w 377"/>
                <a:gd name="T19" fmla="*/ 2147483646 h 376"/>
                <a:gd name="T20" fmla="*/ 2147483646 w 377"/>
                <a:gd name="T21" fmla="*/ 0 h 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7"/>
                <a:gd name="T34" fmla="*/ 0 h 376"/>
                <a:gd name="T35" fmla="*/ 377 w 377"/>
                <a:gd name="T36" fmla="*/ 376 h 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7" h="376">
                  <a:moveTo>
                    <a:pt x="48" y="0"/>
                  </a:moveTo>
                  <a:lnTo>
                    <a:pt x="377" y="16"/>
                  </a:lnTo>
                  <a:lnTo>
                    <a:pt x="361" y="352"/>
                  </a:lnTo>
                  <a:lnTo>
                    <a:pt x="257" y="344"/>
                  </a:lnTo>
                  <a:lnTo>
                    <a:pt x="152" y="336"/>
                  </a:lnTo>
                  <a:lnTo>
                    <a:pt x="152" y="352"/>
                  </a:lnTo>
                  <a:lnTo>
                    <a:pt x="64" y="352"/>
                  </a:lnTo>
                  <a:lnTo>
                    <a:pt x="64" y="376"/>
                  </a:lnTo>
                  <a:lnTo>
                    <a:pt x="0" y="368"/>
                  </a:lnTo>
                  <a:lnTo>
                    <a:pt x="32" y="88"/>
                  </a:lnTo>
                  <a:lnTo>
                    <a:pt x="48" y="0"/>
                  </a:lnTo>
                  <a:close/>
                </a:path>
              </a:pathLst>
            </a:custGeom>
            <a:solidFill>
              <a:srgbClr val="3366CC"/>
            </a:solidFill>
            <a:ln w="12700">
              <a:solidFill>
                <a:schemeClr val="bg1"/>
              </a:solidFill>
              <a:prstDash val="solid"/>
              <a:round/>
              <a:headEnd/>
              <a:tailEnd/>
            </a:ln>
          </p:spPr>
          <p:txBody>
            <a:bodyPr/>
            <a:lstStyle/>
            <a:p>
              <a:endParaRPr lang="en-US"/>
            </a:p>
          </p:txBody>
        </p:sp>
        <p:sp>
          <p:nvSpPr>
            <p:cNvPr id="23616" name="Freeform 26"/>
            <p:cNvSpPr>
              <a:spLocks/>
            </p:cNvSpPr>
            <p:nvPr/>
          </p:nvSpPr>
          <p:spPr bwMode="auto">
            <a:xfrm>
              <a:off x="3506788" y="3760788"/>
              <a:ext cx="1522412" cy="1466850"/>
            </a:xfrm>
            <a:custGeom>
              <a:avLst/>
              <a:gdLst>
                <a:gd name="T0" fmla="*/ 2147483646 w 769"/>
                <a:gd name="T1" fmla="*/ 0 h 712"/>
                <a:gd name="T2" fmla="*/ 2147483646 w 769"/>
                <a:gd name="T3" fmla="*/ 2147483646 h 712"/>
                <a:gd name="T4" fmla="*/ 2147483646 w 769"/>
                <a:gd name="T5" fmla="*/ 2147483646 h 712"/>
                <a:gd name="T6" fmla="*/ 2147483646 w 769"/>
                <a:gd name="T7" fmla="*/ 2147483646 h 712"/>
                <a:gd name="T8" fmla="*/ 2147483646 w 769"/>
                <a:gd name="T9" fmla="*/ 2147483646 h 712"/>
                <a:gd name="T10" fmla="*/ 2147483646 w 769"/>
                <a:gd name="T11" fmla="*/ 2147483646 h 712"/>
                <a:gd name="T12" fmla="*/ 2147483646 w 769"/>
                <a:gd name="T13" fmla="*/ 2147483646 h 712"/>
                <a:gd name="T14" fmla="*/ 2147483646 w 769"/>
                <a:gd name="T15" fmla="*/ 2147483646 h 712"/>
                <a:gd name="T16" fmla="*/ 2147483646 w 769"/>
                <a:gd name="T17" fmla="*/ 2147483646 h 712"/>
                <a:gd name="T18" fmla="*/ 2147483646 w 769"/>
                <a:gd name="T19" fmla="*/ 2147483646 h 712"/>
                <a:gd name="T20" fmla="*/ 2147483646 w 769"/>
                <a:gd name="T21" fmla="*/ 2147483646 h 712"/>
                <a:gd name="T22" fmla="*/ 2147483646 w 769"/>
                <a:gd name="T23" fmla="*/ 2147483646 h 712"/>
                <a:gd name="T24" fmla="*/ 2147483646 w 769"/>
                <a:gd name="T25" fmla="*/ 2147483646 h 712"/>
                <a:gd name="T26" fmla="*/ 2147483646 w 769"/>
                <a:gd name="T27" fmla="*/ 2147483646 h 712"/>
                <a:gd name="T28" fmla="*/ 2147483646 w 769"/>
                <a:gd name="T29" fmla="*/ 2147483646 h 712"/>
                <a:gd name="T30" fmla="*/ 2147483646 w 769"/>
                <a:gd name="T31" fmla="*/ 2147483646 h 712"/>
                <a:gd name="T32" fmla="*/ 2147483646 w 769"/>
                <a:gd name="T33" fmla="*/ 2147483646 h 712"/>
                <a:gd name="T34" fmla="*/ 2147483646 w 769"/>
                <a:gd name="T35" fmla="*/ 2147483646 h 712"/>
                <a:gd name="T36" fmla="*/ 2147483646 w 769"/>
                <a:gd name="T37" fmla="*/ 2147483646 h 712"/>
                <a:gd name="T38" fmla="*/ 2147483646 w 769"/>
                <a:gd name="T39" fmla="*/ 2147483646 h 712"/>
                <a:gd name="T40" fmla="*/ 2147483646 w 769"/>
                <a:gd name="T41" fmla="*/ 2147483646 h 712"/>
                <a:gd name="T42" fmla="*/ 2147483646 w 769"/>
                <a:gd name="T43" fmla="*/ 2147483646 h 712"/>
                <a:gd name="T44" fmla="*/ 2147483646 w 769"/>
                <a:gd name="T45" fmla="*/ 2147483646 h 712"/>
                <a:gd name="T46" fmla="*/ 2147483646 w 769"/>
                <a:gd name="T47" fmla="*/ 2147483646 h 712"/>
                <a:gd name="T48" fmla="*/ 2147483646 w 769"/>
                <a:gd name="T49" fmla="*/ 2147483646 h 712"/>
                <a:gd name="T50" fmla="*/ 2147483646 w 769"/>
                <a:gd name="T51" fmla="*/ 2147483646 h 712"/>
                <a:gd name="T52" fmla="*/ 2147483646 w 769"/>
                <a:gd name="T53" fmla="*/ 2147483646 h 712"/>
                <a:gd name="T54" fmla="*/ 2147483646 w 769"/>
                <a:gd name="T55" fmla="*/ 2147483646 h 712"/>
                <a:gd name="T56" fmla="*/ 2147483646 w 769"/>
                <a:gd name="T57" fmla="*/ 2147483646 h 712"/>
                <a:gd name="T58" fmla="*/ 2147483646 w 769"/>
                <a:gd name="T59" fmla="*/ 2147483646 h 712"/>
                <a:gd name="T60" fmla="*/ 2147483646 w 769"/>
                <a:gd name="T61" fmla="*/ 2147483646 h 712"/>
                <a:gd name="T62" fmla="*/ 2147483646 w 769"/>
                <a:gd name="T63" fmla="*/ 2147483646 h 712"/>
                <a:gd name="T64" fmla="*/ 2147483646 w 769"/>
                <a:gd name="T65" fmla="*/ 2147483646 h 712"/>
                <a:gd name="T66" fmla="*/ 2147483646 w 769"/>
                <a:gd name="T67" fmla="*/ 2147483646 h 712"/>
                <a:gd name="T68" fmla="*/ 2147483646 w 769"/>
                <a:gd name="T69" fmla="*/ 2147483646 h 712"/>
                <a:gd name="T70" fmla="*/ 2147483646 w 769"/>
                <a:gd name="T71" fmla="*/ 2147483646 h 712"/>
                <a:gd name="T72" fmla="*/ 2147483646 w 769"/>
                <a:gd name="T73" fmla="*/ 2147483646 h 712"/>
                <a:gd name="T74" fmla="*/ 2147483646 w 769"/>
                <a:gd name="T75" fmla="*/ 2147483646 h 712"/>
                <a:gd name="T76" fmla="*/ 2147483646 w 769"/>
                <a:gd name="T77" fmla="*/ 2147483646 h 712"/>
                <a:gd name="T78" fmla="*/ 2147483646 w 769"/>
                <a:gd name="T79" fmla="*/ 2147483646 h 712"/>
                <a:gd name="T80" fmla="*/ 2147483646 w 769"/>
                <a:gd name="T81" fmla="*/ 2147483646 h 712"/>
                <a:gd name="T82" fmla="*/ 2147483646 w 769"/>
                <a:gd name="T83" fmla="*/ 2147483646 h 712"/>
                <a:gd name="T84" fmla="*/ 2147483646 w 769"/>
                <a:gd name="T85" fmla="*/ 2147483646 h 712"/>
                <a:gd name="T86" fmla="*/ 2147483646 w 769"/>
                <a:gd name="T87" fmla="*/ 2147483646 h 712"/>
                <a:gd name="T88" fmla="*/ 2147483646 w 769"/>
                <a:gd name="T89" fmla="*/ 2147483646 h 712"/>
                <a:gd name="T90" fmla="*/ 2147483646 w 769"/>
                <a:gd name="T91" fmla="*/ 2147483646 h 712"/>
                <a:gd name="T92" fmla="*/ 0 w 769"/>
                <a:gd name="T93" fmla="*/ 2147483646 h 712"/>
                <a:gd name="T94" fmla="*/ 0 w 769"/>
                <a:gd name="T95" fmla="*/ 2147483646 h 712"/>
                <a:gd name="T96" fmla="*/ 2147483646 w 769"/>
                <a:gd name="T97" fmla="*/ 2147483646 h 712"/>
                <a:gd name="T98" fmla="*/ 2147483646 w 769"/>
                <a:gd name="T99" fmla="*/ 2147483646 h 712"/>
                <a:gd name="T100" fmla="*/ 2147483646 w 769"/>
                <a:gd name="T101" fmla="*/ 0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69"/>
                <a:gd name="T154" fmla="*/ 0 h 712"/>
                <a:gd name="T155" fmla="*/ 769 w 769"/>
                <a:gd name="T156" fmla="*/ 712 h 7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69" h="712">
                  <a:moveTo>
                    <a:pt x="225" y="0"/>
                  </a:moveTo>
                  <a:lnTo>
                    <a:pt x="393" y="8"/>
                  </a:lnTo>
                  <a:lnTo>
                    <a:pt x="393" y="136"/>
                  </a:lnTo>
                  <a:lnTo>
                    <a:pt x="481" y="168"/>
                  </a:lnTo>
                  <a:lnTo>
                    <a:pt x="505" y="160"/>
                  </a:lnTo>
                  <a:lnTo>
                    <a:pt x="561" y="184"/>
                  </a:lnTo>
                  <a:lnTo>
                    <a:pt x="593" y="184"/>
                  </a:lnTo>
                  <a:lnTo>
                    <a:pt x="665" y="160"/>
                  </a:lnTo>
                  <a:lnTo>
                    <a:pt x="697" y="184"/>
                  </a:lnTo>
                  <a:lnTo>
                    <a:pt x="729" y="192"/>
                  </a:lnTo>
                  <a:lnTo>
                    <a:pt x="729" y="296"/>
                  </a:lnTo>
                  <a:lnTo>
                    <a:pt x="769" y="360"/>
                  </a:lnTo>
                  <a:lnTo>
                    <a:pt x="761" y="456"/>
                  </a:lnTo>
                  <a:lnTo>
                    <a:pt x="721" y="488"/>
                  </a:lnTo>
                  <a:lnTo>
                    <a:pt x="713" y="456"/>
                  </a:lnTo>
                  <a:lnTo>
                    <a:pt x="697" y="472"/>
                  </a:lnTo>
                  <a:lnTo>
                    <a:pt x="705" y="496"/>
                  </a:lnTo>
                  <a:lnTo>
                    <a:pt x="633" y="544"/>
                  </a:lnTo>
                  <a:lnTo>
                    <a:pt x="617" y="552"/>
                  </a:lnTo>
                  <a:lnTo>
                    <a:pt x="577" y="576"/>
                  </a:lnTo>
                  <a:lnTo>
                    <a:pt x="577" y="592"/>
                  </a:lnTo>
                  <a:lnTo>
                    <a:pt x="561" y="592"/>
                  </a:lnTo>
                  <a:lnTo>
                    <a:pt x="577" y="616"/>
                  </a:lnTo>
                  <a:lnTo>
                    <a:pt x="553" y="640"/>
                  </a:lnTo>
                  <a:lnTo>
                    <a:pt x="561" y="680"/>
                  </a:lnTo>
                  <a:lnTo>
                    <a:pt x="577" y="688"/>
                  </a:lnTo>
                  <a:lnTo>
                    <a:pt x="577" y="712"/>
                  </a:lnTo>
                  <a:lnTo>
                    <a:pt x="545" y="712"/>
                  </a:lnTo>
                  <a:lnTo>
                    <a:pt x="513" y="704"/>
                  </a:lnTo>
                  <a:lnTo>
                    <a:pt x="497" y="704"/>
                  </a:lnTo>
                  <a:lnTo>
                    <a:pt x="441" y="688"/>
                  </a:lnTo>
                  <a:lnTo>
                    <a:pt x="409" y="600"/>
                  </a:lnTo>
                  <a:lnTo>
                    <a:pt x="369" y="568"/>
                  </a:lnTo>
                  <a:lnTo>
                    <a:pt x="329" y="496"/>
                  </a:lnTo>
                  <a:lnTo>
                    <a:pt x="313" y="488"/>
                  </a:lnTo>
                  <a:lnTo>
                    <a:pt x="297" y="464"/>
                  </a:lnTo>
                  <a:lnTo>
                    <a:pt x="273" y="464"/>
                  </a:lnTo>
                  <a:lnTo>
                    <a:pt x="249" y="464"/>
                  </a:lnTo>
                  <a:lnTo>
                    <a:pt x="225" y="464"/>
                  </a:lnTo>
                  <a:lnTo>
                    <a:pt x="209" y="504"/>
                  </a:lnTo>
                  <a:lnTo>
                    <a:pt x="185" y="512"/>
                  </a:lnTo>
                  <a:lnTo>
                    <a:pt x="137" y="480"/>
                  </a:lnTo>
                  <a:lnTo>
                    <a:pt x="113" y="448"/>
                  </a:lnTo>
                  <a:lnTo>
                    <a:pt x="105" y="408"/>
                  </a:lnTo>
                  <a:lnTo>
                    <a:pt x="81" y="376"/>
                  </a:lnTo>
                  <a:lnTo>
                    <a:pt x="32" y="336"/>
                  </a:lnTo>
                  <a:lnTo>
                    <a:pt x="0" y="296"/>
                  </a:lnTo>
                  <a:lnTo>
                    <a:pt x="0" y="280"/>
                  </a:lnTo>
                  <a:lnTo>
                    <a:pt x="113" y="280"/>
                  </a:lnTo>
                  <a:lnTo>
                    <a:pt x="209" y="288"/>
                  </a:lnTo>
                  <a:lnTo>
                    <a:pt x="225" y="0"/>
                  </a:lnTo>
                  <a:close/>
                </a:path>
              </a:pathLst>
            </a:custGeom>
            <a:solidFill>
              <a:srgbClr val="3366CC"/>
            </a:solidFill>
            <a:ln w="12700">
              <a:solidFill>
                <a:schemeClr val="bg1"/>
              </a:solidFill>
              <a:prstDash val="solid"/>
              <a:round/>
              <a:headEnd/>
              <a:tailEnd/>
            </a:ln>
          </p:spPr>
          <p:txBody>
            <a:bodyPr/>
            <a:lstStyle/>
            <a:p>
              <a:endParaRPr lang="en-US"/>
            </a:p>
          </p:txBody>
        </p:sp>
        <p:sp>
          <p:nvSpPr>
            <p:cNvPr id="23617" name="Freeform 27"/>
            <p:cNvSpPr>
              <a:spLocks/>
            </p:cNvSpPr>
            <p:nvPr/>
          </p:nvSpPr>
          <p:spPr bwMode="auto">
            <a:xfrm>
              <a:off x="3887788" y="2030413"/>
              <a:ext cx="744537" cy="444500"/>
            </a:xfrm>
            <a:custGeom>
              <a:avLst/>
              <a:gdLst>
                <a:gd name="T0" fmla="*/ 0 w 376"/>
                <a:gd name="T1" fmla="*/ 0 h 216"/>
                <a:gd name="T2" fmla="*/ 2147483646 w 376"/>
                <a:gd name="T3" fmla="*/ 2147483646 h 216"/>
                <a:gd name="T4" fmla="*/ 2147483646 w 376"/>
                <a:gd name="T5" fmla="*/ 2147483646 h 216"/>
                <a:gd name="T6" fmla="*/ 2147483646 w 376"/>
                <a:gd name="T7" fmla="*/ 2147483646 h 216"/>
                <a:gd name="T8" fmla="*/ 2147483646 w 376"/>
                <a:gd name="T9" fmla="*/ 2147483646 h 216"/>
                <a:gd name="T10" fmla="*/ 2147483646 w 376"/>
                <a:gd name="T11" fmla="*/ 2147483646 h 216"/>
                <a:gd name="T12" fmla="*/ 2147483646 w 376"/>
                <a:gd name="T13" fmla="*/ 2147483646 h 216"/>
                <a:gd name="T14" fmla="*/ 0 w 376"/>
                <a:gd name="T15" fmla="*/ 2147483646 h 216"/>
                <a:gd name="T16" fmla="*/ 0 w 376"/>
                <a:gd name="T17" fmla="*/ 0 h 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6"/>
                <a:gd name="T28" fmla="*/ 0 h 216"/>
                <a:gd name="T29" fmla="*/ 376 w 376"/>
                <a:gd name="T30" fmla="*/ 216 h 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6" h="216">
                  <a:moveTo>
                    <a:pt x="0" y="0"/>
                  </a:moveTo>
                  <a:lnTo>
                    <a:pt x="312" y="8"/>
                  </a:lnTo>
                  <a:lnTo>
                    <a:pt x="336" y="72"/>
                  </a:lnTo>
                  <a:lnTo>
                    <a:pt x="360" y="120"/>
                  </a:lnTo>
                  <a:lnTo>
                    <a:pt x="376" y="200"/>
                  </a:lnTo>
                  <a:lnTo>
                    <a:pt x="368" y="216"/>
                  </a:lnTo>
                  <a:lnTo>
                    <a:pt x="248" y="216"/>
                  </a:lnTo>
                  <a:lnTo>
                    <a:pt x="0" y="208"/>
                  </a:lnTo>
                  <a:lnTo>
                    <a:pt x="0" y="0"/>
                  </a:lnTo>
                  <a:close/>
                </a:path>
              </a:pathLst>
            </a:custGeom>
            <a:solidFill>
              <a:srgbClr val="3366CC"/>
            </a:solidFill>
            <a:ln w="12700">
              <a:solidFill>
                <a:schemeClr val="bg1"/>
              </a:solidFill>
              <a:prstDash val="solid"/>
              <a:round/>
              <a:headEnd/>
              <a:tailEnd/>
            </a:ln>
          </p:spPr>
          <p:txBody>
            <a:bodyPr/>
            <a:lstStyle/>
            <a:p>
              <a:endParaRPr lang="en-US"/>
            </a:p>
          </p:txBody>
        </p:sp>
        <p:sp>
          <p:nvSpPr>
            <p:cNvPr id="23618" name="Freeform 28"/>
            <p:cNvSpPr>
              <a:spLocks/>
            </p:cNvSpPr>
            <p:nvPr/>
          </p:nvSpPr>
          <p:spPr bwMode="auto">
            <a:xfrm>
              <a:off x="3871913" y="2459038"/>
              <a:ext cx="776287" cy="527050"/>
            </a:xfrm>
            <a:custGeom>
              <a:avLst/>
              <a:gdLst>
                <a:gd name="T0" fmla="*/ 2147483646 w 392"/>
                <a:gd name="T1" fmla="*/ 0 h 256"/>
                <a:gd name="T2" fmla="*/ 2147483646 w 392"/>
                <a:gd name="T3" fmla="*/ 2147483646 h 256"/>
                <a:gd name="T4" fmla="*/ 0 w 392"/>
                <a:gd name="T5" fmla="*/ 2147483646 h 256"/>
                <a:gd name="T6" fmla="*/ 2147483646 w 392"/>
                <a:gd name="T7" fmla="*/ 2147483646 h 256"/>
                <a:gd name="T8" fmla="*/ 2147483646 w 392"/>
                <a:gd name="T9" fmla="*/ 2147483646 h 256"/>
                <a:gd name="T10" fmla="*/ 2147483646 w 392"/>
                <a:gd name="T11" fmla="*/ 2147483646 h 256"/>
                <a:gd name="T12" fmla="*/ 2147483646 w 392"/>
                <a:gd name="T13" fmla="*/ 2147483646 h 256"/>
                <a:gd name="T14" fmla="*/ 2147483646 w 392"/>
                <a:gd name="T15" fmla="*/ 2147483646 h 256"/>
                <a:gd name="T16" fmla="*/ 2147483646 w 392"/>
                <a:gd name="T17" fmla="*/ 2147483646 h 256"/>
                <a:gd name="T18" fmla="*/ 2147483646 w 392"/>
                <a:gd name="T19" fmla="*/ 2147483646 h 256"/>
                <a:gd name="T20" fmla="*/ 2147483646 w 392"/>
                <a:gd name="T21" fmla="*/ 2147483646 h 256"/>
                <a:gd name="T22" fmla="*/ 2147483646 w 392"/>
                <a:gd name="T23" fmla="*/ 2147483646 h 256"/>
                <a:gd name="T24" fmla="*/ 2147483646 w 392"/>
                <a:gd name="T25" fmla="*/ 2147483646 h 256"/>
                <a:gd name="T26" fmla="*/ 2147483646 w 392"/>
                <a:gd name="T27" fmla="*/ 0 h 2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2"/>
                <a:gd name="T43" fmla="*/ 0 h 256"/>
                <a:gd name="T44" fmla="*/ 392 w 392"/>
                <a:gd name="T45" fmla="*/ 256 h 2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2" h="256">
                  <a:moveTo>
                    <a:pt x="8" y="0"/>
                  </a:moveTo>
                  <a:lnTo>
                    <a:pt x="8" y="104"/>
                  </a:lnTo>
                  <a:lnTo>
                    <a:pt x="0" y="216"/>
                  </a:lnTo>
                  <a:lnTo>
                    <a:pt x="280" y="224"/>
                  </a:lnTo>
                  <a:lnTo>
                    <a:pt x="312" y="240"/>
                  </a:lnTo>
                  <a:lnTo>
                    <a:pt x="336" y="216"/>
                  </a:lnTo>
                  <a:lnTo>
                    <a:pt x="392" y="256"/>
                  </a:lnTo>
                  <a:lnTo>
                    <a:pt x="384" y="216"/>
                  </a:lnTo>
                  <a:lnTo>
                    <a:pt x="384" y="176"/>
                  </a:lnTo>
                  <a:lnTo>
                    <a:pt x="392" y="64"/>
                  </a:lnTo>
                  <a:lnTo>
                    <a:pt x="368" y="40"/>
                  </a:lnTo>
                  <a:lnTo>
                    <a:pt x="376" y="8"/>
                  </a:lnTo>
                  <a:lnTo>
                    <a:pt x="192" y="8"/>
                  </a:lnTo>
                  <a:lnTo>
                    <a:pt x="8" y="0"/>
                  </a:lnTo>
                  <a:close/>
                </a:path>
              </a:pathLst>
            </a:custGeom>
            <a:solidFill>
              <a:srgbClr val="3366CC"/>
            </a:solidFill>
            <a:ln w="12700">
              <a:solidFill>
                <a:schemeClr val="bg1"/>
              </a:solidFill>
              <a:prstDash val="solid"/>
              <a:round/>
              <a:headEnd/>
              <a:tailEnd/>
            </a:ln>
          </p:spPr>
          <p:txBody>
            <a:bodyPr/>
            <a:lstStyle/>
            <a:p>
              <a:endParaRPr lang="en-US"/>
            </a:p>
          </p:txBody>
        </p:sp>
        <p:sp>
          <p:nvSpPr>
            <p:cNvPr id="23619" name="Freeform 29"/>
            <p:cNvSpPr>
              <a:spLocks/>
            </p:cNvSpPr>
            <p:nvPr/>
          </p:nvSpPr>
          <p:spPr bwMode="auto">
            <a:xfrm>
              <a:off x="3856038" y="2903538"/>
              <a:ext cx="919162" cy="428625"/>
            </a:xfrm>
            <a:custGeom>
              <a:avLst/>
              <a:gdLst>
                <a:gd name="T0" fmla="*/ 2147483646 w 464"/>
                <a:gd name="T1" fmla="*/ 0 h 208"/>
                <a:gd name="T2" fmla="*/ 0 w 464"/>
                <a:gd name="T3" fmla="*/ 2147483646 h 208"/>
                <a:gd name="T4" fmla="*/ 2147483646 w 464"/>
                <a:gd name="T5" fmla="*/ 2147483646 h 208"/>
                <a:gd name="T6" fmla="*/ 2147483646 w 464"/>
                <a:gd name="T7" fmla="*/ 2147483646 h 208"/>
                <a:gd name="T8" fmla="*/ 2147483646 w 464"/>
                <a:gd name="T9" fmla="*/ 2147483646 h 208"/>
                <a:gd name="T10" fmla="*/ 2147483646 w 464"/>
                <a:gd name="T11" fmla="*/ 2147483646 h 208"/>
                <a:gd name="T12" fmla="*/ 2147483646 w 464"/>
                <a:gd name="T13" fmla="*/ 2147483646 h 208"/>
                <a:gd name="T14" fmla="*/ 2147483646 w 464"/>
                <a:gd name="T15" fmla="*/ 2147483646 h 208"/>
                <a:gd name="T16" fmla="*/ 2147483646 w 464"/>
                <a:gd name="T17" fmla="*/ 2147483646 h 208"/>
                <a:gd name="T18" fmla="*/ 2147483646 w 464"/>
                <a:gd name="T19" fmla="*/ 2147483646 h 208"/>
                <a:gd name="T20" fmla="*/ 2147483646 w 464"/>
                <a:gd name="T21" fmla="*/ 0 h 208"/>
                <a:gd name="T22" fmla="*/ 2147483646 w 464"/>
                <a:gd name="T23" fmla="*/ 2147483646 h 208"/>
                <a:gd name="T24" fmla="*/ 2147483646 w 464"/>
                <a:gd name="T25" fmla="*/ 2147483646 h 208"/>
                <a:gd name="T26" fmla="*/ 2147483646 w 464"/>
                <a:gd name="T27" fmla="*/ 0 h 208"/>
                <a:gd name="T28" fmla="*/ 2147483646 w 464"/>
                <a:gd name="T29" fmla="*/ 0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4"/>
                <a:gd name="T46" fmla="*/ 0 h 208"/>
                <a:gd name="T47" fmla="*/ 464 w 464"/>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4" h="208">
                  <a:moveTo>
                    <a:pt x="8" y="0"/>
                  </a:moveTo>
                  <a:lnTo>
                    <a:pt x="0" y="136"/>
                  </a:lnTo>
                  <a:lnTo>
                    <a:pt x="104" y="136"/>
                  </a:lnTo>
                  <a:lnTo>
                    <a:pt x="104" y="208"/>
                  </a:lnTo>
                  <a:lnTo>
                    <a:pt x="248" y="208"/>
                  </a:lnTo>
                  <a:lnTo>
                    <a:pt x="376" y="200"/>
                  </a:lnTo>
                  <a:lnTo>
                    <a:pt x="464" y="208"/>
                  </a:lnTo>
                  <a:lnTo>
                    <a:pt x="440" y="144"/>
                  </a:lnTo>
                  <a:lnTo>
                    <a:pt x="416" y="88"/>
                  </a:lnTo>
                  <a:lnTo>
                    <a:pt x="400" y="32"/>
                  </a:lnTo>
                  <a:lnTo>
                    <a:pt x="344" y="0"/>
                  </a:lnTo>
                  <a:lnTo>
                    <a:pt x="320" y="16"/>
                  </a:lnTo>
                  <a:lnTo>
                    <a:pt x="288" y="8"/>
                  </a:lnTo>
                  <a:lnTo>
                    <a:pt x="160" y="0"/>
                  </a:lnTo>
                  <a:lnTo>
                    <a:pt x="8" y="0"/>
                  </a:lnTo>
                  <a:close/>
                </a:path>
              </a:pathLst>
            </a:custGeom>
            <a:solidFill>
              <a:srgbClr val="3366CC"/>
            </a:solidFill>
            <a:ln w="12700">
              <a:solidFill>
                <a:schemeClr val="bg1"/>
              </a:solidFill>
              <a:prstDash val="solid"/>
              <a:round/>
              <a:headEnd/>
              <a:tailEnd/>
            </a:ln>
          </p:spPr>
          <p:txBody>
            <a:bodyPr/>
            <a:lstStyle/>
            <a:p>
              <a:endParaRPr lang="en-US"/>
            </a:p>
          </p:txBody>
        </p:sp>
        <p:sp>
          <p:nvSpPr>
            <p:cNvPr id="23620" name="Freeform 30"/>
            <p:cNvSpPr>
              <a:spLocks/>
            </p:cNvSpPr>
            <p:nvPr/>
          </p:nvSpPr>
          <p:spPr bwMode="auto">
            <a:xfrm>
              <a:off x="4062413" y="3316288"/>
              <a:ext cx="808037" cy="428625"/>
            </a:xfrm>
            <a:custGeom>
              <a:avLst/>
              <a:gdLst>
                <a:gd name="T0" fmla="*/ 0 w 408"/>
                <a:gd name="T1" fmla="*/ 2147483646 h 208"/>
                <a:gd name="T2" fmla="*/ 0 w 408"/>
                <a:gd name="T3" fmla="*/ 2147483646 h 208"/>
                <a:gd name="T4" fmla="*/ 0 w 408"/>
                <a:gd name="T5" fmla="*/ 2147483646 h 208"/>
                <a:gd name="T6" fmla="*/ 2147483646 w 408"/>
                <a:gd name="T7" fmla="*/ 2147483646 h 208"/>
                <a:gd name="T8" fmla="*/ 2147483646 w 408"/>
                <a:gd name="T9" fmla="*/ 2147483646 h 208"/>
                <a:gd name="T10" fmla="*/ 2147483646 w 408"/>
                <a:gd name="T11" fmla="*/ 2147483646 h 208"/>
                <a:gd name="T12" fmla="*/ 2147483646 w 408"/>
                <a:gd name="T13" fmla="*/ 2147483646 h 208"/>
                <a:gd name="T14" fmla="*/ 2147483646 w 408"/>
                <a:gd name="T15" fmla="*/ 2147483646 h 208"/>
                <a:gd name="T16" fmla="*/ 2147483646 w 408"/>
                <a:gd name="T17" fmla="*/ 0 h 208"/>
                <a:gd name="T18" fmla="*/ 2147483646 w 408"/>
                <a:gd name="T19" fmla="*/ 2147483646 h 208"/>
                <a:gd name="T20" fmla="*/ 0 w 408"/>
                <a:gd name="T21" fmla="*/ 2147483646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8"/>
                <a:gd name="T34" fmla="*/ 0 h 208"/>
                <a:gd name="T35" fmla="*/ 408 w 408"/>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8" h="208">
                  <a:moveTo>
                    <a:pt x="0" y="8"/>
                  </a:moveTo>
                  <a:lnTo>
                    <a:pt x="0" y="128"/>
                  </a:lnTo>
                  <a:lnTo>
                    <a:pt x="0" y="208"/>
                  </a:lnTo>
                  <a:lnTo>
                    <a:pt x="408" y="208"/>
                  </a:lnTo>
                  <a:lnTo>
                    <a:pt x="400" y="104"/>
                  </a:lnTo>
                  <a:lnTo>
                    <a:pt x="400" y="64"/>
                  </a:lnTo>
                  <a:lnTo>
                    <a:pt x="368" y="40"/>
                  </a:lnTo>
                  <a:lnTo>
                    <a:pt x="376" y="16"/>
                  </a:lnTo>
                  <a:lnTo>
                    <a:pt x="360" y="0"/>
                  </a:lnTo>
                  <a:lnTo>
                    <a:pt x="176" y="8"/>
                  </a:lnTo>
                  <a:lnTo>
                    <a:pt x="0" y="8"/>
                  </a:lnTo>
                  <a:close/>
                </a:path>
              </a:pathLst>
            </a:custGeom>
            <a:solidFill>
              <a:srgbClr val="3366CC"/>
            </a:solidFill>
            <a:ln w="12700">
              <a:solidFill>
                <a:schemeClr val="bg1"/>
              </a:solidFill>
              <a:prstDash val="solid"/>
              <a:round/>
              <a:headEnd/>
              <a:tailEnd/>
            </a:ln>
          </p:spPr>
          <p:txBody>
            <a:bodyPr/>
            <a:lstStyle/>
            <a:p>
              <a:endParaRPr lang="en-US"/>
            </a:p>
          </p:txBody>
        </p:sp>
        <p:sp>
          <p:nvSpPr>
            <p:cNvPr id="23621" name="Freeform 31"/>
            <p:cNvSpPr>
              <a:spLocks/>
            </p:cNvSpPr>
            <p:nvPr/>
          </p:nvSpPr>
          <p:spPr bwMode="auto">
            <a:xfrm>
              <a:off x="3951288" y="3744913"/>
              <a:ext cx="935037" cy="477838"/>
            </a:xfrm>
            <a:custGeom>
              <a:avLst/>
              <a:gdLst>
                <a:gd name="T0" fmla="*/ 0 w 472"/>
                <a:gd name="T1" fmla="*/ 0 h 232"/>
                <a:gd name="T2" fmla="*/ 0 w 472"/>
                <a:gd name="T3" fmla="*/ 2147483646 h 232"/>
                <a:gd name="T4" fmla="*/ 2147483646 w 472"/>
                <a:gd name="T5" fmla="*/ 2147483646 h 232"/>
                <a:gd name="T6" fmla="*/ 2147483646 w 472"/>
                <a:gd name="T7" fmla="*/ 2147483646 h 232"/>
                <a:gd name="T8" fmla="*/ 2147483646 w 472"/>
                <a:gd name="T9" fmla="*/ 2147483646 h 232"/>
                <a:gd name="T10" fmla="*/ 2147483646 w 472"/>
                <a:gd name="T11" fmla="*/ 2147483646 h 232"/>
                <a:gd name="T12" fmla="*/ 2147483646 w 472"/>
                <a:gd name="T13" fmla="*/ 2147483646 h 232"/>
                <a:gd name="T14" fmla="*/ 2147483646 w 472"/>
                <a:gd name="T15" fmla="*/ 2147483646 h 232"/>
                <a:gd name="T16" fmla="*/ 2147483646 w 472"/>
                <a:gd name="T17" fmla="*/ 2147483646 h 232"/>
                <a:gd name="T18" fmla="*/ 2147483646 w 472"/>
                <a:gd name="T19" fmla="*/ 2147483646 h 232"/>
                <a:gd name="T20" fmla="*/ 2147483646 w 472"/>
                <a:gd name="T21" fmla="*/ 2147483646 h 232"/>
                <a:gd name="T22" fmla="*/ 2147483646 w 472"/>
                <a:gd name="T23" fmla="*/ 0 h 232"/>
                <a:gd name="T24" fmla="*/ 0 w 472"/>
                <a:gd name="T25" fmla="*/ 0 h 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2"/>
                <a:gd name="T40" fmla="*/ 0 h 232"/>
                <a:gd name="T41" fmla="*/ 472 w 472"/>
                <a:gd name="T42" fmla="*/ 232 h 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2" h="232">
                  <a:moveTo>
                    <a:pt x="0" y="0"/>
                  </a:moveTo>
                  <a:lnTo>
                    <a:pt x="0" y="40"/>
                  </a:lnTo>
                  <a:lnTo>
                    <a:pt x="168" y="48"/>
                  </a:lnTo>
                  <a:lnTo>
                    <a:pt x="168" y="176"/>
                  </a:lnTo>
                  <a:lnTo>
                    <a:pt x="256" y="216"/>
                  </a:lnTo>
                  <a:lnTo>
                    <a:pt x="280" y="200"/>
                  </a:lnTo>
                  <a:lnTo>
                    <a:pt x="336" y="232"/>
                  </a:lnTo>
                  <a:lnTo>
                    <a:pt x="368" y="224"/>
                  </a:lnTo>
                  <a:lnTo>
                    <a:pt x="440" y="200"/>
                  </a:lnTo>
                  <a:lnTo>
                    <a:pt x="472" y="224"/>
                  </a:lnTo>
                  <a:lnTo>
                    <a:pt x="472" y="88"/>
                  </a:lnTo>
                  <a:lnTo>
                    <a:pt x="464" y="0"/>
                  </a:lnTo>
                  <a:lnTo>
                    <a:pt x="0" y="0"/>
                  </a:lnTo>
                  <a:close/>
                </a:path>
              </a:pathLst>
            </a:custGeom>
            <a:solidFill>
              <a:srgbClr val="3366CC"/>
            </a:solidFill>
            <a:ln w="12700">
              <a:solidFill>
                <a:schemeClr val="bg1"/>
              </a:solidFill>
              <a:prstDash val="solid"/>
              <a:round/>
              <a:headEnd/>
              <a:tailEnd/>
            </a:ln>
          </p:spPr>
          <p:txBody>
            <a:bodyPr/>
            <a:lstStyle/>
            <a:p>
              <a:endParaRPr lang="en-US"/>
            </a:p>
          </p:txBody>
        </p:sp>
        <p:sp>
          <p:nvSpPr>
            <p:cNvPr id="23622" name="Freeform 32"/>
            <p:cNvSpPr>
              <a:spLocks/>
            </p:cNvSpPr>
            <p:nvPr/>
          </p:nvSpPr>
          <p:spPr bwMode="auto">
            <a:xfrm>
              <a:off x="4870450" y="3760788"/>
              <a:ext cx="538162" cy="527050"/>
            </a:xfrm>
            <a:custGeom>
              <a:avLst/>
              <a:gdLst>
                <a:gd name="T0" fmla="*/ 0 w 272"/>
                <a:gd name="T1" fmla="*/ 2147483646 h 256"/>
                <a:gd name="T2" fmla="*/ 2147483646 w 272"/>
                <a:gd name="T3" fmla="*/ 2147483646 h 256"/>
                <a:gd name="T4" fmla="*/ 2147483646 w 272"/>
                <a:gd name="T5" fmla="*/ 0 h 256"/>
                <a:gd name="T6" fmla="*/ 2147483646 w 272"/>
                <a:gd name="T7" fmla="*/ 2147483646 h 256"/>
                <a:gd name="T8" fmla="*/ 2147483646 w 272"/>
                <a:gd name="T9" fmla="*/ 2147483646 h 256"/>
                <a:gd name="T10" fmla="*/ 2147483646 w 272"/>
                <a:gd name="T11" fmla="*/ 2147483646 h 256"/>
                <a:gd name="T12" fmla="*/ 2147483646 w 272"/>
                <a:gd name="T13" fmla="*/ 2147483646 h 256"/>
                <a:gd name="T14" fmla="*/ 2147483646 w 272"/>
                <a:gd name="T15" fmla="*/ 2147483646 h 256"/>
                <a:gd name="T16" fmla="*/ 2147483646 w 272"/>
                <a:gd name="T17" fmla="*/ 2147483646 h 256"/>
                <a:gd name="T18" fmla="*/ 2147483646 w 272"/>
                <a:gd name="T19" fmla="*/ 2147483646 h 256"/>
                <a:gd name="T20" fmla="*/ 2147483646 w 272"/>
                <a:gd name="T21" fmla="*/ 2147483646 h 256"/>
                <a:gd name="T22" fmla="*/ 2147483646 w 272"/>
                <a:gd name="T23" fmla="*/ 2147483646 h 256"/>
                <a:gd name="T24" fmla="*/ 2147483646 w 272"/>
                <a:gd name="T25" fmla="*/ 2147483646 h 256"/>
                <a:gd name="T26" fmla="*/ 2147483646 w 272"/>
                <a:gd name="T27" fmla="*/ 2147483646 h 256"/>
                <a:gd name="T28" fmla="*/ 2147483646 w 272"/>
                <a:gd name="T29" fmla="*/ 2147483646 h 256"/>
                <a:gd name="T30" fmla="*/ 0 w 272"/>
                <a:gd name="T31" fmla="*/ 2147483646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2"/>
                <a:gd name="T49" fmla="*/ 0 h 256"/>
                <a:gd name="T50" fmla="*/ 272 w 272"/>
                <a:gd name="T51" fmla="*/ 256 h 2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2" h="256">
                  <a:moveTo>
                    <a:pt x="0" y="24"/>
                  </a:moveTo>
                  <a:lnTo>
                    <a:pt x="112" y="8"/>
                  </a:lnTo>
                  <a:lnTo>
                    <a:pt x="240" y="0"/>
                  </a:lnTo>
                  <a:lnTo>
                    <a:pt x="232" y="32"/>
                  </a:lnTo>
                  <a:lnTo>
                    <a:pt x="264" y="24"/>
                  </a:lnTo>
                  <a:lnTo>
                    <a:pt x="272" y="48"/>
                  </a:lnTo>
                  <a:lnTo>
                    <a:pt x="240" y="72"/>
                  </a:lnTo>
                  <a:lnTo>
                    <a:pt x="248" y="104"/>
                  </a:lnTo>
                  <a:lnTo>
                    <a:pt x="216" y="160"/>
                  </a:lnTo>
                  <a:lnTo>
                    <a:pt x="192" y="200"/>
                  </a:lnTo>
                  <a:lnTo>
                    <a:pt x="208" y="248"/>
                  </a:lnTo>
                  <a:lnTo>
                    <a:pt x="40" y="256"/>
                  </a:lnTo>
                  <a:lnTo>
                    <a:pt x="40" y="224"/>
                  </a:lnTo>
                  <a:lnTo>
                    <a:pt x="8" y="216"/>
                  </a:lnTo>
                  <a:lnTo>
                    <a:pt x="8" y="72"/>
                  </a:lnTo>
                  <a:lnTo>
                    <a:pt x="0" y="24"/>
                  </a:lnTo>
                  <a:close/>
                </a:path>
              </a:pathLst>
            </a:custGeom>
            <a:solidFill>
              <a:srgbClr val="3366CC"/>
            </a:solidFill>
            <a:ln w="12700">
              <a:solidFill>
                <a:schemeClr val="bg1"/>
              </a:solidFill>
              <a:prstDash val="solid"/>
              <a:round/>
              <a:headEnd/>
              <a:tailEnd/>
            </a:ln>
          </p:spPr>
          <p:txBody>
            <a:bodyPr/>
            <a:lstStyle/>
            <a:p>
              <a:endParaRPr lang="en-US"/>
            </a:p>
          </p:txBody>
        </p:sp>
        <p:sp>
          <p:nvSpPr>
            <p:cNvPr id="23623" name="Freeform 33"/>
            <p:cNvSpPr>
              <a:spLocks/>
            </p:cNvSpPr>
            <p:nvPr/>
          </p:nvSpPr>
          <p:spPr bwMode="auto">
            <a:xfrm>
              <a:off x="4949825" y="4256088"/>
              <a:ext cx="649287" cy="542925"/>
            </a:xfrm>
            <a:custGeom>
              <a:avLst/>
              <a:gdLst>
                <a:gd name="T0" fmla="*/ 0 w 328"/>
                <a:gd name="T1" fmla="*/ 2147483646 h 264"/>
                <a:gd name="T2" fmla="*/ 2147483646 w 328"/>
                <a:gd name="T3" fmla="*/ 0 h 264"/>
                <a:gd name="T4" fmla="*/ 2147483646 w 328"/>
                <a:gd name="T5" fmla="*/ 2147483646 h 264"/>
                <a:gd name="T6" fmla="*/ 2147483646 w 328"/>
                <a:gd name="T7" fmla="*/ 2147483646 h 264"/>
                <a:gd name="T8" fmla="*/ 2147483646 w 328"/>
                <a:gd name="T9" fmla="*/ 2147483646 h 264"/>
                <a:gd name="T10" fmla="*/ 2147483646 w 328"/>
                <a:gd name="T11" fmla="*/ 2147483646 h 264"/>
                <a:gd name="T12" fmla="*/ 2147483646 w 328"/>
                <a:gd name="T13" fmla="*/ 2147483646 h 264"/>
                <a:gd name="T14" fmla="*/ 2147483646 w 328"/>
                <a:gd name="T15" fmla="*/ 2147483646 h 264"/>
                <a:gd name="T16" fmla="*/ 2147483646 w 328"/>
                <a:gd name="T17" fmla="*/ 2147483646 h 264"/>
                <a:gd name="T18" fmla="*/ 2147483646 w 328"/>
                <a:gd name="T19" fmla="*/ 2147483646 h 264"/>
                <a:gd name="T20" fmla="*/ 2147483646 w 328"/>
                <a:gd name="T21" fmla="*/ 2147483646 h 264"/>
                <a:gd name="T22" fmla="*/ 2147483646 w 328"/>
                <a:gd name="T23" fmla="*/ 2147483646 h 264"/>
                <a:gd name="T24" fmla="*/ 2147483646 w 328"/>
                <a:gd name="T25" fmla="*/ 2147483646 h 264"/>
                <a:gd name="T26" fmla="*/ 2147483646 w 328"/>
                <a:gd name="T27" fmla="*/ 2147483646 h 264"/>
                <a:gd name="T28" fmla="*/ 2147483646 w 328"/>
                <a:gd name="T29" fmla="*/ 2147483646 h 264"/>
                <a:gd name="T30" fmla="*/ 2147483646 w 328"/>
                <a:gd name="T31" fmla="*/ 2147483646 h 264"/>
                <a:gd name="T32" fmla="*/ 2147483646 w 328"/>
                <a:gd name="T33" fmla="*/ 2147483646 h 264"/>
                <a:gd name="T34" fmla="*/ 2147483646 w 328"/>
                <a:gd name="T35" fmla="*/ 2147483646 h 264"/>
                <a:gd name="T36" fmla="*/ 2147483646 w 328"/>
                <a:gd name="T37" fmla="*/ 2147483646 h 264"/>
                <a:gd name="T38" fmla="*/ 2147483646 w 328"/>
                <a:gd name="T39" fmla="*/ 2147483646 h 264"/>
                <a:gd name="T40" fmla="*/ 2147483646 w 328"/>
                <a:gd name="T41" fmla="*/ 2147483646 h 264"/>
                <a:gd name="T42" fmla="*/ 2147483646 w 328"/>
                <a:gd name="T43" fmla="*/ 2147483646 h 264"/>
                <a:gd name="T44" fmla="*/ 2147483646 w 328"/>
                <a:gd name="T45" fmla="*/ 2147483646 h 264"/>
                <a:gd name="T46" fmla="*/ 2147483646 w 328"/>
                <a:gd name="T47" fmla="*/ 2147483646 h 264"/>
                <a:gd name="T48" fmla="*/ 2147483646 w 328"/>
                <a:gd name="T49" fmla="*/ 2147483646 h 264"/>
                <a:gd name="T50" fmla="*/ 2147483646 w 328"/>
                <a:gd name="T51" fmla="*/ 2147483646 h 264"/>
                <a:gd name="T52" fmla="*/ 2147483646 w 328"/>
                <a:gd name="T53" fmla="*/ 2147483646 h 264"/>
                <a:gd name="T54" fmla="*/ 2147483646 w 328"/>
                <a:gd name="T55" fmla="*/ 2147483646 h 264"/>
                <a:gd name="T56" fmla="*/ 2147483646 w 328"/>
                <a:gd name="T57" fmla="*/ 2147483646 h 264"/>
                <a:gd name="T58" fmla="*/ 2147483646 w 328"/>
                <a:gd name="T59" fmla="*/ 2147483646 h 264"/>
                <a:gd name="T60" fmla="*/ 2147483646 w 328"/>
                <a:gd name="T61" fmla="*/ 2147483646 h 264"/>
                <a:gd name="T62" fmla="*/ 2147483646 w 328"/>
                <a:gd name="T63" fmla="*/ 2147483646 h 264"/>
                <a:gd name="T64" fmla="*/ 2147483646 w 328"/>
                <a:gd name="T65" fmla="*/ 2147483646 h 264"/>
                <a:gd name="T66" fmla="*/ 0 w 328"/>
                <a:gd name="T67" fmla="*/ 2147483646 h 264"/>
                <a:gd name="T68" fmla="*/ 0 w 328"/>
                <a:gd name="T69" fmla="*/ 2147483646 h 2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8"/>
                <a:gd name="T106" fmla="*/ 0 h 264"/>
                <a:gd name="T107" fmla="*/ 328 w 328"/>
                <a:gd name="T108" fmla="*/ 264 h 2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8" h="264">
                  <a:moveTo>
                    <a:pt x="0" y="8"/>
                  </a:moveTo>
                  <a:lnTo>
                    <a:pt x="168" y="0"/>
                  </a:lnTo>
                  <a:lnTo>
                    <a:pt x="192" y="56"/>
                  </a:lnTo>
                  <a:lnTo>
                    <a:pt x="168" y="120"/>
                  </a:lnTo>
                  <a:lnTo>
                    <a:pt x="160" y="152"/>
                  </a:lnTo>
                  <a:lnTo>
                    <a:pt x="272" y="136"/>
                  </a:lnTo>
                  <a:lnTo>
                    <a:pt x="280" y="184"/>
                  </a:lnTo>
                  <a:lnTo>
                    <a:pt x="248" y="176"/>
                  </a:lnTo>
                  <a:lnTo>
                    <a:pt x="232" y="192"/>
                  </a:lnTo>
                  <a:lnTo>
                    <a:pt x="248" y="208"/>
                  </a:lnTo>
                  <a:lnTo>
                    <a:pt x="280" y="192"/>
                  </a:lnTo>
                  <a:lnTo>
                    <a:pt x="280" y="216"/>
                  </a:lnTo>
                  <a:lnTo>
                    <a:pt x="296" y="192"/>
                  </a:lnTo>
                  <a:lnTo>
                    <a:pt x="312" y="192"/>
                  </a:lnTo>
                  <a:lnTo>
                    <a:pt x="296" y="232"/>
                  </a:lnTo>
                  <a:lnTo>
                    <a:pt x="320" y="240"/>
                  </a:lnTo>
                  <a:lnTo>
                    <a:pt x="328" y="256"/>
                  </a:lnTo>
                  <a:lnTo>
                    <a:pt x="320" y="264"/>
                  </a:lnTo>
                  <a:lnTo>
                    <a:pt x="304" y="248"/>
                  </a:lnTo>
                  <a:lnTo>
                    <a:pt x="272" y="240"/>
                  </a:lnTo>
                  <a:lnTo>
                    <a:pt x="272" y="264"/>
                  </a:lnTo>
                  <a:lnTo>
                    <a:pt x="256" y="264"/>
                  </a:lnTo>
                  <a:lnTo>
                    <a:pt x="248" y="248"/>
                  </a:lnTo>
                  <a:lnTo>
                    <a:pt x="240" y="256"/>
                  </a:lnTo>
                  <a:lnTo>
                    <a:pt x="192" y="256"/>
                  </a:lnTo>
                  <a:lnTo>
                    <a:pt x="192" y="248"/>
                  </a:lnTo>
                  <a:lnTo>
                    <a:pt x="176" y="232"/>
                  </a:lnTo>
                  <a:lnTo>
                    <a:pt x="136" y="232"/>
                  </a:lnTo>
                  <a:lnTo>
                    <a:pt x="168" y="248"/>
                  </a:lnTo>
                  <a:lnTo>
                    <a:pt x="128" y="256"/>
                  </a:lnTo>
                  <a:lnTo>
                    <a:pt x="56" y="240"/>
                  </a:lnTo>
                  <a:lnTo>
                    <a:pt x="32" y="248"/>
                  </a:lnTo>
                  <a:lnTo>
                    <a:pt x="40" y="160"/>
                  </a:lnTo>
                  <a:lnTo>
                    <a:pt x="0" y="88"/>
                  </a:lnTo>
                  <a:lnTo>
                    <a:pt x="0" y="8"/>
                  </a:lnTo>
                  <a:close/>
                </a:path>
              </a:pathLst>
            </a:custGeom>
            <a:solidFill>
              <a:srgbClr val="3366CC"/>
            </a:solidFill>
            <a:ln w="12700">
              <a:solidFill>
                <a:schemeClr val="bg1"/>
              </a:solidFill>
              <a:prstDash val="solid"/>
              <a:round/>
              <a:headEnd/>
              <a:tailEnd/>
            </a:ln>
          </p:spPr>
          <p:txBody>
            <a:bodyPr/>
            <a:lstStyle/>
            <a:p>
              <a:endParaRPr lang="en-US"/>
            </a:p>
          </p:txBody>
        </p:sp>
        <p:sp>
          <p:nvSpPr>
            <p:cNvPr id="23624" name="Freeform 34"/>
            <p:cNvSpPr>
              <a:spLocks/>
            </p:cNvSpPr>
            <p:nvPr/>
          </p:nvSpPr>
          <p:spPr bwMode="auto">
            <a:xfrm>
              <a:off x="4505325" y="1981200"/>
              <a:ext cx="728662" cy="839788"/>
            </a:xfrm>
            <a:custGeom>
              <a:avLst/>
              <a:gdLst>
                <a:gd name="T0" fmla="*/ 0 w 368"/>
                <a:gd name="T1" fmla="*/ 2147483646 h 408"/>
                <a:gd name="T2" fmla="*/ 2147483646 w 368"/>
                <a:gd name="T3" fmla="*/ 2147483646 h 408"/>
                <a:gd name="T4" fmla="*/ 2147483646 w 368"/>
                <a:gd name="T5" fmla="*/ 0 h 408"/>
                <a:gd name="T6" fmla="*/ 2147483646 w 368"/>
                <a:gd name="T7" fmla="*/ 2147483646 h 408"/>
                <a:gd name="T8" fmla="*/ 2147483646 w 368"/>
                <a:gd name="T9" fmla="*/ 2147483646 h 408"/>
                <a:gd name="T10" fmla="*/ 2147483646 w 368"/>
                <a:gd name="T11" fmla="*/ 2147483646 h 408"/>
                <a:gd name="T12" fmla="*/ 2147483646 w 368"/>
                <a:gd name="T13" fmla="*/ 2147483646 h 408"/>
                <a:gd name="T14" fmla="*/ 2147483646 w 368"/>
                <a:gd name="T15" fmla="*/ 2147483646 h 408"/>
                <a:gd name="T16" fmla="*/ 2147483646 w 368"/>
                <a:gd name="T17" fmla="*/ 2147483646 h 408"/>
                <a:gd name="T18" fmla="*/ 2147483646 w 368"/>
                <a:gd name="T19" fmla="*/ 2147483646 h 408"/>
                <a:gd name="T20" fmla="*/ 2147483646 w 368"/>
                <a:gd name="T21" fmla="*/ 2147483646 h 408"/>
                <a:gd name="T22" fmla="*/ 2147483646 w 368"/>
                <a:gd name="T23" fmla="*/ 2147483646 h 408"/>
                <a:gd name="T24" fmla="*/ 2147483646 w 368"/>
                <a:gd name="T25" fmla="*/ 2147483646 h 408"/>
                <a:gd name="T26" fmla="*/ 2147483646 w 368"/>
                <a:gd name="T27" fmla="*/ 2147483646 h 408"/>
                <a:gd name="T28" fmla="*/ 2147483646 w 368"/>
                <a:gd name="T29" fmla="*/ 2147483646 h 408"/>
                <a:gd name="T30" fmla="*/ 2147483646 w 368"/>
                <a:gd name="T31" fmla="*/ 2147483646 h 408"/>
                <a:gd name="T32" fmla="*/ 2147483646 w 368"/>
                <a:gd name="T33" fmla="*/ 2147483646 h 408"/>
                <a:gd name="T34" fmla="*/ 2147483646 w 368"/>
                <a:gd name="T35" fmla="*/ 2147483646 h 408"/>
                <a:gd name="T36" fmla="*/ 2147483646 w 368"/>
                <a:gd name="T37" fmla="*/ 2147483646 h 408"/>
                <a:gd name="T38" fmla="*/ 2147483646 w 368"/>
                <a:gd name="T39" fmla="*/ 2147483646 h 408"/>
                <a:gd name="T40" fmla="*/ 2147483646 w 368"/>
                <a:gd name="T41" fmla="*/ 2147483646 h 408"/>
                <a:gd name="T42" fmla="*/ 2147483646 w 368"/>
                <a:gd name="T43" fmla="*/ 2147483646 h 408"/>
                <a:gd name="T44" fmla="*/ 2147483646 w 368"/>
                <a:gd name="T45" fmla="*/ 2147483646 h 408"/>
                <a:gd name="T46" fmla="*/ 2147483646 w 368"/>
                <a:gd name="T47" fmla="*/ 2147483646 h 408"/>
                <a:gd name="T48" fmla="*/ 2147483646 w 368"/>
                <a:gd name="T49" fmla="*/ 2147483646 h 408"/>
                <a:gd name="T50" fmla="*/ 2147483646 w 368"/>
                <a:gd name="T51" fmla="*/ 2147483646 h 408"/>
                <a:gd name="T52" fmla="*/ 2147483646 w 368"/>
                <a:gd name="T53" fmla="*/ 2147483646 h 408"/>
                <a:gd name="T54" fmla="*/ 2147483646 w 368"/>
                <a:gd name="T55" fmla="*/ 2147483646 h 408"/>
                <a:gd name="T56" fmla="*/ 2147483646 w 368"/>
                <a:gd name="T57" fmla="*/ 2147483646 h 408"/>
                <a:gd name="T58" fmla="*/ 2147483646 w 368"/>
                <a:gd name="T59" fmla="*/ 2147483646 h 408"/>
                <a:gd name="T60" fmla="*/ 0 w 368"/>
                <a:gd name="T61" fmla="*/ 2147483646 h 40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68"/>
                <a:gd name="T94" fmla="*/ 0 h 408"/>
                <a:gd name="T95" fmla="*/ 368 w 368"/>
                <a:gd name="T96" fmla="*/ 408 h 40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68" h="408">
                  <a:moveTo>
                    <a:pt x="0" y="32"/>
                  </a:moveTo>
                  <a:lnTo>
                    <a:pt x="96" y="32"/>
                  </a:lnTo>
                  <a:lnTo>
                    <a:pt x="96" y="0"/>
                  </a:lnTo>
                  <a:lnTo>
                    <a:pt x="120" y="8"/>
                  </a:lnTo>
                  <a:lnTo>
                    <a:pt x="120" y="32"/>
                  </a:lnTo>
                  <a:lnTo>
                    <a:pt x="168" y="56"/>
                  </a:lnTo>
                  <a:lnTo>
                    <a:pt x="184" y="48"/>
                  </a:lnTo>
                  <a:lnTo>
                    <a:pt x="208" y="48"/>
                  </a:lnTo>
                  <a:lnTo>
                    <a:pt x="232" y="72"/>
                  </a:lnTo>
                  <a:lnTo>
                    <a:pt x="240" y="64"/>
                  </a:lnTo>
                  <a:lnTo>
                    <a:pt x="280" y="72"/>
                  </a:lnTo>
                  <a:lnTo>
                    <a:pt x="296" y="56"/>
                  </a:lnTo>
                  <a:lnTo>
                    <a:pt x="320" y="64"/>
                  </a:lnTo>
                  <a:lnTo>
                    <a:pt x="368" y="64"/>
                  </a:lnTo>
                  <a:lnTo>
                    <a:pt x="296" y="120"/>
                  </a:lnTo>
                  <a:lnTo>
                    <a:pt x="256" y="160"/>
                  </a:lnTo>
                  <a:lnTo>
                    <a:pt x="264" y="224"/>
                  </a:lnTo>
                  <a:lnTo>
                    <a:pt x="240" y="256"/>
                  </a:lnTo>
                  <a:lnTo>
                    <a:pt x="248" y="272"/>
                  </a:lnTo>
                  <a:lnTo>
                    <a:pt x="248" y="320"/>
                  </a:lnTo>
                  <a:lnTo>
                    <a:pt x="272" y="320"/>
                  </a:lnTo>
                  <a:lnTo>
                    <a:pt x="312" y="352"/>
                  </a:lnTo>
                  <a:lnTo>
                    <a:pt x="328" y="400"/>
                  </a:lnTo>
                  <a:lnTo>
                    <a:pt x="64" y="408"/>
                  </a:lnTo>
                  <a:lnTo>
                    <a:pt x="72" y="296"/>
                  </a:lnTo>
                  <a:lnTo>
                    <a:pt x="48" y="272"/>
                  </a:lnTo>
                  <a:lnTo>
                    <a:pt x="56" y="240"/>
                  </a:lnTo>
                  <a:lnTo>
                    <a:pt x="64" y="224"/>
                  </a:lnTo>
                  <a:lnTo>
                    <a:pt x="48" y="144"/>
                  </a:lnTo>
                  <a:lnTo>
                    <a:pt x="24" y="96"/>
                  </a:lnTo>
                  <a:lnTo>
                    <a:pt x="0" y="32"/>
                  </a:lnTo>
                  <a:close/>
                </a:path>
              </a:pathLst>
            </a:custGeom>
            <a:solidFill>
              <a:srgbClr val="3366CC"/>
            </a:solidFill>
            <a:ln w="12700">
              <a:solidFill>
                <a:schemeClr val="bg1"/>
              </a:solidFill>
              <a:prstDash val="solid"/>
              <a:round/>
              <a:headEnd/>
              <a:tailEnd/>
            </a:ln>
          </p:spPr>
          <p:txBody>
            <a:bodyPr/>
            <a:lstStyle/>
            <a:p>
              <a:endParaRPr lang="en-US"/>
            </a:p>
          </p:txBody>
        </p:sp>
        <p:sp>
          <p:nvSpPr>
            <p:cNvPr id="23625" name="Freeform 35"/>
            <p:cNvSpPr>
              <a:spLocks/>
            </p:cNvSpPr>
            <p:nvPr/>
          </p:nvSpPr>
          <p:spPr bwMode="auto">
            <a:xfrm>
              <a:off x="4981575" y="2260600"/>
              <a:ext cx="538162" cy="676275"/>
            </a:xfrm>
            <a:custGeom>
              <a:avLst/>
              <a:gdLst>
                <a:gd name="T0" fmla="*/ 2147483646 w 272"/>
                <a:gd name="T1" fmla="*/ 2147483646 h 328"/>
                <a:gd name="T2" fmla="*/ 2147483646 w 272"/>
                <a:gd name="T3" fmla="*/ 2147483646 h 328"/>
                <a:gd name="T4" fmla="*/ 2147483646 w 272"/>
                <a:gd name="T5" fmla="*/ 2147483646 h 328"/>
                <a:gd name="T6" fmla="*/ 2147483646 w 272"/>
                <a:gd name="T7" fmla="*/ 0 h 328"/>
                <a:gd name="T8" fmla="*/ 2147483646 w 272"/>
                <a:gd name="T9" fmla="*/ 2147483646 h 328"/>
                <a:gd name="T10" fmla="*/ 2147483646 w 272"/>
                <a:gd name="T11" fmla="*/ 2147483646 h 328"/>
                <a:gd name="T12" fmla="*/ 2147483646 w 272"/>
                <a:gd name="T13" fmla="*/ 2147483646 h 328"/>
                <a:gd name="T14" fmla="*/ 2147483646 w 272"/>
                <a:gd name="T15" fmla="*/ 2147483646 h 328"/>
                <a:gd name="T16" fmla="*/ 2147483646 w 272"/>
                <a:gd name="T17" fmla="*/ 2147483646 h 328"/>
                <a:gd name="T18" fmla="*/ 2147483646 w 272"/>
                <a:gd name="T19" fmla="*/ 2147483646 h 328"/>
                <a:gd name="T20" fmla="*/ 2147483646 w 272"/>
                <a:gd name="T21" fmla="*/ 2147483646 h 328"/>
                <a:gd name="T22" fmla="*/ 2147483646 w 272"/>
                <a:gd name="T23" fmla="*/ 2147483646 h 328"/>
                <a:gd name="T24" fmla="*/ 2147483646 w 272"/>
                <a:gd name="T25" fmla="*/ 2147483646 h 328"/>
                <a:gd name="T26" fmla="*/ 2147483646 w 272"/>
                <a:gd name="T27" fmla="*/ 2147483646 h 328"/>
                <a:gd name="T28" fmla="*/ 2147483646 w 272"/>
                <a:gd name="T29" fmla="*/ 2147483646 h 328"/>
                <a:gd name="T30" fmla="*/ 2147483646 w 272"/>
                <a:gd name="T31" fmla="*/ 2147483646 h 328"/>
                <a:gd name="T32" fmla="*/ 2147483646 w 272"/>
                <a:gd name="T33" fmla="*/ 2147483646 h 328"/>
                <a:gd name="T34" fmla="*/ 2147483646 w 272"/>
                <a:gd name="T35" fmla="*/ 2147483646 h 328"/>
                <a:gd name="T36" fmla="*/ 2147483646 w 272"/>
                <a:gd name="T37" fmla="*/ 2147483646 h 328"/>
                <a:gd name="T38" fmla="*/ 2147483646 w 272"/>
                <a:gd name="T39" fmla="*/ 2147483646 h 328"/>
                <a:gd name="T40" fmla="*/ 2147483646 w 272"/>
                <a:gd name="T41" fmla="*/ 2147483646 h 328"/>
                <a:gd name="T42" fmla="*/ 2147483646 w 272"/>
                <a:gd name="T43" fmla="*/ 2147483646 h 328"/>
                <a:gd name="T44" fmla="*/ 2147483646 w 272"/>
                <a:gd name="T45" fmla="*/ 2147483646 h 328"/>
                <a:gd name="T46" fmla="*/ 2147483646 w 272"/>
                <a:gd name="T47" fmla="*/ 2147483646 h 328"/>
                <a:gd name="T48" fmla="*/ 2147483646 w 272"/>
                <a:gd name="T49" fmla="*/ 2147483646 h 328"/>
                <a:gd name="T50" fmla="*/ 2147483646 w 272"/>
                <a:gd name="T51" fmla="*/ 2147483646 h 328"/>
                <a:gd name="T52" fmla="*/ 2147483646 w 272"/>
                <a:gd name="T53" fmla="*/ 2147483646 h 328"/>
                <a:gd name="T54" fmla="*/ 2147483646 w 272"/>
                <a:gd name="T55" fmla="*/ 2147483646 h 328"/>
                <a:gd name="T56" fmla="*/ 2147483646 w 272"/>
                <a:gd name="T57" fmla="*/ 2147483646 h 328"/>
                <a:gd name="T58" fmla="*/ 2147483646 w 272"/>
                <a:gd name="T59" fmla="*/ 2147483646 h 328"/>
                <a:gd name="T60" fmla="*/ 2147483646 w 272"/>
                <a:gd name="T61" fmla="*/ 2147483646 h 328"/>
                <a:gd name="T62" fmla="*/ 2147483646 w 272"/>
                <a:gd name="T63" fmla="*/ 2147483646 h 328"/>
                <a:gd name="T64" fmla="*/ 2147483646 w 272"/>
                <a:gd name="T65" fmla="*/ 2147483646 h 328"/>
                <a:gd name="T66" fmla="*/ 0 w 272"/>
                <a:gd name="T67" fmla="*/ 2147483646 h 328"/>
                <a:gd name="T68" fmla="*/ 2147483646 w 272"/>
                <a:gd name="T69" fmla="*/ 2147483646 h 328"/>
                <a:gd name="T70" fmla="*/ 2147483646 w 272"/>
                <a:gd name="T71" fmla="*/ 2147483646 h 3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2"/>
                <a:gd name="T109" fmla="*/ 0 h 328"/>
                <a:gd name="T110" fmla="*/ 272 w 272"/>
                <a:gd name="T111" fmla="*/ 328 h 32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2" h="328">
                  <a:moveTo>
                    <a:pt x="16" y="24"/>
                  </a:moveTo>
                  <a:lnTo>
                    <a:pt x="40" y="24"/>
                  </a:lnTo>
                  <a:lnTo>
                    <a:pt x="56" y="24"/>
                  </a:lnTo>
                  <a:lnTo>
                    <a:pt x="72" y="0"/>
                  </a:lnTo>
                  <a:lnTo>
                    <a:pt x="80" y="24"/>
                  </a:lnTo>
                  <a:lnTo>
                    <a:pt x="112" y="24"/>
                  </a:lnTo>
                  <a:lnTo>
                    <a:pt x="128" y="48"/>
                  </a:lnTo>
                  <a:lnTo>
                    <a:pt x="152" y="40"/>
                  </a:lnTo>
                  <a:lnTo>
                    <a:pt x="176" y="56"/>
                  </a:lnTo>
                  <a:lnTo>
                    <a:pt x="216" y="64"/>
                  </a:lnTo>
                  <a:lnTo>
                    <a:pt x="224" y="88"/>
                  </a:lnTo>
                  <a:lnTo>
                    <a:pt x="240" y="88"/>
                  </a:lnTo>
                  <a:lnTo>
                    <a:pt x="240" y="104"/>
                  </a:lnTo>
                  <a:lnTo>
                    <a:pt x="240" y="120"/>
                  </a:lnTo>
                  <a:lnTo>
                    <a:pt x="232" y="144"/>
                  </a:lnTo>
                  <a:lnTo>
                    <a:pt x="240" y="152"/>
                  </a:lnTo>
                  <a:lnTo>
                    <a:pt x="264" y="128"/>
                  </a:lnTo>
                  <a:lnTo>
                    <a:pt x="264" y="112"/>
                  </a:lnTo>
                  <a:lnTo>
                    <a:pt x="272" y="112"/>
                  </a:lnTo>
                  <a:lnTo>
                    <a:pt x="272" y="128"/>
                  </a:lnTo>
                  <a:lnTo>
                    <a:pt x="256" y="144"/>
                  </a:lnTo>
                  <a:lnTo>
                    <a:pt x="248" y="184"/>
                  </a:lnTo>
                  <a:lnTo>
                    <a:pt x="248" y="256"/>
                  </a:lnTo>
                  <a:lnTo>
                    <a:pt x="264" y="264"/>
                  </a:lnTo>
                  <a:lnTo>
                    <a:pt x="256" y="304"/>
                  </a:lnTo>
                  <a:lnTo>
                    <a:pt x="128" y="328"/>
                  </a:lnTo>
                  <a:lnTo>
                    <a:pt x="96" y="312"/>
                  </a:lnTo>
                  <a:lnTo>
                    <a:pt x="96" y="280"/>
                  </a:lnTo>
                  <a:lnTo>
                    <a:pt x="80" y="256"/>
                  </a:lnTo>
                  <a:lnTo>
                    <a:pt x="72" y="216"/>
                  </a:lnTo>
                  <a:lnTo>
                    <a:pt x="32" y="184"/>
                  </a:lnTo>
                  <a:lnTo>
                    <a:pt x="8" y="184"/>
                  </a:lnTo>
                  <a:lnTo>
                    <a:pt x="8" y="136"/>
                  </a:lnTo>
                  <a:lnTo>
                    <a:pt x="0" y="120"/>
                  </a:lnTo>
                  <a:lnTo>
                    <a:pt x="24" y="88"/>
                  </a:lnTo>
                  <a:lnTo>
                    <a:pt x="16" y="24"/>
                  </a:lnTo>
                  <a:close/>
                </a:path>
              </a:pathLst>
            </a:custGeom>
            <a:solidFill>
              <a:srgbClr val="3366CC"/>
            </a:solidFill>
            <a:ln w="12700">
              <a:solidFill>
                <a:schemeClr val="bg1"/>
              </a:solidFill>
              <a:prstDash val="solid"/>
              <a:round/>
              <a:headEnd/>
              <a:tailEnd/>
            </a:ln>
          </p:spPr>
          <p:txBody>
            <a:bodyPr/>
            <a:lstStyle/>
            <a:p>
              <a:endParaRPr lang="en-US"/>
            </a:p>
          </p:txBody>
        </p:sp>
        <p:sp>
          <p:nvSpPr>
            <p:cNvPr id="23626" name="Freeform 36"/>
            <p:cNvSpPr>
              <a:spLocks/>
            </p:cNvSpPr>
            <p:nvPr/>
          </p:nvSpPr>
          <p:spPr bwMode="auto">
            <a:xfrm>
              <a:off x="4632325" y="2805113"/>
              <a:ext cx="633412" cy="428625"/>
            </a:xfrm>
            <a:custGeom>
              <a:avLst/>
              <a:gdLst>
                <a:gd name="T0" fmla="*/ 0 w 320"/>
                <a:gd name="T1" fmla="*/ 2147483646 h 208"/>
                <a:gd name="T2" fmla="*/ 0 w 320"/>
                <a:gd name="T3" fmla="*/ 2147483646 h 208"/>
                <a:gd name="T4" fmla="*/ 2147483646 w 320"/>
                <a:gd name="T5" fmla="*/ 2147483646 h 208"/>
                <a:gd name="T6" fmla="*/ 2147483646 w 320"/>
                <a:gd name="T7" fmla="*/ 2147483646 h 208"/>
                <a:gd name="T8" fmla="*/ 2147483646 w 320"/>
                <a:gd name="T9" fmla="*/ 2147483646 h 208"/>
                <a:gd name="T10" fmla="*/ 2147483646 w 320"/>
                <a:gd name="T11" fmla="*/ 2147483646 h 208"/>
                <a:gd name="T12" fmla="*/ 2147483646 w 320"/>
                <a:gd name="T13" fmla="*/ 2147483646 h 208"/>
                <a:gd name="T14" fmla="*/ 2147483646 w 320"/>
                <a:gd name="T15" fmla="*/ 2147483646 h 208"/>
                <a:gd name="T16" fmla="*/ 2147483646 w 320"/>
                <a:gd name="T17" fmla="*/ 2147483646 h 208"/>
                <a:gd name="T18" fmla="*/ 2147483646 w 320"/>
                <a:gd name="T19" fmla="*/ 2147483646 h 208"/>
                <a:gd name="T20" fmla="*/ 2147483646 w 320"/>
                <a:gd name="T21" fmla="*/ 2147483646 h 208"/>
                <a:gd name="T22" fmla="*/ 2147483646 w 320"/>
                <a:gd name="T23" fmla="*/ 2147483646 h 208"/>
                <a:gd name="T24" fmla="*/ 2147483646 w 320"/>
                <a:gd name="T25" fmla="*/ 2147483646 h 208"/>
                <a:gd name="T26" fmla="*/ 2147483646 w 320"/>
                <a:gd name="T27" fmla="*/ 2147483646 h 208"/>
                <a:gd name="T28" fmla="*/ 2147483646 w 320"/>
                <a:gd name="T29" fmla="*/ 0 h 208"/>
                <a:gd name="T30" fmla="*/ 2147483646 w 320"/>
                <a:gd name="T31" fmla="*/ 0 h 208"/>
                <a:gd name="T32" fmla="*/ 2147483646 w 320"/>
                <a:gd name="T33" fmla="*/ 0 h 208"/>
                <a:gd name="T34" fmla="*/ 0 w 320"/>
                <a:gd name="T35" fmla="*/ 2147483646 h 2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0"/>
                <a:gd name="T55" fmla="*/ 0 h 208"/>
                <a:gd name="T56" fmla="*/ 320 w 320"/>
                <a:gd name="T57" fmla="*/ 208 h 2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0" h="208">
                  <a:moveTo>
                    <a:pt x="0" y="8"/>
                  </a:moveTo>
                  <a:lnTo>
                    <a:pt x="0" y="48"/>
                  </a:lnTo>
                  <a:lnTo>
                    <a:pt x="8" y="80"/>
                  </a:lnTo>
                  <a:lnTo>
                    <a:pt x="32" y="160"/>
                  </a:lnTo>
                  <a:lnTo>
                    <a:pt x="48" y="208"/>
                  </a:lnTo>
                  <a:lnTo>
                    <a:pt x="240" y="200"/>
                  </a:lnTo>
                  <a:lnTo>
                    <a:pt x="272" y="208"/>
                  </a:lnTo>
                  <a:lnTo>
                    <a:pt x="288" y="168"/>
                  </a:lnTo>
                  <a:lnTo>
                    <a:pt x="288" y="136"/>
                  </a:lnTo>
                  <a:lnTo>
                    <a:pt x="320" y="128"/>
                  </a:lnTo>
                  <a:lnTo>
                    <a:pt x="320" y="88"/>
                  </a:lnTo>
                  <a:lnTo>
                    <a:pt x="304" y="64"/>
                  </a:lnTo>
                  <a:lnTo>
                    <a:pt x="272" y="48"/>
                  </a:lnTo>
                  <a:lnTo>
                    <a:pt x="272" y="16"/>
                  </a:lnTo>
                  <a:lnTo>
                    <a:pt x="264" y="0"/>
                  </a:lnTo>
                  <a:lnTo>
                    <a:pt x="192" y="0"/>
                  </a:lnTo>
                  <a:lnTo>
                    <a:pt x="120" y="0"/>
                  </a:lnTo>
                  <a:lnTo>
                    <a:pt x="0" y="8"/>
                  </a:lnTo>
                  <a:close/>
                </a:path>
              </a:pathLst>
            </a:custGeom>
            <a:solidFill>
              <a:srgbClr val="3366CC"/>
            </a:solidFill>
            <a:ln w="12700">
              <a:solidFill>
                <a:schemeClr val="bg1"/>
              </a:solidFill>
              <a:prstDash val="solid"/>
              <a:round/>
              <a:headEnd/>
              <a:tailEnd/>
            </a:ln>
          </p:spPr>
          <p:txBody>
            <a:bodyPr/>
            <a:lstStyle/>
            <a:p>
              <a:endParaRPr lang="en-US"/>
            </a:p>
          </p:txBody>
        </p:sp>
        <p:sp>
          <p:nvSpPr>
            <p:cNvPr id="23627" name="Freeform 37"/>
            <p:cNvSpPr>
              <a:spLocks/>
            </p:cNvSpPr>
            <p:nvPr/>
          </p:nvSpPr>
          <p:spPr bwMode="auto">
            <a:xfrm>
              <a:off x="5186363" y="2178050"/>
              <a:ext cx="601662" cy="263525"/>
            </a:xfrm>
            <a:custGeom>
              <a:avLst/>
              <a:gdLst>
                <a:gd name="T0" fmla="*/ 0 w 304"/>
                <a:gd name="T1" fmla="*/ 2147483646 h 128"/>
                <a:gd name="T2" fmla="*/ 2147483646 w 304"/>
                <a:gd name="T3" fmla="*/ 0 h 128"/>
                <a:gd name="T4" fmla="*/ 2147483646 w 304"/>
                <a:gd name="T5" fmla="*/ 2147483646 h 128"/>
                <a:gd name="T6" fmla="*/ 2147483646 w 304"/>
                <a:gd name="T7" fmla="*/ 2147483646 h 128"/>
                <a:gd name="T8" fmla="*/ 2147483646 w 304"/>
                <a:gd name="T9" fmla="*/ 2147483646 h 128"/>
                <a:gd name="T10" fmla="*/ 2147483646 w 304"/>
                <a:gd name="T11" fmla="*/ 2147483646 h 128"/>
                <a:gd name="T12" fmla="*/ 2147483646 w 304"/>
                <a:gd name="T13" fmla="*/ 2147483646 h 128"/>
                <a:gd name="T14" fmla="*/ 2147483646 w 304"/>
                <a:gd name="T15" fmla="*/ 2147483646 h 128"/>
                <a:gd name="T16" fmla="*/ 2147483646 w 304"/>
                <a:gd name="T17" fmla="*/ 2147483646 h 128"/>
                <a:gd name="T18" fmla="*/ 2147483646 w 304"/>
                <a:gd name="T19" fmla="*/ 2147483646 h 128"/>
                <a:gd name="T20" fmla="*/ 2147483646 w 304"/>
                <a:gd name="T21" fmla="*/ 2147483646 h 128"/>
                <a:gd name="T22" fmla="*/ 2147483646 w 304"/>
                <a:gd name="T23" fmla="*/ 2147483646 h 128"/>
                <a:gd name="T24" fmla="*/ 2147483646 w 304"/>
                <a:gd name="T25" fmla="*/ 2147483646 h 128"/>
                <a:gd name="T26" fmla="*/ 2147483646 w 304"/>
                <a:gd name="T27" fmla="*/ 2147483646 h 128"/>
                <a:gd name="T28" fmla="*/ 2147483646 w 304"/>
                <a:gd name="T29" fmla="*/ 2147483646 h 128"/>
                <a:gd name="T30" fmla="*/ 2147483646 w 304"/>
                <a:gd name="T31" fmla="*/ 2147483646 h 128"/>
                <a:gd name="T32" fmla="*/ 2147483646 w 304"/>
                <a:gd name="T33" fmla="*/ 2147483646 h 128"/>
                <a:gd name="T34" fmla="*/ 2147483646 w 304"/>
                <a:gd name="T35" fmla="*/ 2147483646 h 128"/>
                <a:gd name="T36" fmla="*/ 2147483646 w 304"/>
                <a:gd name="T37" fmla="*/ 2147483646 h 128"/>
                <a:gd name="T38" fmla="*/ 2147483646 w 304"/>
                <a:gd name="T39" fmla="*/ 2147483646 h 128"/>
                <a:gd name="T40" fmla="*/ 2147483646 w 304"/>
                <a:gd name="T41" fmla="*/ 2147483646 h 128"/>
                <a:gd name="T42" fmla="*/ 2147483646 w 304"/>
                <a:gd name="T43" fmla="*/ 2147483646 h 128"/>
                <a:gd name="T44" fmla="*/ 2147483646 w 304"/>
                <a:gd name="T45" fmla="*/ 2147483646 h 128"/>
                <a:gd name="T46" fmla="*/ 2147483646 w 304"/>
                <a:gd name="T47" fmla="*/ 2147483646 h 128"/>
                <a:gd name="T48" fmla="*/ 0 w 304"/>
                <a:gd name="T49" fmla="*/ 2147483646 h 1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4"/>
                <a:gd name="T76" fmla="*/ 0 h 128"/>
                <a:gd name="T77" fmla="*/ 304 w 304"/>
                <a:gd name="T78" fmla="*/ 128 h 1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4" h="128">
                  <a:moveTo>
                    <a:pt x="0" y="72"/>
                  </a:moveTo>
                  <a:lnTo>
                    <a:pt x="72" y="0"/>
                  </a:lnTo>
                  <a:lnTo>
                    <a:pt x="56" y="24"/>
                  </a:lnTo>
                  <a:lnTo>
                    <a:pt x="64" y="32"/>
                  </a:lnTo>
                  <a:lnTo>
                    <a:pt x="88" y="24"/>
                  </a:lnTo>
                  <a:lnTo>
                    <a:pt x="136" y="40"/>
                  </a:lnTo>
                  <a:lnTo>
                    <a:pt x="152" y="24"/>
                  </a:lnTo>
                  <a:lnTo>
                    <a:pt x="216" y="16"/>
                  </a:lnTo>
                  <a:lnTo>
                    <a:pt x="224" y="40"/>
                  </a:lnTo>
                  <a:lnTo>
                    <a:pt x="248" y="32"/>
                  </a:lnTo>
                  <a:lnTo>
                    <a:pt x="296" y="48"/>
                  </a:lnTo>
                  <a:lnTo>
                    <a:pt x="304" y="64"/>
                  </a:lnTo>
                  <a:lnTo>
                    <a:pt x="248" y="80"/>
                  </a:lnTo>
                  <a:lnTo>
                    <a:pt x="232" y="72"/>
                  </a:lnTo>
                  <a:lnTo>
                    <a:pt x="208" y="72"/>
                  </a:lnTo>
                  <a:lnTo>
                    <a:pt x="176" y="88"/>
                  </a:lnTo>
                  <a:lnTo>
                    <a:pt x="168" y="88"/>
                  </a:lnTo>
                  <a:lnTo>
                    <a:pt x="152" y="80"/>
                  </a:lnTo>
                  <a:lnTo>
                    <a:pt x="136" y="128"/>
                  </a:lnTo>
                  <a:lnTo>
                    <a:pt x="120" y="128"/>
                  </a:lnTo>
                  <a:lnTo>
                    <a:pt x="112" y="104"/>
                  </a:lnTo>
                  <a:lnTo>
                    <a:pt x="72" y="96"/>
                  </a:lnTo>
                  <a:lnTo>
                    <a:pt x="48" y="88"/>
                  </a:lnTo>
                  <a:lnTo>
                    <a:pt x="16" y="88"/>
                  </a:lnTo>
                  <a:lnTo>
                    <a:pt x="0" y="72"/>
                  </a:lnTo>
                  <a:close/>
                </a:path>
              </a:pathLst>
            </a:custGeom>
            <a:solidFill>
              <a:srgbClr val="3366CC"/>
            </a:solidFill>
            <a:ln w="12700">
              <a:solidFill>
                <a:schemeClr val="bg1"/>
              </a:solidFill>
              <a:prstDash val="solid"/>
              <a:round/>
              <a:headEnd/>
              <a:tailEnd/>
            </a:ln>
          </p:spPr>
          <p:txBody>
            <a:bodyPr/>
            <a:lstStyle/>
            <a:p>
              <a:endParaRPr lang="en-US"/>
            </a:p>
          </p:txBody>
        </p:sp>
        <p:sp>
          <p:nvSpPr>
            <p:cNvPr id="23628" name="Freeform 38"/>
            <p:cNvSpPr>
              <a:spLocks/>
            </p:cNvSpPr>
            <p:nvPr/>
          </p:nvSpPr>
          <p:spPr bwMode="auto">
            <a:xfrm>
              <a:off x="5599113" y="2360613"/>
              <a:ext cx="427037" cy="592138"/>
            </a:xfrm>
            <a:custGeom>
              <a:avLst/>
              <a:gdLst>
                <a:gd name="T0" fmla="*/ 2147483646 w 216"/>
                <a:gd name="T1" fmla="*/ 2147483646 h 288"/>
                <a:gd name="T2" fmla="*/ 2147483646 w 216"/>
                <a:gd name="T3" fmla="*/ 2147483646 h 288"/>
                <a:gd name="T4" fmla="*/ 2147483646 w 216"/>
                <a:gd name="T5" fmla="*/ 2147483646 h 288"/>
                <a:gd name="T6" fmla="*/ 2147483646 w 216"/>
                <a:gd name="T7" fmla="*/ 2147483646 h 288"/>
                <a:gd name="T8" fmla="*/ 2147483646 w 216"/>
                <a:gd name="T9" fmla="*/ 2147483646 h 288"/>
                <a:gd name="T10" fmla="*/ 2147483646 w 216"/>
                <a:gd name="T11" fmla="*/ 2147483646 h 288"/>
                <a:gd name="T12" fmla="*/ 0 w 216"/>
                <a:gd name="T13" fmla="*/ 2147483646 h 288"/>
                <a:gd name="T14" fmla="*/ 2147483646 w 216"/>
                <a:gd name="T15" fmla="*/ 2147483646 h 288"/>
                <a:gd name="T16" fmla="*/ 2147483646 w 216"/>
                <a:gd name="T17" fmla="*/ 2147483646 h 288"/>
                <a:gd name="T18" fmla="*/ 2147483646 w 216"/>
                <a:gd name="T19" fmla="*/ 2147483646 h 288"/>
                <a:gd name="T20" fmla="*/ 2147483646 w 216"/>
                <a:gd name="T21" fmla="*/ 2147483646 h 288"/>
                <a:gd name="T22" fmla="*/ 2147483646 w 216"/>
                <a:gd name="T23" fmla="*/ 2147483646 h 288"/>
                <a:gd name="T24" fmla="*/ 2147483646 w 216"/>
                <a:gd name="T25" fmla="*/ 2147483646 h 288"/>
                <a:gd name="T26" fmla="*/ 2147483646 w 216"/>
                <a:gd name="T27" fmla="*/ 2147483646 h 288"/>
                <a:gd name="T28" fmla="*/ 2147483646 w 216"/>
                <a:gd name="T29" fmla="*/ 2147483646 h 288"/>
                <a:gd name="T30" fmla="*/ 2147483646 w 216"/>
                <a:gd name="T31" fmla="*/ 2147483646 h 288"/>
                <a:gd name="T32" fmla="*/ 2147483646 w 216"/>
                <a:gd name="T33" fmla="*/ 2147483646 h 288"/>
                <a:gd name="T34" fmla="*/ 2147483646 w 216"/>
                <a:gd name="T35" fmla="*/ 2147483646 h 288"/>
                <a:gd name="T36" fmla="*/ 2147483646 w 216"/>
                <a:gd name="T37" fmla="*/ 2147483646 h 288"/>
                <a:gd name="T38" fmla="*/ 2147483646 w 216"/>
                <a:gd name="T39" fmla="*/ 2147483646 h 288"/>
                <a:gd name="T40" fmla="*/ 2147483646 w 216"/>
                <a:gd name="T41" fmla="*/ 2147483646 h 288"/>
                <a:gd name="T42" fmla="*/ 2147483646 w 216"/>
                <a:gd name="T43" fmla="*/ 2147483646 h 288"/>
                <a:gd name="T44" fmla="*/ 2147483646 w 216"/>
                <a:gd name="T45" fmla="*/ 2147483646 h 288"/>
                <a:gd name="T46" fmla="*/ 2147483646 w 216"/>
                <a:gd name="T47" fmla="*/ 2147483646 h 288"/>
                <a:gd name="T48" fmla="*/ 2147483646 w 216"/>
                <a:gd name="T49" fmla="*/ 2147483646 h 288"/>
                <a:gd name="T50" fmla="*/ 2147483646 w 216"/>
                <a:gd name="T51" fmla="*/ 2147483646 h 288"/>
                <a:gd name="T52" fmla="*/ 2147483646 w 216"/>
                <a:gd name="T53" fmla="*/ 2147483646 h 288"/>
                <a:gd name="T54" fmla="*/ 2147483646 w 216"/>
                <a:gd name="T55" fmla="*/ 2147483646 h 288"/>
                <a:gd name="T56" fmla="*/ 2147483646 w 216"/>
                <a:gd name="T57" fmla="*/ 2147483646 h 288"/>
                <a:gd name="T58" fmla="*/ 2147483646 w 216"/>
                <a:gd name="T59" fmla="*/ 2147483646 h 288"/>
                <a:gd name="T60" fmla="*/ 2147483646 w 216"/>
                <a:gd name="T61" fmla="*/ 2147483646 h 288"/>
                <a:gd name="T62" fmla="*/ 2147483646 w 216"/>
                <a:gd name="T63" fmla="*/ 2147483646 h 288"/>
                <a:gd name="T64" fmla="*/ 2147483646 w 216"/>
                <a:gd name="T65" fmla="*/ 2147483646 h 288"/>
                <a:gd name="T66" fmla="*/ 2147483646 w 216"/>
                <a:gd name="T67" fmla="*/ 2147483646 h 288"/>
                <a:gd name="T68" fmla="*/ 2147483646 w 216"/>
                <a:gd name="T69" fmla="*/ 2147483646 h 288"/>
                <a:gd name="T70" fmla="*/ 2147483646 w 216"/>
                <a:gd name="T71" fmla="*/ 2147483646 h 288"/>
                <a:gd name="T72" fmla="*/ 2147483646 w 216"/>
                <a:gd name="T73" fmla="*/ 2147483646 h 288"/>
                <a:gd name="T74" fmla="*/ 2147483646 w 216"/>
                <a:gd name="T75" fmla="*/ 2147483646 h 288"/>
                <a:gd name="T76" fmla="*/ 2147483646 w 216"/>
                <a:gd name="T77" fmla="*/ 2147483646 h 288"/>
                <a:gd name="T78" fmla="*/ 2147483646 w 216"/>
                <a:gd name="T79" fmla="*/ 2147483646 h 288"/>
                <a:gd name="T80" fmla="*/ 2147483646 w 216"/>
                <a:gd name="T81" fmla="*/ 2147483646 h 288"/>
                <a:gd name="T82" fmla="*/ 2147483646 w 216"/>
                <a:gd name="T83" fmla="*/ 0 h 288"/>
                <a:gd name="T84" fmla="*/ 2147483646 w 216"/>
                <a:gd name="T85" fmla="*/ 2147483646 h 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6"/>
                <a:gd name="T130" fmla="*/ 0 h 288"/>
                <a:gd name="T131" fmla="*/ 216 w 216"/>
                <a:gd name="T132" fmla="*/ 288 h 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6" h="288">
                  <a:moveTo>
                    <a:pt x="56" y="16"/>
                  </a:moveTo>
                  <a:lnTo>
                    <a:pt x="64" y="32"/>
                  </a:lnTo>
                  <a:lnTo>
                    <a:pt x="48" y="40"/>
                  </a:lnTo>
                  <a:lnTo>
                    <a:pt x="48" y="88"/>
                  </a:lnTo>
                  <a:lnTo>
                    <a:pt x="40" y="56"/>
                  </a:lnTo>
                  <a:lnTo>
                    <a:pt x="8" y="88"/>
                  </a:lnTo>
                  <a:lnTo>
                    <a:pt x="0" y="168"/>
                  </a:lnTo>
                  <a:lnTo>
                    <a:pt x="24" y="208"/>
                  </a:lnTo>
                  <a:lnTo>
                    <a:pt x="24" y="232"/>
                  </a:lnTo>
                  <a:lnTo>
                    <a:pt x="24" y="248"/>
                  </a:lnTo>
                  <a:lnTo>
                    <a:pt x="24" y="264"/>
                  </a:lnTo>
                  <a:lnTo>
                    <a:pt x="16" y="288"/>
                  </a:lnTo>
                  <a:lnTo>
                    <a:pt x="104" y="288"/>
                  </a:lnTo>
                  <a:lnTo>
                    <a:pt x="216" y="272"/>
                  </a:lnTo>
                  <a:lnTo>
                    <a:pt x="192" y="272"/>
                  </a:lnTo>
                  <a:lnTo>
                    <a:pt x="184" y="256"/>
                  </a:lnTo>
                  <a:lnTo>
                    <a:pt x="200" y="240"/>
                  </a:lnTo>
                  <a:lnTo>
                    <a:pt x="200" y="224"/>
                  </a:lnTo>
                  <a:lnTo>
                    <a:pt x="192" y="208"/>
                  </a:lnTo>
                  <a:lnTo>
                    <a:pt x="200" y="200"/>
                  </a:lnTo>
                  <a:lnTo>
                    <a:pt x="216" y="200"/>
                  </a:lnTo>
                  <a:lnTo>
                    <a:pt x="216" y="160"/>
                  </a:lnTo>
                  <a:lnTo>
                    <a:pt x="208" y="136"/>
                  </a:lnTo>
                  <a:lnTo>
                    <a:pt x="200" y="120"/>
                  </a:lnTo>
                  <a:lnTo>
                    <a:pt x="192" y="112"/>
                  </a:lnTo>
                  <a:lnTo>
                    <a:pt x="176" y="112"/>
                  </a:lnTo>
                  <a:lnTo>
                    <a:pt x="160" y="112"/>
                  </a:lnTo>
                  <a:lnTo>
                    <a:pt x="152" y="128"/>
                  </a:lnTo>
                  <a:lnTo>
                    <a:pt x="144" y="136"/>
                  </a:lnTo>
                  <a:lnTo>
                    <a:pt x="136" y="136"/>
                  </a:lnTo>
                  <a:lnTo>
                    <a:pt x="128" y="136"/>
                  </a:lnTo>
                  <a:lnTo>
                    <a:pt x="128" y="128"/>
                  </a:lnTo>
                  <a:lnTo>
                    <a:pt x="128" y="120"/>
                  </a:lnTo>
                  <a:lnTo>
                    <a:pt x="136" y="112"/>
                  </a:lnTo>
                  <a:lnTo>
                    <a:pt x="144" y="112"/>
                  </a:lnTo>
                  <a:lnTo>
                    <a:pt x="144" y="96"/>
                  </a:lnTo>
                  <a:lnTo>
                    <a:pt x="160" y="88"/>
                  </a:lnTo>
                  <a:lnTo>
                    <a:pt x="144" y="48"/>
                  </a:lnTo>
                  <a:lnTo>
                    <a:pt x="144" y="32"/>
                  </a:lnTo>
                  <a:lnTo>
                    <a:pt x="120" y="24"/>
                  </a:lnTo>
                  <a:lnTo>
                    <a:pt x="80" y="0"/>
                  </a:lnTo>
                  <a:lnTo>
                    <a:pt x="56" y="16"/>
                  </a:lnTo>
                  <a:close/>
                </a:path>
              </a:pathLst>
            </a:custGeom>
            <a:solidFill>
              <a:srgbClr val="3366CC"/>
            </a:solidFill>
            <a:ln w="12700">
              <a:solidFill>
                <a:schemeClr val="bg1"/>
              </a:solidFill>
              <a:prstDash val="solid"/>
              <a:round/>
              <a:headEnd/>
              <a:tailEnd/>
            </a:ln>
          </p:spPr>
          <p:txBody>
            <a:bodyPr/>
            <a:lstStyle/>
            <a:p>
              <a:endParaRPr lang="en-US"/>
            </a:p>
          </p:txBody>
        </p:sp>
        <p:sp>
          <p:nvSpPr>
            <p:cNvPr id="23629" name="Freeform 39"/>
            <p:cNvSpPr>
              <a:spLocks/>
            </p:cNvSpPr>
            <p:nvPr/>
          </p:nvSpPr>
          <p:spPr bwMode="auto">
            <a:xfrm>
              <a:off x="5138738" y="2887663"/>
              <a:ext cx="460375" cy="790575"/>
            </a:xfrm>
            <a:custGeom>
              <a:avLst/>
              <a:gdLst>
                <a:gd name="T0" fmla="*/ 2147483646 w 232"/>
                <a:gd name="T1" fmla="*/ 2147483646 h 384"/>
                <a:gd name="T2" fmla="*/ 2147483646 w 232"/>
                <a:gd name="T3" fmla="*/ 0 h 384"/>
                <a:gd name="T4" fmla="*/ 2147483646 w 232"/>
                <a:gd name="T5" fmla="*/ 2147483646 h 384"/>
                <a:gd name="T6" fmla="*/ 2147483646 w 232"/>
                <a:gd name="T7" fmla="*/ 2147483646 h 384"/>
                <a:gd name="T8" fmla="*/ 2147483646 w 232"/>
                <a:gd name="T9" fmla="*/ 2147483646 h 384"/>
                <a:gd name="T10" fmla="*/ 2147483646 w 232"/>
                <a:gd name="T11" fmla="*/ 2147483646 h 384"/>
                <a:gd name="T12" fmla="*/ 2147483646 w 232"/>
                <a:gd name="T13" fmla="*/ 2147483646 h 384"/>
                <a:gd name="T14" fmla="*/ 2147483646 w 232"/>
                <a:gd name="T15" fmla="*/ 2147483646 h 384"/>
                <a:gd name="T16" fmla="*/ 2147483646 w 232"/>
                <a:gd name="T17" fmla="*/ 2147483646 h 384"/>
                <a:gd name="T18" fmla="*/ 2147483646 w 232"/>
                <a:gd name="T19" fmla="*/ 2147483646 h 384"/>
                <a:gd name="T20" fmla="*/ 2147483646 w 232"/>
                <a:gd name="T21" fmla="*/ 2147483646 h 384"/>
                <a:gd name="T22" fmla="*/ 2147483646 w 232"/>
                <a:gd name="T23" fmla="*/ 2147483646 h 384"/>
                <a:gd name="T24" fmla="*/ 2147483646 w 232"/>
                <a:gd name="T25" fmla="*/ 2147483646 h 384"/>
                <a:gd name="T26" fmla="*/ 2147483646 w 232"/>
                <a:gd name="T27" fmla="*/ 2147483646 h 384"/>
                <a:gd name="T28" fmla="*/ 2147483646 w 232"/>
                <a:gd name="T29" fmla="*/ 2147483646 h 384"/>
                <a:gd name="T30" fmla="*/ 2147483646 w 232"/>
                <a:gd name="T31" fmla="*/ 2147483646 h 384"/>
                <a:gd name="T32" fmla="*/ 2147483646 w 232"/>
                <a:gd name="T33" fmla="*/ 2147483646 h 384"/>
                <a:gd name="T34" fmla="*/ 0 w 232"/>
                <a:gd name="T35" fmla="*/ 2147483646 h 384"/>
                <a:gd name="T36" fmla="*/ 2147483646 w 232"/>
                <a:gd name="T37" fmla="*/ 2147483646 h 384"/>
                <a:gd name="T38" fmla="*/ 2147483646 w 232"/>
                <a:gd name="T39" fmla="*/ 2147483646 h 384"/>
                <a:gd name="T40" fmla="*/ 2147483646 w 232"/>
                <a:gd name="T41" fmla="*/ 2147483646 h 384"/>
                <a:gd name="T42" fmla="*/ 2147483646 w 232"/>
                <a:gd name="T43" fmla="*/ 2147483646 h 384"/>
                <a:gd name="T44" fmla="*/ 2147483646 w 232"/>
                <a:gd name="T45" fmla="*/ 2147483646 h 3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4"/>
                <a:gd name="T71" fmla="*/ 232 w 232"/>
                <a:gd name="T72" fmla="*/ 384 h 3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4">
                  <a:moveTo>
                    <a:pt x="40" y="24"/>
                  </a:moveTo>
                  <a:lnTo>
                    <a:pt x="176" y="0"/>
                  </a:lnTo>
                  <a:lnTo>
                    <a:pt x="200" y="48"/>
                  </a:lnTo>
                  <a:lnTo>
                    <a:pt x="224" y="248"/>
                  </a:lnTo>
                  <a:lnTo>
                    <a:pt x="232" y="272"/>
                  </a:lnTo>
                  <a:lnTo>
                    <a:pt x="208" y="320"/>
                  </a:lnTo>
                  <a:lnTo>
                    <a:pt x="208" y="360"/>
                  </a:lnTo>
                  <a:lnTo>
                    <a:pt x="184" y="352"/>
                  </a:lnTo>
                  <a:lnTo>
                    <a:pt x="192" y="384"/>
                  </a:lnTo>
                  <a:lnTo>
                    <a:pt x="160" y="376"/>
                  </a:lnTo>
                  <a:lnTo>
                    <a:pt x="152" y="376"/>
                  </a:lnTo>
                  <a:lnTo>
                    <a:pt x="128" y="376"/>
                  </a:lnTo>
                  <a:lnTo>
                    <a:pt x="120" y="328"/>
                  </a:lnTo>
                  <a:lnTo>
                    <a:pt x="88" y="312"/>
                  </a:lnTo>
                  <a:lnTo>
                    <a:pt x="88" y="264"/>
                  </a:lnTo>
                  <a:lnTo>
                    <a:pt x="64" y="272"/>
                  </a:lnTo>
                  <a:lnTo>
                    <a:pt x="48" y="232"/>
                  </a:lnTo>
                  <a:lnTo>
                    <a:pt x="0" y="192"/>
                  </a:lnTo>
                  <a:lnTo>
                    <a:pt x="32" y="128"/>
                  </a:lnTo>
                  <a:lnTo>
                    <a:pt x="24" y="96"/>
                  </a:lnTo>
                  <a:lnTo>
                    <a:pt x="64" y="88"/>
                  </a:lnTo>
                  <a:lnTo>
                    <a:pt x="64" y="48"/>
                  </a:lnTo>
                  <a:lnTo>
                    <a:pt x="40" y="24"/>
                  </a:lnTo>
                  <a:close/>
                </a:path>
              </a:pathLst>
            </a:custGeom>
            <a:solidFill>
              <a:srgbClr val="3366CC"/>
            </a:solidFill>
            <a:ln w="12700">
              <a:solidFill>
                <a:schemeClr val="bg1"/>
              </a:solidFill>
              <a:prstDash val="solid"/>
              <a:round/>
              <a:headEnd/>
              <a:tailEnd/>
            </a:ln>
          </p:spPr>
          <p:txBody>
            <a:bodyPr/>
            <a:lstStyle/>
            <a:p>
              <a:endParaRPr lang="en-US"/>
            </a:p>
          </p:txBody>
        </p:sp>
        <p:sp>
          <p:nvSpPr>
            <p:cNvPr id="23630" name="Freeform 40"/>
            <p:cNvSpPr>
              <a:spLocks/>
            </p:cNvSpPr>
            <p:nvPr/>
          </p:nvSpPr>
          <p:spPr bwMode="auto">
            <a:xfrm>
              <a:off x="4727575" y="3216275"/>
              <a:ext cx="728662" cy="611188"/>
            </a:xfrm>
            <a:custGeom>
              <a:avLst/>
              <a:gdLst>
                <a:gd name="T0" fmla="*/ 0 w 368"/>
                <a:gd name="T1" fmla="*/ 2147483646 h 296"/>
                <a:gd name="T2" fmla="*/ 2147483646 w 368"/>
                <a:gd name="T3" fmla="*/ 0 h 296"/>
                <a:gd name="T4" fmla="*/ 2147483646 w 368"/>
                <a:gd name="T5" fmla="*/ 0 h 296"/>
                <a:gd name="T6" fmla="*/ 2147483646 w 368"/>
                <a:gd name="T7" fmla="*/ 2147483646 h 296"/>
                <a:gd name="T8" fmla="*/ 2147483646 w 368"/>
                <a:gd name="T9" fmla="*/ 2147483646 h 296"/>
                <a:gd name="T10" fmla="*/ 2147483646 w 368"/>
                <a:gd name="T11" fmla="*/ 2147483646 h 296"/>
                <a:gd name="T12" fmla="*/ 2147483646 w 368"/>
                <a:gd name="T13" fmla="*/ 2147483646 h 296"/>
                <a:gd name="T14" fmla="*/ 2147483646 w 368"/>
                <a:gd name="T15" fmla="*/ 2147483646 h 296"/>
                <a:gd name="T16" fmla="*/ 2147483646 w 368"/>
                <a:gd name="T17" fmla="*/ 2147483646 h 296"/>
                <a:gd name="T18" fmla="*/ 2147483646 w 368"/>
                <a:gd name="T19" fmla="*/ 2147483646 h 296"/>
                <a:gd name="T20" fmla="*/ 2147483646 w 368"/>
                <a:gd name="T21" fmla="*/ 2147483646 h 296"/>
                <a:gd name="T22" fmla="*/ 2147483646 w 368"/>
                <a:gd name="T23" fmla="*/ 2147483646 h 296"/>
                <a:gd name="T24" fmla="*/ 2147483646 w 368"/>
                <a:gd name="T25" fmla="*/ 2147483646 h 296"/>
                <a:gd name="T26" fmla="*/ 2147483646 w 368"/>
                <a:gd name="T27" fmla="*/ 2147483646 h 296"/>
                <a:gd name="T28" fmla="*/ 2147483646 w 368"/>
                <a:gd name="T29" fmla="*/ 2147483646 h 296"/>
                <a:gd name="T30" fmla="*/ 2147483646 w 368"/>
                <a:gd name="T31" fmla="*/ 2147483646 h 296"/>
                <a:gd name="T32" fmla="*/ 2147483646 w 368"/>
                <a:gd name="T33" fmla="*/ 2147483646 h 296"/>
                <a:gd name="T34" fmla="*/ 2147483646 w 368"/>
                <a:gd name="T35" fmla="*/ 2147483646 h 296"/>
                <a:gd name="T36" fmla="*/ 2147483646 w 368"/>
                <a:gd name="T37" fmla="*/ 2147483646 h 296"/>
                <a:gd name="T38" fmla="*/ 2147483646 w 368"/>
                <a:gd name="T39" fmla="*/ 2147483646 h 296"/>
                <a:gd name="T40" fmla="*/ 2147483646 w 368"/>
                <a:gd name="T41" fmla="*/ 2147483646 h 296"/>
                <a:gd name="T42" fmla="*/ 2147483646 w 368"/>
                <a:gd name="T43" fmla="*/ 2147483646 h 296"/>
                <a:gd name="T44" fmla="*/ 2147483646 w 368"/>
                <a:gd name="T45" fmla="*/ 2147483646 h 296"/>
                <a:gd name="T46" fmla="*/ 2147483646 w 368"/>
                <a:gd name="T47" fmla="*/ 2147483646 h 296"/>
                <a:gd name="T48" fmla="*/ 2147483646 w 368"/>
                <a:gd name="T49" fmla="*/ 2147483646 h 296"/>
                <a:gd name="T50" fmla="*/ 0 w 368"/>
                <a:gd name="T51" fmla="*/ 2147483646 h 2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8"/>
                <a:gd name="T79" fmla="*/ 0 h 296"/>
                <a:gd name="T80" fmla="*/ 368 w 368"/>
                <a:gd name="T81" fmla="*/ 296 h 29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8" h="296">
                  <a:moveTo>
                    <a:pt x="0" y="8"/>
                  </a:moveTo>
                  <a:lnTo>
                    <a:pt x="160" y="0"/>
                  </a:lnTo>
                  <a:lnTo>
                    <a:pt x="200" y="0"/>
                  </a:lnTo>
                  <a:lnTo>
                    <a:pt x="224" y="8"/>
                  </a:lnTo>
                  <a:lnTo>
                    <a:pt x="208" y="32"/>
                  </a:lnTo>
                  <a:lnTo>
                    <a:pt x="256" y="72"/>
                  </a:lnTo>
                  <a:lnTo>
                    <a:pt x="272" y="112"/>
                  </a:lnTo>
                  <a:lnTo>
                    <a:pt x="296" y="104"/>
                  </a:lnTo>
                  <a:lnTo>
                    <a:pt x="296" y="152"/>
                  </a:lnTo>
                  <a:lnTo>
                    <a:pt x="328" y="168"/>
                  </a:lnTo>
                  <a:lnTo>
                    <a:pt x="336" y="216"/>
                  </a:lnTo>
                  <a:lnTo>
                    <a:pt x="360" y="216"/>
                  </a:lnTo>
                  <a:lnTo>
                    <a:pt x="368" y="232"/>
                  </a:lnTo>
                  <a:lnTo>
                    <a:pt x="344" y="264"/>
                  </a:lnTo>
                  <a:lnTo>
                    <a:pt x="336" y="288"/>
                  </a:lnTo>
                  <a:lnTo>
                    <a:pt x="304" y="296"/>
                  </a:lnTo>
                  <a:lnTo>
                    <a:pt x="312" y="264"/>
                  </a:lnTo>
                  <a:lnTo>
                    <a:pt x="176" y="280"/>
                  </a:lnTo>
                  <a:lnTo>
                    <a:pt x="72" y="288"/>
                  </a:lnTo>
                  <a:lnTo>
                    <a:pt x="72" y="256"/>
                  </a:lnTo>
                  <a:lnTo>
                    <a:pt x="64" y="160"/>
                  </a:lnTo>
                  <a:lnTo>
                    <a:pt x="64" y="112"/>
                  </a:lnTo>
                  <a:lnTo>
                    <a:pt x="24" y="88"/>
                  </a:lnTo>
                  <a:lnTo>
                    <a:pt x="40" y="64"/>
                  </a:lnTo>
                  <a:lnTo>
                    <a:pt x="24" y="48"/>
                  </a:lnTo>
                  <a:lnTo>
                    <a:pt x="0" y="8"/>
                  </a:lnTo>
                  <a:close/>
                </a:path>
              </a:pathLst>
            </a:custGeom>
            <a:solidFill>
              <a:srgbClr val="3366CC"/>
            </a:solidFill>
            <a:ln w="12700">
              <a:solidFill>
                <a:schemeClr val="bg1"/>
              </a:solidFill>
              <a:prstDash val="solid"/>
              <a:round/>
              <a:headEnd/>
              <a:tailEnd/>
            </a:ln>
          </p:spPr>
          <p:txBody>
            <a:bodyPr/>
            <a:lstStyle/>
            <a:p>
              <a:endParaRPr lang="en-US"/>
            </a:p>
          </p:txBody>
        </p:sp>
        <p:sp>
          <p:nvSpPr>
            <p:cNvPr id="23631" name="Freeform 41"/>
            <p:cNvSpPr>
              <a:spLocks/>
            </p:cNvSpPr>
            <p:nvPr/>
          </p:nvSpPr>
          <p:spPr bwMode="auto">
            <a:xfrm>
              <a:off x="5535613" y="2952750"/>
              <a:ext cx="347662" cy="611188"/>
            </a:xfrm>
            <a:custGeom>
              <a:avLst/>
              <a:gdLst>
                <a:gd name="T0" fmla="*/ 0 w 176"/>
                <a:gd name="T1" fmla="*/ 2147483646 h 296"/>
                <a:gd name="T2" fmla="*/ 2147483646 w 176"/>
                <a:gd name="T3" fmla="*/ 2147483646 h 296"/>
                <a:gd name="T4" fmla="*/ 2147483646 w 176"/>
                <a:gd name="T5" fmla="*/ 2147483646 h 296"/>
                <a:gd name="T6" fmla="*/ 2147483646 w 176"/>
                <a:gd name="T7" fmla="*/ 2147483646 h 296"/>
                <a:gd name="T8" fmla="*/ 2147483646 w 176"/>
                <a:gd name="T9" fmla="*/ 0 h 296"/>
                <a:gd name="T10" fmla="*/ 2147483646 w 176"/>
                <a:gd name="T11" fmla="*/ 0 h 296"/>
                <a:gd name="T12" fmla="*/ 2147483646 w 176"/>
                <a:gd name="T13" fmla="*/ 2147483646 h 296"/>
                <a:gd name="T14" fmla="*/ 2147483646 w 176"/>
                <a:gd name="T15" fmla="*/ 2147483646 h 296"/>
                <a:gd name="T16" fmla="*/ 2147483646 w 176"/>
                <a:gd name="T17" fmla="*/ 2147483646 h 296"/>
                <a:gd name="T18" fmla="*/ 2147483646 w 176"/>
                <a:gd name="T19" fmla="*/ 2147483646 h 296"/>
                <a:gd name="T20" fmla="*/ 2147483646 w 176"/>
                <a:gd name="T21" fmla="*/ 2147483646 h 296"/>
                <a:gd name="T22" fmla="*/ 2147483646 w 176"/>
                <a:gd name="T23" fmla="*/ 2147483646 h 296"/>
                <a:gd name="T24" fmla="*/ 2147483646 w 176"/>
                <a:gd name="T25" fmla="*/ 2147483646 h 296"/>
                <a:gd name="T26" fmla="*/ 2147483646 w 176"/>
                <a:gd name="T27" fmla="*/ 2147483646 h 296"/>
                <a:gd name="T28" fmla="*/ 2147483646 w 176"/>
                <a:gd name="T29" fmla="*/ 2147483646 h 296"/>
                <a:gd name="T30" fmla="*/ 0 w 176"/>
                <a:gd name="T31" fmla="*/ 2147483646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6"/>
                <a:gd name="T49" fmla="*/ 0 h 296"/>
                <a:gd name="T50" fmla="*/ 176 w 176"/>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6" h="296">
                  <a:moveTo>
                    <a:pt x="0" y="16"/>
                  </a:moveTo>
                  <a:lnTo>
                    <a:pt x="16" y="32"/>
                  </a:lnTo>
                  <a:lnTo>
                    <a:pt x="40" y="24"/>
                  </a:lnTo>
                  <a:lnTo>
                    <a:pt x="48" y="24"/>
                  </a:lnTo>
                  <a:lnTo>
                    <a:pt x="48" y="0"/>
                  </a:lnTo>
                  <a:lnTo>
                    <a:pt x="136" y="0"/>
                  </a:lnTo>
                  <a:lnTo>
                    <a:pt x="176" y="208"/>
                  </a:lnTo>
                  <a:lnTo>
                    <a:pt x="176" y="200"/>
                  </a:lnTo>
                  <a:lnTo>
                    <a:pt x="144" y="216"/>
                  </a:lnTo>
                  <a:lnTo>
                    <a:pt x="120" y="272"/>
                  </a:lnTo>
                  <a:lnTo>
                    <a:pt x="96" y="264"/>
                  </a:lnTo>
                  <a:lnTo>
                    <a:pt x="56" y="288"/>
                  </a:lnTo>
                  <a:lnTo>
                    <a:pt x="8" y="296"/>
                  </a:lnTo>
                  <a:lnTo>
                    <a:pt x="32" y="240"/>
                  </a:lnTo>
                  <a:lnTo>
                    <a:pt x="24" y="208"/>
                  </a:lnTo>
                  <a:lnTo>
                    <a:pt x="0" y="16"/>
                  </a:lnTo>
                  <a:close/>
                </a:path>
              </a:pathLst>
            </a:custGeom>
            <a:solidFill>
              <a:srgbClr val="3366CC"/>
            </a:solidFill>
            <a:ln w="12700">
              <a:solidFill>
                <a:schemeClr val="bg1"/>
              </a:solidFill>
              <a:prstDash val="solid"/>
              <a:round/>
              <a:headEnd/>
              <a:tailEnd/>
            </a:ln>
          </p:spPr>
          <p:txBody>
            <a:bodyPr/>
            <a:lstStyle/>
            <a:p>
              <a:endParaRPr lang="en-US"/>
            </a:p>
          </p:txBody>
        </p:sp>
        <p:sp>
          <p:nvSpPr>
            <p:cNvPr id="23632" name="Freeform 42"/>
            <p:cNvSpPr>
              <a:spLocks/>
            </p:cNvSpPr>
            <p:nvPr/>
          </p:nvSpPr>
          <p:spPr bwMode="auto">
            <a:xfrm>
              <a:off x="5803900" y="2820988"/>
              <a:ext cx="460375" cy="544513"/>
            </a:xfrm>
            <a:custGeom>
              <a:avLst/>
              <a:gdLst>
                <a:gd name="T0" fmla="*/ 0 w 232"/>
                <a:gd name="T1" fmla="*/ 2147483646 h 264"/>
                <a:gd name="T2" fmla="*/ 2147483646 w 232"/>
                <a:gd name="T3" fmla="*/ 2147483646 h 264"/>
                <a:gd name="T4" fmla="*/ 2147483646 w 232"/>
                <a:gd name="T5" fmla="*/ 2147483646 h 264"/>
                <a:gd name="T6" fmla="*/ 2147483646 w 232"/>
                <a:gd name="T7" fmla="*/ 2147483646 h 264"/>
                <a:gd name="T8" fmla="*/ 2147483646 w 232"/>
                <a:gd name="T9" fmla="*/ 2147483646 h 264"/>
                <a:gd name="T10" fmla="*/ 2147483646 w 232"/>
                <a:gd name="T11" fmla="*/ 0 h 264"/>
                <a:gd name="T12" fmla="*/ 2147483646 w 232"/>
                <a:gd name="T13" fmla="*/ 2147483646 h 264"/>
                <a:gd name="T14" fmla="*/ 2147483646 w 232"/>
                <a:gd name="T15" fmla="*/ 2147483646 h 264"/>
                <a:gd name="T16" fmla="*/ 2147483646 w 232"/>
                <a:gd name="T17" fmla="*/ 2147483646 h 264"/>
                <a:gd name="T18" fmla="*/ 2147483646 w 232"/>
                <a:gd name="T19" fmla="*/ 2147483646 h 264"/>
                <a:gd name="T20" fmla="*/ 2147483646 w 232"/>
                <a:gd name="T21" fmla="*/ 2147483646 h 264"/>
                <a:gd name="T22" fmla="*/ 2147483646 w 232"/>
                <a:gd name="T23" fmla="*/ 2147483646 h 264"/>
                <a:gd name="T24" fmla="*/ 2147483646 w 232"/>
                <a:gd name="T25" fmla="*/ 2147483646 h 264"/>
                <a:gd name="T26" fmla="*/ 2147483646 w 232"/>
                <a:gd name="T27" fmla="*/ 2147483646 h 264"/>
                <a:gd name="T28" fmla="*/ 2147483646 w 232"/>
                <a:gd name="T29" fmla="*/ 2147483646 h 264"/>
                <a:gd name="T30" fmla="*/ 2147483646 w 232"/>
                <a:gd name="T31" fmla="*/ 2147483646 h 264"/>
                <a:gd name="T32" fmla="*/ 2147483646 w 232"/>
                <a:gd name="T33" fmla="*/ 2147483646 h 264"/>
                <a:gd name="T34" fmla="*/ 2147483646 w 232"/>
                <a:gd name="T35" fmla="*/ 2147483646 h 264"/>
                <a:gd name="T36" fmla="*/ 0 w 232"/>
                <a:gd name="T37" fmla="*/ 2147483646 h 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2"/>
                <a:gd name="T58" fmla="*/ 0 h 264"/>
                <a:gd name="T59" fmla="*/ 232 w 232"/>
                <a:gd name="T60" fmla="*/ 264 h 2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2" h="264">
                  <a:moveTo>
                    <a:pt x="0" y="64"/>
                  </a:moveTo>
                  <a:lnTo>
                    <a:pt x="104" y="48"/>
                  </a:lnTo>
                  <a:lnTo>
                    <a:pt x="128" y="56"/>
                  </a:lnTo>
                  <a:lnTo>
                    <a:pt x="176" y="32"/>
                  </a:lnTo>
                  <a:lnTo>
                    <a:pt x="184" y="8"/>
                  </a:lnTo>
                  <a:lnTo>
                    <a:pt x="216" y="0"/>
                  </a:lnTo>
                  <a:lnTo>
                    <a:pt x="232" y="104"/>
                  </a:lnTo>
                  <a:lnTo>
                    <a:pt x="224" y="112"/>
                  </a:lnTo>
                  <a:lnTo>
                    <a:pt x="224" y="184"/>
                  </a:lnTo>
                  <a:lnTo>
                    <a:pt x="200" y="192"/>
                  </a:lnTo>
                  <a:lnTo>
                    <a:pt x="184" y="224"/>
                  </a:lnTo>
                  <a:lnTo>
                    <a:pt x="168" y="224"/>
                  </a:lnTo>
                  <a:lnTo>
                    <a:pt x="160" y="264"/>
                  </a:lnTo>
                  <a:lnTo>
                    <a:pt x="136" y="248"/>
                  </a:lnTo>
                  <a:lnTo>
                    <a:pt x="88" y="264"/>
                  </a:lnTo>
                  <a:lnTo>
                    <a:pt x="64" y="240"/>
                  </a:lnTo>
                  <a:lnTo>
                    <a:pt x="32" y="240"/>
                  </a:lnTo>
                  <a:lnTo>
                    <a:pt x="24" y="168"/>
                  </a:lnTo>
                  <a:lnTo>
                    <a:pt x="0" y="64"/>
                  </a:lnTo>
                  <a:close/>
                </a:path>
              </a:pathLst>
            </a:custGeom>
            <a:solidFill>
              <a:srgbClr val="3366CC"/>
            </a:solidFill>
            <a:ln w="12700">
              <a:solidFill>
                <a:schemeClr val="bg1"/>
              </a:solidFill>
              <a:prstDash val="solid"/>
              <a:round/>
              <a:headEnd/>
              <a:tailEnd/>
            </a:ln>
          </p:spPr>
          <p:txBody>
            <a:bodyPr/>
            <a:lstStyle/>
            <a:p>
              <a:endParaRPr lang="en-US"/>
            </a:p>
          </p:txBody>
        </p:sp>
        <p:sp>
          <p:nvSpPr>
            <p:cNvPr id="23633" name="Freeform 43"/>
            <p:cNvSpPr>
              <a:spLocks/>
            </p:cNvSpPr>
            <p:nvPr/>
          </p:nvSpPr>
          <p:spPr bwMode="auto">
            <a:xfrm>
              <a:off x="5392738" y="3316288"/>
              <a:ext cx="808037" cy="460375"/>
            </a:xfrm>
            <a:custGeom>
              <a:avLst/>
              <a:gdLst>
                <a:gd name="T0" fmla="*/ 0 w 408"/>
                <a:gd name="T1" fmla="*/ 2147483646 h 224"/>
                <a:gd name="T2" fmla="*/ 2147483646 w 408"/>
                <a:gd name="T3" fmla="*/ 2147483646 h 224"/>
                <a:gd name="T4" fmla="*/ 2147483646 w 408"/>
                <a:gd name="T5" fmla="*/ 2147483646 h 224"/>
                <a:gd name="T6" fmla="*/ 2147483646 w 408"/>
                <a:gd name="T7" fmla="*/ 2147483646 h 224"/>
                <a:gd name="T8" fmla="*/ 2147483646 w 408"/>
                <a:gd name="T9" fmla="*/ 2147483646 h 224"/>
                <a:gd name="T10" fmla="*/ 2147483646 w 408"/>
                <a:gd name="T11" fmla="*/ 2147483646 h 224"/>
                <a:gd name="T12" fmla="*/ 2147483646 w 408"/>
                <a:gd name="T13" fmla="*/ 2147483646 h 224"/>
                <a:gd name="T14" fmla="*/ 2147483646 w 408"/>
                <a:gd name="T15" fmla="*/ 2147483646 h 224"/>
                <a:gd name="T16" fmla="*/ 2147483646 w 408"/>
                <a:gd name="T17" fmla="*/ 2147483646 h 224"/>
                <a:gd name="T18" fmla="*/ 2147483646 w 408"/>
                <a:gd name="T19" fmla="*/ 2147483646 h 224"/>
                <a:gd name="T20" fmla="*/ 2147483646 w 408"/>
                <a:gd name="T21" fmla="*/ 2147483646 h 224"/>
                <a:gd name="T22" fmla="*/ 2147483646 w 408"/>
                <a:gd name="T23" fmla="*/ 2147483646 h 224"/>
                <a:gd name="T24" fmla="*/ 2147483646 w 408"/>
                <a:gd name="T25" fmla="*/ 2147483646 h 224"/>
                <a:gd name="T26" fmla="*/ 2147483646 w 408"/>
                <a:gd name="T27" fmla="*/ 0 h 224"/>
                <a:gd name="T28" fmla="*/ 2147483646 w 408"/>
                <a:gd name="T29" fmla="*/ 0 h 224"/>
                <a:gd name="T30" fmla="*/ 2147483646 w 408"/>
                <a:gd name="T31" fmla="*/ 2147483646 h 224"/>
                <a:gd name="T32" fmla="*/ 2147483646 w 408"/>
                <a:gd name="T33" fmla="*/ 2147483646 h 224"/>
                <a:gd name="T34" fmla="*/ 2147483646 w 408"/>
                <a:gd name="T35" fmla="*/ 2147483646 h 224"/>
                <a:gd name="T36" fmla="*/ 2147483646 w 408"/>
                <a:gd name="T37" fmla="*/ 2147483646 h 224"/>
                <a:gd name="T38" fmla="*/ 2147483646 w 408"/>
                <a:gd name="T39" fmla="*/ 2147483646 h 224"/>
                <a:gd name="T40" fmla="*/ 2147483646 w 408"/>
                <a:gd name="T41" fmla="*/ 2147483646 h 224"/>
                <a:gd name="T42" fmla="*/ 2147483646 w 408"/>
                <a:gd name="T43" fmla="*/ 2147483646 h 224"/>
                <a:gd name="T44" fmla="*/ 2147483646 w 408"/>
                <a:gd name="T45" fmla="*/ 2147483646 h 224"/>
                <a:gd name="T46" fmla="*/ 2147483646 w 408"/>
                <a:gd name="T47" fmla="*/ 2147483646 h 224"/>
                <a:gd name="T48" fmla="*/ 2147483646 w 408"/>
                <a:gd name="T49" fmla="*/ 2147483646 h 224"/>
                <a:gd name="T50" fmla="*/ 2147483646 w 408"/>
                <a:gd name="T51" fmla="*/ 2147483646 h 224"/>
                <a:gd name="T52" fmla="*/ 2147483646 w 408"/>
                <a:gd name="T53" fmla="*/ 2147483646 h 224"/>
                <a:gd name="T54" fmla="*/ 2147483646 w 408"/>
                <a:gd name="T55" fmla="*/ 2147483646 h 224"/>
                <a:gd name="T56" fmla="*/ 0 w 408"/>
                <a:gd name="T57" fmla="*/ 2147483646 h 2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8"/>
                <a:gd name="T88" fmla="*/ 0 h 224"/>
                <a:gd name="T89" fmla="*/ 408 w 408"/>
                <a:gd name="T90" fmla="*/ 224 h 2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8" h="224">
                  <a:moveTo>
                    <a:pt x="0" y="224"/>
                  </a:moveTo>
                  <a:lnTo>
                    <a:pt x="104" y="216"/>
                  </a:lnTo>
                  <a:lnTo>
                    <a:pt x="104" y="200"/>
                  </a:lnTo>
                  <a:lnTo>
                    <a:pt x="344" y="168"/>
                  </a:lnTo>
                  <a:lnTo>
                    <a:pt x="344" y="152"/>
                  </a:lnTo>
                  <a:lnTo>
                    <a:pt x="384" y="144"/>
                  </a:lnTo>
                  <a:lnTo>
                    <a:pt x="384" y="120"/>
                  </a:lnTo>
                  <a:lnTo>
                    <a:pt x="400" y="120"/>
                  </a:lnTo>
                  <a:lnTo>
                    <a:pt x="408" y="88"/>
                  </a:lnTo>
                  <a:lnTo>
                    <a:pt x="376" y="64"/>
                  </a:lnTo>
                  <a:lnTo>
                    <a:pt x="368" y="24"/>
                  </a:lnTo>
                  <a:lnTo>
                    <a:pt x="344" y="8"/>
                  </a:lnTo>
                  <a:lnTo>
                    <a:pt x="296" y="16"/>
                  </a:lnTo>
                  <a:lnTo>
                    <a:pt x="264" y="0"/>
                  </a:lnTo>
                  <a:lnTo>
                    <a:pt x="240" y="0"/>
                  </a:lnTo>
                  <a:lnTo>
                    <a:pt x="248" y="24"/>
                  </a:lnTo>
                  <a:lnTo>
                    <a:pt x="216" y="40"/>
                  </a:lnTo>
                  <a:lnTo>
                    <a:pt x="192" y="96"/>
                  </a:lnTo>
                  <a:lnTo>
                    <a:pt x="160" y="88"/>
                  </a:lnTo>
                  <a:lnTo>
                    <a:pt x="128" y="104"/>
                  </a:lnTo>
                  <a:lnTo>
                    <a:pt x="80" y="112"/>
                  </a:lnTo>
                  <a:lnTo>
                    <a:pt x="80" y="144"/>
                  </a:lnTo>
                  <a:lnTo>
                    <a:pt x="56" y="144"/>
                  </a:lnTo>
                  <a:lnTo>
                    <a:pt x="56" y="176"/>
                  </a:lnTo>
                  <a:lnTo>
                    <a:pt x="32" y="160"/>
                  </a:lnTo>
                  <a:lnTo>
                    <a:pt x="24" y="168"/>
                  </a:lnTo>
                  <a:lnTo>
                    <a:pt x="32" y="184"/>
                  </a:lnTo>
                  <a:lnTo>
                    <a:pt x="8" y="216"/>
                  </a:lnTo>
                  <a:lnTo>
                    <a:pt x="0" y="224"/>
                  </a:lnTo>
                  <a:close/>
                </a:path>
              </a:pathLst>
            </a:custGeom>
            <a:solidFill>
              <a:srgbClr val="3366CC"/>
            </a:solidFill>
            <a:ln w="12700">
              <a:solidFill>
                <a:schemeClr val="bg1"/>
              </a:solidFill>
              <a:prstDash val="solid"/>
              <a:round/>
              <a:headEnd/>
              <a:tailEnd/>
            </a:ln>
          </p:spPr>
          <p:txBody>
            <a:bodyPr/>
            <a:lstStyle/>
            <a:p>
              <a:endParaRPr lang="en-US"/>
            </a:p>
          </p:txBody>
        </p:sp>
        <p:sp>
          <p:nvSpPr>
            <p:cNvPr id="23634" name="Freeform 44"/>
            <p:cNvSpPr>
              <a:spLocks/>
            </p:cNvSpPr>
            <p:nvPr/>
          </p:nvSpPr>
          <p:spPr bwMode="auto">
            <a:xfrm>
              <a:off x="5345113" y="3613150"/>
              <a:ext cx="935037" cy="361950"/>
            </a:xfrm>
            <a:custGeom>
              <a:avLst/>
              <a:gdLst>
                <a:gd name="T0" fmla="*/ 2147483646 w 472"/>
                <a:gd name="T1" fmla="*/ 2147483646 h 176"/>
                <a:gd name="T2" fmla="*/ 2147483646 w 472"/>
                <a:gd name="T3" fmla="*/ 2147483646 h 176"/>
                <a:gd name="T4" fmla="*/ 2147483646 w 472"/>
                <a:gd name="T5" fmla="*/ 2147483646 h 176"/>
                <a:gd name="T6" fmla="*/ 2147483646 w 472"/>
                <a:gd name="T7" fmla="*/ 2147483646 h 176"/>
                <a:gd name="T8" fmla="*/ 0 w 472"/>
                <a:gd name="T9" fmla="*/ 2147483646 h 176"/>
                <a:gd name="T10" fmla="*/ 2147483646 w 472"/>
                <a:gd name="T11" fmla="*/ 2147483646 h 176"/>
                <a:gd name="T12" fmla="*/ 2147483646 w 472"/>
                <a:gd name="T13" fmla="*/ 2147483646 h 176"/>
                <a:gd name="T14" fmla="*/ 2147483646 w 472"/>
                <a:gd name="T15" fmla="*/ 2147483646 h 176"/>
                <a:gd name="T16" fmla="*/ 2147483646 w 472"/>
                <a:gd name="T17" fmla="*/ 2147483646 h 176"/>
                <a:gd name="T18" fmla="*/ 2147483646 w 472"/>
                <a:gd name="T19" fmla="*/ 2147483646 h 176"/>
                <a:gd name="T20" fmla="*/ 2147483646 w 472"/>
                <a:gd name="T21" fmla="*/ 2147483646 h 176"/>
                <a:gd name="T22" fmla="*/ 2147483646 w 472"/>
                <a:gd name="T23" fmla="*/ 0 h 176"/>
                <a:gd name="T24" fmla="*/ 2147483646 w 472"/>
                <a:gd name="T25" fmla="*/ 2147483646 h 176"/>
                <a:gd name="T26" fmla="*/ 2147483646 w 472"/>
                <a:gd name="T27" fmla="*/ 2147483646 h 176"/>
                <a:gd name="T28" fmla="*/ 2147483646 w 472"/>
                <a:gd name="T29" fmla="*/ 2147483646 h 176"/>
                <a:gd name="T30" fmla="*/ 2147483646 w 472"/>
                <a:gd name="T31" fmla="*/ 2147483646 h 1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2"/>
                <a:gd name="T49" fmla="*/ 0 h 176"/>
                <a:gd name="T50" fmla="*/ 472 w 472"/>
                <a:gd name="T51" fmla="*/ 176 h 1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2" h="176">
                  <a:moveTo>
                    <a:pt x="32" y="80"/>
                  </a:moveTo>
                  <a:lnTo>
                    <a:pt x="32" y="88"/>
                  </a:lnTo>
                  <a:lnTo>
                    <a:pt x="24" y="104"/>
                  </a:lnTo>
                  <a:lnTo>
                    <a:pt x="32" y="120"/>
                  </a:lnTo>
                  <a:lnTo>
                    <a:pt x="0" y="144"/>
                  </a:lnTo>
                  <a:lnTo>
                    <a:pt x="8" y="176"/>
                  </a:lnTo>
                  <a:lnTo>
                    <a:pt x="128" y="168"/>
                  </a:lnTo>
                  <a:lnTo>
                    <a:pt x="272" y="144"/>
                  </a:lnTo>
                  <a:lnTo>
                    <a:pt x="352" y="136"/>
                  </a:lnTo>
                  <a:lnTo>
                    <a:pt x="360" y="88"/>
                  </a:lnTo>
                  <a:lnTo>
                    <a:pt x="392" y="88"/>
                  </a:lnTo>
                  <a:lnTo>
                    <a:pt x="472" y="0"/>
                  </a:lnTo>
                  <a:lnTo>
                    <a:pt x="368" y="24"/>
                  </a:lnTo>
                  <a:lnTo>
                    <a:pt x="120" y="56"/>
                  </a:lnTo>
                  <a:lnTo>
                    <a:pt x="128" y="72"/>
                  </a:lnTo>
                  <a:lnTo>
                    <a:pt x="32" y="80"/>
                  </a:lnTo>
                  <a:close/>
                </a:path>
              </a:pathLst>
            </a:custGeom>
            <a:solidFill>
              <a:srgbClr val="3366CC"/>
            </a:solidFill>
            <a:ln w="12700">
              <a:solidFill>
                <a:schemeClr val="bg1"/>
              </a:solidFill>
              <a:prstDash val="solid"/>
              <a:round/>
              <a:headEnd/>
              <a:tailEnd/>
            </a:ln>
          </p:spPr>
          <p:txBody>
            <a:bodyPr/>
            <a:lstStyle/>
            <a:p>
              <a:endParaRPr lang="en-US"/>
            </a:p>
          </p:txBody>
        </p:sp>
        <p:sp>
          <p:nvSpPr>
            <p:cNvPr id="23635" name="Freeform 45"/>
            <p:cNvSpPr>
              <a:spLocks/>
            </p:cNvSpPr>
            <p:nvPr/>
          </p:nvSpPr>
          <p:spPr bwMode="auto">
            <a:xfrm>
              <a:off x="5249863" y="3941763"/>
              <a:ext cx="381000" cy="692150"/>
            </a:xfrm>
            <a:custGeom>
              <a:avLst/>
              <a:gdLst>
                <a:gd name="T0" fmla="*/ 2147483646 w 192"/>
                <a:gd name="T1" fmla="*/ 2147483646 h 336"/>
                <a:gd name="T2" fmla="*/ 2147483646 w 192"/>
                <a:gd name="T3" fmla="*/ 2147483646 h 336"/>
                <a:gd name="T4" fmla="*/ 0 w 192"/>
                <a:gd name="T5" fmla="*/ 2147483646 h 336"/>
                <a:gd name="T6" fmla="*/ 2147483646 w 192"/>
                <a:gd name="T7" fmla="*/ 2147483646 h 336"/>
                <a:gd name="T8" fmla="*/ 2147483646 w 192"/>
                <a:gd name="T9" fmla="*/ 2147483646 h 336"/>
                <a:gd name="T10" fmla="*/ 2147483646 w 192"/>
                <a:gd name="T11" fmla="*/ 2147483646 h 336"/>
                <a:gd name="T12" fmla="*/ 2147483646 w 192"/>
                <a:gd name="T13" fmla="*/ 2147483646 h 336"/>
                <a:gd name="T14" fmla="*/ 2147483646 w 192"/>
                <a:gd name="T15" fmla="*/ 2147483646 h 336"/>
                <a:gd name="T16" fmla="*/ 2147483646 w 192"/>
                <a:gd name="T17" fmla="*/ 2147483646 h 336"/>
                <a:gd name="T18" fmla="*/ 2147483646 w 192"/>
                <a:gd name="T19" fmla="*/ 2147483646 h 336"/>
                <a:gd name="T20" fmla="*/ 2147483646 w 192"/>
                <a:gd name="T21" fmla="*/ 2147483646 h 336"/>
                <a:gd name="T22" fmla="*/ 2147483646 w 192"/>
                <a:gd name="T23" fmla="*/ 2147483646 h 336"/>
                <a:gd name="T24" fmla="*/ 2147483646 w 192"/>
                <a:gd name="T25" fmla="*/ 2147483646 h 336"/>
                <a:gd name="T26" fmla="*/ 2147483646 w 192"/>
                <a:gd name="T27" fmla="*/ 0 h 336"/>
                <a:gd name="T28" fmla="*/ 2147483646 w 192"/>
                <a:gd name="T29" fmla="*/ 2147483646 h 3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336"/>
                <a:gd name="T47" fmla="*/ 192 w 192"/>
                <a:gd name="T48" fmla="*/ 336 h 3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336">
                  <a:moveTo>
                    <a:pt x="56" y="16"/>
                  </a:moveTo>
                  <a:lnTo>
                    <a:pt x="24" y="72"/>
                  </a:lnTo>
                  <a:lnTo>
                    <a:pt x="0" y="104"/>
                  </a:lnTo>
                  <a:lnTo>
                    <a:pt x="8" y="152"/>
                  </a:lnTo>
                  <a:lnTo>
                    <a:pt x="40" y="208"/>
                  </a:lnTo>
                  <a:lnTo>
                    <a:pt x="16" y="272"/>
                  </a:lnTo>
                  <a:lnTo>
                    <a:pt x="8" y="304"/>
                  </a:lnTo>
                  <a:lnTo>
                    <a:pt x="120" y="288"/>
                  </a:lnTo>
                  <a:lnTo>
                    <a:pt x="128" y="328"/>
                  </a:lnTo>
                  <a:lnTo>
                    <a:pt x="144" y="336"/>
                  </a:lnTo>
                  <a:lnTo>
                    <a:pt x="152" y="312"/>
                  </a:lnTo>
                  <a:lnTo>
                    <a:pt x="192" y="312"/>
                  </a:lnTo>
                  <a:lnTo>
                    <a:pt x="184" y="240"/>
                  </a:lnTo>
                  <a:lnTo>
                    <a:pt x="184" y="0"/>
                  </a:lnTo>
                  <a:lnTo>
                    <a:pt x="56" y="16"/>
                  </a:lnTo>
                  <a:close/>
                </a:path>
              </a:pathLst>
            </a:custGeom>
            <a:solidFill>
              <a:srgbClr val="3366CC"/>
            </a:solidFill>
            <a:ln w="12700">
              <a:solidFill>
                <a:schemeClr val="bg1"/>
              </a:solidFill>
              <a:prstDash val="solid"/>
              <a:round/>
              <a:headEnd/>
              <a:tailEnd/>
            </a:ln>
          </p:spPr>
          <p:txBody>
            <a:bodyPr/>
            <a:lstStyle/>
            <a:p>
              <a:endParaRPr lang="en-US"/>
            </a:p>
          </p:txBody>
        </p:sp>
        <p:sp>
          <p:nvSpPr>
            <p:cNvPr id="23636" name="Freeform 46"/>
            <p:cNvSpPr>
              <a:spLocks/>
            </p:cNvSpPr>
            <p:nvPr/>
          </p:nvSpPr>
          <p:spPr bwMode="auto">
            <a:xfrm>
              <a:off x="5614988" y="3910013"/>
              <a:ext cx="427037" cy="692150"/>
            </a:xfrm>
            <a:custGeom>
              <a:avLst/>
              <a:gdLst>
                <a:gd name="T0" fmla="*/ 0 w 216"/>
                <a:gd name="T1" fmla="*/ 2147483646 h 336"/>
                <a:gd name="T2" fmla="*/ 2147483646 w 216"/>
                <a:gd name="T3" fmla="*/ 0 h 336"/>
                <a:gd name="T4" fmla="*/ 2147483646 w 216"/>
                <a:gd name="T5" fmla="*/ 2147483646 h 336"/>
                <a:gd name="T6" fmla="*/ 2147483646 w 216"/>
                <a:gd name="T7" fmla="*/ 2147483646 h 336"/>
                <a:gd name="T8" fmla="*/ 2147483646 w 216"/>
                <a:gd name="T9" fmla="*/ 2147483646 h 336"/>
                <a:gd name="T10" fmla="*/ 2147483646 w 216"/>
                <a:gd name="T11" fmla="*/ 2147483646 h 336"/>
                <a:gd name="T12" fmla="*/ 2147483646 w 216"/>
                <a:gd name="T13" fmla="*/ 2147483646 h 336"/>
                <a:gd name="T14" fmla="*/ 2147483646 w 216"/>
                <a:gd name="T15" fmla="*/ 2147483646 h 336"/>
                <a:gd name="T16" fmla="*/ 2147483646 w 216"/>
                <a:gd name="T17" fmla="*/ 2147483646 h 336"/>
                <a:gd name="T18" fmla="*/ 2147483646 w 216"/>
                <a:gd name="T19" fmla="*/ 2147483646 h 336"/>
                <a:gd name="T20" fmla="*/ 2147483646 w 216"/>
                <a:gd name="T21" fmla="*/ 2147483646 h 336"/>
                <a:gd name="T22" fmla="*/ 2147483646 w 216"/>
                <a:gd name="T23" fmla="*/ 2147483646 h 336"/>
                <a:gd name="T24" fmla="*/ 2147483646 w 216"/>
                <a:gd name="T25" fmla="*/ 2147483646 h 336"/>
                <a:gd name="T26" fmla="*/ 0 w 216"/>
                <a:gd name="T27" fmla="*/ 2147483646 h 336"/>
                <a:gd name="T28" fmla="*/ 0 w 216"/>
                <a:gd name="T29" fmla="*/ 2147483646 h 3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6"/>
                <a:gd name="T46" fmla="*/ 0 h 336"/>
                <a:gd name="T47" fmla="*/ 216 w 216"/>
                <a:gd name="T48" fmla="*/ 336 h 3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 h="336">
                  <a:moveTo>
                    <a:pt x="0" y="16"/>
                  </a:moveTo>
                  <a:lnTo>
                    <a:pt x="136" y="0"/>
                  </a:lnTo>
                  <a:lnTo>
                    <a:pt x="184" y="160"/>
                  </a:lnTo>
                  <a:lnTo>
                    <a:pt x="216" y="184"/>
                  </a:lnTo>
                  <a:lnTo>
                    <a:pt x="192" y="232"/>
                  </a:lnTo>
                  <a:lnTo>
                    <a:pt x="216" y="272"/>
                  </a:lnTo>
                  <a:lnTo>
                    <a:pt x="72" y="288"/>
                  </a:lnTo>
                  <a:lnTo>
                    <a:pt x="80" y="328"/>
                  </a:lnTo>
                  <a:lnTo>
                    <a:pt x="56" y="336"/>
                  </a:lnTo>
                  <a:lnTo>
                    <a:pt x="40" y="288"/>
                  </a:lnTo>
                  <a:lnTo>
                    <a:pt x="32" y="328"/>
                  </a:lnTo>
                  <a:lnTo>
                    <a:pt x="8" y="328"/>
                  </a:lnTo>
                  <a:lnTo>
                    <a:pt x="8" y="288"/>
                  </a:lnTo>
                  <a:lnTo>
                    <a:pt x="0" y="256"/>
                  </a:lnTo>
                  <a:lnTo>
                    <a:pt x="0" y="16"/>
                  </a:lnTo>
                  <a:close/>
                </a:path>
              </a:pathLst>
            </a:custGeom>
            <a:solidFill>
              <a:srgbClr val="FFCC66"/>
            </a:solidFill>
            <a:ln w="12700">
              <a:solidFill>
                <a:schemeClr val="bg1"/>
              </a:solidFill>
              <a:prstDash val="solid"/>
              <a:round/>
              <a:headEnd/>
              <a:tailEnd/>
            </a:ln>
          </p:spPr>
          <p:txBody>
            <a:bodyPr/>
            <a:lstStyle/>
            <a:p>
              <a:endParaRPr lang="en-US"/>
            </a:p>
          </p:txBody>
        </p:sp>
        <p:sp>
          <p:nvSpPr>
            <p:cNvPr id="23637" name="Freeform 47"/>
            <p:cNvSpPr>
              <a:spLocks/>
            </p:cNvSpPr>
            <p:nvPr/>
          </p:nvSpPr>
          <p:spPr bwMode="auto">
            <a:xfrm>
              <a:off x="5883275" y="3876675"/>
              <a:ext cx="601662" cy="642938"/>
            </a:xfrm>
            <a:custGeom>
              <a:avLst/>
              <a:gdLst>
                <a:gd name="T0" fmla="*/ 0 w 304"/>
                <a:gd name="T1" fmla="*/ 2147483646 h 312"/>
                <a:gd name="T2" fmla="*/ 2147483646 w 304"/>
                <a:gd name="T3" fmla="*/ 2147483646 h 312"/>
                <a:gd name="T4" fmla="*/ 2147483646 w 304"/>
                <a:gd name="T5" fmla="*/ 2147483646 h 312"/>
                <a:gd name="T6" fmla="*/ 2147483646 w 304"/>
                <a:gd name="T7" fmla="*/ 0 h 312"/>
                <a:gd name="T8" fmla="*/ 2147483646 w 304"/>
                <a:gd name="T9" fmla="*/ 2147483646 h 312"/>
                <a:gd name="T10" fmla="*/ 2147483646 w 304"/>
                <a:gd name="T11" fmla="*/ 2147483646 h 312"/>
                <a:gd name="T12" fmla="*/ 2147483646 w 304"/>
                <a:gd name="T13" fmla="*/ 2147483646 h 312"/>
                <a:gd name="T14" fmla="*/ 2147483646 w 304"/>
                <a:gd name="T15" fmla="*/ 2147483646 h 312"/>
                <a:gd name="T16" fmla="*/ 2147483646 w 304"/>
                <a:gd name="T17" fmla="*/ 2147483646 h 312"/>
                <a:gd name="T18" fmla="*/ 2147483646 w 304"/>
                <a:gd name="T19" fmla="*/ 2147483646 h 312"/>
                <a:gd name="T20" fmla="*/ 2147483646 w 304"/>
                <a:gd name="T21" fmla="*/ 2147483646 h 312"/>
                <a:gd name="T22" fmla="*/ 2147483646 w 304"/>
                <a:gd name="T23" fmla="*/ 2147483646 h 312"/>
                <a:gd name="T24" fmla="*/ 2147483646 w 304"/>
                <a:gd name="T25" fmla="*/ 2147483646 h 312"/>
                <a:gd name="T26" fmla="*/ 2147483646 w 304"/>
                <a:gd name="T27" fmla="*/ 2147483646 h 312"/>
                <a:gd name="T28" fmla="*/ 2147483646 w 304"/>
                <a:gd name="T29" fmla="*/ 2147483646 h 312"/>
                <a:gd name="T30" fmla="*/ 2147483646 w 304"/>
                <a:gd name="T31" fmla="*/ 2147483646 h 312"/>
                <a:gd name="T32" fmla="*/ 2147483646 w 304"/>
                <a:gd name="T33" fmla="*/ 2147483646 h 312"/>
                <a:gd name="T34" fmla="*/ 2147483646 w 304"/>
                <a:gd name="T35" fmla="*/ 2147483646 h 312"/>
                <a:gd name="T36" fmla="*/ 0 w 304"/>
                <a:gd name="T37" fmla="*/ 2147483646 h 3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4"/>
                <a:gd name="T58" fmla="*/ 0 h 312"/>
                <a:gd name="T59" fmla="*/ 304 w 304"/>
                <a:gd name="T60" fmla="*/ 312 h 3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4" h="312">
                  <a:moveTo>
                    <a:pt x="0" y="16"/>
                  </a:moveTo>
                  <a:lnTo>
                    <a:pt x="8" y="16"/>
                  </a:lnTo>
                  <a:lnTo>
                    <a:pt x="80" y="8"/>
                  </a:lnTo>
                  <a:lnTo>
                    <a:pt x="136" y="0"/>
                  </a:lnTo>
                  <a:lnTo>
                    <a:pt x="128" y="16"/>
                  </a:lnTo>
                  <a:lnTo>
                    <a:pt x="152" y="16"/>
                  </a:lnTo>
                  <a:lnTo>
                    <a:pt x="256" y="112"/>
                  </a:lnTo>
                  <a:lnTo>
                    <a:pt x="296" y="176"/>
                  </a:lnTo>
                  <a:lnTo>
                    <a:pt x="304" y="216"/>
                  </a:lnTo>
                  <a:lnTo>
                    <a:pt x="288" y="224"/>
                  </a:lnTo>
                  <a:lnTo>
                    <a:pt x="296" y="272"/>
                  </a:lnTo>
                  <a:lnTo>
                    <a:pt x="264" y="272"/>
                  </a:lnTo>
                  <a:lnTo>
                    <a:pt x="264" y="304"/>
                  </a:lnTo>
                  <a:lnTo>
                    <a:pt x="240" y="288"/>
                  </a:lnTo>
                  <a:lnTo>
                    <a:pt x="88" y="312"/>
                  </a:lnTo>
                  <a:lnTo>
                    <a:pt x="56" y="248"/>
                  </a:lnTo>
                  <a:lnTo>
                    <a:pt x="80" y="200"/>
                  </a:lnTo>
                  <a:lnTo>
                    <a:pt x="48" y="176"/>
                  </a:lnTo>
                  <a:lnTo>
                    <a:pt x="0" y="16"/>
                  </a:lnTo>
                  <a:close/>
                </a:path>
              </a:pathLst>
            </a:custGeom>
            <a:solidFill>
              <a:srgbClr val="3366CC"/>
            </a:solidFill>
            <a:ln w="12700">
              <a:solidFill>
                <a:schemeClr val="bg1"/>
              </a:solidFill>
              <a:prstDash val="solid"/>
              <a:round/>
              <a:headEnd/>
              <a:tailEnd/>
            </a:ln>
          </p:spPr>
          <p:txBody>
            <a:bodyPr/>
            <a:lstStyle/>
            <a:p>
              <a:endParaRPr lang="en-US"/>
            </a:p>
          </p:txBody>
        </p:sp>
        <p:sp>
          <p:nvSpPr>
            <p:cNvPr id="23638" name="Freeform 48"/>
            <p:cNvSpPr>
              <a:spLocks/>
            </p:cNvSpPr>
            <p:nvPr/>
          </p:nvSpPr>
          <p:spPr bwMode="auto">
            <a:xfrm>
              <a:off x="6137275" y="3794125"/>
              <a:ext cx="538162" cy="444500"/>
            </a:xfrm>
            <a:custGeom>
              <a:avLst/>
              <a:gdLst>
                <a:gd name="T0" fmla="*/ 2147483646 w 272"/>
                <a:gd name="T1" fmla="*/ 2147483646 h 216"/>
                <a:gd name="T2" fmla="*/ 2147483646 w 272"/>
                <a:gd name="T3" fmla="*/ 2147483646 h 216"/>
                <a:gd name="T4" fmla="*/ 2147483646 w 272"/>
                <a:gd name="T5" fmla="*/ 0 h 216"/>
                <a:gd name="T6" fmla="*/ 2147483646 w 272"/>
                <a:gd name="T7" fmla="*/ 2147483646 h 216"/>
                <a:gd name="T8" fmla="*/ 2147483646 w 272"/>
                <a:gd name="T9" fmla="*/ 0 h 216"/>
                <a:gd name="T10" fmla="*/ 2147483646 w 272"/>
                <a:gd name="T11" fmla="*/ 2147483646 h 216"/>
                <a:gd name="T12" fmla="*/ 2147483646 w 272"/>
                <a:gd name="T13" fmla="*/ 2147483646 h 216"/>
                <a:gd name="T14" fmla="*/ 2147483646 w 272"/>
                <a:gd name="T15" fmla="*/ 2147483646 h 216"/>
                <a:gd name="T16" fmla="*/ 2147483646 w 272"/>
                <a:gd name="T17" fmla="*/ 2147483646 h 216"/>
                <a:gd name="T18" fmla="*/ 2147483646 w 272"/>
                <a:gd name="T19" fmla="*/ 2147483646 h 216"/>
                <a:gd name="T20" fmla="*/ 2147483646 w 272"/>
                <a:gd name="T21" fmla="*/ 2147483646 h 216"/>
                <a:gd name="T22" fmla="*/ 2147483646 w 272"/>
                <a:gd name="T23" fmla="*/ 2147483646 h 216"/>
                <a:gd name="T24" fmla="*/ 2147483646 w 272"/>
                <a:gd name="T25" fmla="*/ 2147483646 h 216"/>
                <a:gd name="T26" fmla="*/ 2147483646 w 272"/>
                <a:gd name="T27" fmla="*/ 2147483646 h 216"/>
                <a:gd name="T28" fmla="*/ 0 w 272"/>
                <a:gd name="T29" fmla="*/ 2147483646 h 216"/>
                <a:gd name="T30" fmla="*/ 2147483646 w 272"/>
                <a:gd name="T31" fmla="*/ 2147483646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2"/>
                <a:gd name="T49" fmla="*/ 0 h 216"/>
                <a:gd name="T50" fmla="*/ 272 w 272"/>
                <a:gd name="T51" fmla="*/ 216 h 2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2" h="216">
                  <a:moveTo>
                    <a:pt x="8" y="40"/>
                  </a:moveTo>
                  <a:lnTo>
                    <a:pt x="32" y="16"/>
                  </a:lnTo>
                  <a:lnTo>
                    <a:pt x="112" y="0"/>
                  </a:lnTo>
                  <a:lnTo>
                    <a:pt x="144" y="8"/>
                  </a:lnTo>
                  <a:lnTo>
                    <a:pt x="192" y="0"/>
                  </a:lnTo>
                  <a:lnTo>
                    <a:pt x="240" y="32"/>
                  </a:lnTo>
                  <a:lnTo>
                    <a:pt x="272" y="56"/>
                  </a:lnTo>
                  <a:lnTo>
                    <a:pt x="256" y="120"/>
                  </a:lnTo>
                  <a:lnTo>
                    <a:pt x="224" y="152"/>
                  </a:lnTo>
                  <a:lnTo>
                    <a:pt x="184" y="168"/>
                  </a:lnTo>
                  <a:lnTo>
                    <a:pt x="192" y="192"/>
                  </a:lnTo>
                  <a:lnTo>
                    <a:pt x="168" y="216"/>
                  </a:lnTo>
                  <a:lnTo>
                    <a:pt x="128" y="152"/>
                  </a:lnTo>
                  <a:lnTo>
                    <a:pt x="16" y="56"/>
                  </a:lnTo>
                  <a:lnTo>
                    <a:pt x="0" y="56"/>
                  </a:lnTo>
                  <a:lnTo>
                    <a:pt x="8" y="40"/>
                  </a:lnTo>
                  <a:close/>
                </a:path>
              </a:pathLst>
            </a:custGeom>
            <a:solidFill>
              <a:srgbClr val="3366CC"/>
            </a:solidFill>
            <a:ln w="12700">
              <a:solidFill>
                <a:schemeClr val="bg1"/>
              </a:solidFill>
              <a:prstDash val="solid"/>
              <a:round/>
              <a:headEnd/>
              <a:tailEnd/>
            </a:ln>
          </p:spPr>
          <p:txBody>
            <a:bodyPr/>
            <a:lstStyle/>
            <a:p>
              <a:endParaRPr lang="en-US"/>
            </a:p>
          </p:txBody>
        </p:sp>
        <p:sp>
          <p:nvSpPr>
            <p:cNvPr id="23639" name="Freeform 49"/>
            <p:cNvSpPr>
              <a:spLocks/>
            </p:cNvSpPr>
            <p:nvPr/>
          </p:nvSpPr>
          <p:spPr bwMode="auto">
            <a:xfrm>
              <a:off x="5756275" y="4437063"/>
              <a:ext cx="1014412" cy="708025"/>
            </a:xfrm>
            <a:custGeom>
              <a:avLst/>
              <a:gdLst>
                <a:gd name="T0" fmla="*/ 0 w 512"/>
                <a:gd name="T1" fmla="*/ 2147483646 h 344"/>
                <a:gd name="T2" fmla="*/ 2147483646 w 512"/>
                <a:gd name="T3" fmla="*/ 2147483646 h 344"/>
                <a:gd name="T4" fmla="*/ 2147483646 w 512"/>
                <a:gd name="T5" fmla="*/ 2147483646 h 344"/>
                <a:gd name="T6" fmla="*/ 2147483646 w 512"/>
                <a:gd name="T7" fmla="*/ 2147483646 h 344"/>
                <a:gd name="T8" fmla="*/ 2147483646 w 512"/>
                <a:gd name="T9" fmla="*/ 2147483646 h 344"/>
                <a:gd name="T10" fmla="*/ 2147483646 w 512"/>
                <a:gd name="T11" fmla="*/ 0 h 344"/>
                <a:gd name="T12" fmla="*/ 2147483646 w 512"/>
                <a:gd name="T13" fmla="*/ 0 h 344"/>
                <a:gd name="T14" fmla="*/ 2147483646 w 512"/>
                <a:gd name="T15" fmla="*/ 0 h 344"/>
                <a:gd name="T16" fmla="*/ 2147483646 w 512"/>
                <a:gd name="T17" fmla="*/ 2147483646 h 344"/>
                <a:gd name="T18" fmla="*/ 2147483646 w 512"/>
                <a:gd name="T19" fmla="*/ 2147483646 h 344"/>
                <a:gd name="T20" fmla="*/ 2147483646 w 512"/>
                <a:gd name="T21" fmla="*/ 2147483646 h 344"/>
                <a:gd name="T22" fmla="*/ 2147483646 w 512"/>
                <a:gd name="T23" fmla="*/ 2147483646 h 344"/>
                <a:gd name="T24" fmla="*/ 2147483646 w 512"/>
                <a:gd name="T25" fmla="*/ 2147483646 h 344"/>
                <a:gd name="T26" fmla="*/ 2147483646 w 512"/>
                <a:gd name="T27" fmla="*/ 2147483646 h 344"/>
                <a:gd name="T28" fmla="*/ 2147483646 w 512"/>
                <a:gd name="T29" fmla="*/ 2147483646 h 344"/>
                <a:gd name="T30" fmla="*/ 2147483646 w 512"/>
                <a:gd name="T31" fmla="*/ 2147483646 h 344"/>
                <a:gd name="T32" fmla="*/ 2147483646 w 512"/>
                <a:gd name="T33" fmla="*/ 2147483646 h 344"/>
                <a:gd name="T34" fmla="*/ 2147483646 w 512"/>
                <a:gd name="T35" fmla="*/ 2147483646 h 344"/>
                <a:gd name="T36" fmla="*/ 2147483646 w 512"/>
                <a:gd name="T37" fmla="*/ 2147483646 h 344"/>
                <a:gd name="T38" fmla="*/ 2147483646 w 512"/>
                <a:gd name="T39" fmla="*/ 2147483646 h 344"/>
                <a:gd name="T40" fmla="*/ 2147483646 w 512"/>
                <a:gd name="T41" fmla="*/ 2147483646 h 344"/>
                <a:gd name="T42" fmla="*/ 2147483646 w 512"/>
                <a:gd name="T43" fmla="*/ 2147483646 h 344"/>
                <a:gd name="T44" fmla="*/ 2147483646 w 512"/>
                <a:gd name="T45" fmla="*/ 2147483646 h 344"/>
                <a:gd name="T46" fmla="*/ 2147483646 w 512"/>
                <a:gd name="T47" fmla="*/ 2147483646 h 344"/>
                <a:gd name="T48" fmla="*/ 2147483646 w 512"/>
                <a:gd name="T49" fmla="*/ 2147483646 h 344"/>
                <a:gd name="T50" fmla="*/ 2147483646 w 512"/>
                <a:gd name="T51" fmla="*/ 2147483646 h 344"/>
                <a:gd name="T52" fmla="*/ 2147483646 w 512"/>
                <a:gd name="T53" fmla="*/ 2147483646 h 344"/>
                <a:gd name="T54" fmla="*/ 2147483646 w 512"/>
                <a:gd name="T55" fmla="*/ 2147483646 h 344"/>
                <a:gd name="T56" fmla="*/ 2147483646 w 512"/>
                <a:gd name="T57" fmla="*/ 2147483646 h 344"/>
                <a:gd name="T58" fmla="*/ 2147483646 w 512"/>
                <a:gd name="T59" fmla="*/ 2147483646 h 344"/>
                <a:gd name="T60" fmla="*/ 2147483646 w 512"/>
                <a:gd name="T61" fmla="*/ 2147483646 h 344"/>
                <a:gd name="T62" fmla="*/ 2147483646 w 512"/>
                <a:gd name="T63" fmla="*/ 2147483646 h 344"/>
                <a:gd name="T64" fmla="*/ 2147483646 w 512"/>
                <a:gd name="T65" fmla="*/ 2147483646 h 344"/>
                <a:gd name="T66" fmla="*/ 2147483646 w 512"/>
                <a:gd name="T67" fmla="*/ 2147483646 h 344"/>
                <a:gd name="T68" fmla="*/ 2147483646 w 512"/>
                <a:gd name="T69" fmla="*/ 2147483646 h 344"/>
                <a:gd name="T70" fmla="*/ 2147483646 w 512"/>
                <a:gd name="T71" fmla="*/ 2147483646 h 344"/>
                <a:gd name="T72" fmla="*/ 2147483646 w 512"/>
                <a:gd name="T73" fmla="*/ 2147483646 h 344"/>
                <a:gd name="T74" fmla="*/ 2147483646 w 512"/>
                <a:gd name="T75" fmla="*/ 2147483646 h 344"/>
                <a:gd name="T76" fmla="*/ 0 w 512"/>
                <a:gd name="T77" fmla="*/ 2147483646 h 344"/>
                <a:gd name="T78" fmla="*/ 0 w 512"/>
                <a:gd name="T79" fmla="*/ 2147483646 h 3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2"/>
                <a:gd name="T121" fmla="*/ 0 h 344"/>
                <a:gd name="T122" fmla="*/ 512 w 512"/>
                <a:gd name="T123" fmla="*/ 344 h 3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2" h="344">
                  <a:moveTo>
                    <a:pt x="0" y="32"/>
                  </a:moveTo>
                  <a:lnTo>
                    <a:pt x="136" y="16"/>
                  </a:lnTo>
                  <a:lnTo>
                    <a:pt x="152" y="40"/>
                  </a:lnTo>
                  <a:lnTo>
                    <a:pt x="304" y="16"/>
                  </a:lnTo>
                  <a:lnTo>
                    <a:pt x="328" y="32"/>
                  </a:lnTo>
                  <a:lnTo>
                    <a:pt x="328" y="0"/>
                  </a:lnTo>
                  <a:lnTo>
                    <a:pt x="360" y="0"/>
                  </a:lnTo>
                  <a:lnTo>
                    <a:pt x="392" y="56"/>
                  </a:lnTo>
                  <a:lnTo>
                    <a:pt x="440" y="128"/>
                  </a:lnTo>
                  <a:lnTo>
                    <a:pt x="464" y="192"/>
                  </a:lnTo>
                  <a:lnTo>
                    <a:pt x="504" y="232"/>
                  </a:lnTo>
                  <a:lnTo>
                    <a:pt x="512" y="296"/>
                  </a:lnTo>
                  <a:lnTo>
                    <a:pt x="496" y="336"/>
                  </a:lnTo>
                  <a:lnTo>
                    <a:pt x="448" y="344"/>
                  </a:lnTo>
                  <a:lnTo>
                    <a:pt x="440" y="328"/>
                  </a:lnTo>
                  <a:lnTo>
                    <a:pt x="400" y="304"/>
                  </a:lnTo>
                  <a:lnTo>
                    <a:pt x="384" y="280"/>
                  </a:lnTo>
                  <a:lnTo>
                    <a:pt x="376" y="272"/>
                  </a:lnTo>
                  <a:lnTo>
                    <a:pt x="368" y="248"/>
                  </a:lnTo>
                  <a:lnTo>
                    <a:pt x="360" y="256"/>
                  </a:lnTo>
                  <a:lnTo>
                    <a:pt x="328" y="224"/>
                  </a:lnTo>
                  <a:lnTo>
                    <a:pt x="336" y="200"/>
                  </a:lnTo>
                  <a:lnTo>
                    <a:pt x="328" y="184"/>
                  </a:lnTo>
                  <a:lnTo>
                    <a:pt x="320" y="192"/>
                  </a:lnTo>
                  <a:lnTo>
                    <a:pt x="320" y="208"/>
                  </a:lnTo>
                  <a:lnTo>
                    <a:pt x="312" y="184"/>
                  </a:lnTo>
                  <a:lnTo>
                    <a:pt x="312" y="136"/>
                  </a:lnTo>
                  <a:lnTo>
                    <a:pt x="296" y="104"/>
                  </a:lnTo>
                  <a:lnTo>
                    <a:pt x="248" y="80"/>
                  </a:lnTo>
                  <a:lnTo>
                    <a:pt x="224" y="56"/>
                  </a:lnTo>
                  <a:lnTo>
                    <a:pt x="200" y="56"/>
                  </a:lnTo>
                  <a:lnTo>
                    <a:pt x="184" y="72"/>
                  </a:lnTo>
                  <a:lnTo>
                    <a:pt x="144" y="80"/>
                  </a:lnTo>
                  <a:lnTo>
                    <a:pt x="120" y="72"/>
                  </a:lnTo>
                  <a:lnTo>
                    <a:pt x="112" y="56"/>
                  </a:lnTo>
                  <a:lnTo>
                    <a:pt x="32" y="72"/>
                  </a:lnTo>
                  <a:lnTo>
                    <a:pt x="16" y="56"/>
                  </a:lnTo>
                  <a:lnTo>
                    <a:pt x="0" y="72"/>
                  </a:lnTo>
                  <a:lnTo>
                    <a:pt x="0" y="32"/>
                  </a:lnTo>
                  <a:close/>
                </a:path>
              </a:pathLst>
            </a:custGeom>
            <a:solidFill>
              <a:srgbClr val="3366CC"/>
            </a:solidFill>
            <a:ln w="12700">
              <a:solidFill>
                <a:schemeClr val="bg1"/>
              </a:solidFill>
              <a:prstDash val="solid"/>
              <a:round/>
              <a:headEnd/>
              <a:tailEnd/>
            </a:ln>
          </p:spPr>
          <p:txBody>
            <a:bodyPr/>
            <a:lstStyle/>
            <a:p>
              <a:endParaRPr lang="en-US"/>
            </a:p>
          </p:txBody>
        </p:sp>
        <p:sp>
          <p:nvSpPr>
            <p:cNvPr id="23640" name="Freeform 50"/>
            <p:cNvSpPr>
              <a:spLocks/>
            </p:cNvSpPr>
            <p:nvPr/>
          </p:nvSpPr>
          <p:spPr bwMode="auto">
            <a:xfrm>
              <a:off x="6026150" y="3481388"/>
              <a:ext cx="935037" cy="428625"/>
            </a:xfrm>
            <a:custGeom>
              <a:avLst/>
              <a:gdLst>
                <a:gd name="T0" fmla="*/ 2147483646 w 472"/>
                <a:gd name="T1" fmla="*/ 2147483646 h 208"/>
                <a:gd name="T2" fmla="*/ 0 w 472"/>
                <a:gd name="T3" fmla="*/ 2147483646 h 208"/>
                <a:gd name="T4" fmla="*/ 2147483646 w 472"/>
                <a:gd name="T5" fmla="*/ 2147483646 h 208"/>
                <a:gd name="T6" fmla="*/ 2147483646 w 472"/>
                <a:gd name="T7" fmla="*/ 2147483646 h 208"/>
                <a:gd name="T8" fmla="*/ 2147483646 w 472"/>
                <a:gd name="T9" fmla="*/ 2147483646 h 208"/>
                <a:gd name="T10" fmla="*/ 2147483646 w 472"/>
                <a:gd name="T11" fmla="*/ 2147483646 h 208"/>
                <a:gd name="T12" fmla="*/ 2147483646 w 472"/>
                <a:gd name="T13" fmla="*/ 2147483646 h 208"/>
                <a:gd name="T14" fmla="*/ 2147483646 w 472"/>
                <a:gd name="T15" fmla="*/ 2147483646 h 208"/>
                <a:gd name="T16" fmla="*/ 2147483646 w 472"/>
                <a:gd name="T17" fmla="*/ 2147483646 h 208"/>
                <a:gd name="T18" fmla="*/ 2147483646 w 472"/>
                <a:gd name="T19" fmla="*/ 2147483646 h 208"/>
                <a:gd name="T20" fmla="*/ 2147483646 w 472"/>
                <a:gd name="T21" fmla="*/ 2147483646 h 208"/>
                <a:gd name="T22" fmla="*/ 2147483646 w 472"/>
                <a:gd name="T23" fmla="*/ 2147483646 h 208"/>
                <a:gd name="T24" fmla="*/ 2147483646 w 472"/>
                <a:gd name="T25" fmla="*/ 2147483646 h 208"/>
                <a:gd name="T26" fmla="*/ 2147483646 w 472"/>
                <a:gd name="T27" fmla="*/ 2147483646 h 208"/>
                <a:gd name="T28" fmla="*/ 2147483646 w 472"/>
                <a:gd name="T29" fmla="*/ 2147483646 h 208"/>
                <a:gd name="T30" fmla="*/ 2147483646 w 472"/>
                <a:gd name="T31" fmla="*/ 2147483646 h 208"/>
                <a:gd name="T32" fmla="*/ 2147483646 w 472"/>
                <a:gd name="T33" fmla="*/ 2147483646 h 208"/>
                <a:gd name="T34" fmla="*/ 2147483646 w 472"/>
                <a:gd name="T35" fmla="*/ 2147483646 h 208"/>
                <a:gd name="T36" fmla="*/ 2147483646 w 472"/>
                <a:gd name="T37" fmla="*/ 2147483646 h 208"/>
                <a:gd name="T38" fmla="*/ 2147483646 w 472"/>
                <a:gd name="T39" fmla="*/ 2147483646 h 208"/>
                <a:gd name="T40" fmla="*/ 2147483646 w 472"/>
                <a:gd name="T41" fmla="*/ 2147483646 h 208"/>
                <a:gd name="T42" fmla="*/ 2147483646 w 472"/>
                <a:gd name="T43" fmla="*/ 2147483646 h 208"/>
                <a:gd name="T44" fmla="*/ 2147483646 w 472"/>
                <a:gd name="T45" fmla="*/ 2147483646 h 208"/>
                <a:gd name="T46" fmla="*/ 2147483646 w 472"/>
                <a:gd name="T47" fmla="*/ 2147483646 h 208"/>
                <a:gd name="T48" fmla="*/ 2147483646 w 472"/>
                <a:gd name="T49" fmla="*/ 2147483646 h 208"/>
                <a:gd name="T50" fmla="*/ 2147483646 w 472"/>
                <a:gd name="T51" fmla="*/ 2147483646 h 208"/>
                <a:gd name="T52" fmla="*/ 2147483646 w 472"/>
                <a:gd name="T53" fmla="*/ 2147483646 h 208"/>
                <a:gd name="T54" fmla="*/ 2147483646 w 472"/>
                <a:gd name="T55" fmla="*/ 2147483646 h 208"/>
                <a:gd name="T56" fmla="*/ 2147483646 w 472"/>
                <a:gd name="T57" fmla="*/ 2147483646 h 208"/>
                <a:gd name="T58" fmla="*/ 2147483646 w 472"/>
                <a:gd name="T59" fmla="*/ 0 h 208"/>
                <a:gd name="T60" fmla="*/ 2147483646 w 472"/>
                <a:gd name="T61" fmla="*/ 2147483646 h 208"/>
                <a:gd name="T62" fmla="*/ 2147483646 w 472"/>
                <a:gd name="T63" fmla="*/ 2147483646 h 208"/>
                <a:gd name="T64" fmla="*/ 2147483646 w 472"/>
                <a:gd name="T65" fmla="*/ 2147483646 h 208"/>
                <a:gd name="T66" fmla="*/ 2147483646 w 472"/>
                <a:gd name="T67" fmla="*/ 2147483646 h 2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8"/>
                <a:gd name="T104" fmla="*/ 472 w 472"/>
                <a:gd name="T105" fmla="*/ 208 h 2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8">
                  <a:moveTo>
                    <a:pt x="16" y="152"/>
                  </a:moveTo>
                  <a:lnTo>
                    <a:pt x="0" y="200"/>
                  </a:lnTo>
                  <a:lnTo>
                    <a:pt x="64" y="192"/>
                  </a:lnTo>
                  <a:lnTo>
                    <a:pt x="88" y="176"/>
                  </a:lnTo>
                  <a:lnTo>
                    <a:pt x="168" y="152"/>
                  </a:lnTo>
                  <a:lnTo>
                    <a:pt x="192" y="160"/>
                  </a:lnTo>
                  <a:lnTo>
                    <a:pt x="248" y="152"/>
                  </a:lnTo>
                  <a:lnTo>
                    <a:pt x="248" y="160"/>
                  </a:lnTo>
                  <a:lnTo>
                    <a:pt x="328" y="208"/>
                  </a:lnTo>
                  <a:lnTo>
                    <a:pt x="376" y="192"/>
                  </a:lnTo>
                  <a:lnTo>
                    <a:pt x="408" y="136"/>
                  </a:lnTo>
                  <a:lnTo>
                    <a:pt x="456" y="120"/>
                  </a:lnTo>
                  <a:lnTo>
                    <a:pt x="472" y="80"/>
                  </a:lnTo>
                  <a:lnTo>
                    <a:pt x="472" y="24"/>
                  </a:lnTo>
                  <a:lnTo>
                    <a:pt x="472" y="72"/>
                  </a:lnTo>
                  <a:lnTo>
                    <a:pt x="440" y="104"/>
                  </a:lnTo>
                  <a:lnTo>
                    <a:pt x="432" y="104"/>
                  </a:lnTo>
                  <a:lnTo>
                    <a:pt x="400" y="112"/>
                  </a:lnTo>
                  <a:lnTo>
                    <a:pt x="400" y="104"/>
                  </a:lnTo>
                  <a:lnTo>
                    <a:pt x="432" y="88"/>
                  </a:lnTo>
                  <a:lnTo>
                    <a:pt x="400" y="88"/>
                  </a:lnTo>
                  <a:lnTo>
                    <a:pt x="440" y="72"/>
                  </a:lnTo>
                  <a:lnTo>
                    <a:pt x="448" y="80"/>
                  </a:lnTo>
                  <a:lnTo>
                    <a:pt x="456" y="40"/>
                  </a:lnTo>
                  <a:lnTo>
                    <a:pt x="448" y="32"/>
                  </a:lnTo>
                  <a:lnTo>
                    <a:pt x="408" y="48"/>
                  </a:lnTo>
                  <a:lnTo>
                    <a:pt x="408" y="24"/>
                  </a:lnTo>
                  <a:lnTo>
                    <a:pt x="424" y="32"/>
                  </a:lnTo>
                  <a:lnTo>
                    <a:pt x="448" y="8"/>
                  </a:lnTo>
                  <a:lnTo>
                    <a:pt x="432" y="0"/>
                  </a:lnTo>
                  <a:lnTo>
                    <a:pt x="296" y="32"/>
                  </a:lnTo>
                  <a:lnTo>
                    <a:pt x="120" y="72"/>
                  </a:lnTo>
                  <a:lnTo>
                    <a:pt x="40" y="152"/>
                  </a:lnTo>
                  <a:lnTo>
                    <a:pt x="16" y="152"/>
                  </a:lnTo>
                  <a:close/>
                </a:path>
              </a:pathLst>
            </a:custGeom>
            <a:solidFill>
              <a:srgbClr val="3366CC"/>
            </a:solidFill>
            <a:ln w="12700">
              <a:solidFill>
                <a:schemeClr val="bg1"/>
              </a:solidFill>
              <a:prstDash val="solid"/>
              <a:round/>
              <a:headEnd/>
              <a:tailEnd/>
            </a:ln>
          </p:spPr>
          <p:txBody>
            <a:bodyPr/>
            <a:lstStyle/>
            <a:p>
              <a:endParaRPr lang="en-US"/>
            </a:p>
          </p:txBody>
        </p:sp>
        <p:sp>
          <p:nvSpPr>
            <p:cNvPr id="23641" name="Freeform 51"/>
            <p:cNvSpPr>
              <a:spLocks/>
            </p:cNvSpPr>
            <p:nvPr/>
          </p:nvSpPr>
          <p:spPr bwMode="auto">
            <a:xfrm>
              <a:off x="6073775" y="3135313"/>
              <a:ext cx="808037" cy="527050"/>
            </a:xfrm>
            <a:custGeom>
              <a:avLst/>
              <a:gdLst>
                <a:gd name="T0" fmla="*/ 2147483646 w 408"/>
                <a:gd name="T1" fmla="*/ 2147483646 h 256"/>
                <a:gd name="T2" fmla="*/ 2147483646 w 408"/>
                <a:gd name="T3" fmla="*/ 2147483646 h 256"/>
                <a:gd name="T4" fmla="*/ 2147483646 w 408"/>
                <a:gd name="T5" fmla="*/ 2147483646 h 256"/>
                <a:gd name="T6" fmla="*/ 2147483646 w 408"/>
                <a:gd name="T7" fmla="*/ 2147483646 h 256"/>
                <a:gd name="T8" fmla="*/ 0 w 408"/>
                <a:gd name="T9" fmla="*/ 2147483646 h 256"/>
                <a:gd name="T10" fmla="*/ 0 w 408"/>
                <a:gd name="T11" fmla="*/ 2147483646 h 256"/>
                <a:gd name="T12" fmla="*/ 2147483646 w 408"/>
                <a:gd name="T13" fmla="*/ 2147483646 h 256"/>
                <a:gd name="T14" fmla="*/ 2147483646 w 408"/>
                <a:gd name="T15" fmla="*/ 2147483646 h 256"/>
                <a:gd name="T16" fmla="*/ 2147483646 w 408"/>
                <a:gd name="T17" fmla="*/ 2147483646 h 256"/>
                <a:gd name="T18" fmla="*/ 2147483646 w 408"/>
                <a:gd name="T19" fmla="*/ 2147483646 h 256"/>
                <a:gd name="T20" fmla="*/ 2147483646 w 408"/>
                <a:gd name="T21" fmla="*/ 2147483646 h 256"/>
                <a:gd name="T22" fmla="*/ 2147483646 w 408"/>
                <a:gd name="T23" fmla="*/ 2147483646 h 256"/>
                <a:gd name="T24" fmla="*/ 2147483646 w 408"/>
                <a:gd name="T25" fmla="*/ 2147483646 h 256"/>
                <a:gd name="T26" fmla="*/ 2147483646 w 408"/>
                <a:gd name="T27" fmla="*/ 2147483646 h 256"/>
                <a:gd name="T28" fmla="*/ 2147483646 w 408"/>
                <a:gd name="T29" fmla="*/ 2147483646 h 256"/>
                <a:gd name="T30" fmla="*/ 2147483646 w 408"/>
                <a:gd name="T31" fmla="*/ 2147483646 h 256"/>
                <a:gd name="T32" fmla="*/ 2147483646 w 408"/>
                <a:gd name="T33" fmla="*/ 2147483646 h 256"/>
                <a:gd name="T34" fmla="*/ 2147483646 w 408"/>
                <a:gd name="T35" fmla="*/ 0 h 256"/>
                <a:gd name="T36" fmla="*/ 2147483646 w 408"/>
                <a:gd name="T37" fmla="*/ 2147483646 h 256"/>
                <a:gd name="T38" fmla="*/ 2147483646 w 408"/>
                <a:gd name="T39" fmla="*/ 2147483646 h 256"/>
                <a:gd name="T40" fmla="*/ 2147483646 w 408"/>
                <a:gd name="T41" fmla="*/ 2147483646 h 256"/>
                <a:gd name="T42" fmla="*/ 2147483646 w 408"/>
                <a:gd name="T43" fmla="*/ 2147483646 h 256"/>
                <a:gd name="T44" fmla="*/ 2147483646 w 408"/>
                <a:gd name="T45" fmla="*/ 2147483646 h 256"/>
                <a:gd name="T46" fmla="*/ 2147483646 w 408"/>
                <a:gd name="T47" fmla="*/ 2147483646 h 256"/>
                <a:gd name="T48" fmla="*/ 2147483646 w 408"/>
                <a:gd name="T49" fmla="*/ 2147483646 h 2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8"/>
                <a:gd name="T76" fmla="*/ 0 h 256"/>
                <a:gd name="T77" fmla="*/ 408 w 408"/>
                <a:gd name="T78" fmla="*/ 256 h 2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8" h="256">
                  <a:moveTo>
                    <a:pt x="64" y="176"/>
                  </a:moveTo>
                  <a:lnTo>
                    <a:pt x="56" y="208"/>
                  </a:lnTo>
                  <a:lnTo>
                    <a:pt x="40" y="208"/>
                  </a:lnTo>
                  <a:lnTo>
                    <a:pt x="40" y="232"/>
                  </a:lnTo>
                  <a:lnTo>
                    <a:pt x="0" y="240"/>
                  </a:lnTo>
                  <a:lnTo>
                    <a:pt x="0" y="256"/>
                  </a:lnTo>
                  <a:lnTo>
                    <a:pt x="96" y="240"/>
                  </a:lnTo>
                  <a:lnTo>
                    <a:pt x="272" y="200"/>
                  </a:lnTo>
                  <a:lnTo>
                    <a:pt x="408" y="168"/>
                  </a:lnTo>
                  <a:lnTo>
                    <a:pt x="408" y="144"/>
                  </a:lnTo>
                  <a:lnTo>
                    <a:pt x="400" y="136"/>
                  </a:lnTo>
                  <a:lnTo>
                    <a:pt x="384" y="144"/>
                  </a:lnTo>
                  <a:lnTo>
                    <a:pt x="376" y="112"/>
                  </a:lnTo>
                  <a:lnTo>
                    <a:pt x="384" y="80"/>
                  </a:lnTo>
                  <a:lnTo>
                    <a:pt x="336" y="56"/>
                  </a:lnTo>
                  <a:lnTo>
                    <a:pt x="296" y="64"/>
                  </a:lnTo>
                  <a:lnTo>
                    <a:pt x="296" y="16"/>
                  </a:lnTo>
                  <a:lnTo>
                    <a:pt x="264" y="0"/>
                  </a:lnTo>
                  <a:lnTo>
                    <a:pt x="232" y="8"/>
                  </a:lnTo>
                  <a:lnTo>
                    <a:pt x="216" y="56"/>
                  </a:lnTo>
                  <a:lnTo>
                    <a:pt x="184" y="72"/>
                  </a:lnTo>
                  <a:lnTo>
                    <a:pt x="168" y="144"/>
                  </a:lnTo>
                  <a:lnTo>
                    <a:pt x="120" y="176"/>
                  </a:lnTo>
                  <a:lnTo>
                    <a:pt x="80" y="192"/>
                  </a:lnTo>
                  <a:lnTo>
                    <a:pt x="64" y="176"/>
                  </a:lnTo>
                  <a:close/>
                </a:path>
              </a:pathLst>
            </a:custGeom>
            <a:solidFill>
              <a:srgbClr val="FFCC66"/>
            </a:solidFill>
            <a:ln w="12700">
              <a:solidFill>
                <a:schemeClr val="bg1"/>
              </a:solidFill>
              <a:prstDash val="solid"/>
              <a:round/>
              <a:headEnd/>
              <a:tailEnd/>
            </a:ln>
          </p:spPr>
          <p:txBody>
            <a:bodyPr/>
            <a:lstStyle/>
            <a:p>
              <a:endParaRPr lang="en-US"/>
            </a:p>
          </p:txBody>
        </p:sp>
        <p:sp>
          <p:nvSpPr>
            <p:cNvPr id="23642" name="Freeform 52"/>
            <p:cNvSpPr>
              <a:spLocks/>
            </p:cNvSpPr>
            <p:nvPr/>
          </p:nvSpPr>
          <p:spPr bwMode="auto">
            <a:xfrm>
              <a:off x="6121400" y="3019425"/>
              <a:ext cx="474662" cy="511175"/>
            </a:xfrm>
            <a:custGeom>
              <a:avLst/>
              <a:gdLst>
                <a:gd name="T0" fmla="*/ 2147483646 w 240"/>
                <a:gd name="T1" fmla="*/ 2147483646 h 248"/>
                <a:gd name="T2" fmla="*/ 2147483646 w 240"/>
                <a:gd name="T3" fmla="*/ 2147483646 h 248"/>
                <a:gd name="T4" fmla="*/ 0 w 240"/>
                <a:gd name="T5" fmla="*/ 2147483646 h 248"/>
                <a:gd name="T6" fmla="*/ 2147483646 w 240"/>
                <a:gd name="T7" fmla="*/ 2147483646 h 248"/>
                <a:gd name="T8" fmla="*/ 2147483646 w 240"/>
                <a:gd name="T9" fmla="*/ 2147483646 h 248"/>
                <a:gd name="T10" fmla="*/ 2147483646 w 240"/>
                <a:gd name="T11" fmla="*/ 2147483646 h 248"/>
                <a:gd name="T12" fmla="*/ 2147483646 w 240"/>
                <a:gd name="T13" fmla="*/ 2147483646 h 248"/>
                <a:gd name="T14" fmla="*/ 2147483646 w 240"/>
                <a:gd name="T15" fmla="*/ 2147483646 h 248"/>
                <a:gd name="T16" fmla="*/ 2147483646 w 240"/>
                <a:gd name="T17" fmla="*/ 2147483646 h 248"/>
                <a:gd name="T18" fmla="*/ 2147483646 w 240"/>
                <a:gd name="T19" fmla="*/ 2147483646 h 248"/>
                <a:gd name="T20" fmla="*/ 2147483646 w 240"/>
                <a:gd name="T21" fmla="*/ 2147483646 h 248"/>
                <a:gd name="T22" fmla="*/ 2147483646 w 240"/>
                <a:gd name="T23" fmla="*/ 2147483646 h 248"/>
                <a:gd name="T24" fmla="*/ 2147483646 w 240"/>
                <a:gd name="T25" fmla="*/ 2147483646 h 248"/>
                <a:gd name="T26" fmla="*/ 2147483646 w 240"/>
                <a:gd name="T27" fmla="*/ 2147483646 h 248"/>
                <a:gd name="T28" fmla="*/ 2147483646 w 240"/>
                <a:gd name="T29" fmla="*/ 2147483646 h 248"/>
                <a:gd name="T30" fmla="*/ 2147483646 w 240"/>
                <a:gd name="T31" fmla="*/ 2147483646 h 248"/>
                <a:gd name="T32" fmla="*/ 2147483646 w 240"/>
                <a:gd name="T33" fmla="*/ 0 h 248"/>
                <a:gd name="T34" fmla="*/ 2147483646 w 240"/>
                <a:gd name="T35" fmla="*/ 2147483646 h 248"/>
                <a:gd name="T36" fmla="*/ 2147483646 w 240"/>
                <a:gd name="T37" fmla="*/ 2147483646 h 248"/>
                <a:gd name="T38" fmla="*/ 2147483646 w 240"/>
                <a:gd name="T39" fmla="*/ 2147483646 h 248"/>
                <a:gd name="T40" fmla="*/ 2147483646 w 240"/>
                <a:gd name="T41" fmla="*/ 2147483646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0"/>
                <a:gd name="T64" fmla="*/ 0 h 248"/>
                <a:gd name="T65" fmla="*/ 240 w 240"/>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0" h="248">
                  <a:moveTo>
                    <a:pt x="24" y="128"/>
                  </a:moveTo>
                  <a:lnTo>
                    <a:pt x="8" y="128"/>
                  </a:lnTo>
                  <a:lnTo>
                    <a:pt x="0" y="168"/>
                  </a:lnTo>
                  <a:lnTo>
                    <a:pt x="8" y="208"/>
                  </a:lnTo>
                  <a:lnTo>
                    <a:pt x="40" y="232"/>
                  </a:lnTo>
                  <a:lnTo>
                    <a:pt x="48" y="248"/>
                  </a:lnTo>
                  <a:lnTo>
                    <a:pt x="96" y="232"/>
                  </a:lnTo>
                  <a:lnTo>
                    <a:pt x="144" y="200"/>
                  </a:lnTo>
                  <a:lnTo>
                    <a:pt x="160" y="128"/>
                  </a:lnTo>
                  <a:lnTo>
                    <a:pt x="192" y="112"/>
                  </a:lnTo>
                  <a:lnTo>
                    <a:pt x="208" y="64"/>
                  </a:lnTo>
                  <a:lnTo>
                    <a:pt x="240" y="56"/>
                  </a:lnTo>
                  <a:lnTo>
                    <a:pt x="200" y="48"/>
                  </a:lnTo>
                  <a:lnTo>
                    <a:pt x="144" y="80"/>
                  </a:lnTo>
                  <a:lnTo>
                    <a:pt x="136" y="48"/>
                  </a:lnTo>
                  <a:lnTo>
                    <a:pt x="88" y="56"/>
                  </a:lnTo>
                  <a:lnTo>
                    <a:pt x="72" y="0"/>
                  </a:lnTo>
                  <a:lnTo>
                    <a:pt x="56" y="16"/>
                  </a:lnTo>
                  <a:lnTo>
                    <a:pt x="64" y="88"/>
                  </a:lnTo>
                  <a:lnTo>
                    <a:pt x="40" y="96"/>
                  </a:lnTo>
                  <a:lnTo>
                    <a:pt x="24" y="128"/>
                  </a:lnTo>
                  <a:close/>
                </a:path>
              </a:pathLst>
            </a:custGeom>
            <a:solidFill>
              <a:srgbClr val="3366CC"/>
            </a:solidFill>
            <a:ln w="12700">
              <a:solidFill>
                <a:schemeClr val="bg1"/>
              </a:solidFill>
              <a:prstDash val="solid"/>
              <a:round/>
              <a:headEnd/>
              <a:tailEnd/>
            </a:ln>
          </p:spPr>
          <p:txBody>
            <a:bodyPr/>
            <a:lstStyle/>
            <a:p>
              <a:endParaRPr lang="en-US"/>
            </a:p>
          </p:txBody>
        </p:sp>
        <p:sp>
          <p:nvSpPr>
            <p:cNvPr id="23643" name="Freeform 53"/>
            <p:cNvSpPr>
              <a:spLocks/>
            </p:cNvSpPr>
            <p:nvPr/>
          </p:nvSpPr>
          <p:spPr bwMode="auto">
            <a:xfrm>
              <a:off x="6786563" y="3035300"/>
              <a:ext cx="127000" cy="165100"/>
            </a:xfrm>
            <a:custGeom>
              <a:avLst/>
              <a:gdLst>
                <a:gd name="T0" fmla="*/ 0 w 64"/>
                <a:gd name="T1" fmla="*/ 2147483646 h 80"/>
                <a:gd name="T2" fmla="*/ 2147483646 w 64"/>
                <a:gd name="T3" fmla="*/ 0 h 80"/>
                <a:gd name="T4" fmla="*/ 2147483646 w 64"/>
                <a:gd name="T5" fmla="*/ 2147483646 h 80"/>
                <a:gd name="T6" fmla="*/ 2147483646 w 64"/>
                <a:gd name="T7" fmla="*/ 2147483646 h 80"/>
                <a:gd name="T8" fmla="*/ 2147483646 w 64"/>
                <a:gd name="T9" fmla="*/ 2147483646 h 80"/>
                <a:gd name="T10" fmla="*/ 2147483646 w 64"/>
                <a:gd name="T11" fmla="*/ 2147483646 h 80"/>
                <a:gd name="T12" fmla="*/ 2147483646 w 64"/>
                <a:gd name="T13" fmla="*/ 2147483646 h 80"/>
                <a:gd name="T14" fmla="*/ 0 w 64"/>
                <a:gd name="T15" fmla="*/ 2147483646 h 80"/>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80"/>
                <a:gd name="T26" fmla="*/ 64 w 64"/>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80">
                  <a:moveTo>
                    <a:pt x="0" y="8"/>
                  </a:moveTo>
                  <a:lnTo>
                    <a:pt x="16" y="0"/>
                  </a:lnTo>
                  <a:lnTo>
                    <a:pt x="48" y="16"/>
                  </a:lnTo>
                  <a:lnTo>
                    <a:pt x="48" y="32"/>
                  </a:lnTo>
                  <a:lnTo>
                    <a:pt x="64" y="48"/>
                  </a:lnTo>
                  <a:lnTo>
                    <a:pt x="64" y="72"/>
                  </a:lnTo>
                  <a:lnTo>
                    <a:pt x="32" y="80"/>
                  </a:lnTo>
                  <a:lnTo>
                    <a:pt x="0" y="8"/>
                  </a:lnTo>
                  <a:close/>
                </a:path>
              </a:pathLst>
            </a:custGeom>
            <a:solidFill>
              <a:srgbClr val="3366CC"/>
            </a:solidFill>
            <a:ln w="12700">
              <a:solidFill>
                <a:schemeClr val="bg1"/>
              </a:solidFill>
              <a:prstDash val="solid"/>
              <a:round/>
              <a:headEnd/>
              <a:tailEnd/>
            </a:ln>
          </p:spPr>
          <p:txBody>
            <a:bodyPr/>
            <a:lstStyle/>
            <a:p>
              <a:endParaRPr lang="en-US"/>
            </a:p>
          </p:txBody>
        </p:sp>
        <p:sp>
          <p:nvSpPr>
            <p:cNvPr id="23644" name="Freeform 54"/>
            <p:cNvSpPr>
              <a:spLocks/>
            </p:cNvSpPr>
            <p:nvPr/>
          </p:nvSpPr>
          <p:spPr bwMode="auto">
            <a:xfrm>
              <a:off x="6232525" y="2706688"/>
              <a:ext cx="633412" cy="428625"/>
            </a:xfrm>
            <a:custGeom>
              <a:avLst/>
              <a:gdLst>
                <a:gd name="T0" fmla="*/ 2147483646 w 320"/>
                <a:gd name="T1" fmla="*/ 2147483646 h 208"/>
                <a:gd name="T2" fmla="*/ 0 w 320"/>
                <a:gd name="T3" fmla="*/ 2147483646 h 208"/>
                <a:gd name="T4" fmla="*/ 2147483646 w 320"/>
                <a:gd name="T5" fmla="*/ 2147483646 h 208"/>
                <a:gd name="T6" fmla="*/ 2147483646 w 320"/>
                <a:gd name="T7" fmla="*/ 2147483646 h 208"/>
                <a:gd name="T8" fmla="*/ 2147483646 w 320"/>
                <a:gd name="T9" fmla="*/ 2147483646 h 208"/>
                <a:gd name="T10" fmla="*/ 2147483646 w 320"/>
                <a:gd name="T11" fmla="*/ 2147483646 h 208"/>
                <a:gd name="T12" fmla="*/ 2147483646 w 320"/>
                <a:gd name="T13" fmla="*/ 2147483646 h 208"/>
                <a:gd name="T14" fmla="*/ 2147483646 w 320"/>
                <a:gd name="T15" fmla="*/ 2147483646 h 208"/>
                <a:gd name="T16" fmla="*/ 2147483646 w 320"/>
                <a:gd name="T17" fmla="*/ 2147483646 h 208"/>
                <a:gd name="T18" fmla="*/ 2147483646 w 320"/>
                <a:gd name="T19" fmla="*/ 2147483646 h 208"/>
                <a:gd name="T20" fmla="*/ 2147483646 w 320"/>
                <a:gd name="T21" fmla="*/ 2147483646 h 208"/>
                <a:gd name="T22" fmla="*/ 2147483646 w 320"/>
                <a:gd name="T23" fmla="*/ 2147483646 h 208"/>
                <a:gd name="T24" fmla="*/ 2147483646 w 320"/>
                <a:gd name="T25" fmla="*/ 0 h 208"/>
                <a:gd name="T26" fmla="*/ 2147483646 w 320"/>
                <a:gd name="T27" fmla="*/ 2147483646 h 208"/>
                <a:gd name="T28" fmla="*/ 2147483646 w 320"/>
                <a:gd name="T29" fmla="*/ 2147483646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0"/>
                <a:gd name="T46" fmla="*/ 0 h 208"/>
                <a:gd name="T47" fmla="*/ 320 w 320"/>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0" h="208">
                  <a:moveTo>
                    <a:pt x="32" y="32"/>
                  </a:moveTo>
                  <a:lnTo>
                    <a:pt x="0" y="56"/>
                  </a:lnTo>
                  <a:lnTo>
                    <a:pt x="16" y="160"/>
                  </a:lnTo>
                  <a:lnTo>
                    <a:pt x="32" y="208"/>
                  </a:lnTo>
                  <a:lnTo>
                    <a:pt x="80" y="200"/>
                  </a:lnTo>
                  <a:lnTo>
                    <a:pt x="280" y="168"/>
                  </a:lnTo>
                  <a:lnTo>
                    <a:pt x="296" y="160"/>
                  </a:lnTo>
                  <a:lnTo>
                    <a:pt x="320" y="112"/>
                  </a:lnTo>
                  <a:lnTo>
                    <a:pt x="288" y="88"/>
                  </a:lnTo>
                  <a:lnTo>
                    <a:pt x="304" y="24"/>
                  </a:lnTo>
                  <a:lnTo>
                    <a:pt x="280" y="16"/>
                  </a:lnTo>
                  <a:lnTo>
                    <a:pt x="280" y="8"/>
                  </a:lnTo>
                  <a:lnTo>
                    <a:pt x="272" y="0"/>
                  </a:lnTo>
                  <a:lnTo>
                    <a:pt x="40" y="40"/>
                  </a:lnTo>
                  <a:lnTo>
                    <a:pt x="32" y="32"/>
                  </a:lnTo>
                  <a:close/>
                </a:path>
              </a:pathLst>
            </a:custGeom>
            <a:solidFill>
              <a:srgbClr val="3366CC"/>
            </a:solidFill>
            <a:ln w="12700">
              <a:solidFill>
                <a:schemeClr val="bg1"/>
              </a:solidFill>
              <a:prstDash val="solid"/>
              <a:round/>
              <a:headEnd/>
              <a:tailEnd/>
            </a:ln>
          </p:spPr>
          <p:txBody>
            <a:bodyPr/>
            <a:lstStyle/>
            <a:p>
              <a:endParaRPr lang="en-US"/>
            </a:p>
          </p:txBody>
        </p:sp>
        <p:sp>
          <p:nvSpPr>
            <p:cNvPr id="23645" name="Freeform 55"/>
            <p:cNvSpPr>
              <a:spLocks/>
            </p:cNvSpPr>
            <p:nvPr/>
          </p:nvSpPr>
          <p:spPr bwMode="auto">
            <a:xfrm>
              <a:off x="6802438" y="2755900"/>
              <a:ext cx="158750" cy="346075"/>
            </a:xfrm>
            <a:custGeom>
              <a:avLst/>
              <a:gdLst>
                <a:gd name="T0" fmla="*/ 2147483646 w 80"/>
                <a:gd name="T1" fmla="*/ 0 h 168"/>
                <a:gd name="T2" fmla="*/ 2147483646 w 80"/>
                <a:gd name="T3" fmla="*/ 0 h 168"/>
                <a:gd name="T4" fmla="*/ 2147483646 w 80"/>
                <a:gd name="T5" fmla="*/ 2147483646 h 168"/>
                <a:gd name="T6" fmla="*/ 2147483646 w 80"/>
                <a:gd name="T7" fmla="*/ 2147483646 h 168"/>
                <a:gd name="T8" fmla="*/ 2147483646 w 80"/>
                <a:gd name="T9" fmla="*/ 2147483646 h 168"/>
                <a:gd name="T10" fmla="*/ 2147483646 w 80"/>
                <a:gd name="T11" fmla="*/ 2147483646 h 168"/>
                <a:gd name="T12" fmla="*/ 2147483646 w 80"/>
                <a:gd name="T13" fmla="*/ 2147483646 h 168"/>
                <a:gd name="T14" fmla="*/ 2147483646 w 80"/>
                <a:gd name="T15" fmla="*/ 2147483646 h 168"/>
                <a:gd name="T16" fmla="*/ 2147483646 w 80"/>
                <a:gd name="T17" fmla="*/ 2147483646 h 168"/>
                <a:gd name="T18" fmla="*/ 2147483646 w 80"/>
                <a:gd name="T19" fmla="*/ 2147483646 h 168"/>
                <a:gd name="T20" fmla="*/ 2147483646 w 80"/>
                <a:gd name="T21" fmla="*/ 2147483646 h 168"/>
                <a:gd name="T22" fmla="*/ 0 w 80"/>
                <a:gd name="T23" fmla="*/ 2147483646 h 168"/>
                <a:gd name="T24" fmla="*/ 2147483646 w 80"/>
                <a:gd name="T25" fmla="*/ 0 h 1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168"/>
                <a:gd name="T41" fmla="*/ 80 w 80"/>
                <a:gd name="T42" fmla="*/ 168 h 1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168">
                  <a:moveTo>
                    <a:pt x="16" y="0"/>
                  </a:moveTo>
                  <a:lnTo>
                    <a:pt x="32" y="0"/>
                  </a:lnTo>
                  <a:lnTo>
                    <a:pt x="72" y="24"/>
                  </a:lnTo>
                  <a:lnTo>
                    <a:pt x="64" y="40"/>
                  </a:lnTo>
                  <a:lnTo>
                    <a:pt x="80" y="56"/>
                  </a:lnTo>
                  <a:lnTo>
                    <a:pt x="80" y="136"/>
                  </a:lnTo>
                  <a:lnTo>
                    <a:pt x="72" y="168"/>
                  </a:lnTo>
                  <a:lnTo>
                    <a:pt x="56" y="152"/>
                  </a:lnTo>
                  <a:lnTo>
                    <a:pt x="32" y="152"/>
                  </a:lnTo>
                  <a:lnTo>
                    <a:pt x="8" y="136"/>
                  </a:lnTo>
                  <a:lnTo>
                    <a:pt x="32" y="88"/>
                  </a:lnTo>
                  <a:lnTo>
                    <a:pt x="0" y="64"/>
                  </a:lnTo>
                  <a:lnTo>
                    <a:pt x="16" y="0"/>
                  </a:lnTo>
                  <a:close/>
                </a:path>
              </a:pathLst>
            </a:custGeom>
            <a:solidFill>
              <a:srgbClr val="3366CC"/>
            </a:solidFill>
            <a:ln w="12700">
              <a:solidFill>
                <a:schemeClr val="bg1"/>
              </a:solidFill>
              <a:prstDash val="solid"/>
              <a:round/>
              <a:headEnd/>
              <a:tailEnd/>
            </a:ln>
          </p:spPr>
          <p:txBody>
            <a:bodyPr/>
            <a:lstStyle/>
            <a:p>
              <a:endParaRPr lang="en-US"/>
            </a:p>
          </p:txBody>
        </p:sp>
        <p:sp>
          <p:nvSpPr>
            <p:cNvPr id="23646" name="Freeform 56"/>
            <p:cNvSpPr>
              <a:spLocks/>
            </p:cNvSpPr>
            <p:nvPr/>
          </p:nvSpPr>
          <p:spPr bwMode="auto">
            <a:xfrm>
              <a:off x="6280150" y="2211388"/>
              <a:ext cx="696912" cy="593725"/>
            </a:xfrm>
            <a:custGeom>
              <a:avLst/>
              <a:gdLst>
                <a:gd name="T0" fmla="*/ 2147483646 w 352"/>
                <a:gd name="T1" fmla="*/ 2147483646 h 288"/>
                <a:gd name="T2" fmla="*/ 2147483646 w 352"/>
                <a:gd name="T3" fmla="*/ 2147483646 h 288"/>
                <a:gd name="T4" fmla="*/ 2147483646 w 352"/>
                <a:gd name="T5" fmla="*/ 2147483646 h 288"/>
                <a:gd name="T6" fmla="*/ 2147483646 w 352"/>
                <a:gd name="T7" fmla="*/ 2147483646 h 288"/>
                <a:gd name="T8" fmla="*/ 2147483646 w 352"/>
                <a:gd name="T9" fmla="*/ 2147483646 h 288"/>
                <a:gd name="T10" fmla="*/ 2147483646 w 352"/>
                <a:gd name="T11" fmla="*/ 2147483646 h 288"/>
                <a:gd name="T12" fmla="*/ 2147483646 w 352"/>
                <a:gd name="T13" fmla="*/ 2147483646 h 288"/>
                <a:gd name="T14" fmla="*/ 2147483646 w 352"/>
                <a:gd name="T15" fmla="*/ 2147483646 h 288"/>
                <a:gd name="T16" fmla="*/ 2147483646 w 352"/>
                <a:gd name="T17" fmla="*/ 2147483646 h 288"/>
                <a:gd name="T18" fmla="*/ 2147483646 w 352"/>
                <a:gd name="T19" fmla="*/ 2147483646 h 288"/>
                <a:gd name="T20" fmla="*/ 2147483646 w 352"/>
                <a:gd name="T21" fmla="*/ 2147483646 h 288"/>
                <a:gd name="T22" fmla="*/ 2147483646 w 352"/>
                <a:gd name="T23" fmla="*/ 2147483646 h 288"/>
                <a:gd name="T24" fmla="*/ 2147483646 w 352"/>
                <a:gd name="T25" fmla="*/ 0 h 288"/>
                <a:gd name="T26" fmla="*/ 2147483646 w 352"/>
                <a:gd name="T27" fmla="*/ 2147483646 h 288"/>
                <a:gd name="T28" fmla="*/ 2147483646 w 352"/>
                <a:gd name="T29" fmla="*/ 2147483646 h 288"/>
                <a:gd name="T30" fmla="*/ 2147483646 w 352"/>
                <a:gd name="T31" fmla="*/ 2147483646 h 288"/>
                <a:gd name="T32" fmla="*/ 2147483646 w 352"/>
                <a:gd name="T33" fmla="*/ 2147483646 h 288"/>
                <a:gd name="T34" fmla="*/ 2147483646 w 352"/>
                <a:gd name="T35" fmla="*/ 2147483646 h 288"/>
                <a:gd name="T36" fmla="*/ 2147483646 w 352"/>
                <a:gd name="T37" fmla="*/ 2147483646 h 288"/>
                <a:gd name="T38" fmla="*/ 2147483646 w 352"/>
                <a:gd name="T39" fmla="*/ 2147483646 h 288"/>
                <a:gd name="T40" fmla="*/ 2147483646 w 352"/>
                <a:gd name="T41" fmla="*/ 2147483646 h 288"/>
                <a:gd name="T42" fmla="*/ 2147483646 w 352"/>
                <a:gd name="T43" fmla="*/ 2147483646 h 288"/>
                <a:gd name="T44" fmla="*/ 2147483646 w 352"/>
                <a:gd name="T45" fmla="*/ 2147483646 h 288"/>
                <a:gd name="T46" fmla="*/ 2147483646 w 352"/>
                <a:gd name="T47" fmla="*/ 2147483646 h 288"/>
                <a:gd name="T48" fmla="*/ 2147483646 w 352"/>
                <a:gd name="T49" fmla="*/ 2147483646 h 288"/>
                <a:gd name="T50" fmla="*/ 2147483646 w 352"/>
                <a:gd name="T51" fmla="*/ 2147483646 h 288"/>
                <a:gd name="T52" fmla="*/ 2147483646 w 352"/>
                <a:gd name="T53" fmla="*/ 2147483646 h 288"/>
                <a:gd name="T54" fmla="*/ 2147483646 w 352"/>
                <a:gd name="T55" fmla="*/ 2147483646 h 288"/>
                <a:gd name="T56" fmla="*/ 0 w 352"/>
                <a:gd name="T57" fmla="*/ 2147483646 h 288"/>
                <a:gd name="T58" fmla="*/ 2147483646 w 352"/>
                <a:gd name="T59" fmla="*/ 2147483646 h 288"/>
                <a:gd name="T60" fmla="*/ 2147483646 w 352"/>
                <a:gd name="T61" fmla="*/ 2147483646 h 2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2"/>
                <a:gd name="T94" fmla="*/ 0 h 288"/>
                <a:gd name="T95" fmla="*/ 352 w 352"/>
                <a:gd name="T96" fmla="*/ 288 h 28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2" h="288">
                  <a:moveTo>
                    <a:pt x="32" y="192"/>
                  </a:moveTo>
                  <a:lnTo>
                    <a:pt x="64" y="176"/>
                  </a:lnTo>
                  <a:lnTo>
                    <a:pt x="104" y="176"/>
                  </a:lnTo>
                  <a:lnTo>
                    <a:pt x="120" y="160"/>
                  </a:lnTo>
                  <a:lnTo>
                    <a:pt x="136" y="160"/>
                  </a:lnTo>
                  <a:lnTo>
                    <a:pt x="144" y="144"/>
                  </a:lnTo>
                  <a:lnTo>
                    <a:pt x="160" y="136"/>
                  </a:lnTo>
                  <a:lnTo>
                    <a:pt x="152" y="104"/>
                  </a:lnTo>
                  <a:lnTo>
                    <a:pt x="144" y="96"/>
                  </a:lnTo>
                  <a:lnTo>
                    <a:pt x="160" y="72"/>
                  </a:lnTo>
                  <a:lnTo>
                    <a:pt x="176" y="72"/>
                  </a:lnTo>
                  <a:lnTo>
                    <a:pt x="216" y="24"/>
                  </a:lnTo>
                  <a:lnTo>
                    <a:pt x="280" y="0"/>
                  </a:lnTo>
                  <a:lnTo>
                    <a:pt x="288" y="48"/>
                  </a:lnTo>
                  <a:lnTo>
                    <a:pt x="304" y="64"/>
                  </a:lnTo>
                  <a:lnTo>
                    <a:pt x="304" y="112"/>
                  </a:lnTo>
                  <a:lnTo>
                    <a:pt x="320" y="152"/>
                  </a:lnTo>
                  <a:lnTo>
                    <a:pt x="328" y="208"/>
                  </a:lnTo>
                  <a:lnTo>
                    <a:pt x="328" y="256"/>
                  </a:lnTo>
                  <a:lnTo>
                    <a:pt x="352" y="264"/>
                  </a:lnTo>
                  <a:lnTo>
                    <a:pt x="336" y="288"/>
                  </a:lnTo>
                  <a:lnTo>
                    <a:pt x="296" y="264"/>
                  </a:lnTo>
                  <a:lnTo>
                    <a:pt x="272" y="264"/>
                  </a:lnTo>
                  <a:lnTo>
                    <a:pt x="256" y="256"/>
                  </a:lnTo>
                  <a:lnTo>
                    <a:pt x="256" y="248"/>
                  </a:lnTo>
                  <a:lnTo>
                    <a:pt x="240" y="240"/>
                  </a:lnTo>
                  <a:lnTo>
                    <a:pt x="16" y="280"/>
                  </a:lnTo>
                  <a:lnTo>
                    <a:pt x="0" y="272"/>
                  </a:lnTo>
                  <a:lnTo>
                    <a:pt x="40" y="216"/>
                  </a:lnTo>
                  <a:lnTo>
                    <a:pt x="32" y="192"/>
                  </a:lnTo>
                  <a:close/>
                </a:path>
              </a:pathLst>
            </a:custGeom>
            <a:solidFill>
              <a:srgbClr val="3366CC"/>
            </a:solidFill>
            <a:ln w="12700">
              <a:solidFill>
                <a:schemeClr val="bg1"/>
              </a:solidFill>
              <a:prstDash val="solid"/>
              <a:round/>
              <a:headEnd/>
              <a:tailEnd/>
            </a:ln>
          </p:spPr>
          <p:txBody>
            <a:bodyPr/>
            <a:lstStyle/>
            <a:p>
              <a:endParaRPr lang="en-US"/>
            </a:p>
          </p:txBody>
        </p:sp>
        <p:sp>
          <p:nvSpPr>
            <p:cNvPr id="23647" name="Freeform 57"/>
            <p:cNvSpPr>
              <a:spLocks/>
            </p:cNvSpPr>
            <p:nvPr/>
          </p:nvSpPr>
          <p:spPr bwMode="auto">
            <a:xfrm>
              <a:off x="6818313" y="2178050"/>
              <a:ext cx="190500" cy="363538"/>
            </a:xfrm>
            <a:custGeom>
              <a:avLst/>
              <a:gdLst>
                <a:gd name="T0" fmla="*/ 0 w 96"/>
                <a:gd name="T1" fmla="*/ 2147483646 h 176"/>
                <a:gd name="T2" fmla="*/ 2147483646 w 96"/>
                <a:gd name="T3" fmla="*/ 0 h 176"/>
                <a:gd name="T4" fmla="*/ 2147483646 w 96"/>
                <a:gd name="T5" fmla="*/ 2147483646 h 176"/>
                <a:gd name="T6" fmla="*/ 2147483646 w 96"/>
                <a:gd name="T7" fmla="*/ 2147483646 h 176"/>
                <a:gd name="T8" fmla="*/ 2147483646 w 96"/>
                <a:gd name="T9" fmla="*/ 2147483646 h 176"/>
                <a:gd name="T10" fmla="*/ 2147483646 w 96"/>
                <a:gd name="T11" fmla="*/ 2147483646 h 176"/>
                <a:gd name="T12" fmla="*/ 2147483646 w 96"/>
                <a:gd name="T13" fmla="*/ 2147483646 h 176"/>
                <a:gd name="T14" fmla="*/ 2147483646 w 96"/>
                <a:gd name="T15" fmla="*/ 2147483646 h 176"/>
                <a:gd name="T16" fmla="*/ 2147483646 w 96"/>
                <a:gd name="T17" fmla="*/ 2147483646 h 176"/>
                <a:gd name="T18" fmla="*/ 0 w 96"/>
                <a:gd name="T19" fmla="*/ 2147483646 h 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
                <a:gd name="T31" fmla="*/ 0 h 176"/>
                <a:gd name="T32" fmla="*/ 96 w 96"/>
                <a:gd name="T33" fmla="*/ 176 h 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 h="176">
                  <a:moveTo>
                    <a:pt x="0" y="24"/>
                  </a:moveTo>
                  <a:lnTo>
                    <a:pt x="72" y="0"/>
                  </a:lnTo>
                  <a:lnTo>
                    <a:pt x="96" y="48"/>
                  </a:lnTo>
                  <a:lnTo>
                    <a:pt x="80" y="64"/>
                  </a:lnTo>
                  <a:lnTo>
                    <a:pt x="88" y="168"/>
                  </a:lnTo>
                  <a:lnTo>
                    <a:pt x="48" y="176"/>
                  </a:lnTo>
                  <a:lnTo>
                    <a:pt x="32" y="136"/>
                  </a:lnTo>
                  <a:lnTo>
                    <a:pt x="32" y="80"/>
                  </a:lnTo>
                  <a:lnTo>
                    <a:pt x="16" y="64"/>
                  </a:lnTo>
                  <a:lnTo>
                    <a:pt x="0" y="24"/>
                  </a:lnTo>
                  <a:close/>
                </a:path>
              </a:pathLst>
            </a:custGeom>
            <a:solidFill>
              <a:srgbClr val="3366CC"/>
            </a:solidFill>
            <a:ln w="12700">
              <a:solidFill>
                <a:schemeClr val="bg1"/>
              </a:solidFill>
              <a:prstDash val="solid"/>
              <a:round/>
              <a:headEnd/>
              <a:tailEnd/>
            </a:ln>
          </p:spPr>
          <p:txBody>
            <a:bodyPr/>
            <a:lstStyle/>
            <a:p>
              <a:endParaRPr lang="en-US"/>
            </a:p>
          </p:txBody>
        </p:sp>
        <p:sp>
          <p:nvSpPr>
            <p:cNvPr id="23648" name="Freeform 58"/>
            <p:cNvSpPr>
              <a:spLocks/>
            </p:cNvSpPr>
            <p:nvPr/>
          </p:nvSpPr>
          <p:spPr bwMode="auto">
            <a:xfrm>
              <a:off x="6913563" y="2459038"/>
              <a:ext cx="395287" cy="180975"/>
            </a:xfrm>
            <a:custGeom>
              <a:avLst/>
              <a:gdLst>
                <a:gd name="T0" fmla="*/ 0 w 200"/>
                <a:gd name="T1" fmla="*/ 2147483646 h 88"/>
                <a:gd name="T2" fmla="*/ 2147483646 w 200"/>
                <a:gd name="T3" fmla="*/ 2147483646 h 88"/>
                <a:gd name="T4" fmla="*/ 2147483646 w 200"/>
                <a:gd name="T5" fmla="*/ 2147483646 h 88"/>
                <a:gd name="T6" fmla="*/ 2147483646 w 200"/>
                <a:gd name="T7" fmla="*/ 0 h 88"/>
                <a:gd name="T8" fmla="*/ 2147483646 w 200"/>
                <a:gd name="T9" fmla="*/ 2147483646 h 88"/>
                <a:gd name="T10" fmla="*/ 2147483646 w 200"/>
                <a:gd name="T11" fmla="*/ 2147483646 h 88"/>
                <a:gd name="T12" fmla="*/ 2147483646 w 200"/>
                <a:gd name="T13" fmla="*/ 2147483646 h 88"/>
                <a:gd name="T14" fmla="*/ 2147483646 w 200"/>
                <a:gd name="T15" fmla="*/ 2147483646 h 88"/>
                <a:gd name="T16" fmla="*/ 2147483646 w 200"/>
                <a:gd name="T17" fmla="*/ 2147483646 h 88"/>
                <a:gd name="T18" fmla="*/ 2147483646 w 200"/>
                <a:gd name="T19" fmla="*/ 2147483646 h 88"/>
                <a:gd name="T20" fmla="*/ 2147483646 w 200"/>
                <a:gd name="T21" fmla="*/ 2147483646 h 88"/>
                <a:gd name="T22" fmla="*/ 2147483646 w 200"/>
                <a:gd name="T23" fmla="*/ 2147483646 h 88"/>
                <a:gd name="T24" fmla="*/ 2147483646 w 200"/>
                <a:gd name="T25" fmla="*/ 2147483646 h 88"/>
                <a:gd name="T26" fmla="*/ 2147483646 w 200"/>
                <a:gd name="T27" fmla="*/ 2147483646 h 88"/>
                <a:gd name="T28" fmla="*/ 2147483646 w 200"/>
                <a:gd name="T29" fmla="*/ 2147483646 h 88"/>
                <a:gd name="T30" fmla="*/ 2147483646 w 200"/>
                <a:gd name="T31" fmla="*/ 2147483646 h 88"/>
                <a:gd name="T32" fmla="*/ 2147483646 w 200"/>
                <a:gd name="T33" fmla="*/ 2147483646 h 88"/>
                <a:gd name="T34" fmla="*/ 2147483646 w 200"/>
                <a:gd name="T35" fmla="*/ 2147483646 h 88"/>
                <a:gd name="T36" fmla="*/ 2147483646 w 200"/>
                <a:gd name="T37" fmla="*/ 2147483646 h 88"/>
                <a:gd name="T38" fmla="*/ 0 w 200"/>
                <a:gd name="T39" fmla="*/ 2147483646 h 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
                <a:gd name="T61" fmla="*/ 0 h 88"/>
                <a:gd name="T62" fmla="*/ 200 w 200"/>
                <a:gd name="T63" fmla="*/ 88 h 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 h="88">
                  <a:moveTo>
                    <a:pt x="0" y="40"/>
                  </a:moveTo>
                  <a:lnTo>
                    <a:pt x="104" y="16"/>
                  </a:lnTo>
                  <a:lnTo>
                    <a:pt x="112" y="16"/>
                  </a:lnTo>
                  <a:lnTo>
                    <a:pt x="128" y="0"/>
                  </a:lnTo>
                  <a:lnTo>
                    <a:pt x="136" y="8"/>
                  </a:lnTo>
                  <a:lnTo>
                    <a:pt x="120" y="32"/>
                  </a:lnTo>
                  <a:lnTo>
                    <a:pt x="144" y="32"/>
                  </a:lnTo>
                  <a:lnTo>
                    <a:pt x="160" y="48"/>
                  </a:lnTo>
                  <a:lnTo>
                    <a:pt x="168" y="56"/>
                  </a:lnTo>
                  <a:lnTo>
                    <a:pt x="184" y="48"/>
                  </a:lnTo>
                  <a:lnTo>
                    <a:pt x="184" y="40"/>
                  </a:lnTo>
                  <a:lnTo>
                    <a:pt x="160" y="24"/>
                  </a:lnTo>
                  <a:lnTo>
                    <a:pt x="176" y="24"/>
                  </a:lnTo>
                  <a:lnTo>
                    <a:pt x="200" y="56"/>
                  </a:lnTo>
                  <a:lnTo>
                    <a:pt x="176" y="72"/>
                  </a:lnTo>
                  <a:lnTo>
                    <a:pt x="152" y="64"/>
                  </a:lnTo>
                  <a:lnTo>
                    <a:pt x="136" y="88"/>
                  </a:lnTo>
                  <a:lnTo>
                    <a:pt x="112" y="64"/>
                  </a:lnTo>
                  <a:lnTo>
                    <a:pt x="8" y="88"/>
                  </a:lnTo>
                  <a:lnTo>
                    <a:pt x="0" y="40"/>
                  </a:lnTo>
                  <a:close/>
                </a:path>
              </a:pathLst>
            </a:custGeom>
            <a:solidFill>
              <a:srgbClr val="3366CC"/>
            </a:solidFill>
            <a:ln w="12700">
              <a:solidFill>
                <a:schemeClr val="bg1"/>
              </a:solidFill>
              <a:prstDash val="solid"/>
              <a:round/>
              <a:headEnd/>
              <a:tailEnd/>
            </a:ln>
          </p:spPr>
          <p:txBody>
            <a:bodyPr/>
            <a:lstStyle/>
            <a:p>
              <a:endParaRPr lang="en-US"/>
            </a:p>
          </p:txBody>
        </p:sp>
        <p:sp>
          <p:nvSpPr>
            <p:cNvPr id="23649" name="Freeform 59"/>
            <p:cNvSpPr>
              <a:spLocks/>
            </p:cNvSpPr>
            <p:nvPr/>
          </p:nvSpPr>
          <p:spPr bwMode="auto">
            <a:xfrm>
              <a:off x="6929438" y="2606675"/>
              <a:ext cx="204787" cy="165100"/>
            </a:xfrm>
            <a:custGeom>
              <a:avLst/>
              <a:gdLst>
                <a:gd name="T0" fmla="*/ 0 w 104"/>
                <a:gd name="T1" fmla="*/ 2147483646 h 80"/>
                <a:gd name="T2" fmla="*/ 2147483646 w 104"/>
                <a:gd name="T3" fmla="*/ 0 h 80"/>
                <a:gd name="T4" fmla="*/ 2147483646 w 104"/>
                <a:gd name="T5" fmla="*/ 2147483646 h 80"/>
                <a:gd name="T6" fmla="*/ 2147483646 w 104"/>
                <a:gd name="T7" fmla="*/ 2147483646 h 80"/>
                <a:gd name="T8" fmla="*/ 2147483646 w 104"/>
                <a:gd name="T9" fmla="*/ 2147483646 h 80"/>
                <a:gd name="T10" fmla="*/ 2147483646 w 104"/>
                <a:gd name="T11" fmla="*/ 2147483646 h 80"/>
                <a:gd name="T12" fmla="*/ 0 w 104"/>
                <a:gd name="T13" fmla="*/ 2147483646 h 80"/>
                <a:gd name="T14" fmla="*/ 0 w 104"/>
                <a:gd name="T15" fmla="*/ 2147483646 h 80"/>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80"/>
                <a:gd name="T26" fmla="*/ 104 w 104"/>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80">
                  <a:moveTo>
                    <a:pt x="0" y="16"/>
                  </a:moveTo>
                  <a:lnTo>
                    <a:pt x="80" y="0"/>
                  </a:lnTo>
                  <a:lnTo>
                    <a:pt x="104" y="32"/>
                  </a:lnTo>
                  <a:lnTo>
                    <a:pt x="88" y="48"/>
                  </a:lnTo>
                  <a:lnTo>
                    <a:pt x="64" y="40"/>
                  </a:lnTo>
                  <a:lnTo>
                    <a:pt x="24" y="80"/>
                  </a:lnTo>
                  <a:lnTo>
                    <a:pt x="0" y="56"/>
                  </a:lnTo>
                  <a:lnTo>
                    <a:pt x="0" y="16"/>
                  </a:lnTo>
                  <a:close/>
                </a:path>
              </a:pathLst>
            </a:custGeom>
            <a:solidFill>
              <a:srgbClr val="3366CC"/>
            </a:solidFill>
            <a:ln w="12700">
              <a:solidFill>
                <a:schemeClr val="bg1"/>
              </a:solidFill>
              <a:prstDash val="solid"/>
              <a:round/>
              <a:headEnd/>
              <a:tailEnd/>
            </a:ln>
          </p:spPr>
          <p:txBody>
            <a:bodyPr/>
            <a:lstStyle/>
            <a:p>
              <a:endParaRPr lang="en-US"/>
            </a:p>
          </p:txBody>
        </p:sp>
        <p:sp>
          <p:nvSpPr>
            <p:cNvPr id="23650" name="Freeform 60"/>
            <p:cNvSpPr>
              <a:spLocks/>
            </p:cNvSpPr>
            <p:nvPr/>
          </p:nvSpPr>
          <p:spPr bwMode="auto">
            <a:xfrm>
              <a:off x="6961188" y="2706688"/>
              <a:ext cx="204787" cy="131763"/>
            </a:xfrm>
            <a:custGeom>
              <a:avLst/>
              <a:gdLst>
                <a:gd name="T0" fmla="*/ 0 w 104"/>
                <a:gd name="T1" fmla="*/ 2147483646 h 64"/>
                <a:gd name="T2" fmla="*/ 2147483646 w 104"/>
                <a:gd name="T3" fmla="*/ 2147483646 h 64"/>
                <a:gd name="T4" fmla="*/ 2147483646 w 104"/>
                <a:gd name="T5" fmla="*/ 0 h 64"/>
                <a:gd name="T6" fmla="*/ 2147483646 w 104"/>
                <a:gd name="T7" fmla="*/ 2147483646 h 64"/>
                <a:gd name="T8" fmla="*/ 2147483646 w 104"/>
                <a:gd name="T9" fmla="*/ 2147483646 h 64"/>
                <a:gd name="T10" fmla="*/ 2147483646 w 104"/>
                <a:gd name="T11" fmla="*/ 2147483646 h 64"/>
                <a:gd name="T12" fmla="*/ 2147483646 w 104"/>
                <a:gd name="T13" fmla="*/ 2147483646 h 64"/>
                <a:gd name="T14" fmla="*/ 0 w 104"/>
                <a:gd name="T15" fmla="*/ 2147483646 h 64"/>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4"/>
                <a:gd name="T26" fmla="*/ 104 w 104"/>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4">
                  <a:moveTo>
                    <a:pt x="0" y="48"/>
                  </a:moveTo>
                  <a:lnTo>
                    <a:pt x="40" y="32"/>
                  </a:lnTo>
                  <a:lnTo>
                    <a:pt x="80" y="0"/>
                  </a:lnTo>
                  <a:lnTo>
                    <a:pt x="88" y="8"/>
                  </a:lnTo>
                  <a:lnTo>
                    <a:pt x="104" y="8"/>
                  </a:lnTo>
                  <a:lnTo>
                    <a:pt x="64" y="40"/>
                  </a:lnTo>
                  <a:lnTo>
                    <a:pt x="16" y="64"/>
                  </a:lnTo>
                  <a:lnTo>
                    <a:pt x="0" y="48"/>
                  </a:lnTo>
                  <a:close/>
                </a:path>
              </a:pathLst>
            </a:custGeom>
            <a:solidFill>
              <a:srgbClr val="3366CC"/>
            </a:solidFill>
            <a:ln w="12700">
              <a:solidFill>
                <a:schemeClr val="bg1"/>
              </a:solidFill>
              <a:prstDash val="solid"/>
              <a:round/>
              <a:headEnd/>
              <a:tailEnd/>
            </a:ln>
          </p:spPr>
          <p:txBody>
            <a:bodyPr/>
            <a:lstStyle/>
            <a:p>
              <a:endParaRPr lang="en-US"/>
            </a:p>
          </p:txBody>
        </p:sp>
        <p:sp>
          <p:nvSpPr>
            <p:cNvPr id="23651" name="Freeform 61"/>
            <p:cNvSpPr>
              <a:spLocks/>
            </p:cNvSpPr>
            <p:nvPr/>
          </p:nvSpPr>
          <p:spPr bwMode="auto">
            <a:xfrm>
              <a:off x="6961188" y="2112963"/>
              <a:ext cx="220662" cy="411163"/>
            </a:xfrm>
            <a:custGeom>
              <a:avLst/>
              <a:gdLst>
                <a:gd name="T0" fmla="*/ 2147483646 w 112"/>
                <a:gd name="T1" fmla="*/ 0 h 200"/>
                <a:gd name="T2" fmla="*/ 0 w 112"/>
                <a:gd name="T3" fmla="*/ 2147483646 h 200"/>
                <a:gd name="T4" fmla="*/ 2147483646 w 112"/>
                <a:gd name="T5" fmla="*/ 2147483646 h 200"/>
                <a:gd name="T6" fmla="*/ 2147483646 w 112"/>
                <a:gd name="T7" fmla="*/ 2147483646 h 200"/>
                <a:gd name="T8" fmla="*/ 2147483646 w 112"/>
                <a:gd name="T9" fmla="*/ 2147483646 h 200"/>
                <a:gd name="T10" fmla="*/ 2147483646 w 112"/>
                <a:gd name="T11" fmla="*/ 2147483646 h 200"/>
                <a:gd name="T12" fmla="*/ 2147483646 w 112"/>
                <a:gd name="T13" fmla="*/ 2147483646 h 200"/>
                <a:gd name="T14" fmla="*/ 2147483646 w 112"/>
                <a:gd name="T15" fmla="*/ 2147483646 h 200"/>
                <a:gd name="T16" fmla="*/ 2147483646 w 112"/>
                <a:gd name="T17" fmla="*/ 2147483646 h 200"/>
                <a:gd name="T18" fmla="*/ 2147483646 w 112"/>
                <a:gd name="T19" fmla="*/ 2147483646 h 200"/>
                <a:gd name="T20" fmla="*/ 2147483646 w 112"/>
                <a:gd name="T21" fmla="*/ 2147483646 h 200"/>
                <a:gd name="T22" fmla="*/ 2147483646 w 112"/>
                <a:gd name="T23" fmla="*/ 2147483646 h 200"/>
                <a:gd name="T24" fmla="*/ 2147483646 w 112"/>
                <a:gd name="T25" fmla="*/ 0 h 2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
                <a:gd name="T40" fmla="*/ 0 h 200"/>
                <a:gd name="T41" fmla="*/ 112 w 112"/>
                <a:gd name="T42" fmla="*/ 200 h 2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 h="200">
                  <a:moveTo>
                    <a:pt x="24" y="0"/>
                  </a:moveTo>
                  <a:lnTo>
                    <a:pt x="0" y="40"/>
                  </a:lnTo>
                  <a:lnTo>
                    <a:pt x="24" y="80"/>
                  </a:lnTo>
                  <a:lnTo>
                    <a:pt x="8" y="96"/>
                  </a:lnTo>
                  <a:lnTo>
                    <a:pt x="16" y="200"/>
                  </a:lnTo>
                  <a:lnTo>
                    <a:pt x="80" y="184"/>
                  </a:lnTo>
                  <a:lnTo>
                    <a:pt x="96" y="184"/>
                  </a:lnTo>
                  <a:lnTo>
                    <a:pt x="104" y="168"/>
                  </a:lnTo>
                  <a:lnTo>
                    <a:pt x="104" y="152"/>
                  </a:lnTo>
                  <a:lnTo>
                    <a:pt x="112" y="136"/>
                  </a:lnTo>
                  <a:lnTo>
                    <a:pt x="72" y="128"/>
                  </a:lnTo>
                  <a:lnTo>
                    <a:pt x="32" y="8"/>
                  </a:lnTo>
                  <a:lnTo>
                    <a:pt x="24" y="0"/>
                  </a:lnTo>
                  <a:close/>
                </a:path>
              </a:pathLst>
            </a:custGeom>
            <a:solidFill>
              <a:srgbClr val="3366CC"/>
            </a:solidFill>
            <a:ln w="12700">
              <a:solidFill>
                <a:schemeClr val="bg1"/>
              </a:solidFill>
              <a:prstDash val="solid"/>
              <a:round/>
              <a:headEnd/>
              <a:tailEnd/>
            </a:ln>
          </p:spPr>
          <p:txBody>
            <a:bodyPr/>
            <a:lstStyle/>
            <a:p>
              <a:endParaRPr lang="en-US"/>
            </a:p>
          </p:txBody>
        </p:sp>
        <p:sp>
          <p:nvSpPr>
            <p:cNvPr id="23652" name="Freeform 62"/>
            <p:cNvSpPr>
              <a:spLocks/>
            </p:cNvSpPr>
            <p:nvPr/>
          </p:nvSpPr>
          <p:spPr bwMode="auto">
            <a:xfrm>
              <a:off x="7086600" y="2590800"/>
              <a:ext cx="95250" cy="82550"/>
            </a:xfrm>
            <a:custGeom>
              <a:avLst/>
              <a:gdLst>
                <a:gd name="T0" fmla="*/ 0 w 48"/>
                <a:gd name="T1" fmla="*/ 2147483646 h 40"/>
                <a:gd name="T2" fmla="*/ 2147483646 w 48"/>
                <a:gd name="T3" fmla="*/ 0 h 40"/>
                <a:gd name="T4" fmla="*/ 2147483646 w 48"/>
                <a:gd name="T5" fmla="*/ 2147483646 h 40"/>
                <a:gd name="T6" fmla="*/ 2147483646 w 48"/>
                <a:gd name="T7" fmla="*/ 2147483646 h 40"/>
                <a:gd name="T8" fmla="*/ 2147483646 w 48"/>
                <a:gd name="T9" fmla="*/ 2147483646 h 40"/>
                <a:gd name="T10" fmla="*/ 2147483646 w 48"/>
                <a:gd name="T11" fmla="*/ 2147483646 h 40"/>
                <a:gd name="T12" fmla="*/ 0 w 48"/>
                <a:gd name="T13" fmla="*/ 2147483646 h 40"/>
                <a:gd name="T14" fmla="*/ 0 60000 65536"/>
                <a:gd name="T15" fmla="*/ 0 60000 65536"/>
                <a:gd name="T16" fmla="*/ 0 60000 65536"/>
                <a:gd name="T17" fmla="*/ 0 60000 65536"/>
                <a:gd name="T18" fmla="*/ 0 60000 65536"/>
                <a:gd name="T19" fmla="*/ 0 60000 65536"/>
                <a:gd name="T20" fmla="*/ 0 60000 65536"/>
                <a:gd name="T21" fmla="*/ 0 w 48"/>
                <a:gd name="T22" fmla="*/ 0 h 40"/>
                <a:gd name="T23" fmla="*/ 48 w 4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40">
                  <a:moveTo>
                    <a:pt x="0" y="8"/>
                  </a:moveTo>
                  <a:lnTo>
                    <a:pt x="24" y="0"/>
                  </a:lnTo>
                  <a:lnTo>
                    <a:pt x="48" y="24"/>
                  </a:lnTo>
                  <a:lnTo>
                    <a:pt x="32" y="24"/>
                  </a:lnTo>
                  <a:lnTo>
                    <a:pt x="24" y="40"/>
                  </a:lnTo>
                  <a:lnTo>
                    <a:pt x="0" y="8"/>
                  </a:lnTo>
                  <a:close/>
                </a:path>
              </a:pathLst>
            </a:custGeom>
            <a:solidFill>
              <a:srgbClr val="3366CC"/>
            </a:solidFill>
            <a:ln w="12700">
              <a:solidFill>
                <a:schemeClr val="bg1"/>
              </a:solidFill>
              <a:prstDash val="solid"/>
              <a:round/>
              <a:headEnd/>
              <a:tailEnd/>
            </a:ln>
          </p:spPr>
          <p:txBody>
            <a:bodyPr/>
            <a:lstStyle/>
            <a:p>
              <a:endParaRPr lang="en-US"/>
            </a:p>
          </p:txBody>
        </p:sp>
        <p:sp>
          <p:nvSpPr>
            <p:cNvPr id="23653" name="Freeform 63"/>
            <p:cNvSpPr>
              <a:spLocks/>
            </p:cNvSpPr>
            <p:nvPr/>
          </p:nvSpPr>
          <p:spPr bwMode="auto">
            <a:xfrm>
              <a:off x="6865938" y="3267075"/>
              <a:ext cx="47625" cy="98425"/>
            </a:xfrm>
            <a:custGeom>
              <a:avLst/>
              <a:gdLst>
                <a:gd name="T0" fmla="*/ 0 w 24"/>
                <a:gd name="T1" fmla="*/ 0 h 48"/>
                <a:gd name="T2" fmla="*/ 2147483646 w 24"/>
                <a:gd name="T3" fmla="*/ 0 h 48"/>
                <a:gd name="T4" fmla="*/ 2147483646 w 24"/>
                <a:gd name="T5" fmla="*/ 2147483646 h 48"/>
                <a:gd name="T6" fmla="*/ 0 w 24"/>
                <a:gd name="T7" fmla="*/ 2147483646 h 48"/>
                <a:gd name="T8" fmla="*/ 0 w 24"/>
                <a:gd name="T9" fmla="*/ 0 h 48"/>
                <a:gd name="T10" fmla="*/ 0 60000 65536"/>
                <a:gd name="T11" fmla="*/ 0 60000 65536"/>
                <a:gd name="T12" fmla="*/ 0 60000 65536"/>
                <a:gd name="T13" fmla="*/ 0 60000 65536"/>
                <a:gd name="T14" fmla="*/ 0 60000 65536"/>
                <a:gd name="T15" fmla="*/ 0 w 24"/>
                <a:gd name="T16" fmla="*/ 0 h 48"/>
                <a:gd name="T17" fmla="*/ 24 w 24"/>
                <a:gd name="T18" fmla="*/ 48 h 48"/>
              </a:gdLst>
              <a:ahLst/>
              <a:cxnLst>
                <a:cxn ang="T10">
                  <a:pos x="T0" y="T1"/>
                </a:cxn>
                <a:cxn ang="T11">
                  <a:pos x="T2" y="T3"/>
                </a:cxn>
                <a:cxn ang="T12">
                  <a:pos x="T4" y="T5"/>
                </a:cxn>
                <a:cxn ang="T13">
                  <a:pos x="T6" y="T7"/>
                </a:cxn>
                <a:cxn ang="T14">
                  <a:pos x="T8" y="T9"/>
                </a:cxn>
              </a:cxnLst>
              <a:rect l="T15" t="T16" r="T17" b="T18"/>
              <a:pathLst>
                <a:path w="24" h="48">
                  <a:moveTo>
                    <a:pt x="0" y="0"/>
                  </a:moveTo>
                  <a:lnTo>
                    <a:pt x="24" y="0"/>
                  </a:lnTo>
                  <a:lnTo>
                    <a:pt x="8" y="48"/>
                  </a:lnTo>
                  <a:lnTo>
                    <a:pt x="0" y="48"/>
                  </a:lnTo>
                  <a:lnTo>
                    <a:pt x="0" y="0"/>
                  </a:lnTo>
                  <a:close/>
                </a:path>
              </a:pathLst>
            </a:custGeom>
            <a:solidFill>
              <a:srgbClr val="FFCC66"/>
            </a:solidFill>
            <a:ln w="12700">
              <a:solidFill>
                <a:schemeClr val="bg1"/>
              </a:solidFill>
              <a:prstDash val="solid"/>
              <a:round/>
              <a:headEnd/>
              <a:tailEnd/>
            </a:ln>
          </p:spPr>
          <p:txBody>
            <a:bodyPr/>
            <a:lstStyle/>
            <a:p>
              <a:endParaRPr lang="en-US"/>
            </a:p>
          </p:txBody>
        </p:sp>
      </p:grpSp>
      <p:sp>
        <p:nvSpPr>
          <p:cNvPr id="55" name="Title 3"/>
          <p:cNvSpPr txBox="1">
            <a:spLocks/>
          </p:cNvSpPr>
          <p:nvPr/>
        </p:nvSpPr>
        <p:spPr>
          <a:xfrm>
            <a:off x="457200" y="719138"/>
            <a:ext cx="8229600" cy="790575"/>
          </a:xfrm>
          <a:prstGeom prst="rect">
            <a:avLst/>
          </a:prstGeom>
        </p:spPr>
        <p:txBody>
          <a:bodyPr/>
          <a:lstStyle/>
          <a:p>
            <a:pPr algn="ctr" fontAlgn="auto">
              <a:spcAft>
                <a:spcPts val="0"/>
              </a:spcAft>
              <a:defRPr/>
            </a:pPr>
            <a:r>
              <a:rPr lang="en-US" sz="2800" b="1" dirty="0">
                <a:solidFill>
                  <a:srgbClr val="FFFFFF"/>
                </a:solidFill>
                <a:latin typeface="Helvetica" charset="0"/>
                <a:ea typeface="+mj-ea"/>
                <a:cs typeface="Helvetica" charset="0"/>
              </a:rPr>
              <a:t>Science Investigator-led Processing Systems</a:t>
            </a:r>
          </a:p>
        </p:txBody>
      </p:sp>
      <p:pic>
        <p:nvPicPr>
          <p:cNvPr id="235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3657600"/>
            <a:ext cx="9144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32"/>
          <p:cNvSpPr txBox="1">
            <a:spLocks noChangeArrowheads="1"/>
          </p:cNvSpPr>
          <p:nvPr/>
        </p:nvSpPr>
        <p:spPr bwMode="auto">
          <a:xfrm>
            <a:off x="438150" y="3652838"/>
            <a:ext cx="914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latin typeface="Calibri" pitchFamily="34" charset="0"/>
              </a:rPr>
              <a:t>Microwave Limb Sounder (MLS)</a:t>
            </a:r>
          </a:p>
        </p:txBody>
      </p:sp>
      <p:pic>
        <p:nvPicPr>
          <p:cNvPr id="2355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25" y="4343400"/>
            <a:ext cx="10287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Box 32"/>
          <p:cNvSpPr txBox="1">
            <a:spLocks noChangeArrowheads="1"/>
          </p:cNvSpPr>
          <p:nvPr/>
        </p:nvSpPr>
        <p:spPr bwMode="auto">
          <a:xfrm>
            <a:off x="266700" y="4799013"/>
            <a:ext cx="1073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latin typeface="Calibri" pitchFamily="34" charset="0"/>
              </a:rPr>
              <a:t>Tropospheric Emission Spectrometer (TES)</a:t>
            </a:r>
          </a:p>
        </p:txBody>
      </p:sp>
      <p:sp>
        <p:nvSpPr>
          <p:cNvPr id="23561" name="Oval 136"/>
          <p:cNvSpPr>
            <a:spLocks noChangeAspect="1" noChangeArrowheads="1"/>
          </p:cNvSpPr>
          <p:nvPr/>
        </p:nvSpPr>
        <p:spPr bwMode="auto">
          <a:xfrm>
            <a:off x="1104900" y="4343400"/>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800">
              <a:solidFill>
                <a:srgbClr val="000000"/>
              </a:solidFill>
              <a:latin typeface="Calibri" pitchFamily="34" charset="0"/>
            </a:endParaRPr>
          </a:p>
        </p:txBody>
      </p:sp>
      <p:sp>
        <p:nvSpPr>
          <p:cNvPr id="23562" name="Oval 136"/>
          <p:cNvSpPr>
            <a:spLocks noChangeAspect="1" noChangeArrowheads="1"/>
          </p:cNvSpPr>
          <p:nvPr/>
        </p:nvSpPr>
        <p:spPr bwMode="auto">
          <a:xfrm>
            <a:off x="1162050" y="4343400"/>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800">
              <a:solidFill>
                <a:srgbClr val="000000"/>
              </a:solidFill>
              <a:latin typeface="Calibri" pitchFamily="34" charset="0"/>
            </a:endParaRPr>
          </a:p>
        </p:txBody>
      </p:sp>
      <p:pic>
        <p:nvPicPr>
          <p:cNvPr id="2356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6525" y="4446588"/>
            <a:ext cx="1412875"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TextBox 38"/>
          <p:cNvSpPr txBox="1">
            <a:spLocks noChangeArrowheads="1"/>
          </p:cNvSpPr>
          <p:nvPr/>
        </p:nvSpPr>
        <p:spPr bwMode="auto">
          <a:xfrm>
            <a:off x="1820863" y="4462463"/>
            <a:ext cx="9985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latin typeface="Calibri" pitchFamily="34" charset="0"/>
              </a:rPr>
              <a:t>Active Cavity Radiometer Irradiance Monitor (ACRIM)</a:t>
            </a:r>
          </a:p>
        </p:txBody>
      </p:sp>
      <p:sp>
        <p:nvSpPr>
          <p:cNvPr id="23565" name="Oval 136"/>
          <p:cNvSpPr>
            <a:spLocks noChangeAspect="1" noChangeArrowheads="1"/>
          </p:cNvSpPr>
          <p:nvPr/>
        </p:nvSpPr>
        <p:spPr bwMode="auto">
          <a:xfrm>
            <a:off x="1314450" y="4629150"/>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800">
              <a:solidFill>
                <a:srgbClr val="000000"/>
              </a:solidFill>
              <a:latin typeface="Calibri" pitchFamily="34" charset="0"/>
            </a:endParaRPr>
          </a:p>
        </p:txBody>
      </p:sp>
      <p:pic>
        <p:nvPicPr>
          <p:cNvPr id="2356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0300" y="2533650"/>
            <a:ext cx="11223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TextBox 32"/>
          <p:cNvSpPr txBox="1">
            <a:spLocks noChangeArrowheads="1"/>
          </p:cNvSpPr>
          <p:nvPr/>
        </p:nvSpPr>
        <p:spPr bwMode="auto">
          <a:xfrm>
            <a:off x="2393950" y="2544763"/>
            <a:ext cx="1114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latin typeface="Calibri" pitchFamily="34" charset="0"/>
              </a:rPr>
              <a:t>Measurements of Pollution in the Troposphere (MOPITT)</a:t>
            </a:r>
          </a:p>
        </p:txBody>
      </p:sp>
      <p:sp>
        <p:nvSpPr>
          <p:cNvPr id="23568" name="Oval 136"/>
          <p:cNvSpPr>
            <a:spLocks noChangeAspect="1" noChangeArrowheads="1"/>
          </p:cNvSpPr>
          <p:nvPr/>
        </p:nvSpPr>
        <p:spPr bwMode="auto">
          <a:xfrm>
            <a:off x="3227388" y="3544888"/>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800">
              <a:solidFill>
                <a:srgbClr val="000000"/>
              </a:solidFill>
              <a:latin typeface="Calibri" pitchFamily="34" charset="0"/>
            </a:endParaRPr>
          </a:p>
        </p:txBody>
      </p:sp>
      <p:sp>
        <p:nvSpPr>
          <p:cNvPr id="23569" name="Oval 136"/>
          <p:cNvSpPr>
            <a:spLocks noChangeAspect="1" noChangeArrowheads="1"/>
          </p:cNvSpPr>
          <p:nvPr/>
        </p:nvSpPr>
        <p:spPr bwMode="auto">
          <a:xfrm>
            <a:off x="3286125" y="3502025"/>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800">
              <a:solidFill>
                <a:srgbClr val="000000"/>
              </a:solidFill>
              <a:latin typeface="Calibri" pitchFamily="34" charset="0"/>
            </a:endParaRPr>
          </a:p>
        </p:txBody>
      </p:sp>
      <p:pic>
        <p:nvPicPr>
          <p:cNvPr id="2357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0588" y="3398838"/>
            <a:ext cx="14938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TextBox 38"/>
          <p:cNvSpPr txBox="1">
            <a:spLocks noChangeArrowheads="1"/>
          </p:cNvSpPr>
          <p:nvPr/>
        </p:nvSpPr>
        <p:spPr bwMode="auto">
          <a:xfrm>
            <a:off x="3914775" y="3427413"/>
            <a:ext cx="99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latin typeface="Calibri" pitchFamily="34" charset="0"/>
              </a:rPr>
              <a:t>Solar Radiation and Climate Experiment (SORCE)</a:t>
            </a:r>
            <a:endParaRPr lang="en-US" altLang="en-US" sz="800" b="1" i="1">
              <a:solidFill>
                <a:srgbClr val="000000"/>
              </a:solidFill>
              <a:latin typeface="Calibri" pitchFamily="34" charset="0"/>
            </a:endParaRPr>
          </a:p>
        </p:txBody>
      </p:sp>
      <p:sp>
        <p:nvSpPr>
          <p:cNvPr id="23572" name="Oval 136"/>
          <p:cNvSpPr>
            <a:spLocks noChangeAspect="1" noChangeArrowheads="1"/>
          </p:cNvSpPr>
          <p:nvPr/>
        </p:nvSpPr>
        <p:spPr bwMode="auto">
          <a:xfrm>
            <a:off x="3349625" y="3552825"/>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800">
              <a:solidFill>
                <a:srgbClr val="000000"/>
              </a:solidFill>
              <a:latin typeface="Calibri" pitchFamily="34" charset="0"/>
            </a:endParaRPr>
          </a:p>
        </p:txBody>
      </p:sp>
      <p:pic>
        <p:nvPicPr>
          <p:cNvPr id="23573"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7388" y="3306763"/>
            <a:ext cx="177165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4" name="TextBox 37"/>
          <p:cNvSpPr txBox="1">
            <a:spLocks noChangeArrowheads="1"/>
          </p:cNvSpPr>
          <p:nvPr/>
        </p:nvSpPr>
        <p:spPr bwMode="auto">
          <a:xfrm>
            <a:off x="5761038" y="3327400"/>
            <a:ext cx="117316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latin typeface="Calibri" pitchFamily="34" charset="0"/>
              </a:rPr>
              <a:t>Ozone Monitoring Instrument</a:t>
            </a:r>
          </a:p>
          <a:p>
            <a:pPr algn="ctr" eaLnBrk="1" hangingPunct="1">
              <a:lnSpc>
                <a:spcPct val="90000"/>
              </a:lnSpc>
              <a:spcBef>
                <a:spcPct val="0"/>
              </a:spcBef>
              <a:buFontTx/>
              <a:buNone/>
            </a:pPr>
            <a:r>
              <a:rPr lang="en-US" altLang="en-US" sz="1000" b="1">
                <a:solidFill>
                  <a:srgbClr val="000000"/>
                </a:solidFill>
                <a:latin typeface="Calibri" pitchFamily="34" charset="0"/>
              </a:rPr>
              <a:t>(OMI)</a:t>
            </a:r>
            <a:endParaRPr lang="en-US" altLang="en-US" sz="800" b="1" i="1">
              <a:solidFill>
                <a:srgbClr val="000000"/>
              </a:solidFill>
              <a:latin typeface="Calibri" pitchFamily="34" charset="0"/>
            </a:endParaRPr>
          </a:p>
        </p:txBody>
      </p:sp>
      <p:pic>
        <p:nvPicPr>
          <p:cNvPr id="23575"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80313" y="3306763"/>
            <a:ext cx="133985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6"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00963" y="3663950"/>
            <a:ext cx="10763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1750" y="2695575"/>
            <a:ext cx="118427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8" name="TextBox 36"/>
          <p:cNvSpPr txBox="1">
            <a:spLocks noChangeArrowheads="1"/>
          </p:cNvSpPr>
          <p:nvPr/>
        </p:nvSpPr>
        <p:spPr bwMode="auto">
          <a:xfrm>
            <a:off x="6365875" y="2705100"/>
            <a:ext cx="12001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latin typeface="Calibri" pitchFamily="34" charset="0"/>
              </a:rPr>
              <a:t>MODIS Adaptive Processing System  (MODAPS)</a:t>
            </a:r>
          </a:p>
        </p:txBody>
      </p:sp>
      <p:pic>
        <p:nvPicPr>
          <p:cNvPr id="23579"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80313" y="2568575"/>
            <a:ext cx="11969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0" name="TextBox 40"/>
          <p:cNvSpPr txBox="1">
            <a:spLocks noChangeArrowheads="1"/>
          </p:cNvSpPr>
          <p:nvPr/>
        </p:nvSpPr>
        <p:spPr bwMode="auto">
          <a:xfrm>
            <a:off x="7707313" y="4167188"/>
            <a:ext cx="1127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latin typeface="Calibri" pitchFamily="34" charset="0"/>
              </a:rPr>
              <a:t>Stratospheric Aerosol and Gas Experiment (SAGE III)</a:t>
            </a:r>
            <a:endParaRPr lang="en-US" altLang="en-US" sz="800" i="1">
              <a:solidFill>
                <a:srgbClr val="000000"/>
              </a:solidFill>
              <a:latin typeface="Calibri" pitchFamily="34" charset="0"/>
            </a:endParaRPr>
          </a:p>
        </p:txBody>
      </p:sp>
      <p:sp>
        <p:nvSpPr>
          <p:cNvPr id="23581" name="Oval 136"/>
          <p:cNvSpPr>
            <a:spLocks noChangeAspect="1" noChangeArrowheads="1"/>
          </p:cNvSpPr>
          <p:nvPr/>
        </p:nvSpPr>
        <p:spPr bwMode="auto">
          <a:xfrm>
            <a:off x="7494588" y="3363913"/>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800">
              <a:solidFill>
                <a:srgbClr val="000000"/>
              </a:solidFill>
              <a:latin typeface="Calibri" pitchFamily="34" charset="0"/>
            </a:endParaRPr>
          </a:p>
        </p:txBody>
      </p:sp>
      <p:sp>
        <p:nvSpPr>
          <p:cNvPr id="23582" name="Oval 136"/>
          <p:cNvSpPr>
            <a:spLocks noChangeAspect="1" noChangeArrowheads="1"/>
          </p:cNvSpPr>
          <p:nvPr/>
        </p:nvSpPr>
        <p:spPr bwMode="auto">
          <a:xfrm>
            <a:off x="7540625" y="3397250"/>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800">
              <a:solidFill>
                <a:srgbClr val="000000"/>
              </a:solidFill>
              <a:latin typeface="Calibri" pitchFamily="34" charset="0"/>
            </a:endParaRPr>
          </a:p>
        </p:txBody>
      </p:sp>
      <p:sp>
        <p:nvSpPr>
          <p:cNvPr id="23583" name="Oval 136"/>
          <p:cNvSpPr>
            <a:spLocks noChangeAspect="1" noChangeArrowheads="1"/>
          </p:cNvSpPr>
          <p:nvPr/>
        </p:nvSpPr>
        <p:spPr bwMode="auto">
          <a:xfrm>
            <a:off x="7454900" y="3429000"/>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800">
              <a:solidFill>
                <a:srgbClr val="000000"/>
              </a:solidFill>
              <a:latin typeface="Calibri" pitchFamily="34" charset="0"/>
            </a:endParaRPr>
          </a:p>
        </p:txBody>
      </p:sp>
      <p:sp>
        <p:nvSpPr>
          <p:cNvPr id="23584" name="Oval 136"/>
          <p:cNvSpPr>
            <a:spLocks noChangeAspect="1" noChangeArrowheads="1"/>
          </p:cNvSpPr>
          <p:nvPr/>
        </p:nvSpPr>
        <p:spPr bwMode="auto">
          <a:xfrm>
            <a:off x="7512050" y="3463925"/>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800">
              <a:solidFill>
                <a:srgbClr val="000000"/>
              </a:solidFill>
              <a:latin typeface="Calibri" pitchFamily="34" charset="0"/>
            </a:endParaRPr>
          </a:p>
        </p:txBody>
      </p:sp>
      <p:sp>
        <p:nvSpPr>
          <p:cNvPr id="23585" name="Oval 136"/>
          <p:cNvSpPr>
            <a:spLocks noChangeAspect="1" noChangeArrowheads="1"/>
          </p:cNvSpPr>
          <p:nvPr/>
        </p:nvSpPr>
        <p:spPr bwMode="auto">
          <a:xfrm>
            <a:off x="7615238" y="3630613"/>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800">
              <a:solidFill>
                <a:srgbClr val="000000"/>
              </a:solidFill>
              <a:latin typeface="Calibri" pitchFamily="34" charset="0"/>
            </a:endParaRPr>
          </a:p>
        </p:txBody>
      </p:sp>
      <p:sp>
        <p:nvSpPr>
          <p:cNvPr id="23586" name="Oval 136"/>
          <p:cNvSpPr>
            <a:spLocks noChangeAspect="1" noChangeArrowheads="1"/>
          </p:cNvSpPr>
          <p:nvPr/>
        </p:nvSpPr>
        <p:spPr bwMode="auto">
          <a:xfrm>
            <a:off x="7664450" y="3616325"/>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800">
              <a:solidFill>
                <a:srgbClr val="000000"/>
              </a:solidFill>
              <a:latin typeface="Calibri" pitchFamily="34" charset="0"/>
            </a:endParaRPr>
          </a:p>
        </p:txBody>
      </p:sp>
      <p:sp>
        <p:nvSpPr>
          <p:cNvPr id="23587" name="TextBox 40"/>
          <p:cNvSpPr txBox="1">
            <a:spLocks noChangeArrowheads="1"/>
          </p:cNvSpPr>
          <p:nvPr/>
        </p:nvSpPr>
        <p:spPr bwMode="auto">
          <a:xfrm>
            <a:off x="7964488" y="3313113"/>
            <a:ext cx="94138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latin typeface="Calibri" pitchFamily="34" charset="0"/>
              </a:rPr>
              <a:t>Geoscience Laser Altimeter System (GLAS)</a:t>
            </a:r>
            <a:endParaRPr lang="en-US" altLang="en-US" sz="800" b="1" i="1">
              <a:solidFill>
                <a:srgbClr val="000000"/>
              </a:solidFill>
              <a:latin typeface="Calibri" pitchFamily="34" charset="0"/>
            </a:endParaRPr>
          </a:p>
        </p:txBody>
      </p:sp>
      <p:pic>
        <p:nvPicPr>
          <p:cNvPr id="23588"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38925" y="3714750"/>
            <a:ext cx="10477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9" name="TextBox 35"/>
          <p:cNvSpPr txBox="1">
            <a:spLocks noChangeArrowheads="1"/>
          </p:cNvSpPr>
          <p:nvPr/>
        </p:nvSpPr>
        <p:spPr bwMode="auto">
          <a:xfrm>
            <a:off x="7607300" y="2579688"/>
            <a:ext cx="11842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latin typeface="Calibri" pitchFamily="34" charset="0"/>
              </a:rPr>
              <a:t>Ocean Data Processing System</a:t>
            </a:r>
          </a:p>
          <a:p>
            <a:pPr algn="ctr" eaLnBrk="1" hangingPunct="1">
              <a:lnSpc>
                <a:spcPct val="90000"/>
              </a:lnSpc>
              <a:spcBef>
                <a:spcPct val="0"/>
              </a:spcBef>
              <a:buFontTx/>
              <a:buNone/>
            </a:pPr>
            <a:r>
              <a:rPr lang="en-US" altLang="en-US" sz="1000" b="1">
                <a:solidFill>
                  <a:srgbClr val="000000"/>
                </a:solidFill>
                <a:latin typeface="Calibri" pitchFamily="34" charset="0"/>
              </a:rPr>
              <a:t>(OCDPS)</a:t>
            </a:r>
          </a:p>
        </p:txBody>
      </p:sp>
      <p:sp>
        <p:nvSpPr>
          <p:cNvPr id="23590" name="TextBox 38"/>
          <p:cNvSpPr txBox="1">
            <a:spLocks noChangeArrowheads="1"/>
          </p:cNvSpPr>
          <p:nvPr/>
        </p:nvSpPr>
        <p:spPr bwMode="auto">
          <a:xfrm>
            <a:off x="6645275" y="3943350"/>
            <a:ext cx="1041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latin typeface="Calibri" pitchFamily="34" charset="0"/>
              </a:rPr>
              <a:t>Clouds and the Earth's Radiant Energy System (CERES)</a:t>
            </a:r>
          </a:p>
        </p:txBody>
      </p:sp>
      <p:pic>
        <p:nvPicPr>
          <p:cNvPr id="23591"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52600" y="3362325"/>
            <a:ext cx="15176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2" name="TextBox 32"/>
          <p:cNvSpPr txBox="1">
            <a:spLocks noChangeArrowheads="1"/>
          </p:cNvSpPr>
          <p:nvPr/>
        </p:nvSpPr>
        <p:spPr bwMode="auto">
          <a:xfrm>
            <a:off x="1752600" y="3371850"/>
            <a:ext cx="1047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latin typeface="Calibri" pitchFamily="34" charset="0"/>
              </a:rPr>
              <a:t>High Resolution Dynamics Limb Sounder (HIRDLS)</a:t>
            </a:r>
          </a:p>
        </p:txBody>
      </p:sp>
      <p:pic>
        <p:nvPicPr>
          <p:cNvPr id="23593"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67450" y="4464050"/>
            <a:ext cx="7620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4" name="TextBox 40"/>
          <p:cNvSpPr txBox="1">
            <a:spLocks noChangeArrowheads="1"/>
          </p:cNvSpPr>
          <p:nvPr/>
        </p:nvSpPr>
        <p:spPr bwMode="auto">
          <a:xfrm>
            <a:off x="6316663" y="4910138"/>
            <a:ext cx="7032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latin typeface="Calibri" pitchFamily="34" charset="0"/>
              </a:rPr>
              <a:t>Lightning Imaging Sensor (LIS)</a:t>
            </a:r>
            <a:endParaRPr lang="en-US" altLang="en-US" sz="800" b="1" i="1">
              <a:solidFill>
                <a:srgbClr val="000000"/>
              </a:solidFill>
              <a:latin typeface="Calibri" pitchFamily="34" charset="0"/>
            </a:endParaRPr>
          </a:p>
        </p:txBody>
      </p:sp>
      <p:sp>
        <p:nvSpPr>
          <p:cNvPr id="23595" name="Oval 136"/>
          <p:cNvSpPr>
            <a:spLocks noChangeAspect="1" noChangeArrowheads="1"/>
          </p:cNvSpPr>
          <p:nvPr/>
        </p:nvSpPr>
        <p:spPr bwMode="auto">
          <a:xfrm>
            <a:off x="6157913" y="4437063"/>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800">
              <a:solidFill>
                <a:srgbClr val="000000"/>
              </a:solidFill>
              <a:latin typeface="Calibri" pitchFamily="34" charset="0"/>
            </a:endParaRPr>
          </a:p>
        </p:txBody>
      </p:sp>
      <p:sp>
        <p:nvSpPr>
          <p:cNvPr id="23596" name="Oval 136"/>
          <p:cNvSpPr>
            <a:spLocks noChangeAspect="1" noChangeArrowheads="1"/>
          </p:cNvSpPr>
          <p:nvPr/>
        </p:nvSpPr>
        <p:spPr bwMode="auto">
          <a:xfrm>
            <a:off x="6207125" y="4425950"/>
            <a:ext cx="114300" cy="114300"/>
          </a:xfrm>
          <a:prstGeom prst="ellipse">
            <a:avLst/>
          </a:prstGeom>
          <a:solidFill>
            <a:srgbClr val="FF0000"/>
          </a:solidFill>
          <a:ln w="9525">
            <a:solidFill>
              <a:srgbClr val="008000"/>
            </a:solidFill>
            <a:round/>
            <a:headEnd/>
            <a:tailEnd/>
          </a:ln>
        </p:spPr>
        <p:txBody>
          <a:bodyPr wrap="none" anchor="ct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endParaRPr lang="en-US" altLang="en-US" sz="1800">
              <a:solidFill>
                <a:srgbClr val="000000"/>
              </a:solidFill>
              <a:latin typeface="Calibri" pitchFamily="34" charset="0"/>
            </a:endParaRPr>
          </a:p>
        </p:txBody>
      </p:sp>
      <p:pic>
        <p:nvPicPr>
          <p:cNvPr id="23597"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91150" y="4476750"/>
            <a:ext cx="80010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98" name="TextBox 38"/>
          <p:cNvSpPr txBox="1">
            <a:spLocks noChangeArrowheads="1"/>
          </p:cNvSpPr>
          <p:nvPr/>
        </p:nvSpPr>
        <p:spPr bwMode="auto">
          <a:xfrm>
            <a:off x="5340350" y="4752975"/>
            <a:ext cx="88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90000"/>
              </a:lnSpc>
              <a:spcBef>
                <a:spcPct val="0"/>
              </a:spcBef>
              <a:buFontTx/>
              <a:buNone/>
            </a:pPr>
            <a:r>
              <a:rPr lang="en-US" altLang="en-US" sz="1000" b="1">
                <a:solidFill>
                  <a:srgbClr val="000000"/>
                </a:solidFill>
                <a:latin typeface="Calibri" pitchFamily="34" charset="0"/>
              </a:rPr>
              <a:t>Advanced Microwave Scanning Radiometer for EOS (AMSR-E) </a:t>
            </a:r>
          </a:p>
        </p:txBody>
      </p:sp>
      <p:pic>
        <p:nvPicPr>
          <p:cNvPr id="23599" name="Picture 9" descr="nasa_3D"/>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77200" y="66675"/>
            <a:ext cx="10668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00" name="TextBox 103"/>
          <p:cNvSpPr txBox="1">
            <a:spLocks noChangeArrowheads="1"/>
          </p:cNvSpPr>
          <p:nvPr/>
        </p:nvSpPr>
        <p:spPr bwMode="auto">
          <a:xfrm>
            <a:off x="257175" y="381000"/>
            <a:ext cx="26384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1000">
                <a:solidFill>
                  <a:srgbClr val="FFFFFF"/>
                </a:solidFill>
              </a:rPr>
              <a:t>National Aeronautics and </a:t>
            </a:r>
            <a:r>
              <a:rPr lang="en-US" altLang="en-US" sz="900">
                <a:solidFill>
                  <a:srgbClr val="FFFFFF"/>
                </a:solidFill>
              </a:rPr>
              <a:t>Space</a:t>
            </a:r>
            <a:r>
              <a:rPr lang="en-US" altLang="en-US" sz="1000">
                <a:solidFill>
                  <a:srgbClr val="FFFFFF"/>
                </a:solidFill>
              </a:rPr>
              <a:t> Administration</a:t>
            </a:r>
          </a:p>
        </p:txBody>
      </p:sp>
      <p:sp>
        <p:nvSpPr>
          <p:cNvPr id="23601" name="TextBox 108"/>
          <p:cNvSpPr txBox="1">
            <a:spLocks noChangeArrowheads="1"/>
          </p:cNvSpPr>
          <p:nvPr/>
        </p:nvSpPr>
        <p:spPr bwMode="auto">
          <a:xfrm>
            <a:off x="271463" y="6248400"/>
            <a:ext cx="8715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a:lnSpc>
                <a:spcPct val="85000"/>
              </a:lnSpc>
              <a:spcBef>
                <a:spcPct val="20000"/>
              </a:spcBef>
              <a:buChar char="•"/>
              <a:defRPr sz="2000">
                <a:solidFill>
                  <a:schemeClr val="tx1"/>
                </a:solidFill>
                <a:latin typeface="Arial" charset="0"/>
                <a:ea typeface="ＭＳ Ｐゴシック" pitchFamily="34" charset="-128"/>
              </a:defRPr>
            </a:lvl3pPr>
            <a:lvl4pPr marL="1600200" indent="-228600">
              <a:lnSpc>
                <a:spcPct val="85000"/>
              </a:lnSpc>
              <a:spcBef>
                <a:spcPct val="20000"/>
              </a:spcBef>
              <a:buChar char="–"/>
              <a:defRPr sz="2000">
                <a:solidFill>
                  <a:schemeClr val="tx1"/>
                </a:solidFill>
                <a:latin typeface="Arial" charset="0"/>
                <a:ea typeface="ＭＳ Ｐゴシック" pitchFamily="34" charset="-128"/>
              </a:defRPr>
            </a:lvl4pPr>
            <a:lvl5pPr marL="2057400" indent="-228600">
              <a:lnSpc>
                <a:spcPct val="85000"/>
              </a:lnSpc>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spcBef>
                <a:spcPct val="0"/>
              </a:spcBef>
              <a:buFontTx/>
              <a:buNone/>
            </a:pPr>
            <a:r>
              <a:rPr lang="en-US" altLang="en-US" sz="900">
                <a:solidFill>
                  <a:srgbClr val="FFFFFF"/>
                </a:solidFill>
              </a:rPr>
              <a:t>www.nasa.gov</a:t>
            </a:r>
          </a:p>
        </p:txBody>
      </p:sp>
      <p:sp>
        <p:nvSpPr>
          <p:cNvPr id="23602" name="Title 3"/>
          <p:cNvSpPr txBox="1">
            <a:spLocks/>
          </p:cNvSpPr>
          <p:nvPr/>
        </p:nvSpPr>
        <p:spPr bwMode="auto">
          <a:xfrm>
            <a:off x="1525588" y="5586413"/>
            <a:ext cx="3578225" cy="828675"/>
          </a:xfrm>
          <a:prstGeom prst="rect">
            <a:avLst/>
          </a:prstGeom>
          <a:solidFill>
            <a:srgbClr val="002060"/>
          </a:solidFill>
          <a:ln w="28575">
            <a:solidFill>
              <a:schemeClr val="bg1"/>
            </a:solidFill>
            <a:miter lim="800000"/>
            <a:headEnd/>
            <a:tailEnd/>
          </a:ln>
        </p:spPr>
        <p:txBody>
          <a:bodyPr/>
          <a:lstStyle>
            <a:lvl1pPr defTabSz="457200">
              <a:lnSpc>
                <a:spcPct val="85000"/>
              </a:lnSpc>
              <a:spcBef>
                <a:spcPct val="20000"/>
              </a:spcBef>
              <a:buFont typeface="Wingdings" pitchFamily="2" charset="2"/>
              <a:buBlip>
                <a:blip r:embed="rId4"/>
              </a:buBlip>
              <a:defRPr sz="2000">
                <a:solidFill>
                  <a:schemeClr val="tx1"/>
                </a:solidFill>
                <a:latin typeface="Arial" charset="0"/>
                <a:ea typeface="ＭＳ Ｐゴシック" pitchFamily="34" charset="-128"/>
              </a:defRPr>
            </a:lvl1pPr>
            <a:lvl2pPr marL="742950" indent="-285750" defTabSz="45720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defTabSz="457200">
              <a:lnSpc>
                <a:spcPct val="85000"/>
              </a:lnSpc>
              <a:spcBef>
                <a:spcPct val="20000"/>
              </a:spcBef>
              <a:buChar char="•"/>
              <a:defRPr sz="2000">
                <a:solidFill>
                  <a:schemeClr val="tx1"/>
                </a:solidFill>
                <a:latin typeface="Arial" charset="0"/>
                <a:ea typeface="ＭＳ Ｐゴシック" pitchFamily="34" charset="-128"/>
              </a:defRPr>
            </a:lvl3pPr>
            <a:lvl4pPr marL="1600200" indent="-228600" defTabSz="457200">
              <a:lnSpc>
                <a:spcPct val="85000"/>
              </a:lnSpc>
              <a:spcBef>
                <a:spcPct val="20000"/>
              </a:spcBef>
              <a:buChar char="–"/>
              <a:defRPr sz="2000">
                <a:solidFill>
                  <a:schemeClr val="tx1"/>
                </a:solidFill>
                <a:latin typeface="Arial" charset="0"/>
                <a:ea typeface="ＭＳ Ｐゴシック" pitchFamily="34" charset="-128"/>
              </a:defRPr>
            </a:lvl4pPr>
            <a:lvl5pPr marL="2057400" indent="-228600" defTabSz="457200">
              <a:lnSpc>
                <a:spcPct val="85000"/>
              </a:lnSpc>
              <a:spcBef>
                <a:spcPct val="20000"/>
              </a:spcBef>
              <a:buChar char="»"/>
              <a:defRPr sz="2000">
                <a:solidFill>
                  <a:schemeClr val="tx1"/>
                </a:solidFill>
                <a:latin typeface="Arial" charset="0"/>
                <a:ea typeface="ＭＳ Ｐゴシック" pitchFamily="34" charset="-128"/>
              </a:defRPr>
            </a:lvl5pPr>
            <a:lvl6pPr marL="25146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lnSpc>
                <a:spcPct val="100000"/>
              </a:lnSpc>
              <a:spcBef>
                <a:spcPct val="0"/>
              </a:spcBef>
              <a:buFontTx/>
              <a:buNone/>
            </a:pPr>
            <a:r>
              <a:rPr lang="en-US" altLang="en-US" sz="1400" b="1">
                <a:solidFill>
                  <a:srgbClr val="FFFFFF"/>
                </a:solidFill>
                <a:latin typeface="Helvetica" pitchFamily="34" charset="0"/>
              </a:rPr>
              <a:t>SIPSs perform forward processing of standard products, and reprocess data to incorporate algorithm improvements.</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ea typeface="ＭＳ Ｐゴシック" pitchFamily="34" charset="-128"/>
              </a:rPr>
              <a:t>Support for a variety of parameters</a:t>
            </a:r>
          </a:p>
        </p:txBody>
      </p:sp>
      <p:sp>
        <p:nvSpPr>
          <p:cNvPr id="25603" name="Content Placeholder 2"/>
          <p:cNvSpPr>
            <a:spLocks noGrp="1"/>
          </p:cNvSpPr>
          <p:nvPr>
            <p:ph idx="1"/>
          </p:nvPr>
        </p:nvSpPr>
        <p:spPr/>
        <p:txBody>
          <a:bodyPr/>
          <a:lstStyle/>
          <a:p>
            <a:r>
              <a:rPr lang="en-US" altLang="en-US" sz="1600" smtClean="0">
                <a:ea typeface="ＭＳ Ｐゴシック" pitchFamily="34" charset="-128"/>
              </a:rPr>
              <a:t>EOSDIS data products are processed at various levels ranging from Level 0 to Level 4. </a:t>
            </a:r>
          </a:p>
          <a:p>
            <a:pPr lvl="1"/>
            <a:r>
              <a:rPr lang="en-US" altLang="en-US" sz="1600" smtClean="0">
                <a:ea typeface="ＭＳ Ｐゴシック" pitchFamily="34" charset="-128"/>
              </a:rPr>
              <a:t>Level 0 products are raw data at full instrument resolution. </a:t>
            </a:r>
          </a:p>
          <a:p>
            <a:pPr lvl="1"/>
            <a:r>
              <a:rPr lang="en-US" altLang="en-US" sz="1600" smtClean="0">
                <a:ea typeface="ＭＳ Ｐゴシック" pitchFamily="34" charset="-128"/>
              </a:rPr>
              <a:t>At higher levels, the data are converted into more useful parameters and formats.</a:t>
            </a:r>
          </a:p>
          <a:p>
            <a:pPr lvl="1"/>
            <a:r>
              <a:rPr lang="en-US" altLang="en-US" sz="1600" smtClean="0">
                <a:ea typeface="ＭＳ Ｐゴシック" pitchFamily="34" charset="-128"/>
              </a:rPr>
              <a:t>All EOS instruments must have Level 1 products. Most have products at Levels 2 and 3, and many have products at Level 4. </a:t>
            </a:r>
          </a:p>
        </p:txBody>
      </p:sp>
      <p:sp>
        <p:nvSpPr>
          <p:cNvPr id="2560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A30139E1-11F4-44AE-B4E5-FC6EE6D2DFFB}" type="slidenum">
              <a:rPr lang="en-US" altLang="en-US" sz="1400"/>
              <a:pPr/>
              <a:t>9</a:t>
            </a:fld>
            <a:endParaRPr lang="en-US" altLang="en-US" sz="1400"/>
          </a:p>
        </p:txBody>
      </p:sp>
      <p:pic>
        <p:nvPicPr>
          <p:cNvPr id="6" name="Picture 5"/>
          <p:cNvPicPr>
            <a:picLocks noChangeAspect="1"/>
          </p:cNvPicPr>
          <p:nvPr/>
        </p:nvPicPr>
        <p:blipFill rotWithShape="1">
          <a:blip r:embed="rId2"/>
          <a:srcRect l="6063" t="1457" r="6063" b="6310"/>
          <a:stretch/>
        </p:blipFill>
        <p:spPr>
          <a:xfrm>
            <a:off x="4021138" y="2960688"/>
            <a:ext cx="5110162" cy="3883025"/>
          </a:xfrm>
          <a:prstGeom prst="rect">
            <a:avLst/>
          </a:prstGeom>
          <a:ln w="12700">
            <a:solidFill>
              <a:schemeClr val="tx2">
                <a:lumMod val="50000"/>
              </a:schemeClr>
            </a:solidFill>
          </a:ln>
        </p:spPr>
      </p:pic>
      <p:sp>
        <p:nvSpPr>
          <p:cNvPr id="25606" name="Content Placeholder 2"/>
          <p:cNvSpPr txBox="1">
            <a:spLocks/>
          </p:cNvSpPr>
          <p:nvPr/>
        </p:nvSpPr>
        <p:spPr bwMode="auto">
          <a:xfrm>
            <a:off x="439738" y="3113088"/>
            <a:ext cx="3065462"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85000"/>
              </a:lnSpc>
              <a:spcBef>
                <a:spcPct val="20000"/>
              </a:spcBef>
              <a:buFont typeface="Wingdings" pitchFamily="2" charset="2"/>
              <a:buBlip>
                <a:blip r:embed="rId3"/>
              </a:buBlip>
              <a:defRPr sz="2000">
                <a:solidFill>
                  <a:schemeClr val="tx1"/>
                </a:solidFill>
                <a:latin typeface="Arial" charset="0"/>
                <a:ea typeface="ＭＳ Ｐゴシック" pitchFamily="34" charset="-128"/>
              </a:defRPr>
            </a:lvl1pPr>
            <a:lvl2pPr marL="742950" indent="-285750" defTabSz="457200">
              <a:lnSpc>
                <a:spcPct val="85000"/>
              </a:lnSpc>
              <a:spcBef>
                <a:spcPct val="20000"/>
              </a:spcBef>
              <a:buFont typeface="Times" pitchFamily="18" charset="0"/>
              <a:buChar char="•"/>
              <a:defRPr sz="2000">
                <a:solidFill>
                  <a:schemeClr val="tx1"/>
                </a:solidFill>
                <a:latin typeface="Arial" charset="0"/>
                <a:ea typeface="ＭＳ Ｐゴシック" pitchFamily="34" charset="-128"/>
              </a:defRPr>
            </a:lvl2pPr>
            <a:lvl3pPr marL="1143000" indent="-228600" defTabSz="457200">
              <a:lnSpc>
                <a:spcPct val="85000"/>
              </a:lnSpc>
              <a:spcBef>
                <a:spcPct val="20000"/>
              </a:spcBef>
              <a:buChar char="•"/>
              <a:defRPr sz="2000">
                <a:solidFill>
                  <a:schemeClr val="tx1"/>
                </a:solidFill>
                <a:latin typeface="Arial" charset="0"/>
                <a:ea typeface="ＭＳ Ｐゴシック" pitchFamily="34" charset="-128"/>
              </a:defRPr>
            </a:lvl3pPr>
            <a:lvl4pPr marL="1600200" indent="-228600" defTabSz="457200">
              <a:lnSpc>
                <a:spcPct val="85000"/>
              </a:lnSpc>
              <a:spcBef>
                <a:spcPct val="20000"/>
              </a:spcBef>
              <a:buChar char="–"/>
              <a:defRPr sz="2000">
                <a:solidFill>
                  <a:schemeClr val="tx1"/>
                </a:solidFill>
                <a:latin typeface="Arial" charset="0"/>
                <a:ea typeface="ＭＳ Ｐゴシック" pitchFamily="34" charset="-128"/>
              </a:defRPr>
            </a:lvl4pPr>
            <a:lvl5pPr marL="2057400" indent="-228600" defTabSz="457200">
              <a:lnSpc>
                <a:spcPct val="85000"/>
              </a:lnSpc>
              <a:spcBef>
                <a:spcPct val="20000"/>
              </a:spcBef>
              <a:buChar char="»"/>
              <a:defRPr sz="2000">
                <a:solidFill>
                  <a:schemeClr val="tx1"/>
                </a:solidFill>
                <a:latin typeface="Arial" charset="0"/>
                <a:ea typeface="ＭＳ Ｐゴシック" pitchFamily="34" charset="-128"/>
              </a:defRPr>
            </a:lvl5pPr>
            <a:lvl6pPr marL="25146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6pPr>
            <a:lvl7pPr marL="29718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7pPr>
            <a:lvl8pPr marL="34290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8pPr>
            <a:lvl9pPr marL="3886200" indent="-228600" defTabSz="457200" eaLnBrk="0" fontAlgn="base" hangingPunct="0">
              <a:lnSpc>
                <a:spcPct val="85000"/>
              </a:lnSpc>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lnSpc>
                <a:spcPct val="100000"/>
              </a:lnSpc>
              <a:buFont typeface="Arial" charset="0"/>
              <a:buChar char="•"/>
            </a:pPr>
            <a:r>
              <a:rPr lang="en-US" altLang="en-US" sz="1600"/>
              <a:t>Products are formatted for use by the discipline community</a:t>
            </a:r>
          </a:p>
          <a:p>
            <a:pPr lvl="1" eaLnBrk="1" hangingPunct="1">
              <a:lnSpc>
                <a:spcPct val="100000"/>
              </a:lnSpc>
              <a:buFont typeface="Arial" charset="0"/>
              <a:buChar char="–"/>
            </a:pPr>
            <a:r>
              <a:rPr lang="en-US" altLang="en-US" sz="1600"/>
              <a:t>While use of standard formats is required by NASA, multiple formats still present issues to usage/interoperability</a:t>
            </a:r>
          </a:p>
          <a:p>
            <a:pPr eaLnBrk="1" hangingPunct="1">
              <a:lnSpc>
                <a:spcPct val="100000"/>
              </a:lnSpc>
              <a:buFont typeface="Arial" charset="0"/>
              <a:buChar char="•"/>
            </a:pPr>
            <a:r>
              <a:rPr lang="en-US" altLang="en-US" sz="1600"/>
              <a:t>Individual files can have up to 800+ variables within a single file</a:t>
            </a:r>
          </a:p>
        </p:txBody>
      </p:sp>
      <p:sp>
        <p:nvSpPr>
          <p:cNvPr id="25607" name="TextBox 7"/>
          <p:cNvSpPr txBox="1">
            <a:spLocks noChangeArrowheads="1"/>
          </p:cNvSpPr>
          <p:nvPr/>
        </p:nvSpPr>
        <p:spPr bwMode="auto">
          <a:xfrm>
            <a:off x="4714875" y="3667125"/>
            <a:ext cx="34607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400">
                <a:solidFill>
                  <a:srgbClr val="595959"/>
                </a:solidFill>
              </a:rPr>
              <a:t>FY14 EOSDIS Number of Data Products </a:t>
            </a:r>
            <a:br>
              <a:rPr lang="en-US" altLang="en-US" sz="1400">
                <a:solidFill>
                  <a:srgbClr val="595959"/>
                </a:solidFill>
              </a:rPr>
            </a:br>
            <a:r>
              <a:rPr lang="en-US" altLang="en-US" sz="1400">
                <a:solidFill>
                  <a:srgbClr val="595959"/>
                </a:solidFill>
              </a:rPr>
              <a:t>Distributed by Product Level</a:t>
            </a:r>
            <a:endParaRPr lang="en-US" altLang="en-US" sz="1400"/>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231775"/>
            <a:ext cx="8229600" cy="854075"/>
          </a:xfrm>
        </p:spPr>
        <p:txBody>
          <a:bodyPr>
            <a:normAutofit fontScale="90000"/>
          </a:bodyPr>
          <a:lstStyle/>
          <a:p>
            <a:pPr>
              <a:defRPr/>
            </a:pPr>
            <a:r>
              <a:rPr lang="en-US" dirty="0" smtClean="0">
                <a:latin typeface="+mn-lt"/>
                <a:cs typeface="Arial" pitchFamily="34" charset="0"/>
              </a:rPr>
              <a:t>Yearly Data Files </a:t>
            </a:r>
            <a:r>
              <a:rPr lang="en-US" dirty="0" smtClean="0">
                <a:latin typeface="+mn-lt"/>
              </a:rPr>
              <a:t>Distributed </a:t>
            </a:r>
            <a:br>
              <a:rPr lang="en-US" dirty="0" smtClean="0">
                <a:latin typeface="+mn-lt"/>
              </a:rPr>
            </a:br>
            <a:r>
              <a:rPr lang="en-US" dirty="0" smtClean="0">
                <a:latin typeface="+mn-lt"/>
                <a:cs typeface="Arial" pitchFamily="34" charset="0"/>
              </a:rPr>
              <a:t>by Product Level</a:t>
            </a:r>
            <a:r>
              <a:rPr lang="en-US" dirty="0" smtClean="0">
                <a:cs typeface="Arial" pitchFamily="34" charset="0"/>
              </a:rPr>
              <a:t/>
            </a:r>
            <a:br>
              <a:rPr lang="en-US" dirty="0" smtClean="0">
                <a:cs typeface="Arial" pitchFamily="34" charset="0"/>
              </a:rPr>
            </a:br>
            <a:endParaRPr lang="en-US" dirty="0"/>
          </a:p>
        </p:txBody>
      </p:sp>
      <p:graphicFrame>
        <p:nvGraphicFramePr>
          <p:cNvPr id="5" name="Content Placeholder 4"/>
          <p:cNvGraphicFramePr>
            <a:graphicFrameLocks noGrp="1"/>
          </p:cNvGraphicFramePr>
          <p:nvPr>
            <p:ph idx="1"/>
          </p:nvPr>
        </p:nvGraphicFramePr>
        <p:xfrm>
          <a:off x="317500" y="965200"/>
          <a:ext cx="8458200" cy="5537200"/>
        </p:xfrm>
        <a:graphic>
          <a:graphicData uri="http://schemas.openxmlformats.org/drawingml/2006/chart">
            <c:chart xmlns:c="http://schemas.openxmlformats.org/drawingml/2006/chart" xmlns:r="http://schemas.openxmlformats.org/officeDocument/2006/relationships" r:id="rId2"/>
          </a:graphicData>
        </a:graphic>
      </p:graphicFrame>
      <p:sp>
        <p:nvSpPr>
          <p:cNvPr id="26628" name="TextBox 2"/>
          <p:cNvSpPr txBox="1">
            <a:spLocks noChangeArrowheads="1"/>
          </p:cNvSpPr>
          <p:nvPr/>
        </p:nvSpPr>
        <p:spPr bwMode="auto">
          <a:xfrm>
            <a:off x="1320800" y="927100"/>
            <a:ext cx="553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r>
              <a:rPr lang="en-US" altLang="en-US" sz="1800" i="1"/>
              <a:t>Showing the increase in interest in higher level products over the years.</a:t>
            </a:r>
          </a:p>
        </p:txBody>
      </p:sp>
    </p:spTree>
  </p:cSld>
  <p:clrMapOvr>
    <a:masterClrMapping/>
  </p:clrMapOvr>
  <p:transition>
    <p:wipe dir="d"/>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26544</TotalTime>
  <Words>2059</Words>
  <Application>Microsoft Office PowerPoint</Application>
  <PresentationFormat>On-screen Show (4:3)</PresentationFormat>
  <Paragraphs>533</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 Presentation</vt:lpstr>
      <vt:lpstr>The NASA Earth Observing System Data and Information System (EOSDIS) </vt:lpstr>
      <vt:lpstr>Earth Science Measurements</vt:lpstr>
      <vt:lpstr>Role of EOSDIS</vt:lpstr>
      <vt:lpstr>Earth Science Data Operations</vt:lpstr>
      <vt:lpstr>PowerPoint Presentation</vt:lpstr>
      <vt:lpstr>PowerPoint Presentation</vt:lpstr>
      <vt:lpstr>PowerPoint Presentation</vt:lpstr>
      <vt:lpstr>Support for a variety of parameters</vt:lpstr>
      <vt:lpstr>Yearly Data Files Distributed  by Product Level </vt:lpstr>
      <vt:lpstr>Volume changes</vt:lpstr>
      <vt:lpstr>Velocity of data ingest and distribution</vt:lpstr>
      <vt:lpstr>EOSDIS Distribution is World-wide</vt:lpstr>
      <vt:lpstr>NASA FY14 Near Real-Time Distribution</vt:lpstr>
      <vt:lpstr>Process Improvement</vt:lpstr>
      <vt:lpstr>Infrastructure Improvements</vt:lpstr>
      <vt:lpstr>PowerPoint Presentation</vt:lpstr>
      <vt:lpstr>EOSDIS User Registration System - Earthdata Login -</vt:lpstr>
      <vt:lpstr>Earthdata Login for NASA services</vt:lpstr>
      <vt:lpstr>Vision 2020 - Aspiration of Capabilities </vt:lpstr>
      <vt:lpstr>EOSDIS Mission Support</vt:lpstr>
    </vt:vector>
  </TitlesOfParts>
  <Company>NASA HQ</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Protecting Our Home Planet</dc:title>
  <dc:creator>SAIC ODIN</dc:creator>
  <cp:lastModifiedBy>Anne Kennerley</cp:lastModifiedBy>
  <cp:revision>422</cp:revision>
  <cp:lastPrinted>2014-03-13T12:37:28Z</cp:lastPrinted>
  <dcterms:created xsi:type="dcterms:W3CDTF">2003-03-13T17:36:49Z</dcterms:created>
  <dcterms:modified xsi:type="dcterms:W3CDTF">2015-06-30T13:18:30Z</dcterms:modified>
</cp:coreProperties>
</file>