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7" r:id="rId2"/>
    <p:sldId id="288" r:id="rId3"/>
    <p:sldId id="282" r:id="rId4"/>
    <p:sldId id="289" r:id="rId5"/>
    <p:sldId id="283" r:id="rId6"/>
    <p:sldId id="284" r:id="rId7"/>
    <p:sldId id="265" r:id="rId8"/>
    <p:sldId id="293" r:id="rId9"/>
    <p:sldId id="291" r:id="rId10"/>
    <p:sldId id="295" r:id="rId11"/>
    <p:sldId id="296" r:id="rId12"/>
    <p:sldId id="297" r:id="rId13"/>
    <p:sldId id="298" r:id="rId14"/>
    <p:sldId id="29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12A"/>
    <a:srgbClr val="FF0A0A"/>
    <a:srgbClr val="F6003B"/>
    <a:srgbClr val="E60016"/>
    <a:srgbClr val="F60017"/>
    <a:srgbClr val="FF2D2D"/>
    <a:srgbClr val="FF001E"/>
    <a:srgbClr val="FF0028"/>
    <a:srgbClr val="FF0014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5257" autoAdjust="0"/>
  </p:normalViewPr>
  <p:slideViewPr>
    <p:cSldViewPr snapToGrid="0">
      <p:cViewPr>
        <p:scale>
          <a:sx n="75" d="100"/>
          <a:sy n="75" d="100"/>
        </p:scale>
        <p:origin x="-75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2851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F5012A"/>
              </a:solidFill>
            </c:spPr>
          </c:dPt>
          <c:cat>
            <c:strRef>
              <c:f>Sheet1!$A$2:$A$5</c:f>
              <c:strCache>
                <c:ptCount val="3"/>
                <c:pt idx="0">
                  <c:v>Commercial Services</c:v>
                </c:pt>
                <c:pt idx="1">
                  <c:v>Collaborative Programmes</c:v>
                </c:pt>
                <c:pt idx="2">
                  <c:v>Core Grant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2129E-7057-4D68-8FDA-7FE40ED8EA95}" type="datetimeFigureOut">
              <a:rPr lang="en-GB" smtClean="0"/>
              <a:pPr/>
              <a:t>24/06/2015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A443-289A-4C44-938E-78BDC8A359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21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765175" y="542925"/>
            <a:ext cx="5329238" cy="3730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One of seven independent </a:t>
            </a:r>
            <a:r>
              <a:rPr lang="en-US" sz="1600" dirty="0" err="1" smtClean="0"/>
              <a:t>centres</a:t>
            </a:r>
            <a:r>
              <a:rPr lang="en-US" sz="1600" dirty="0" smtClean="0"/>
              <a:t>, part-funded by the Technology Strategy Board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Driving economic growth through </a:t>
            </a:r>
            <a:r>
              <a:rPr lang="en-US" sz="1600" dirty="0" err="1" smtClean="0"/>
              <a:t>commercialisation</a:t>
            </a:r>
            <a:r>
              <a:rPr lang="en-US" sz="1600" dirty="0" smtClean="0"/>
              <a:t> of research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Is a not for profit Research and Technology </a:t>
            </a:r>
            <a:r>
              <a:rPr lang="en-US" sz="1600" dirty="0" err="1" smtClean="0"/>
              <a:t>Organisation</a:t>
            </a:r>
            <a:endParaRPr lang="en-US" sz="1600" dirty="0" smtClean="0"/>
          </a:p>
          <a:p>
            <a:pPr lvl="1">
              <a:buFont typeface="Arial" pitchFamily="34" charset="0"/>
              <a:buNone/>
            </a:pPr>
            <a:endParaRPr lang="en-US" sz="1600" dirty="0" smtClean="0"/>
          </a:p>
          <a:p>
            <a:pPr>
              <a:spcBef>
                <a:spcPct val="20000"/>
              </a:spcBef>
              <a:defRPr/>
            </a:pPr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Business-focused technology and innovation centre that makes world-leading technical capability available to businesses to solve their technical challenges</a:t>
            </a:r>
          </a:p>
          <a:p>
            <a:pPr>
              <a:spcBef>
                <a:spcPct val="20000"/>
              </a:spcBef>
              <a:defRPr/>
            </a:pPr>
            <a:endParaRPr lang="en-GB" sz="800" dirty="0" smtClean="0">
              <a:solidFill>
                <a:srgbClr val="000000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24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Provides  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Access to world-leading technology &amp; expertise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Reach into the knowledge base for world-class science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Capability to undertake collaborative R&amp;D projects with business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Capability to undertake contract research for business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Strongly business-focused with a professional delivery ethos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Create a critical mass of activity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Skills development at all levels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It</a:t>
            </a:r>
            <a:r>
              <a:rPr lang="en-US" sz="1600" baseline="0" dirty="0" smtClean="0"/>
              <a:t> is all about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Closing the gap between conception and </a:t>
            </a:r>
            <a:r>
              <a:rPr lang="en-US" sz="1600" dirty="0" err="1" smtClean="0"/>
              <a:t>commercialisation</a:t>
            </a:r>
            <a:r>
              <a:rPr lang="en-US" sz="1600" dirty="0" smtClean="0"/>
              <a:t>.</a:t>
            </a:r>
          </a:p>
          <a:p>
            <a:pPr lvl="2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GB" sz="1600" dirty="0" smtClean="0"/>
              <a:t>How businesses can get to market sooner - and more effectively</a:t>
            </a:r>
          </a:p>
          <a:p>
            <a:pPr lvl="2">
              <a:buFont typeface="Arial" pitchFamily="34" charset="0"/>
              <a:buChar char="•"/>
            </a:pPr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Connecting the innovation landscape.</a:t>
            </a:r>
          </a:p>
          <a:p>
            <a:pPr lvl="2">
              <a:buFont typeface="Arial" pitchFamily="34" charset="0"/>
              <a:buChar char="•"/>
            </a:pPr>
            <a:r>
              <a:rPr lang="en-GB" sz="1600" dirty="0" smtClean="0"/>
              <a:t> Helping companies to find the best answers, expertise and help</a:t>
            </a:r>
          </a:p>
          <a:p>
            <a:pPr lvl="2">
              <a:buFont typeface="Arial" pitchFamily="34" charset="0"/>
              <a:buChar char="•"/>
            </a:pPr>
            <a:endParaRPr lang="en-GB" sz="1200" dirty="0" smtClean="0"/>
          </a:p>
          <a:p>
            <a:pPr lvl="2">
              <a:buFont typeface="Arial" pitchFamily="34" charset="0"/>
              <a:buChar char="•"/>
            </a:pPr>
            <a:r>
              <a:rPr lang="en-GB" sz="1200" dirty="0" smtClean="0"/>
              <a:t>Provide</a:t>
            </a:r>
            <a:r>
              <a:rPr lang="en-GB" sz="1200" baseline="0" dirty="0" smtClean="0"/>
              <a:t> facilities and expertise to lower barriers to innovation.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A443-289A-4C44-938E-78BDC8A3595F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• Range</a:t>
            </a:r>
            <a:r>
              <a:rPr lang="en-GB" baseline="0" dirty="0" smtClean="0"/>
              <a:t> of stakeholders</a:t>
            </a:r>
          </a:p>
          <a:p>
            <a:r>
              <a:rPr lang="en-GB" dirty="0" smtClean="0"/>
              <a:t> Connecting SMEs with end users produces applications that solve real problems and therefore have market potential.</a:t>
            </a:r>
          </a:p>
          <a:p>
            <a:r>
              <a:rPr lang="en-GB" dirty="0" smtClean="0"/>
              <a:t>• Catapult-facilitated communication between stakeholders enables better understanding, speeding up development process and lowering risk of failure.</a:t>
            </a:r>
          </a:p>
          <a:p>
            <a:r>
              <a:rPr lang="en-GB" dirty="0" smtClean="0"/>
              <a:t>Our consultation </a:t>
            </a:r>
            <a:r>
              <a:rPr lang="en-GB" dirty="0" err="1" smtClean="0"/>
              <a:t>fora</a:t>
            </a:r>
            <a:r>
              <a:rPr lang="en-GB" dirty="0" smtClean="0"/>
              <a:t> process supports</a:t>
            </a:r>
            <a:r>
              <a:rPr lang="en-GB" baseline="0" dirty="0" smtClean="0"/>
              <a:t> engagement with new sectors and transition of new concepts through to development of new solutions.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Please engage?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A443-289A-4C44-938E-78BDC8A3595F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Three ways of working: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Contracting</a:t>
            </a:r>
            <a:r>
              <a:rPr lang="en-GB" baseline="0" dirty="0" smtClean="0"/>
              <a:t> research with partners such as UKSA, members of the Space Industry, Other Industries, etc.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Collaborative work both within the UK and internationally.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Self-funded projects supported by the Technology Strategy Board core grant.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A443-289A-4C44-938E-78BDC8A3595F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GB" sz="1600" dirty="0" smtClean="0"/>
              <a:t>By.....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Providing end-to-end infrastructure that enables systems    </a:t>
            </a:r>
          </a:p>
          <a:p>
            <a:pPr lvl="1"/>
            <a:r>
              <a:rPr lang="en-GB" dirty="0" smtClean="0"/>
              <a:t> prototyping and service demonstrations – both mission platforms and application development platforms.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Provide access to in-orbit test facilities &amp; expertise</a:t>
            </a:r>
          </a:p>
          <a:p>
            <a:r>
              <a:rPr lang="en-GB" dirty="0" smtClean="0"/>
              <a:t>          to operate demonstration satellites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Integrate satellite and terrestrial data sources to</a:t>
            </a:r>
          </a:p>
          <a:p>
            <a:r>
              <a:rPr lang="en-GB" dirty="0" smtClean="0"/>
              <a:t>          demonstrate viability of new applications</a:t>
            </a:r>
          </a:p>
          <a:p>
            <a:pPr lvl="1">
              <a:buFont typeface="Arial" pitchFamily="34" charset="0"/>
              <a:buChar char="•"/>
            </a:pPr>
            <a:r>
              <a:rPr lang="en-GB" dirty="0" smtClean="0"/>
              <a:t>Facilitate access to existing satellite infrastructure,</a:t>
            </a:r>
          </a:p>
          <a:p>
            <a:r>
              <a:rPr lang="en-GB" dirty="0" smtClean="0"/>
              <a:t>          communication networks &amp; data sources</a:t>
            </a:r>
          </a:p>
          <a:p>
            <a:endParaRPr lang="en-GB" sz="1600" dirty="0" smtClean="0"/>
          </a:p>
          <a:p>
            <a:r>
              <a:rPr lang="en-GB" sz="1600" dirty="0" smtClean="0"/>
              <a:t>It lower</a:t>
            </a:r>
            <a:r>
              <a:rPr lang="en-GB" sz="1600" baseline="0" dirty="0" smtClean="0"/>
              <a:t>s barriers of learning and cost of innovation in the upstream and drives demand in the downstream.</a:t>
            </a:r>
            <a:endParaRPr lang="en-GB" sz="1600" dirty="0" smtClean="0"/>
          </a:p>
          <a:p>
            <a:pPr lvl="1"/>
            <a:endParaRPr lang="en-GB" sz="1600" dirty="0" smtClean="0"/>
          </a:p>
          <a:p>
            <a:pPr marL="0" lvl="1" algn="l" defTabSz="914400" rtl="0" eaLnBrk="1" latinLnBrk="0" hangingPunct="1"/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downstream markets we are focussing on are transport, security and civil protection; climate energy and natural resources and internet of things.  Important to connect satellite applications with downstream markets.</a:t>
            </a:r>
          </a:p>
          <a:p>
            <a:pPr marL="0" lvl="1" algn="l" defTabSz="914400" rtl="0" eaLnBrk="1" latinLnBrk="0" hangingPunct="1"/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algn="l" defTabSz="914400" rtl="0" eaLnBrk="1" latinLnBrk="0" hangingPunct="1">
              <a:buFont typeface="Arial" pitchFamily="34" charset="0"/>
              <a:buNone/>
            </a:pPr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 case-study evidence that many of the major</a:t>
            </a:r>
          </a:p>
          <a:p>
            <a:pPr marL="0" lvl="1" algn="l" defTabSz="914400" rtl="0" eaLnBrk="1" latinLnBrk="0" hangingPunct="1"/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downstream success stories grow from the upstream</a:t>
            </a:r>
          </a:p>
          <a:p>
            <a:pPr marL="0" lvl="1" algn="l" defTabSz="914400" rtl="0" eaLnBrk="1" latinLnBrk="0" hangingPunct="1"/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(technology push, sector knowledge, cluster effect, skills</a:t>
            </a:r>
          </a:p>
          <a:p>
            <a:pPr marL="0" lvl="1" algn="l" defTabSz="914400" rtl="0" eaLnBrk="1" latinLnBrk="0" hangingPunct="1"/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availability….)</a:t>
            </a:r>
          </a:p>
          <a:p>
            <a:pPr marL="0" lvl="1" algn="l" defTabSz="914400" rtl="0" eaLnBrk="1" latinLnBrk="0" hangingPunct="1">
              <a:buFont typeface="Arial" pitchFamily="34" charset="0"/>
              <a:buChar char="•"/>
            </a:pPr>
            <a:endParaRPr lang="en-GB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algn="l" defTabSz="914400" rtl="0" eaLnBrk="1" latinLnBrk="0" hangingPunct="1">
              <a:buFont typeface="Arial" pitchFamily="34" charset="0"/>
              <a:buNone/>
            </a:pPr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Catapult aims to bring the upstream and downstream</a:t>
            </a:r>
          </a:p>
          <a:p>
            <a:pPr marL="0" lvl="1" algn="l" defTabSz="914400" rtl="0" eaLnBrk="1" latinLnBrk="0" hangingPunct="1"/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communities together to create the “virtuous circle” of</a:t>
            </a:r>
          </a:p>
          <a:p>
            <a:pPr marL="0" lvl="1" algn="l" defTabSz="914400" rtl="0" eaLnBrk="1" latinLnBrk="0" hangingPunct="1"/>
            <a:r>
              <a: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applications pull and technology push.</a:t>
            </a:r>
          </a:p>
          <a:p>
            <a:pPr lvl="1"/>
            <a:endParaRPr lang="en-GB" sz="1600" dirty="0" smtClean="0"/>
          </a:p>
          <a:p>
            <a:pPr lvl="1"/>
            <a:endParaRPr lang="en-US" sz="16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A443-289A-4C44-938E-78BDC8A3595F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Works through cloud.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EDE67-745A-E047-B51A-76A01129C2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3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72924" y="836712"/>
            <a:ext cx="8429684" cy="158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85" y="421003"/>
            <a:ext cx="7936558" cy="1139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8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40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5161643" y="25944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76525" y="147516"/>
            <a:ext cx="6289675" cy="25396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defRPr sz="12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49" y="766954"/>
            <a:ext cx="8615363" cy="36097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0838" y="1543079"/>
            <a:ext cx="1987456" cy="2095754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6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z="1600" baseline="0" dirty="0" smtClean="0">
                <a:solidFill>
                  <a:schemeClr val="tx2"/>
                </a:solidFill>
                <a:latin typeface="Arial"/>
              </a:rPr>
              <a:t>Intro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lorem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ipsum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dolor sit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amet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consectetuer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adipiscing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elit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sed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diam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nonummy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nibh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euismod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tincidunt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ut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laoreet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dolore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.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673350" y="1554468"/>
            <a:ext cx="2968625" cy="418920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400" baseline="0">
                <a:solidFill>
                  <a:schemeClr val="tx2"/>
                </a:solidFill>
                <a:latin typeface="+mn-lt"/>
              </a:defRPr>
            </a:lvl1pPr>
            <a:lvl2pPr>
              <a:defRPr sz="1400" baseline="0">
                <a:solidFill>
                  <a:schemeClr val="tx2"/>
                </a:solidFill>
                <a:latin typeface="+mn-lt"/>
              </a:defRPr>
            </a:lvl2pPr>
            <a:lvl3pPr>
              <a:defRPr sz="1400" baseline="0">
                <a:solidFill>
                  <a:schemeClr val="tx2"/>
                </a:solidFill>
                <a:latin typeface="+mn-lt"/>
              </a:defRPr>
            </a:lvl3pPr>
            <a:lvl4pPr>
              <a:defRPr sz="1400" baseline="0">
                <a:solidFill>
                  <a:schemeClr val="tx2"/>
                </a:solidFill>
                <a:latin typeface="+mn-lt"/>
              </a:defRPr>
            </a:lvl4pPr>
            <a:lvl5pPr>
              <a:defRPr sz="1400" baseline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</a:t>
            </a:r>
            <a:r>
              <a:rPr lang="en-GB" dirty="0" err="1" smtClean="0"/>
              <a:t>dolor</a:t>
            </a:r>
            <a:r>
              <a:rPr lang="en-GB" dirty="0" smtClean="0"/>
              <a:t> sit </a:t>
            </a:r>
            <a:r>
              <a:rPr lang="en-GB" dirty="0" err="1" smtClean="0"/>
              <a:t>amet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" y="6455644"/>
            <a:ext cx="745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AB56F38-8B3F-47A8-A2DA-EE539D894C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68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76525" y="147516"/>
            <a:ext cx="6289675" cy="25396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defRPr sz="12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49" y="766954"/>
            <a:ext cx="8615363" cy="36097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0838" y="1543079"/>
            <a:ext cx="1987456" cy="2095754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6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z="1600" baseline="0" dirty="0" smtClean="0">
                <a:solidFill>
                  <a:schemeClr val="tx2"/>
                </a:solidFill>
                <a:latin typeface="Arial"/>
              </a:rPr>
              <a:t>Intro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lorem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ipsum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dolor sit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amet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consectetuer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adipiscing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elit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sed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diam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nonummy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nibh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euismod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tincidunt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ut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laoreet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dolore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.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673350" y="1554468"/>
            <a:ext cx="2968625" cy="418920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400" baseline="0">
                <a:solidFill>
                  <a:schemeClr val="tx2"/>
                </a:solidFill>
                <a:latin typeface="+mn-lt"/>
              </a:defRPr>
            </a:lvl1pPr>
            <a:lvl2pPr>
              <a:defRPr sz="1400" baseline="0">
                <a:solidFill>
                  <a:schemeClr val="tx2"/>
                </a:solidFill>
                <a:latin typeface="+mn-lt"/>
              </a:defRPr>
            </a:lvl2pPr>
            <a:lvl3pPr>
              <a:defRPr sz="1400" baseline="0">
                <a:solidFill>
                  <a:schemeClr val="tx2"/>
                </a:solidFill>
                <a:latin typeface="+mn-lt"/>
              </a:defRPr>
            </a:lvl3pPr>
            <a:lvl4pPr>
              <a:defRPr sz="1400" baseline="0">
                <a:solidFill>
                  <a:schemeClr val="tx2"/>
                </a:solidFill>
                <a:latin typeface="+mn-lt"/>
              </a:defRPr>
            </a:lvl4pPr>
            <a:lvl5pPr>
              <a:defRPr sz="1400" baseline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</a:t>
            </a:r>
            <a:r>
              <a:rPr lang="en-GB" dirty="0" err="1" smtClean="0"/>
              <a:t>dolor</a:t>
            </a:r>
            <a:r>
              <a:rPr lang="en-GB" dirty="0" smtClean="0"/>
              <a:t> sit </a:t>
            </a:r>
            <a:r>
              <a:rPr lang="en-GB" dirty="0" err="1" smtClean="0"/>
              <a:t>amet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" y="6455644"/>
            <a:ext cx="745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AB56F38-8B3F-47A8-A2DA-EE539D894C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73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76525" y="147516"/>
            <a:ext cx="6289675" cy="25396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defRPr sz="12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249" y="766954"/>
            <a:ext cx="8615363" cy="36097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50838" y="1543079"/>
            <a:ext cx="1987456" cy="2095754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6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sz="1600" baseline="0" dirty="0" smtClean="0">
                <a:solidFill>
                  <a:schemeClr val="tx2"/>
                </a:solidFill>
                <a:latin typeface="Arial"/>
              </a:rPr>
              <a:t>Intro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lorem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ipsum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dolor sit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amet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consectetuer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adipiscing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elit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sed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diam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nonummy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nibh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euismod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tincidunt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ut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laoreet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Arial"/>
              </a:rPr>
              <a:t>dolore</a:t>
            </a:r>
            <a:r>
              <a:rPr lang="en-US" sz="1600" dirty="0" smtClean="0">
                <a:solidFill>
                  <a:schemeClr val="tx2"/>
                </a:solidFill>
                <a:latin typeface="Arial"/>
              </a:rPr>
              <a:t>.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673350" y="1554468"/>
            <a:ext cx="2968625" cy="418920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400" baseline="0">
                <a:solidFill>
                  <a:schemeClr val="tx2"/>
                </a:solidFill>
                <a:latin typeface="+mn-lt"/>
              </a:defRPr>
            </a:lvl1pPr>
            <a:lvl2pPr>
              <a:defRPr sz="1400" baseline="0">
                <a:solidFill>
                  <a:schemeClr val="tx2"/>
                </a:solidFill>
                <a:latin typeface="+mn-lt"/>
              </a:defRPr>
            </a:lvl2pPr>
            <a:lvl3pPr>
              <a:defRPr sz="1400" baseline="0">
                <a:solidFill>
                  <a:schemeClr val="tx2"/>
                </a:solidFill>
                <a:latin typeface="+mn-lt"/>
              </a:defRPr>
            </a:lvl3pPr>
            <a:lvl4pPr>
              <a:defRPr sz="1400" baseline="0">
                <a:solidFill>
                  <a:schemeClr val="tx2"/>
                </a:solidFill>
                <a:latin typeface="+mn-lt"/>
              </a:defRPr>
            </a:lvl4pPr>
            <a:lvl5pPr>
              <a:defRPr sz="1400" baseline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 dirty="0" err="1" smtClean="0"/>
              <a:t>Lorem</a:t>
            </a:r>
            <a:r>
              <a:rPr lang="en-GB" dirty="0" smtClean="0"/>
              <a:t> </a:t>
            </a:r>
            <a:r>
              <a:rPr lang="en-GB" dirty="0" err="1" smtClean="0"/>
              <a:t>ipsum</a:t>
            </a:r>
            <a:r>
              <a:rPr lang="en-GB" dirty="0" smtClean="0"/>
              <a:t> </a:t>
            </a:r>
            <a:r>
              <a:rPr lang="en-GB" dirty="0" err="1" smtClean="0"/>
              <a:t>dolor</a:t>
            </a:r>
            <a:r>
              <a:rPr lang="en-GB" dirty="0" smtClean="0"/>
              <a:t> sit </a:t>
            </a:r>
            <a:r>
              <a:rPr lang="en-GB" dirty="0" err="1" smtClean="0"/>
              <a:t>amet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" y="6455644"/>
            <a:ext cx="745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AB56F38-8B3F-47A8-A2DA-EE539D894C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165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8" name="Picture 7" descr="Catapult logo Lge Satellite Applications9PNG WhiteBG.jpg"/>
          <p:cNvPicPr>
            <a:picLocks noChangeAspect="1"/>
          </p:cNvPicPr>
          <p:nvPr userDrawn="1"/>
        </p:nvPicPr>
        <p:blipFill>
          <a:blip r:embed="rId9" cstate="print"/>
          <a:srcRect t="28161" r="7954"/>
          <a:stretch>
            <a:fillRect/>
          </a:stretch>
        </p:blipFill>
        <p:spPr>
          <a:xfrm>
            <a:off x="7308304" y="6093296"/>
            <a:ext cx="1617176" cy="534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wcudlip@geoseren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363679" y="4417633"/>
            <a:ext cx="4309464" cy="43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9445" tIns="38931" rIns="79445" bIns="38931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393596" algn="l"/>
                <a:tab pos="788588" algn="l"/>
                <a:tab pos="1183579" algn="l"/>
                <a:tab pos="1578571" algn="l"/>
                <a:tab pos="1973562" algn="l"/>
                <a:tab pos="2368554" algn="l"/>
                <a:tab pos="2763545" algn="l"/>
                <a:tab pos="3158537" algn="l"/>
                <a:tab pos="3553529" algn="l"/>
                <a:tab pos="3948521" algn="l"/>
                <a:tab pos="4343512" algn="l"/>
                <a:tab pos="4738504" algn="l"/>
                <a:tab pos="5133495" algn="l"/>
                <a:tab pos="5528487" algn="l"/>
                <a:tab pos="5923478" algn="l"/>
                <a:tab pos="6318470" algn="l"/>
                <a:tab pos="6713461" algn="l"/>
                <a:tab pos="7108453" algn="l"/>
                <a:tab pos="7503444" algn="l"/>
                <a:tab pos="7898437" algn="l"/>
              </a:tabLst>
            </a:pPr>
            <a:r>
              <a:rPr lang="en-GB" sz="2500">
                <a:solidFill>
                  <a:srgbClr val="000F5E"/>
                </a:solidFill>
                <a:latin typeface="Arial" charset="0"/>
              </a:rPr>
              <a:t>Wyn Cudlip UKSA/GeoSeren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73317" y="2884599"/>
            <a:ext cx="2685328" cy="12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9445" tIns="38931" rIns="79445" bIns="38931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  <a:tab pos="393596" algn="l"/>
                <a:tab pos="788588" algn="l"/>
                <a:tab pos="1183579" algn="l"/>
                <a:tab pos="1578571" algn="l"/>
                <a:tab pos="1973562" algn="l"/>
                <a:tab pos="2368554" algn="l"/>
                <a:tab pos="2763545" algn="l"/>
                <a:tab pos="3158537" algn="l"/>
                <a:tab pos="3553529" algn="l"/>
                <a:tab pos="3948521" algn="l"/>
                <a:tab pos="4343512" algn="l"/>
                <a:tab pos="4738504" algn="l"/>
                <a:tab pos="5133495" algn="l"/>
                <a:tab pos="5528487" algn="l"/>
                <a:tab pos="5923478" algn="l"/>
                <a:tab pos="6318470" algn="l"/>
                <a:tab pos="6713461" algn="l"/>
                <a:tab pos="7108453" algn="l"/>
                <a:tab pos="7503444" algn="l"/>
                <a:tab pos="7898437" algn="l"/>
              </a:tabLst>
            </a:pPr>
            <a:r>
              <a:rPr lang="en-GB" sz="2800" dirty="0">
                <a:solidFill>
                  <a:srgbClr val="000F5E"/>
                </a:solidFill>
                <a:latin typeface="Arial" charset="0"/>
              </a:rPr>
              <a:t>Presentation to</a:t>
            </a:r>
          </a:p>
          <a:p>
            <a:pPr algn="ctr">
              <a:lnSpc>
                <a:spcPct val="90000"/>
              </a:lnSpc>
              <a:tabLst>
                <a:tab pos="0" algn="l"/>
                <a:tab pos="393596" algn="l"/>
                <a:tab pos="788588" algn="l"/>
                <a:tab pos="1183579" algn="l"/>
                <a:tab pos="1578571" algn="l"/>
                <a:tab pos="1973562" algn="l"/>
                <a:tab pos="2368554" algn="l"/>
                <a:tab pos="2763545" algn="l"/>
                <a:tab pos="3158537" algn="l"/>
                <a:tab pos="3553529" algn="l"/>
                <a:tab pos="3948521" algn="l"/>
                <a:tab pos="4343512" algn="l"/>
                <a:tab pos="4738504" algn="l"/>
                <a:tab pos="5133495" algn="l"/>
                <a:tab pos="5528487" algn="l"/>
                <a:tab pos="5923478" algn="l"/>
                <a:tab pos="6318470" algn="l"/>
                <a:tab pos="6713461" algn="l"/>
                <a:tab pos="7108453" algn="l"/>
                <a:tab pos="7503444" algn="l"/>
                <a:tab pos="7898437" algn="l"/>
              </a:tabLst>
            </a:pPr>
            <a:r>
              <a:rPr lang="en-GB" sz="2800" dirty="0" smtClean="0">
                <a:solidFill>
                  <a:srgbClr val="000F5E"/>
                </a:solidFill>
                <a:latin typeface="Arial" charset="0"/>
              </a:rPr>
              <a:t>WGISS39</a:t>
            </a:r>
            <a:endParaRPr lang="en-GB" sz="2800" dirty="0">
              <a:solidFill>
                <a:srgbClr val="000F5E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tabLst>
                <a:tab pos="0" algn="l"/>
                <a:tab pos="393596" algn="l"/>
                <a:tab pos="788588" algn="l"/>
                <a:tab pos="1183579" algn="l"/>
                <a:tab pos="1578571" algn="l"/>
                <a:tab pos="1973562" algn="l"/>
                <a:tab pos="2368554" algn="l"/>
                <a:tab pos="2763545" algn="l"/>
                <a:tab pos="3158537" algn="l"/>
                <a:tab pos="3553529" algn="l"/>
                <a:tab pos="3948521" algn="l"/>
                <a:tab pos="4343512" algn="l"/>
                <a:tab pos="4738504" algn="l"/>
                <a:tab pos="5133495" algn="l"/>
                <a:tab pos="5528487" algn="l"/>
                <a:tab pos="5923478" algn="l"/>
                <a:tab pos="6318470" algn="l"/>
                <a:tab pos="6713461" algn="l"/>
                <a:tab pos="7108453" algn="l"/>
                <a:tab pos="7503444" algn="l"/>
                <a:tab pos="7898437" algn="l"/>
              </a:tabLst>
            </a:pPr>
            <a:r>
              <a:rPr lang="en-GB" sz="2500" dirty="0" smtClean="0">
                <a:solidFill>
                  <a:srgbClr val="000F5E"/>
                </a:solidFill>
                <a:latin typeface="Arial" charset="0"/>
              </a:rPr>
              <a:t>Japan, May, 2015</a:t>
            </a:r>
            <a:endParaRPr lang="en-GB" sz="2500" dirty="0">
              <a:solidFill>
                <a:srgbClr val="000F5E"/>
              </a:solidFill>
              <a:latin typeface="Arial" charset="0"/>
            </a:endParaRP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15" y="166950"/>
            <a:ext cx="1043284" cy="38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149234" y="338255"/>
            <a:ext cx="8742424" cy="2189218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393596" algn="l"/>
                <a:tab pos="788588" algn="l"/>
                <a:tab pos="1183579" algn="l"/>
                <a:tab pos="1578571" algn="l"/>
                <a:tab pos="1973562" algn="l"/>
                <a:tab pos="2368554" algn="l"/>
                <a:tab pos="2763545" algn="l"/>
                <a:tab pos="3158537" algn="l"/>
                <a:tab pos="3553529" algn="l"/>
                <a:tab pos="3948521" algn="l"/>
                <a:tab pos="4343512" algn="l"/>
                <a:tab pos="4738504" algn="l"/>
                <a:tab pos="5133495" algn="l"/>
                <a:tab pos="5528487" algn="l"/>
                <a:tab pos="5923478" algn="l"/>
                <a:tab pos="6318470" algn="l"/>
                <a:tab pos="6713461" algn="l"/>
                <a:tab pos="7108453" algn="l"/>
                <a:tab pos="7503444" algn="l"/>
                <a:tab pos="7898437" algn="l"/>
                <a:tab pos="8273887" algn="l"/>
                <a:tab pos="8910340" algn="l"/>
              </a:tabLst>
            </a:pPr>
            <a:r>
              <a:rPr lang="en-GB" sz="3900" dirty="0" smtClean="0">
                <a:latin typeface="Arial" charset="0"/>
              </a:rPr>
              <a:t>UK Space Agency Report</a:t>
            </a:r>
            <a:br>
              <a:rPr lang="en-GB" sz="3900" dirty="0" smtClean="0">
                <a:latin typeface="Arial" charset="0"/>
              </a:rPr>
            </a:br>
            <a:r>
              <a:rPr lang="en-GB" sz="3900" dirty="0" smtClean="0">
                <a:latin typeface="Arial" charset="0"/>
              </a:rPr>
              <a:t>on</a:t>
            </a:r>
            <a:br>
              <a:rPr lang="en-GB" sz="3900" dirty="0" smtClean="0">
                <a:latin typeface="Arial" charset="0"/>
              </a:rPr>
            </a:br>
            <a:r>
              <a:rPr lang="en-GB" sz="3900" dirty="0" smtClean="0">
                <a:latin typeface="Arial" charset="0"/>
              </a:rPr>
              <a:t>Satellite Applications Catapult</a:t>
            </a:r>
            <a:br>
              <a:rPr lang="en-GB" sz="3900" dirty="0" smtClean="0">
                <a:latin typeface="Arial" charset="0"/>
              </a:rPr>
            </a:br>
            <a:r>
              <a:rPr lang="en-GB" sz="2700" dirty="0" smtClean="0">
                <a:latin typeface="Arial" charset="0"/>
              </a:rPr>
              <a:t>(new UK Technology Innovation Centre)</a:t>
            </a:r>
            <a:endParaRPr lang="en-GB" sz="2700" dirty="0">
              <a:latin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3513793" y="5237864"/>
            <a:ext cx="2355166" cy="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94" tIns="40197" rIns="80394" bIns="40197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  <a:hlinkClick r:id="rId4"/>
              </a:rPr>
              <a:t>wcudlip@geoseren.com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2020092" y="6306341"/>
            <a:ext cx="162358" cy="35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94" tIns="40197" rIns="80394" bIns="40197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3" y="2672443"/>
            <a:ext cx="2062843" cy="2062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408" y="2703286"/>
            <a:ext cx="1928090" cy="2120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4571" y="5987143"/>
            <a:ext cx="1814286" cy="707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93" y="6326188"/>
            <a:ext cx="9826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30" y="5756275"/>
            <a:ext cx="10255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271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LURA Project Overview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3201" y="360555"/>
            <a:ext cx="8669867" cy="10449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Animation of Landsat8: Los Andes Area in Chile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July 2013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to July 2014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B56F38-8B3F-47A8-A2DA-EE539D894C1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1_LosAndes_L8_2013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9" y="1411574"/>
            <a:ext cx="9042881" cy="45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5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LURA Project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15382" y="580687"/>
            <a:ext cx="7270751" cy="68931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Image Classification using Landsat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B56F38-8B3F-47A8-A2DA-EE539D894C1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382" y="2197914"/>
            <a:ext cx="2917910" cy="4237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40" y="1322294"/>
            <a:ext cx="1251396" cy="5457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55" y="2197914"/>
            <a:ext cx="3236864" cy="3440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89084" y="3450784"/>
            <a:ext cx="220892" cy="3026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30171" y="3591627"/>
            <a:ext cx="717898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694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LURA Project Overview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9249" y="766954"/>
            <a:ext cx="8794751" cy="36097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Sentinel-1 Close up near San Ignacio near Chillan (Concepcion)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0838" y="1966413"/>
            <a:ext cx="1987456" cy="2095754"/>
          </a:xfrm>
        </p:spPr>
        <p:txBody>
          <a:bodyPr/>
          <a:lstStyle/>
          <a:p>
            <a:r>
              <a:rPr lang="en-US" dirty="0" smtClean="0"/>
              <a:t>Good differentiation of different crops in multi-temporal image.</a:t>
            </a:r>
          </a:p>
          <a:p>
            <a:endParaRPr lang="en-US" dirty="0"/>
          </a:p>
          <a:p>
            <a:r>
              <a:rPr lang="en-US" dirty="0" smtClean="0"/>
              <a:t>Image creation not affected significantly by cloud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B56F38-8B3F-47A8-A2DA-EE539D894C1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 descr="S1_multitemp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392" y="1649848"/>
            <a:ext cx="6420270" cy="38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8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84582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98449" y="1241088"/>
            <a:ext cx="3172883" cy="26197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UK Collaborative Ground Segment for Sentinel data – funded by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UK Space Agency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38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5208" y="2399330"/>
            <a:ext cx="7232650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4800" i="1" dirty="0" smtClean="0">
                <a:latin typeface="Arial"/>
                <a:cs typeface="Arial"/>
              </a:rPr>
              <a:t>Thank </a:t>
            </a:r>
            <a:r>
              <a:rPr lang="en-US" sz="4800" i="1" dirty="0" err="1" smtClean="0">
                <a:latin typeface="Arial"/>
                <a:cs typeface="Arial"/>
              </a:rPr>
              <a:t>you.</a:t>
            </a:r>
            <a:r>
              <a:rPr lang="en-US" sz="5400" dirty="0" err="1" smtClean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lang="en-US" sz="5400" dirty="0" smtClean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lang="en-US" sz="5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4571" y="5987143"/>
            <a:ext cx="1814286" cy="707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93" y="6326188"/>
            <a:ext cx="9826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30" y="5756275"/>
            <a:ext cx="10255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435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406129" y="1432348"/>
            <a:ext cx="7561659" cy="3434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2400">
                <a:latin typeface="Arial"/>
              </a:defRPr>
            </a:lvl1pPr>
          </a:lstStyle>
          <a:p>
            <a:r>
              <a:rPr lang="en-GB" sz="1800" dirty="0">
                <a:solidFill>
                  <a:prstClr val="white"/>
                </a:solidFill>
              </a:rPr>
              <a:t>The Catapult</a:t>
            </a: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27" y="1229799"/>
            <a:ext cx="7834039" cy="4968671"/>
          </a:xfrm>
          <a:prstGeom prst="rect">
            <a:avLst/>
          </a:prstGeom>
        </p:spPr>
      </p:pic>
      <p:sp>
        <p:nvSpPr>
          <p:cNvPr id="7" name="Shape 76"/>
          <p:cNvSpPr/>
          <p:nvPr/>
        </p:nvSpPr>
        <p:spPr>
          <a:xfrm>
            <a:off x="2941639" y="4200509"/>
            <a:ext cx="3231604" cy="18107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88000" lvl="0" indent="-88000">
              <a:spcBef>
                <a:spcPts val="1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Easy access to world-leading technology,</a:t>
            </a:r>
            <a:b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expertise and science</a:t>
            </a:r>
            <a:endParaRPr dirty="0">
              <a:solidFill>
                <a:srgbClr val="FFFFFF"/>
              </a:solidFill>
            </a:endParaRPr>
          </a:p>
          <a:p>
            <a:pPr marL="88000" lvl="0" indent="-88000"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Stimulating collaborative, business led R&amp;D</a:t>
            </a:r>
            <a:endParaRPr dirty="0">
              <a:solidFill>
                <a:srgbClr val="FFFFFF"/>
              </a:solidFill>
            </a:endParaRPr>
          </a:p>
          <a:p>
            <a:pPr marL="88000" lvl="0" indent="-88000"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Delivering contract research for business and government</a:t>
            </a:r>
            <a:endParaRPr dirty="0">
              <a:solidFill>
                <a:srgbClr val="FFFFFF"/>
              </a:solidFill>
            </a:endParaRPr>
          </a:p>
          <a:p>
            <a:pPr marL="88000" lvl="0" indent="-88000"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Platforms </a:t>
            </a:r>
            <a:r>
              <a:rPr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services to accelerate business </a:t>
            </a:r>
            <a:r>
              <a:rPr sz="11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realisation</a:t>
            </a:r>
            <a:endParaRPr dirty="0" smtClean="0">
              <a:solidFill>
                <a:srgbClr val="FFFFFF"/>
              </a:solidFill>
            </a:endParaRPr>
          </a:p>
          <a:p>
            <a:pPr marL="88000" lvl="0" indent="-88000">
              <a:spcBef>
                <a:spcPts val="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sz="11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 a coalescing force for the sector </a:t>
            </a:r>
            <a:endParaRPr dirty="0" smtClean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</a:pPr>
            <a:endParaRPr sz="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2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ioneering, </a:t>
            </a:r>
            <a:r>
              <a:rPr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gile, </a:t>
            </a:r>
            <a:r>
              <a:rPr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ollaborative, </a:t>
            </a:r>
            <a:r>
              <a:rPr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sz="11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ntrepreneurial</a:t>
            </a:r>
            <a:endParaRPr sz="11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500" y="2391271"/>
            <a:ext cx="51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00B050"/>
                </a:solidFill>
              </a:rPr>
              <a:t>ORE</a:t>
            </a:r>
            <a:endParaRPr lang="en-GB" sz="105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729" y="2416713"/>
            <a:ext cx="51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0070C0"/>
                </a:solidFill>
              </a:rPr>
              <a:t>HVM</a:t>
            </a:r>
            <a:endParaRPr lang="en-GB" sz="105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8003" y="2391271"/>
            <a:ext cx="51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4D3E82"/>
                </a:solidFill>
              </a:rPr>
              <a:t>TS</a:t>
            </a:r>
            <a:endParaRPr lang="en-GB" sz="1050" dirty="0">
              <a:solidFill>
                <a:srgbClr val="4D3E8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574" y="2416713"/>
            <a:ext cx="51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9A268C"/>
                </a:solidFill>
              </a:rPr>
              <a:t>CDE</a:t>
            </a:r>
            <a:endParaRPr lang="en-GB" sz="1050" dirty="0">
              <a:solidFill>
                <a:srgbClr val="9A268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9030" y="2416713"/>
            <a:ext cx="51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00B0F0"/>
                </a:solidFill>
              </a:rPr>
              <a:t>CT</a:t>
            </a:r>
            <a:endParaRPr lang="en-GB" sz="105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1848" y="2442155"/>
            <a:ext cx="515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92D050"/>
                </a:solidFill>
              </a:rPr>
              <a:t>FC</a:t>
            </a:r>
            <a:endParaRPr lang="en-GB" sz="1050" dirty="0">
              <a:solidFill>
                <a:srgbClr val="92D05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9954" y="4269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The Catapult Network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99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atapult Outline 3-3-13-01.png"/>
          <p:cNvPicPr>
            <a:picLocks noChangeAspect="1"/>
          </p:cNvPicPr>
          <p:nvPr/>
        </p:nvPicPr>
        <p:blipFill>
          <a:blip r:embed="rId3" cstate="print"/>
          <a:srcRect b="76016"/>
          <a:stretch>
            <a:fillRect/>
          </a:stretch>
        </p:blipFill>
        <p:spPr>
          <a:xfrm>
            <a:off x="327824" y="2658178"/>
            <a:ext cx="8188183" cy="13499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The Catapult Network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9" name="2nd Reveal Panel" hidden="1"/>
          <p:cNvSpPr/>
          <p:nvPr/>
        </p:nvSpPr>
        <p:spPr>
          <a:xfrm flipV="1">
            <a:off x="586409" y="2153949"/>
            <a:ext cx="8100391" cy="4204254"/>
          </a:xfrm>
          <a:prstGeom prst="snip1Rect">
            <a:avLst>
              <a:gd name="adj" fmla="val 434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1st Reveal Panel" hidden="1"/>
          <p:cNvSpPr/>
          <p:nvPr/>
        </p:nvSpPr>
        <p:spPr>
          <a:xfrm>
            <a:off x="715617" y="900673"/>
            <a:ext cx="8050696" cy="125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6" name="Group 75"/>
          <p:cNvGrpSpPr/>
          <p:nvPr/>
        </p:nvGrpSpPr>
        <p:grpSpPr>
          <a:xfrm>
            <a:off x="520475" y="962660"/>
            <a:ext cx="8061960" cy="5589796"/>
            <a:chOff x="670560" y="962660"/>
            <a:chExt cx="8061960" cy="5589796"/>
          </a:xfrm>
        </p:grpSpPr>
        <p:sp>
          <p:nvSpPr>
            <p:cNvPr id="58" name="TextBox 57"/>
            <p:cNvSpPr txBox="1"/>
            <p:nvPr/>
          </p:nvSpPr>
          <p:spPr>
            <a:xfrm>
              <a:off x="7010146" y="4208085"/>
              <a:ext cx="1722374" cy="1692771"/>
            </a:xfrm>
            <a:prstGeom prst="rect">
              <a:avLst/>
            </a:prstGeom>
            <a:noFill/>
            <a:ln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GB" sz="1300" dirty="0" smtClean="0">
                  <a:solidFill>
                    <a:srgbClr val="FF0000"/>
                  </a:solidFill>
                </a:rPr>
                <a:t>Transport Infrastructure Monitoring</a:t>
              </a:r>
            </a:p>
            <a:p>
              <a:r>
                <a:rPr lang="en-GB" sz="1300" dirty="0" smtClean="0"/>
                <a:t>Maritime Emergency Response</a:t>
              </a:r>
            </a:p>
            <a:p>
              <a:r>
                <a:rPr lang="en-GB" sz="1300" dirty="0" smtClean="0"/>
                <a:t>Automated Vehicles</a:t>
              </a:r>
            </a:p>
            <a:p>
              <a:r>
                <a:rPr lang="en-GB" sz="1300" dirty="0" smtClean="0"/>
                <a:t>Communications and Positioning</a:t>
              </a:r>
              <a:endParaRPr lang="en-GB" sz="13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933088" y="5459849"/>
              <a:ext cx="1389541" cy="1092607"/>
            </a:xfrm>
            <a:prstGeom prst="rect">
              <a:avLst/>
            </a:prstGeom>
            <a:noFill/>
            <a:ln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GB" sz="1300" dirty="0" smtClean="0"/>
                <a:t>Urban Planning inc Heat islands</a:t>
              </a:r>
            </a:p>
            <a:p>
              <a:r>
                <a:rPr lang="en-GB" sz="1300" dirty="0" smtClean="0"/>
                <a:t>Monitoring Building Usage</a:t>
              </a:r>
            </a:p>
            <a:p>
              <a:r>
                <a:rPr lang="en-GB" sz="1300" dirty="0" smtClean="0"/>
                <a:t>Precision Farming</a:t>
              </a:r>
              <a:endParaRPr lang="en-GB" sz="13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70560" y="4321798"/>
              <a:ext cx="1595120" cy="1492716"/>
            </a:xfrm>
            <a:prstGeom prst="rect">
              <a:avLst/>
            </a:prstGeom>
            <a:noFill/>
            <a:ln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300" dirty="0" smtClean="0">
                  <a:solidFill>
                    <a:srgbClr val="FF0000"/>
                  </a:solidFill>
                </a:rPr>
                <a:t>Off-Shore Wind Resource Mapping</a:t>
              </a:r>
            </a:p>
            <a:p>
              <a:pPr algn="r"/>
              <a:r>
                <a:rPr lang="en-GB" sz="1300" dirty="0" smtClean="0"/>
                <a:t>Wind and Wave Forecast and Monitoring </a:t>
              </a:r>
            </a:p>
            <a:p>
              <a:pPr algn="r"/>
              <a:r>
                <a:rPr lang="en-GB" sz="1300" dirty="0" smtClean="0"/>
                <a:t>Communications and Positioning</a:t>
              </a:r>
              <a:endParaRPr lang="en-GB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63213" y="962660"/>
              <a:ext cx="1536700" cy="692497"/>
            </a:xfrm>
            <a:prstGeom prst="rect">
              <a:avLst/>
            </a:prstGeom>
            <a:noFill/>
            <a:ln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GB" sz="1300" dirty="0" smtClean="0"/>
                <a:t>Big Data -&gt; CEMS</a:t>
              </a:r>
            </a:p>
            <a:p>
              <a:r>
                <a:rPr lang="en-GB" sz="1300" dirty="0" smtClean="0"/>
                <a:t>M2M -&gt; </a:t>
              </a:r>
              <a:r>
                <a:rPr lang="en-GB" sz="1300" dirty="0" err="1" smtClean="0"/>
                <a:t>Satcomms</a:t>
              </a:r>
              <a:r>
                <a:rPr lang="en-GB" sz="1300" dirty="0" smtClean="0"/>
                <a:t> and </a:t>
              </a:r>
              <a:r>
                <a:rPr lang="en-GB" sz="1300" dirty="0" err="1" smtClean="0"/>
                <a:t>IoT</a:t>
              </a:r>
              <a:endParaRPr lang="en-GB" sz="1300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410234" y="2126784"/>
            <a:ext cx="4220310" cy="2901259"/>
            <a:chOff x="2560319" y="2126784"/>
            <a:chExt cx="4220310" cy="2901259"/>
          </a:xfrm>
        </p:grpSpPr>
        <p:grpSp>
          <p:nvGrpSpPr>
            <p:cNvPr id="130" name="Group 129"/>
            <p:cNvGrpSpPr/>
            <p:nvPr/>
          </p:nvGrpSpPr>
          <p:grpSpPr>
            <a:xfrm>
              <a:off x="2560319" y="2126784"/>
              <a:ext cx="4220310" cy="2457126"/>
              <a:chOff x="2560319" y="2126784"/>
              <a:chExt cx="4220310" cy="2457126"/>
            </a:xfrm>
          </p:grpSpPr>
          <p:cxnSp>
            <p:nvCxnSpPr>
              <p:cNvPr id="84" name="Curved Connector 83"/>
              <p:cNvCxnSpPr>
                <a:stCxn id="26" idx="1"/>
                <a:endCxn id="22" idx="1"/>
              </p:cNvCxnSpPr>
              <p:nvPr/>
            </p:nvCxnSpPr>
            <p:spPr>
              <a:xfrm rot="10800000">
                <a:off x="3931544" y="2126784"/>
                <a:ext cx="12700" cy="1289536"/>
              </a:xfrm>
              <a:prstGeom prst="curvedConnector3">
                <a:avLst>
                  <a:gd name="adj1" fmla="val 4436362"/>
                </a:avLst>
              </a:prstGeom>
              <a:ln w="762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urved Connector 85"/>
              <p:cNvCxnSpPr>
                <a:stCxn id="22" idx="3"/>
                <a:endCxn id="26" idx="3"/>
              </p:cNvCxnSpPr>
              <p:nvPr/>
            </p:nvCxnSpPr>
            <p:spPr>
              <a:xfrm>
                <a:off x="5353222" y="2126784"/>
                <a:ext cx="12700" cy="1289536"/>
              </a:xfrm>
              <a:prstGeom prst="curvedConnector3">
                <a:avLst>
                  <a:gd name="adj1" fmla="val 5800000"/>
                </a:avLst>
              </a:prstGeom>
              <a:ln w="7620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hape 90"/>
              <p:cNvCxnSpPr>
                <a:stCxn id="32" idx="0"/>
                <a:endCxn id="26" idx="1"/>
              </p:cNvCxnSpPr>
              <p:nvPr/>
            </p:nvCxnSpPr>
            <p:spPr>
              <a:xfrm rot="5400000" flipH="1" flipV="1">
                <a:off x="2905922" y="3558288"/>
                <a:ext cx="1167589" cy="883655"/>
              </a:xfrm>
              <a:prstGeom prst="curvedConnector2">
                <a:avLst/>
              </a:prstGeom>
              <a:ln w="762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urved Connector 94"/>
              <p:cNvCxnSpPr>
                <a:stCxn id="26" idx="3"/>
                <a:endCxn id="30" idx="0"/>
              </p:cNvCxnSpPr>
              <p:nvPr/>
            </p:nvCxnSpPr>
            <p:spPr>
              <a:xfrm>
                <a:off x="5353222" y="3416320"/>
                <a:ext cx="883655" cy="1167589"/>
              </a:xfrm>
              <a:prstGeom prst="curvedConnector2">
                <a:avLst/>
              </a:prstGeom>
              <a:ln w="76200"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ounded Rectangle 78"/>
              <p:cNvSpPr/>
              <p:nvPr/>
            </p:nvSpPr>
            <p:spPr>
              <a:xfrm>
                <a:off x="5669280" y="2349305"/>
                <a:ext cx="1097280" cy="815924"/>
              </a:xfrm>
              <a:prstGeom prst="roundRect">
                <a:avLst>
                  <a:gd name="adj" fmla="val 11254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/>
                  <a:t>Satellite Components of Solutions, Test Cases</a:t>
                </a:r>
                <a:endParaRPr lang="en-GB" sz="1200" dirty="0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2560319" y="2377441"/>
                <a:ext cx="1125416" cy="815922"/>
              </a:xfrm>
              <a:prstGeom prst="roundRect">
                <a:avLst>
                  <a:gd name="adj" fmla="val 11254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/>
                  <a:t>Platforms, Technologies, Routes to Market</a:t>
                </a:r>
                <a:endParaRPr lang="en-GB" sz="1200" dirty="0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2602523" y="3559126"/>
                <a:ext cx="1041010" cy="872198"/>
              </a:xfrm>
              <a:prstGeom prst="roundRect">
                <a:avLst>
                  <a:gd name="adj" fmla="val 11254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B" sz="1200" dirty="0" smtClean="0"/>
                  <a:t>User Requirements, Ideas, Routes to Market</a:t>
                </a:r>
                <a:endParaRPr lang="en-GB" sz="1200" dirty="0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5655213" y="3756074"/>
                <a:ext cx="1125416" cy="419624"/>
              </a:xfrm>
              <a:prstGeom prst="roundRect">
                <a:avLst>
                  <a:gd name="adj" fmla="val 11254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/>
                  <a:t>New Solutions</a:t>
                </a:r>
                <a:endParaRPr lang="en-GB" sz="1200" dirty="0"/>
              </a:p>
            </p:txBody>
          </p:sp>
        </p:grpSp>
        <p:cxnSp>
          <p:nvCxnSpPr>
            <p:cNvPr id="122" name="Curved Connector 121"/>
            <p:cNvCxnSpPr>
              <a:stCxn id="30" idx="1"/>
              <a:endCxn id="32" idx="3"/>
            </p:cNvCxnSpPr>
            <p:nvPr/>
          </p:nvCxnSpPr>
          <p:spPr>
            <a:xfrm rot="10800000">
              <a:off x="3758728" y="5015343"/>
              <a:ext cx="1767310" cy="12700"/>
            </a:xfrm>
            <a:prstGeom prst="curvedConnector3">
              <a:avLst>
                <a:gd name="adj1" fmla="val 50000"/>
              </a:avLst>
            </a:prstGeom>
            <a:ln w="762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2186965" y="1695350"/>
            <a:ext cx="4610666" cy="3751427"/>
            <a:chOff x="2337050" y="1695350"/>
            <a:chExt cx="4610666" cy="3751427"/>
          </a:xfrm>
        </p:grpSpPr>
        <p:sp>
          <p:nvSpPr>
            <p:cNvPr id="22" name="Rounded Rectangle 21"/>
            <p:cNvSpPr/>
            <p:nvPr/>
          </p:nvSpPr>
          <p:spPr>
            <a:xfrm>
              <a:off x="3931544" y="1695350"/>
              <a:ext cx="1421678" cy="862868"/>
            </a:xfrm>
            <a:prstGeom prst="roundRect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/>
                <a:t>Connected Digital Economy</a:t>
              </a:r>
              <a:endParaRPr lang="en-GB" sz="1600" b="1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931544" y="2984886"/>
              <a:ext cx="1421678" cy="862868"/>
            </a:xfrm>
            <a:prstGeom prst="roundRect">
              <a:avLst/>
            </a:prstGeom>
            <a:solidFill>
              <a:srgbClr val="E60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/>
                <a:t>Satellite Applications</a:t>
              </a:r>
              <a:endParaRPr lang="en-GB" sz="1600" b="1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337050" y="4583909"/>
              <a:ext cx="4610666" cy="862868"/>
              <a:chOff x="1943041" y="5290426"/>
              <a:chExt cx="4935643" cy="923686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5356801" y="5290426"/>
                <a:ext cx="1521883" cy="923686"/>
              </a:xfrm>
              <a:prstGeom prst="roundRect">
                <a:avLst/>
              </a:prstGeom>
              <a:solidFill>
                <a:srgbClr val="8A4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 smtClean="0"/>
                  <a:t>Transport Systems</a:t>
                </a:r>
                <a:endParaRPr lang="en-GB" sz="1600" b="1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43041" y="5290426"/>
                <a:ext cx="1521883" cy="923686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 smtClean="0"/>
                  <a:t>Off-Shore Renewable Energy</a:t>
                </a:r>
                <a:endParaRPr lang="en-GB" sz="1600" b="1" dirty="0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649921" y="5290426"/>
                <a:ext cx="1521883" cy="923686"/>
              </a:xfrm>
              <a:prstGeom prst="round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 smtClean="0">
                    <a:solidFill>
                      <a:schemeClr val="bg1"/>
                    </a:solidFill>
                  </a:rPr>
                  <a:t>Future Cities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Picture 1" descr="Vestas-turb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5" y="2055091"/>
            <a:ext cx="1583551" cy="2239817"/>
          </a:xfrm>
          <a:prstGeom prst="roundRect">
            <a:avLst>
              <a:gd name="adj" fmla="val 10105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6931852" y="1919733"/>
            <a:ext cx="1928091" cy="2196497"/>
            <a:chOff x="7081937" y="1919733"/>
            <a:chExt cx="1928091" cy="2196497"/>
          </a:xfrm>
        </p:grpSpPr>
        <p:pic>
          <p:nvPicPr>
            <p:cNvPr id="4" name="Picture 3" descr="2842626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19"/>
            <a:stretch/>
          </p:blipFill>
          <p:spPr>
            <a:xfrm>
              <a:off x="7081937" y="3029624"/>
              <a:ext cx="1928091" cy="1086606"/>
            </a:xfrm>
            <a:prstGeom prst="roundRect">
              <a:avLst>
                <a:gd name="adj" fmla="val 10292"/>
              </a:avLst>
            </a:prstGeom>
          </p:spPr>
        </p:pic>
        <p:pic>
          <p:nvPicPr>
            <p:cNvPr id="3" name="Picture 2" descr="liveland-logo_0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6" t="3543" r="5863" b="8575"/>
            <a:stretch/>
          </p:blipFill>
          <p:spPr>
            <a:xfrm>
              <a:off x="7081937" y="1919733"/>
              <a:ext cx="1196148" cy="1047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865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4" y="1487083"/>
            <a:ext cx="8010360" cy="3619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972" y="5455236"/>
            <a:ext cx="8138766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GB" sz="1350" dirty="0">
                <a:solidFill>
                  <a:schemeClr val="bg1"/>
                </a:solidFill>
              </a:rPr>
              <a:t>A new world-leading network of technology and innovation centres</a:t>
            </a: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GB" sz="1350" dirty="0" smtClean="0">
                <a:solidFill>
                  <a:schemeClr val="bg1"/>
                </a:solidFill>
              </a:rPr>
              <a:t>Bridge </a:t>
            </a:r>
            <a:r>
              <a:rPr lang="en-GB" sz="1350" dirty="0">
                <a:solidFill>
                  <a:schemeClr val="bg1"/>
                </a:solidFill>
              </a:rPr>
              <a:t>the gap between businesses, academia, research and government</a:t>
            </a: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GB" sz="1350" dirty="0" smtClean="0">
                <a:solidFill>
                  <a:schemeClr val="bg1"/>
                </a:solidFill>
              </a:rPr>
              <a:t>Long-term </a:t>
            </a:r>
            <a:r>
              <a:rPr lang="en-GB" sz="1350" dirty="0">
                <a:solidFill>
                  <a:schemeClr val="bg1"/>
                </a:solidFill>
              </a:rPr>
              <a:t>investment to transform the UK’s ability to create new products and services</a:t>
            </a:r>
          </a:p>
          <a:p>
            <a:pPr marL="285750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GB" sz="1350" dirty="0" smtClean="0">
                <a:solidFill>
                  <a:schemeClr val="bg1"/>
                </a:solidFill>
              </a:rPr>
              <a:t>Open </a:t>
            </a:r>
            <a:r>
              <a:rPr lang="en-GB" sz="1350" dirty="0">
                <a:solidFill>
                  <a:schemeClr val="bg1"/>
                </a:solidFill>
              </a:rPr>
              <a:t>up global opportunities for the UK and generate sustained economic growth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954" y="426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Relationship with other organisations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4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sultation Fora simple-05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645" y="4005064"/>
            <a:ext cx="7408711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683568"/>
            <a:ext cx="7772400" cy="1470025"/>
          </a:xfrm>
        </p:spPr>
        <p:txBody>
          <a:bodyPr/>
          <a:lstStyle/>
          <a:p>
            <a:r>
              <a:rPr lang="en-GB" dirty="0" smtClean="0"/>
              <a:t>Stakeholders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Stakeholder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Engagement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0" name="Picture 9" descr="6335064238_3b13f0d856_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4408" y="1402616"/>
            <a:ext cx="1437624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8" name="Group 27"/>
          <p:cNvGrpSpPr/>
          <p:nvPr/>
        </p:nvGrpSpPr>
        <p:grpSpPr>
          <a:xfrm>
            <a:off x="1589532" y="1019556"/>
            <a:ext cx="4774692" cy="2735580"/>
            <a:chOff x="1589532" y="1019556"/>
            <a:chExt cx="4774692" cy="273558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589526" y="1261872"/>
              <a:ext cx="0" cy="2292096"/>
            </a:xfrm>
            <a:prstGeom prst="line">
              <a:avLst/>
            </a:prstGeom>
            <a:ln w="889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151888" y="2399538"/>
              <a:ext cx="3657600" cy="0"/>
            </a:xfrm>
            <a:prstGeom prst="line">
              <a:avLst/>
            </a:prstGeom>
            <a:ln w="889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346704" y="1816608"/>
              <a:ext cx="1243584" cy="591312"/>
            </a:xfrm>
            <a:prstGeom prst="line">
              <a:avLst/>
            </a:prstGeom>
            <a:ln w="889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364992" y="2407920"/>
              <a:ext cx="1231392" cy="573024"/>
            </a:xfrm>
            <a:prstGeom prst="line">
              <a:avLst/>
            </a:prstGeom>
            <a:ln w="889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4030980" y="1019556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Idea Generators</a:t>
              </a:r>
              <a:endParaRPr lang="en-GB" sz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030980" y="1592580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Customers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811780" y="1592580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(Key Stakeholders)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811780" y="2183892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Funders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9532" y="2183892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Networkers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247132" y="2183892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End Users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030980" y="2183892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F501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 smtClean="0"/>
                <a:t>SatApps</a:t>
              </a:r>
              <a:r>
                <a:rPr lang="en-GB" sz="1200" dirty="0" smtClean="0"/>
                <a:t> Catapult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030980" y="2756916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Suppliers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811780" y="2756916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Other Catapults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30980" y="3323844"/>
              <a:ext cx="1117092" cy="431292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Centres of Excellence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26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683568"/>
            <a:ext cx="7772400" cy="1470025"/>
          </a:xfrm>
        </p:spPr>
        <p:txBody>
          <a:bodyPr/>
          <a:lstStyle/>
          <a:p>
            <a:r>
              <a:rPr lang="en-GB" dirty="0" smtClean="0"/>
              <a:t>Engagement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Delivery Model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5" name="Picture 4" descr="defense-military4_l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5511" y="1340768"/>
            <a:ext cx="1627211" cy="1628800"/>
          </a:xfrm>
          <a:prstGeom prst="roundRect">
            <a:avLst/>
          </a:prstGeom>
        </p:spPr>
      </p:pic>
      <p:pic>
        <p:nvPicPr>
          <p:cNvPr id="6" name="Picture 5" descr="dv116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5511" y="3356992"/>
            <a:ext cx="1615440" cy="2286000"/>
          </a:xfrm>
          <a:prstGeom prst="round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82880" y="1011200"/>
            <a:ext cx="7076515" cy="4717676"/>
            <a:chOff x="182880" y="1011200"/>
            <a:chExt cx="7076515" cy="4717676"/>
          </a:xfrm>
        </p:grpSpPr>
        <p:graphicFrame>
          <p:nvGraphicFramePr>
            <p:cNvPr id="8" name="Chart 7"/>
            <p:cNvGraphicFramePr/>
            <p:nvPr/>
          </p:nvGraphicFramePr>
          <p:xfrm>
            <a:off x="182880" y="1011200"/>
            <a:ext cx="7076515" cy="47176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9" name="Picture 8" descr="Circular Catapult-07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5800" y="3024737"/>
              <a:ext cx="1190675" cy="119067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93917" y="2477867"/>
              <a:ext cx="1456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Commercial Services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49786" y="2477867"/>
              <a:ext cx="1456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Collaborative Programmes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8000" y="4443984"/>
              <a:ext cx="1456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Core Grant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4494" y="1255696"/>
            <a:ext cx="6291794" cy="4706192"/>
            <a:chOff x="584494" y="1255696"/>
            <a:chExt cx="6291794" cy="4706192"/>
          </a:xfrm>
        </p:grpSpPr>
        <p:sp>
          <p:nvSpPr>
            <p:cNvPr id="10" name="Rounded Rectangle 9"/>
            <p:cNvSpPr/>
            <p:nvPr/>
          </p:nvSpPr>
          <p:spPr>
            <a:xfrm>
              <a:off x="1791502" y="1255696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Other Industries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059982" y="1975024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Space Industry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57646" y="2694352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UK Space Agency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84494" y="3401488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Other Government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333534" y="1255696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ESA ARTES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034574" y="1975024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EU FP7, H2020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418622" y="2694352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UK National Programmes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03966" y="3401488"/>
              <a:ext cx="1372322" cy="542624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Non-EU, US, India, South Korea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28990" y="5376672"/>
              <a:ext cx="1396706" cy="585216"/>
            </a:xfrm>
            <a:prstGeom prst="roundRect">
              <a:avLst>
                <a:gd name="adj" fmla="val 11254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/>
                <a:t>TSB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4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tapult Overview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259" y="930483"/>
            <a:ext cx="6754044" cy="52393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Overview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6" name="Picture 5" descr="071012-F-8899b-207.jpg"/>
          <p:cNvPicPr>
            <a:picLocks noChangeAspect="1"/>
          </p:cNvPicPr>
          <p:nvPr/>
        </p:nvPicPr>
        <p:blipFill>
          <a:blip r:embed="rId4" cstate="print"/>
          <a:srcRect l="23949" r="13003"/>
          <a:stretch>
            <a:fillRect/>
          </a:stretch>
        </p:blipFill>
        <p:spPr>
          <a:xfrm>
            <a:off x="889191" y="1150143"/>
            <a:ext cx="969053" cy="192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 descr="raja.jpg"/>
          <p:cNvPicPr>
            <a:picLocks noChangeAspect="1"/>
          </p:cNvPicPr>
          <p:nvPr/>
        </p:nvPicPr>
        <p:blipFill>
          <a:blip r:embed="rId5" cstate="print"/>
          <a:srcRect l="19526"/>
          <a:stretch>
            <a:fillRect/>
          </a:stretch>
        </p:blipFill>
        <p:spPr>
          <a:xfrm>
            <a:off x="7255568" y="4681331"/>
            <a:ext cx="1396779" cy="1298382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6128" y="1432348"/>
            <a:ext cx="6461522" cy="3434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dirty="0">
                <a:latin typeface="Arial"/>
              </a:rPr>
              <a:t>Establishing world class facilities</a:t>
            </a:r>
            <a:endParaRPr lang="en-US" dirty="0"/>
          </a:p>
        </p:txBody>
      </p:sp>
      <p:pic>
        <p:nvPicPr>
          <p:cNvPr id="7" name="image12.jpg"/>
          <p:cNvPicPr/>
          <p:nvPr/>
        </p:nvPicPr>
        <p:blipFill>
          <a:blip r:embed="rId2">
            <a:extLst/>
          </a:blip>
          <a:srcRect b="5980"/>
          <a:stretch>
            <a:fillRect/>
          </a:stretch>
        </p:blipFill>
        <p:spPr>
          <a:xfrm>
            <a:off x="5181740" y="1775769"/>
            <a:ext cx="2878879" cy="213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3.jpg"/>
          <p:cNvPicPr/>
          <p:nvPr/>
        </p:nvPicPr>
        <p:blipFill>
          <a:blip r:embed="rId3">
            <a:extLst/>
          </a:blip>
          <a:srcRect t="27703" r="31766" b="16758"/>
          <a:stretch>
            <a:fillRect/>
          </a:stretch>
        </p:blipFill>
        <p:spPr>
          <a:xfrm>
            <a:off x="619432" y="3972431"/>
            <a:ext cx="2598547" cy="148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87771" y="3961164"/>
            <a:ext cx="2272849" cy="1495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16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432" y="1775769"/>
            <a:ext cx="4494108" cy="213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r="2795" b="17558"/>
          <a:stretch/>
        </p:blipFill>
        <p:spPr>
          <a:xfrm>
            <a:off x="3290816" y="3969269"/>
            <a:ext cx="2424118" cy="1487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32" y="5649451"/>
            <a:ext cx="6950042" cy="90228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Excellent Facilities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3" name="Content Placeholder 2" descr="IMG_6394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8" b="17738"/>
          <a:stretch>
            <a:fillRect/>
          </a:stretch>
        </p:blipFill>
        <p:spPr>
          <a:xfrm>
            <a:off x="5156200" y="0"/>
            <a:ext cx="3443514" cy="16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1410728"/>
            <a:ext cx="8352244" cy="4718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4" y="4763608"/>
            <a:ext cx="3322608" cy="1865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573" y="2811923"/>
            <a:ext cx="3316511" cy="1713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694" y="2818019"/>
            <a:ext cx="1707028" cy="1707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540" y="4713287"/>
            <a:ext cx="3901778" cy="202404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54" y="2273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Activities and Projects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72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740</Words>
  <Application>Microsoft Office PowerPoint</Application>
  <PresentationFormat>On-screen Show (4:3)</PresentationFormat>
  <Paragraphs>157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UK Space Agency Report on Satellite Applications Catapult (new UK Technology Innovation Centre)</vt:lpstr>
      <vt:lpstr>PowerPoint Presentation</vt:lpstr>
      <vt:lpstr>PowerPoint Presentation</vt:lpstr>
      <vt:lpstr>PowerPoint Presentation</vt:lpstr>
      <vt:lpstr>Stakeholders</vt:lpstr>
      <vt:lpstr>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Royal College of Art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Dan</dc:creator>
  <cp:lastModifiedBy>Anne</cp:lastModifiedBy>
  <cp:revision>227</cp:revision>
  <dcterms:created xsi:type="dcterms:W3CDTF">2013-02-18T09:59:50Z</dcterms:created>
  <dcterms:modified xsi:type="dcterms:W3CDTF">2015-06-24T19:07:58Z</dcterms:modified>
</cp:coreProperties>
</file>