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70" r:id="rId4"/>
    <p:sldId id="273" r:id="rId5"/>
    <p:sldId id="272" r:id="rId6"/>
    <p:sldId id="271" r:id="rId7"/>
    <p:sldId id="267" r:id="rId8"/>
    <p:sldId id="274" r:id="rId9"/>
    <p:sldId id="268" r:id="rId10"/>
    <p:sldId id="269" r:id="rId11"/>
    <p:sldId id="265" r:id="rId12"/>
  </p:sldIdLst>
  <p:sldSz cx="10699750" cy="749935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36" y="-51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765175" y="542925"/>
            <a:ext cx="5326063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885825" y="4203700"/>
            <a:ext cx="51133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6467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5175" y="542925"/>
            <a:ext cx="5329238" cy="3730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8350" y="542925"/>
            <a:ext cx="5319713" cy="3727450"/>
          </a:xfrm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Lucida Grande" charset="0"/>
              <a:ea typeface="ヒラギノ角ゴ Pro W3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7DF1B79-5EB7-489A-BA8C-570096318682}" type="slidenum">
              <a:rPr lang="en-US" altLang="en-US" sz="1100">
                <a:solidFill>
                  <a:schemeClr val="tx1"/>
                </a:solidFill>
                <a:latin typeface="Lucida Grande" charset="0"/>
                <a:ea typeface="ヒラギノ角ゴ Pro W3" charset="-128"/>
              </a:rPr>
              <a:pPr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en-US" sz="1100">
              <a:solidFill>
                <a:schemeClr val="tx1"/>
              </a:solidFill>
              <a:latin typeface="Lucida Grande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65175" y="542925"/>
            <a:ext cx="5329238" cy="3730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5" y="2330450"/>
            <a:ext cx="9094788" cy="1606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4249738"/>
            <a:ext cx="7489825" cy="19161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9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375" y="460375"/>
            <a:ext cx="2320925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3425" y="460375"/>
            <a:ext cx="6813550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0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460375"/>
            <a:ext cx="9286875" cy="1246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4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0322"/>
            <a:ext cx="9629775" cy="1249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7" y="1749849"/>
            <a:ext cx="4725723" cy="4949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9040" y="1749849"/>
            <a:ext cx="4725723" cy="23904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9040" y="4306919"/>
            <a:ext cx="4725723" cy="23921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4988" y="6829425"/>
            <a:ext cx="2497137" cy="520700"/>
          </a:xfrm>
          <a:prstGeom prst="rect">
            <a:avLst/>
          </a:prstGeom>
        </p:spPr>
        <p:txBody>
          <a:bodyPr lIns="103995" tIns="51997" rIns="103995" bIns="51997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6013" y="6829425"/>
            <a:ext cx="3387725" cy="520700"/>
          </a:xfrm>
          <a:prstGeom prst="rect">
            <a:avLst/>
          </a:prstGeom>
        </p:spPr>
        <p:txBody>
          <a:bodyPr lIns="103995" tIns="51997" rIns="103995" bIns="51997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67625" y="6829425"/>
            <a:ext cx="2497138" cy="520700"/>
          </a:xfrm>
          <a:prstGeom prst="rect">
            <a:avLst/>
          </a:prstGeom>
        </p:spPr>
        <p:txBody>
          <a:bodyPr vert="horz" wrap="square" lIns="103995" tIns="51997" rIns="103995" bIns="51997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fld id="{8B2D2F9E-576C-4289-B06F-B0D667099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3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19650"/>
            <a:ext cx="9094788" cy="1489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178175"/>
            <a:ext cx="9094788" cy="16414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0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5" y="1722438"/>
            <a:ext cx="4567238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063" y="1722438"/>
            <a:ext cx="4567237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0038"/>
            <a:ext cx="9629775" cy="1250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77988"/>
            <a:ext cx="4727575" cy="700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78075"/>
            <a:ext cx="4727575" cy="4321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600" y="1677988"/>
            <a:ext cx="4729163" cy="700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5600" y="2378075"/>
            <a:ext cx="4729163" cy="4321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7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22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98450"/>
            <a:ext cx="3519487" cy="1271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63" y="298450"/>
            <a:ext cx="5981700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70038"/>
            <a:ext cx="3519487" cy="5129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1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5249863"/>
            <a:ext cx="6419850" cy="619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7088" y="669925"/>
            <a:ext cx="6419850" cy="449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7088" y="5868988"/>
            <a:ext cx="641985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93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460375"/>
            <a:ext cx="92868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360" tIns="49680" rIns="99360" bIns="49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425" y="1722438"/>
            <a:ext cx="92868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360" tIns="49680" rIns="99360" bIns="4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3263" y="7031038"/>
            <a:ext cx="3797300" cy="311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400" i="1" smtClean="0">
                <a:solidFill>
                  <a:srgbClr val="000F5E"/>
                </a:solidFill>
                <a:latin typeface="Arial" charset="0"/>
                <a:cs typeface="Arial" charset="0"/>
              </a:rPr>
              <a:t>CEOS WGISS 39 Meeting, Japan, May 2015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182563"/>
            <a:ext cx="12207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6942138"/>
            <a:ext cx="9826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6372225"/>
            <a:ext cx="10255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19DEB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19DEB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19DEB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19DEB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19DEB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900">
          <a:solidFill>
            <a:srgbClr val="019DEB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900">
          <a:solidFill>
            <a:srgbClr val="019DEB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900">
          <a:solidFill>
            <a:srgbClr val="019DEB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900">
          <a:solidFill>
            <a:srgbClr val="019DEB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F5E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F5E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>
          <a:solidFill>
            <a:srgbClr val="000F5E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600">
          <a:solidFill>
            <a:srgbClr val="000F5E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600">
          <a:solidFill>
            <a:srgbClr val="000F5E"/>
          </a:solidFill>
          <a:latin typeface="+mn-lt"/>
          <a:ea typeface="Arial" charset="0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1600">
          <a:solidFill>
            <a:srgbClr val="000F5E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1600">
          <a:solidFill>
            <a:srgbClr val="000F5E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1600">
          <a:solidFill>
            <a:srgbClr val="000F5E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1600">
          <a:solidFill>
            <a:srgbClr val="000F5E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94013" y="4830763"/>
            <a:ext cx="4786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lnSpc>
                <a:spcPct val="105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F5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2800"/>
              <a:t>Wyn Cudlip UKSA/GeoSeren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374900" y="3154363"/>
            <a:ext cx="6070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lnSpc>
                <a:spcPct val="105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F5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F5E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3200"/>
              <a:t>Presentation to WGISS39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2800"/>
              <a:t>Japan, May 2015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182563"/>
            <a:ext cx="12207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>
            <p:ph type="title"/>
          </p:nvPr>
        </p:nvSpPr>
        <p:spPr>
          <a:xfrm>
            <a:off x="174625" y="369888"/>
            <a:ext cx="10229850" cy="2393950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GB" altLang="en-US" sz="4400" smtClean="0"/>
              <a:t>Invitation to Harwell for WGISS 40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111625" y="5727700"/>
            <a:ext cx="2627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itchFamily="34" charset="0"/>
              </a:rPr>
              <a:t>wcudlip@geoseren.com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Meeting Agenda 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Monday to Friday – usual WGISS Stuff</a:t>
            </a:r>
          </a:p>
          <a:p>
            <a:r>
              <a:rPr lang="en-US" altLang="en-US" smtClean="0"/>
              <a:t>Tuesday – Sentinel Workshop….  Half-day? (different room)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>
          <a:xfrm>
            <a:off x="801688" y="333375"/>
            <a:ext cx="9012237" cy="8763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mtClean="0"/>
              <a:t>Finally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9363" y="1803400"/>
            <a:ext cx="8516937" cy="3225800"/>
          </a:xfrm>
        </p:spPr>
        <p:txBody>
          <a:bodyPr/>
          <a:lstStyle/>
          <a:p>
            <a:pPr marL="368300" indent="-368300">
              <a:lnSpc>
                <a:spcPct val="100000"/>
              </a:lnSpc>
              <a:buClr>
                <a:srgbClr val="019DEB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altLang="en-US" smtClean="0"/>
              <a:t>Registration will open at end of May.</a:t>
            </a:r>
          </a:p>
          <a:p>
            <a:pPr marL="368300" indent="-368300">
              <a:lnSpc>
                <a:spcPct val="100000"/>
              </a:lnSpc>
              <a:buClr>
                <a:srgbClr val="019DEB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altLang="en-US" smtClean="0"/>
              <a:t>Will recommend a hotel in Oxford.</a:t>
            </a:r>
          </a:p>
          <a:p>
            <a:pPr marL="368300" indent="-368300">
              <a:lnSpc>
                <a:spcPct val="100000"/>
              </a:lnSpc>
              <a:buClr>
                <a:srgbClr val="019DEB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altLang="en-US" smtClean="0"/>
              <a:t>Plus other local hotels</a:t>
            </a:r>
          </a:p>
          <a:p>
            <a:pPr marL="368300" indent="-368300">
              <a:lnSpc>
                <a:spcPct val="100000"/>
              </a:lnSpc>
              <a:buClr>
                <a:srgbClr val="019DEB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endParaRPr lang="en-GB" altLang="en-US" smtClean="0"/>
          </a:p>
          <a:p>
            <a:pPr marL="368300" indent="-368300">
              <a:lnSpc>
                <a:spcPct val="100000"/>
              </a:lnSpc>
              <a:buClr>
                <a:srgbClr val="019DEB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altLang="en-US" smtClean="0"/>
              <a:t>I look forward to seeing you there!</a:t>
            </a:r>
          </a:p>
          <a:p>
            <a:pPr marL="368300" indent="-368300">
              <a:lnSpc>
                <a:spcPct val="1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endParaRPr lang="en-GB" altLang="en-US" sz="1600" smtClean="0"/>
          </a:p>
          <a:p>
            <a:pPr marL="368300" indent="-368300">
              <a:lnSpc>
                <a:spcPct val="1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endParaRPr lang="en-GB" altLang="en-US" sz="16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Invitation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UK Space Agency is pleased to host WGISS 40 at Harwell in the UK</a:t>
            </a:r>
          </a:p>
          <a:p>
            <a:r>
              <a:rPr lang="en-US" altLang="en-US" smtClean="0"/>
              <a:t>Location: Satellite Applications Catapult</a:t>
            </a:r>
          </a:p>
          <a:p>
            <a:endParaRPr lang="en-US" altLang="en-US" smtClean="0"/>
          </a:p>
          <a:p>
            <a:r>
              <a:rPr lang="en-US" altLang="en-US" smtClean="0"/>
              <a:t>Dates: </a:t>
            </a:r>
          </a:p>
          <a:p>
            <a:r>
              <a:rPr lang="en-US" altLang="en-US" smtClean="0"/>
              <a:t>From Monday 28</a:t>
            </a:r>
            <a:r>
              <a:rPr lang="en-US" altLang="en-US" baseline="30000" smtClean="0"/>
              <a:t>th</a:t>
            </a:r>
            <a:r>
              <a:rPr lang="en-US" altLang="en-US" smtClean="0"/>
              <a:t> September 2015</a:t>
            </a:r>
          </a:p>
          <a:p>
            <a:r>
              <a:rPr lang="en-US" altLang="en-US" smtClean="0"/>
              <a:t>To     Friday 2</a:t>
            </a:r>
            <a:r>
              <a:rPr lang="en-US" altLang="en-US" baseline="30000" smtClean="0"/>
              <a:t>nd</a:t>
            </a:r>
            <a:r>
              <a:rPr lang="en-US" altLang="en-US" smtClean="0"/>
              <a:t> October 2015</a:t>
            </a:r>
          </a:p>
        </p:txBody>
      </p:sp>
      <p:pic>
        <p:nvPicPr>
          <p:cNvPr id="4100" name="Picture 3" descr="SA_SM_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328863"/>
            <a:ext cx="2559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Where is Harwell?</a:t>
            </a:r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5229225" y="503238"/>
            <a:ext cx="4041775" cy="690562"/>
          </a:xfrm>
        </p:spPr>
        <p:txBody>
          <a:bodyPr/>
          <a:lstStyle/>
          <a:p>
            <a:r>
              <a:rPr lang="en-US" altLang="en-US" smtClean="0"/>
              <a:t>In the middle of nowhere…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04888"/>
            <a:ext cx="80518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841500" y="3073400"/>
            <a:ext cx="8683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Harwell</a:t>
            </a:r>
          </a:p>
        </p:txBody>
      </p:sp>
      <p:sp>
        <p:nvSpPr>
          <p:cNvPr id="5126" name="Oval 2"/>
          <p:cNvSpPr>
            <a:spLocks noChangeArrowheads="1"/>
          </p:cNvSpPr>
          <p:nvPr/>
        </p:nvSpPr>
        <p:spPr bwMode="auto">
          <a:xfrm>
            <a:off x="5175250" y="13589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7594600" y="13335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5016500" y="390525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129" name="Oval 8"/>
          <p:cNvSpPr>
            <a:spLocks noChangeArrowheads="1"/>
          </p:cNvSpPr>
          <p:nvPr/>
        </p:nvSpPr>
        <p:spPr bwMode="auto">
          <a:xfrm>
            <a:off x="6134100" y="58166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739900" y="324485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5308600" y="1339850"/>
            <a:ext cx="13477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Luton Airport</a:t>
            </a:r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7594600" y="1111250"/>
            <a:ext cx="1758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Stanstead Airport</a:t>
            </a:r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6299200" y="5670550"/>
            <a:ext cx="15636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Gatwick Airport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5060950" y="3873500"/>
            <a:ext cx="17129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Heathrow Airport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Near </a:t>
            </a:r>
            <a:br>
              <a:rPr lang="en-US" altLang="en-US" smtClean="0"/>
            </a:br>
            <a:r>
              <a:rPr lang="en-US" altLang="en-US" smtClean="0"/>
              <a:t>Oxford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17475"/>
            <a:ext cx="5046663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511550" y="5721350"/>
            <a:ext cx="2362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Harwell Oxford Campus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403600" y="58547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Oxford…</a:t>
            </a:r>
          </a:p>
        </p:txBody>
      </p:sp>
      <p:sp>
        <p:nvSpPr>
          <p:cNvPr id="7171" name="Content Placeholder 7"/>
          <p:cNvSpPr>
            <a:spLocks noGrp="1"/>
          </p:cNvSpPr>
          <p:nvPr>
            <p:ph idx="1"/>
          </p:nvPr>
        </p:nvSpPr>
        <p:spPr>
          <a:xfrm>
            <a:off x="3832225" y="846138"/>
            <a:ext cx="4600575" cy="804862"/>
          </a:xfrm>
        </p:spPr>
        <p:txBody>
          <a:bodyPr/>
          <a:lstStyle/>
          <a:p>
            <a:r>
              <a:rPr lang="en-US" altLang="en-US" smtClean="0"/>
              <a:t>http://www.oxfordcity.co.uk</a:t>
            </a:r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7813"/>
            <a:ext cx="7880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Transport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708025" y="1277938"/>
            <a:ext cx="8728075" cy="5148262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US" altLang="en-US" smtClean="0"/>
              <a:t>Unfortunately, Harwell is difficult to get to.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en-US" altLang="en-US" smtClean="0"/>
              <a:t>(86km from Heathrow Airport, 115km from London)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marL="0" indent="0"/>
            <a:r>
              <a:rPr lang="en-US" altLang="en-US" smtClean="0"/>
              <a:t>Easiest to get to by hire car. Journey time ~1 hr</a:t>
            </a:r>
          </a:p>
          <a:p>
            <a:pPr lvl="1"/>
            <a:r>
              <a:rPr lang="en-US" altLang="en-US" sz="2000" smtClean="0">
                <a:ea typeface="Arial" pitchFamily="34" charset="0"/>
              </a:rPr>
              <a:t>(unless staying in Oxford hotel)</a:t>
            </a:r>
          </a:p>
          <a:p>
            <a:pPr marL="0" indent="0"/>
            <a:r>
              <a:rPr lang="en-US" altLang="en-US" smtClean="0"/>
              <a:t>Pre-arranged Taxi is possible (recommended) – cost ~£50</a:t>
            </a:r>
          </a:p>
          <a:p>
            <a:pPr marL="0" indent="0"/>
            <a:r>
              <a:rPr lang="en-US" altLang="en-US" smtClean="0"/>
              <a:t>(Catapult can help co-ordinate arrival times)</a:t>
            </a:r>
          </a:p>
          <a:p>
            <a:pPr marL="0" indent="0"/>
            <a:r>
              <a:rPr lang="en-US" altLang="en-US" smtClean="0"/>
              <a:t>Train also possible: from Airport to Paddington Station (London)(£15); then to Didcot or Oxford (£30); then Taxi (£15 – £5)</a:t>
            </a:r>
          </a:p>
          <a:p>
            <a:pPr marL="0" indent="0"/>
            <a:r>
              <a:rPr lang="en-US" altLang="en-US" smtClean="0"/>
              <a:t>Or, from Heathrow Airport, RailAir coach to Reading Station (£10) and train to Didcot or Oxford Station (£14), then Taxi….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What is at Harwell?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a lot!</a:t>
            </a:r>
          </a:p>
          <a:p>
            <a:r>
              <a:rPr lang="en-US" altLang="en-US" smtClean="0"/>
              <a:t>Apart from 3000 people working in a high-tech business 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5EC4023 Aerial view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600075"/>
            <a:ext cx="8820150" cy="6183313"/>
          </a:xfrm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7397750" y="2230438"/>
            <a:ext cx="1784350" cy="815975"/>
          </a:xfrm>
          <a:prstGeom prst="rect">
            <a:avLst/>
          </a:prstGeom>
          <a:solidFill>
            <a:schemeClr val="bg1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7012A"/>
                </a:solidFill>
                <a:latin typeface="Lucida Grande" charset="0"/>
                <a:ea typeface="ヒラギノ角ゴ Pro W3" charset="-128"/>
              </a:rPr>
              <a:t>Diamond Synchrotron Source</a:t>
            </a:r>
            <a:endParaRPr lang="en-US" altLang="en-US" sz="1600" b="1">
              <a:solidFill>
                <a:srgbClr val="F7012A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H="1">
            <a:off x="6742113" y="2667000"/>
            <a:ext cx="547687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1281113" y="5270500"/>
            <a:ext cx="1576387" cy="612775"/>
          </a:xfrm>
          <a:prstGeom prst="rect">
            <a:avLst/>
          </a:prstGeom>
          <a:solidFill>
            <a:schemeClr val="bg1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algn="ctr" eaLnBrk="1" hangingPunct="1">
              <a:lnSpc>
                <a:spcPct val="9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7012A"/>
                </a:solidFill>
                <a:latin typeface="Lucida Grande" charset="0"/>
                <a:ea typeface="ヒラギノ角ゴ Pro W3" charset="-128"/>
              </a:rPr>
              <a:t>ISIS</a:t>
            </a:r>
          </a:p>
          <a:p>
            <a:pPr algn="ctr" eaLnBrk="1" hangingPunct="1">
              <a:lnSpc>
                <a:spcPct val="9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altLang="en-US" sz="1200" b="1">
                <a:solidFill>
                  <a:srgbClr val="F7012A"/>
                </a:solidFill>
                <a:latin typeface="Lucida Grande" charset="0"/>
                <a:ea typeface="ヒラギノ角ゴ Pro W3" charset="-128"/>
              </a:rPr>
              <a:t>Neutron &amp; Muons</a:t>
            </a:r>
            <a:endParaRPr lang="en-US" altLang="en-US" sz="1200" b="1">
              <a:solidFill>
                <a:srgbClr val="F7012A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auto">
          <a:xfrm flipV="1">
            <a:off x="2806700" y="4838700"/>
            <a:ext cx="482600" cy="393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6438900" y="5408613"/>
            <a:ext cx="2527300" cy="34290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algn="ctr" eaLnBrk="1" hangingPunct="1">
              <a:lnSpc>
                <a:spcPct val="9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7012A"/>
                </a:solidFill>
                <a:latin typeface="Lucida Grande" charset="0"/>
                <a:ea typeface="ヒラギノ角ゴ Pro W3" charset="-128"/>
              </a:rPr>
              <a:t>Central Laser Facility</a:t>
            </a:r>
            <a:endParaRPr lang="en-US" altLang="en-US" sz="1600" b="1">
              <a:solidFill>
                <a:srgbClr val="F7012A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H="1" flipV="1">
            <a:off x="5810250" y="4583113"/>
            <a:ext cx="628650" cy="67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7721600" y="4262438"/>
            <a:ext cx="1422400" cy="342900"/>
          </a:xfrm>
          <a:prstGeom prst="rect">
            <a:avLst/>
          </a:prstGeom>
          <a:solidFill>
            <a:schemeClr val="bg1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eaLnBrk="1" hangingPunct="1">
              <a:lnSpc>
                <a:spcPct val="9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7012A"/>
                </a:solidFill>
                <a:latin typeface="Lucida Grande" charset="0"/>
                <a:ea typeface="ヒラギノ角ゴ Pro W3" charset="-128"/>
              </a:rPr>
              <a:t>RAL Space</a:t>
            </a:r>
            <a:endParaRPr lang="en-US" altLang="en-US" sz="1600" b="1">
              <a:solidFill>
                <a:srgbClr val="F7012A"/>
              </a:solidFill>
              <a:latin typeface="Lucida Grande" charset="0"/>
              <a:ea typeface="ヒラギノ角ゴ Pro W3" charset="-128"/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6565900" y="4013200"/>
            <a:ext cx="990600" cy="266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0"/>
            <a:ext cx="9605963" cy="9144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4500" smtClean="0"/>
              <a:t>Harwell Oxford Campus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69050" y="1185863"/>
            <a:ext cx="1682750" cy="579437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F0000"/>
                </a:solidFill>
                <a:latin typeface="Lucida Grande" charset="0"/>
                <a:ea typeface="ヒラギノ角ゴ Pro W3" charset="-128"/>
              </a:rPr>
              <a:t>New ESA ECSAT Centre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5511800" y="1600200"/>
            <a:ext cx="762000" cy="622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0750" y="1554163"/>
            <a:ext cx="1568450" cy="815975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5" tIns="51997" rIns="103995" bIns="51997">
            <a:spAutoFit/>
          </a:bodyPr>
          <a:lstStyle/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GB" altLang="en-US" sz="1600" b="1">
                <a:solidFill>
                  <a:srgbClr val="FF0000"/>
                </a:solidFill>
                <a:latin typeface="Lucida Grande" charset="0"/>
                <a:ea typeface="ヒラギノ角ゴ Pro W3" charset="-128"/>
              </a:rPr>
              <a:t>Satellite Applications Catapult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981200" y="2425700"/>
            <a:ext cx="850900" cy="44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995" tIns="51997" rIns="103995" bIns="519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  <p:bldP spid="303110" grpId="0" animBg="1"/>
      <p:bldP spid="303111" grpId="0" animBg="1"/>
      <p:bldP spid="303112" grpId="0" animBg="1"/>
      <p:bldP spid="303113" grpId="0" animBg="1"/>
      <p:bldP spid="303114" grpId="0" animBg="1"/>
      <p:bldP spid="303115" grpId="0" animBg="1"/>
      <p:bldP spid="1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20725" y="215900"/>
            <a:ext cx="9286875" cy="982663"/>
          </a:xfrm>
        </p:spPr>
        <p:txBody>
          <a:bodyPr/>
          <a:lstStyle/>
          <a:p>
            <a:r>
              <a:rPr lang="en-US" altLang="en-US" smtClean="0"/>
              <a:t>Meeting Location </a:t>
            </a:r>
          </a:p>
        </p:txBody>
      </p:sp>
      <p:pic>
        <p:nvPicPr>
          <p:cNvPr id="11267" name="Content Placeholder 2" descr="IMG_639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8" b="17738"/>
          <a:stretch>
            <a:fillRect/>
          </a:stretch>
        </p:blipFill>
        <p:spPr>
          <a:xfrm>
            <a:off x="5283200" y="3629025"/>
            <a:ext cx="5321300" cy="2574925"/>
          </a:xfrm>
        </p:spPr>
      </p:pic>
      <p:pic>
        <p:nvPicPr>
          <p:cNvPr id="11268" name="Picture 3" descr="IMG_639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35100"/>
            <a:ext cx="6353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8166100" y="3340100"/>
            <a:ext cx="2428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Sentinel Receiving Dish</a:t>
            </a:r>
          </a:p>
        </p:txBody>
      </p:sp>
      <p:pic>
        <p:nvPicPr>
          <p:cNvPr id="11270" name="Picture 5" descr="SA_SM_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947863"/>
            <a:ext cx="2559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289</Words>
  <Application>Microsoft Office PowerPoint</Application>
  <PresentationFormat>Custom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MS PGothic</vt:lpstr>
      <vt:lpstr>Arial</vt:lpstr>
      <vt:lpstr>Lucida Grande</vt:lpstr>
      <vt:lpstr>ヒラギノ角ゴ Pro W3</vt:lpstr>
      <vt:lpstr>Blank Presentation</vt:lpstr>
      <vt:lpstr>Invitation to Harwell for WGISS 40</vt:lpstr>
      <vt:lpstr>Invitation</vt:lpstr>
      <vt:lpstr>Where is Harwell?</vt:lpstr>
      <vt:lpstr>Near  Oxford</vt:lpstr>
      <vt:lpstr>Oxford…</vt:lpstr>
      <vt:lpstr>Transport</vt:lpstr>
      <vt:lpstr>What is at Harwell?</vt:lpstr>
      <vt:lpstr>Harwell Oxford Campus</vt:lpstr>
      <vt:lpstr>Meeting Location </vt:lpstr>
      <vt:lpstr>Meeting Agenda </vt:lpstr>
      <vt:lpstr>Finally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PLAINS project overview</dc:title>
  <dc:creator>Carys Pryce, Space Department,</dc:creator>
  <cp:lastModifiedBy>Anne Kennerley</cp:lastModifiedBy>
  <cp:revision>31</cp:revision>
  <cp:lastPrinted>2009-09-25T18:18:39Z</cp:lastPrinted>
  <dcterms:created xsi:type="dcterms:W3CDTF">2010-05-15T14:17:30Z</dcterms:created>
  <dcterms:modified xsi:type="dcterms:W3CDTF">2015-06-30T13:33:35Z</dcterms:modified>
</cp:coreProperties>
</file>