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2" r:id="rId4"/>
    <p:sldId id="264" r:id="rId5"/>
    <p:sldId id="265" r:id="rId6"/>
    <p:sldId id="260" r:id="rId7"/>
    <p:sldId id="263" r:id="rId8"/>
    <p:sldId id="261" r:id="rId9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4" y="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3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2B6793-5909-4C88-82BA-3F8412255C9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7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125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974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ki.earthdata.nasa.gov/display/W3M/WGISS+39+Meeting+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35903" y="22098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</a:rPr>
              <a:t>WGISS Infrastructure Project (WISP) Report</a:t>
            </a:r>
            <a:br>
              <a:rPr lang="en-US" sz="4200" b="1" dirty="0" smtClean="0">
                <a:solidFill>
                  <a:srgbClr val="FFFFFF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>
                <a:solidFill>
                  <a:schemeClr val="bg1"/>
                </a:solidFill>
              </a:rPr>
              <a:t>Martin Yapur (martin.yapur@noaa.gov)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Anne </a:t>
            </a:r>
            <a:r>
              <a:rPr lang="en-US" sz="2000" dirty="0" err="1" smtClean="0">
                <a:solidFill>
                  <a:schemeClr val="bg1"/>
                </a:solidFill>
              </a:rPr>
              <a:t>Kennerley</a:t>
            </a:r>
            <a:r>
              <a:rPr lang="en-US" sz="2000" dirty="0" smtClean="0">
                <a:solidFill>
                  <a:schemeClr val="bg1"/>
                </a:solidFill>
              </a:rPr>
              <a:t> (anne.kennerley@noaa.gov)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Tsukuba, Japan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May 11, 2015</a:t>
            </a:r>
            <a:endParaRPr sz="4400" dirty="0">
              <a:solidFill>
                <a:schemeClr val="bg1"/>
              </a:solidFill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692" y="720839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02814" y="1713971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2419640" y="304800"/>
            <a:ext cx="4193729" cy="90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914400">
              <a:defRPr>
                <a:solidFill>
                  <a:srgbClr val="000000"/>
                </a:solidFill>
              </a:defRPr>
            </a:pPr>
            <a:r>
              <a:rPr lang="en-US" sz="4400" i="1" dirty="0">
                <a:solidFill>
                  <a:schemeClr val="bg1"/>
                </a:solidFill>
                <a:latin typeface="Proxima Nova Regular"/>
              </a:rPr>
              <a:t>Support Team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sz="1500" dirty="0">
              <a:solidFill>
                <a:schemeClr val="bg1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4884" y="1447800"/>
            <a:ext cx="8153400" cy="4724400"/>
          </a:xfrm>
        </p:spPr>
        <p:txBody>
          <a:bodyPr/>
          <a:lstStyle/>
          <a:p>
            <a:r>
              <a:rPr lang="en-US" sz="4400" u="sng" cap="small" dirty="0">
                <a:solidFill>
                  <a:schemeClr val="tx1"/>
                </a:solidFill>
              </a:rPr>
              <a:t>Lead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Martin </a:t>
            </a:r>
            <a:r>
              <a:rPr lang="en-US" sz="2400" dirty="0" err="1">
                <a:solidFill>
                  <a:schemeClr val="tx1"/>
                </a:solidFill>
              </a:rPr>
              <a:t>Yapur</a:t>
            </a:r>
            <a:r>
              <a:rPr lang="en-US" sz="2400" dirty="0">
                <a:solidFill>
                  <a:schemeClr val="tx1"/>
                </a:solidFill>
              </a:rPr>
              <a:t> (martin.yapur@noaa.gov)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4400" u="sng" cap="small" dirty="0">
                <a:solidFill>
                  <a:schemeClr val="tx1"/>
                </a:solidFill>
              </a:rPr>
              <a:t>Team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Anne </a:t>
            </a:r>
            <a:r>
              <a:rPr lang="en-US" sz="2400" dirty="0" err="1">
                <a:solidFill>
                  <a:schemeClr val="tx1"/>
                </a:solidFill>
              </a:rPr>
              <a:t>Kennerley</a:t>
            </a:r>
            <a:r>
              <a:rPr lang="en-US" sz="2400" dirty="0">
                <a:solidFill>
                  <a:schemeClr val="tx1"/>
                </a:solidFill>
              </a:rPr>
              <a:t> (anne.kennerley@noaa.gov)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Kim Holloway (kim.e.holloway@nasa.gov)</a:t>
            </a:r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lvl="1" indent="0"/>
            <a:endParaRPr lang="en-US" dirty="0">
              <a:solidFill>
                <a:schemeClr val="tx1"/>
              </a:solidFill>
            </a:endParaRPr>
          </a:p>
          <a:p>
            <a:pPr lvl="1" indent="0" algn="ctr">
              <a:buNone/>
            </a:pPr>
            <a:r>
              <a:rPr lang="en-US" sz="2400" i="1" dirty="0">
                <a:solidFill>
                  <a:schemeClr val="tx1"/>
                </a:solidFill>
              </a:rPr>
              <a:t>For any technical CEOS server requests, contact: </a:t>
            </a:r>
            <a:r>
              <a:rPr lang="en-US" sz="2400" i="1" dirty="0" smtClean="0">
                <a:solidFill>
                  <a:schemeClr val="tx1"/>
                </a:solidFill>
              </a:rPr>
              <a:t>it@ama-inc.com</a:t>
            </a:r>
            <a:endParaRPr lang="en-US" sz="24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600" i="1" dirty="0"/>
          </a:p>
        </p:txBody>
      </p:sp>
      <p:pic>
        <p:nvPicPr>
          <p:cNvPr id="6" name="Picture 2" descr="C:\Users\home\AppData\Local\Microsoft\Windows\Temporary Internet Files\Content.IE5\J4EQOPHK\MC90005695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95400"/>
            <a:ext cx="1872691" cy="13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600200"/>
            <a:ext cx="87630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The link to the wiki where presentations </a:t>
            </a:r>
          </a:p>
          <a:p>
            <a:pPr marL="0" indent="0">
              <a:buNone/>
            </a:pPr>
            <a:r>
              <a:rPr lang="en-US" sz="1800" b="1" dirty="0" smtClean="0"/>
              <a:t>are/can be loaded is here</a:t>
            </a:r>
            <a:r>
              <a:rPr lang="en-US" sz="1800" dirty="0" smtClean="0"/>
              <a:t>: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wiki.earthdata.nasa.gov/display/</a:t>
            </a:r>
          </a:p>
          <a:p>
            <a:pPr marL="0" indent="0">
              <a:buNone/>
            </a:pPr>
            <a:r>
              <a:rPr lang="en-US" sz="1800" dirty="0" smtClean="0">
                <a:hlinkClick r:id="rId2"/>
              </a:rPr>
              <a:t>W3M/WGISS+39+Meeting+Home</a:t>
            </a:r>
            <a:endParaRPr lang="en-US" sz="1800" dirty="0" smtClean="0"/>
          </a:p>
          <a:p>
            <a:endParaRPr lang="en-US" sz="1800" b="1" baseline="-25000" dirty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				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1354217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400" i="1" dirty="0"/>
              <a:t>WGISS-39 Presentations</a:t>
            </a:r>
          </a:p>
        </p:txBody>
      </p:sp>
      <p:pic>
        <p:nvPicPr>
          <p:cNvPr id="4" name="Picture 3" descr="WGISS 39 Meeting Home - WGISS 39 Meeting - Earthdata Wiki - Mozilla Firefox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15717"/>
            <a:ext cx="3538589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8675" y="4187320"/>
            <a:ext cx="4215206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b="1" dirty="0"/>
              <a:t>All the presentations will be migrated to the Google drive for </a:t>
            </a:r>
            <a:r>
              <a:rPr lang="en-US" b="1" dirty="0" smtClean="0"/>
              <a:t>viewing/</a:t>
            </a:r>
          </a:p>
          <a:p>
            <a:pPr algn="l" rtl="0" latinLnBrk="1" hangingPunct="0"/>
            <a:r>
              <a:rPr lang="en-US" b="1" dirty="0"/>
              <a:t>a</a:t>
            </a:r>
            <a:r>
              <a:rPr lang="en-US" b="1" dirty="0" smtClean="0"/>
              <a:t>rchiving after </a:t>
            </a:r>
            <a:r>
              <a:rPr lang="en-US" b="1" dirty="0"/>
              <a:t>the conference.  They will also be accessible from the </a:t>
            </a:r>
            <a:endParaRPr lang="en-US" b="1" dirty="0" smtClean="0"/>
          </a:p>
          <a:p>
            <a:pPr algn="l" rtl="0" latinLnBrk="1" hangingPunct="0"/>
            <a:r>
              <a:rPr lang="en-US" b="1" dirty="0" smtClean="0"/>
              <a:t>agenda on </a:t>
            </a:r>
            <a:r>
              <a:rPr lang="en-US" b="1" dirty="0"/>
              <a:t>the WGISS page.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2" name="Picture 11" descr="Meetings | CEOS - Mozilla Firefox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48114"/>
            <a:ext cx="4147369" cy="223273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286000" y="5715000"/>
            <a:ext cx="1862438" cy="304800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94649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enfocussolutions.com/Portals/134568/images/istock_000016734912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34273"/>
            <a:ext cx="2024038" cy="151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7062" y="1324984"/>
            <a:ext cx="808353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</a:rPr>
              <a:t>Presentations</a:t>
            </a:r>
          </a:p>
          <a:p>
            <a:pPr lvl="1"/>
            <a:r>
              <a:rPr lang="en-US" sz="2400" dirty="0" err="1"/>
              <a:t>Date_Time_Title</a:t>
            </a:r>
            <a:r>
              <a:rPr lang="en-US" sz="2400" dirty="0"/>
              <a:t> (</a:t>
            </a:r>
            <a:r>
              <a:rPr lang="en-US" sz="2400" dirty="0" err="1"/>
              <a:t>ie</a:t>
            </a:r>
            <a:r>
              <a:rPr lang="en-US" sz="2400" dirty="0"/>
              <a:t>. </a:t>
            </a:r>
            <a:r>
              <a:rPr lang="en-US" sz="2400" dirty="0" smtClean="0"/>
              <a:t>5.15_10.35_WISPREPORT</a:t>
            </a:r>
            <a:r>
              <a:rPr lang="en-US" sz="2400" dirty="0"/>
              <a:t>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Remember </a:t>
            </a:r>
            <a:r>
              <a:rPr lang="en-US" sz="2400" dirty="0"/>
              <a:t>to submit your presentation </a:t>
            </a:r>
            <a:endParaRPr lang="en-US" sz="2400" dirty="0" smtClean="0"/>
          </a:p>
          <a:p>
            <a:pPr lvl="1"/>
            <a:r>
              <a:rPr lang="en-US" sz="2400" dirty="0" smtClean="0"/>
              <a:t>BEFORE </a:t>
            </a:r>
            <a:r>
              <a:rPr lang="en-US" sz="2400" dirty="0"/>
              <a:t>YOU START</a:t>
            </a:r>
            <a:r>
              <a:rPr lang="en-US" sz="2400" dirty="0" smtClean="0"/>
              <a:t>!</a:t>
            </a:r>
          </a:p>
          <a:p>
            <a:pPr lvl="1"/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00"/>
                </a:solidFill>
              </a:rPr>
              <a:t>Methods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Email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Please email  Michelle to mvpievgrass@gmail.com</a:t>
            </a:r>
          </a:p>
          <a:p>
            <a:pPr lvl="2"/>
            <a:r>
              <a:rPr lang="en-US" sz="2400" dirty="0" smtClean="0"/>
              <a:t>and </a:t>
            </a:r>
            <a:r>
              <a:rPr lang="en-US" sz="2400" dirty="0"/>
              <a:t>Anne </a:t>
            </a:r>
            <a:r>
              <a:rPr lang="en-US" sz="2400" dirty="0" smtClean="0"/>
              <a:t>to  anne.kennerley@noaa.gov</a:t>
            </a: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6" name="Picture 2" descr="C:\Users\Martin.Yapur\AppData\Local\Microsoft\Windows\Temporary Internet Files\Content.IE5\EPEBH1NA\MC9004346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56" y="3864264"/>
            <a:ext cx="466189" cy="42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80975"/>
            <a:ext cx="9144000" cy="6771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ctr" defTabSz="914400">
              <a:defRPr sz="4400" i="1">
                <a:solidFill>
                  <a:schemeClr val="bg1"/>
                </a:solidFill>
                <a:latin typeface="Proxima Nova Regular"/>
              </a:defRPr>
            </a:lvl1pPr>
          </a:lstStyle>
          <a:p>
            <a:r>
              <a:rPr lang="en-US" dirty="0"/>
              <a:t>File Formats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7" y="6166750"/>
            <a:ext cx="14144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2590800" y="6596063"/>
            <a:ext cx="3505200" cy="230187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FFFF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9436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6600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2"/>
                </a:solidFill>
                <a:latin typeface="TradeGothicBoldOblique"/>
              </a:rPr>
              <a:t>WGISS Infrastructure Services (WISP)</a:t>
            </a:r>
            <a:endParaRPr lang="en-US" b="1" dirty="0">
              <a:solidFill>
                <a:schemeClr val="bg2"/>
              </a:solidFill>
              <a:latin typeface="TradeGothicBoldOblique"/>
            </a:endParaRPr>
          </a:p>
        </p:txBody>
      </p:sp>
    </p:spTree>
    <p:extLst>
      <p:ext uri="{BB962C8B-B14F-4D97-AF65-F5344CB8AC3E}">
        <p14:creationId xmlns:p14="http://schemas.microsoft.com/office/powerpoint/2010/main" val="3724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123110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ctr" defTabSz="914400">
              <a:defRPr sz="4400" i="1">
                <a:solidFill>
                  <a:schemeClr val="bg1"/>
                </a:solidFill>
                <a:latin typeface="Proxima Nova Regular"/>
              </a:defRPr>
            </a:lvl1pPr>
          </a:lstStyle>
          <a:p>
            <a:r>
              <a:rPr lang="en-US" sz="4000" dirty="0"/>
              <a:t>Meeting Docs. &amp; </a:t>
            </a:r>
            <a:endParaRPr lang="en-US" sz="4000" dirty="0" smtClean="0"/>
          </a:p>
          <a:p>
            <a:r>
              <a:rPr lang="en-US" sz="4000" dirty="0" smtClean="0"/>
              <a:t>Archive </a:t>
            </a:r>
            <a:endParaRPr lang="en-US" sz="4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7" y="6166750"/>
            <a:ext cx="14144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3400" y="5730684"/>
            <a:ext cx="705032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1" indent="-285750" eaLnBrk="0" hangingPunct="0">
              <a:buFont typeface="Arial" charset="0"/>
              <a:buChar char="•"/>
            </a:pPr>
            <a:r>
              <a:rPr lang="en-US" sz="2200" b="1" dirty="0" smtClean="0">
                <a:solidFill>
                  <a:srgbClr val="002569"/>
                </a:solidFill>
              </a:rPr>
              <a:t>Request past presentations and archives to Anne </a:t>
            </a:r>
            <a:r>
              <a:rPr lang="en-US" sz="2200" b="1" dirty="0" err="1" smtClean="0">
                <a:solidFill>
                  <a:srgbClr val="002569"/>
                </a:solidFill>
              </a:rPr>
              <a:t>Kennerley</a:t>
            </a:r>
            <a:r>
              <a:rPr lang="en-US" sz="2200" b="1" dirty="0">
                <a:solidFill>
                  <a:srgbClr val="002569"/>
                </a:solidFill>
              </a:rPr>
              <a:t> </a:t>
            </a:r>
            <a:r>
              <a:rPr lang="en-US" sz="2200" b="1" dirty="0" smtClean="0">
                <a:solidFill>
                  <a:srgbClr val="002569"/>
                </a:solidFill>
              </a:rPr>
              <a:t>(anne.kennerley@noaa.gov</a:t>
            </a:r>
            <a:r>
              <a:rPr lang="en-US" sz="2200" b="1" dirty="0">
                <a:solidFill>
                  <a:srgbClr val="002569"/>
                </a:solidFill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9"/>
          <a:stretch/>
        </p:blipFill>
        <p:spPr bwMode="auto">
          <a:xfrm>
            <a:off x="152400" y="1315983"/>
            <a:ext cx="8167476" cy="348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73"/>
          <a:stretch/>
        </p:blipFill>
        <p:spPr bwMode="auto">
          <a:xfrm>
            <a:off x="2763050" y="3657600"/>
            <a:ext cx="6268892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971800" y="3505200"/>
            <a:ext cx="914400" cy="1295398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081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514475"/>
            <a:ext cx="8153400" cy="4724400"/>
          </a:xfrm>
        </p:spPr>
        <p:txBody>
          <a:bodyPr/>
          <a:lstStyle/>
          <a:p>
            <a:pPr marL="0" indent="0" algn="ctr">
              <a:buNone/>
            </a:pPr>
            <a:endParaRPr lang="en-US" sz="14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Updates of existing webpages to coordinate with the new look of the CEOS website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Creation of new pages for FedEO project and Open Source Code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Organization/upload of documents to the new Document Management System for </a:t>
            </a:r>
            <a:r>
              <a:rPr lang="en-US" sz="2400" dirty="0" smtClean="0">
                <a:solidFill>
                  <a:schemeClr val="tx1"/>
                </a:solidFill>
              </a:rPr>
              <a:t>archival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Continual updates </a:t>
            </a:r>
            <a:r>
              <a:rPr lang="en-US" sz="2400" dirty="0" smtClean="0">
                <a:solidFill>
                  <a:schemeClr val="tx1"/>
                </a:solidFill>
              </a:rPr>
              <a:t>of </a:t>
            </a:r>
            <a:r>
              <a:rPr lang="en-US" sz="2400" dirty="0">
                <a:solidFill>
                  <a:schemeClr val="tx1"/>
                </a:solidFill>
              </a:rPr>
              <a:t>the mailing lists</a:t>
            </a:r>
          </a:p>
          <a:p>
            <a:pPr marL="0" indent="0" algn="l">
              <a:buNone/>
            </a:pP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677108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400" i="1" dirty="0"/>
              <a:t>Recent Activities</a:t>
            </a:r>
          </a:p>
        </p:txBody>
      </p:sp>
      <p:pic>
        <p:nvPicPr>
          <p:cNvPr id="4" name="Picture 4" descr="C:\Users\home\AppData\Local\Microsoft\Windows\Temporary Internet Files\Content.IE5\J4EQOPHK\MC9000787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5834"/>
            <a:ext cx="1900238" cy="151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478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2400" y="-122937"/>
            <a:ext cx="9144000" cy="1295226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000" i="1" dirty="0"/>
              <a:t>Document Management </a:t>
            </a:r>
            <a:endParaRPr lang="en-US" sz="4000" i="1" dirty="0" smtClean="0"/>
          </a:p>
          <a:p>
            <a:pPr algn="ctr"/>
            <a:r>
              <a:rPr lang="en-US" sz="4000" i="1" dirty="0" smtClean="0"/>
              <a:t>System</a:t>
            </a:r>
            <a:endParaRPr lang="en-US" sz="4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295400"/>
            <a:ext cx="865632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0636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>
                <a:solidFill>
                  <a:schemeClr val="tx1"/>
                </a:solidFill>
                <a:cs typeface="Calibri" pitchFamily="34" charset="0"/>
              </a:rPr>
              <a:t>WISP seeks your support to</a:t>
            </a:r>
            <a:r>
              <a:rPr lang="en-GB" sz="3600" dirty="0" smtClean="0">
                <a:solidFill>
                  <a:schemeClr val="tx1"/>
                </a:solidFill>
                <a:cs typeface="Calibri" pitchFamily="34" charset="0"/>
              </a:rPr>
              <a:t>: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GB" sz="3600" dirty="0">
                <a:solidFill>
                  <a:schemeClr val="tx1"/>
                </a:solidFill>
                <a:cs typeface="Calibri" pitchFamily="34" charset="0"/>
              </a:rPr>
              <a:t>Continue managing the main content of the WGISS website and the mailing lists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3600" dirty="0">
                <a:solidFill>
                  <a:schemeClr val="tx1"/>
                </a:solidFill>
                <a:cs typeface="Calibri" pitchFamily="34" charset="0"/>
              </a:rPr>
              <a:t>Generate </a:t>
            </a:r>
            <a:r>
              <a:rPr lang="en-GB" sz="3600" dirty="0" smtClean="0">
                <a:solidFill>
                  <a:schemeClr val="tx1"/>
                </a:solidFill>
                <a:cs typeface="Calibri" pitchFamily="34" charset="0"/>
              </a:rPr>
              <a:t>and support outreach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677108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400" i="1" dirty="0"/>
              <a:t>The Future of WISP</a:t>
            </a:r>
          </a:p>
        </p:txBody>
      </p:sp>
    </p:spTree>
    <p:extLst>
      <p:ext uri="{BB962C8B-B14F-4D97-AF65-F5344CB8AC3E}">
        <p14:creationId xmlns:p14="http://schemas.microsoft.com/office/powerpoint/2010/main" val="1677750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8852</TotalTime>
  <Words>219</Words>
  <Application>Microsoft Office PowerPoint</Application>
  <PresentationFormat>On-screen Show (4:3)</PresentationFormat>
  <Paragraphs>56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</vt:lpstr>
      <vt:lpstr>WGISS Infrastructure Project (WISP) Report  Martin Yapur (martin.yapur@noaa.gov) Anne Kennerley (anne.kennerley@noaa.gov) Tsukuba, Japan May 11,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Anne</cp:lastModifiedBy>
  <cp:revision>15</cp:revision>
  <dcterms:modified xsi:type="dcterms:W3CDTF">2015-06-24T18:13:03Z</dcterms:modified>
</cp:coreProperties>
</file>