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807" r:id="rId1"/>
    <p:sldMasterId id="2147484501" r:id="rId2"/>
    <p:sldMasterId id="2147484515" r:id="rId3"/>
  </p:sldMasterIdLst>
  <p:notesMasterIdLst>
    <p:notesMasterId r:id="rId38"/>
  </p:notesMasterIdLst>
  <p:handoutMasterIdLst>
    <p:handoutMasterId r:id="rId39"/>
  </p:handoutMasterIdLst>
  <p:sldIdLst>
    <p:sldId id="332" r:id="rId4"/>
    <p:sldId id="333" r:id="rId5"/>
    <p:sldId id="324" r:id="rId6"/>
    <p:sldId id="352" r:id="rId7"/>
    <p:sldId id="353" r:id="rId8"/>
    <p:sldId id="372" r:id="rId9"/>
    <p:sldId id="373" r:id="rId10"/>
    <p:sldId id="374" r:id="rId11"/>
    <p:sldId id="355" r:id="rId12"/>
    <p:sldId id="356" r:id="rId13"/>
    <p:sldId id="357" r:id="rId14"/>
    <p:sldId id="358" r:id="rId15"/>
    <p:sldId id="359" r:id="rId16"/>
    <p:sldId id="375" r:id="rId17"/>
    <p:sldId id="377" r:id="rId18"/>
    <p:sldId id="378" r:id="rId19"/>
    <p:sldId id="379" r:id="rId20"/>
    <p:sldId id="380" r:id="rId21"/>
    <p:sldId id="381" r:id="rId22"/>
    <p:sldId id="382" r:id="rId23"/>
    <p:sldId id="383" r:id="rId24"/>
    <p:sldId id="384" r:id="rId25"/>
    <p:sldId id="385" r:id="rId26"/>
    <p:sldId id="386" r:id="rId27"/>
    <p:sldId id="387" r:id="rId28"/>
    <p:sldId id="388" r:id="rId29"/>
    <p:sldId id="389" r:id="rId30"/>
    <p:sldId id="390" r:id="rId31"/>
    <p:sldId id="391" r:id="rId32"/>
    <p:sldId id="393" r:id="rId33"/>
    <p:sldId id="394" r:id="rId34"/>
    <p:sldId id="395" r:id="rId35"/>
    <p:sldId id="396" r:id="rId36"/>
    <p:sldId id="397" r:id="rId37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0000"/>
    <a:srgbClr val="E86E38"/>
    <a:srgbClr val="A91F5A"/>
    <a:srgbClr val="99CC00"/>
    <a:srgbClr val="CC66FF"/>
    <a:srgbClr val="993300"/>
    <a:srgbClr val="FF5050"/>
    <a:srgbClr val="0000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87" autoAdjust="0"/>
    <p:restoredTop sz="91525" autoAdjust="0"/>
  </p:normalViewPr>
  <p:slideViewPr>
    <p:cSldViewPr>
      <p:cViewPr>
        <p:scale>
          <a:sx n="70" d="100"/>
          <a:sy n="70" d="100"/>
        </p:scale>
        <p:origin x="-1248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28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91E0E5-629A-453D-BBE8-91AA96FCCFB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F59DC65B-221F-4D66-B26F-A06FD1AB8BF7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de-DE" dirty="0" smtClean="0"/>
            <a:t>Interest </a:t>
          </a:r>
          <a:r>
            <a:rPr lang="de-DE" dirty="0" err="1" smtClean="0"/>
            <a:t>by</a:t>
          </a:r>
          <a:r>
            <a:rPr lang="de-DE" dirty="0" smtClean="0"/>
            <a:t> Members/PO</a:t>
          </a:r>
          <a:endParaRPr lang="de-DE" dirty="0"/>
        </a:p>
      </dgm:t>
    </dgm:pt>
    <dgm:pt modelId="{E64788B4-BDA5-4C4A-80E8-A45ACCB4ACF2}" type="parTrans" cxnId="{C9EE275C-EEB9-4782-8F40-4A287E95FABC}">
      <dgm:prSet/>
      <dgm:spPr/>
      <dgm:t>
        <a:bodyPr/>
        <a:lstStyle/>
        <a:p>
          <a:endParaRPr lang="de-DE"/>
        </a:p>
      </dgm:t>
    </dgm:pt>
    <dgm:pt modelId="{031DF227-C697-4EFC-AE4D-9A953DE45B24}" type="sibTrans" cxnId="{C9EE275C-EEB9-4782-8F40-4A287E95FABC}">
      <dgm:prSet/>
      <dgm:spPr/>
      <dgm:t>
        <a:bodyPr/>
        <a:lstStyle/>
        <a:p>
          <a:endParaRPr lang="de-DE"/>
        </a:p>
      </dgm:t>
    </dgm:pt>
    <dgm:pt modelId="{E761B420-AC5B-4955-82A0-0736628B8674}">
      <dgm:prSet phldrT="[Text]"/>
      <dgm:spPr>
        <a:solidFill>
          <a:srgbClr val="68B6CA"/>
        </a:solidFill>
      </dgm:spPr>
      <dgm:t>
        <a:bodyPr/>
        <a:lstStyle/>
        <a:p>
          <a:r>
            <a:rPr lang="de-DE" dirty="0" smtClean="0"/>
            <a:t>Updated </a:t>
          </a:r>
          <a:r>
            <a:rPr lang="de-DE" dirty="0" err="1" smtClean="0"/>
            <a:t>draft</a:t>
          </a:r>
          <a:endParaRPr lang="de-DE" dirty="0"/>
        </a:p>
      </dgm:t>
    </dgm:pt>
    <dgm:pt modelId="{6D8CFA79-9B12-433B-9808-F4DC9B323D1F}" type="parTrans" cxnId="{A421302D-D13F-4332-8E45-2FCFDBD5AF50}">
      <dgm:prSet/>
      <dgm:spPr/>
      <dgm:t>
        <a:bodyPr/>
        <a:lstStyle/>
        <a:p>
          <a:endParaRPr lang="de-DE"/>
        </a:p>
      </dgm:t>
    </dgm:pt>
    <dgm:pt modelId="{4200BF47-7051-4E87-9765-3B0D4209F48C}" type="sibTrans" cxnId="{A421302D-D13F-4332-8E45-2FCFDBD5AF50}">
      <dgm:prSet/>
      <dgm:spPr/>
      <dgm:t>
        <a:bodyPr/>
        <a:lstStyle/>
        <a:p>
          <a:endParaRPr lang="de-DE"/>
        </a:p>
      </dgm:t>
    </dgm:pt>
    <dgm:pt modelId="{43E26018-5680-44B6-BD83-3BF2404BAD6F}">
      <dgm:prSet phldrT="[Text]"/>
      <dgm:spPr>
        <a:solidFill>
          <a:srgbClr val="68B6CA"/>
        </a:solidFill>
      </dgm:spPr>
      <dgm:t>
        <a:bodyPr/>
        <a:lstStyle/>
        <a:p>
          <a:r>
            <a:rPr lang="de-DE" dirty="0" smtClean="0"/>
            <a:t>Final </a:t>
          </a:r>
          <a:r>
            <a:rPr lang="de-DE" dirty="0" err="1" smtClean="0"/>
            <a:t>Draft</a:t>
          </a:r>
          <a:r>
            <a:rPr lang="de-DE" dirty="0" smtClean="0"/>
            <a:t> (GEOSEC)</a:t>
          </a:r>
        </a:p>
      </dgm:t>
    </dgm:pt>
    <dgm:pt modelId="{C794611B-744E-4830-A73B-B43EDD1B825C}" type="parTrans" cxnId="{BA104C54-A7C7-4C1C-A334-E7B6931ACCE6}">
      <dgm:prSet/>
      <dgm:spPr/>
      <dgm:t>
        <a:bodyPr/>
        <a:lstStyle/>
        <a:p>
          <a:endParaRPr lang="de-DE"/>
        </a:p>
      </dgm:t>
    </dgm:pt>
    <dgm:pt modelId="{A5745966-7AEA-4754-BF1B-A321C7449B23}" type="sibTrans" cxnId="{BA104C54-A7C7-4C1C-A334-E7B6931ACCE6}">
      <dgm:prSet/>
      <dgm:spPr/>
      <dgm:t>
        <a:bodyPr/>
        <a:lstStyle/>
        <a:p>
          <a:endParaRPr lang="de-DE"/>
        </a:p>
      </dgm:t>
    </dgm:pt>
    <dgm:pt modelId="{A337BB1A-9FF4-4B64-BA4D-B7E4F8CF4DA3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de-DE" dirty="0" smtClean="0"/>
            <a:t>GEO Programme Board</a:t>
          </a:r>
          <a:endParaRPr lang="de-DE" dirty="0"/>
        </a:p>
      </dgm:t>
    </dgm:pt>
    <dgm:pt modelId="{27D9C2D7-C423-4A65-BA01-FA6C68D8F0BB}" type="parTrans" cxnId="{F9EDC311-BDD6-4179-8A63-164ECD7D1F28}">
      <dgm:prSet/>
      <dgm:spPr/>
      <dgm:t>
        <a:bodyPr/>
        <a:lstStyle/>
        <a:p>
          <a:endParaRPr lang="de-DE"/>
        </a:p>
      </dgm:t>
    </dgm:pt>
    <dgm:pt modelId="{98C3117E-4EC9-456F-94D9-70D6823ED65A}" type="sibTrans" cxnId="{F9EDC311-BDD6-4179-8A63-164ECD7D1F28}">
      <dgm:prSet/>
      <dgm:spPr/>
      <dgm:t>
        <a:bodyPr/>
        <a:lstStyle/>
        <a:p>
          <a:endParaRPr lang="de-DE"/>
        </a:p>
      </dgm:t>
    </dgm:pt>
    <dgm:pt modelId="{05A4A26A-EB37-4E30-BE44-167B89489945}">
      <dgm:prSet phldrT="[Text]"/>
      <dgm:spPr>
        <a:solidFill>
          <a:srgbClr val="68B6CA"/>
        </a:solidFill>
      </dgm:spPr>
      <dgm:t>
        <a:bodyPr/>
        <a:lstStyle/>
        <a:p>
          <a:r>
            <a:rPr lang="de-DE" smtClean="0"/>
            <a:t>1st </a:t>
          </a:r>
          <a:r>
            <a:rPr lang="de-DE" dirty="0" err="1" smtClean="0"/>
            <a:t>draft</a:t>
          </a:r>
          <a:r>
            <a:rPr lang="de-DE" dirty="0" smtClean="0"/>
            <a:t> (GEOSEC)</a:t>
          </a:r>
          <a:endParaRPr lang="de-DE" dirty="0"/>
        </a:p>
      </dgm:t>
    </dgm:pt>
    <dgm:pt modelId="{0C749386-1257-4A22-AE55-DCF2C783622E}" type="parTrans" cxnId="{CB4D413D-9893-4E8B-95D7-753CF9B942FA}">
      <dgm:prSet/>
      <dgm:spPr/>
      <dgm:t>
        <a:bodyPr/>
        <a:lstStyle/>
        <a:p>
          <a:endParaRPr lang="de-DE"/>
        </a:p>
      </dgm:t>
    </dgm:pt>
    <dgm:pt modelId="{F13A40D6-F354-4BA5-B318-2C1AB798242F}" type="sibTrans" cxnId="{CB4D413D-9893-4E8B-95D7-753CF9B942FA}">
      <dgm:prSet/>
      <dgm:spPr/>
      <dgm:t>
        <a:bodyPr/>
        <a:lstStyle/>
        <a:p>
          <a:endParaRPr lang="de-DE"/>
        </a:p>
      </dgm:t>
    </dgm:pt>
    <dgm:pt modelId="{B88D8C0B-5066-4581-A156-5A87693BA1FF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de-DE" dirty="0" smtClean="0"/>
            <a:t>Adoption (</a:t>
          </a:r>
          <a:r>
            <a:rPr lang="de-DE" dirty="0" err="1" smtClean="0"/>
            <a:t>Plenary</a:t>
          </a:r>
          <a:r>
            <a:rPr lang="de-DE" dirty="0" smtClean="0"/>
            <a:t>)</a:t>
          </a:r>
        </a:p>
      </dgm:t>
    </dgm:pt>
    <dgm:pt modelId="{06A74F4F-B8CD-4195-8335-F33D3BBE4277}" type="parTrans" cxnId="{B80B4A3E-C201-4E1B-AD4B-F034A585A4B5}">
      <dgm:prSet/>
      <dgm:spPr/>
      <dgm:t>
        <a:bodyPr/>
        <a:lstStyle/>
        <a:p>
          <a:endParaRPr lang="de-DE"/>
        </a:p>
      </dgm:t>
    </dgm:pt>
    <dgm:pt modelId="{A562E462-AC01-4361-9C1D-C62AB3684711}" type="sibTrans" cxnId="{B80B4A3E-C201-4E1B-AD4B-F034A585A4B5}">
      <dgm:prSet/>
      <dgm:spPr/>
      <dgm:t>
        <a:bodyPr/>
        <a:lstStyle/>
        <a:p>
          <a:endParaRPr lang="de-DE"/>
        </a:p>
      </dgm:t>
    </dgm:pt>
    <dgm:pt modelId="{06B691D0-51B8-4172-B1CA-88C119B57F3E}" type="pres">
      <dgm:prSet presAssocID="{3991E0E5-629A-453D-BBE8-91AA96FCCF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77698B6F-4529-41B9-81E4-43CAEB77696A}" type="pres">
      <dgm:prSet presAssocID="{3991E0E5-629A-453D-BBE8-91AA96FCCFB4}" presName="Name1" presStyleCnt="0"/>
      <dgm:spPr/>
    </dgm:pt>
    <dgm:pt modelId="{8A2B7644-3838-4A6F-87ED-FD1D659339FF}" type="pres">
      <dgm:prSet presAssocID="{3991E0E5-629A-453D-BBE8-91AA96FCCFB4}" presName="cycle" presStyleCnt="0"/>
      <dgm:spPr/>
    </dgm:pt>
    <dgm:pt modelId="{54A913C1-D8FA-40F3-A55C-25F263DDC349}" type="pres">
      <dgm:prSet presAssocID="{3991E0E5-629A-453D-BBE8-91AA96FCCFB4}" presName="srcNode" presStyleLbl="node1" presStyleIdx="0" presStyleCnt="6"/>
      <dgm:spPr/>
    </dgm:pt>
    <dgm:pt modelId="{A142E8EA-33D3-4DE9-A631-74C466D878FA}" type="pres">
      <dgm:prSet presAssocID="{3991E0E5-629A-453D-BBE8-91AA96FCCFB4}" presName="conn" presStyleLbl="parChTrans1D2" presStyleIdx="0" presStyleCnt="1"/>
      <dgm:spPr/>
      <dgm:t>
        <a:bodyPr/>
        <a:lstStyle/>
        <a:p>
          <a:endParaRPr lang="de-DE"/>
        </a:p>
      </dgm:t>
    </dgm:pt>
    <dgm:pt modelId="{FD81DE39-FD81-45AC-A491-8DA5CC98252A}" type="pres">
      <dgm:prSet presAssocID="{3991E0E5-629A-453D-BBE8-91AA96FCCFB4}" presName="extraNode" presStyleLbl="node1" presStyleIdx="0" presStyleCnt="6"/>
      <dgm:spPr/>
    </dgm:pt>
    <dgm:pt modelId="{327D9281-16FA-487A-8476-BA94643D88DD}" type="pres">
      <dgm:prSet presAssocID="{3991E0E5-629A-453D-BBE8-91AA96FCCFB4}" presName="dstNode" presStyleLbl="node1" presStyleIdx="0" presStyleCnt="6"/>
      <dgm:spPr/>
    </dgm:pt>
    <dgm:pt modelId="{5277B847-4D26-472D-AE4C-B1CA1BCF333A}" type="pres">
      <dgm:prSet presAssocID="{F59DC65B-221F-4D66-B26F-A06FD1AB8BF7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3A23301-0EA6-4E9B-A7A5-86627C8A951E}" type="pres">
      <dgm:prSet presAssocID="{F59DC65B-221F-4D66-B26F-A06FD1AB8BF7}" presName="accent_1" presStyleCnt="0"/>
      <dgm:spPr/>
    </dgm:pt>
    <dgm:pt modelId="{8771AB08-1D84-4AE8-8B4E-9118608BDAD4}" type="pres">
      <dgm:prSet presAssocID="{F59DC65B-221F-4D66-B26F-A06FD1AB8BF7}" presName="accentRepeatNode" presStyleLbl="solidFgAcc1" presStyleIdx="0" presStyleCnt="6"/>
      <dgm:spPr>
        <a:ln>
          <a:solidFill>
            <a:schemeClr val="accent1"/>
          </a:solidFill>
        </a:ln>
      </dgm:spPr>
    </dgm:pt>
    <dgm:pt modelId="{39A171D7-A16F-4279-B7E0-342D8512AD14}" type="pres">
      <dgm:prSet presAssocID="{05A4A26A-EB37-4E30-BE44-167B89489945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44A17E2-7FA9-47D3-84E1-C54C53E01A0F}" type="pres">
      <dgm:prSet presAssocID="{05A4A26A-EB37-4E30-BE44-167B89489945}" presName="accent_2" presStyleCnt="0"/>
      <dgm:spPr/>
    </dgm:pt>
    <dgm:pt modelId="{40D05353-4B38-4013-9D28-6816E7E6F11C}" type="pres">
      <dgm:prSet presAssocID="{05A4A26A-EB37-4E30-BE44-167B89489945}" presName="accentRepeatNode" presStyleLbl="solidFgAcc1" presStyleIdx="1" presStyleCnt="6"/>
      <dgm:spPr/>
    </dgm:pt>
    <dgm:pt modelId="{2AFDDBE4-226E-440A-B794-145ADCF22B71}" type="pres">
      <dgm:prSet presAssocID="{A337BB1A-9FF4-4B64-BA4D-B7E4F8CF4DA3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4C16EA6-5F31-413B-BB81-AFEF004060F3}" type="pres">
      <dgm:prSet presAssocID="{A337BB1A-9FF4-4B64-BA4D-B7E4F8CF4DA3}" presName="accent_3" presStyleCnt="0"/>
      <dgm:spPr/>
    </dgm:pt>
    <dgm:pt modelId="{5646D02C-92A9-4E85-BC96-B4FD3CF00567}" type="pres">
      <dgm:prSet presAssocID="{A337BB1A-9FF4-4B64-BA4D-B7E4F8CF4DA3}" presName="accentRepeatNode" presStyleLbl="solidFgAcc1" presStyleIdx="2" presStyleCnt="6"/>
      <dgm:spPr>
        <a:ln>
          <a:solidFill>
            <a:schemeClr val="accent1"/>
          </a:solidFill>
        </a:ln>
      </dgm:spPr>
    </dgm:pt>
    <dgm:pt modelId="{B1BA8FBC-2A7F-46E7-A649-E58A71B3FF1C}" type="pres">
      <dgm:prSet presAssocID="{E761B420-AC5B-4955-82A0-0736628B8674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138A648-CB4B-4622-A6C0-68C7714BFB08}" type="pres">
      <dgm:prSet presAssocID="{E761B420-AC5B-4955-82A0-0736628B8674}" presName="accent_4" presStyleCnt="0"/>
      <dgm:spPr/>
    </dgm:pt>
    <dgm:pt modelId="{953A23E6-B446-403E-8146-1D5BD1A410DE}" type="pres">
      <dgm:prSet presAssocID="{E761B420-AC5B-4955-82A0-0736628B8674}" presName="accentRepeatNode" presStyleLbl="solidFgAcc1" presStyleIdx="3" presStyleCnt="6"/>
      <dgm:spPr>
        <a:ln>
          <a:solidFill>
            <a:srgbClr val="68B6CA"/>
          </a:solidFill>
        </a:ln>
      </dgm:spPr>
    </dgm:pt>
    <dgm:pt modelId="{764A8304-5176-4843-B4D5-855B54ABD4A5}" type="pres">
      <dgm:prSet presAssocID="{43E26018-5680-44B6-BD83-3BF2404BAD6F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17070B9-76F9-4325-BA1F-669B65F0F2AA}" type="pres">
      <dgm:prSet presAssocID="{43E26018-5680-44B6-BD83-3BF2404BAD6F}" presName="accent_5" presStyleCnt="0"/>
      <dgm:spPr/>
    </dgm:pt>
    <dgm:pt modelId="{C9661877-1B6E-4319-98C6-331EA6B12E4C}" type="pres">
      <dgm:prSet presAssocID="{43E26018-5680-44B6-BD83-3BF2404BAD6F}" presName="accentRepeatNode" presStyleLbl="solidFgAcc1" presStyleIdx="4" presStyleCnt="6"/>
      <dgm:spPr>
        <a:ln>
          <a:solidFill>
            <a:srgbClr val="68B6CA"/>
          </a:solidFill>
        </a:ln>
      </dgm:spPr>
    </dgm:pt>
    <dgm:pt modelId="{265DA0AF-CBF5-40EA-A13A-3687F4FC3297}" type="pres">
      <dgm:prSet presAssocID="{B88D8C0B-5066-4581-A156-5A87693BA1FF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29FCA10-5FDE-4312-BD1E-3B05B6312216}" type="pres">
      <dgm:prSet presAssocID="{B88D8C0B-5066-4581-A156-5A87693BA1FF}" presName="accent_6" presStyleCnt="0"/>
      <dgm:spPr/>
    </dgm:pt>
    <dgm:pt modelId="{6EEA3D5D-DEFA-4BC9-9B95-3F29E7CADDB6}" type="pres">
      <dgm:prSet presAssocID="{B88D8C0B-5066-4581-A156-5A87693BA1FF}" presName="accentRepeatNode" presStyleLbl="solidFgAcc1" presStyleIdx="5" presStyleCnt="6"/>
      <dgm:spPr>
        <a:ln>
          <a:solidFill>
            <a:schemeClr val="accent1"/>
          </a:solidFill>
        </a:ln>
      </dgm:spPr>
    </dgm:pt>
  </dgm:ptLst>
  <dgm:cxnLst>
    <dgm:cxn modelId="{F9EDC311-BDD6-4179-8A63-164ECD7D1F28}" srcId="{3991E0E5-629A-453D-BBE8-91AA96FCCFB4}" destId="{A337BB1A-9FF4-4B64-BA4D-B7E4F8CF4DA3}" srcOrd="2" destOrd="0" parTransId="{27D9C2D7-C423-4A65-BA01-FA6C68D8F0BB}" sibTransId="{98C3117E-4EC9-456F-94D9-70D6823ED65A}"/>
    <dgm:cxn modelId="{4D48A030-AF27-A744-B867-0AFEE7ACD19A}" type="presOf" srcId="{031DF227-C697-4EFC-AE4D-9A953DE45B24}" destId="{A142E8EA-33D3-4DE9-A631-74C466D878FA}" srcOrd="0" destOrd="0" presId="urn:microsoft.com/office/officeart/2008/layout/VerticalCurvedList"/>
    <dgm:cxn modelId="{C9EE275C-EEB9-4782-8F40-4A287E95FABC}" srcId="{3991E0E5-629A-453D-BBE8-91AA96FCCFB4}" destId="{F59DC65B-221F-4D66-B26F-A06FD1AB8BF7}" srcOrd="0" destOrd="0" parTransId="{E64788B4-BDA5-4C4A-80E8-A45ACCB4ACF2}" sibTransId="{031DF227-C697-4EFC-AE4D-9A953DE45B24}"/>
    <dgm:cxn modelId="{2C3127F5-5AB4-A04E-9B1B-87931C6E72AB}" type="presOf" srcId="{05A4A26A-EB37-4E30-BE44-167B89489945}" destId="{39A171D7-A16F-4279-B7E0-342D8512AD14}" srcOrd="0" destOrd="0" presId="urn:microsoft.com/office/officeart/2008/layout/VerticalCurvedList"/>
    <dgm:cxn modelId="{BA104C54-A7C7-4C1C-A334-E7B6931ACCE6}" srcId="{3991E0E5-629A-453D-BBE8-91AA96FCCFB4}" destId="{43E26018-5680-44B6-BD83-3BF2404BAD6F}" srcOrd="4" destOrd="0" parTransId="{C794611B-744E-4830-A73B-B43EDD1B825C}" sibTransId="{A5745966-7AEA-4754-BF1B-A321C7449B23}"/>
    <dgm:cxn modelId="{A421302D-D13F-4332-8E45-2FCFDBD5AF50}" srcId="{3991E0E5-629A-453D-BBE8-91AA96FCCFB4}" destId="{E761B420-AC5B-4955-82A0-0736628B8674}" srcOrd="3" destOrd="0" parTransId="{6D8CFA79-9B12-433B-9808-F4DC9B323D1F}" sibTransId="{4200BF47-7051-4E87-9765-3B0D4209F48C}"/>
    <dgm:cxn modelId="{C95244E5-27DF-C045-8735-45BAF74855CA}" type="presOf" srcId="{A337BB1A-9FF4-4B64-BA4D-B7E4F8CF4DA3}" destId="{2AFDDBE4-226E-440A-B794-145ADCF22B71}" srcOrd="0" destOrd="0" presId="urn:microsoft.com/office/officeart/2008/layout/VerticalCurvedList"/>
    <dgm:cxn modelId="{992B947E-C7CC-114C-B764-5FE82D90BE24}" type="presOf" srcId="{E761B420-AC5B-4955-82A0-0736628B8674}" destId="{B1BA8FBC-2A7F-46E7-A649-E58A71B3FF1C}" srcOrd="0" destOrd="0" presId="urn:microsoft.com/office/officeart/2008/layout/VerticalCurvedList"/>
    <dgm:cxn modelId="{78C24AE4-8870-EE4E-935C-FEA4A803E907}" type="presOf" srcId="{B88D8C0B-5066-4581-A156-5A87693BA1FF}" destId="{265DA0AF-CBF5-40EA-A13A-3687F4FC3297}" srcOrd="0" destOrd="0" presId="urn:microsoft.com/office/officeart/2008/layout/VerticalCurvedList"/>
    <dgm:cxn modelId="{66029EF7-3E3D-984E-A63F-300DE0F5CCF8}" type="presOf" srcId="{F59DC65B-221F-4D66-B26F-A06FD1AB8BF7}" destId="{5277B847-4D26-472D-AE4C-B1CA1BCF333A}" srcOrd="0" destOrd="0" presId="urn:microsoft.com/office/officeart/2008/layout/VerticalCurvedList"/>
    <dgm:cxn modelId="{CB4D413D-9893-4E8B-95D7-753CF9B942FA}" srcId="{3991E0E5-629A-453D-BBE8-91AA96FCCFB4}" destId="{05A4A26A-EB37-4E30-BE44-167B89489945}" srcOrd="1" destOrd="0" parTransId="{0C749386-1257-4A22-AE55-DCF2C783622E}" sibTransId="{F13A40D6-F354-4BA5-B318-2C1AB798242F}"/>
    <dgm:cxn modelId="{B80B4A3E-C201-4E1B-AD4B-F034A585A4B5}" srcId="{3991E0E5-629A-453D-BBE8-91AA96FCCFB4}" destId="{B88D8C0B-5066-4581-A156-5A87693BA1FF}" srcOrd="5" destOrd="0" parTransId="{06A74F4F-B8CD-4195-8335-F33D3BBE4277}" sibTransId="{A562E462-AC01-4361-9C1D-C62AB3684711}"/>
    <dgm:cxn modelId="{279F0619-A277-F745-B02E-9D2843BB2984}" type="presOf" srcId="{43E26018-5680-44B6-BD83-3BF2404BAD6F}" destId="{764A8304-5176-4843-B4D5-855B54ABD4A5}" srcOrd="0" destOrd="0" presId="urn:microsoft.com/office/officeart/2008/layout/VerticalCurvedList"/>
    <dgm:cxn modelId="{481F836F-0A7C-154E-AD14-320787954640}" type="presOf" srcId="{3991E0E5-629A-453D-BBE8-91AA96FCCFB4}" destId="{06B691D0-51B8-4172-B1CA-88C119B57F3E}" srcOrd="0" destOrd="0" presId="urn:microsoft.com/office/officeart/2008/layout/VerticalCurvedList"/>
    <dgm:cxn modelId="{89D6845C-6423-AC4A-809D-ABD25FB6F4DF}" type="presParOf" srcId="{06B691D0-51B8-4172-B1CA-88C119B57F3E}" destId="{77698B6F-4529-41B9-81E4-43CAEB77696A}" srcOrd="0" destOrd="0" presId="urn:microsoft.com/office/officeart/2008/layout/VerticalCurvedList"/>
    <dgm:cxn modelId="{C99C0F7E-C614-7740-97ED-D0068E3666E0}" type="presParOf" srcId="{77698B6F-4529-41B9-81E4-43CAEB77696A}" destId="{8A2B7644-3838-4A6F-87ED-FD1D659339FF}" srcOrd="0" destOrd="0" presId="urn:microsoft.com/office/officeart/2008/layout/VerticalCurvedList"/>
    <dgm:cxn modelId="{75E66495-55C0-CA47-B491-37148BAD9DA1}" type="presParOf" srcId="{8A2B7644-3838-4A6F-87ED-FD1D659339FF}" destId="{54A913C1-D8FA-40F3-A55C-25F263DDC349}" srcOrd="0" destOrd="0" presId="urn:microsoft.com/office/officeart/2008/layout/VerticalCurvedList"/>
    <dgm:cxn modelId="{E8503664-A49E-704A-9B22-0E10440ACB30}" type="presParOf" srcId="{8A2B7644-3838-4A6F-87ED-FD1D659339FF}" destId="{A142E8EA-33D3-4DE9-A631-74C466D878FA}" srcOrd="1" destOrd="0" presId="urn:microsoft.com/office/officeart/2008/layout/VerticalCurvedList"/>
    <dgm:cxn modelId="{3EAE0A01-B34A-8B44-B44C-991B62D8F92F}" type="presParOf" srcId="{8A2B7644-3838-4A6F-87ED-FD1D659339FF}" destId="{FD81DE39-FD81-45AC-A491-8DA5CC98252A}" srcOrd="2" destOrd="0" presId="urn:microsoft.com/office/officeart/2008/layout/VerticalCurvedList"/>
    <dgm:cxn modelId="{8254BF83-BCB9-624B-AA47-F8F87C664C64}" type="presParOf" srcId="{8A2B7644-3838-4A6F-87ED-FD1D659339FF}" destId="{327D9281-16FA-487A-8476-BA94643D88DD}" srcOrd="3" destOrd="0" presId="urn:microsoft.com/office/officeart/2008/layout/VerticalCurvedList"/>
    <dgm:cxn modelId="{F859AD9E-9DDC-3047-8B2D-978BEA5856CB}" type="presParOf" srcId="{77698B6F-4529-41B9-81E4-43CAEB77696A}" destId="{5277B847-4D26-472D-AE4C-B1CA1BCF333A}" srcOrd="1" destOrd="0" presId="urn:microsoft.com/office/officeart/2008/layout/VerticalCurvedList"/>
    <dgm:cxn modelId="{38AA69ED-DC2E-8B4B-BCA4-2C2583102F20}" type="presParOf" srcId="{77698B6F-4529-41B9-81E4-43CAEB77696A}" destId="{83A23301-0EA6-4E9B-A7A5-86627C8A951E}" srcOrd="2" destOrd="0" presId="urn:microsoft.com/office/officeart/2008/layout/VerticalCurvedList"/>
    <dgm:cxn modelId="{5F084B9F-F4B5-D942-94DC-E95E1F9553AC}" type="presParOf" srcId="{83A23301-0EA6-4E9B-A7A5-86627C8A951E}" destId="{8771AB08-1D84-4AE8-8B4E-9118608BDAD4}" srcOrd="0" destOrd="0" presId="urn:microsoft.com/office/officeart/2008/layout/VerticalCurvedList"/>
    <dgm:cxn modelId="{422EF960-AA57-5D44-BFFC-412EAF9BC839}" type="presParOf" srcId="{77698B6F-4529-41B9-81E4-43CAEB77696A}" destId="{39A171D7-A16F-4279-B7E0-342D8512AD14}" srcOrd="3" destOrd="0" presId="urn:microsoft.com/office/officeart/2008/layout/VerticalCurvedList"/>
    <dgm:cxn modelId="{D488A64D-3252-D048-9B45-A7503CF51574}" type="presParOf" srcId="{77698B6F-4529-41B9-81E4-43CAEB77696A}" destId="{344A17E2-7FA9-47D3-84E1-C54C53E01A0F}" srcOrd="4" destOrd="0" presId="urn:microsoft.com/office/officeart/2008/layout/VerticalCurvedList"/>
    <dgm:cxn modelId="{EBF815EA-F6E5-2F43-AD0D-CD27E5AA11A0}" type="presParOf" srcId="{344A17E2-7FA9-47D3-84E1-C54C53E01A0F}" destId="{40D05353-4B38-4013-9D28-6816E7E6F11C}" srcOrd="0" destOrd="0" presId="urn:microsoft.com/office/officeart/2008/layout/VerticalCurvedList"/>
    <dgm:cxn modelId="{06596BC4-A0D8-654F-9B37-94969A9E4338}" type="presParOf" srcId="{77698B6F-4529-41B9-81E4-43CAEB77696A}" destId="{2AFDDBE4-226E-440A-B794-145ADCF22B71}" srcOrd="5" destOrd="0" presId="urn:microsoft.com/office/officeart/2008/layout/VerticalCurvedList"/>
    <dgm:cxn modelId="{C16C45E8-D682-1340-BBA4-FE38BF11F201}" type="presParOf" srcId="{77698B6F-4529-41B9-81E4-43CAEB77696A}" destId="{A4C16EA6-5F31-413B-BB81-AFEF004060F3}" srcOrd="6" destOrd="0" presId="urn:microsoft.com/office/officeart/2008/layout/VerticalCurvedList"/>
    <dgm:cxn modelId="{F3DC3FDD-E2DC-0E45-A742-77E48FC427F0}" type="presParOf" srcId="{A4C16EA6-5F31-413B-BB81-AFEF004060F3}" destId="{5646D02C-92A9-4E85-BC96-B4FD3CF00567}" srcOrd="0" destOrd="0" presId="urn:microsoft.com/office/officeart/2008/layout/VerticalCurvedList"/>
    <dgm:cxn modelId="{AB551907-0FFF-BC43-85CD-20B07E9254E2}" type="presParOf" srcId="{77698B6F-4529-41B9-81E4-43CAEB77696A}" destId="{B1BA8FBC-2A7F-46E7-A649-E58A71B3FF1C}" srcOrd="7" destOrd="0" presId="urn:microsoft.com/office/officeart/2008/layout/VerticalCurvedList"/>
    <dgm:cxn modelId="{8CF381F3-5464-6A45-B543-E3B0E2CF74EA}" type="presParOf" srcId="{77698B6F-4529-41B9-81E4-43CAEB77696A}" destId="{8138A648-CB4B-4622-A6C0-68C7714BFB08}" srcOrd="8" destOrd="0" presId="urn:microsoft.com/office/officeart/2008/layout/VerticalCurvedList"/>
    <dgm:cxn modelId="{E5B22711-9100-FD42-BE2C-EECA6C9CD698}" type="presParOf" srcId="{8138A648-CB4B-4622-A6C0-68C7714BFB08}" destId="{953A23E6-B446-403E-8146-1D5BD1A410DE}" srcOrd="0" destOrd="0" presId="urn:microsoft.com/office/officeart/2008/layout/VerticalCurvedList"/>
    <dgm:cxn modelId="{45FF6054-5E29-A041-B311-AD4B99BECFF5}" type="presParOf" srcId="{77698B6F-4529-41B9-81E4-43CAEB77696A}" destId="{764A8304-5176-4843-B4D5-855B54ABD4A5}" srcOrd="9" destOrd="0" presId="urn:microsoft.com/office/officeart/2008/layout/VerticalCurvedList"/>
    <dgm:cxn modelId="{755C58DD-5B26-FE4E-944F-F261BCAEDE38}" type="presParOf" srcId="{77698B6F-4529-41B9-81E4-43CAEB77696A}" destId="{B17070B9-76F9-4325-BA1F-669B65F0F2AA}" srcOrd="10" destOrd="0" presId="urn:microsoft.com/office/officeart/2008/layout/VerticalCurvedList"/>
    <dgm:cxn modelId="{1BA1D146-FB04-4A40-BDA1-20C3AF14CCDA}" type="presParOf" srcId="{B17070B9-76F9-4325-BA1F-669B65F0F2AA}" destId="{C9661877-1B6E-4319-98C6-331EA6B12E4C}" srcOrd="0" destOrd="0" presId="urn:microsoft.com/office/officeart/2008/layout/VerticalCurvedList"/>
    <dgm:cxn modelId="{C332E0A8-7DE6-F84B-9729-80F4DEF38224}" type="presParOf" srcId="{77698B6F-4529-41B9-81E4-43CAEB77696A}" destId="{265DA0AF-CBF5-40EA-A13A-3687F4FC3297}" srcOrd="11" destOrd="0" presId="urn:microsoft.com/office/officeart/2008/layout/VerticalCurvedList"/>
    <dgm:cxn modelId="{60468277-6FA8-2444-AC90-1B2B65069234}" type="presParOf" srcId="{77698B6F-4529-41B9-81E4-43CAEB77696A}" destId="{029FCA10-5FDE-4312-BD1E-3B05B6312216}" srcOrd="12" destOrd="0" presId="urn:microsoft.com/office/officeart/2008/layout/VerticalCurvedList"/>
    <dgm:cxn modelId="{7FFDE7F9-22CE-714A-A59D-6CF232DEC54D}" type="presParOf" srcId="{029FCA10-5FDE-4312-BD1E-3B05B6312216}" destId="{6EEA3D5D-DEFA-4BC9-9B95-3F29E7CADDB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2E8EA-33D3-4DE9-A631-74C466D878FA}">
      <dsp:nvSpPr>
        <dsp:cNvPr id="0" name=""/>
        <dsp:cNvSpPr/>
      </dsp:nvSpPr>
      <dsp:spPr>
        <a:xfrm>
          <a:off x="-4888413" y="-749115"/>
          <a:ext cx="5822159" cy="5822159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7B847-4D26-472D-AE4C-B1CA1BCF333A}">
      <dsp:nvSpPr>
        <dsp:cNvPr id="0" name=""/>
        <dsp:cNvSpPr/>
      </dsp:nvSpPr>
      <dsp:spPr>
        <a:xfrm>
          <a:off x="348454" y="227698"/>
          <a:ext cx="3910500" cy="455223"/>
        </a:xfrm>
        <a:prstGeom prst="rect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33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/>
            <a:t>Interest </a:t>
          </a:r>
          <a:r>
            <a:rPr lang="de-DE" sz="2200" kern="1200" dirty="0" err="1" smtClean="0"/>
            <a:t>by</a:t>
          </a:r>
          <a:r>
            <a:rPr lang="de-DE" sz="2200" kern="1200" dirty="0" smtClean="0"/>
            <a:t> Members/PO</a:t>
          </a:r>
          <a:endParaRPr lang="de-DE" sz="2200" kern="1200" dirty="0"/>
        </a:p>
      </dsp:txBody>
      <dsp:txXfrm>
        <a:off x="348454" y="227698"/>
        <a:ext cx="3910500" cy="455223"/>
      </dsp:txXfrm>
    </dsp:sp>
    <dsp:sp modelId="{8771AB08-1D84-4AE8-8B4E-9118608BDAD4}">
      <dsp:nvSpPr>
        <dsp:cNvPr id="0" name=""/>
        <dsp:cNvSpPr/>
      </dsp:nvSpPr>
      <dsp:spPr>
        <a:xfrm>
          <a:off x="63940" y="170795"/>
          <a:ext cx="569028" cy="569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171D7-A16F-4279-B7E0-342D8512AD14}">
      <dsp:nvSpPr>
        <dsp:cNvPr id="0" name=""/>
        <dsp:cNvSpPr/>
      </dsp:nvSpPr>
      <dsp:spPr>
        <a:xfrm>
          <a:off x="722906" y="910446"/>
          <a:ext cx="3536048" cy="455223"/>
        </a:xfrm>
        <a:prstGeom prst="rect">
          <a:avLst/>
        </a:prstGeom>
        <a:solidFill>
          <a:srgbClr val="68B6C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33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smtClean="0"/>
            <a:t>1st </a:t>
          </a:r>
          <a:r>
            <a:rPr lang="de-DE" sz="2200" kern="1200" dirty="0" err="1" smtClean="0"/>
            <a:t>draft</a:t>
          </a:r>
          <a:r>
            <a:rPr lang="de-DE" sz="2200" kern="1200" dirty="0" smtClean="0"/>
            <a:t> (GEOSEC)</a:t>
          </a:r>
          <a:endParaRPr lang="de-DE" sz="2200" kern="1200" dirty="0"/>
        </a:p>
      </dsp:txBody>
      <dsp:txXfrm>
        <a:off x="722906" y="910446"/>
        <a:ext cx="3536048" cy="455223"/>
      </dsp:txXfrm>
    </dsp:sp>
    <dsp:sp modelId="{40D05353-4B38-4013-9D28-6816E7E6F11C}">
      <dsp:nvSpPr>
        <dsp:cNvPr id="0" name=""/>
        <dsp:cNvSpPr/>
      </dsp:nvSpPr>
      <dsp:spPr>
        <a:xfrm>
          <a:off x="438392" y="853543"/>
          <a:ext cx="569028" cy="569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2880000"/>
              <a:satOff val="-20000"/>
              <a:lumOff val="14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FDDBE4-226E-440A-B794-145ADCF22B71}">
      <dsp:nvSpPr>
        <dsp:cNvPr id="0" name=""/>
        <dsp:cNvSpPr/>
      </dsp:nvSpPr>
      <dsp:spPr>
        <a:xfrm>
          <a:off x="894134" y="1593194"/>
          <a:ext cx="3364820" cy="455223"/>
        </a:xfrm>
        <a:prstGeom prst="rect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33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/>
            <a:t>GEO Programme Board</a:t>
          </a:r>
          <a:endParaRPr lang="de-DE" sz="2200" kern="1200" dirty="0"/>
        </a:p>
      </dsp:txBody>
      <dsp:txXfrm>
        <a:off x="894134" y="1593194"/>
        <a:ext cx="3364820" cy="455223"/>
      </dsp:txXfrm>
    </dsp:sp>
    <dsp:sp modelId="{5646D02C-92A9-4E85-BC96-B4FD3CF00567}">
      <dsp:nvSpPr>
        <dsp:cNvPr id="0" name=""/>
        <dsp:cNvSpPr/>
      </dsp:nvSpPr>
      <dsp:spPr>
        <a:xfrm>
          <a:off x="609619" y="1536291"/>
          <a:ext cx="569028" cy="569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BA8FBC-2A7F-46E7-A649-E58A71B3FF1C}">
      <dsp:nvSpPr>
        <dsp:cNvPr id="0" name=""/>
        <dsp:cNvSpPr/>
      </dsp:nvSpPr>
      <dsp:spPr>
        <a:xfrm>
          <a:off x="894134" y="2275510"/>
          <a:ext cx="3364820" cy="455223"/>
        </a:xfrm>
        <a:prstGeom prst="rect">
          <a:avLst/>
        </a:prstGeom>
        <a:solidFill>
          <a:srgbClr val="68B6C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33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/>
            <a:t>Updated </a:t>
          </a:r>
          <a:r>
            <a:rPr lang="de-DE" sz="2200" kern="1200" dirty="0" err="1" smtClean="0"/>
            <a:t>draft</a:t>
          </a:r>
          <a:endParaRPr lang="de-DE" sz="2200" kern="1200" dirty="0"/>
        </a:p>
      </dsp:txBody>
      <dsp:txXfrm>
        <a:off x="894134" y="2275510"/>
        <a:ext cx="3364820" cy="455223"/>
      </dsp:txXfrm>
    </dsp:sp>
    <dsp:sp modelId="{953A23E6-B446-403E-8146-1D5BD1A410DE}">
      <dsp:nvSpPr>
        <dsp:cNvPr id="0" name=""/>
        <dsp:cNvSpPr/>
      </dsp:nvSpPr>
      <dsp:spPr>
        <a:xfrm>
          <a:off x="609619" y="2218607"/>
          <a:ext cx="569028" cy="569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68B6C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4A8304-5176-4843-B4D5-855B54ABD4A5}">
      <dsp:nvSpPr>
        <dsp:cNvPr id="0" name=""/>
        <dsp:cNvSpPr/>
      </dsp:nvSpPr>
      <dsp:spPr>
        <a:xfrm>
          <a:off x="722906" y="2958258"/>
          <a:ext cx="3536048" cy="455223"/>
        </a:xfrm>
        <a:prstGeom prst="rect">
          <a:avLst/>
        </a:prstGeom>
        <a:solidFill>
          <a:srgbClr val="68B6C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33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/>
            <a:t>Final </a:t>
          </a:r>
          <a:r>
            <a:rPr lang="de-DE" sz="2200" kern="1200" dirty="0" err="1" smtClean="0"/>
            <a:t>Draft</a:t>
          </a:r>
          <a:r>
            <a:rPr lang="de-DE" sz="2200" kern="1200" dirty="0" smtClean="0"/>
            <a:t> (GEOSEC)</a:t>
          </a:r>
        </a:p>
      </dsp:txBody>
      <dsp:txXfrm>
        <a:off x="722906" y="2958258"/>
        <a:ext cx="3536048" cy="455223"/>
      </dsp:txXfrm>
    </dsp:sp>
    <dsp:sp modelId="{C9661877-1B6E-4319-98C6-331EA6B12E4C}">
      <dsp:nvSpPr>
        <dsp:cNvPr id="0" name=""/>
        <dsp:cNvSpPr/>
      </dsp:nvSpPr>
      <dsp:spPr>
        <a:xfrm>
          <a:off x="438392" y="2901355"/>
          <a:ext cx="569028" cy="569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68B6C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5DA0AF-CBF5-40EA-A13A-3687F4FC3297}">
      <dsp:nvSpPr>
        <dsp:cNvPr id="0" name=""/>
        <dsp:cNvSpPr/>
      </dsp:nvSpPr>
      <dsp:spPr>
        <a:xfrm>
          <a:off x="348454" y="3641006"/>
          <a:ext cx="3910500" cy="455223"/>
        </a:xfrm>
        <a:prstGeom prst="rect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33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/>
            <a:t>Adoption (</a:t>
          </a:r>
          <a:r>
            <a:rPr lang="de-DE" sz="2200" kern="1200" dirty="0" err="1" smtClean="0"/>
            <a:t>Plenary</a:t>
          </a:r>
          <a:r>
            <a:rPr lang="de-DE" sz="2200" kern="1200" dirty="0" smtClean="0"/>
            <a:t>)</a:t>
          </a:r>
        </a:p>
      </dsp:txBody>
      <dsp:txXfrm>
        <a:off x="348454" y="3641006"/>
        <a:ext cx="3910500" cy="455223"/>
      </dsp:txXfrm>
    </dsp:sp>
    <dsp:sp modelId="{6EEA3D5D-DEFA-4BC9-9B95-3F29E7CADDB6}">
      <dsp:nvSpPr>
        <dsp:cNvPr id="0" name=""/>
        <dsp:cNvSpPr/>
      </dsp:nvSpPr>
      <dsp:spPr>
        <a:xfrm>
          <a:off x="63940" y="3584103"/>
          <a:ext cx="569028" cy="569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ADB33E-C941-4D18-AD12-C2211AC27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31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08DC1DF-757C-49FE-B187-2C3DC0488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67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4324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4324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4324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4324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7D88B94-5608-400B-B5A8-E17BD31BA015}" type="slidenum">
              <a:rPr lang="en-ZA" altLang="ja-JP">
                <a:solidFill>
                  <a:srgbClr val="000000"/>
                </a:solidFill>
              </a:rPr>
              <a:pPr eaLnBrk="1" hangingPunct="1"/>
              <a:t>1</a:t>
            </a:fld>
            <a:endParaRPr lang="en-ZA" altLang="ja-JP">
              <a:solidFill>
                <a:srgbClr val="000000"/>
              </a:solidFill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DC1DF-757C-49FE-B187-2C3DC04880B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24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Explain</a:t>
            </a:r>
            <a:r>
              <a:rPr lang="de-DE" dirty="0" smtClean="0"/>
              <a:t> </a:t>
            </a:r>
            <a:r>
              <a:rPr lang="de-DE" dirty="0" err="1" smtClean="0"/>
              <a:t>difference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between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Foundational</a:t>
            </a:r>
            <a:r>
              <a:rPr lang="de-DE" baseline="0" dirty="0" smtClean="0"/>
              <a:t> Tasks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rest</a:t>
            </a:r>
            <a:endParaRPr lang="de-DE" baseline="0" dirty="0" smtClean="0"/>
          </a:p>
          <a:p>
            <a:endParaRPr lang="de-DE" baseline="0" dirty="0" smtClean="0"/>
          </a:p>
          <a:p>
            <a:r>
              <a:rPr lang="de-DE" baseline="0" dirty="0" err="1" smtClean="0"/>
              <a:t>Longer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presentation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next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day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DC1DF-757C-49FE-B187-2C3DC04880B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24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Mention</a:t>
            </a:r>
            <a:r>
              <a:rPr lang="de-DE" baseline="0" dirty="0" smtClean="0"/>
              <a:t> Advisory Boards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DC1DF-757C-49FE-B187-2C3DC04880B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24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DC1DF-757C-49FE-B187-2C3DC04880B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24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4324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4324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4324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4324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7D88B94-5608-400B-B5A8-E17BD31BA015}" type="slidenum">
              <a:rPr lang="en-ZA" altLang="ja-JP">
                <a:solidFill>
                  <a:srgbClr val="000000"/>
                </a:solidFill>
              </a:rPr>
              <a:pPr eaLnBrk="1" hangingPunct="1"/>
              <a:t>14</a:t>
            </a:fld>
            <a:endParaRPr lang="en-ZA" altLang="ja-JP">
              <a:solidFill>
                <a:srgbClr val="000000"/>
              </a:solidFill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Structured </a:t>
            </a:r>
            <a:r>
              <a:rPr lang="de-DE" dirty="0" err="1" smtClean="0"/>
              <a:t>by</a:t>
            </a:r>
            <a:r>
              <a:rPr lang="de-DE" dirty="0" smtClean="0"/>
              <a:t> type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activity</a:t>
            </a:r>
            <a:r>
              <a:rPr lang="de-DE" dirty="0" smtClean="0"/>
              <a:t>,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treating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each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differently</a:t>
            </a:r>
            <a:r>
              <a:rPr lang="de-DE" baseline="0" dirty="0" smtClean="0"/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(</a:t>
            </a:r>
            <a:r>
              <a:rPr lang="de-DE" baseline="0" dirty="0" err="1" smtClean="0"/>
              <a:t>tbc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Giovanni)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DC1DF-757C-49FE-B187-2C3DC04880B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51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Highlight also </a:t>
            </a:r>
            <a:r>
              <a:rPr lang="de-DE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difference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process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WP2016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absence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Programme Board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DC1DF-757C-49FE-B187-2C3DC04880B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664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Further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docs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come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MinWG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DC1DF-757C-49FE-B187-2C3DC04880B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24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04862F-A1F2-4922-9BF5-E738F7141962}" type="slidenum">
              <a:rPr lang="en-ZA" altLang="zh-CN" smtClean="0"/>
              <a:pPr>
                <a:defRPr/>
              </a:pPr>
              <a:t>27</a:t>
            </a:fld>
            <a:endParaRPr lang="en-ZA" altLang="zh-CN"/>
          </a:p>
        </p:txBody>
      </p:sp>
    </p:spTree>
    <p:extLst>
      <p:ext uri="{BB962C8B-B14F-4D97-AF65-F5344CB8AC3E}">
        <p14:creationId xmlns:p14="http://schemas.microsoft.com/office/powerpoint/2010/main" val="2602211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DC1DF-757C-49FE-B187-2C3DC04880B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42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DC1DF-757C-49FE-B187-2C3DC04880B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24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DC1DF-757C-49FE-B187-2C3DC04880B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24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DC1DF-757C-49FE-B187-2C3DC04880B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24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DC1DF-757C-49FE-B187-2C3DC04880B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24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DC1DF-757C-49FE-B187-2C3DC04880B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24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DC1DF-757C-49FE-B187-2C3DC04880B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24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DC1DF-757C-49FE-B187-2C3DC04880B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24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/>
              <a:t>© GEO Secretariat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 smtClean="0"/>
              <a:t>Page </a:t>
            </a:r>
            <a:fld id="{B98C72E7-20F4-4281-8815-46407C5893A2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3026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/>
              <a:t>© GEO Secretariat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/>
              <a:t>slide </a:t>
            </a:r>
            <a:fld id="{19BC4083-2C69-4798-A07B-E51BF90ED68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189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1650" y="950913"/>
            <a:ext cx="2185988" cy="5459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688" y="950913"/>
            <a:ext cx="6405562" cy="5459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/>
              <a:t>© GEO Secretariat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/>
              <a:t>slide </a:t>
            </a:r>
            <a:fld id="{1880B5D3-4AC5-40DC-9133-AA3E578413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1513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0813" cy="1141413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08413" cy="38084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6613" y="2057400"/>
            <a:ext cx="3810000" cy="38084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3176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279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10238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6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08916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08413" cy="3808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6613" y="2057400"/>
            <a:ext cx="3810000" cy="3808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61945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73396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8910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677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258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77452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97821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4758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1513" cy="502761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02761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334474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0813" cy="1141413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08413" cy="38084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6613" y="2057400"/>
            <a:ext cx="3810000" cy="38084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82038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0813" cy="1141413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26544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/>
              <a:t>© GEO Secretariat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 smtClean="0"/>
              <a:t>Page </a:t>
            </a:r>
            <a:fld id="{B98C72E7-20F4-4281-8815-46407C5893A2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1152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5227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/>
              <a:t>© GEO Secretariat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 smtClean="0"/>
              <a:t>Page </a:t>
            </a:r>
            <a:fld id="{239D7BD7-6BA9-46A4-A299-30699BFFAAE2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7923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/>
              <a:t>© GEO Secretariat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 dirty="0" smtClean="0"/>
              <a:t>Page </a:t>
            </a:r>
            <a:fld id="{239D7BD7-6BA9-46A4-A299-30699BFFAAE2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129871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688" y="1638300"/>
            <a:ext cx="4276725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2813" y="1638300"/>
            <a:ext cx="4276725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/>
              <a:t>© GEO Secretariat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/>
              <a:t>slide </a:t>
            </a:r>
            <a:fld id="{0A9C42CE-33DF-44F1-AE23-C8013D0AF7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9894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/>
              <a:t>© GEO Secretariat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/>
              <a:t>slide </a:t>
            </a:r>
            <a:fld id="{EB0A7416-12DC-4E65-A6A8-BE1BF1F6F1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2067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/>
              <a:t>© GEO Secretariat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/>
              <a:t>slide </a:t>
            </a:r>
            <a:fld id="{F0F520DA-3207-4F22-8112-587A9E21412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2957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/>
              <a:t>© GEO Secretariat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/>
              <a:t>slide </a:t>
            </a:r>
            <a:fld id="{4F5153B8-5126-409C-9E03-1EE23646B1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62446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/>
              <a:t>© GEO Secretariat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B6ACEF3-0A55-44A6-BC38-C0AD01E032F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11269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/>
              <a:t>© GEO Secretariat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/>
              <a:t>slide </a:t>
            </a:r>
            <a:fld id="{DA2F08D5-4B8E-4DA4-8149-9CCE08FB3F8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01224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/>
              <a:t>© GEO Secretariat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/>
              <a:t>slide </a:t>
            </a:r>
            <a:fld id="{19BC4083-2C69-4798-A07B-E51BF90ED68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34808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1650" y="950913"/>
            <a:ext cx="2185988" cy="5459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688" y="950913"/>
            <a:ext cx="6405562" cy="5459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/>
              <a:t>© GEO Secretariat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/>
              <a:t>slide </a:t>
            </a:r>
            <a:fld id="{1880B5D3-4AC5-40DC-9133-AA3E578413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65689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0813" cy="1141413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84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688" y="1638300"/>
            <a:ext cx="4276725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2813" y="1638300"/>
            <a:ext cx="4276725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/>
              <a:t>© GEO Secretariat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/>
              <a:t>slide </a:t>
            </a:r>
            <a:fld id="{0A9C42CE-33DF-44F1-AE23-C8013D0AF7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005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/>
              <a:t>© GEO Secretariat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/>
              <a:t>slide </a:t>
            </a:r>
            <a:fld id="{EB0A7416-12DC-4E65-A6A8-BE1BF1F6F1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085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/>
              <a:t>© GEO Secretariat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/>
              <a:t>slide </a:t>
            </a:r>
            <a:fld id="{F0F520DA-3207-4F22-8112-587A9E21412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651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/>
              <a:t>© GEO Secretariat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/>
              <a:t>slide </a:t>
            </a:r>
            <a:fld id="{4F5153B8-5126-409C-9E03-1EE23646B1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134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/>
              <a:t>© GEO Secretariat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B6ACEF3-0A55-44A6-BC38-C0AD01E032F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0749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/>
              <a:t>© GEO Secretariat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en-US"/>
              <a:t>slide </a:t>
            </a:r>
            <a:fld id="{DA2F08D5-4B8E-4DA4-8149-9CCE08FB3F8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3128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8450" y="950913"/>
            <a:ext cx="873918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3688" y="1638300"/>
            <a:ext cx="870585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989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9088" y="6500813"/>
            <a:ext cx="223361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800" b="0" u="none">
                <a:solidFill>
                  <a:srgbClr val="000098"/>
                </a:solidFill>
                <a:latin typeface="Tahoma" pitchFamily="34" charset="0"/>
                <a:cs typeface="Arial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989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65463" y="6500813"/>
            <a:ext cx="34512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800" b="0" u="none">
                <a:solidFill>
                  <a:srgbClr val="000098"/>
                </a:solidFill>
                <a:latin typeface="Tahoma" pitchFamily="34" charset="0"/>
                <a:cs typeface="Arial"/>
              </a:defRPr>
            </a:lvl1pPr>
          </a:lstStyle>
          <a:p>
            <a:pPr>
              <a:defRPr/>
            </a:pPr>
            <a:r>
              <a:rPr lang="en-GB" altLang="en-US"/>
              <a:t>© GEO Secretariat</a:t>
            </a:r>
          </a:p>
        </p:txBody>
      </p:sp>
      <p:sp>
        <p:nvSpPr>
          <p:cNvPr id="3989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37388" y="6500813"/>
            <a:ext cx="19050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800" b="0" u="none">
                <a:solidFill>
                  <a:srgbClr val="000098"/>
                </a:solidFill>
                <a:latin typeface="Tahoma" pitchFamily="34" charset="0"/>
                <a:cs typeface="Arial"/>
              </a:defRPr>
            </a:lvl1pPr>
          </a:lstStyle>
          <a:p>
            <a:pPr>
              <a:defRPr/>
            </a:pPr>
            <a:r>
              <a:rPr lang="en-GB" altLang="en-US"/>
              <a:t>slide </a:t>
            </a:r>
            <a:fld id="{4466E21D-8C7A-463E-88D9-E7108EE369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7175" name="Picture 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 txBox="1">
            <a:spLocks noChangeAspect="1"/>
          </p:cNvSpPr>
          <p:nvPr userDrawn="1"/>
        </p:nvSpPr>
        <p:spPr>
          <a:xfrm>
            <a:off x="7038000" y="6501600"/>
            <a:ext cx="1905000" cy="215900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>
              <a:defRPr/>
            </a:pPr>
            <a:r>
              <a:rPr lang="en-GB" altLang="en-US" sz="800" dirty="0" smtClean="0"/>
              <a:t>Page </a:t>
            </a:r>
            <a:fld id="{81E077DA-28B3-4924-AD3E-03113DA01EAE}" type="slidenum">
              <a:rPr lang="en-GB" altLang="en-US" sz="800" smtClean="0"/>
              <a:pPr algn="r">
                <a:defRPr/>
              </a:pPr>
              <a:t>‹#›</a:t>
            </a:fld>
            <a:endParaRPr lang="en-GB" altLang="en-US" sz="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0" r:id="rId1"/>
    <p:sldLayoutId id="2147484491" r:id="rId2"/>
    <p:sldLayoutId id="2147484492" r:id="rId3"/>
    <p:sldLayoutId id="2147484493" r:id="rId4"/>
    <p:sldLayoutId id="2147484494" r:id="rId5"/>
    <p:sldLayoutId id="2147484495" r:id="rId6"/>
    <p:sldLayoutId id="2147484496" r:id="rId7"/>
    <p:sldLayoutId id="2147484497" r:id="rId8"/>
    <p:sldLayoutId id="2147484498" r:id="rId9"/>
    <p:sldLayoutId id="2147484499" r:id="rId10"/>
    <p:sldLayoutId id="2147484500" r:id="rId11"/>
    <p:sldLayoutId id="2147484528" r:id="rId12"/>
    <p:sldLayoutId id="2147484529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0813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the outline text format</a:t>
            </a:r>
          </a:p>
          <a:p>
            <a:pPr lvl="1"/>
            <a:r>
              <a:rPr lang="en-GB" altLang="ja-JP" smtClean="0"/>
              <a:t>Second Outline Level</a:t>
            </a:r>
          </a:p>
          <a:p>
            <a:pPr lvl="2"/>
            <a:r>
              <a:rPr lang="en-GB" altLang="ja-JP" smtClean="0"/>
              <a:t>Third Outline Level</a:t>
            </a:r>
          </a:p>
          <a:p>
            <a:pPr lvl="3"/>
            <a:r>
              <a:rPr lang="en-GB" altLang="ja-JP" smtClean="0"/>
              <a:t>Fourth Outline Level</a:t>
            </a:r>
          </a:p>
          <a:p>
            <a:pPr lvl="4"/>
            <a:r>
              <a:rPr lang="en-GB" altLang="ja-JP" smtClean="0"/>
              <a:t>Fifth Outline Level</a:t>
            </a:r>
          </a:p>
          <a:p>
            <a:pPr lvl="4"/>
            <a:r>
              <a:rPr lang="en-GB" altLang="ja-JP" smtClean="0"/>
              <a:t>Sixth Outline Level</a:t>
            </a:r>
          </a:p>
          <a:p>
            <a:pPr lvl="4"/>
            <a:r>
              <a:rPr lang="en-GB" altLang="ja-JP" smtClean="0"/>
              <a:t>Seventh Outline Level</a:t>
            </a:r>
          </a:p>
          <a:p>
            <a:pPr lvl="4"/>
            <a:r>
              <a:rPr lang="en-GB" altLang="ja-JP" smtClean="0"/>
              <a:t>Eighth Outline Level</a:t>
            </a:r>
          </a:p>
          <a:p>
            <a:pPr lvl="4"/>
            <a:r>
              <a:rPr lang="en-GB" altLang="ja-JP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33231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2" r:id="rId1"/>
    <p:sldLayoutId id="2147484503" r:id="rId2"/>
    <p:sldLayoutId id="2147484504" r:id="rId3"/>
    <p:sldLayoutId id="2147484505" r:id="rId4"/>
    <p:sldLayoutId id="2147484506" r:id="rId5"/>
    <p:sldLayoutId id="2147484507" r:id="rId6"/>
    <p:sldLayoutId id="2147484508" r:id="rId7"/>
    <p:sldLayoutId id="2147484509" r:id="rId8"/>
    <p:sldLayoutId id="2147484510" r:id="rId9"/>
    <p:sldLayoutId id="2147484511" r:id="rId10"/>
    <p:sldLayoutId id="2147484512" r:id="rId11"/>
    <p:sldLayoutId id="2147484513" r:id="rId12"/>
    <p:sldLayoutId id="2147484514" r:id="rId1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5F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5FAA"/>
          </a:solidFill>
          <a:latin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5FAA"/>
          </a:solidFill>
          <a:latin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5FAA"/>
          </a:solidFill>
          <a:latin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5FAA"/>
          </a:solidFill>
          <a:latin typeface="Arial" charset="0"/>
          <a:cs typeface="Arial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5FAA"/>
          </a:solidFill>
          <a:latin typeface="Arial" charset="0"/>
          <a:cs typeface="Arial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5FAA"/>
          </a:solidFill>
          <a:latin typeface="Arial" charset="0"/>
          <a:cs typeface="Arial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5FAA"/>
          </a:solidFill>
          <a:latin typeface="Arial" charset="0"/>
          <a:cs typeface="Arial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5FAA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8450" y="950913"/>
            <a:ext cx="873918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3688" y="1638300"/>
            <a:ext cx="870585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989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9088" y="6500813"/>
            <a:ext cx="223361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800" b="0" u="none">
                <a:solidFill>
                  <a:srgbClr val="000098"/>
                </a:solidFill>
                <a:latin typeface="Tahoma" pitchFamily="34" charset="0"/>
                <a:cs typeface="Arial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989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65463" y="6500813"/>
            <a:ext cx="34512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800" b="0" u="none">
                <a:solidFill>
                  <a:srgbClr val="000098"/>
                </a:solidFill>
                <a:latin typeface="Tahoma" pitchFamily="34" charset="0"/>
                <a:cs typeface="Arial"/>
              </a:defRPr>
            </a:lvl1pPr>
          </a:lstStyle>
          <a:p>
            <a:pPr>
              <a:defRPr/>
            </a:pPr>
            <a:r>
              <a:rPr lang="en-GB" altLang="en-US"/>
              <a:t>© GEO Secretariat</a:t>
            </a:r>
          </a:p>
        </p:txBody>
      </p:sp>
      <p:sp>
        <p:nvSpPr>
          <p:cNvPr id="3989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37388" y="6500813"/>
            <a:ext cx="19050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800" b="0" u="none">
                <a:solidFill>
                  <a:srgbClr val="000098"/>
                </a:solidFill>
                <a:latin typeface="Tahoma" pitchFamily="34" charset="0"/>
                <a:cs typeface="Arial"/>
              </a:defRPr>
            </a:lvl1pPr>
          </a:lstStyle>
          <a:p>
            <a:pPr>
              <a:defRPr/>
            </a:pPr>
            <a:r>
              <a:rPr lang="en-GB" altLang="en-US"/>
              <a:t>slide </a:t>
            </a:r>
            <a:fld id="{4466E21D-8C7A-463E-88D9-E7108EE369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7175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 txBox="1">
            <a:spLocks noChangeAspect="1"/>
          </p:cNvSpPr>
          <p:nvPr userDrawn="1"/>
        </p:nvSpPr>
        <p:spPr>
          <a:xfrm>
            <a:off x="7038000" y="6501600"/>
            <a:ext cx="1905000" cy="215900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>
              <a:defRPr/>
            </a:pPr>
            <a:r>
              <a:rPr lang="en-GB" altLang="en-US" sz="800" dirty="0" smtClean="0">
                <a:solidFill>
                  <a:srgbClr val="000098"/>
                </a:solidFill>
              </a:rPr>
              <a:t>Page </a:t>
            </a:r>
            <a:fld id="{81E077DA-28B3-4924-AD3E-03113DA01EAE}" type="slidenum">
              <a:rPr lang="en-GB" altLang="en-US" sz="800" smtClean="0">
                <a:solidFill>
                  <a:srgbClr val="000098"/>
                </a:solidFill>
              </a:rPr>
              <a:pPr algn="r">
                <a:defRPr/>
              </a:pPr>
              <a:t>‹#›</a:t>
            </a:fld>
            <a:endParaRPr lang="en-GB" altLang="en-US" sz="800" dirty="0">
              <a:solidFill>
                <a:srgbClr val="0000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2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6" r:id="rId1"/>
    <p:sldLayoutId id="2147484517" r:id="rId2"/>
    <p:sldLayoutId id="2147484518" r:id="rId3"/>
    <p:sldLayoutId id="2147484519" r:id="rId4"/>
    <p:sldLayoutId id="2147484520" r:id="rId5"/>
    <p:sldLayoutId id="2147484521" r:id="rId6"/>
    <p:sldLayoutId id="2147484522" r:id="rId7"/>
    <p:sldLayoutId id="2147484523" r:id="rId8"/>
    <p:sldLayoutId id="2147484524" r:id="rId9"/>
    <p:sldLayoutId id="2147484525" r:id="rId10"/>
    <p:sldLayoutId id="2147484526" r:id="rId11"/>
    <p:sldLayoutId id="2147484527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75438" y="908720"/>
            <a:ext cx="8077200" cy="3258491"/>
          </a:xfrm>
        </p:spPr>
        <p:txBody>
          <a:bodyPr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GEO Strategic Plan 2016-2025: Implementing </a:t>
            </a:r>
            <a:r>
              <a:rPr lang="en-US" altLang="ja-JP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GEOSS</a:t>
            </a:r>
            <a:br>
              <a:rPr lang="en-US" altLang="ja-JP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</a:br>
            <a:r>
              <a:rPr lang="en-US" altLang="ja-JP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and </a:t>
            </a:r>
            <a:br>
              <a:rPr lang="en-US" altLang="ja-JP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</a:br>
            <a:r>
              <a:rPr lang="en-US" altLang="ja-JP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GEO Work Programme 2016</a:t>
            </a:r>
            <a:br>
              <a:rPr lang="en-US" altLang="ja-JP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</a:br>
            <a:r>
              <a:rPr lang="en-US" altLang="ja-JP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/>
            </a:r>
            <a:br>
              <a:rPr lang="en-US" altLang="ja-JP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</a:br>
            <a:r>
              <a:rPr lang="en-US" altLang="ja-JP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Report from GEO </a:t>
            </a:r>
            <a:r>
              <a:rPr lang="en-US" altLang="ja-JP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Workplan</a:t>
            </a:r>
            <a:r>
              <a:rPr lang="en-US" altLang="ja-JP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Symposium</a:t>
            </a:r>
            <a:r>
              <a:rPr lang="en-US" altLang="ja-JP" sz="1400" i="1" dirty="0" smtClean="0">
                <a:solidFill>
                  <a:schemeClr val="tx1"/>
                </a:solidFill>
                <a:ea typeface="SimSun" pitchFamily="2" charset="-122"/>
                <a:cs typeface="Tahoma" pitchFamily="34" charset="0"/>
              </a:rPr>
              <a:t/>
            </a:r>
            <a:br>
              <a:rPr lang="en-US" altLang="ja-JP" sz="1400" i="1" dirty="0" smtClean="0">
                <a:solidFill>
                  <a:schemeClr val="tx1"/>
                </a:solidFill>
                <a:ea typeface="SimSun" pitchFamily="2" charset="-122"/>
                <a:cs typeface="Tahoma" pitchFamily="34" charset="0"/>
              </a:rPr>
            </a:br>
            <a:endParaRPr lang="en-US" altLang="ja-JP" sz="1400" dirty="0" smtClean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4293096"/>
            <a:ext cx="49685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smtClean="0"/>
              <a:t>WGISS#39</a:t>
            </a:r>
          </a:p>
          <a:p>
            <a:endParaRPr lang="en-US" sz="2400" b="1" cap="all" dirty="0"/>
          </a:p>
          <a:p>
            <a:r>
              <a:rPr lang="en-US" b="1" cap="all" dirty="0" smtClean="0"/>
              <a:t>Tsukuba (JAPAN), 11-15 May 2015</a:t>
            </a:r>
          </a:p>
          <a:p>
            <a:endParaRPr lang="en-US" b="1" cap="all" dirty="0"/>
          </a:p>
          <a:p>
            <a:r>
              <a:rPr lang="en-US" b="1" cap="all" dirty="0" smtClean="0"/>
              <a:t>Mirko Albani, ESA</a:t>
            </a:r>
          </a:p>
        </p:txBody>
      </p:sp>
    </p:spTree>
    <p:extLst>
      <p:ext uri="{BB962C8B-B14F-4D97-AF65-F5344CB8AC3E}">
        <p14:creationId xmlns:p14="http://schemas.microsoft.com/office/powerpoint/2010/main" val="33118255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821" y="692696"/>
            <a:ext cx="7062515" cy="936104"/>
          </a:xfrm>
        </p:spPr>
        <p:txBody>
          <a:bodyPr/>
          <a:lstStyle/>
          <a:p>
            <a:pPr algn="l"/>
            <a:r>
              <a:rPr lang="de-DE" sz="2800" b="1" dirty="0" err="1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Revised</a:t>
            </a:r>
            <a:r>
              <a:rPr lang="de-DE" sz="2800" b="1" dirty="0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 SBA</a:t>
            </a:r>
            <a:endParaRPr lang="de-DE" sz="2800" b="1" dirty="0">
              <a:solidFill>
                <a:srgbClr val="005FAA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5318" y="1412776"/>
            <a:ext cx="7977122" cy="3085912"/>
          </a:xfrm>
        </p:spPr>
        <p:txBody>
          <a:bodyPr/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SBA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user-engagement</a:t>
            </a:r>
            <a:endParaRPr lang="de-DE" sz="1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1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ensterinhalt horizontal verschieben 5"/>
          <p:cNvSpPr/>
          <p:nvPr/>
        </p:nvSpPr>
        <p:spPr bwMode="auto">
          <a:xfrm>
            <a:off x="6516216" y="5373216"/>
            <a:ext cx="2627784" cy="792088"/>
          </a:xfrm>
          <a:prstGeom prst="horizontalScrol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6194746"/>
            <a:ext cx="7961356" cy="553998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Application-oriented SBA proposed – to be discussed further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8" name="Picture 25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6832"/>
            <a:ext cx="5832648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31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821" y="980728"/>
            <a:ext cx="7062515" cy="936104"/>
          </a:xfrm>
        </p:spPr>
        <p:txBody>
          <a:bodyPr/>
          <a:lstStyle/>
          <a:p>
            <a:pPr algn="l"/>
            <a:r>
              <a:rPr lang="de-DE" sz="2800" b="1" dirty="0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Work Programme</a:t>
            </a:r>
            <a:endParaRPr lang="de-DE" sz="2800" b="1" dirty="0">
              <a:solidFill>
                <a:srgbClr val="005FAA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5318" y="1700808"/>
            <a:ext cx="7977122" cy="3085912"/>
          </a:xfrm>
        </p:spPr>
        <p:txBody>
          <a:bodyPr/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prioritze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ambition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de-DE" sz="1800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1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3-year Work Programmes,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transitional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 Programme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GEO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decide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</a:t>
            </a:r>
            <a:endParaRPr lang="de-DE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 Programme Board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indicative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endParaRPr lang="de-DE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ensterinhalt horizontal verschieben 5"/>
          <p:cNvSpPr/>
          <p:nvPr/>
        </p:nvSpPr>
        <p:spPr bwMode="auto">
          <a:xfrm>
            <a:off x="6516216" y="5373216"/>
            <a:ext cx="2627784" cy="792088"/>
          </a:xfrm>
          <a:prstGeom prst="horizontalScrol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036" y="5345921"/>
            <a:ext cx="7776864" cy="1015663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Work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Programme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concept developed further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Community input needed, including here</a:t>
            </a:r>
          </a:p>
        </p:txBody>
      </p:sp>
    </p:spTree>
    <p:extLst>
      <p:ext uri="{BB962C8B-B14F-4D97-AF65-F5344CB8AC3E}">
        <p14:creationId xmlns:p14="http://schemas.microsoft.com/office/powerpoint/2010/main" val="1387206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821" y="692696"/>
            <a:ext cx="7062515" cy="936104"/>
          </a:xfrm>
        </p:spPr>
        <p:txBody>
          <a:bodyPr/>
          <a:lstStyle/>
          <a:p>
            <a:pPr algn="l"/>
            <a:r>
              <a:rPr lang="de-DE" sz="2800" b="1" dirty="0" err="1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Governance</a:t>
            </a:r>
            <a:endParaRPr lang="de-DE" sz="2800" b="1" dirty="0">
              <a:solidFill>
                <a:srgbClr val="005FAA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5318" y="1412776"/>
            <a:ext cx="8588682" cy="3085912"/>
          </a:xfrm>
        </p:spPr>
        <p:txBody>
          <a:bodyPr/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 needs to clearly support implementation needs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Evolve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ExCom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more equitable participation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to 15 seats plus 3 PO observers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 rotation of Co-Chairs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 </a:t>
            </a:r>
            <a:r>
              <a:rPr lang="en-US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Board to discuss implementation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PO and Members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Nominate PO observers in </a:t>
            </a:r>
            <a:r>
              <a:rPr lang="en-US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ExCom</a:t>
            </a:r>
            <a:endPara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GEO as independent legal persona</a:t>
            </a:r>
          </a:p>
        </p:txBody>
      </p:sp>
      <p:sp>
        <p:nvSpPr>
          <p:cNvPr id="6" name="Fensterinhalt horizontal verschieben 5"/>
          <p:cNvSpPr/>
          <p:nvPr/>
        </p:nvSpPr>
        <p:spPr bwMode="auto">
          <a:xfrm>
            <a:off x="6516216" y="5373216"/>
            <a:ext cx="2627784" cy="792088"/>
          </a:xfrm>
          <a:prstGeom prst="horizontalScrol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036" y="5345921"/>
            <a:ext cx="7776864" cy="1015663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Form follows function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GEO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Programme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Board to oversee Work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Programme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206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821" y="980728"/>
            <a:ext cx="7062515" cy="936104"/>
          </a:xfrm>
        </p:spPr>
        <p:txBody>
          <a:bodyPr/>
          <a:lstStyle/>
          <a:p>
            <a:pPr algn="l"/>
            <a:r>
              <a:rPr lang="de-DE" sz="2800" b="1" dirty="0" err="1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Resourcing</a:t>
            </a:r>
            <a:endParaRPr lang="de-DE" sz="2800" b="1" dirty="0">
              <a:solidFill>
                <a:srgbClr val="005FAA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5318" y="1700808"/>
            <a:ext cx="7977122" cy="3085912"/>
          </a:xfrm>
        </p:spPr>
        <p:txBody>
          <a:bodyPr/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lack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all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voluntary</a:t>
            </a:r>
            <a:endParaRPr lang="de-DE" sz="1800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1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Commitments maintained as voluntary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for use of an indicative scale of contributions, ideally multi-year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Commitments to be </a:t>
            </a:r>
            <a:r>
              <a:rPr lang="en-US" b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specified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Flagships and Initiatives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allocations </a:t>
            </a:r>
            <a:r>
              <a:rPr lang="en-US" b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specified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Work </a:t>
            </a:r>
            <a:r>
              <a:rPr lang="en-US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ensterinhalt horizontal verschieben 5"/>
          <p:cNvSpPr/>
          <p:nvPr/>
        </p:nvSpPr>
        <p:spPr bwMode="auto">
          <a:xfrm>
            <a:off x="6516216" y="5373216"/>
            <a:ext cx="2627784" cy="792088"/>
          </a:xfrm>
          <a:prstGeom prst="horizontalScrol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036" y="5345921"/>
            <a:ext cx="7776864" cy="1015663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Mechanisms suggested to </a:t>
            </a:r>
            <a:r>
              <a:rPr lang="en-US" sz="2000" b="1" smtClean="0">
                <a:solidFill>
                  <a:schemeClr val="tx2">
                    <a:lumMod val="75000"/>
                  </a:schemeClr>
                </a:solidFill>
              </a:rPr>
              <a:t>strengthen reliability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of resourcing in voluntary context of GEO</a:t>
            </a:r>
          </a:p>
        </p:txBody>
      </p:sp>
    </p:spTree>
    <p:extLst>
      <p:ext uri="{BB962C8B-B14F-4D97-AF65-F5344CB8AC3E}">
        <p14:creationId xmlns:p14="http://schemas.microsoft.com/office/powerpoint/2010/main" val="2640763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75438" y="890589"/>
            <a:ext cx="8077200" cy="1962348"/>
          </a:xfrm>
        </p:spPr>
        <p:txBody>
          <a:bodyPr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Introducing the </a:t>
            </a:r>
            <a:br>
              <a:rPr lang="en-US" altLang="ja-JP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</a:br>
            <a:r>
              <a:rPr lang="en-US" altLang="ja-JP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GEO Work </a:t>
            </a:r>
            <a:r>
              <a:rPr lang="en-US" altLang="ja-JP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Programme</a:t>
            </a:r>
            <a:r>
              <a:rPr lang="en-US" altLang="ja-JP" sz="2400" i="1" dirty="0" smtClean="0">
                <a:solidFill>
                  <a:schemeClr val="tx1"/>
                </a:solidFill>
                <a:ea typeface="SimSun" pitchFamily="2" charset="-122"/>
                <a:cs typeface="Tahoma" pitchFamily="34" charset="0"/>
              </a:rPr>
              <a:t/>
            </a:r>
            <a:br>
              <a:rPr lang="en-US" altLang="ja-JP" sz="2400" i="1" dirty="0" smtClean="0">
                <a:solidFill>
                  <a:schemeClr val="tx1"/>
                </a:solidFill>
                <a:ea typeface="SimSun" pitchFamily="2" charset="-122"/>
                <a:cs typeface="Tahoma" pitchFamily="34" charset="0"/>
              </a:rPr>
            </a:br>
            <a:endParaRPr lang="en-US" altLang="ja-JP" sz="2400" dirty="0" smtClean="0">
              <a:solidFill>
                <a:srgbClr val="000000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03760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Work Programme </a:t>
            </a:r>
            <a:r>
              <a:rPr lang="de-DE" dirty="0" err="1" smtClean="0"/>
              <a:t>Structure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 smtClean="0"/>
              <a:t>GEO </a:t>
            </a:r>
            <a:r>
              <a:rPr lang="de-DE" dirty="0" err="1" smtClean="0"/>
              <a:t>Foundational</a:t>
            </a:r>
            <a:r>
              <a:rPr lang="de-DE" dirty="0" smtClean="0"/>
              <a:t> Tasks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GEO </a:t>
            </a:r>
            <a:r>
              <a:rPr lang="de-DE" dirty="0" err="1" smtClean="0"/>
              <a:t>Flagships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GEO Initiatives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GEO Community </a:t>
            </a:r>
            <a:r>
              <a:rPr lang="de-DE" dirty="0" err="1" smtClean="0"/>
              <a:t>activities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Resources </a:t>
            </a:r>
            <a:r>
              <a:rPr lang="de-DE" dirty="0" err="1" smtClean="0"/>
              <a:t>summary</a:t>
            </a:r>
            <a:endParaRPr lang="de-DE" dirty="0"/>
          </a:p>
        </p:txBody>
      </p:sp>
      <p:sp>
        <p:nvSpPr>
          <p:cNvPr id="4" name="Geschweifte Klammer links 3"/>
          <p:cNvSpPr/>
          <p:nvPr/>
        </p:nvSpPr>
        <p:spPr bwMode="auto">
          <a:xfrm rot="10800000">
            <a:off x="5000914" y="2132856"/>
            <a:ext cx="432050" cy="1728192"/>
          </a:xfrm>
          <a:prstGeom prst="leftBrace">
            <a:avLst/>
          </a:prstGeom>
          <a:solidFill>
            <a:schemeClr val="bg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436096" y="2649106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Implementation </a:t>
            </a:r>
            <a:br>
              <a:rPr lang="de-DE" sz="2000" b="1" dirty="0" smtClean="0"/>
            </a:br>
            <a:r>
              <a:rPr lang="de-DE" sz="2000" b="1" dirty="0" err="1" smtClean="0"/>
              <a:t>Mechanisms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214204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GEO </a:t>
            </a:r>
            <a:r>
              <a:rPr lang="de-DE" dirty="0" err="1" smtClean="0"/>
              <a:t>Foundational</a:t>
            </a:r>
            <a:r>
              <a:rPr lang="de-DE" dirty="0" smtClean="0"/>
              <a:t> Tasks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de-DE" dirty="0" err="1" smtClean="0"/>
              <a:t>Implements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supports</a:t>
            </a:r>
            <a:r>
              <a:rPr lang="de-DE" dirty="0" smtClean="0"/>
              <a:t> GEO Core </a:t>
            </a:r>
            <a:r>
              <a:rPr lang="de-DE" dirty="0" err="1" smtClean="0"/>
              <a:t>Function</a:t>
            </a:r>
            <a:endParaRPr lang="de-DE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Clear </a:t>
            </a:r>
            <a:r>
              <a:rPr lang="de-DE" dirty="0" err="1" smtClean="0"/>
              <a:t>relevance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Strategic </a:t>
            </a:r>
            <a:r>
              <a:rPr lang="de-DE" dirty="0" err="1" smtClean="0"/>
              <a:t>Objectives</a:t>
            </a:r>
            <a:endParaRPr lang="de-DE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err="1" smtClean="0"/>
              <a:t>Detailed</a:t>
            </a:r>
            <a:r>
              <a:rPr lang="de-DE" dirty="0" smtClean="0"/>
              <a:t> </a:t>
            </a:r>
            <a:r>
              <a:rPr lang="de-DE" dirty="0" err="1" smtClean="0"/>
              <a:t>description</a:t>
            </a:r>
            <a:r>
              <a:rPr lang="de-DE" dirty="0" smtClean="0"/>
              <a:t> in Work Programme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err="1" smtClean="0">
                <a:solidFill>
                  <a:schemeClr val="bg2"/>
                </a:solidFill>
              </a:rPr>
              <a:t>Resourced</a:t>
            </a:r>
            <a:r>
              <a:rPr lang="de-DE" dirty="0" smtClean="0">
                <a:solidFill>
                  <a:schemeClr val="bg2"/>
                </a:solidFill>
              </a:rPr>
              <a:t> </a:t>
            </a:r>
            <a:r>
              <a:rPr lang="de-DE" dirty="0" err="1" smtClean="0">
                <a:solidFill>
                  <a:schemeClr val="bg2"/>
                </a:solidFill>
              </a:rPr>
              <a:t>from</a:t>
            </a:r>
            <a:r>
              <a:rPr lang="de-DE" dirty="0" smtClean="0">
                <a:solidFill>
                  <a:schemeClr val="bg2"/>
                </a:solidFill>
              </a:rPr>
              <a:t> GEO Trust Fund, Member- </a:t>
            </a:r>
            <a:r>
              <a:rPr lang="de-DE" dirty="0" err="1" smtClean="0">
                <a:solidFill>
                  <a:schemeClr val="bg2"/>
                </a:solidFill>
              </a:rPr>
              <a:t>or</a:t>
            </a:r>
            <a:r>
              <a:rPr lang="de-DE" dirty="0" smtClean="0">
                <a:solidFill>
                  <a:schemeClr val="bg2"/>
                </a:solidFill>
              </a:rPr>
              <a:t> PO-</a:t>
            </a:r>
            <a:r>
              <a:rPr lang="de-DE" dirty="0" err="1" smtClean="0">
                <a:solidFill>
                  <a:schemeClr val="bg2"/>
                </a:solidFill>
              </a:rPr>
              <a:t>commitments</a:t>
            </a:r>
            <a:endParaRPr lang="de-DE" dirty="0" smtClean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chemeClr val="bg2"/>
                </a:solidFill>
              </a:rPr>
              <a:t>Central </a:t>
            </a:r>
            <a:r>
              <a:rPr lang="de-DE" dirty="0" err="1" smtClean="0">
                <a:solidFill>
                  <a:schemeClr val="bg2"/>
                </a:solidFill>
              </a:rPr>
              <a:t>to</a:t>
            </a:r>
            <a:r>
              <a:rPr lang="de-DE" dirty="0" smtClean="0">
                <a:solidFill>
                  <a:schemeClr val="bg2"/>
                </a:solidFill>
              </a:rPr>
              <a:t> </a:t>
            </a:r>
            <a:r>
              <a:rPr lang="de-DE" dirty="0" err="1" smtClean="0">
                <a:solidFill>
                  <a:schemeClr val="bg2"/>
                </a:solidFill>
              </a:rPr>
              <a:t>GEO‘s</a:t>
            </a:r>
            <a:r>
              <a:rPr lang="de-DE" dirty="0" smtClean="0">
                <a:solidFill>
                  <a:schemeClr val="bg2"/>
                </a:solidFill>
              </a:rPr>
              <a:t> </a:t>
            </a:r>
            <a:r>
              <a:rPr lang="de-DE" dirty="0" err="1" smtClean="0">
                <a:solidFill>
                  <a:schemeClr val="bg2"/>
                </a:solidFill>
              </a:rPr>
              <a:t>own</a:t>
            </a:r>
            <a:r>
              <a:rPr lang="de-DE" dirty="0" smtClean="0">
                <a:solidFill>
                  <a:schemeClr val="bg2"/>
                </a:solidFill>
              </a:rPr>
              <a:t> </a:t>
            </a:r>
            <a:r>
              <a:rPr lang="de-DE" dirty="0" err="1" smtClean="0">
                <a:solidFill>
                  <a:schemeClr val="bg2"/>
                </a:solidFill>
              </a:rPr>
              <a:t>activities</a:t>
            </a:r>
            <a:endParaRPr lang="de-DE" dirty="0" smtClean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err="1" smtClean="0">
                <a:solidFill>
                  <a:schemeClr val="bg2"/>
                </a:solidFill>
              </a:rPr>
              <a:t>Usually</a:t>
            </a:r>
            <a:r>
              <a:rPr lang="de-DE" dirty="0" smtClean="0">
                <a:solidFill>
                  <a:schemeClr val="bg2"/>
                </a:solidFill>
              </a:rPr>
              <a:t> strong GEOSEC </a:t>
            </a:r>
            <a:r>
              <a:rPr lang="de-DE" dirty="0" err="1" smtClean="0">
                <a:solidFill>
                  <a:schemeClr val="bg2"/>
                </a:solidFill>
              </a:rPr>
              <a:t>role</a:t>
            </a:r>
            <a:endParaRPr lang="de-DE" dirty="0" smtClean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err="1" smtClean="0">
                <a:solidFill>
                  <a:schemeClr val="bg2"/>
                </a:solidFill>
              </a:rPr>
              <a:t>Often</a:t>
            </a:r>
            <a:r>
              <a:rPr lang="de-DE" dirty="0" smtClean="0">
                <a:solidFill>
                  <a:schemeClr val="bg2"/>
                </a:solidFill>
              </a:rPr>
              <a:t> in </a:t>
            </a:r>
            <a:r>
              <a:rPr lang="de-DE" dirty="0" err="1" smtClean="0">
                <a:solidFill>
                  <a:schemeClr val="bg2"/>
                </a:solidFill>
              </a:rPr>
              <a:t>the</a:t>
            </a:r>
            <a:r>
              <a:rPr lang="de-DE" dirty="0" smtClean="0">
                <a:solidFill>
                  <a:schemeClr val="bg2"/>
                </a:solidFill>
              </a:rPr>
              <a:t> „</a:t>
            </a:r>
            <a:r>
              <a:rPr lang="de-DE" dirty="0" err="1" smtClean="0">
                <a:solidFill>
                  <a:schemeClr val="bg2"/>
                </a:solidFill>
              </a:rPr>
              <a:t>Advocate</a:t>
            </a:r>
            <a:r>
              <a:rPr lang="de-DE" dirty="0" smtClean="0">
                <a:solidFill>
                  <a:schemeClr val="bg2"/>
                </a:solidFill>
              </a:rPr>
              <a:t>“ </a:t>
            </a:r>
            <a:r>
              <a:rPr lang="de-DE" dirty="0" err="1" smtClean="0">
                <a:solidFill>
                  <a:schemeClr val="bg2"/>
                </a:solidFill>
              </a:rPr>
              <a:t>or</a:t>
            </a:r>
            <a:r>
              <a:rPr lang="de-DE" dirty="0" smtClean="0">
                <a:solidFill>
                  <a:schemeClr val="bg2"/>
                </a:solidFill>
              </a:rPr>
              <a:t> „</a:t>
            </a:r>
            <a:r>
              <a:rPr lang="de-DE" dirty="0" err="1" smtClean="0">
                <a:solidFill>
                  <a:schemeClr val="bg2"/>
                </a:solidFill>
              </a:rPr>
              <a:t>Engage</a:t>
            </a:r>
            <a:r>
              <a:rPr lang="de-DE" dirty="0" smtClean="0">
                <a:solidFill>
                  <a:schemeClr val="bg2"/>
                </a:solidFill>
              </a:rPr>
              <a:t>“ Area </a:t>
            </a:r>
            <a:r>
              <a:rPr lang="de-DE" dirty="0" err="1" smtClean="0">
                <a:solidFill>
                  <a:schemeClr val="bg2"/>
                </a:solidFill>
              </a:rPr>
              <a:t>of</a:t>
            </a:r>
            <a:r>
              <a:rPr lang="de-DE" dirty="0" smtClean="0">
                <a:solidFill>
                  <a:schemeClr val="bg2"/>
                </a:solidFill>
              </a:rPr>
              <a:t> Action</a:t>
            </a:r>
            <a:r>
              <a:rPr lang="en-US" dirty="0" smtClean="0">
                <a:solidFill>
                  <a:schemeClr val="bg2"/>
                </a:solidFill>
              </a:rPr>
              <a:t>.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/>
            <a:r>
              <a:rPr lang="en-US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GEO Portal, Data Sharing Principles, Frequency Protection, 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686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GEO </a:t>
            </a:r>
            <a:r>
              <a:rPr lang="de-DE" dirty="0" err="1" smtClean="0"/>
              <a:t>Flagships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Substantial</a:t>
            </a:r>
            <a:r>
              <a:rPr lang="en-US" dirty="0"/>
              <a:t>, mature activity of global or regional scope;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Aims </a:t>
            </a:r>
            <a:r>
              <a:rPr lang="en-US" dirty="0"/>
              <a:t>to provide information service or product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pre-operationally </a:t>
            </a:r>
            <a:r>
              <a:rPr lang="en-US" dirty="0"/>
              <a:t>or as pilot;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err="1" smtClean="0"/>
              <a:t>Flagship</a:t>
            </a:r>
            <a:r>
              <a:rPr lang="de-DE" dirty="0" smtClean="0"/>
              <a:t> </a:t>
            </a:r>
            <a:r>
              <a:rPr lang="de-DE" dirty="0"/>
              <a:t>Implementation </a:t>
            </a:r>
            <a:r>
              <a:rPr lang="de-DE" dirty="0" smtClean="0"/>
              <a:t>Plan</a:t>
            </a:r>
            <a:endParaRPr lang="de-DE" dirty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Multi-national </a:t>
            </a:r>
            <a:r>
              <a:rPr lang="de-DE" dirty="0" err="1"/>
              <a:t>stakeholder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err="1" smtClean="0"/>
              <a:t>Alignment</a:t>
            </a:r>
            <a:r>
              <a:rPr lang="de-DE" dirty="0" smtClean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political</a:t>
            </a:r>
            <a:r>
              <a:rPr lang="de-DE" dirty="0"/>
              <a:t> </a:t>
            </a:r>
            <a:r>
              <a:rPr lang="de-DE" dirty="0" err="1"/>
              <a:t>priorities</a:t>
            </a:r>
            <a:r>
              <a:rPr lang="de-DE" dirty="0"/>
              <a:t>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Clear </a:t>
            </a:r>
            <a:r>
              <a:rPr lang="en-US" dirty="0"/>
              <a:t>relevance to GEO’s Strategic Objectives.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/>
            <a:r>
              <a:rPr lang="en-US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GFOI, GEO-GLAM, GEO-</a:t>
            </a:r>
            <a:r>
              <a:rPr lang="en-US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BoN</a:t>
            </a:r>
            <a:r>
              <a:rPr lang="en-US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, …</a:t>
            </a:r>
            <a:endParaRPr lang="en-US" b="1" dirty="0">
              <a:solidFill>
                <a:srgbClr val="C00000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919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GEO Initiatives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Activity </a:t>
            </a:r>
            <a:r>
              <a:rPr lang="en-US" dirty="0"/>
              <a:t>of global or regional scope;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Aims </a:t>
            </a:r>
            <a:r>
              <a:rPr lang="en-US" dirty="0"/>
              <a:t>to develop or demonstrate prototype information service or product;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Implementation </a:t>
            </a:r>
            <a:r>
              <a:rPr lang="de-DE" dirty="0"/>
              <a:t>Plan</a:t>
            </a:r>
            <a:r>
              <a:rPr lang="de-DE" dirty="0" smtClean="0"/>
              <a:t>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Multi-national </a:t>
            </a:r>
            <a:r>
              <a:rPr lang="de-DE" dirty="0" err="1"/>
              <a:t>stakeholder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Clear </a:t>
            </a:r>
            <a:r>
              <a:rPr lang="en-US" dirty="0"/>
              <a:t>relevance to GEO’s Strategic Objectives </a:t>
            </a:r>
          </a:p>
          <a:p>
            <a:pPr>
              <a:buFont typeface="Wingdings" panose="05000000000000000000" pitchFamily="2" charset="2"/>
              <a:buChar char="ü"/>
            </a:pPr>
            <a:endParaRPr lang="de-DE" dirty="0" smtClean="0"/>
          </a:p>
          <a:p>
            <a:pPr marL="0" indent="0"/>
            <a:r>
              <a:rPr lang="de-DE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Blue Planet, </a:t>
            </a:r>
            <a:r>
              <a:rPr lang="de-DE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Cold</a:t>
            </a:r>
            <a:r>
              <a:rPr lang="de-DE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Regions</a:t>
            </a:r>
            <a:r>
              <a:rPr lang="de-DE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, Great </a:t>
            </a:r>
            <a:r>
              <a:rPr lang="de-DE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Lakes</a:t>
            </a:r>
            <a:r>
              <a:rPr lang="de-DE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, …</a:t>
            </a:r>
            <a:endParaRPr lang="de-DE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21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GEO Community </a:t>
            </a:r>
            <a:r>
              <a:rPr lang="de-DE" dirty="0" err="1" smtClean="0"/>
              <a:t>Activities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Objective </a:t>
            </a:r>
            <a:r>
              <a:rPr lang="en-US" dirty="0"/>
              <a:t>shared by a group of interested partners,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Multi-national </a:t>
            </a:r>
            <a:r>
              <a:rPr lang="en-US" dirty="0"/>
              <a:t>stakeholder group or scope,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Relevance </a:t>
            </a:r>
            <a:r>
              <a:rPr lang="en-US" dirty="0"/>
              <a:t>to GEO’s Strategic Objectives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/>
            <a:r>
              <a:rPr lang="de-DE" b="1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de-DE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Global Land Cover, Urban </a:t>
            </a:r>
            <a:r>
              <a:rPr lang="de-DE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Observations</a:t>
            </a:r>
            <a:r>
              <a:rPr lang="de-DE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, EO </a:t>
            </a:r>
            <a:r>
              <a:rPr lang="de-DE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for</a:t>
            </a:r>
            <a:r>
              <a:rPr lang="de-DE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Mineral Resources, …</a:t>
            </a:r>
            <a:endParaRPr lang="de-DE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75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98450" y="404664"/>
            <a:ext cx="8739188" cy="611187"/>
          </a:xfrm>
        </p:spPr>
        <p:txBody>
          <a:bodyPr/>
          <a:lstStyle/>
          <a:p>
            <a:r>
              <a:rPr lang="en-CA" altLang="en-US" b="1" dirty="0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What’s new?</a:t>
            </a:r>
            <a:endParaRPr lang="en-CA" altLang="en-US" b="1" dirty="0">
              <a:solidFill>
                <a:srgbClr val="005FAA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525365" y="1432056"/>
            <a:ext cx="2160240" cy="1224136"/>
            <a:chOff x="683568" y="1541957"/>
            <a:chExt cx="2160240" cy="1224136"/>
          </a:xfrm>
        </p:grpSpPr>
        <p:sp>
          <p:nvSpPr>
            <p:cNvPr id="3" name="Rechteck 2"/>
            <p:cNvSpPr/>
            <p:nvPr/>
          </p:nvSpPr>
          <p:spPr bwMode="auto">
            <a:xfrm>
              <a:off x="683568" y="1541957"/>
              <a:ext cx="2160240" cy="1224136"/>
            </a:xfrm>
            <a:prstGeom prst="rect">
              <a:avLst/>
            </a:prstGeom>
            <a:solidFill>
              <a:srgbClr val="E86E38"/>
            </a:solidFill>
            <a:ln w="19050">
              <a:solidFill>
                <a:schemeClr val="tx2">
                  <a:lumMod val="50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785408" y="1785010"/>
              <a:ext cx="19565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Unique value </a:t>
              </a:r>
              <a:r>
                <a:rPr lang="de-DE" sz="2000" dirty="0" err="1" smtClean="0"/>
                <a:t>defined</a:t>
              </a:r>
              <a:endParaRPr lang="de-DE" sz="2000" dirty="0"/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3323874" y="1412776"/>
            <a:ext cx="2655913" cy="1224136"/>
            <a:chOff x="2852191" y="1541957"/>
            <a:chExt cx="2655913" cy="1224136"/>
          </a:xfrm>
        </p:grpSpPr>
        <p:sp>
          <p:nvSpPr>
            <p:cNvPr id="7" name="Rechteck 6"/>
            <p:cNvSpPr/>
            <p:nvPr/>
          </p:nvSpPr>
          <p:spPr bwMode="auto">
            <a:xfrm>
              <a:off x="2909283" y="1541957"/>
              <a:ext cx="2541729" cy="1224136"/>
            </a:xfrm>
            <a:prstGeom prst="rect">
              <a:avLst/>
            </a:prstGeom>
            <a:solidFill>
              <a:srgbClr val="E86E38"/>
            </a:solidFill>
            <a:ln w="19050">
              <a:solidFill>
                <a:schemeClr val="tx2">
                  <a:lumMod val="50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2852191" y="1785010"/>
              <a:ext cx="26559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 smtClean="0"/>
                <a:t>Strategic </a:t>
              </a:r>
              <a:r>
                <a:rPr lang="de-DE" sz="2000" b="1" dirty="0" err="1" smtClean="0"/>
                <a:t>Objecives</a:t>
              </a:r>
              <a:r>
                <a:rPr lang="de-DE" sz="2000" b="1" dirty="0" smtClean="0"/>
                <a:t> </a:t>
              </a:r>
              <a:r>
                <a:rPr lang="de-DE" sz="2000" dirty="0" err="1" smtClean="0"/>
                <a:t>refined</a:t>
              </a:r>
              <a:endParaRPr lang="de-DE" sz="2000" dirty="0"/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6618056" y="1447128"/>
            <a:ext cx="2160240" cy="1224136"/>
            <a:chOff x="5652120" y="1541957"/>
            <a:chExt cx="2160240" cy="1224136"/>
          </a:xfrm>
        </p:grpSpPr>
        <p:sp>
          <p:nvSpPr>
            <p:cNvPr id="9" name="Rechteck 8"/>
            <p:cNvSpPr/>
            <p:nvPr/>
          </p:nvSpPr>
          <p:spPr bwMode="auto">
            <a:xfrm>
              <a:off x="5652120" y="1541957"/>
              <a:ext cx="2160240" cy="1224136"/>
            </a:xfrm>
            <a:prstGeom prst="rect">
              <a:avLst/>
            </a:prstGeom>
            <a:solidFill>
              <a:srgbClr val="E86E38"/>
            </a:solidFill>
            <a:ln w="19050">
              <a:solidFill>
                <a:schemeClr val="tx2">
                  <a:lumMod val="50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5703040" y="1785010"/>
              <a:ext cx="2058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 smtClean="0"/>
                <a:t>GEOSS </a:t>
              </a:r>
              <a:br>
                <a:rPr lang="de-DE" sz="2000" b="1" dirty="0" smtClean="0"/>
              </a:br>
              <a:r>
                <a:rPr lang="de-DE" sz="2000" dirty="0" err="1" smtClean="0"/>
                <a:t>better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described</a:t>
              </a:r>
              <a:endParaRPr lang="de-DE" sz="2000" dirty="0"/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107504" y="3212976"/>
            <a:ext cx="3218823" cy="1224136"/>
            <a:chOff x="69650" y="2975206"/>
            <a:chExt cx="3218823" cy="1224136"/>
          </a:xfrm>
        </p:grpSpPr>
        <p:sp>
          <p:nvSpPr>
            <p:cNvPr id="11" name="Rechteck 10"/>
            <p:cNvSpPr/>
            <p:nvPr/>
          </p:nvSpPr>
          <p:spPr bwMode="auto">
            <a:xfrm>
              <a:off x="69650" y="2975206"/>
              <a:ext cx="3218823" cy="1224136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2">
                  <a:lumMod val="50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69650" y="3111671"/>
              <a:ext cx="32188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 smtClean="0"/>
                <a:t>Core </a:t>
              </a:r>
              <a:r>
                <a:rPr lang="de-DE" sz="2000" b="1" dirty="0" err="1" smtClean="0"/>
                <a:t>Functions</a:t>
              </a:r>
              <a:r>
                <a:rPr lang="de-DE" sz="2000" b="1" dirty="0" smtClean="0"/>
                <a:t> </a:t>
              </a:r>
              <a:br>
                <a:rPr lang="de-DE" sz="2000" b="1" dirty="0" smtClean="0"/>
              </a:br>
              <a:r>
                <a:rPr lang="de-DE" sz="2000" dirty="0" err="1" smtClean="0"/>
                <a:t>refined</a:t>
              </a:r>
              <a:r>
                <a:rPr lang="de-DE" sz="2000" dirty="0" smtClean="0"/>
                <a:t>; </a:t>
              </a:r>
              <a:br>
                <a:rPr lang="de-DE" sz="2000" dirty="0" smtClean="0"/>
              </a:br>
              <a:r>
                <a:rPr lang="de-DE" sz="2000" dirty="0" err="1" smtClean="0"/>
                <a:t>targets</a:t>
              </a:r>
              <a:r>
                <a:rPr lang="de-DE" sz="2000" dirty="0" smtClean="0"/>
                <a:t> &amp; </a:t>
              </a:r>
              <a:r>
                <a:rPr lang="de-DE" sz="2000" dirty="0" err="1"/>
                <a:t>i</a:t>
              </a:r>
              <a:r>
                <a:rPr lang="de-DE" sz="2000" dirty="0" err="1" smtClean="0"/>
                <a:t>ndicators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added</a:t>
              </a:r>
              <a:endParaRPr lang="de-DE" sz="2000" dirty="0"/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3561908" y="3212976"/>
            <a:ext cx="3576883" cy="1224136"/>
            <a:chOff x="2981291" y="2923780"/>
            <a:chExt cx="3576883" cy="1224136"/>
          </a:xfrm>
        </p:grpSpPr>
        <p:sp>
          <p:nvSpPr>
            <p:cNvPr id="13" name="Rechteck 12"/>
            <p:cNvSpPr/>
            <p:nvPr/>
          </p:nvSpPr>
          <p:spPr bwMode="auto">
            <a:xfrm>
              <a:off x="2986883" y="2923780"/>
              <a:ext cx="3571291" cy="1224136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2">
                  <a:lumMod val="50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2981291" y="3111671"/>
              <a:ext cx="3469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 err="1" smtClean="0"/>
                <a:t>Implementing</a:t>
              </a:r>
              <a:r>
                <a:rPr lang="de-DE" sz="2000" b="1" dirty="0" smtClean="0"/>
                <a:t> </a:t>
              </a:r>
              <a:r>
                <a:rPr lang="de-DE" sz="2000" b="1" dirty="0" err="1" smtClean="0"/>
                <a:t>Mechanisms</a:t>
              </a:r>
              <a:r>
                <a:rPr lang="de-DE" sz="2000" b="1" dirty="0" smtClean="0"/>
                <a:t> </a:t>
              </a:r>
              <a:r>
                <a:rPr lang="de-DE" sz="2000" dirty="0" err="1" smtClean="0"/>
                <a:t>consolidated</a:t>
              </a:r>
              <a:endParaRPr lang="de-DE" sz="2000" dirty="0"/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7374372" y="3212976"/>
            <a:ext cx="1662124" cy="1224136"/>
            <a:chOff x="7065252" y="3001308"/>
            <a:chExt cx="1662124" cy="1224136"/>
          </a:xfrm>
        </p:grpSpPr>
        <p:sp>
          <p:nvSpPr>
            <p:cNvPr id="15" name="Rechteck 14"/>
            <p:cNvSpPr/>
            <p:nvPr/>
          </p:nvSpPr>
          <p:spPr bwMode="auto">
            <a:xfrm>
              <a:off x="7065252" y="3001308"/>
              <a:ext cx="1662124" cy="1224136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2">
                  <a:lumMod val="50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7113770" y="3181905"/>
              <a:ext cx="15837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 smtClean="0"/>
                <a:t>SBAs </a:t>
              </a:r>
              <a:br>
                <a:rPr lang="de-DE" sz="2000" b="1" dirty="0" smtClean="0"/>
              </a:br>
              <a:r>
                <a:rPr lang="de-DE" sz="2000" dirty="0" err="1" smtClean="0"/>
                <a:t>revised</a:t>
              </a:r>
              <a:endParaRPr lang="de-DE" sz="2000" dirty="0"/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-36512" y="5013176"/>
            <a:ext cx="2880320" cy="1224136"/>
            <a:chOff x="323528" y="4483164"/>
            <a:chExt cx="2880320" cy="1224136"/>
          </a:xfrm>
        </p:grpSpPr>
        <p:sp>
          <p:nvSpPr>
            <p:cNvPr id="17" name="Rechteck 16"/>
            <p:cNvSpPr/>
            <p:nvPr/>
          </p:nvSpPr>
          <p:spPr bwMode="auto">
            <a:xfrm>
              <a:off x="486471" y="4483164"/>
              <a:ext cx="2554435" cy="1224136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2">
                  <a:lumMod val="50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323528" y="4634464"/>
              <a:ext cx="2880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 smtClean="0"/>
                <a:t>Work Programme </a:t>
              </a:r>
              <a:r>
                <a:rPr lang="de-DE" sz="2000" dirty="0" err="1" smtClean="0"/>
                <a:t>developed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further</a:t>
              </a:r>
              <a:r>
                <a:rPr lang="de-DE" sz="2000" dirty="0" smtClean="0"/>
                <a:t>; </a:t>
              </a:r>
              <a:endParaRPr lang="de-DE" sz="2000" dirty="0"/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6253949" y="5013176"/>
            <a:ext cx="2752708" cy="1224136"/>
            <a:chOff x="6571820" y="4483164"/>
            <a:chExt cx="2752708" cy="1224136"/>
          </a:xfrm>
        </p:grpSpPr>
        <p:sp>
          <p:nvSpPr>
            <p:cNvPr id="21" name="Rechteck 20"/>
            <p:cNvSpPr/>
            <p:nvPr/>
          </p:nvSpPr>
          <p:spPr bwMode="auto">
            <a:xfrm>
              <a:off x="6571820" y="4483164"/>
              <a:ext cx="2752708" cy="1224136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2">
                  <a:lumMod val="50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6622740" y="4634464"/>
              <a:ext cx="26508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 smtClean="0">
                  <a:solidFill>
                    <a:srgbClr val="C00000"/>
                  </a:solidFill>
                </a:rPr>
                <a:t>Resources </a:t>
              </a:r>
              <a:br>
                <a:rPr lang="de-DE" sz="2000" b="1" dirty="0" smtClean="0">
                  <a:solidFill>
                    <a:srgbClr val="C00000"/>
                  </a:solidFill>
                </a:rPr>
              </a:br>
              <a:r>
                <a:rPr lang="de-DE" sz="2000" dirty="0" err="1" smtClean="0">
                  <a:solidFill>
                    <a:srgbClr val="C00000"/>
                  </a:solidFill>
                </a:rPr>
                <a:t>indicative</a:t>
              </a:r>
              <a:r>
                <a:rPr lang="de-DE" sz="2000" dirty="0" smtClean="0">
                  <a:solidFill>
                    <a:srgbClr val="C00000"/>
                  </a:solidFill>
                </a:rPr>
                <a:t> </a:t>
              </a:r>
              <a:r>
                <a:rPr lang="de-DE" sz="2000" dirty="0" err="1" smtClean="0">
                  <a:solidFill>
                    <a:srgbClr val="C00000"/>
                  </a:solidFill>
                </a:rPr>
                <a:t>scale</a:t>
              </a:r>
              <a:r>
                <a:rPr lang="de-DE" sz="2000" dirty="0" smtClean="0">
                  <a:solidFill>
                    <a:srgbClr val="C00000"/>
                  </a:solidFill>
                </a:rPr>
                <a:t>;</a:t>
              </a:r>
            </a:p>
            <a:p>
              <a:pPr algn="ctr"/>
              <a:r>
                <a:rPr lang="de-DE" sz="2000" dirty="0" err="1">
                  <a:solidFill>
                    <a:srgbClr val="C00000"/>
                  </a:solidFill>
                </a:rPr>
                <a:t>s</a:t>
              </a:r>
              <a:r>
                <a:rPr lang="de-DE" sz="2000" dirty="0" err="1" smtClean="0">
                  <a:solidFill>
                    <a:srgbClr val="C00000"/>
                  </a:solidFill>
                </a:rPr>
                <a:t>pecific</a:t>
              </a:r>
              <a:r>
                <a:rPr lang="de-DE" sz="2000" dirty="0" smtClean="0">
                  <a:solidFill>
                    <a:srgbClr val="C00000"/>
                  </a:solidFill>
                </a:rPr>
                <a:t> </a:t>
              </a:r>
              <a:r>
                <a:rPr lang="de-DE" sz="2000" dirty="0" err="1" smtClean="0">
                  <a:solidFill>
                    <a:srgbClr val="C00000"/>
                  </a:solidFill>
                </a:rPr>
                <a:t>contributions</a:t>
              </a:r>
              <a:endParaRPr lang="de-DE" sz="2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2627784" y="5013176"/>
            <a:ext cx="3702240" cy="1224136"/>
            <a:chOff x="2971420" y="4483164"/>
            <a:chExt cx="3702240" cy="1224136"/>
          </a:xfrm>
        </p:grpSpPr>
        <p:sp>
          <p:nvSpPr>
            <p:cNvPr id="19" name="Rechteck 18"/>
            <p:cNvSpPr/>
            <p:nvPr/>
          </p:nvSpPr>
          <p:spPr bwMode="auto">
            <a:xfrm>
              <a:off x="3130172" y="4483164"/>
              <a:ext cx="3384737" cy="1224136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2">
                  <a:lumMod val="50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2971420" y="4634464"/>
              <a:ext cx="37022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 err="1" smtClean="0">
                  <a:solidFill>
                    <a:srgbClr val="C00000"/>
                  </a:solidFill>
                </a:rPr>
                <a:t>Governance</a:t>
              </a:r>
              <a:r>
                <a:rPr lang="de-DE" sz="2000" b="1" dirty="0" smtClean="0">
                  <a:solidFill>
                    <a:srgbClr val="C00000"/>
                  </a:solidFill>
                </a:rPr>
                <a:t/>
              </a:r>
              <a:br>
                <a:rPr lang="de-DE" sz="2000" b="1" dirty="0" smtClean="0">
                  <a:solidFill>
                    <a:srgbClr val="C00000"/>
                  </a:solidFill>
                </a:rPr>
              </a:br>
              <a:r>
                <a:rPr lang="de-DE" sz="2000" dirty="0" smtClean="0">
                  <a:solidFill>
                    <a:srgbClr val="C00000"/>
                  </a:solidFill>
                </a:rPr>
                <a:t>Programme Board </a:t>
              </a:r>
              <a:r>
                <a:rPr lang="de-DE" sz="2000" dirty="0" err="1" smtClean="0">
                  <a:solidFill>
                    <a:srgbClr val="C00000"/>
                  </a:solidFill>
                </a:rPr>
                <a:t>added</a:t>
              </a:r>
              <a:r>
                <a:rPr lang="de-DE" sz="2000" dirty="0" smtClean="0">
                  <a:solidFill>
                    <a:srgbClr val="C00000"/>
                  </a:solidFill>
                </a:rPr>
                <a:t/>
              </a:r>
              <a:br>
                <a:rPr lang="de-DE" sz="2000" dirty="0" smtClean="0">
                  <a:solidFill>
                    <a:srgbClr val="C00000"/>
                  </a:solidFill>
                </a:rPr>
              </a:br>
              <a:r>
                <a:rPr lang="de-DE" sz="2000" dirty="0" smtClean="0">
                  <a:solidFill>
                    <a:srgbClr val="C00000"/>
                  </a:solidFill>
                </a:rPr>
                <a:t>Legal </a:t>
              </a:r>
              <a:r>
                <a:rPr lang="de-DE" sz="2000" dirty="0" err="1" smtClean="0">
                  <a:solidFill>
                    <a:srgbClr val="C00000"/>
                  </a:solidFill>
                </a:rPr>
                <a:t>status</a:t>
              </a:r>
              <a:r>
                <a:rPr lang="de-DE" sz="2000" dirty="0" smtClean="0">
                  <a:solidFill>
                    <a:srgbClr val="C00000"/>
                  </a:solidFill>
                </a:rPr>
                <a:t> </a:t>
              </a:r>
              <a:r>
                <a:rPr lang="de-DE" sz="2000" dirty="0" err="1" smtClean="0">
                  <a:solidFill>
                    <a:srgbClr val="C00000"/>
                  </a:solidFill>
                </a:rPr>
                <a:t>analyzed</a:t>
              </a:r>
              <a:endParaRPr lang="de-DE" sz="20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65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Key </a:t>
            </a:r>
            <a:r>
              <a:rPr lang="de-DE" dirty="0" err="1" smtClean="0"/>
              <a:t>differences</a:t>
            </a:r>
            <a:r>
              <a:rPr lang="de-DE" dirty="0" smtClean="0"/>
              <a:t>: </a:t>
            </a:r>
            <a:r>
              <a:rPr lang="de-DE" dirty="0" err="1" smtClean="0"/>
              <a:t>Purpose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325620"/>
              </p:ext>
            </p:extLst>
          </p:nvPr>
        </p:nvGraphicFramePr>
        <p:xfrm>
          <a:off x="323528" y="1916832"/>
          <a:ext cx="8640960" cy="4389120"/>
        </p:xfrm>
        <a:graphic>
          <a:graphicData uri="http://schemas.openxmlformats.org/drawingml/2006/table">
            <a:tbl>
              <a:tblPr firstCol="1" bandRow="1">
                <a:tableStyleId>{EB344D84-9AFB-497E-A393-DC336BA19D2E}</a:tableStyleId>
              </a:tblPr>
              <a:tblGrid>
                <a:gridCol w="2808312"/>
                <a:gridCol w="583264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400" dirty="0" err="1" smtClean="0">
                          <a:solidFill>
                            <a:srgbClr val="993300"/>
                          </a:solidFill>
                        </a:rPr>
                        <a:t>Flagship</a:t>
                      </a:r>
                      <a:endParaRPr lang="de-DE" sz="2400" dirty="0">
                        <a:solidFill>
                          <a:srgbClr val="99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de-DE" sz="2400" dirty="0" smtClean="0"/>
                        <a:t>Pilot </a:t>
                      </a:r>
                      <a:r>
                        <a:rPr lang="de-DE" sz="2400" dirty="0" err="1" smtClean="0"/>
                        <a:t>or</a:t>
                      </a:r>
                      <a:r>
                        <a:rPr lang="de-DE" sz="2400" dirty="0" smtClean="0"/>
                        <a:t> </a:t>
                      </a:r>
                      <a:r>
                        <a:rPr lang="de-DE" sz="2400" dirty="0" err="1" smtClean="0"/>
                        <a:t>pre</a:t>
                      </a:r>
                      <a:r>
                        <a:rPr lang="de-DE" sz="2400" dirty="0" smtClean="0"/>
                        <a:t>-operational </a:t>
                      </a:r>
                      <a:r>
                        <a:rPr lang="de-DE" sz="2400" dirty="0" err="1" smtClean="0"/>
                        <a:t>service</a:t>
                      </a:r>
                      <a:r>
                        <a:rPr lang="de-DE" sz="2400" dirty="0" smtClean="0"/>
                        <a:t/>
                      </a:r>
                      <a:br>
                        <a:rPr lang="de-DE" sz="2400" dirty="0" smtClean="0"/>
                      </a:br>
                      <a:r>
                        <a:rPr lang="de-DE" sz="2400" dirty="0" smtClean="0"/>
                        <a:t>(</a:t>
                      </a:r>
                      <a:r>
                        <a:rPr lang="de-DE" sz="2400" dirty="0" err="1" smtClean="0"/>
                        <a:t>common</a:t>
                      </a:r>
                      <a:r>
                        <a:rPr lang="de-DE" sz="2400" baseline="0" dirty="0" smtClean="0"/>
                        <a:t> GEO </a:t>
                      </a:r>
                      <a:r>
                        <a:rPr lang="de-DE" sz="2400" baseline="0" dirty="0" err="1" smtClean="0"/>
                        <a:t>priority</a:t>
                      </a:r>
                      <a:r>
                        <a:rPr lang="de-DE" sz="2400" baseline="0" dirty="0" smtClean="0"/>
                        <a:t>)</a:t>
                      </a:r>
                      <a:br>
                        <a:rPr lang="de-DE" sz="2400" baseline="0" dirty="0" smtClean="0"/>
                      </a:br>
                      <a:endParaRPr lang="de-DE" sz="2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solidFill>
                            <a:srgbClr val="993300"/>
                          </a:solidFill>
                        </a:rPr>
                        <a:t>Initiative</a:t>
                      </a:r>
                      <a:endParaRPr lang="de-DE" sz="2400" dirty="0">
                        <a:solidFill>
                          <a:srgbClr val="99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de-DE" sz="2400" dirty="0" smtClean="0"/>
                        <a:t>Prototype </a:t>
                      </a:r>
                      <a:r>
                        <a:rPr lang="de-DE" sz="2400" dirty="0" err="1" smtClean="0"/>
                        <a:t>service</a:t>
                      </a:r>
                      <a:r>
                        <a:rPr lang="de-DE" sz="2400" dirty="0" smtClean="0"/>
                        <a:t/>
                      </a:r>
                      <a:br>
                        <a:rPr lang="de-DE" sz="2400" dirty="0" smtClean="0"/>
                      </a:br>
                      <a:r>
                        <a:rPr lang="de-DE" sz="2400" dirty="0" smtClean="0"/>
                        <a:t>(</a:t>
                      </a:r>
                      <a:r>
                        <a:rPr lang="de-DE" sz="2400" dirty="0" err="1" smtClean="0"/>
                        <a:t>common</a:t>
                      </a:r>
                      <a:r>
                        <a:rPr lang="de-DE" sz="2400" dirty="0" smtClean="0"/>
                        <a:t> GEO </a:t>
                      </a:r>
                      <a:r>
                        <a:rPr lang="de-DE" sz="2400" dirty="0" err="1" smtClean="0"/>
                        <a:t>priority</a:t>
                      </a:r>
                      <a:r>
                        <a:rPr lang="de-DE" sz="2400" dirty="0" smtClean="0"/>
                        <a:t>)</a:t>
                      </a:r>
                      <a:br>
                        <a:rPr lang="de-DE" sz="2400" dirty="0" smtClean="0"/>
                      </a:br>
                      <a:endParaRPr lang="de-DE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solidFill>
                            <a:srgbClr val="993300"/>
                          </a:solidFill>
                        </a:rPr>
                        <a:t>Community</a:t>
                      </a:r>
                      <a:br>
                        <a:rPr lang="de-DE" sz="2400" dirty="0" smtClean="0">
                          <a:solidFill>
                            <a:srgbClr val="993300"/>
                          </a:solidFill>
                        </a:rPr>
                      </a:br>
                      <a:r>
                        <a:rPr lang="de-DE" sz="2400" dirty="0" err="1" smtClean="0">
                          <a:solidFill>
                            <a:srgbClr val="993300"/>
                          </a:solidFill>
                        </a:rPr>
                        <a:t>Activity</a:t>
                      </a:r>
                      <a:endParaRPr lang="de-DE" sz="2400" dirty="0">
                        <a:solidFill>
                          <a:srgbClr val="99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de-DE" sz="2400" dirty="0" smtClean="0"/>
                        <a:t>Test </a:t>
                      </a:r>
                      <a:r>
                        <a:rPr lang="de-DE" sz="2400" dirty="0" err="1" smtClean="0"/>
                        <a:t>or</a:t>
                      </a:r>
                      <a:r>
                        <a:rPr lang="de-DE" sz="2400" dirty="0" smtClean="0"/>
                        <a:t> </a:t>
                      </a:r>
                      <a:r>
                        <a:rPr lang="de-DE" sz="2400" dirty="0" err="1" smtClean="0"/>
                        <a:t>demonstrate</a:t>
                      </a:r>
                      <a:r>
                        <a:rPr lang="de-DE" sz="2400" baseline="0" dirty="0" smtClean="0"/>
                        <a:t> </a:t>
                      </a:r>
                      <a:r>
                        <a:rPr lang="de-DE" sz="2400" baseline="0" dirty="0" err="1" smtClean="0"/>
                        <a:t>applications</a:t>
                      </a:r>
                      <a:r>
                        <a:rPr lang="de-DE" sz="2400" baseline="0" dirty="0" smtClean="0"/>
                        <a:t/>
                      </a:r>
                      <a:br>
                        <a:rPr lang="de-DE" sz="2400" baseline="0" dirty="0" smtClean="0"/>
                      </a:br>
                      <a:r>
                        <a:rPr lang="de-DE" sz="2400" baseline="0" dirty="0" smtClean="0"/>
                        <a:t>(</a:t>
                      </a:r>
                      <a:r>
                        <a:rPr lang="de-DE" sz="2400" baseline="0" dirty="0" err="1" smtClean="0"/>
                        <a:t>shared</a:t>
                      </a:r>
                      <a:r>
                        <a:rPr lang="de-DE" sz="2400" baseline="0" dirty="0" smtClean="0"/>
                        <a:t> </a:t>
                      </a:r>
                      <a:r>
                        <a:rPr lang="de-DE" sz="2400" baseline="0" dirty="0" err="1" smtClean="0"/>
                        <a:t>interest</a:t>
                      </a:r>
                      <a:r>
                        <a:rPr lang="de-DE" sz="2400" baseline="0" dirty="0" smtClean="0"/>
                        <a:t> </a:t>
                      </a:r>
                      <a:r>
                        <a:rPr lang="de-DE" sz="2400" baseline="0" dirty="0" err="1" smtClean="0"/>
                        <a:t>of</a:t>
                      </a:r>
                      <a:r>
                        <a:rPr lang="de-DE" sz="2400" baseline="0" dirty="0" smtClean="0"/>
                        <a:t> </a:t>
                      </a:r>
                      <a:r>
                        <a:rPr lang="de-DE" sz="2400" baseline="0" dirty="0" err="1" smtClean="0"/>
                        <a:t>specific</a:t>
                      </a:r>
                      <a:r>
                        <a:rPr lang="de-DE" sz="2400" baseline="0" dirty="0" smtClean="0"/>
                        <a:t> </a:t>
                      </a:r>
                      <a:r>
                        <a:rPr lang="de-DE" sz="2400" baseline="0" dirty="0" err="1" smtClean="0"/>
                        <a:t>community</a:t>
                      </a:r>
                      <a:r>
                        <a:rPr lang="de-DE" sz="2400" baseline="0" dirty="0" smtClean="0"/>
                        <a:t/>
                      </a:r>
                      <a:br>
                        <a:rPr lang="de-DE" sz="2400" baseline="0" dirty="0" smtClean="0"/>
                      </a:br>
                      <a:endParaRPr lang="de-DE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 err="1" smtClean="0">
                          <a:solidFill>
                            <a:srgbClr val="993300"/>
                          </a:solidFill>
                        </a:rPr>
                        <a:t>Foundational</a:t>
                      </a:r>
                      <a:r>
                        <a:rPr lang="de-DE" sz="2400" dirty="0" smtClean="0">
                          <a:solidFill>
                            <a:srgbClr val="993300"/>
                          </a:solidFill>
                        </a:rPr>
                        <a:t/>
                      </a:r>
                      <a:br>
                        <a:rPr lang="de-DE" sz="2400" dirty="0" smtClean="0">
                          <a:solidFill>
                            <a:srgbClr val="993300"/>
                          </a:solidFill>
                        </a:rPr>
                      </a:br>
                      <a:r>
                        <a:rPr lang="de-DE" sz="2400" dirty="0" smtClean="0">
                          <a:solidFill>
                            <a:srgbClr val="993300"/>
                          </a:solidFill>
                        </a:rPr>
                        <a:t>Task</a:t>
                      </a:r>
                      <a:endParaRPr lang="de-DE" sz="2400" dirty="0">
                        <a:solidFill>
                          <a:srgbClr val="99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de-DE" sz="2400" dirty="0" err="1" smtClean="0"/>
                        <a:t>Implement</a:t>
                      </a:r>
                      <a:r>
                        <a:rPr lang="de-DE" sz="2400" dirty="0" smtClean="0"/>
                        <a:t> </a:t>
                      </a:r>
                      <a:r>
                        <a:rPr lang="de-DE" sz="2400" dirty="0" err="1" smtClean="0"/>
                        <a:t>selected</a:t>
                      </a:r>
                      <a:r>
                        <a:rPr lang="de-DE" sz="2400" dirty="0" smtClean="0"/>
                        <a:t>, </a:t>
                      </a:r>
                      <a:r>
                        <a:rPr lang="de-DE" sz="2400" dirty="0" err="1" smtClean="0"/>
                        <a:t>often</a:t>
                      </a:r>
                      <a:r>
                        <a:rPr lang="de-DE" sz="2400" dirty="0" smtClean="0"/>
                        <a:t> </a:t>
                      </a:r>
                      <a:r>
                        <a:rPr lang="de-DE" sz="2400" dirty="0" err="1" smtClean="0"/>
                        <a:t>enabling</a:t>
                      </a:r>
                      <a:r>
                        <a:rPr lang="de-DE" sz="2400" dirty="0" smtClean="0"/>
                        <a:t> </a:t>
                      </a:r>
                      <a:r>
                        <a:rPr lang="de-DE" sz="2400" dirty="0" err="1" smtClean="0"/>
                        <a:t>functions</a:t>
                      </a:r>
                      <a:endParaRPr lang="de-DE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806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Key </a:t>
            </a:r>
            <a:r>
              <a:rPr lang="de-DE" dirty="0" err="1" smtClean="0"/>
              <a:t>differences</a:t>
            </a:r>
            <a:r>
              <a:rPr lang="de-DE" dirty="0" smtClean="0"/>
              <a:t>: </a:t>
            </a:r>
            <a:r>
              <a:rPr lang="de-DE" dirty="0" err="1" smtClean="0"/>
              <a:t>Originator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951036"/>
              </p:ext>
            </p:extLst>
          </p:nvPr>
        </p:nvGraphicFramePr>
        <p:xfrm>
          <a:off x="323528" y="1916832"/>
          <a:ext cx="8640960" cy="3657600"/>
        </p:xfrm>
        <a:graphic>
          <a:graphicData uri="http://schemas.openxmlformats.org/drawingml/2006/table">
            <a:tbl>
              <a:tblPr firstCol="1" bandRow="1">
                <a:tableStyleId>{EB344D84-9AFB-497E-A393-DC336BA19D2E}</a:tableStyleId>
              </a:tblPr>
              <a:tblGrid>
                <a:gridCol w="2808312"/>
                <a:gridCol w="583264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400" dirty="0" err="1" smtClean="0">
                          <a:solidFill>
                            <a:srgbClr val="993300"/>
                          </a:solidFill>
                        </a:rPr>
                        <a:t>Flagship</a:t>
                      </a:r>
                      <a:endParaRPr lang="de-DE" sz="2400" dirty="0">
                        <a:solidFill>
                          <a:srgbClr val="99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de-DE" sz="2400" baseline="0" dirty="0" smtClean="0">
                          <a:solidFill>
                            <a:schemeClr val="dk1"/>
                          </a:solidFill>
                        </a:rPr>
                        <a:t>Members, </a:t>
                      </a:r>
                      <a:r>
                        <a:rPr lang="de-DE" sz="2400" baseline="0" dirty="0" err="1" smtClean="0">
                          <a:solidFill>
                            <a:schemeClr val="dk1"/>
                          </a:solidFill>
                        </a:rPr>
                        <a:t>Participating</a:t>
                      </a:r>
                      <a:r>
                        <a:rPr lang="de-DE" sz="2400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de-DE" sz="2400" baseline="0" dirty="0" err="1" smtClean="0">
                          <a:solidFill>
                            <a:schemeClr val="dk1"/>
                          </a:solidFill>
                        </a:rPr>
                        <a:t>Organizations</a:t>
                      </a:r>
                      <a:r>
                        <a:rPr lang="de-DE" sz="2400" baseline="0" dirty="0" smtClean="0">
                          <a:solidFill>
                            <a:schemeClr val="dk1"/>
                          </a:solidFill>
                        </a:rPr>
                        <a:t/>
                      </a:r>
                      <a:br>
                        <a:rPr lang="de-DE" sz="2400" baseline="0" dirty="0" smtClean="0">
                          <a:solidFill>
                            <a:schemeClr val="dk1"/>
                          </a:solidFill>
                        </a:rPr>
                      </a:br>
                      <a:endParaRPr lang="de-DE" sz="2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solidFill>
                            <a:srgbClr val="993300"/>
                          </a:solidFill>
                        </a:rPr>
                        <a:t>Initiative</a:t>
                      </a:r>
                      <a:endParaRPr lang="de-DE" sz="2400" dirty="0">
                        <a:solidFill>
                          <a:srgbClr val="99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de-DE" sz="2400" baseline="0" dirty="0" smtClean="0">
                          <a:solidFill>
                            <a:schemeClr val="dk1"/>
                          </a:solidFill>
                        </a:rPr>
                        <a:t>Members, </a:t>
                      </a:r>
                      <a:r>
                        <a:rPr lang="de-DE" sz="2400" baseline="0" dirty="0" err="1" smtClean="0">
                          <a:solidFill>
                            <a:schemeClr val="dk1"/>
                          </a:solidFill>
                        </a:rPr>
                        <a:t>Participating</a:t>
                      </a:r>
                      <a:r>
                        <a:rPr lang="de-DE" sz="2400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de-DE" sz="2400" baseline="0" dirty="0" err="1" smtClean="0">
                          <a:solidFill>
                            <a:schemeClr val="dk1"/>
                          </a:solidFill>
                        </a:rPr>
                        <a:t>Organizations</a:t>
                      </a:r>
                      <a:r>
                        <a:rPr lang="de-DE" sz="2400" baseline="0" dirty="0" smtClean="0">
                          <a:solidFill>
                            <a:schemeClr val="dk1"/>
                          </a:solidFill>
                        </a:rPr>
                        <a:t/>
                      </a:r>
                      <a:br>
                        <a:rPr lang="de-DE" sz="2400" baseline="0" dirty="0" smtClean="0">
                          <a:solidFill>
                            <a:schemeClr val="dk1"/>
                          </a:solidFill>
                        </a:rPr>
                      </a:br>
                      <a:endParaRPr lang="de-DE" sz="2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solidFill>
                            <a:srgbClr val="993300"/>
                          </a:solidFill>
                        </a:rPr>
                        <a:t>Community</a:t>
                      </a:r>
                      <a:br>
                        <a:rPr lang="de-DE" sz="2400" dirty="0" smtClean="0">
                          <a:solidFill>
                            <a:srgbClr val="993300"/>
                          </a:solidFill>
                        </a:rPr>
                      </a:br>
                      <a:r>
                        <a:rPr lang="de-DE" sz="2400" dirty="0" err="1" smtClean="0">
                          <a:solidFill>
                            <a:srgbClr val="993300"/>
                          </a:solidFill>
                        </a:rPr>
                        <a:t>Activity</a:t>
                      </a:r>
                      <a:endParaRPr lang="de-DE" sz="2400" dirty="0">
                        <a:solidFill>
                          <a:srgbClr val="99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de-DE" sz="2400" dirty="0" smtClean="0">
                          <a:solidFill>
                            <a:schemeClr val="dk1"/>
                          </a:solidFill>
                        </a:rPr>
                        <a:t>GEO</a:t>
                      </a:r>
                      <a:r>
                        <a:rPr lang="de-DE" sz="2400" baseline="0" dirty="0" smtClean="0">
                          <a:solidFill>
                            <a:schemeClr val="dk1"/>
                          </a:solidFill>
                        </a:rPr>
                        <a:t> Community</a:t>
                      </a:r>
                      <a:br>
                        <a:rPr lang="de-DE" sz="2400" baseline="0" dirty="0" smtClean="0">
                          <a:solidFill>
                            <a:schemeClr val="dk1"/>
                          </a:solidFill>
                        </a:rPr>
                      </a:br>
                      <a:r>
                        <a:rPr lang="de-DE" sz="2400" baseline="0" dirty="0" smtClean="0">
                          <a:solidFill>
                            <a:schemeClr val="dk1"/>
                          </a:solidFill>
                        </a:rPr>
                        <a:t/>
                      </a:r>
                      <a:br>
                        <a:rPr lang="de-DE" sz="2400" baseline="0" dirty="0" smtClean="0">
                          <a:solidFill>
                            <a:schemeClr val="dk1"/>
                          </a:solidFill>
                        </a:rPr>
                      </a:br>
                      <a:endParaRPr lang="de-DE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 err="1" smtClean="0">
                          <a:solidFill>
                            <a:srgbClr val="993300"/>
                          </a:solidFill>
                        </a:rPr>
                        <a:t>Foundational</a:t>
                      </a:r>
                      <a:r>
                        <a:rPr lang="de-DE" sz="2400" dirty="0" smtClean="0">
                          <a:solidFill>
                            <a:srgbClr val="993300"/>
                          </a:solidFill>
                        </a:rPr>
                        <a:t/>
                      </a:r>
                      <a:br>
                        <a:rPr lang="de-DE" sz="2400" dirty="0" smtClean="0">
                          <a:solidFill>
                            <a:srgbClr val="993300"/>
                          </a:solidFill>
                        </a:rPr>
                      </a:br>
                      <a:r>
                        <a:rPr lang="de-DE" sz="2400" dirty="0" smtClean="0">
                          <a:solidFill>
                            <a:srgbClr val="993300"/>
                          </a:solidFill>
                        </a:rPr>
                        <a:t>Task</a:t>
                      </a:r>
                      <a:endParaRPr lang="de-DE" sz="2400" dirty="0">
                        <a:solidFill>
                          <a:srgbClr val="99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de-DE" sz="2400" dirty="0" smtClean="0"/>
                        <a:t>GEOSEC</a:t>
                      </a:r>
                      <a:endParaRPr lang="de-DE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725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Key </a:t>
            </a:r>
            <a:r>
              <a:rPr lang="de-DE" dirty="0" err="1" smtClean="0"/>
              <a:t>differences</a:t>
            </a:r>
            <a:r>
              <a:rPr lang="de-DE" dirty="0" smtClean="0"/>
              <a:t>: </a:t>
            </a:r>
            <a:r>
              <a:rPr lang="de-DE" dirty="0" err="1" smtClean="0"/>
              <a:t>Steering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oversight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221544"/>
              </p:ext>
            </p:extLst>
          </p:nvPr>
        </p:nvGraphicFramePr>
        <p:xfrm>
          <a:off x="323528" y="1916832"/>
          <a:ext cx="8640960" cy="3657600"/>
        </p:xfrm>
        <a:graphic>
          <a:graphicData uri="http://schemas.openxmlformats.org/drawingml/2006/table">
            <a:tbl>
              <a:tblPr firstCol="1" bandRow="1">
                <a:tableStyleId>{EB344D84-9AFB-497E-A393-DC336BA19D2E}</a:tableStyleId>
              </a:tblPr>
              <a:tblGrid>
                <a:gridCol w="2808312"/>
                <a:gridCol w="583264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400" dirty="0" err="1" smtClean="0">
                          <a:solidFill>
                            <a:srgbClr val="993300"/>
                          </a:solidFill>
                        </a:rPr>
                        <a:t>Flagship</a:t>
                      </a:r>
                      <a:endParaRPr lang="de-DE" sz="2400" dirty="0">
                        <a:solidFill>
                          <a:srgbClr val="99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de-DE" sz="2400" baseline="0" dirty="0" err="1" smtClean="0">
                          <a:solidFill>
                            <a:schemeClr val="dk1"/>
                          </a:solidFill>
                        </a:rPr>
                        <a:t>Dedicated</a:t>
                      </a:r>
                      <a:r>
                        <a:rPr lang="de-DE" sz="2400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de-DE" sz="2400" baseline="0" dirty="0" err="1" smtClean="0">
                          <a:solidFill>
                            <a:schemeClr val="dk1"/>
                          </a:solidFill>
                        </a:rPr>
                        <a:t>Steering</a:t>
                      </a:r>
                      <a:r>
                        <a:rPr lang="de-DE" sz="2400" baseline="0" dirty="0" smtClean="0">
                          <a:solidFill>
                            <a:schemeClr val="dk1"/>
                          </a:solidFill>
                        </a:rPr>
                        <a:t> Board</a:t>
                      </a:r>
                      <a:br>
                        <a:rPr lang="de-DE" sz="2400" baseline="0" dirty="0" smtClean="0">
                          <a:solidFill>
                            <a:schemeClr val="dk1"/>
                          </a:solidFill>
                        </a:rPr>
                      </a:br>
                      <a:endParaRPr lang="de-DE" sz="2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solidFill>
                            <a:srgbClr val="993300"/>
                          </a:solidFill>
                        </a:rPr>
                        <a:t>Initiative</a:t>
                      </a:r>
                      <a:endParaRPr lang="de-DE" sz="2400" dirty="0">
                        <a:solidFill>
                          <a:srgbClr val="99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de-DE" sz="2400" baseline="0" dirty="0" err="1" smtClean="0">
                          <a:solidFill>
                            <a:schemeClr val="dk1"/>
                          </a:solidFill>
                        </a:rPr>
                        <a:t>Dedicated</a:t>
                      </a:r>
                      <a:r>
                        <a:rPr lang="de-DE" sz="2400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de-DE" sz="2400" baseline="0" dirty="0" err="1" smtClean="0">
                          <a:solidFill>
                            <a:schemeClr val="dk1"/>
                          </a:solidFill>
                        </a:rPr>
                        <a:t>Steering</a:t>
                      </a:r>
                      <a:r>
                        <a:rPr lang="de-DE" sz="2400" baseline="0" dirty="0" smtClean="0">
                          <a:solidFill>
                            <a:schemeClr val="dk1"/>
                          </a:solidFill>
                        </a:rPr>
                        <a:t> Board</a:t>
                      </a:r>
                      <a:br>
                        <a:rPr lang="de-DE" sz="2400" baseline="0" dirty="0" smtClean="0">
                          <a:solidFill>
                            <a:schemeClr val="dk1"/>
                          </a:solidFill>
                        </a:rPr>
                      </a:br>
                      <a:endParaRPr lang="de-DE" sz="2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solidFill>
                            <a:srgbClr val="993300"/>
                          </a:solidFill>
                        </a:rPr>
                        <a:t>Community</a:t>
                      </a:r>
                      <a:br>
                        <a:rPr lang="de-DE" sz="2400" dirty="0" smtClean="0">
                          <a:solidFill>
                            <a:srgbClr val="993300"/>
                          </a:solidFill>
                        </a:rPr>
                      </a:br>
                      <a:r>
                        <a:rPr lang="de-DE" sz="2400" dirty="0" err="1" smtClean="0">
                          <a:solidFill>
                            <a:srgbClr val="993300"/>
                          </a:solidFill>
                        </a:rPr>
                        <a:t>Activity</a:t>
                      </a:r>
                      <a:endParaRPr lang="de-DE" sz="2400" dirty="0">
                        <a:solidFill>
                          <a:srgbClr val="99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de-DE" sz="2400" baseline="0" dirty="0" smtClean="0">
                          <a:solidFill>
                            <a:schemeClr val="dk1"/>
                          </a:solidFill>
                        </a:rPr>
                        <a:t/>
                      </a:r>
                      <a:br>
                        <a:rPr lang="de-DE" sz="2400" baseline="0" dirty="0" smtClean="0">
                          <a:solidFill>
                            <a:schemeClr val="dk1"/>
                          </a:solidFill>
                        </a:rPr>
                      </a:br>
                      <a:r>
                        <a:rPr lang="de-DE" sz="2400" baseline="0" dirty="0" smtClean="0">
                          <a:solidFill>
                            <a:schemeClr val="dk1"/>
                          </a:solidFill>
                        </a:rPr>
                        <a:t/>
                      </a:r>
                      <a:br>
                        <a:rPr lang="de-DE" sz="2400" baseline="0" dirty="0" smtClean="0">
                          <a:solidFill>
                            <a:schemeClr val="dk1"/>
                          </a:solidFill>
                        </a:rPr>
                      </a:br>
                      <a:endParaRPr lang="de-DE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 err="1" smtClean="0">
                          <a:solidFill>
                            <a:srgbClr val="993300"/>
                          </a:solidFill>
                        </a:rPr>
                        <a:t>Foundational</a:t>
                      </a:r>
                      <a:r>
                        <a:rPr lang="de-DE" sz="2400" dirty="0" smtClean="0">
                          <a:solidFill>
                            <a:srgbClr val="993300"/>
                          </a:solidFill>
                        </a:rPr>
                        <a:t/>
                      </a:r>
                      <a:br>
                        <a:rPr lang="de-DE" sz="2400" dirty="0" smtClean="0">
                          <a:solidFill>
                            <a:srgbClr val="993300"/>
                          </a:solidFill>
                        </a:rPr>
                      </a:br>
                      <a:r>
                        <a:rPr lang="de-DE" sz="2400" dirty="0" smtClean="0">
                          <a:solidFill>
                            <a:srgbClr val="993300"/>
                          </a:solidFill>
                        </a:rPr>
                        <a:t>Task</a:t>
                      </a:r>
                      <a:endParaRPr lang="de-DE" sz="2400" dirty="0">
                        <a:solidFill>
                          <a:srgbClr val="99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de-DE" sz="2400" dirty="0" smtClean="0"/>
                        <a:t>GEO Programme Board</a:t>
                      </a:r>
                      <a:endParaRPr lang="de-DE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708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Key </a:t>
            </a:r>
            <a:r>
              <a:rPr lang="de-DE" dirty="0" err="1" smtClean="0"/>
              <a:t>differences</a:t>
            </a:r>
            <a:r>
              <a:rPr lang="de-DE" dirty="0" smtClean="0"/>
              <a:t>: Reporting </a:t>
            </a:r>
            <a:r>
              <a:rPr lang="de-DE" dirty="0" err="1" smtClean="0"/>
              <a:t>to</a:t>
            </a:r>
            <a:r>
              <a:rPr lang="de-DE" dirty="0" smtClean="0"/>
              <a:t> GEO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343978"/>
              </p:ext>
            </p:extLst>
          </p:nvPr>
        </p:nvGraphicFramePr>
        <p:xfrm>
          <a:off x="323528" y="1916832"/>
          <a:ext cx="8640960" cy="3657600"/>
        </p:xfrm>
        <a:graphic>
          <a:graphicData uri="http://schemas.openxmlformats.org/drawingml/2006/table">
            <a:tbl>
              <a:tblPr firstCol="1" bandRow="1">
                <a:tableStyleId>{EB344D84-9AFB-497E-A393-DC336BA19D2E}</a:tableStyleId>
              </a:tblPr>
              <a:tblGrid>
                <a:gridCol w="2808312"/>
                <a:gridCol w="583264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400" dirty="0" err="1" smtClean="0">
                          <a:solidFill>
                            <a:srgbClr val="993300"/>
                          </a:solidFill>
                        </a:rPr>
                        <a:t>Flagship</a:t>
                      </a:r>
                      <a:endParaRPr lang="de-DE" sz="2400" dirty="0">
                        <a:solidFill>
                          <a:srgbClr val="99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400" baseline="0" dirty="0" smtClean="0">
                          <a:solidFill>
                            <a:schemeClr val="dk1"/>
                          </a:solidFill>
                        </a:rPr>
                        <a:t>Coordinator</a:t>
                      </a:r>
                      <a:r>
                        <a:rPr lang="de-DE" sz="2400" baseline="0" dirty="0" smtClean="0">
                          <a:solidFill>
                            <a:schemeClr val="dk1"/>
                          </a:solidFill>
                        </a:rPr>
                        <a:t/>
                      </a:r>
                      <a:br>
                        <a:rPr lang="de-DE" sz="2400" baseline="0" dirty="0" smtClean="0">
                          <a:solidFill>
                            <a:schemeClr val="dk1"/>
                          </a:solidFill>
                        </a:rPr>
                      </a:br>
                      <a:endParaRPr lang="de-DE" sz="2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solidFill>
                            <a:srgbClr val="993300"/>
                          </a:solidFill>
                        </a:rPr>
                        <a:t>Initiative</a:t>
                      </a:r>
                      <a:endParaRPr lang="de-DE" sz="2400" dirty="0">
                        <a:solidFill>
                          <a:srgbClr val="99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de-DE" sz="2400" baseline="0" dirty="0" err="1" smtClean="0">
                          <a:solidFill>
                            <a:schemeClr val="dk1"/>
                          </a:solidFill>
                        </a:rPr>
                        <a:t>Coordinator</a:t>
                      </a:r>
                      <a:r>
                        <a:rPr lang="de-DE" sz="2400" baseline="0" dirty="0" smtClean="0">
                          <a:solidFill>
                            <a:schemeClr val="dk1"/>
                          </a:solidFill>
                        </a:rPr>
                        <a:t/>
                      </a:r>
                      <a:br>
                        <a:rPr lang="de-DE" sz="2400" baseline="0" dirty="0" smtClean="0">
                          <a:solidFill>
                            <a:schemeClr val="dk1"/>
                          </a:solidFill>
                        </a:rPr>
                      </a:br>
                      <a:endParaRPr lang="de-DE" sz="2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solidFill>
                            <a:srgbClr val="993300"/>
                          </a:solidFill>
                        </a:rPr>
                        <a:t>Community</a:t>
                      </a:r>
                      <a:br>
                        <a:rPr lang="de-DE" sz="2400" dirty="0" smtClean="0">
                          <a:solidFill>
                            <a:srgbClr val="993300"/>
                          </a:solidFill>
                        </a:rPr>
                      </a:br>
                      <a:r>
                        <a:rPr lang="de-DE" sz="2400" dirty="0" err="1" smtClean="0">
                          <a:solidFill>
                            <a:srgbClr val="993300"/>
                          </a:solidFill>
                        </a:rPr>
                        <a:t>Activity</a:t>
                      </a:r>
                      <a:endParaRPr lang="de-DE" sz="2400" dirty="0">
                        <a:solidFill>
                          <a:srgbClr val="99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de-DE" sz="2400" dirty="0" smtClean="0">
                          <a:solidFill>
                            <a:schemeClr val="dk1"/>
                          </a:solidFill>
                        </a:rPr>
                        <a:t>GEOSEC</a:t>
                      </a:r>
                      <a:r>
                        <a:rPr lang="de-DE" sz="2400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de-DE" sz="2400" baseline="0" dirty="0" err="1" smtClean="0">
                          <a:solidFill>
                            <a:schemeClr val="dk1"/>
                          </a:solidFill>
                        </a:rPr>
                        <a:t>to</a:t>
                      </a:r>
                      <a:r>
                        <a:rPr lang="de-DE" sz="2400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de-DE" sz="2400" baseline="0" dirty="0" err="1" smtClean="0">
                          <a:solidFill>
                            <a:schemeClr val="dk1"/>
                          </a:solidFill>
                        </a:rPr>
                        <a:t>best</a:t>
                      </a:r>
                      <a:r>
                        <a:rPr lang="de-DE" sz="2400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de-DE" sz="2400" baseline="0" dirty="0" err="1" smtClean="0">
                          <a:solidFill>
                            <a:schemeClr val="dk1"/>
                          </a:solidFill>
                        </a:rPr>
                        <a:t>knowledge</a:t>
                      </a:r>
                      <a:r>
                        <a:rPr lang="de-DE" sz="2400" baseline="0" dirty="0" smtClean="0">
                          <a:solidFill>
                            <a:schemeClr val="dk1"/>
                          </a:solidFill>
                        </a:rPr>
                        <a:t/>
                      </a:r>
                      <a:br>
                        <a:rPr lang="de-DE" sz="2400" baseline="0" dirty="0" smtClean="0">
                          <a:solidFill>
                            <a:schemeClr val="dk1"/>
                          </a:solidFill>
                        </a:rPr>
                      </a:br>
                      <a:r>
                        <a:rPr lang="de-DE" sz="2400" baseline="0" dirty="0" smtClean="0">
                          <a:solidFill>
                            <a:schemeClr val="dk1"/>
                          </a:solidFill>
                        </a:rPr>
                        <a:t/>
                      </a:r>
                      <a:br>
                        <a:rPr lang="de-DE" sz="2400" baseline="0" dirty="0" smtClean="0">
                          <a:solidFill>
                            <a:schemeClr val="dk1"/>
                          </a:solidFill>
                        </a:rPr>
                      </a:br>
                      <a:endParaRPr lang="de-DE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 err="1" smtClean="0">
                          <a:solidFill>
                            <a:srgbClr val="993300"/>
                          </a:solidFill>
                        </a:rPr>
                        <a:t>Foundational</a:t>
                      </a:r>
                      <a:r>
                        <a:rPr lang="de-DE" sz="2400" dirty="0" smtClean="0">
                          <a:solidFill>
                            <a:srgbClr val="993300"/>
                          </a:solidFill>
                        </a:rPr>
                        <a:t/>
                      </a:r>
                      <a:br>
                        <a:rPr lang="de-DE" sz="2400" dirty="0" smtClean="0">
                          <a:solidFill>
                            <a:srgbClr val="993300"/>
                          </a:solidFill>
                        </a:rPr>
                      </a:br>
                      <a:r>
                        <a:rPr lang="de-DE" sz="2400" dirty="0" smtClean="0">
                          <a:solidFill>
                            <a:srgbClr val="993300"/>
                          </a:solidFill>
                        </a:rPr>
                        <a:t>Task</a:t>
                      </a:r>
                      <a:endParaRPr lang="de-DE" sz="2400" dirty="0">
                        <a:solidFill>
                          <a:srgbClr val="99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de-DE" sz="2400" dirty="0" smtClean="0"/>
                        <a:t>GEOSEC</a:t>
                      </a:r>
                      <a:endParaRPr lang="de-DE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3491880" y="6358411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dk1"/>
                </a:solidFill>
              </a:rPr>
              <a:t>Mandatory Contributions to GEO Activities Report</a:t>
            </a: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8" t="20784" r="47124" b="20304"/>
          <a:stretch/>
        </p:blipFill>
        <p:spPr bwMode="auto">
          <a:xfrm>
            <a:off x="8748464" y="1988840"/>
            <a:ext cx="268694" cy="36507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8" t="20784" r="47124" b="20304"/>
          <a:stretch/>
        </p:blipFill>
        <p:spPr bwMode="auto">
          <a:xfrm>
            <a:off x="8748464" y="2780928"/>
            <a:ext cx="268694" cy="36507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8" t="20784" r="47124" b="20304"/>
          <a:stretch/>
        </p:blipFill>
        <p:spPr bwMode="auto">
          <a:xfrm>
            <a:off x="8735209" y="4797152"/>
            <a:ext cx="268694" cy="36507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8" t="20784" r="47124" b="20304"/>
          <a:stretch/>
        </p:blipFill>
        <p:spPr bwMode="auto">
          <a:xfrm>
            <a:off x="3223186" y="6358411"/>
            <a:ext cx="268694" cy="36507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510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Work Programme: </a:t>
            </a:r>
            <a:r>
              <a:rPr lang="de-DE" dirty="0" err="1" smtClean="0"/>
              <a:t>Process</a:t>
            </a:r>
            <a:endParaRPr lang="de-DE" dirty="0"/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409321"/>
              </p:ext>
            </p:extLst>
          </p:nvPr>
        </p:nvGraphicFramePr>
        <p:xfrm>
          <a:off x="685801" y="2057400"/>
          <a:ext cx="4318247" cy="432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Nach links gekrümmter Pfeil 10"/>
          <p:cNvSpPr/>
          <p:nvPr/>
        </p:nvSpPr>
        <p:spPr bwMode="auto">
          <a:xfrm flipV="1">
            <a:off x="5019581" y="3861048"/>
            <a:ext cx="288032" cy="576064"/>
          </a:xfrm>
          <a:prstGeom prst="curved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307613" y="3964414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iterative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9427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Work Programmes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5672707"/>
            <a:ext cx="7770813" cy="780629"/>
          </a:xfrm>
        </p:spPr>
        <p:txBody>
          <a:bodyPr/>
          <a:lstStyle/>
          <a:p>
            <a:r>
              <a:rPr lang="de-DE" b="1" dirty="0" smtClean="0">
                <a:solidFill>
                  <a:srgbClr val="C00000"/>
                </a:solidFill>
              </a:rPr>
              <a:t>Generally 3-year Work Programmes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4" name="Richtungspfeil 3"/>
          <p:cNvSpPr/>
          <p:nvPr/>
        </p:nvSpPr>
        <p:spPr bwMode="auto">
          <a:xfrm>
            <a:off x="1043608" y="2348880"/>
            <a:ext cx="792000" cy="360040"/>
          </a:xfrm>
          <a:prstGeom prst="homePlat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Richtungspfeil 4"/>
          <p:cNvSpPr/>
          <p:nvPr/>
        </p:nvSpPr>
        <p:spPr bwMode="auto">
          <a:xfrm>
            <a:off x="1836000" y="3044957"/>
            <a:ext cx="2376000" cy="360040"/>
          </a:xfrm>
          <a:prstGeom prst="homePlat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Richtungspfeil 5"/>
          <p:cNvSpPr/>
          <p:nvPr/>
        </p:nvSpPr>
        <p:spPr bwMode="auto">
          <a:xfrm>
            <a:off x="4212000" y="3741034"/>
            <a:ext cx="2376000" cy="360040"/>
          </a:xfrm>
          <a:prstGeom prst="homePlat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Richtungspfeil 6"/>
          <p:cNvSpPr/>
          <p:nvPr/>
        </p:nvSpPr>
        <p:spPr bwMode="auto">
          <a:xfrm>
            <a:off x="6588000" y="4437112"/>
            <a:ext cx="2376000" cy="360040"/>
          </a:xfrm>
          <a:prstGeom prst="homePlat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32575" y="2348880"/>
            <a:ext cx="4143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Work Programme 2016 </a:t>
            </a:r>
            <a:r>
              <a:rPr lang="de-DE" dirty="0" smtClean="0"/>
              <a:t>(</a:t>
            </a:r>
            <a:r>
              <a:rPr lang="de-DE" dirty="0" err="1" smtClean="0"/>
              <a:t>transitional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836000" y="3035665"/>
            <a:ext cx="3335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Work Programme 2017-2019 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211960" y="3717032"/>
            <a:ext cx="3335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Work Programme 2020-2022 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5885760" y="4460650"/>
            <a:ext cx="307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Work Programme 2023-25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2175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821" y="980728"/>
            <a:ext cx="7062515" cy="936104"/>
          </a:xfrm>
        </p:spPr>
        <p:txBody>
          <a:bodyPr/>
          <a:lstStyle/>
          <a:p>
            <a:pPr algn="l"/>
            <a:r>
              <a:rPr lang="de-DE" sz="2800" b="1" dirty="0" err="1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What‘s</a:t>
            </a:r>
            <a:r>
              <a:rPr lang="de-DE" sz="2800" b="1" dirty="0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 </a:t>
            </a:r>
            <a:r>
              <a:rPr lang="de-DE" sz="2800" b="1" dirty="0" err="1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new</a:t>
            </a:r>
            <a:r>
              <a:rPr lang="de-DE" sz="2800" b="1" dirty="0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?</a:t>
            </a:r>
            <a:endParaRPr lang="de-DE" sz="2800" b="1" dirty="0">
              <a:solidFill>
                <a:srgbClr val="005FAA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6" name="Fensterinhalt horizontal verschieben 5"/>
          <p:cNvSpPr/>
          <p:nvPr/>
        </p:nvSpPr>
        <p:spPr bwMode="auto">
          <a:xfrm>
            <a:off x="6516216" y="5373216"/>
            <a:ext cx="2627784" cy="792088"/>
          </a:xfrm>
          <a:prstGeom prst="horizontalScrol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014260"/>
              </p:ext>
            </p:extLst>
          </p:nvPr>
        </p:nvGraphicFramePr>
        <p:xfrm>
          <a:off x="1835696" y="1809261"/>
          <a:ext cx="7200800" cy="5070595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312368"/>
                <a:gridCol w="3888432"/>
              </a:tblGrid>
              <a:tr h="395825">
                <a:tc>
                  <a:txBody>
                    <a:bodyPr/>
                    <a:lstStyle/>
                    <a:p>
                      <a:r>
                        <a:rPr lang="de-DE" dirty="0" smtClean="0"/>
                        <a:t>GEO Work Plan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GEO Work Programme</a:t>
                      </a:r>
                      <a:endParaRPr lang="de-DE" dirty="0"/>
                    </a:p>
                  </a:txBody>
                  <a:tcPr/>
                </a:tc>
              </a:tr>
              <a:tr h="692702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Overview</a:t>
                      </a:r>
                      <a:r>
                        <a:rPr lang="de-DE" baseline="0" dirty="0" smtClean="0"/>
                        <a:t> on </a:t>
                      </a:r>
                      <a:r>
                        <a:rPr lang="de-DE" baseline="0" dirty="0" err="1" smtClean="0"/>
                        <a:t>ongoing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activities</a:t>
                      </a:r>
                      <a:endParaRPr lang="de-DE" baseline="0" dirty="0" smtClean="0"/>
                    </a:p>
                    <a:p>
                      <a:r>
                        <a:rPr lang="de-DE" baseline="0" dirty="0" smtClean="0"/>
                        <a:t>Report on </a:t>
                      </a:r>
                      <a:r>
                        <a:rPr lang="de-DE" baseline="0" dirty="0" err="1" smtClean="0"/>
                        <a:t>progress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and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plans</a:t>
                      </a:r>
                      <a:endParaRPr lang="de-D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Presents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planned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actions</a:t>
                      </a:r>
                      <a:r>
                        <a:rPr lang="de-DE" baseline="0" dirty="0" smtClean="0"/>
                        <a:t> </a:t>
                      </a:r>
                      <a:br>
                        <a:rPr lang="de-DE" baseline="0" dirty="0" smtClean="0"/>
                      </a:br>
                      <a:r>
                        <a:rPr lang="de-DE" baseline="0" dirty="0" err="1" smtClean="0"/>
                        <a:t>for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adoption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92702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by</a:t>
                      </a:r>
                      <a:r>
                        <a:rPr lang="de-DE" baseline="0" dirty="0" smtClean="0"/>
                        <a:t> T</a:t>
                      </a:r>
                      <a:r>
                        <a:rPr lang="de-DE" dirty="0" smtClean="0"/>
                        <a:t>ask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and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components</a:t>
                      </a:r>
                      <a:endParaRPr lang="de-D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by</a:t>
                      </a:r>
                      <a:r>
                        <a:rPr lang="de-DE" baseline="0" dirty="0" smtClean="0"/>
                        <a:t> I</a:t>
                      </a:r>
                      <a:r>
                        <a:rPr lang="de-DE" dirty="0" smtClean="0"/>
                        <a:t>mplementation </a:t>
                      </a:r>
                      <a:r>
                        <a:rPr lang="de-DE" dirty="0" err="1" smtClean="0"/>
                        <a:t>Mechanism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2864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GEO Community</a:t>
                      </a:r>
                      <a:endParaRPr lang="de-D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baseline="0" dirty="0" smtClean="0"/>
                        <a:t>Member/PO </a:t>
                      </a:r>
                      <a:r>
                        <a:rPr lang="de-DE" baseline="0" dirty="0" err="1" smtClean="0"/>
                        <a:t>interest</a:t>
                      </a:r>
                      <a:r>
                        <a:rPr lang="de-DE" baseline="0" dirty="0" smtClean="0"/>
                        <a:t>, </a:t>
                      </a:r>
                    </a:p>
                    <a:p>
                      <a:r>
                        <a:rPr lang="de-DE" b="1" baseline="0" dirty="0" err="1" smtClean="0"/>
                        <a:t>requirements</a:t>
                      </a:r>
                      <a:r>
                        <a:rPr lang="de-DE" b="1" baseline="0" dirty="0" smtClean="0"/>
                        <a:t> </a:t>
                      </a:r>
                      <a:r>
                        <a:rPr lang="de-DE" b="1" baseline="0" dirty="0" err="1" smtClean="0"/>
                        <a:t>for</a:t>
                      </a:r>
                      <a:r>
                        <a:rPr lang="de-DE" b="1" baseline="0" dirty="0" smtClean="0"/>
                        <a:t> </a:t>
                      </a:r>
                      <a:r>
                        <a:rPr lang="de-DE" b="1" baseline="0" dirty="0" err="1" smtClean="0"/>
                        <a:t>achieving</a:t>
                      </a:r>
                      <a:r>
                        <a:rPr lang="de-DE" b="1" baseline="0" dirty="0" smtClean="0"/>
                        <a:t> GEO Targets</a:t>
                      </a:r>
                      <a:r>
                        <a:rPr lang="de-DE" baseline="0" dirty="0" smtClean="0"/>
                        <a:t>, </a:t>
                      </a:r>
                      <a:br>
                        <a:rPr lang="de-DE" baseline="0" dirty="0" smtClean="0"/>
                      </a:br>
                      <a:r>
                        <a:rPr lang="de-DE" baseline="0" dirty="0" err="1" smtClean="0"/>
                        <a:t>community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wisdom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5825">
                <a:tc>
                  <a:txBody>
                    <a:bodyPr/>
                    <a:lstStyle/>
                    <a:p>
                      <a:r>
                        <a:rPr lang="de-DE" dirty="0" smtClean="0"/>
                        <a:t>List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Task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participants</a:t>
                      </a:r>
                      <a:endParaRPr lang="de-D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Specified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contributions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92541">
                <a:tc>
                  <a:txBody>
                    <a:bodyPr/>
                    <a:lstStyle/>
                    <a:p>
                      <a:r>
                        <a:rPr lang="de-DE" baseline="0" dirty="0" err="1" smtClean="0"/>
                        <a:t>by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Plenary</a:t>
                      </a:r>
                      <a:endParaRPr lang="de-D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by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Plenary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following</a:t>
                      </a:r>
                      <a:r>
                        <a:rPr lang="de-DE" dirty="0" smtClean="0"/>
                        <a:t> </a:t>
                      </a:r>
                      <a:br>
                        <a:rPr lang="de-DE" dirty="0" smtClean="0"/>
                      </a:br>
                      <a:r>
                        <a:rPr lang="de-DE" b="1" baseline="0" dirty="0" smtClean="0"/>
                        <a:t>Programme Board </a:t>
                      </a:r>
                      <a:r>
                        <a:rPr lang="de-DE" b="1" baseline="0" dirty="0" err="1" smtClean="0"/>
                        <a:t>recommendation</a:t>
                      </a:r>
                      <a:endParaRPr lang="de-DE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92702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Prepared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by</a:t>
                      </a:r>
                      <a:r>
                        <a:rPr lang="de-DE" dirty="0" smtClean="0"/>
                        <a:t> GEOSEC </a:t>
                      </a:r>
                      <a:r>
                        <a:rPr lang="de-DE" dirty="0" err="1" smtClean="0"/>
                        <a:t>community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poll</a:t>
                      </a:r>
                      <a:endParaRPr lang="de-D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Prepared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by</a:t>
                      </a:r>
                      <a:r>
                        <a:rPr lang="de-DE" baseline="0" dirty="0" smtClean="0"/>
                        <a:t> GEOSEC </a:t>
                      </a:r>
                      <a:r>
                        <a:rPr lang="de-DE" baseline="0" dirty="0" err="1" smtClean="0"/>
                        <a:t>with</a:t>
                      </a:r>
                      <a:r>
                        <a:rPr lang="de-DE" baseline="0" dirty="0" smtClean="0"/>
                        <a:t> </a:t>
                      </a:r>
                      <a:br>
                        <a:rPr lang="de-DE" baseline="0" dirty="0" smtClean="0"/>
                      </a:br>
                      <a:r>
                        <a:rPr lang="de-DE" b="1" baseline="0" dirty="0" smtClean="0"/>
                        <a:t>GEO Programme Board</a:t>
                      </a:r>
                      <a:endParaRPr lang="de-DE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847315" y="234888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b="1" dirty="0" smtClean="0"/>
              <a:t>Nature</a:t>
            </a:r>
            <a:endParaRPr lang="de-DE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1014027" y="357301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b="1" dirty="0" smtClean="0"/>
              <a:t>Input</a:t>
            </a:r>
            <a:endParaRPr lang="de-DE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251520" y="4859868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Commitment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283058" y="5291916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b="1" dirty="0" err="1" smtClean="0"/>
              <a:t>Acceptance</a:t>
            </a:r>
            <a:endParaRPr lang="de-DE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680602" y="616530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b="1" dirty="0" err="1" smtClean="0"/>
              <a:t>Process</a:t>
            </a:r>
            <a:endParaRPr lang="de-DE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552362" y="292494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b="1" dirty="0" err="1" smtClean="0"/>
              <a:t>Structure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56296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4" y="-684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标题 1"/>
          <p:cNvSpPr>
            <a:spLocks noGrp="1"/>
          </p:cNvSpPr>
          <p:nvPr>
            <p:ph type="ctrTitle"/>
          </p:nvPr>
        </p:nvSpPr>
        <p:spPr>
          <a:xfrm>
            <a:off x="609600" y="1828800"/>
            <a:ext cx="8229600" cy="1066800"/>
          </a:xfrm>
        </p:spPr>
        <p:txBody>
          <a:bodyPr/>
          <a:lstStyle/>
          <a:p>
            <a:r>
              <a:rPr lang="en-GB" sz="3600" dirty="0" smtClean="0"/>
              <a:t>Draft     2016 Work Programme</a:t>
            </a:r>
            <a:endParaRPr lang="zh-CN" altLang="en-US" sz="3600" dirty="0" smtClean="0">
              <a:ea typeface="宋体" pitchFamily="2" charset="-122"/>
            </a:endParaRPr>
          </a:p>
        </p:txBody>
      </p:sp>
      <p:sp>
        <p:nvSpPr>
          <p:cNvPr id="51205" name="AutoShape 9" descr="data:image/jpeg;base64,/9j/4AAQSkZJRgABAQAAAQABAAD/2wCEAAkGBhQSERQUExQWEhUTGBcYExgWGBoaHRoYFxgcFRogGh8dJzIeGBwnJRUcHzAgLycpMCwtFR8xNTA2NSgrLCoBCQoKDgwOGg8PGikkHyQ1LC8pLS4qLykpLC4sKSwpLCwsLC0sLCksLCksLCksKiwsLCwsLCwsLCwsLCwsKSkpLP/AABEIADwAoAMBIgACEQEDEQH/xAAbAAACAwEBAQAAAAAAAAAAAAAFBgADBAIBB//EAD8QAAIBAgQCBwMJBwQDAAAAAAECAwARBBIhMQUGEyIyQVFhcYGRoQcUFkJSYsHR4SMzcoKisbNDY8LwFSQ0/8QAFwEBAQEBAAAAAAAAAAAAAAAAAQACA//EACIRAAICAgEEAwEAAAAAAAAAAAABAhESITFBQlFhAxMyIv/aAAwDAQACEQMRAD8A+41K8JtvQ+TmCAG2cH0BNVA2lyEalU4bGJILowb0/GrqhJUrBFxyFmCq4JOg8CfI7VvqBNMlSqsRikjF3YKPM1iXmGAm2f4GmibS5CVSuY5AwuCCDsRWXFcWijbK7gHw3tfx8KCs2VK5RwQCNQdqyw8Wid8iuC2u3iN9ais2VKlcCUXsNSN/KoTuhmM4yVuI4pJiPsiw95/WidSohRl4vjWdQIWjBO1tD5Fu74USfHY0a/N42HgsmvxFHKlaswo+2AMBzfG8hilVsPIN1f8APw89qP0r/KBglbDiX/UidMh7+swVl9CDWvlHGF4Sp16M5QfK1xVVqyyqWLMXPGMZTh472SVnzeZRQVHxJ/lrFgeHwSpZ5mifW1iAPLcWNHeZ5MOUWPEAtnJKBe1dLG6nuIuNfOg0fKzOgeCcMD3Spr6Erax9hpT0YmrlaLuXODTpLmdkIW4zodJB6fVPlRXmvHGPDMFNnk/Zp6toT7Bc+ylbl/iDrIptkOco6g3Bs2Q2PeO8GtfNWK6TEhB2YF1/jk/JR/VS1bQKSUWBhJkdIwLAoSh/gIUgelwa+i4THBoRIdst28rDX+1fP8fjo5EgUFEMDE5s4OYMLMLd19Dv3CmHgEhkhmh7ypy/zAg/G3vpltGfjaUq8gjBSvjJFYmxl1H3E3A93vNE+LcoMsbNBIxdQSFcAq1tbaC638aEcnY4L0LNpZcj3+qQMpv6EU+Y7GLFGzsdFBPr4AeZok2uDUEpW2KfJ3F7lLXyTC4B7ja/v7qw8VP/ALmK/iT/ABirOTsEweJTugzN5f8ASbVVxX/7MV/En+MU9xjsYd5T4wHTJe4IzRnxB1t+NAOS+1B6t/yrriOCODxIy6RTHPCfsybunt7Q/mqzlWDJLEp1sT+JqXkXpqLGzmHi3zeEuNWJCoPvH8t/ZWvA4fIgF7m12PiTuaW/lEjPQRSfVjlBk8lZSlz5DNWjhnNa9EA9+kXS32vA32HnWErWjq5JSpjJWSfika7tc+A1oDPjJJTY3N9lXb9a7XhRAvI6QjzIJ92w+NOPkM2/yje/MK9yE+pArn6Q/wC3/V+lCcRisKg7Ukx+6bD3iwoFipelcZEy69VVLEn1O7VpRvoc5fI11CXNHGOnKINETrMN7vsPYNT6keFMnLOA6KAX7T9Y+3Ye6l9OUZxHnUqJBqsbC4PkSOyT4i9qKcpcU6VbWIGt1O6spsyn0P8AaqVVSGClllI2cw8AXFIvWMbxkmNwL2JFjcd4PeKBJy3il0vGfEq7Lf2W/GnOhXMfGWw0QdIjOxYKFBI3BN9FZjtsFJ9lyOab6HWUU9szcG5b6Jg8hBI7IXYe/esmH5Vk+cO0jKyNIXB1zEE3ykbaWte+1epzyp6OyBhK6IpWRSCHwz4q4OxH7Mr8b71lj54neFHTCoXMqxPG05QozhSlyYrm+bw2FxcGtbDGNUM2O4VHLG8bKtnUqdB3i1BuWeXJYCDK6sVXKCt+t3XN+zttrVHD/lAjmmmiVATDMkVw4N1cshbbSzxOuXyBvraqeDfKMs+QdCY2KQM6l7lDMJGt2dQBECD35+61GzTpmnivJxMrS4dlTPrJGwOUt9oEaqT36G9ZouWMQbBsigffLW9BYVRgPlN6ayph7TMuHtG8lgJJ0mlKswQlQq4ckNlObOthRTinPEcOATGEKwkClFEigMSCxCudDYKxv32p/paMuMXsL8L4UsC2GpPaY9/5DyoJjeVZHxUkgZejlyk75lKjKdNmv7Kof5Q1E8ydCTFEGPSK1y2WBcTouW3ZcDtX8ra1fLzRilEI+awlpJOjYDF3CkqHWxEdzdbnULaw3BvRu7FqLVBjjnBlxMDRMct7FGG6sNVYeYNCuBcuSxurzFLp9i5zG1r69keWtc4bnJpZAkcKkK0glZ5gmVVnbDqUGU5yShOW62uBck00VbQ0pbM3EpEWKRpQCgUlwdQVA1pF4dy8WQKgysbsFJuFB1C33sLgU1c4QM+CxAQEtkJAHfbX8Kr5YnWQM6kEOFZSPsm5FMXVsxNZNJi79GMUPqL/ACyfoK7i5QxB3VF9Wv8A2FPlSr7JB9MBVwnJHfLJfyQW+J/Kj+B4XHD+7QLfc7k+p3rXUocm+TpGEY8I8NAuXMDZ8RLsJZWKemgJ9uW/to1NHmFr2B3rtVAFhoBtWRozcV4kmHhkmkNkiVncgX0UXNh30scd5xgWFhicLI2VrPC6xMRaJpge1lNwpA1399Ns8CupVgGVgQwOoIOhBod9F8LkKdCuUsWO+rFOjJJvc9UBfQWpVEwHi+a8JG8zthzmw0BfNkjDNEFVrJcglTnsDtdWHdrwOb8HAcPCMP0YxDK0aqsQAYzCFTa+pzEHQGwHspgl5ZwzXzQocyshBGmVgoYAbAHIt7b5B4VYeBQd8YOgGpJNg/SDUm+ja02ipgCLm7C5ox83ZSMqjqJ+zbLNMUJB0ZfmzEgbFl8arwvOeDcBosOS1oABkRSM0csgVrnqdGsb3va2bS96Yvo9h9f2KdaRpW03kdDGzH7xUlb+Brg8s4a5PQoCSjEgWOaNDGhuNbhSVv4G1VoqYM4nxfBxwwPJCpixZjjvkRgoCNInSW0yLlIvqAW8Naq4bzZBK8cUeGe/QpPGtohlEqsQoGbRrAg93W3o6OBwdHHH0SZIf3S20TqmPqju6rsvoxqYbgUEbKyRhCqqoy3HVQEKLXsQATb1o0Qr4fnjCCKB2wzQrPleIMsVypZYC1lY2Cq4LeCA+lauGcw4YLGI8K0URaPXJGqxyzC6AgG+azLqAf3i672Nnl3DZI06FMsSskYtoqOMrKvgCABbyrr/AMFBnWTolzKFCnwygqvloCQD3XNNoqYmRfKNw6SFcQ8GVY3QqzJGcjTI8wNwTlY9GQRuCy33vTTg+aEfEnDFHSQLm62UfVVjbW7Dr2zC4urC+lXpy1hhltBGMioq9XZY1eNAPILK6jyc+Nd4XgUEbB0jVWUWUi+nVCadwNlUX8FHhVothClx+W5IZDJhGVQxJaJ+zc6nIR2b94sRTHUrJNWBo+LzjR8M9/FSpFZvpHIZnQREZQvVKknrX8NO6mKpamwr2D4HnfcJGPPU+69q3qPbXtSgUiVKlSoT/9k="/>
          <p:cNvSpPr>
            <a:spLocks noChangeAspect="1" noChangeArrowheads="1"/>
          </p:cNvSpPr>
          <p:nvPr/>
        </p:nvSpPr>
        <p:spPr bwMode="auto">
          <a:xfrm>
            <a:off x="0" y="-2746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3600">
              <a:solidFill>
                <a:schemeClr val="tx2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424778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pPr algn="ctr"/>
            <a:r>
              <a:rPr lang="fr-CH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r>
              <a:rPr lang="en-US" dirty="0"/>
              <a:t>This initial draft has been compiled by the GEO Secretariat and it has been drafted to comply with the structure suggested by Annex B of the draft “GEO Strategic Plan 2016-2025: Implementing GEOSS”, issued by the IPWG in March 2015.</a:t>
            </a:r>
          </a:p>
          <a:p>
            <a:r>
              <a:rPr lang="en-US" dirty="0"/>
              <a:t>The content of the Plan is based on</a:t>
            </a:r>
          </a:p>
          <a:p>
            <a:pPr lvl="1"/>
            <a:r>
              <a:rPr lang="en-US" sz="2000" dirty="0"/>
              <a:t>the inputs received by the current GEO Tasks Teams, provided through a template (Annex 1) that the Secretariat circulated in mid March, complemented by the Secretariat</a:t>
            </a:r>
          </a:p>
          <a:p>
            <a:pPr lvl="1"/>
            <a:r>
              <a:rPr lang="en-US" sz="2000" dirty="0"/>
              <a:t>a preliminary analysis of the Foundational tasks necessary to implement all the GEO Core Functions identified in the new Strategic Plan, performed by the Secretariat. </a:t>
            </a:r>
          </a:p>
        </p:txBody>
      </p:sp>
    </p:spTree>
    <p:extLst>
      <p:ext uri="{BB962C8B-B14F-4D97-AF65-F5344CB8AC3E}">
        <p14:creationId xmlns:p14="http://schemas.microsoft.com/office/powerpoint/2010/main" val="3141332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pPr algn="ctr"/>
            <a:r>
              <a:rPr lang="fr-CH" dirty="0" smtClean="0"/>
              <a:t>Table of Contents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33372"/>
              </p:ext>
            </p:extLst>
          </p:nvPr>
        </p:nvGraphicFramePr>
        <p:xfrm>
          <a:off x="1143000" y="1828800"/>
          <a:ext cx="7010400" cy="4093024"/>
        </p:xfrm>
        <a:graphic>
          <a:graphicData uri="http://schemas.openxmlformats.org/drawingml/2006/table">
            <a:tbl>
              <a:tblPr firstRow="1" bandRow="1"/>
              <a:tblGrid>
                <a:gridCol w="609600"/>
                <a:gridCol w="6400800"/>
              </a:tblGrid>
              <a:tr h="5116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2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noProof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Introduction</a:t>
                      </a:r>
                      <a:endParaRPr lang="en-US" sz="28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16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28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2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Executive Summary</a:t>
                      </a:r>
                      <a:endParaRPr lang="en-US" sz="2800" b="0" noProof="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16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28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en-US" sz="2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Overall Planning and main deliverables</a:t>
                      </a:r>
                      <a:endParaRPr lang="en-US" sz="28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16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US" sz="28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en-US" sz="2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Candidate Foundational Tasks </a:t>
                      </a:r>
                      <a:endParaRPr lang="en-US" sz="2800" b="0" noProof="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16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28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en-US" sz="2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noProof="0" dirty="0" smtClean="0">
                          <a:effectLst/>
                          <a:latin typeface="Times New Roman"/>
                          <a:ea typeface="Times New Roman"/>
                        </a:rPr>
                        <a:t>Community Activities</a:t>
                      </a:r>
                      <a:endParaRPr lang="en-US" sz="28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16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en-US" sz="2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Candidate GEO Initiatives</a:t>
                      </a:r>
                      <a:endParaRPr lang="en-US" sz="28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16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28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en-US" sz="2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noProof="0" dirty="0" smtClean="0">
                          <a:effectLst/>
                          <a:latin typeface="Times New Roman"/>
                          <a:ea typeface="Times New Roman"/>
                        </a:rPr>
                        <a:t>Candidate GEO Flagships</a:t>
                      </a:r>
                      <a:endParaRPr lang="en-US" sz="28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16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2800" b="0" dirty="0" smtClean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en-US" sz="2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noProof="0" dirty="0" smtClean="0">
                          <a:effectLst/>
                          <a:latin typeface="Times New Roman"/>
                          <a:ea typeface="Times New Roman"/>
                        </a:rPr>
                        <a:t>Resources Summary</a:t>
                      </a:r>
                      <a:endParaRPr lang="en-US" sz="28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591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821" y="980728"/>
            <a:ext cx="7062515" cy="936104"/>
          </a:xfrm>
        </p:spPr>
        <p:txBody>
          <a:bodyPr/>
          <a:lstStyle/>
          <a:p>
            <a:pPr algn="l"/>
            <a:r>
              <a:rPr lang="de-DE" sz="2800" b="1" dirty="0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Unique Value</a:t>
            </a:r>
            <a:endParaRPr lang="de-DE" sz="2800" b="1" dirty="0">
              <a:solidFill>
                <a:srgbClr val="005FAA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5318" y="1772816"/>
            <a:ext cx="8409170" cy="3013904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 must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clarify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proposition</a:t>
            </a:r>
            <a:endParaRPr lang="de-DE" sz="1800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1800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the quality, timeliness, range and availability of Earth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development of efficient, sustainable solutions to environmental societal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broker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combinations of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actors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 system processes and respond to societal challenges</a:t>
            </a:r>
            <a:endParaRPr lang="de-DE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ensterinhalt horizontal verschieben 5"/>
          <p:cNvSpPr/>
          <p:nvPr/>
        </p:nvSpPr>
        <p:spPr bwMode="auto">
          <a:xfrm>
            <a:off x="6516216" y="5373216"/>
            <a:ext cx="2627784" cy="792088"/>
          </a:xfrm>
          <a:prstGeom prst="horizontalScrol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036" y="5345921"/>
            <a:ext cx="7776864" cy="1015663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GEO does more than build GEOSS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Uniqueness of GEO is in its convening power</a:t>
            </a:r>
          </a:p>
        </p:txBody>
      </p:sp>
    </p:spTree>
    <p:extLst>
      <p:ext uri="{BB962C8B-B14F-4D97-AF65-F5344CB8AC3E}">
        <p14:creationId xmlns:p14="http://schemas.microsoft.com/office/powerpoint/2010/main" val="3772192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pPr algn="ctr"/>
            <a:r>
              <a:rPr lang="fr-CH" dirty="0" smtClean="0"/>
              <a:t>Candidate </a:t>
            </a:r>
            <a:r>
              <a:rPr lang="fr-CH" dirty="0" err="1" smtClean="0"/>
              <a:t>Foundational</a:t>
            </a:r>
            <a:r>
              <a:rPr lang="fr-CH" dirty="0" smtClean="0"/>
              <a:t> </a:t>
            </a:r>
            <a:r>
              <a:rPr lang="fr-CH" dirty="0" err="1" smtClean="0"/>
              <a:t>Tasks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332896"/>
              </p:ext>
            </p:extLst>
          </p:nvPr>
        </p:nvGraphicFramePr>
        <p:xfrm>
          <a:off x="381000" y="1295400"/>
          <a:ext cx="8458199" cy="5271435"/>
        </p:xfrm>
        <a:graphic>
          <a:graphicData uri="http://schemas.openxmlformats.org/drawingml/2006/table">
            <a:tbl>
              <a:tblPr firstRow="1" bandRow="1"/>
              <a:tblGrid>
                <a:gridCol w="838200"/>
                <a:gridCol w="457200"/>
                <a:gridCol w="381000"/>
                <a:gridCol w="4724400"/>
                <a:gridCol w="2057399"/>
              </a:tblGrid>
              <a:tr h="6096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600" dirty="0" smtClean="0">
                          <a:effectLst/>
                          <a:latin typeface="Times New Roman"/>
                          <a:ea typeface="Times New Roman"/>
                        </a:rPr>
                        <a:t>Core function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600" dirty="0" smtClean="0">
                          <a:effectLst/>
                          <a:latin typeface="Times New Roman"/>
                          <a:ea typeface="Times New Roman"/>
                        </a:rPr>
                        <a:t>CANDIDATE FOUNDATIONAL TASKS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600" dirty="0" err="1" smtClean="0">
                          <a:effectLst/>
                          <a:latin typeface="Times New Roman"/>
                          <a:ea typeface="Times New Roman"/>
                        </a:rPr>
                        <a:t>Ref</a:t>
                      </a:r>
                      <a:r>
                        <a:rPr lang="fr-CH" sz="1600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fr-CH" sz="1600" baseline="0" dirty="0" smtClean="0">
                          <a:effectLst/>
                          <a:latin typeface="Times New Roman"/>
                          <a:ea typeface="Times New Roman"/>
                        </a:rPr>
                        <a:t> to </a:t>
                      </a:r>
                      <a:r>
                        <a:rPr lang="fr-CH" sz="1600" dirty="0" err="1" smtClean="0">
                          <a:effectLst/>
                          <a:latin typeface="Times New Roman"/>
                          <a:ea typeface="Times New Roman"/>
                        </a:rPr>
                        <a:t>current</a:t>
                      </a:r>
                      <a:r>
                        <a:rPr lang="fr-CH" sz="16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CH" sz="1600" dirty="0" err="1" smtClean="0">
                          <a:effectLst/>
                          <a:latin typeface="Times New Roman"/>
                          <a:ea typeface="Times New Roman"/>
                        </a:rPr>
                        <a:t>Tasks</a:t>
                      </a:r>
                      <a:r>
                        <a:rPr lang="fr-CH" sz="1600" dirty="0" smtClean="0">
                          <a:effectLst/>
                          <a:latin typeface="Times New Roman"/>
                          <a:ea typeface="Times New Roman"/>
                        </a:rPr>
                        <a:t>/Components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600" dirty="0" smtClean="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FT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GCI Operations (including GEONETCast and access to Knowledge)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IN-03-C2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600" dirty="0" smtClean="0">
                          <a:effectLst/>
                          <a:latin typeface="Times New Roman"/>
                          <a:ea typeface="Times New Roman"/>
                        </a:rPr>
                        <a:t>D-A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FT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Data Management Principles definition and Implementation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IN-02-C2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600" dirty="0" smtClean="0">
                          <a:effectLst/>
                          <a:latin typeface="Times New Roman"/>
                          <a:ea typeface="Times New Roman"/>
                        </a:rPr>
                        <a:t>D-E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FT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Knowledge Base development and maintenance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NEW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4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600" dirty="0" smtClean="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FT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GEOSS Development (Includes CL-01-C2: Accelerated Implementation of the Global Climate Observing System)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IN-01-C1, IN-01-C2, IN-02-C2, IN-03-C1, IN-04-C1, IN-04-C2,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IN-05-C1, CL-01-C2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600" dirty="0" smtClean="0">
                          <a:effectLst/>
                          <a:latin typeface="Times New Roman"/>
                          <a:ea typeface="Times New Roman"/>
                        </a:rPr>
                        <a:t>D-A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FT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Advances in data sharing and implementation of the GEO Data Sharing Principles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ID-01-C1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600" dirty="0" smtClean="0">
                          <a:effectLst/>
                          <a:latin typeface="Times New Roman"/>
                          <a:ea typeface="Times New Roman"/>
                        </a:rPr>
                        <a:t>D.A.E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FT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Systematic determination of user needs, observational gaps and resources to fill them.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NEW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600" dirty="0" smtClean="0"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FT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Definition of global perspectives on observations continuity planning and investments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NEW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600" dirty="0" smtClean="0">
                          <a:effectLst/>
                          <a:latin typeface="Times New Roman"/>
                          <a:ea typeface="Times New Roman"/>
                        </a:rPr>
                        <a:t>A-E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FT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Establish GEO as global authority on the value of Earth observations in decision-making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NEW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600" dirty="0" smtClean="0">
                          <a:effectLst/>
                          <a:latin typeface="Times New Roman"/>
                          <a:ea typeface="Times New Roman"/>
                        </a:rPr>
                        <a:t>A-E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FT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Promote the role of EOs and GEO in the post-2015 agenda and UN Conventions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NEW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183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pPr algn="ctr"/>
            <a:r>
              <a:rPr lang="fr-CH" dirty="0" smtClean="0"/>
              <a:t>Candidate </a:t>
            </a:r>
            <a:r>
              <a:rPr lang="fr-CH" dirty="0" err="1" smtClean="0"/>
              <a:t>Foundational</a:t>
            </a:r>
            <a:r>
              <a:rPr lang="fr-CH" dirty="0" smtClean="0"/>
              <a:t> </a:t>
            </a:r>
            <a:r>
              <a:rPr lang="fr-CH" dirty="0" err="1" smtClean="0"/>
              <a:t>Tasks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477092"/>
              </p:ext>
            </p:extLst>
          </p:nvPr>
        </p:nvGraphicFramePr>
        <p:xfrm>
          <a:off x="381000" y="1649130"/>
          <a:ext cx="8458199" cy="3771495"/>
        </p:xfrm>
        <a:graphic>
          <a:graphicData uri="http://schemas.openxmlformats.org/drawingml/2006/table">
            <a:tbl>
              <a:tblPr firstRow="1" bandRow="1"/>
              <a:tblGrid>
                <a:gridCol w="990600"/>
                <a:gridCol w="609600"/>
                <a:gridCol w="533400"/>
                <a:gridCol w="4495800"/>
                <a:gridCol w="1828799"/>
              </a:tblGrid>
              <a:tr h="6368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600" dirty="0" smtClean="0">
                          <a:effectLst/>
                          <a:latin typeface="Times New Roman"/>
                          <a:ea typeface="Times New Roman"/>
                        </a:rPr>
                        <a:t>Core function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600" dirty="0" smtClean="0">
                          <a:effectLst/>
                          <a:latin typeface="Times New Roman"/>
                          <a:ea typeface="Times New Roman"/>
                        </a:rPr>
                        <a:t>CANDIDATE FOUNDATIONAL TASKS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600" dirty="0" err="1" smtClean="0">
                          <a:effectLst/>
                          <a:latin typeface="Times New Roman"/>
                          <a:ea typeface="Times New Roman"/>
                        </a:rPr>
                        <a:t>Ref</a:t>
                      </a:r>
                      <a:r>
                        <a:rPr lang="fr-CH" sz="1600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fr-CH" sz="1600" baseline="0" dirty="0" smtClean="0">
                          <a:effectLst/>
                          <a:latin typeface="Times New Roman"/>
                          <a:ea typeface="Times New Roman"/>
                        </a:rPr>
                        <a:t> to </a:t>
                      </a:r>
                      <a:r>
                        <a:rPr lang="fr-CH" sz="1600" dirty="0" err="1" smtClean="0">
                          <a:effectLst/>
                          <a:latin typeface="Times New Roman"/>
                          <a:ea typeface="Times New Roman"/>
                        </a:rPr>
                        <a:t>current</a:t>
                      </a:r>
                      <a:r>
                        <a:rPr lang="fr-CH" sz="16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CH" sz="1600" dirty="0" err="1" smtClean="0">
                          <a:effectLst/>
                          <a:latin typeface="Times New Roman"/>
                          <a:ea typeface="Times New Roman"/>
                        </a:rPr>
                        <a:t>Tasks</a:t>
                      </a:r>
                      <a:r>
                        <a:rPr lang="fr-CH" sz="1600" dirty="0" smtClean="0">
                          <a:effectLst/>
                          <a:latin typeface="Times New Roman"/>
                          <a:ea typeface="Times New Roman"/>
                        </a:rPr>
                        <a:t>/Components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600" dirty="0" smtClean="0"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FT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Radio-frequency protection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IN-01-C4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600" dirty="0" smtClean="0">
                          <a:effectLst/>
                          <a:latin typeface="Times New Roman"/>
                          <a:ea typeface="Times New Roman"/>
                        </a:rPr>
                        <a:t>A-E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FT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Communication and Engagement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ID-04-C2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600" dirty="0" smtClean="0"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FT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GEO decision processes, supporting tools, documentation, preparatory activities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NEW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600" dirty="0" smtClean="0"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FT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Monitoring and Evaluation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NEW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600" dirty="0" smtClean="0"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FT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Promoting establishment of </a:t>
                      </a: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CoPs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and supporting their activities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NEW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ID-04-C1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600" dirty="0" smtClean="0">
                          <a:effectLst/>
                          <a:latin typeface="Times New Roman"/>
                          <a:ea typeface="Times New Roman"/>
                        </a:rPr>
                        <a:t>E-D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FT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Capacity Building coordination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ID-02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600" dirty="0" smtClean="0"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FT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Mobilize resources and coordinate their use in support of GEO activities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ID-05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600" dirty="0" smtClean="0"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FT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Promote the development of citizens’ observatories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NEW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600" dirty="0" smtClean="0">
                          <a:effectLst/>
                          <a:latin typeface="Times New Roman"/>
                          <a:ea typeface="Times New Roman"/>
                        </a:rPr>
                        <a:t>A-E-D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FT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Socio-economic value of EO’s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NEW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8900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533400"/>
          </a:xfrm>
        </p:spPr>
        <p:txBody>
          <a:bodyPr/>
          <a:lstStyle/>
          <a:p>
            <a:pPr algn="ctr"/>
            <a:r>
              <a:rPr lang="fr-CH" dirty="0" err="1" smtClean="0"/>
              <a:t>Community</a:t>
            </a:r>
            <a:r>
              <a:rPr lang="fr-CH" dirty="0" smtClean="0"/>
              <a:t> </a:t>
            </a:r>
            <a:r>
              <a:rPr lang="fr-CH" dirty="0" err="1" smtClean="0"/>
              <a:t>activities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428713"/>
              </p:ext>
            </p:extLst>
          </p:nvPr>
        </p:nvGraphicFramePr>
        <p:xfrm>
          <a:off x="685799" y="1600197"/>
          <a:ext cx="8153401" cy="4637826"/>
        </p:xfrm>
        <a:graphic>
          <a:graphicData uri="http://schemas.openxmlformats.org/drawingml/2006/table">
            <a:tbl>
              <a:tblPr firstRow="1" bandRow="1"/>
              <a:tblGrid>
                <a:gridCol w="448112"/>
                <a:gridCol w="472284"/>
                <a:gridCol w="7233005"/>
              </a:tblGrid>
              <a:tr h="33669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Global Land Cover SB-02-C1, C2, C3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69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Land Cover for Africa SB-02-C4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54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Global Urban Observation and Information SB-04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69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Extension and Improvement of the Climate Record CL-01-C1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54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Access to model data in GEOSS part of CL-01-C4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54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Strengthen collaboration between GEO and GFCS part of CL-01-C4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2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EO data and mineral resources part of EN-01 (Includes also the SB-05-C2, Impact Monitoring System for Geo-Resource Exploration and Exploitation)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18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Foster utilization of Earth observation remote sensing data for all phases of Disaster Risk Management DI-01-C5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69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Integrated Water-cycle Products and Services WA-01-C1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69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GEO Water Quality 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WA-01-C5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69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Water Cycle Capacity Building 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WA-01-C6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007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772400" cy="533400"/>
          </a:xfrm>
        </p:spPr>
        <p:txBody>
          <a:bodyPr/>
          <a:lstStyle/>
          <a:p>
            <a:pPr algn="ctr"/>
            <a:r>
              <a:rPr lang="fr-CH" dirty="0" smtClean="0"/>
              <a:t>Candidate GEO Initiatives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293754"/>
              </p:ext>
            </p:extLst>
          </p:nvPr>
        </p:nvGraphicFramePr>
        <p:xfrm>
          <a:off x="533400" y="1752599"/>
          <a:ext cx="8382000" cy="4343401"/>
        </p:xfrm>
        <a:graphic>
          <a:graphicData uri="http://schemas.openxmlformats.org/drawingml/2006/table">
            <a:tbl>
              <a:tblPr firstRow="1" bandRow="1"/>
              <a:tblGrid>
                <a:gridCol w="313346"/>
                <a:gridCol w="391682"/>
                <a:gridCol w="7676972"/>
              </a:tblGrid>
              <a:tr h="61253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Ocean and society - Blue Planet   SB-01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53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GEO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</a:rPr>
                        <a:t>Geohazard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 Supersites and Natural Laboratories (GSNL) DI-01-C2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53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Global Wildfire Information System DI-01-C4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2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EO data and renewable energies part of EN-01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53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GEO Great Lakes Activity (currently part of WA-01-C1)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53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Global Drought Information System (GDIS) WA-01-C2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53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Information Services for Cold Regions WA-01-C3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815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772400" cy="609600"/>
          </a:xfrm>
        </p:spPr>
        <p:txBody>
          <a:bodyPr/>
          <a:lstStyle/>
          <a:p>
            <a:pPr algn="ctr"/>
            <a:r>
              <a:rPr lang="fr-CH" dirty="0" smtClean="0"/>
              <a:t>Candidate GEO </a:t>
            </a:r>
            <a:r>
              <a:rPr lang="fr-CH" dirty="0" err="1" smtClean="0"/>
              <a:t>Flagships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156348"/>
              </p:ext>
            </p:extLst>
          </p:nvPr>
        </p:nvGraphicFramePr>
        <p:xfrm>
          <a:off x="762000" y="1752598"/>
          <a:ext cx="7924800" cy="3810002"/>
        </p:xfrm>
        <a:graphic>
          <a:graphicData uri="http://schemas.openxmlformats.org/drawingml/2006/table">
            <a:tbl>
              <a:tblPr firstRow="1" bandRow="1"/>
              <a:tblGrid>
                <a:gridCol w="435548"/>
                <a:gridCol w="459043"/>
                <a:gridCol w="7030209"/>
              </a:tblGrid>
              <a:tr h="6056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GEOGLAM-Global Agricultural Monitoring and Early Warning AG-01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	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6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GEOBON-Global Biodiversity Observation (GEO BON) BI-01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	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6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GFOI Global Forest Observation 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Initiative SB-03-C1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6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Global Ecosystem Monitoring EC-01 (new proposal)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	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9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Global Observing System for Mercury and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PoPs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, new proposal based on HE-02-C1 and C2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6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Global Carbon Observation and Analysis System, new proposal based on CL-02-C1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892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821" y="476672"/>
            <a:ext cx="7062515" cy="936104"/>
          </a:xfrm>
        </p:spPr>
        <p:txBody>
          <a:bodyPr/>
          <a:lstStyle/>
          <a:p>
            <a:pPr algn="l"/>
            <a:r>
              <a:rPr lang="de-DE" sz="2800" b="1" dirty="0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Strategic </a:t>
            </a:r>
            <a:r>
              <a:rPr lang="de-DE" sz="2800" b="1" dirty="0" err="1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objectives</a:t>
            </a:r>
            <a:endParaRPr lang="de-DE" sz="2800" b="1" dirty="0">
              <a:solidFill>
                <a:srgbClr val="005FAA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5318" y="1124744"/>
            <a:ext cx="6680978" cy="3157920"/>
          </a:xfrm>
        </p:spPr>
        <p:txBody>
          <a:bodyPr/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 value must be made clear to policy-makers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800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Strategic Objectives in the Areas of Action – Advocate, Engage, Deliver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Encompass major GEO achievements </a:t>
            </a:r>
            <a:b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success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Sharing Principles / </a:t>
            </a:r>
            <a:b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Management Principles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Flagship Initiatives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</a:t>
            </a:r>
          </a:p>
        </p:txBody>
      </p:sp>
      <p:sp>
        <p:nvSpPr>
          <p:cNvPr id="6" name="Fensterinhalt horizontal verschieben 5"/>
          <p:cNvSpPr/>
          <p:nvPr/>
        </p:nvSpPr>
        <p:spPr bwMode="auto">
          <a:xfrm>
            <a:off x="6516216" y="5373216"/>
            <a:ext cx="2627784" cy="792088"/>
          </a:xfrm>
          <a:prstGeom prst="horizontalScrol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036" y="5437673"/>
            <a:ext cx="7776864" cy="1015663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High level message on what GEO strives for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Evolution, not revolution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5868144" y="2348880"/>
            <a:ext cx="3065654" cy="2848497"/>
            <a:chOff x="5164366" y="1628800"/>
            <a:chExt cx="3885065" cy="3609865"/>
          </a:xfrm>
        </p:grpSpPr>
        <p:grpSp>
          <p:nvGrpSpPr>
            <p:cNvPr id="7" name="Group 9"/>
            <p:cNvGrpSpPr/>
            <p:nvPr/>
          </p:nvGrpSpPr>
          <p:grpSpPr>
            <a:xfrm>
              <a:off x="6084168" y="1628800"/>
              <a:ext cx="2169705" cy="2169705"/>
              <a:chOff x="1159227" y="45202"/>
              <a:chExt cx="2169705" cy="2169705"/>
            </a:xfrm>
            <a:solidFill>
              <a:srgbClr val="853B7A">
                <a:alpha val="49804"/>
              </a:srgbClr>
            </a:solidFill>
          </p:grpSpPr>
          <p:sp>
            <p:nvSpPr>
              <p:cNvPr id="8" name="Oval 10"/>
              <p:cNvSpPr/>
              <p:nvPr/>
            </p:nvSpPr>
            <p:spPr>
              <a:xfrm>
                <a:off x="1159227" y="45202"/>
                <a:ext cx="2169705" cy="2169705"/>
              </a:xfrm>
              <a:prstGeom prst="ellipse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5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0" name="Oval 4"/>
              <p:cNvSpPr/>
              <p:nvPr/>
            </p:nvSpPr>
            <p:spPr>
              <a:xfrm>
                <a:off x="1448521" y="641870"/>
                <a:ext cx="1591117" cy="97636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CH" sz="2400" b="1" kern="1200" dirty="0" err="1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Advocate</a:t>
                </a:r>
                <a:endParaRPr lang="en-US" sz="2400" b="1" kern="1200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1" name="Group 12"/>
            <p:cNvGrpSpPr/>
            <p:nvPr/>
          </p:nvGrpSpPr>
          <p:grpSpPr>
            <a:xfrm>
              <a:off x="5164366" y="3068960"/>
              <a:ext cx="2169705" cy="2169705"/>
              <a:chOff x="376325" y="1401268"/>
              <a:chExt cx="2169705" cy="2169705"/>
            </a:xfrm>
            <a:solidFill>
              <a:srgbClr val="3366CC">
                <a:alpha val="50000"/>
              </a:srgbClr>
            </a:solidFill>
          </p:grpSpPr>
          <p:sp>
            <p:nvSpPr>
              <p:cNvPr id="12" name="Oval 13"/>
              <p:cNvSpPr/>
              <p:nvPr/>
            </p:nvSpPr>
            <p:spPr>
              <a:xfrm>
                <a:off x="376325" y="1401268"/>
                <a:ext cx="2169705" cy="2169705"/>
              </a:xfrm>
              <a:prstGeom prst="ellipse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alpha val="50000"/>
                  <a:hueOff val="12769859"/>
                  <a:satOff val="0"/>
                  <a:lumOff val="-62745"/>
                  <a:alphaOff val="0"/>
                </a:schemeClr>
              </a:fillRef>
              <a:effectRef idx="3">
                <a:schemeClr val="accent5">
                  <a:alpha val="50000"/>
                  <a:hueOff val="12769859"/>
                  <a:satOff val="0"/>
                  <a:lumOff val="-62745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3" name="Oval 4"/>
              <p:cNvSpPr/>
              <p:nvPr/>
            </p:nvSpPr>
            <p:spPr>
              <a:xfrm>
                <a:off x="810265" y="1901172"/>
                <a:ext cx="1301823" cy="119333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CH" sz="2400" b="1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Engage</a:t>
                </a:r>
                <a:endParaRPr lang="en-US" sz="2400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4" name="Group 18"/>
            <p:cNvGrpSpPr/>
            <p:nvPr/>
          </p:nvGrpSpPr>
          <p:grpSpPr>
            <a:xfrm>
              <a:off x="6879726" y="3068960"/>
              <a:ext cx="2169705" cy="2169705"/>
              <a:chOff x="1942129" y="1401268"/>
              <a:chExt cx="2169705" cy="2169705"/>
            </a:xfrm>
          </p:grpSpPr>
          <p:sp>
            <p:nvSpPr>
              <p:cNvPr id="15" name="Oval 19"/>
              <p:cNvSpPr/>
              <p:nvPr/>
            </p:nvSpPr>
            <p:spPr>
              <a:xfrm>
                <a:off x="1942129" y="1401268"/>
                <a:ext cx="2169705" cy="2169705"/>
              </a:xfrm>
              <a:prstGeom prst="ellipse">
                <a:avLst/>
              </a:prstGeom>
              <a:solidFill>
                <a:schemeClr val="accent1">
                  <a:lumMod val="75000"/>
                  <a:alpha val="50000"/>
                </a:schemeClr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alpha val="50000"/>
                  <a:hueOff val="6384929"/>
                  <a:satOff val="0"/>
                  <a:lumOff val="-31372"/>
                  <a:alphaOff val="0"/>
                </a:schemeClr>
              </a:fillRef>
              <a:effectRef idx="3">
                <a:schemeClr val="accent5">
                  <a:alpha val="50000"/>
                  <a:hueOff val="6384929"/>
                  <a:satOff val="0"/>
                  <a:lumOff val="-31372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6" name="Oval 4"/>
              <p:cNvSpPr/>
              <p:nvPr/>
            </p:nvSpPr>
            <p:spPr>
              <a:xfrm>
                <a:off x="2423368" y="1897132"/>
                <a:ext cx="1301823" cy="11933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CH" sz="2400" b="1" dirty="0" err="1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Deliver</a:t>
                </a:r>
                <a:endParaRPr lang="en-US" sz="2400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747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821" y="980728"/>
            <a:ext cx="7062515" cy="936104"/>
          </a:xfrm>
        </p:spPr>
        <p:txBody>
          <a:bodyPr/>
          <a:lstStyle/>
          <a:p>
            <a:pPr algn="l"/>
            <a:r>
              <a:rPr lang="de-DE" sz="2800" b="1" dirty="0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GEOSS</a:t>
            </a:r>
            <a:endParaRPr lang="de-DE" sz="2800" b="1" dirty="0">
              <a:solidFill>
                <a:srgbClr val="005FAA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5318" y="1700808"/>
            <a:ext cx="7977122" cy="3085912"/>
          </a:xfrm>
        </p:spPr>
        <p:txBody>
          <a:bodyPr/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clarify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GEOSS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GEO‘s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de-DE" sz="1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1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Information Systems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implements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high-level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</a:t>
            </a:r>
            <a:endParaRPr lang="de-DE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GEOSS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openness</a:t>
            </a:r>
            <a:r>
              <a:rPr lang="de-DE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effectiveness</a:t>
            </a:r>
            <a:r>
              <a:rPr lang="de-DE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</a:t>
            </a:r>
            <a:r>
              <a:rPr lang="de-DE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adaptability</a:t>
            </a:r>
            <a:r>
              <a:rPr lang="de-DE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de-DE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  <a:endParaRPr lang="de-DE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ensterinhalt horizontal verschieben 5"/>
          <p:cNvSpPr/>
          <p:nvPr/>
        </p:nvSpPr>
        <p:spPr bwMode="auto">
          <a:xfrm>
            <a:off x="6516216" y="5373216"/>
            <a:ext cx="2627784" cy="792088"/>
          </a:xfrm>
          <a:prstGeom prst="horizontalScrol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036" y="5345921"/>
            <a:ext cx="7776864" cy="1015663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One simple description of GEOSS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GEO’s role is enabling GEOSS</a:t>
            </a:r>
          </a:p>
        </p:txBody>
      </p:sp>
    </p:spTree>
    <p:extLst>
      <p:ext uri="{BB962C8B-B14F-4D97-AF65-F5344CB8AC3E}">
        <p14:creationId xmlns:p14="http://schemas.microsoft.com/office/powerpoint/2010/main" val="1876360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821" y="764704"/>
            <a:ext cx="7062515" cy="936104"/>
          </a:xfrm>
        </p:spPr>
        <p:txBody>
          <a:bodyPr/>
          <a:lstStyle/>
          <a:p>
            <a:pPr algn="l"/>
            <a:r>
              <a:rPr lang="de-DE" sz="2800" b="1" dirty="0" err="1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Advocate</a:t>
            </a:r>
            <a:endParaRPr lang="de-DE" sz="2800" b="1" dirty="0">
              <a:solidFill>
                <a:srgbClr val="005FAA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6" name="Fensterinhalt horizontal verschieben 5"/>
          <p:cNvSpPr/>
          <p:nvPr/>
        </p:nvSpPr>
        <p:spPr bwMode="auto">
          <a:xfrm>
            <a:off x="6516216" y="5373216"/>
            <a:ext cx="2627784" cy="792088"/>
          </a:xfrm>
          <a:prstGeom prst="horizontalScrol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628800"/>
            <a:ext cx="86010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95536" y="3140968"/>
            <a:ext cx="7977122" cy="3085912"/>
          </a:xfrm>
        </p:spPr>
        <p:txBody>
          <a:bodyPr/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Functions for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Sharing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Management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 analyses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practices for citizen science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 frequency protection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058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821" y="764704"/>
            <a:ext cx="7062515" cy="936104"/>
          </a:xfrm>
        </p:spPr>
        <p:txBody>
          <a:bodyPr/>
          <a:lstStyle/>
          <a:p>
            <a:pPr algn="l"/>
            <a:r>
              <a:rPr lang="de-DE" sz="2800" b="1" dirty="0" err="1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Engage</a:t>
            </a:r>
            <a:endParaRPr lang="de-DE" sz="2800" b="1" dirty="0">
              <a:solidFill>
                <a:srgbClr val="005FAA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6" name="Fensterinhalt horizontal verschieben 5"/>
          <p:cNvSpPr/>
          <p:nvPr/>
        </p:nvSpPr>
        <p:spPr bwMode="auto">
          <a:xfrm>
            <a:off x="6516216" y="5373216"/>
            <a:ext cx="2627784" cy="792088"/>
          </a:xfrm>
          <a:prstGeom prst="horizontalScrol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95536" y="3140968"/>
            <a:ext cx="7977122" cy="3085912"/>
          </a:xfrm>
        </p:spPr>
        <p:txBody>
          <a:bodyPr/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Functions for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partnerships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mobilization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visibility and awareness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Broadening the user bases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building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Promoting EO use in development activities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600200"/>
            <a:ext cx="85153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348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821" y="764704"/>
            <a:ext cx="7062515" cy="936104"/>
          </a:xfrm>
        </p:spPr>
        <p:txBody>
          <a:bodyPr/>
          <a:lstStyle/>
          <a:p>
            <a:pPr algn="l"/>
            <a:r>
              <a:rPr lang="de-DE" sz="2800" b="1" dirty="0" err="1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Deliver</a:t>
            </a:r>
            <a:endParaRPr lang="de-DE" sz="2800" b="1" dirty="0">
              <a:solidFill>
                <a:srgbClr val="005FAA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6" name="Fensterinhalt horizontal verschieben 5"/>
          <p:cNvSpPr/>
          <p:nvPr/>
        </p:nvSpPr>
        <p:spPr bwMode="auto">
          <a:xfrm>
            <a:off x="6516216" y="5373216"/>
            <a:ext cx="2627784" cy="792088"/>
          </a:xfrm>
          <a:prstGeom prst="horizontalScrol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95536" y="3140968"/>
            <a:ext cx="7977122" cy="3085912"/>
          </a:xfrm>
        </p:spPr>
        <p:txBody>
          <a:bodyPr/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Functions for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common elements of GEOSS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Documenting data quality &amp; provenance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Maintaining a knowledge base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Conducting implementation pilots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Incubating services through initiatives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84" y="1556792"/>
            <a:ext cx="85153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46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821" y="980728"/>
            <a:ext cx="7062515" cy="936104"/>
          </a:xfrm>
        </p:spPr>
        <p:txBody>
          <a:bodyPr/>
          <a:lstStyle/>
          <a:p>
            <a:pPr algn="l"/>
            <a:r>
              <a:rPr lang="de-DE" sz="2800" b="1" dirty="0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Implementation </a:t>
            </a:r>
            <a:r>
              <a:rPr lang="de-DE" sz="2800" b="1" dirty="0" err="1" smtClean="0">
                <a:solidFill>
                  <a:srgbClr val="00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SimSun" pitchFamily="2" charset="-122"/>
              </a:rPr>
              <a:t>Mechanisms</a:t>
            </a:r>
            <a:endParaRPr lang="de-DE" sz="2800" b="1" dirty="0">
              <a:solidFill>
                <a:srgbClr val="005FAA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5318" y="1700808"/>
            <a:ext cx="7977122" cy="3085912"/>
          </a:xfrm>
        </p:spPr>
        <p:txBody>
          <a:bodyPr/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simple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structures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</a:t>
            </a:r>
            <a:r>
              <a:rPr lang="de-DE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endParaRPr lang="de-DE" sz="1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Defined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Implementation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Mechanisms</a:t>
            </a:r>
            <a:endParaRPr lang="de-DE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 Community </a:t>
            </a:r>
            <a:r>
              <a:rPr lang="de-DE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endParaRPr lang="de-DE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 Initiatives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 </a:t>
            </a:r>
            <a:r>
              <a:rPr lang="de-DE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Flagships</a:t>
            </a:r>
            <a:endParaRPr lang="de-DE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Foundational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Tasks</a:t>
            </a:r>
          </a:p>
        </p:txBody>
      </p:sp>
      <p:sp>
        <p:nvSpPr>
          <p:cNvPr id="6" name="Fensterinhalt horizontal verschieben 5"/>
          <p:cNvSpPr/>
          <p:nvPr/>
        </p:nvSpPr>
        <p:spPr bwMode="auto">
          <a:xfrm>
            <a:off x="6516216" y="5373216"/>
            <a:ext cx="2627784" cy="792088"/>
          </a:xfrm>
          <a:prstGeom prst="horizontalScrol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036" y="5013176"/>
            <a:ext cx="7776864" cy="1477328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Clear understanding of how GEO implements its actions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Expectations and process clarified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Handle diversity of actions effectively</a:t>
            </a:r>
          </a:p>
        </p:txBody>
      </p:sp>
    </p:spTree>
    <p:extLst>
      <p:ext uri="{BB962C8B-B14F-4D97-AF65-F5344CB8AC3E}">
        <p14:creationId xmlns:p14="http://schemas.microsoft.com/office/powerpoint/2010/main" val="1185131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6_GEO_presentation_template">
  <a:themeElements>
    <a:clrScheme name="">
      <a:dk1>
        <a:srgbClr val="000098"/>
      </a:dk1>
      <a:lt1>
        <a:srgbClr val="FFFFFF"/>
      </a:lt1>
      <a:dk2>
        <a:srgbClr val="000098"/>
      </a:dk2>
      <a:lt2>
        <a:srgbClr val="808080"/>
      </a:lt2>
      <a:accent1>
        <a:srgbClr val="FFCC99"/>
      </a:accent1>
      <a:accent2>
        <a:srgbClr val="000098"/>
      </a:accent2>
      <a:accent3>
        <a:srgbClr val="FFFFFF"/>
      </a:accent3>
      <a:accent4>
        <a:srgbClr val="000081"/>
      </a:accent4>
      <a:accent5>
        <a:srgbClr val="FFE2CA"/>
      </a:accent5>
      <a:accent6>
        <a:srgbClr val="000089"/>
      </a:accent6>
      <a:hlink>
        <a:srgbClr val="000098"/>
      </a:hlink>
      <a:folHlink>
        <a:srgbClr val="000098"/>
      </a:folHlink>
    </a:clrScheme>
    <a:fontScheme name="2_GEO_presentation_templat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C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altLang="en-US" sz="2000" b="1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C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altLang="en-US" sz="2000" b="1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GEO_presentatio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GEO_presentatio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EO_presentatio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EO_presentatio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EO_presentatio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EO_presentatio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EO_presentatio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GEO_presentation_template">
  <a:themeElements>
    <a:clrScheme name="">
      <a:dk1>
        <a:srgbClr val="000098"/>
      </a:dk1>
      <a:lt1>
        <a:srgbClr val="FFFFFF"/>
      </a:lt1>
      <a:dk2>
        <a:srgbClr val="000098"/>
      </a:dk2>
      <a:lt2>
        <a:srgbClr val="808080"/>
      </a:lt2>
      <a:accent1>
        <a:srgbClr val="FFCC99"/>
      </a:accent1>
      <a:accent2>
        <a:srgbClr val="000098"/>
      </a:accent2>
      <a:accent3>
        <a:srgbClr val="FFFFFF"/>
      </a:accent3>
      <a:accent4>
        <a:srgbClr val="000081"/>
      </a:accent4>
      <a:accent5>
        <a:srgbClr val="FFE2CA"/>
      </a:accent5>
      <a:accent6>
        <a:srgbClr val="000089"/>
      </a:accent6>
      <a:hlink>
        <a:srgbClr val="000098"/>
      </a:hlink>
      <a:folHlink>
        <a:srgbClr val="000098"/>
      </a:folHlink>
    </a:clrScheme>
    <a:fontScheme name="2_GEO_presentation_templat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C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altLang="en-US" sz="2000" b="1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C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altLang="en-US" sz="2000" b="1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GEO_presentatio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GEO_presentatio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EO_presentatio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EO_presentatio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EO_presentatio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EO_presentatio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EO_presentatio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1849</Words>
  <Application>Microsoft Macintosh PowerPoint</Application>
  <PresentationFormat>On-screen Show (4:3)</PresentationFormat>
  <Paragraphs>450</Paragraphs>
  <Slides>34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 Unicode MS</vt:lpstr>
      <vt:lpstr>Tahoma</vt:lpstr>
      <vt:lpstr>Arial Narrow</vt:lpstr>
      <vt:lpstr>SimSun</vt:lpstr>
      <vt:lpstr>Arial Black</vt:lpstr>
      <vt:lpstr>6_GEO_presentation_template</vt:lpstr>
      <vt:lpstr>Default Design</vt:lpstr>
      <vt:lpstr>7_GEO_presentation_template</vt:lpstr>
      <vt:lpstr>GEO Strategic Plan 2016-2025: Implementing GEOSS and  GEO Work Programme 2016  Report from GEO Workplan Symposium </vt:lpstr>
      <vt:lpstr>What’s new?</vt:lpstr>
      <vt:lpstr>Unique Value</vt:lpstr>
      <vt:lpstr>Strategic objectives</vt:lpstr>
      <vt:lpstr>GEOSS</vt:lpstr>
      <vt:lpstr>Advocate</vt:lpstr>
      <vt:lpstr>Engage</vt:lpstr>
      <vt:lpstr>Deliver</vt:lpstr>
      <vt:lpstr>Implementation Mechanisms</vt:lpstr>
      <vt:lpstr>Revised SBA</vt:lpstr>
      <vt:lpstr>Work Programme</vt:lpstr>
      <vt:lpstr>Governance</vt:lpstr>
      <vt:lpstr>Resourcing</vt:lpstr>
      <vt:lpstr>Introducing the  GEO Work Programme </vt:lpstr>
      <vt:lpstr>Work Programme Structure</vt:lpstr>
      <vt:lpstr>GEO Foundational Tasks</vt:lpstr>
      <vt:lpstr>GEO Flagships</vt:lpstr>
      <vt:lpstr>GEO Initiatives</vt:lpstr>
      <vt:lpstr>GEO Community Activities</vt:lpstr>
      <vt:lpstr>Key differences: Purpose</vt:lpstr>
      <vt:lpstr>Key differences: Originator</vt:lpstr>
      <vt:lpstr>Key differences: Steering and oversight</vt:lpstr>
      <vt:lpstr>Key differences: Reporting to GEO</vt:lpstr>
      <vt:lpstr>Work Programme: Process</vt:lpstr>
      <vt:lpstr>Work Programmes</vt:lpstr>
      <vt:lpstr>What‘s new?</vt:lpstr>
      <vt:lpstr>Draft     2016 Work Programme</vt:lpstr>
      <vt:lpstr>Background</vt:lpstr>
      <vt:lpstr>Table of Contents</vt:lpstr>
      <vt:lpstr>Candidate Foundational Tasks</vt:lpstr>
      <vt:lpstr>Candidate Foundational Tasks</vt:lpstr>
      <vt:lpstr>Community activities</vt:lpstr>
      <vt:lpstr>Candidate GEO Initiatives</vt:lpstr>
      <vt:lpstr>Candidate GEO Flagships</vt:lpstr>
    </vt:vector>
  </TitlesOfParts>
  <Company>Environnement Canada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Environnement Canada</dc:creator>
  <cp:lastModifiedBy>Mirko Albani</cp:lastModifiedBy>
  <cp:revision>378</cp:revision>
  <cp:lastPrinted>2014-10-20T13:06:10Z</cp:lastPrinted>
  <dcterms:created xsi:type="dcterms:W3CDTF">2006-02-27T19:58:49Z</dcterms:created>
  <dcterms:modified xsi:type="dcterms:W3CDTF">2015-05-11T01:45:58Z</dcterms:modified>
</cp:coreProperties>
</file>