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32" r:id="rId2"/>
    <p:sldId id="339" r:id="rId3"/>
    <p:sldId id="307" r:id="rId4"/>
    <p:sldId id="308" r:id="rId5"/>
    <p:sldId id="319" r:id="rId6"/>
    <p:sldId id="320" r:id="rId7"/>
    <p:sldId id="321" r:id="rId8"/>
    <p:sldId id="322" r:id="rId9"/>
    <p:sldId id="261" r:id="rId10"/>
    <p:sldId id="302" r:id="rId11"/>
    <p:sldId id="316" r:id="rId12"/>
    <p:sldId id="266" r:id="rId13"/>
    <p:sldId id="317" r:id="rId14"/>
    <p:sldId id="328" r:id="rId15"/>
    <p:sldId id="329" r:id="rId16"/>
    <p:sldId id="268" r:id="rId17"/>
    <p:sldId id="269" r:id="rId18"/>
    <p:sldId id="270" r:id="rId19"/>
    <p:sldId id="318" r:id="rId20"/>
    <p:sldId id="303" r:id="rId21"/>
    <p:sldId id="275" r:id="rId22"/>
    <p:sldId id="276" r:id="rId23"/>
    <p:sldId id="324" r:id="rId24"/>
    <p:sldId id="331" r:id="rId25"/>
    <p:sldId id="340" r:id="rId26"/>
    <p:sldId id="334" r:id="rId27"/>
    <p:sldId id="285" r:id="rId28"/>
    <p:sldId id="335" r:id="rId29"/>
    <p:sldId id="336" r:id="rId30"/>
    <p:sldId id="326" r:id="rId31"/>
    <p:sldId id="337" r:id="rId32"/>
    <p:sldId id="288" r:id="rId33"/>
    <p:sldId id="341" r:id="rId34"/>
    <p:sldId id="289" r:id="rId35"/>
    <p:sldId id="291" r:id="rId36"/>
    <p:sldId id="290" r:id="rId37"/>
    <p:sldId id="342" r:id="rId38"/>
    <p:sldId id="330" r:id="rId39"/>
    <p:sldId id="296" r:id="rId40"/>
    <p:sldId id="314" r:id="rId41"/>
    <p:sldId id="313" r:id="rId42"/>
    <p:sldId id="306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C3E8"/>
    <a:srgbClr val="B5CBFD"/>
    <a:srgbClr val="BCC4EA"/>
    <a:srgbClr val="BCC7EA"/>
    <a:srgbClr val="D3DA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532" autoAdjust="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23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13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13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9EADA5-9017-49E2-8CF6-CD138C41DC6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2545BC-CAE4-4CA5-B7A2-01A9F3477259}">
      <dgm:prSet phldrT="[Текст]" custT="1"/>
      <dgm:spPr/>
      <dgm:t>
        <a:bodyPr/>
        <a:lstStyle/>
        <a:p>
          <a:r>
            <a:rPr lang="en-US" sz="2300" dirty="0" smtClean="0">
              <a:latin typeface="Arial Narrow" panose="020B0606020202030204" pitchFamily="34" charset="0"/>
            </a:rPr>
            <a:t>Monitoring long-term variability of objects under control</a:t>
          </a:r>
          <a:endParaRPr lang="ru-RU" sz="2300" dirty="0">
            <a:latin typeface="Arial Narrow" panose="020B0606020202030204" pitchFamily="34" charset="0"/>
          </a:endParaRPr>
        </a:p>
      </dgm:t>
    </dgm:pt>
    <dgm:pt modelId="{C17DD262-B0CB-4EF1-8DC0-BE0FC7CC3D79}" type="parTrans" cxnId="{D875C720-5A62-4077-9768-B32B59411F69}">
      <dgm:prSet/>
      <dgm:spPr/>
      <dgm:t>
        <a:bodyPr/>
        <a:lstStyle/>
        <a:p>
          <a:endParaRPr lang="ru-RU" sz="2300">
            <a:latin typeface="Arial Narrow" panose="020B0606020202030204" pitchFamily="34" charset="0"/>
          </a:endParaRPr>
        </a:p>
      </dgm:t>
    </dgm:pt>
    <dgm:pt modelId="{A46BBB94-9AF9-4F9F-AD92-13182A9E5FC6}" type="sibTrans" cxnId="{D875C720-5A62-4077-9768-B32B59411F69}">
      <dgm:prSet/>
      <dgm:spPr/>
      <dgm:t>
        <a:bodyPr/>
        <a:lstStyle/>
        <a:p>
          <a:endParaRPr lang="ru-RU" sz="2300">
            <a:latin typeface="Arial Narrow" panose="020B0606020202030204" pitchFamily="34" charset="0"/>
          </a:endParaRPr>
        </a:p>
      </dgm:t>
    </dgm:pt>
    <dgm:pt modelId="{09E198C8-7653-46D1-AFAB-E5BC9384D0B5}">
      <dgm:prSet phldrT="[Текст]" custT="1"/>
      <dgm:spPr/>
      <dgm:t>
        <a:bodyPr/>
        <a:lstStyle/>
        <a:p>
          <a:r>
            <a:rPr lang="en-US" sz="2300" dirty="0" smtClean="0">
              <a:latin typeface="Arial Narrow" panose="020B0606020202030204" pitchFamily="34" charset="0"/>
            </a:rPr>
            <a:t>Constructing maps of remote data-retrieved geophysical parameters</a:t>
          </a:r>
          <a:endParaRPr lang="ru-RU" sz="2300" dirty="0">
            <a:latin typeface="Arial Narrow" panose="020B0606020202030204" pitchFamily="34" charset="0"/>
          </a:endParaRPr>
        </a:p>
      </dgm:t>
    </dgm:pt>
    <dgm:pt modelId="{497CD239-8A77-4C78-9013-139C33054112}" type="parTrans" cxnId="{52E5674F-3D7C-4B28-8983-2DF500AD4EE4}">
      <dgm:prSet/>
      <dgm:spPr/>
      <dgm:t>
        <a:bodyPr/>
        <a:lstStyle/>
        <a:p>
          <a:endParaRPr lang="ru-RU" sz="2300">
            <a:latin typeface="Arial Narrow" panose="020B0606020202030204" pitchFamily="34" charset="0"/>
          </a:endParaRPr>
        </a:p>
      </dgm:t>
    </dgm:pt>
    <dgm:pt modelId="{AD1A2CB7-D06A-4E4E-BCD7-48E9AE1FFA17}" type="sibTrans" cxnId="{52E5674F-3D7C-4B28-8983-2DF500AD4EE4}">
      <dgm:prSet/>
      <dgm:spPr/>
      <dgm:t>
        <a:bodyPr/>
        <a:lstStyle/>
        <a:p>
          <a:endParaRPr lang="ru-RU" sz="2300">
            <a:latin typeface="Arial Narrow" panose="020B0606020202030204" pitchFamily="34" charset="0"/>
          </a:endParaRPr>
        </a:p>
      </dgm:t>
    </dgm:pt>
    <dgm:pt modelId="{0D00266D-15A5-41FF-A468-D8C9B412F580}">
      <dgm:prSet phldrT="[Текст]" custT="1"/>
      <dgm:spPr/>
      <dgm:t>
        <a:bodyPr/>
        <a:lstStyle/>
        <a:p>
          <a:r>
            <a:rPr lang="en-US" sz="2300" dirty="0" smtClean="0">
              <a:latin typeface="Arial Narrow" panose="020B0606020202030204" pitchFamily="34" charset="0"/>
            </a:rPr>
            <a:t>Comparing data from various sources of satellite observations</a:t>
          </a:r>
          <a:endParaRPr lang="ru-RU" sz="2300" dirty="0">
            <a:latin typeface="Arial Narrow" panose="020B0606020202030204" pitchFamily="34" charset="0"/>
          </a:endParaRPr>
        </a:p>
      </dgm:t>
    </dgm:pt>
    <dgm:pt modelId="{C8EDFB50-302B-4786-8DDE-6020895AA401}" type="parTrans" cxnId="{7136ED14-D94E-4F0D-B07E-AC4213E295C6}">
      <dgm:prSet/>
      <dgm:spPr/>
      <dgm:t>
        <a:bodyPr/>
        <a:lstStyle/>
        <a:p>
          <a:endParaRPr lang="ru-RU" sz="2300">
            <a:latin typeface="Arial Narrow" panose="020B0606020202030204" pitchFamily="34" charset="0"/>
          </a:endParaRPr>
        </a:p>
      </dgm:t>
    </dgm:pt>
    <dgm:pt modelId="{5618804D-69F4-4469-B98B-382D7FD30DA6}" type="sibTrans" cxnId="{7136ED14-D94E-4F0D-B07E-AC4213E295C6}">
      <dgm:prSet/>
      <dgm:spPr/>
      <dgm:t>
        <a:bodyPr/>
        <a:lstStyle/>
        <a:p>
          <a:endParaRPr lang="ru-RU" sz="2300">
            <a:latin typeface="Arial Narrow" panose="020B0606020202030204" pitchFamily="34" charset="0"/>
          </a:endParaRPr>
        </a:p>
      </dgm:t>
    </dgm:pt>
    <dgm:pt modelId="{855F5914-A32C-4A74-ABF6-970F15EC3DAD}">
      <dgm:prSet phldrT="[Текст]" custT="1"/>
      <dgm:spPr/>
      <dgm:t>
        <a:bodyPr/>
        <a:lstStyle/>
        <a:p>
          <a:r>
            <a:rPr lang="en-US" sz="2300" dirty="0" smtClean="0">
              <a:latin typeface="Arial Narrow" panose="020B0606020202030204" pitchFamily="34" charset="0"/>
            </a:rPr>
            <a:t>Validation of remote data-retrieved geophysical parameters describing physical objects</a:t>
          </a:r>
          <a:endParaRPr lang="ru-RU" sz="2300" dirty="0">
            <a:latin typeface="Arial Narrow" panose="020B0606020202030204" pitchFamily="34" charset="0"/>
          </a:endParaRPr>
        </a:p>
      </dgm:t>
    </dgm:pt>
    <dgm:pt modelId="{61F7E3E4-4936-4952-9A05-4D7CC5E36D50}" type="parTrans" cxnId="{F97A8BA7-C753-4568-987D-CC7D219873CB}">
      <dgm:prSet/>
      <dgm:spPr/>
      <dgm:t>
        <a:bodyPr/>
        <a:lstStyle/>
        <a:p>
          <a:endParaRPr lang="ru-RU" sz="2300">
            <a:latin typeface="Arial Narrow" panose="020B0606020202030204" pitchFamily="34" charset="0"/>
          </a:endParaRPr>
        </a:p>
      </dgm:t>
    </dgm:pt>
    <dgm:pt modelId="{32990A31-7427-4AEC-8957-5EA3E0E0E8AA}" type="sibTrans" cxnId="{F97A8BA7-C753-4568-987D-CC7D219873CB}">
      <dgm:prSet/>
      <dgm:spPr/>
      <dgm:t>
        <a:bodyPr/>
        <a:lstStyle/>
        <a:p>
          <a:endParaRPr lang="ru-RU" sz="2300">
            <a:latin typeface="Arial Narrow" panose="020B0606020202030204" pitchFamily="34" charset="0"/>
          </a:endParaRPr>
        </a:p>
      </dgm:t>
    </dgm:pt>
    <dgm:pt modelId="{B0799912-A52C-4C5A-B386-26A2A54A4979}">
      <dgm:prSet phldrT="[Текст]" custT="1"/>
      <dgm:spPr/>
      <dgm:t>
        <a:bodyPr/>
        <a:lstStyle/>
        <a:p>
          <a:r>
            <a:rPr lang="en-US" sz="2300" dirty="0" smtClean="0">
              <a:latin typeface="Arial Narrow" panose="020B0606020202030204" pitchFamily="34" charset="0"/>
            </a:rPr>
            <a:t>Acquiring source and reliable data needed for models of various phenomenon and process development</a:t>
          </a:r>
          <a:endParaRPr lang="ru-RU" sz="2300" dirty="0">
            <a:latin typeface="Arial Narrow" panose="020B0606020202030204" pitchFamily="34" charset="0"/>
          </a:endParaRPr>
        </a:p>
      </dgm:t>
    </dgm:pt>
    <dgm:pt modelId="{FFA6F899-C6D8-4B6E-B413-E71A05BF6700}" type="parTrans" cxnId="{68D65FC9-3092-4BE4-B786-A726F37E3429}">
      <dgm:prSet/>
      <dgm:spPr/>
      <dgm:t>
        <a:bodyPr/>
        <a:lstStyle/>
        <a:p>
          <a:endParaRPr lang="ru-RU" sz="2300">
            <a:latin typeface="Arial Narrow" panose="020B0606020202030204" pitchFamily="34" charset="0"/>
          </a:endParaRPr>
        </a:p>
      </dgm:t>
    </dgm:pt>
    <dgm:pt modelId="{986D401C-E098-4387-A275-E6BCE466585B}" type="sibTrans" cxnId="{68D65FC9-3092-4BE4-B786-A726F37E3429}">
      <dgm:prSet/>
      <dgm:spPr/>
      <dgm:t>
        <a:bodyPr/>
        <a:lstStyle/>
        <a:p>
          <a:endParaRPr lang="ru-RU" sz="2300">
            <a:latin typeface="Arial Narrow" panose="020B0606020202030204" pitchFamily="34" charset="0"/>
          </a:endParaRPr>
        </a:p>
      </dgm:t>
    </dgm:pt>
    <dgm:pt modelId="{D7CA6C91-C91E-4BED-8BFA-8D56699EA2BE}" type="pres">
      <dgm:prSet presAssocID="{039EADA5-9017-49E2-8CF6-CD138C41DC6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1672A63-2477-4AA9-8CBF-1B3AAF84E6AE}" type="pres">
      <dgm:prSet presAssocID="{039EADA5-9017-49E2-8CF6-CD138C41DC61}" presName="Name1" presStyleCnt="0"/>
      <dgm:spPr/>
    </dgm:pt>
    <dgm:pt modelId="{C6D07596-2CA9-473E-AAE5-E22989DBD807}" type="pres">
      <dgm:prSet presAssocID="{039EADA5-9017-49E2-8CF6-CD138C41DC61}" presName="cycle" presStyleCnt="0"/>
      <dgm:spPr/>
    </dgm:pt>
    <dgm:pt modelId="{59D6587C-7E38-4BEE-9B0F-B0B03F652FEC}" type="pres">
      <dgm:prSet presAssocID="{039EADA5-9017-49E2-8CF6-CD138C41DC61}" presName="srcNode" presStyleLbl="node1" presStyleIdx="0" presStyleCnt="5"/>
      <dgm:spPr/>
    </dgm:pt>
    <dgm:pt modelId="{B59501BB-42EB-45B7-8BC1-1F75AE6C4B0B}" type="pres">
      <dgm:prSet presAssocID="{039EADA5-9017-49E2-8CF6-CD138C41DC61}" presName="conn" presStyleLbl="parChTrans1D2" presStyleIdx="0" presStyleCnt="1"/>
      <dgm:spPr/>
      <dgm:t>
        <a:bodyPr/>
        <a:lstStyle/>
        <a:p>
          <a:endParaRPr lang="ru-RU"/>
        </a:p>
      </dgm:t>
    </dgm:pt>
    <dgm:pt modelId="{1E9857FE-4703-4955-8872-2A634C87E323}" type="pres">
      <dgm:prSet presAssocID="{039EADA5-9017-49E2-8CF6-CD138C41DC61}" presName="extraNode" presStyleLbl="node1" presStyleIdx="0" presStyleCnt="5"/>
      <dgm:spPr/>
    </dgm:pt>
    <dgm:pt modelId="{7D586516-CC35-4055-B493-530C08760755}" type="pres">
      <dgm:prSet presAssocID="{039EADA5-9017-49E2-8CF6-CD138C41DC61}" presName="dstNode" presStyleLbl="node1" presStyleIdx="0" presStyleCnt="5"/>
      <dgm:spPr/>
    </dgm:pt>
    <dgm:pt modelId="{06894EEE-3378-4B14-8DBA-95A8A6CC3FC6}" type="pres">
      <dgm:prSet presAssocID="{BF2545BC-CAE4-4CA5-B7A2-01A9F3477259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252481-C90F-4F77-AE43-CDA5926918E3}" type="pres">
      <dgm:prSet presAssocID="{BF2545BC-CAE4-4CA5-B7A2-01A9F3477259}" presName="accent_1" presStyleCnt="0"/>
      <dgm:spPr/>
    </dgm:pt>
    <dgm:pt modelId="{C128A7AB-5CB4-4F83-8258-F8C5B8D60C25}" type="pres">
      <dgm:prSet presAssocID="{BF2545BC-CAE4-4CA5-B7A2-01A9F3477259}" presName="accentRepeatNode" presStyleLbl="solidFgAcc1" presStyleIdx="0" presStyleCnt="5"/>
      <dgm:spPr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C403EA9-998F-40B3-89E6-6D1C5AB00876}" type="pres">
      <dgm:prSet presAssocID="{09E198C8-7653-46D1-AFAB-E5BC9384D0B5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92E045-CADE-44DE-96C4-53D528E65717}" type="pres">
      <dgm:prSet presAssocID="{09E198C8-7653-46D1-AFAB-E5BC9384D0B5}" presName="accent_2" presStyleCnt="0"/>
      <dgm:spPr/>
    </dgm:pt>
    <dgm:pt modelId="{83460FB0-DE8A-4731-B90B-AC6B2EED1760}" type="pres">
      <dgm:prSet presAssocID="{09E198C8-7653-46D1-AFAB-E5BC9384D0B5}" presName="accentRepeatNode" presStyleLbl="solidFgAcc1" presStyleIdx="1" presStyleCnt="5"/>
      <dgm:spPr>
        <a:blipFill dpi="0"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AE168D9-B8B4-46C5-A786-F986E023406A}" type="pres">
      <dgm:prSet presAssocID="{0D00266D-15A5-41FF-A468-D8C9B412F580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39924A-F639-418F-AAFB-41805A3E39CC}" type="pres">
      <dgm:prSet presAssocID="{0D00266D-15A5-41FF-A468-D8C9B412F580}" presName="accent_3" presStyleCnt="0"/>
      <dgm:spPr/>
    </dgm:pt>
    <dgm:pt modelId="{95E70F68-B30A-4814-8A63-5CB9E0AF0130}" type="pres">
      <dgm:prSet presAssocID="{0D00266D-15A5-41FF-A468-D8C9B412F580}" presName="accentRepeatNode" presStyleLbl="solidFgAcc1" presStyleIdx="2" presStyleCnt="5"/>
      <dgm:spPr>
        <a:blipFill dpi="0"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C489BA0-F182-484E-8148-D263B8D6EF2A}" type="pres">
      <dgm:prSet presAssocID="{855F5914-A32C-4A74-ABF6-970F15EC3DAD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3DD4E8-5EF5-480F-86CD-A92E1601BABE}" type="pres">
      <dgm:prSet presAssocID="{855F5914-A32C-4A74-ABF6-970F15EC3DAD}" presName="accent_4" presStyleCnt="0"/>
      <dgm:spPr/>
    </dgm:pt>
    <dgm:pt modelId="{07499B5C-750B-44C8-B8B9-680D33412A84}" type="pres">
      <dgm:prSet presAssocID="{855F5914-A32C-4A74-ABF6-970F15EC3DAD}" presName="accentRepeatNode" presStyleLbl="solidFgAcc1" presStyleIdx="3" presStyleCnt="5"/>
      <dgm:spPr>
        <a:blipFill dpi="0"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882EBDE-C8ED-4DFA-977C-0C6FCB4CC61A}" type="pres">
      <dgm:prSet presAssocID="{B0799912-A52C-4C5A-B386-26A2A54A4979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8311CA-1F69-4A76-B8DD-B2A02B110DC7}" type="pres">
      <dgm:prSet presAssocID="{B0799912-A52C-4C5A-B386-26A2A54A4979}" presName="accent_5" presStyleCnt="0"/>
      <dgm:spPr/>
    </dgm:pt>
    <dgm:pt modelId="{F9719BCB-09F2-4770-8B51-63ACFA8FF450}" type="pres">
      <dgm:prSet presAssocID="{B0799912-A52C-4C5A-B386-26A2A54A4979}" presName="accentRepeatNode" presStyleLbl="solidFgAcc1" presStyleIdx="4" presStyleCnt="5"/>
      <dgm:spPr>
        <a:blipFill dpi="0" rotWithShape="0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2F01B028-BBFD-4E1B-AF54-B48605708A76}" type="presOf" srcId="{A46BBB94-9AF9-4F9F-AD92-13182A9E5FC6}" destId="{B59501BB-42EB-45B7-8BC1-1F75AE6C4B0B}" srcOrd="0" destOrd="0" presId="urn:microsoft.com/office/officeart/2008/layout/VerticalCurvedList"/>
    <dgm:cxn modelId="{52E5674F-3D7C-4B28-8983-2DF500AD4EE4}" srcId="{039EADA5-9017-49E2-8CF6-CD138C41DC61}" destId="{09E198C8-7653-46D1-AFAB-E5BC9384D0B5}" srcOrd="1" destOrd="0" parTransId="{497CD239-8A77-4C78-9013-139C33054112}" sibTransId="{AD1A2CB7-D06A-4E4E-BCD7-48E9AE1FFA17}"/>
    <dgm:cxn modelId="{D875C720-5A62-4077-9768-B32B59411F69}" srcId="{039EADA5-9017-49E2-8CF6-CD138C41DC61}" destId="{BF2545BC-CAE4-4CA5-B7A2-01A9F3477259}" srcOrd="0" destOrd="0" parTransId="{C17DD262-B0CB-4EF1-8DC0-BE0FC7CC3D79}" sibTransId="{A46BBB94-9AF9-4F9F-AD92-13182A9E5FC6}"/>
    <dgm:cxn modelId="{111C7DCE-3C15-4D2B-A548-1955D76C546E}" type="presOf" srcId="{B0799912-A52C-4C5A-B386-26A2A54A4979}" destId="{6882EBDE-C8ED-4DFA-977C-0C6FCB4CC61A}" srcOrd="0" destOrd="0" presId="urn:microsoft.com/office/officeart/2008/layout/VerticalCurvedList"/>
    <dgm:cxn modelId="{E10B0DD1-9CD2-40C7-9A4C-FD3FF1C1DCBB}" type="presOf" srcId="{0D00266D-15A5-41FF-A468-D8C9B412F580}" destId="{BAE168D9-B8B4-46C5-A786-F986E023406A}" srcOrd="0" destOrd="0" presId="urn:microsoft.com/office/officeart/2008/layout/VerticalCurvedList"/>
    <dgm:cxn modelId="{7136ED14-D94E-4F0D-B07E-AC4213E295C6}" srcId="{039EADA5-9017-49E2-8CF6-CD138C41DC61}" destId="{0D00266D-15A5-41FF-A468-D8C9B412F580}" srcOrd="2" destOrd="0" parTransId="{C8EDFB50-302B-4786-8DDE-6020895AA401}" sibTransId="{5618804D-69F4-4469-B98B-382D7FD30DA6}"/>
    <dgm:cxn modelId="{F97A8BA7-C753-4568-987D-CC7D219873CB}" srcId="{039EADA5-9017-49E2-8CF6-CD138C41DC61}" destId="{855F5914-A32C-4A74-ABF6-970F15EC3DAD}" srcOrd="3" destOrd="0" parTransId="{61F7E3E4-4936-4952-9A05-4D7CC5E36D50}" sibTransId="{32990A31-7427-4AEC-8957-5EA3E0E0E8AA}"/>
    <dgm:cxn modelId="{AD8F207C-134A-43C5-91D3-5E96F07BB32E}" type="presOf" srcId="{855F5914-A32C-4A74-ABF6-970F15EC3DAD}" destId="{EC489BA0-F182-484E-8148-D263B8D6EF2A}" srcOrd="0" destOrd="0" presId="urn:microsoft.com/office/officeart/2008/layout/VerticalCurvedList"/>
    <dgm:cxn modelId="{9362BC6E-AB09-41F0-AEE8-09D2DFFB45A8}" type="presOf" srcId="{BF2545BC-CAE4-4CA5-B7A2-01A9F3477259}" destId="{06894EEE-3378-4B14-8DBA-95A8A6CC3FC6}" srcOrd="0" destOrd="0" presId="urn:microsoft.com/office/officeart/2008/layout/VerticalCurvedList"/>
    <dgm:cxn modelId="{68D65FC9-3092-4BE4-B786-A726F37E3429}" srcId="{039EADA5-9017-49E2-8CF6-CD138C41DC61}" destId="{B0799912-A52C-4C5A-B386-26A2A54A4979}" srcOrd="4" destOrd="0" parTransId="{FFA6F899-C6D8-4B6E-B413-E71A05BF6700}" sibTransId="{986D401C-E098-4387-A275-E6BCE466585B}"/>
    <dgm:cxn modelId="{8A548C61-D482-4F2D-90B5-59B073497439}" type="presOf" srcId="{039EADA5-9017-49E2-8CF6-CD138C41DC61}" destId="{D7CA6C91-C91E-4BED-8BFA-8D56699EA2BE}" srcOrd="0" destOrd="0" presId="urn:microsoft.com/office/officeart/2008/layout/VerticalCurvedList"/>
    <dgm:cxn modelId="{256C8B37-2F7D-43E3-A47E-5FA7746A875C}" type="presOf" srcId="{09E198C8-7653-46D1-AFAB-E5BC9384D0B5}" destId="{9C403EA9-998F-40B3-89E6-6D1C5AB00876}" srcOrd="0" destOrd="0" presId="urn:microsoft.com/office/officeart/2008/layout/VerticalCurvedList"/>
    <dgm:cxn modelId="{E8586C5A-B56A-46FD-A6C0-90A888F66F2E}" type="presParOf" srcId="{D7CA6C91-C91E-4BED-8BFA-8D56699EA2BE}" destId="{B1672A63-2477-4AA9-8CBF-1B3AAF84E6AE}" srcOrd="0" destOrd="0" presId="urn:microsoft.com/office/officeart/2008/layout/VerticalCurvedList"/>
    <dgm:cxn modelId="{702C4F25-B73D-4881-A69B-C7EC0E56F945}" type="presParOf" srcId="{B1672A63-2477-4AA9-8CBF-1B3AAF84E6AE}" destId="{C6D07596-2CA9-473E-AAE5-E22989DBD807}" srcOrd="0" destOrd="0" presId="urn:microsoft.com/office/officeart/2008/layout/VerticalCurvedList"/>
    <dgm:cxn modelId="{5F79F657-5C4E-41F1-883F-5891D5A10D28}" type="presParOf" srcId="{C6D07596-2CA9-473E-AAE5-E22989DBD807}" destId="{59D6587C-7E38-4BEE-9B0F-B0B03F652FEC}" srcOrd="0" destOrd="0" presId="urn:microsoft.com/office/officeart/2008/layout/VerticalCurvedList"/>
    <dgm:cxn modelId="{717D0091-1E30-497C-ADCE-1A8B5884E0C7}" type="presParOf" srcId="{C6D07596-2CA9-473E-AAE5-E22989DBD807}" destId="{B59501BB-42EB-45B7-8BC1-1F75AE6C4B0B}" srcOrd="1" destOrd="0" presId="urn:microsoft.com/office/officeart/2008/layout/VerticalCurvedList"/>
    <dgm:cxn modelId="{F2B8BD66-4ECC-4DCA-8900-B4870B72027D}" type="presParOf" srcId="{C6D07596-2CA9-473E-AAE5-E22989DBD807}" destId="{1E9857FE-4703-4955-8872-2A634C87E323}" srcOrd="2" destOrd="0" presId="urn:microsoft.com/office/officeart/2008/layout/VerticalCurvedList"/>
    <dgm:cxn modelId="{F7BAFB3A-AC75-45B6-9786-0CC8FC6FB87C}" type="presParOf" srcId="{C6D07596-2CA9-473E-AAE5-E22989DBD807}" destId="{7D586516-CC35-4055-B493-530C08760755}" srcOrd="3" destOrd="0" presId="urn:microsoft.com/office/officeart/2008/layout/VerticalCurvedList"/>
    <dgm:cxn modelId="{55BCC17C-83C9-4DCC-ADC7-666E4AD02D8C}" type="presParOf" srcId="{B1672A63-2477-4AA9-8CBF-1B3AAF84E6AE}" destId="{06894EEE-3378-4B14-8DBA-95A8A6CC3FC6}" srcOrd="1" destOrd="0" presId="urn:microsoft.com/office/officeart/2008/layout/VerticalCurvedList"/>
    <dgm:cxn modelId="{0B31D79C-D744-493A-B61D-9E152D277B38}" type="presParOf" srcId="{B1672A63-2477-4AA9-8CBF-1B3AAF84E6AE}" destId="{4A252481-C90F-4F77-AE43-CDA5926918E3}" srcOrd="2" destOrd="0" presId="urn:microsoft.com/office/officeart/2008/layout/VerticalCurvedList"/>
    <dgm:cxn modelId="{F348FBB9-BD87-40BA-9D24-097D1092D243}" type="presParOf" srcId="{4A252481-C90F-4F77-AE43-CDA5926918E3}" destId="{C128A7AB-5CB4-4F83-8258-F8C5B8D60C25}" srcOrd="0" destOrd="0" presId="urn:microsoft.com/office/officeart/2008/layout/VerticalCurvedList"/>
    <dgm:cxn modelId="{C5655CA5-0855-4FB5-A6CD-520CC73BC856}" type="presParOf" srcId="{B1672A63-2477-4AA9-8CBF-1B3AAF84E6AE}" destId="{9C403EA9-998F-40B3-89E6-6D1C5AB00876}" srcOrd="3" destOrd="0" presId="urn:microsoft.com/office/officeart/2008/layout/VerticalCurvedList"/>
    <dgm:cxn modelId="{DD8D7CB6-B179-4F54-9643-032AF83C7814}" type="presParOf" srcId="{B1672A63-2477-4AA9-8CBF-1B3AAF84E6AE}" destId="{6D92E045-CADE-44DE-96C4-53D528E65717}" srcOrd="4" destOrd="0" presId="urn:microsoft.com/office/officeart/2008/layout/VerticalCurvedList"/>
    <dgm:cxn modelId="{40835090-CDFA-47FE-B06C-2DC4B49765F3}" type="presParOf" srcId="{6D92E045-CADE-44DE-96C4-53D528E65717}" destId="{83460FB0-DE8A-4731-B90B-AC6B2EED1760}" srcOrd="0" destOrd="0" presId="urn:microsoft.com/office/officeart/2008/layout/VerticalCurvedList"/>
    <dgm:cxn modelId="{13BAB8F1-102D-4257-9560-6C0BB8AFEC61}" type="presParOf" srcId="{B1672A63-2477-4AA9-8CBF-1B3AAF84E6AE}" destId="{BAE168D9-B8B4-46C5-A786-F986E023406A}" srcOrd="5" destOrd="0" presId="urn:microsoft.com/office/officeart/2008/layout/VerticalCurvedList"/>
    <dgm:cxn modelId="{54F2D1C4-26AA-4869-A7B1-6D4645EF3162}" type="presParOf" srcId="{B1672A63-2477-4AA9-8CBF-1B3AAF84E6AE}" destId="{4A39924A-F639-418F-AAFB-41805A3E39CC}" srcOrd="6" destOrd="0" presId="urn:microsoft.com/office/officeart/2008/layout/VerticalCurvedList"/>
    <dgm:cxn modelId="{A9324BFE-411E-4540-89C3-E28B394C8F6D}" type="presParOf" srcId="{4A39924A-F639-418F-AAFB-41805A3E39CC}" destId="{95E70F68-B30A-4814-8A63-5CB9E0AF0130}" srcOrd="0" destOrd="0" presId="urn:microsoft.com/office/officeart/2008/layout/VerticalCurvedList"/>
    <dgm:cxn modelId="{220EA48C-E6C1-4139-A512-1B7BFC32BBA4}" type="presParOf" srcId="{B1672A63-2477-4AA9-8CBF-1B3AAF84E6AE}" destId="{EC489BA0-F182-484E-8148-D263B8D6EF2A}" srcOrd="7" destOrd="0" presId="urn:microsoft.com/office/officeart/2008/layout/VerticalCurvedList"/>
    <dgm:cxn modelId="{0CF53030-C7CE-4FD1-89FA-4B33AAC38C36}" type="presParOf" srcId="{B1672A63-2477-4AA9-8CBF-1B3AAF84E6AE}" destId="{343DD4E8-5EF5-480F-86CD-A92E1601BABE}" srcOrd="8" destOrd="0" presId="urn:microsoft.com/office/officeart/2008/layout/VerticalCurvedList"/>
    <dgm:cxn modelId="{0EDEEE27-9537-4CE5-973A-CCB8B8874121}" type="presParOf" srcId="{343DD4E8-5EF5-480F-86CD-A92E1601BABE}" destId="{07499B5C-750B-44C8-B8B9-680D33412A84}" srcOrd="0" destOrd="0" presId="urn:microsoft.com/office/officeart/2008/layout/VerticalCurvedList"/>
    <dgm:cxn modelId="{CBE7ECA6-D87B-4025-BD4D-E3910D3E1B0B}" type="presParOf" srcId="{B1672A63-2477-4AA9-8CBF-1B3AAF84E6AE}" destId="{6882EBDE-C8ED-4DFA-977C-0C6FCB4CC61A}" srcOrd="9" destOrd="0" presId="urn:microsoft.com/office/officeart/2008/layout/VerticalCurvedList"/>
    <dgm:cxn modelId="{7536BF5B-F324-40A8-A111-802621575A15}" type="presParOf" srcId="{B1672A63-2477-4AA9-8CBF-1B3AAF84E6AE}" destId="{788311CA-1F69-4A76-B8DD-B2A02B110DC7}" srcOrd="10" destOrd="0" presId="urn:microsoft.com/office/officeart/2008/layout/VerticalCurvedList"/>
    <dgm:cxn modelId="{93391F15-0993-4AEC-95F5-0BB4F47F18D6}" type="presParOf" srcId="{788311CA-1F69-4A76-B8DD-B2A02B110DC7}" destId="{F9719BCB-09F2-4770-8B51-63ACFA8FF45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92CBE9-2924-4EA7-B98B-C8EE1B459F0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70BDA5-0436-4C24-87F5-E1E77F8F103A}">
      <dgm:prSet phldrT="[Текст]" custT="1"/>
      <dgm:spPr/>
      <dgm:t>
        <a:bodyPr/>
        <a:lstStyle/>
        <a:p>
          <a:r>
            <a:rPr lang="en-US" sz="1900" b="1" dirty="0" smtClean="0">
              <a:latin typeface="Arial Narrow" panose="020B0606020202030204" pitchFamily="34" charset="0"/>
              <a:cs typeface="Arial" pitchFamily="34" charset="0"/>
            </a:rPr>
            <a:t>High degree of system availability</a:t>
          </a:r>
          <a:endParaRPr lang="ru-RU" sz="1900" dirty="0">
            <a:latin typeface="Arial Narrow" panose="020B0606020202030204" pitchFamily="34" charset="0"/>
            <a:cs typeface="Arial" pitchFamily="34" charset="0"/>
          </a:endParaRPr>
        </a:p>
      </dgm:t>
    </dgm:pt>
    <dgm:pt modelId="{B62A2DDB-5469-4E63-BDAB-D2DB388FE248}" type="parTrans" cxnId="{353663FF-1CBB-428C-8882-B99CE3FF5A52}">
      <dgm:prSet/>
      <dgm:spPr/>
      <dgm:t>
        <a:bodyPr/>
        <a:lstStyle/>
        <a:p>
          <a:endParaRPr lang="ru-RU" sz="1900">
            <a:latin typeface="Arial Narrow" panose="020B0606020202030204" pitchFamily="34" charset="0"/>
          </a:endParaRPr>
        </a:p>
      </dgm:t>
    </dgm:pt>
    <dgm:pt modelId="{EC11AAFE-09BE-47FB-A838-BC46C0C1B526}" type="sibTrans" cxnId="{353663FF-1CBB-428C-8882-B99CE3FF5A52}">
      <dgm:prSet/>
      <dgm:spPr/>
      <dgm:t>
        <a:bodyPr/>
        <a:lstStyle/>
        <a:p>
          <a:endParaRPr lang="ru-RU" sz="1900">
            <a:latin typeface="Arial Narrow" panose="020B0606020202030204" pitchFamily="34" charset="0"/>
          </a:endParaRPr>
        </a:p>
      </dgm:t>
    </dgm:pt>
    <dgm:pt modelId="{0BE4E447-8840-4A83-9E10-8AD86E8C3C7E}">
      <dgm:prSet custT="1"/>
      <dgm:spPr/>
      <dgm:t>
        <a:bodyPr/>
        <a:lstStyle/>
        <a:p>
          <a:r>
            <a:rPr lang="en-US" sz="1900" b="1" dirty="0" smtClean="0">
              <a:latin typeface="Arial Narrow" panose="020B0606020202030204" pitchFamily="34" charset="0"/>
              <a:cs typeface="Arial" pitchFamily="34" charset="0"/>
            </a:rPr>
            <a:t>Scalability</a:t>
          </a:r>
          <a:endParaRPr lang="ru-RU" sz="1900" dirty="0">
            <a:latin typeface="Arial Narrow" panose="020B0606020202030204" pitchFamily="34" charset="0"/>
            <a:cs typeface="Arial" pitchFamily="34" charset="0"/>
          </a:endParaRPr>
        </a:p>
      </dgm:t>
    </dgm:pt>
    <dgm:pt modelId="{7B00DC2A-CFCA-4532-886F-A6376298C5F5}" type="parTrans" cxnId="{1807944D-0251-47D0-BCC7-8755F4EBFB24}">
      <dgm:prSet/>
      <dgm:spPr/>
      <dgm:t>
        <a:bodyPr/>
        <a:lstStyle/>
        <a:p>
          <a:endParaRPr lang="ru-RU" sz="1900">
            <a:latin typeface="Arial Narrow" panose="020B0606020202030204" pitchFamily="34" charset="0"/>
          </a:endParaRPr>
        </a:p>
      </dgm:t>
    </dgm:pt>
    <dgm:pt modelId="{35DCB486-B234-4136-9956-46E7EE3BF18D}" type="sibTrans" cxnId="{1807944D-0251-47D0-BCC7-8755F4EBFB24}">
      <dgm:prSet/>
      <dgm:spPr/>
      <dgm:t>
        <a:bodyPr/>
        <a:lstStyle/>
        <a:p>
          <a:endParaRPr lang="ru-RU" sz="1900">
            <a:latin typeface="Arial Narrow" panose="020B0606020202030204" pitchFamily="34" charset="0"/>
          </a:endParaRPr>
        </a:p>
      </dgm:t>
    </dgm:pt>
    <dgm:pt modelId="{D3D0835F-5632-4ABA-BDDE-C2E54AA1D9BC}">
      <dgm:prSet custT="1"/>
      <dgm:spPr/>
      <dgm:t>
        <a:bodyPr/>
        <a:lstStyle/>
        <a:p>
          <a:r>
            <a:rPr lang="en-US" sz="1900" b="1" smtClean="0">
              <a:latin typeface="Arial Narrow" panose="020B0606020202030204" pitchFamily="34" charset="0"/>
              <a:cs typeface="Arial" pitchFamily="34" charset="0"/>
            </a:rPr>
            <a:t>Serviceability</a:t>
          </a:r>
          <a:endParaRPr lang="ru-RU" sz="1900" dirty="0">
            <a:latin typeface="Arial Narrow" panose="020B0606020202030204" pitchFamily="34" charset="0"/>
            <a:cs typeface="Arial" pitchFamily="34" charset="0"/>
          </a:endParaRPr>
        </a:p>
      </dgm:t>
    </dgm:pt>
    <dgm:pt modelId="{76F32745-20DF-4223-922E-F5EA3680059F}" type="parTrans" cxnId="{12C27377-F006-4E5E-80A3-489FE199D900}">
      <dgm:prSet/>
      <dgm:spPr/>
      <dgm:t>
        <a:bodyPr/>
        <a:lstStyle/>
        <a:p>
          <a:endParaRPr lang="ru-RU" sz="1900">
            <a:latin typeface="Arial Narrow" panose="020B0606020202030204" pitchFamily="34" charset="0"/>
          </a:endParaRPr>
        </a:p>
      </dgm:t>
    </dgm:pt>
    <dgm:pt modelId="{246C4684-9E7C-4943-B7D5-269C31F5CC6C}" type="sibTrans" cxnId="{12C27377-F006-4E5E-80A3-489FE199D900}">
      <dgm:prSet/>
      <dgm:spPr/>
      <dgm:t>
        <a:bodyPr/>
        <a:lstStyle/>
        <a:p>
          <a:endParaRPr lang="ru-RU" sz="1900">
            <a:latin typeface="Arial Narrow" panose="020B0606020202030204" pitchFamily="34" charset="0"/>
          </a:endParaRPr>
        </a:p>
      </dgm:t>
    </dgm:pt>
    <dgm:pt modelId="{B71D6E32-4AA6-4176-9919-653E0DFFD142}">
      <dgm:prSet custT="1"/>
      <dgm:spPr/>
      <dgm:t>
        <a:bodyPr/>
        <a:lstStyle/>
        <a:p>
          <a:r>
            <a:rPr lang="en-US" sz="1900" b="1" dirty="0" smtClean="0">
              <a:latin typeface="Arial Narrow" panose="020B0606020202030204" pitchFamily="34" charset="0"/>
              <a:cs typeface="Arial" pitchFamily="34" charset="0"/>
            </a:rPr>
            <a:t>Generality for application software</a:t>
          </a:r>
          <a:endParaRPr lang="ru-RU" sz="1900" dirty="0">
            <a:latin typeface="Arial Narrow" panose="020B0606020202030204" pitchFamily="34" charset="0"/>
            <a:cs typeface="Arial" pitchFamily="34" charset="0"/>
          </a:endParaRPr>
        </a:p>
      </dgm:t>
    </dgm:pt>
    <dgm:pt modelId="{7FE84756-1A35-4053-8A4B-A7CD4C55DF22}" type="parTrans" cxnId="{B7B85582-2A5C-4F73-AC45-7B05F477F823}">
      <dgm:prSet/>
      <dgm:spPr/>
      <dgm:t>
        <a:bodyPr/>
        <a:lstStyle/>
        <a:p>
          <a:endParaRPr lang="ru-RU" sz="1900">
            <a:latin typeface="Arial Narrow" panose="020B0606020202030204" pitchFamily="34" charset="0"/>
          </a:endParaRPr>
        </a:p>
      </dgm:t>
    </dgm:pt>
    <dgm:pt modelId="{BD8970E6-5C6C-4C81-8301-E8977DC283AF}" type="sibTrans" cxnId="{B7B85582-2A5C-4F73-AC45-7B05F477F823}">
      <dgm:prSet/>
      <dgm:spPr/>
      <dgm:t>
        <a:bodyPr/>
        <a:lstStyle/>
        <a:p>
          <a:endParaRPr lang="ru-RU" sz="1900">
            <a:latin typeface="Arial Narrow" panose="020B0606020202030204" pitchFamily="34" charset="0"/>
          </a:endParaRPr>
        </a:p>
      </dgm:t>
    </dgm:pt>
    <dgm:pt modelId="{A233F691-3933-45A0-89E3-44784F1FC464}" type="pres">
      <dgm:prSet presAssocID="{A492CBE9-2924-4EA7-B98B-C8EE1B459F0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719C7FB-B9F9-47DE-95E9-F4C1CFA81BE9}" type="pres">
      <dgm:prSet presAssocID="{A492CBE9-2924-4EA7-B98B-C8EE1B459F04}" presName="Name1" presStyleCnt="0"/>
      <dgm:spPr/>
    </dgm:pt>
    <dgm:pt modelId="{11B7BA75-B282-4391-A4E3-5CAC0B43F7EC}" type="pres">
      <dgm:prSet presAssocID="{A492CBE9-2924-4EA7-B98B-C8EE1B459F04}" presName="cycle" presStyleCnt="0"/>
      <dgm:spPr/>
    </dgm:pt>
    <dgm:pt modelId="{BEE4ADCC-56C0-4B54-A362-3E1660654999}" type="pres">
      <dgm:prSet presAssocID="{A492CBE9-2924-4EA7-B98B-C8EE1B459F04}" presName="srcNode" presStyleLbl="node1" presStyleIdx="0" presStyleCnt="4"/>
      <dgm:spPr/>
    </dgm:pt>
    <dgm:pt modelId="{0899A22E-558F-4816-AE42-F0024C4D0DA7}" type="pres">
      <dgm:prSet presAssocID="{A492CBE9-2924-4EA7-B98B-C8EE1B459F04}" presName="conn" presStyleLbl="parChTrans1D2" presStyleIdx="0" presStyleCnt="1"/>
      <dgm:spPr/>
      <dgm:t>
        <a:bodyPr/>
        <a:lstStyle/>
        <a:p>
          <a:endParaRPr lang="ru-RU"/>
        </a:p>
      </dgm:t>
    </dgm:pt>
    <dgm:pt modelId="{E22AC9AB-47C8-4FED-8367-DE2BD37A1CF3}" type="pres">
      <dgm:prSet presAssocID="{A492CBE9-2924-4EA7-B98B-C8EE1B459F04}" presName="extraNode" presStyleLbl="node1" presStyleIdx="0" presStyleCnt="4"/>
      <dgm:spPr/>
    </dgm:pt>
    <dgm:pt modelId="{42B19B5C-ABD4-41DF-A97C-9E9A3AB3A769}" type="pres">
      <dgm:prSet presAssocID="{A492CBE9-2924-4EA7-B98B-C8EE1B459F04}" presName="dstNode" presStyleLbl="node1" presStyleIdx="0" presStyleCnt="4"/>
      <dgm:spPr/>
    </dgm:pt>
    <dgm:pt modelId="{763137C0-EBBF-4B4D-969B-F418E6E21260}" type="pres">
      <dgm:prSet presAssocID="{5E70BDA5-0436-4C24-87F5-E1E77F8F103A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12488-9429-4E66-9100-5B74D57AEC82}" type="pres">
      <dgm:prSet presAssocID="{5E70BDA5-0436-4C24-87F5-E1E77F8F103A}" presName="accent_1" presStyleCnt="0"/>
      <dgm:spPr/>
    </dgm:pt>
    <dgm:pt modelId="{828B446B-2C5A-4CE1-B23C-032CD1434FFD}" type="pres">
      <dgm:prSet presAssocID="{5E70BDA5-0436-4C24-87F5-E1E77F8F103A}" presName="accentRepeatNode" presStyleLbl="solidFgAcc1" presStyleIdx="0" presStyleCnt="4"/>
      <dgm:spPr/>
    </dgm:pt>
    <dgm:pt modelId="{AE859640-7F1C-417D-B66B-23929559BA69}" type="pres">
      <dgm:prSet presAssocID="{0BE4E447-8840-4A83-9E10-8AD86E8C3C7E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F492D2-5961-45B4-9610-C8C113415CAD}" type="pres">
      <dgm:prSet presAssocID="{0BE4E447-8840-4A83-9E10-8AD86E8C3C7E}" presName="accent_2" presStyleCnt="0"/>
      <dgm:spPr/>
    </dgm:pt>
    <dgm:pt modelId="{3A2C2AD4-B42A-4621-9971-B3A05DC9FDC2}" type="pres">
      <dgm:prSet presAssocID="{0BE4E447-8840-4A83-9E10-8AD86E8C3C7E}" presName="accentRepeatNode" presStyleLbl="solidFgAcc1" presStyleIdx="1" presStyleCnt="4"/>
      <dgm:spPr/>
    </dgm:pt>
    <dgm:pt modelId="{45434C8A-977F-4F1C-966D-D685171C8759}" type="pres">
      <dgm:prSet presAssocID="{B71D6E32-4AA6-4176-9919-653E0DFFD142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C8AB52-EE09-4611-B9EB-23A8D20D04F6}" type="pres">
      <dgm:prSet presAssocID="{B71D6E32-4AA6-4176-9919-653E0DFFD142}" presName="accent_3" presStyleCnt="0"/>
      <dgm:spPr/>
    </dgm:pt>
    <dgm:pt modelId="{0334C916-4F83-4397-B380-66EAB58ADF7E}" type="pres">
      <dgm:prSet presAssocID="{B71D6E32-4AA6-4176-9919-653E0DFFD142}" presName="accentRepeatNode" presStyleLbl="solidFgAcc1" presStyleIdx="2" presStyleCnt="4"/>
      <dgm:spPr/>
    </dgm:pt>
    <dgm:pt modelId="{37C445F6-21FE-419C-BCC4-FBD24DF2AD43}" type="pres">
      <dgm:prSet presAssocID="{D3D0835F-5632-4ABA-BDDE-C2E54AA1D9BC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13C1F1-B84C-477F-9644-36AE66898CCC}" type="pres">
      <dgm:prSet presAssocID="{D3D0835F-5632-4ABA-BDDE-C2E54AA1D9BC}" presName="accent_4" presStyleCnt="0"/>
      <dgm:spPr/>
    </dgm:pt>
    <dgm:pt modelId="{EC45D3AA-8DBD-49CD-9F96-AF79EF8C2D13}" type="pres">
      <dgm:prSet presAssocID="{D3D0835F-5632-4ABA-BDDE-C2E54AA1D9BC}" presName="accentRepeatNode" presStyleLbl="solidFgAcc1" presStyleIdx="3" presStyleCnt="4"/>
      <dgm:spPr/>
    </dgm:pt>
  </dgm:ptLst>
  <dgm:cxnLst>
    <dgm:cxn modelId="{B7B85582-2A5C-4F73-AC45-7B05F477F823}" srcId="{A492CBE9-2924-4EA7-B98B-C8EE1B459F04}" destId="{B71D6E32-4AA6-4176-9919-653E0DFFD142}" srcOrd="2" destOrd="0" parTransId="{7FE84756-1A35-4053-8A4B-A7CD4C55DF22}" sibTransId="{BD8970E6-5C6C-4C81-8301-E8977DC283AF}"/>
    <dgm:cxn modelId="{F4FA04D1-D7B1-448A-A380-D908980F4006}" type="presOf" srcId="{5E70BDA5-0436-4C24-87F5-E1E77F8F103A}" destId="{763137C0-EBBF-4B4D-969B-F418E6E21260}" srcOrd="0" destOrd="0" presId="urn:microsoft.com/office/officeart/2008/layout/VerticalCurvedList"/>
    <dgm:cxn modelId="{916D2337-7C4F-4387-88EF-D9C94D46C35F}" type="presOf" srcId="{EC11AAFE-09BE-47FB-A838-BC46C0C1B526}" destId="{0899A22E-558F-4816-AE42-F0024C4D0DA7}" srcOrd="0" destOrd="0" presId="urn:microsoft.com/office/officeart/2008/layout/VerticalCurvedList"/>
    <dgm:cxn modelId="{78D363DD-DC70-407F-A695-842A58F89E9A}" type="presOf" srcId="{B71D6E32-4AA6-4176-9919-653E0DFFD142}" destId="{45434C8A-977F-4F1C-966D-D685171C8759}" srcOrd="0" destOrd="0" presId="urn:microsoft.com/office/officeart/2008/layout/VerticalCurvedList"/>
    <dgm:cxn modelId="{138F105E-6378-4B7B-97AA-C33C2F0A5946}" type="presOf" srcId="{D3D0835F-5632-4ABA-BDDE-C2E54AA1D9BC}" destId="{37C445F6-21FE-419C-BCC4-FBD24DF2AD43}" srcOrd="0" destOrd="0" presId="urn:microsoft.com/office/officeart/2008/layout/VerticalCurvedList"/>
    <dgm:cxn modelId="{86F3FC6D-15B0-4B48-9A13-D29E8CB14066}" type="presOf" srcId="{A492CBE9-2924-4EA7-B98B-C8EE1B459F04}" destId="{A233F691-3933-45A0-89E3-44784F1FC464}" srcOrd="0" destOrd="0" presId="urn:microsoft.com/office/officeart/2008/layout/VerticalCurvedList"/>
    <dgm:cxn modelId="{353663FF-1CBB-428C-8882-B99CE3FF5A52}" srcId="{A492CBE9-2924-4EA7-B98B-C8EE1B459F04}" destId="{5E70BDA5-0436-4C24-87F5-E1E77F8F103A}" srcOrd="0" destOrd="0" parTransId="{B62A2DDB-5469-4E63-BDAB-D2DB388FE248}" sibTransId="{EC11AAFE-09BE-47FB-A838-BC46C0C1B526}"/>
    <dgm:cxn modelId="{8971B38C-AD9E-41B9-A6EF-B4C5B42B7CE2}" type="presOf" srcId="{0BE4E447-8840-4A83-9E10-8AD86E8C3C7E}" destId="{AE859640-7F1C-417D-B66B-23929559BA69}" srcOrd="0" destOrd="0" presId="urn:microsoft.com/office/officeart/2008/layout/VerticalCurvedList"/>
    <dgm:cxn modelId="{12C27377-F006-4E5E-80A3-489FE199D900}" srcId="{A492CBE9-2924-4EA7-B98B-C8EE1B459F04}" destId="{D3D0835F-5632-4ABA-BDDE-C2E54AA1D9BC}" srcOrd="3" destOrd="0" parTransId="{76F32745-20DF-4223-922E-F5EA3680059F}" sibTransId="{246C4684-9E7C-4943-B7D5-269C31F5CC6C}"/>
    <dgm:cxn modelId="{1807944D-0251-47D0-BCC7-8755F4EBFB24}" srcId="{A492CBE9-2924-4EA7-B98B-C8EE1B459F04}" destId="{0BE4E447-8840-4A83-9E10-8AD86E8C3C7E}" srcOrd="1" destOrd="0" parTransId="{7B00DC2A-CFCA-4532-886F-A6376298C5F5}" sibTransId="{35DCB486-B234-4136-9956-46E7EE3BF18D}"/>
    <dgm:cxn modelId="{338040B2-CAB2-4C89-96C4-ACE9E289CAFF}" type="presParOf" srcId="{A233F691-3933-45A0-89E3-44784F1FC464}" destId="{2719C7FB-B9F9-47DE-95E9-F4C1CFA81BE9}" srcOrd="0" destOrd="0" presId="urn:microsoft.com/office/officeart/2008/layout/VerticalCurvedList"/>
    <dgm:cxn modelId="{0F06E449-B285-4FBD-89E7-FA2C3F8C20C8}" type="presParOf" srcId="{2719C7FB-B9F9-47DE-95E9-F4C1CFA81BE9}" destId="{11B7BA75-B282-4391-A4E3-5CAC0B43F7EC}" srcOrd="0" destOrd="0" presId="urn:microsoft.com/office/officeart/2008/layout/VerticalCurvedList"/>
    <dgm:cxn modelId="{D57DEE03-C1F6-45C7-B63E-1C9B891247F0}" type="presParOf" srcId="{11B7BA75-B282-4391-A4E3-5CAC0B43F7EC}" destId="{BEE4ADCC-56C0-4B54-A362-3E1660654999}" srcOrd="0" destOrd="0" presId="urn:microsoft.com/office/officeart/2008/layout/VerticalCurvedList"/>
    <dgm:cxn modelId="{A9112B54-8C94-4563-809A-FBF8E083EC01}" type="presParOf" srcId="{11B7BA75-B282-4391-A4E3-5CAC0B43F7EC}" destId="{0899A22E-558F-4816-AE42-F0024C4D0DA7}" srcOrd="1" destOrd="0" presId="urn:microsoft.com/office/officeart/2008/layout/VerticalCurvedList"/>
    <dgm:cxn modelId="{9FA63218-1824-4229-A065-00CADE19270B}" type="presParOf" srcId="{11B7BA75-B282-4391-A4E3-5CAC0B43F7EC}" destId="{E22AC9AB-47C8-4FED-8367-DE2BD37A1CF3}" srcOrd="2" destOrd="0" presId="urn:microsoft.com/office/officeart/2008/layout/VerticalCurvedList"/>
    <dgm:cxn modelId="{10AE2CF5-8E54-4483-81D9-54832A3E2DA3}" type="presParOf" srcId="{11B7BA75-B282-4391-A4E3-5CAC0B43F7EC}" destId="{42B19B5C-ABD4-41DF-A97C-9E9A3AB3A769}" srcOrd="3" destOrd="0" presId="urn:microsoft.com/office/officeart/2008/layout/VerticalCurvedList"/>
    <dgm:cxn modelId="{2BFB7DDD-0AA2-4E67-8E52-1B2B40593362}" type="presParOf" srcId="{2719C7FB-B9F9-47DE-95E9-F4C1CFA81BE9}" destId="{763137C0-EBBF-4B4D-969B-F418E6E21260}" srcOrd="1" destOrd="0" presId="urn:microsoft.com/office/officeart/2008/layout/VerticalCurvedList"/>
    <dgm:cxn modelId="{311864F6-EF99-4200-B517-DDB762592A44}" type="presParOf" srcId="{2719C7FB-B9F9-47DE-95E9-F4C1CFA81BE9}" destId="{13512488-9429-4E66-9100-5B74D57AEC82}" srcOrd="2" destOrd="0" presId="urn:microsoft.com/office/officeart/2008/layout/VerticalCurvedList"/>
    <dgm:cxn modelId="{7A2923EA-9D64-457F-9EA1-7AB1F062173F}" type="presParOf" srcId="{13512488-9429-4E66-9100-5B74D57AEC82}" destId="{828B446B-2C5A-4CE1-B23C-032CD1434FFD}" srcOrd="0" destOrd="0" presId="urn:microsoft.com/office/officeart/2008/layout/VerticalCurvedList"/>
    <dgm:cxn modelId="{AE917974-2B56-48A8-AB77-7CF3656E2636}" type="presParOf" srcId="{2719C7FB-B9F9-47DE-95E9-F4C1CFA81BE9}" destId="{AE859640-7F1C-417D-B66B-23929559BA69}" srcOrd="3" destOrd="0" presId="urn:microsoft.com/office/officeart/2008/layout/VerticalCurvedList"/>
    <dgm:cxn modelId="{8C9B521C-BF3C-496B-93A0-789285FB0153}" type="presParOf" srcId="{2719C7FB-B9F9-47DE-95E9-F4C1CFA81BE9}" destId="{4AF492D2-5961-45B4-9610-C8C113415CAD}" srcOrd="4" destOrd="0" presId="urn:microsoft.com/office/officeart/2008/layout/VerticalCurvedList"/>
    <dgm:cxn modelId="{5F392011-58E6-4ABF-9926-F252DAAA4B26}" type="presParOf" srcId="{4AF492D2-5961-45B4-9610-C8C113415CAD}" destId="{3A2C2AD4-B42A-4621-9971-B3A05DC9FDC2}" srcOrd="0" destOrd="0" presId="urn:microsoft.com/office/officeart/2008/layout/VerticalCurvedList"/>
    <dgm:cxn modelId="{A2441DCA-6AB0-4DF8-9631-E0DAF3363A5D}" type="presParOf" srcId="{2719C7FB-B9F9-47DE-95E9-F4C1CFA81BE9}" destId="{45434C8A-977F-4F1C-966D-D685171C8759}" srcOrd="5" destOrd="0" presId="urn:microsoft.com/office/officeart/2008/layout/VerticalCurvedList"/>
    <dgm:cxn modelId="{7A8148E0-B576-46EE-911C-0536660CB1C2}" type="presParOf" srcId="{2719C7FB-B9F9-47DE-95E9-F4C1CFA81BE9}" destId="{D2C8AB52-EE09-4611-B9EB-23A8D20D04F6}" srcOrd="6" destOrd="0" presId="urn:microsoft.com/office/officeart/2008/layout/VerticalCurvedList"/>
    <dgm:cxn modelId="{12B988E8-81B4-4F2A-AA29-A4DA0ACD412F}" type="presParOf" srcId="{D2C8AB52-EE09-4611-B9EB-23A8D20D04F6}" destId="{0334C916-4F83-4397-B380-66EAB58ADF7E}" srcOrd="0" destOrd="0" presId="urn:microsoft.com/office/officeart/2008/layout/VerticalCurvedList"/>
    <dgm:cxn modelId="{EB990883-1799-4AE5-83E9-2C4E4657E595}" type="presParOf" srcId="{2719C7FB-B9F9-47DE-95E9-F4C1CFA81BE9}" destId="{37C445F6-21FE-419C-BCC4-FBD24DF2AD43}" srcOrd="7" destOrd="0" presId="urn:microsoft.com/office/officeart/2008/layout/VerticalCurvedList"/>
    <dgm:cxn modelId="{0B1BC86D-9004-4DB5-AEF3-37147BD5A272}" type="presParOf" srcId="{2719C7FB-B9F9-47DE-95E9-F4C1CFA81BE9}" destId="{1A13C1F1-B84C-477F-9644-36AE66898CCC}" srcOrd="8" destOrd="0" presId="urn:microsoft.com/office/officeart/2008/layout/VerticalCurvedList"/>
    <dgm:cxn modelId="{4D393AD2-4836-465C-81FF-B0EC10B08886}" type="presParOf" srcId="{1A13C1F1-B84C-477F-9644-36AE66898CCC}" destId="{EC45D3AA-8DBD-49CD-9F96-AF79EF8C2D1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501BB-42EB-45B7-8BC1-1F75AE6C4B0B}">
      <dsp:nvSpPr>
        <dsp:cNvPr id="0" name=""/>
        <dsp:cNvSpPr/>
      </dsp:nvSpPr>
      <dsp:spPr>
        <a:xfrm>
          <a:off x="-5699197" y="-872376"/>
          <a:ext cx="6785312" cy="6785312"/>
        </a:xfrm>
        <a:prstGeom prst="blockArc">
          <a:avLst>
            <a:gd name="adj1" fmla="val 18900000"/>
            <a:gd name="adj2" fmla="val 2700000"/>
            <a:gd name="adj3" fmla="val 31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894EEE-3378-4B14-8DBA-95A8A6CC3FC6}">
      <dsp:nvSpPr>
        <dsp:cNvPr id="0" name=""/>
        <dsp:cNvSpPr/>
      </dsp:nvSpPr>
      <dsp:spPr>
        <a:xfrm>
          <a:off x="474778" y="314934"/>
          <a:ext cx="7963304" cy="6302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0278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latin typeface="Arial Narrow" panose="020B0606020202030204" pitchFamily="34" charset="0"/>
            </a:rPr>
            <a:t>Monitoring long-term variability of objects under control</a:t>
          </a:r>
          <a:endParaRPr lang="ru-RU" sz="2300" kern="1200" dirty="0">
            <a:latin typeface="Arial Narrow" panose="020B0606020202030204" pitchFamily="34" charset="0"/>
          </a:endParaRPr>
        </a:p>
      </dsp:txBody>
      <dsp:txXfrm>
        <a:off x="474778" y="314934"/>
        <a:ext cx="7963304" cy="630271"/>
      </dsp:txXfrm>
    </dsp:sp>
    <dsp:sp modelId="{C128A7AB-5CB4-4F83-8258-F8C5B8D60C25}">
      <dsp:nvSpPr>
        <dsp:cNvPr id="0" name=""/>
        <dsp:cNvSpPr/>
      </dsp:nvSpPr>
      <dsp:spPr>
        <a:xfrm>
          <a:off x="80858" y="236150"/>
          <a:ext cx="787839" cy="787839"/>
        </a:xfrm>
        <a:prstGeom prst="ellipse">
          <a:avLst/>
        </a:prstGeom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403EA9-998F-40B3-89E6-6D1C5AB00876}">
      <dsp:nvSpPr>
        <dsp:cNvPr id="0" name=""/>
        <dsp:cNvSpPr/>
      </dsp:nvSpPr>
      <dsp:spPr>
        <a:xfrm>
          <a:off x="926412" y="1260039"/>
          <a:ext cx="7511670" cy="6302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0278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latin typeface="Arial Narrow" panose="020B0606020202030204" pitchFamily="34" charset="0"/>
            </a:rPr>
            <a:t>Constructing maps of remote data-retrieved geophysical parameters</a:t>
          </a:r>
          <a:endParaRPr lang="ru-RU" sz="2300" kern="1200" dirty="0">
            <a:latin typeface="Arial Narrow" panose="020B0606020202030204" pitchFamily="34" charset="0"/>
          </a:endParaRPr>
        </a:p>
      </dsp:txBody>
      <dsp:txXfrm>
        <a:off x="926412" y="1260039"/>
        <a:ext cx="7511670" cy="630271"/>
      </dsp:txXfrm>
    </dsp:sp>
    <dsp:sp modelId="{83460FB0-DE8A-4731-B90B-AC6B2EED1760}">
      <dsp:nvSpPr>
        <dsp:cNvPr id="0" name=""/>
        <dsp:cNvSpPr/>
      </dsp:nvSpPr>
      <dsp:spPr>
        <a:xfrm>
          <a:off x="532492" y="1181255"/>
          <a:ext cx="787839" cy="787839"/>
        </a:xfrm>
        <a:prstGeom prst="ellipse">
          <a:avLst/>
        </a:prstGeom>
        <a:blipFill dpi="0"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E168D9-B8B4-46C5-A786-F986E023406A}">
      <dsp:nvSpPr>
        <dsp:cNvPr id="0" name=""/>
        <dsp:cNvSpPr/>
      </dsp:nvSpPr>
      <dsp:spPr>
        <a:xfrm>
          <a:off x="1065027" y="2205144"/>
          <a:ext cx="7373054" cy="6302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0278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latin typeface="Arial Narrow" panose="020B0606020202030204" pitchFamily="34" charset="0"/>
            </a:rPr>
            <a:t>Comparing data from various sources of satellite observations</a:t>
          </a:r>
          <a:endParaRPr lang="ru-RU" sz="2300" kern="1200" dirty="0">
            <a:latin typeface="Arial Narrow" panose="020B0606020202030204" pitchFamily="34" charset="0"/>
          </a:endParaRPr>
        </a:p>
      </dsp:txBody>
      <dsp:txXfrm>
        <a:off x="1065027" y="2205144"/>
        <a:ext cx="7373054" cy="630271"/>
      </dsp:txXfrm>
    </dsp:sp>
    <dsp:sp modelId="{95E70F68-B30A-4814-8A63-5CB9E0AF0130}">
      <dsp:nvSpPr>
        <dsp:cNvPr id="0" name=""/>
        <dsp:cNvSpPr/>
      </dsp:nvSpPr>
      <dsp:spPr>
        <a:xfrm>
          <a:off x="671108" y="2126360"/>
          <a:ext cx="787839" cy="787839"/>
        </a:xfrm>
        <a:prstGeom prst="ellipse">
          <a:avLst/>
        </a:prstGeom>
        <a:blipFill dpi="0"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489BA0-F182-484E-8148-D263B8D6EF2A}">
      <dsp:nvSpPr>
        <dsp:cNvPr id="0" name=""/>
        <dsp:cNvSpPr/>
      </dsp:nvSpPr>
      <dsp:spPr>
        <a:xfrm>
          <a:off x="926412" y="3150249"/>
          <a:ext cx="7511670" cy="6302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0278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latin typeface="Arial Narrow" panose="020B0606020202030204" pitchFamily="34" charset="0"/>
            </a:rPr>
            <a:t>Validation of remote data-retrieved geophysical parameters describing physical objects</a:t>
          </a:r>
          <a:endParaRPr lang="ru-RU" sz="2300" kern="1200" dirty="0">
            <a:latin typeface="Arial Narrow" panose="020B0606020202030204" pitchFamily="34" charset="0"/>
          </a:endParaRPr>
        </a:p>
      </dsp:txBody>
      <dsp:txXfrm>
        <a:off x="926412" y="3150249"/>
        <a:ext cx="7511670" cy="630271"/>
      </dsp:txXfrm>
    </dsp:sp>
    <dsp:sp modelId="{07499B5C-750B-44C8-B8B9-680D33412A84}">
      <dsp:nvSpPr>
        <dsp:cNvPr id="0" name=""/>
        <dsp:cNvSpPr/>
      </dsp:nvSpPr>
      <dsp:spPr>
        <a:xfrm>
          <a:off x="532492" y="3071465"/>
          <a:ext cx="787839" cy="787839"/>
        </a:xfrm>
        <a:prstGeom prst="ellipse">
          <a:avLst/>
        </a:prstGeom>
        <a:blipFill dpi="0"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2EBDE-C8ED-4DFA-977C-0C6FCB4CC61A}">
      <dsp:nvSpPr>
        <dsp:cNvPr id="0" name=""/>
        <dsp:cNvSpPr/>
      </dsp:nvSpPr>
      <dsp:spPr>
        <a:xfrm>
          <a:off x="474778" y="4095354"/>
          <a:ext cx="7963304" cy="6302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0278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latin typeface="Arial Narrow" panose="020B0606020202030204" pitchFamily="34" charset="0"/>
            </a:rPr>
            <a:t>Acquiring source and reliable data needed for models of various phenomenon and process development</a:t>
          </a:r>
          <a:endParaRPr lang="ru-RU" sz="2300" kern="1200" dirty="0">
            <a:latin typeface="Arial Narrow" panose="020B0606020202030204" pitchFamily="34" charset="0"/>
          </a:endParaRPr>
        </a:p>
      </dsp:txBody>
      <dsp:txXfrm>
        <a:off x="474778" y="4095354"/>
        <a:ext cx="7963304" cy="630271"/>
      </dsp:txXfrm>
    </dsp:sp>
    <dsp:sp modelId="{F9719BCB-09F2-4770-8B51-63ACFA8FF450}">
      <dsp:nvSpPr>
        <dsp:cNvPr id="0" name=""/>
        <dsp:cNvSpPr/>
      </dsp:nvSpPr>
      <dsp:spPr>
        <a:xfrm>
          <a:off x="80858" y="4016570"/>
          <a:ext cx="787839" cy="787839"/>
        </a:xfrm>
        <a:prstGeom prst="ellipse">
          <a:avLst/>
        </a:prstGeom>
        <a:blipFill dpi="0" rotWithShape="0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A2BDE5-70EB-40E2-AA75-32BDA18BB407}" type="datetimeFigureOut">
              <a:rPr lang="ru-RU" smtClean="0"/>
              <a:pPr/>
              <a:t>11.05.2015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DB21-5570-4E4C-8CB3-FAA2B6883F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954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DDB21-5570-4E4C-8CB3-FAA2B6883F4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319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Buttons</a:t>
            </a:r>
            <a:r>
              <a:rPr lang="en-US" baseline="0" dirty="0" smtClean="0"/>
              <a:t> to start/stop ZKIIPOD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Message window of incoming/outgoing messages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Window of current tasks being executed by ZKIIPOD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Executed task window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Message window of available memory state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DDB21-5570-4E4C-8CB3-FAA2B6883F40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Public network</a:t>
            </a:r>
          </a:p>
          <a:p>
            <a:r>
              <a:rPr lang="en-US" dirty="0" smtClean="0"/>
              <a:t>In-house</a:t>
            </a:r>
            <a:r>
              <a:rPr lang="en-US" baseline="0" dirty="0" smtClean="0"/>
              <a:t> cluster network</a:t>
            </a:r>
          </a:p>
          <a:p>
            <a:r>
              <a:rPr lang="en-US" baseline="0" dirty="0" smtClean="0"/>
              <a:t>Independent computers/cluster nodes</a:t>
            </a:r>
          </a:p>
          <a:p>
            <a:r>
              <a:rPr lang="en-US" baseline="0" dirty="0" smtClean="0"/>
              <a:t>Shared data repositories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DDB21-5570-4E4C-8CB3-FAA2B6883F40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PAS SI Development</a:t>
            </a:r>
            <a:r>
              <a:rPr lang="en-US" baseline="0" dirty="0" smtClean="0"/>
              <a:t> of Basic Product verification techniques</a:t>
            </a:r>
          </a:p>
          <a:p>
            <a:r>
              <a:rPr lang="en-US" baseline="0" dirty="0" smtClean="0"/>
              <a:t>VEGA-Constellation – information services family for satellite monitoring of biosphere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DDB21-5570-4E4C-8CB3-FAA2B6883F40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Research</a:t>
            </a:r>
            <a:r>
              <a:rPr lang="en-US" baseline="0" dirty="0" smtClean="0"/>
              <a:t> Center for Earth Operative Monitoring</a:t>
            </a:r>
          </a:p>
          <a:p>
            <a:r>
              <a:rPr lang="en-US" baseline="0" dirty="0" smtClean="0"/>
              <a:t>JSC Russian Space Systems – Operator of the Russian Remote Sensing Space Systems</a:t>
            </a:r>
          </a:p>
          <a:p>
            <a:endParaRPr lang="en-US" baseline="0" dirty="0" smtClean="0"/>
          </a:p>
          <a:p>
            <a:r>
              <a:rPr lang="en-US" dirty="0" smtClean="0"/>
              <a:t>B.51,</a:t>
            </a:r>
            <a:r>
              <a:rPr lang="en-US" baseline="0" dirty="0" smtClean="0"/>
              <a:t> h.25 </a:t>
            </a:r>
            <a:r>
              <a:rPr lang="en-US" baseline="0" dirty="0" err="1" smtClean="0"/>
              <a:t>Dekabristov</a:t>
            </a:r>
            <a:r>
              <a:rPr lang="en-US" baseline="0" dirty="0" smtClean="0"/>
              <a:t> Str., Moscow, 127490, Russia</a:t>
            </a:r>
          </a:p>
          <a:p>
            <a:r>
              <a:rPr lang="en-US" baseline="0" dirty="0" smtClean="0"/>
              <a:t>Tel: +7 (495) 925-04-19</a:t>
            </a:r>
          </a:p>
          <a:p>
            <a:r>
              <a:rPr lang="en-US" baseline="0" dirty="0" smtClean="0"/>
              <a:t>E-mail: ntsomz@ntsomz.ru</a:t>
            </a:r>
          </a:p>
          <a:p>
            <a:r>
              <a:rPr lang="en-US" baseline="0" dirty="0" smtClean="0"/>
              <a:t>www.ntsomz.ru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DDB21-5570-4E4C-8CB3-FAA2B6883F40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Basic EO Data Product of</a:t>
            </a:r>
            <a:r>
              <a:rPr lang="en-US" baseline="0" dirty="0" smtClean="0"/>
              <a:t> Standard Level Processing </a:t>
            </a:r>
            <a:r>
              <a:rPr lang="en-US" dirty="0" smtClean="0"/>
              <a:t>1C (1D) CEOS 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Primary</a:t>
            </a:r>
            <a:r>
              <a:rPr lang="en-US" baseline="0" dirty="0" smtClean="0"/>
              <a:t> Basic Product MSI: Spectral Radiance, MSE	GSI: Spectral Radiance, MSE RLI: Amplitude 							Image, Coherence Image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Secondary Basic Product		Spectral Induces		Thematic Masks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						Single-Purpose Physical 							Quantities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Spectral Induces</a:t>
            </a:r>
          </a:p>
          <a:p>
            <a:r>
              <a:rPr lang="en-US" baseline="0" dirty="0" smtClean="0"/>
              <a:t>Thematic Masks</a:t>
            </a:r>
          </a:p>
          <a:p>
            <a:r>
              <a:rPr lang="en-US" baseline="0" dirty="0" smtClean="0"/>
              <a:t>Single-Purpose Physical Quantities</a:t>
            </a:r>
          </a:p>
          <a:p>
            <a:endParaRPr lang="en-US" baseline="0" dirty="0" smtClean="0"/>
          </a:p>
          <a:p>
            <a:r>
              <a:rPr lang="en-US" dirty="0" smtClean="0"/>
              <a:t>Composites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DDB21-5570-4E4C-8CB3-FAA2B6883F40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DDB21-5570-4E4C-8CB3-FAA2B6883F4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370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DDB21-5570-4E4C-8CB3-FAA2B6883F40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Central Segment</a:t>
            </a:r>
          </a:p>
          <a:p>
            <a:r>
              <a:rPr lang="en-US" dirty="0" smtClean="0"/>
              <a:t>Regional Segment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DDB21-5570-4E4C-8CB3-FAA2B6883F40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Key buttons to start/stop Controller work</a:t>
            </a:r>
          </a:p>
          <a:p>
            <a:r>
              <a:rPr lang="en-US" dirty="0" smtClean="0"/>
              <a:t>Message window of incoming/outgoing messages</a:t>
            </a:r>
          </a:p>
          <a:p>
            <a:r>
              <a:rPr lang="en-US" dirty="0" smtClean="0"/>
              <a:t>ZKIPPOD active program window</a:t>
            </a:r>
          </a:p>
          <a:p>
            <a:r>
              <a:rPr lang="en-US" dirty="0" smtClean="0"/>
              <a:t>Executed task window</a:t>
            </a:r>
          </a:p>
          <a:p>
            <a:r>
              <a:rPr lang="en-US" dirty="0" smtClean="0"/>
              <a:t>Current task window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DDB21-5570-4E4C-8CB3-FAA2B6883F40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E2C7B-04E2-478A-8F24-BC1BA8FA892B}" type="datetimeFigureOut">
              <a:rPr lang="ru-RU" smtClean="0"/>
              <a:pPr/>
              <a:t>11.05.2015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6343-D0AF-4AC7-8283-6429D5F293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899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E2C7B-04E2-478A-8F24-BC1BA8FA892B}" type="datetimeFigureOut">
              <a:rPr lang="ru-RU" smtClean="0"/>
              <a:pPr/>
              <a:t>11.05.2015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6343-D0AF-4AC7-8283-6429D5F293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949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E2C7B-04E2-478A-8F24-BC1BA8FA892B}" type="datetimeFigureOut">
              <a:rPr lang="ru-RU" smtClean="0"/>
              <a:pPr/>
              <a:t>11.05.2015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6343-D0AF-4AC7-8283-6429D5F293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538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E2C7B-04E2-478A-8F24-BC1BA8FA892B}" type="datetimeFigureOut">
              <a:rPr lang="ru-RU" smtClean="0"/>
              <a:pPr/>
              <a:t>11.05.2015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6343-D0AF-4AC7-8283-6429D5F293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343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E2C7B-04E2-478A-8F24-BC1BA8FA892B}" type="datetimeFigureOut">
              <a:rPr lang="ru-RU" smtClean="0"/>
              <a:pPr/>
              <a:t>11.05.2015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6343-D0AF-4AC7-8283-6429D5F293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94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E2C7B-04E2-478A-8F24-BC1BA8FA892B}" type="datetimeFigureOut">
              <a:rPr lang="ru-RU" smtClean="0"/>
              <a:pPr/>
              <a:t>11.05.2015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6343-D0AF-4AC7-8283-6429D5F293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30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E2C7B-04E2-478A-8F24-BC1BA8FA892B}" type="datetimeFigureOut">
              <a:rPr lang="ru-RU" smtClean="0"/>
              <a:pPr/>
              <a:t>11.05.2015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6343-D0AF-4AC7-8283-6429D5F293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549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E2C7B-04E2-478A-8F24-BC1BA8FA892B}" type="datetimeFigureOut">
              <a:rPr lang="ru-RU" smtClean="0"/>
              <a:pPr/>
              <a:t>11.05.2015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6343-D0AF-4AC7-8283-6429D5F293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142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E2C7B-04E2-478A-8F24-BC1BA8FA892B}" type="datetimeFigureOut">
              <a:rPr lang="ru-RU" smtClean="0"/>
              <a:pPr/>
              <a:t>11.05.2015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6343-D0AF-4AC7-8283-6429D5F293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178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E2C7B-04E2-478A-8F24-BC1BA8FA892B}" type="datetimeFigureOut">
              <a:rPr lang="ru-RU" smtClean="0"/>
              <a:pPr/>
              <a:t>11.05.2015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6343-D0AF-4AC7-8283-6429D5F293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305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E2C7B-04E2-478A-8F24-BC1BA8FA892B}" type="datetimeFigureOut">
              <a:rPr lang="ru-RU" smtClean="0"/>
              <a:pPr/>
              <a:t>11.05.2015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6343-D0AF-4AC7-8283-6429D5F293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09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E2C7B-04E2-478A-8F24-BC1BA8FA892B}" type="datetimeFigureOut">
              <a:rPr lang="ru-RU" smtClean="0"/>
              <a:pPr/>
              <a:t>11.05.2015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96343-D0AF-4AC7-8283-6429D5F293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17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jpe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5" Type="http://schemas.openxmlformats.org/officeDocument/2006/relationships/image" Target="../media/image43.jpeg"/><Relationship Id="rId10" Type="http://schemas.openxmlformats.org/officeDocument/2006/relationships/image" Target="../media/image38.png"/><Relationship Id="rId19" Type="http://schemas.openxmlformats.org/officeDocument/2006/relationships/image" Target="../media/image47.wmf"/><Relationship Id="rId4" Type="http://schemas.openxmlformats.org/officeDocument/2006/relationships/image" Target="../media/image32.png"/><Relationship Id="rId9" Type="http://schemas.openxmlformats.org/officeDocument/2006/relationships/image" Target="../media/image37.jpe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1.emf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2.jpeg"/><Relationship Id="rId7" Type="http://schemas.openxmlformats.org/officeDocument/2006/relationships/image" Target="../media/image37.jpeg"/><Relationship Id="rId12" Type="http://schemas.openxmlformats.org/officeDocument/2006/relationships/image" Target="../media/image28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image" Target="../media/image66.jpeg"/><Relationship Id="rId5" Type="http://schemas.openxmlformats.org/officeDocument/2006/relationships/image" Target="../media/image64.jpeg"/><Relationship Id="rId10" Type="http://schemas.openxmlformats.org/officeDocument/2006/relationships/image" Target="../media/image40.png"/><Relationship Id="rId4" Type="http://schemas.openxmlformats.org/officeDocument/2006/relationships/image" Target="../media/image63.jpeg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0.png"/><Relationship Id="rId3" Type="http://schemas.openxmlformats.org/officeDocument/2006/relationships/image" Target="../media/image48.png"/><Relationship Id="rId7" Type="http://schemas.openxmlformats.org/officeDocument/2006/relationships/image" Target="../media/image79.png"/><Relationship Id="rId12" Type="http://schemas.openxmlformats.org/officeDocument/2006/relationships/image" Target="../media/image4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78.png"/><Relationship Id="rId15" Type="http://schemas.openxmlformats.org/officeDocument/2006/relationships/image" Target="../media/image37.jpeg"/><Relationship Id="rId10" Type="http://schemas.openxmlformats.org/officeDocument/2006/relationships/image" Target="../media/image81.png"/><Relationship Id="rId4" Type="http://schemas.openxmlformats.org/officeDocument/2006/relationships/image" Target="../media/image77.png"/><Relationship Id="rId9" Type="http://schemas.openxmlformats.org/officeDocument/2006/relationships/image" Target="../media/image80.png"/><Relationship Id="rId1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11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97.png"/><Relationship Id="rId10" Type="http://schemas.openxmlformats.org/officeDocument/2006/relationships/image" Target="../media/image101.png"/><Relationship Id="rId4" Type="http://schemas.openxmlformats.org/officeDocument/2006/relationships/image" Target="../media/image96.png"/><Relationship Id="rId9" Type="http://schemas.openxmlformats.org/officeDocument/2006/relationships/image" Target="../media/image10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6346" y="1965106"/>
            <a:ext cx="86450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cap="all" spc="200" dirty="0" smtClean="0">
                <a:solidFill>
                  <a:srgbClr val="1F4172"/>
                </a:solidFill>
                <a:latin typeface="Arial Narrow" pitchFamily="34" charset="0"/>
              </a:rPr>
              <a:t>The basic Earth OBSERVATION DATA PRODUCTS BANK</a:t>
            </a:r>
            <a:endParaRPr lang="en-US" sz="3600" dirty="0">
              <a:solidFill>
                <a:srgbClr val="0070C0"/>
              </a:solidFill>
              <a:latin typeface="Arial Narrow" pitchFamily="34" charset="0"/>
            </a:endParaRPr>
          </a:p>
          <a:p>
            <a:endParaRPr lang="en-US" sz="1500" dirty="0" smtClean="0">
              <a:solidFill>
                <a:srgbClr val="0070C0"/>
              </a:solidFill>
              <a:latin typeface="Arial Narrow" pitchFamily="34" charset="0"/>
            </a:endParaRPr>
          </a:p>
          <a:p>
            <a:endParaRPr lang="en-US" sz="1500" dirty="0">
              <a:solidFill>
                <a:srgbClr val="0070C0"/>
              </a:solidFill>
              <a:latin typeface="Arial Narrow" pitchFamily="34" charset="0"/>
            </a:endParaRPr>
          </a:p>
          <a:p>
            <a:r>
              <a:rPr lang="en-US" sz="2100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Tamara </a:t>
            </a:r>
            <a:r>
              <a:rPr lang="en-US" sz="2100" dirty="0" err="1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Ganina</a:t>
            </a:r>
            <a:endParaRPr lang="en-US" sz="2100" dirty="0">
              <a:solidFill>
                <a:schemeClr val="accent1">
                  <a:lumMod val="50000"/>
                </a:schemeClr>
              </a:solidFill>
              <a:latin typeface="Arial Narrow" pitchFamily="34" charset="0"/>
            </a:endParaRPr>
          </a:p>
          <a:p>
            <a:r>
              <a:rPr lang="en-US" sz="2100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Deputy Chief of Prospective</a:t>
            </a:r>
            <a:r>
              <a:rPr lang="ru-RU" sz="2100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2100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Development Dep</a:t>
            </a:r>
            <a:r>
              <a:rPr lang="en-US" sz="2100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.</a:t>
            </a:r>
          </a:p>
        </p:txBody>
      </p:sp>
      <p:sp>
        <p:nvSpPr>
          <p:cNvPr id="4" name="TextBox 13"/>
          <p:cNvSpPr txBox="1">
            <a:spLocks noChangeArrowheads="1"/>
          </p:cNvSpPr>
          <p:nvPr/>
        </p:nvSpPr>
        <p:spPr bwMode="auto">
          <a:xfrm>
            <a:off x="544337" y="4975080"/>
            <a:ext cx="5059911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700" b="1" i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WGISS</a:t>
            </a:r>
            <a:r>
              <a:rPr lang="ru-RU" sz="1700" b="1" i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-39</a:t>
            </a:r>
          </a:p>
          <a:p>
            <a:pPr>
              <a:spcBef>
                <a:spcPts val="0"/>
              </a:spcBef>
              <a:defRPr/>
            </a:pPr>
            <a:r>
              <a:rPr lang="en-US" sz="1700" i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JAXA, Tsukuba, Japan</a:t>
            </a:r>
            <a:endParaRPr lang="en-US" sz="1700" i="1" dirty="0">
              <a:solidFill>
                <a:schemeClr val="accent1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sz="1700" i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May 11–15, 2015</a:t>
            </a:r>
            <a:endParaRPr lang="ru-RU" sz="1700" i="1" dirty="0">
              <a:solidFill>
                <a:schemeClr val="accent1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6" name="Picture 2" descr="D:\ТАМАРА\КОНФЕРЕНЦИИ и др. МЕРОПРИЯТИЯ\WGISS\для перзентации НЦ ОМЗ\материалы\ceos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591" y="117140"/>
            <a:ext cx="1628191" cy="64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2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avnetclientsolutions.blog.com/files/2012/02/DB.gif"/>
          <p:cNvPicPr>
            <a:picLocks noChangeAspect="1" noChangeArrowheads="1"/>
          </p:cNvPicPr>
          <p:nvPr/>
        </p:nvPicPr>
        <p:blipFill>
          <a:blip r:embed="rId2" cstate="print">
            <a:lum bright="10000" contrast="-20000"/>
          </a:blip>
          <a:srcRect/>
          <a:stretch>
            <a:fillRect/>
          </a:stretch>
        </p:blipFill>
        <p:spPr bwMode="auto">
          <a:xfrm>
            <a:off x="1473188" y="908720"/>
            <a:ext cx="4929164" cy="2289627"/>
          </a:xfrm>
          <a:prstGeom prst="rect">
            <a:avLst/>
          </a:prstGeom>
          <a:noFill/>
        </p:spPr>
      </p:pic>
      <p:grpSp>
        <p:nvGrpSpPr>
          <p:cNvPr id="11" name="Группа 42"/>
          <p:cNvGrpSpPr/>
          <p:nvPr/>
        </p:nvGrpSpPr>
        <p:grpSpPr>
          <a:xfrm>
            <a:off x="630754" y="3846701"/>
            <a:ext cx="2139360" cy="2049238"/>
            <a:chOff x="164389" y="2643182"/>
            <a:chExt cx="2139360" cy="2049238"/>
          </a:xfrm>
        </p:grpSpPr>
        <p:pic>
          <p:nvPicPr>
            <p:cNvPr id="12" name="Picture 6" descr="execute, gears, process, running, settings, utilities ic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3852" y="2643182"/>
              <a:ext cx="1000132" cy="10001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164389" y="3643314"/>
              <a:ext cx="2139360" cy="1049106"/>
            </a:xfrm>
            <a:prstGeom prst="rect">
              <a:avLst/>
            </a:prstGeom>
            <a:solidFill>
              <a:srgbClr val="0070C0"/>
            </a:solidFill>
            <a:effectLst>
              <a:softEdge rad="63500"/>
            </a:effectLst>
          </p:spPr>
          <p:txBody>
            <a:bodyPr wrap="square" tIns="108000" bIns="108000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Arial" pitchFamily="34" charset="0"/>
                </a:rPr>
                <a:t>Generation of Secondary BPs and Composites</a:t>
              </a:r>
              <a:endPara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endParaRPr>
            </a:p>
          </p:txBody>
        </p:sp>
      </p:grpSp>
      <p:grpSp>
        <p:nvGrpSpPr>
          <p:cNvPr id="17" name="Группа 48"/>
          <p:cNvGrpSpPr/>
          <p:nvPr/>
        </p:nvGrpSpPr>
        <p:grpSpPr>
          <a:xfrm>
            <a:off x="6706264" y="4377364"/>
            <a:ext cx="2488200" cy="2033969"/>
            <a:chOff x="6085770" y="1214422"/>
            <a:chExt cx="3500462" cy="2286016"/>
          </a:xfrm>
        </p:grpSpPr>
        <p:grpSp>
          <p:nvGrpSpPr>
            <p:cNvPr id="18" name="Группа 40"/>
            <p:cNvGrpSpPr/>
            <p:nvPr/>
          </p:nvGrpSpPr>
          <p:grpSpPr>
            <a:xfrm>
              <a:off x="6085770" y="1214422"/>
              <a:ext cx="3500462" cy="2286016"/>
              <a:chOff x="6085770" y="1214422"/>
              <a:chExt cx="3500462" cy="2286016"/>
            </a:xfrm>
          </p:grpSpPr>
          <p:sp>
            <p:nvSpPr>
              <p:cNvPr id="20" name="Облако 19"/>
              <p:cNvSpPr/>
              <p:nvPr/>
            </p:nvSpPr>
            <p:spPr bwMode="auto">
              <a:xfrm>
                <a:off x="6085770" y="1214422"/>
                <a:ext cx="3500462" cy="2286016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63500"/>
              </a:effectLst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anose="020B0606020202030204" pitchFamily="34" charset="0"/>
                  <a:cs typeface="Arial" pitchFamily="34" charset="0"/>
                </a:endParaRPr>
              </a:p>
            </p:txBody>
          </p:sp>
          <p:pic>
            <p:nvPicPr>
              <p:cNvPr id="21" name="Picture 10" descr="group, large, people, users icon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439248" y="1428736"/>
                <a:ext cx="1000132" cy="100013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6529101" y="2451315"/>
              <a:ext cx="2595546" cy="726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b="1" dirty="0" smtClean="0">
                  <a:solidFill>
                    <a:srgbClr val="C00000"/>
                  </a:solidFill>
                  <a:latin typeface="Arial Narrow" panose="020B0606020202030204" pitchFamily="34" charset="0"/>
                  <a:cs typeface="Arial" pitchFamily="34" charset="0"/>
                </a:rPr>
                <a:t>External </a:t>
              </a:r>
              <a:endParaRPr lang="ru-RU" sz="20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2000" b="1" dirty="0" smtClean="0">
                  <a:solidFill>
                    <a:srgbClr val="C00000"/>
                  </a:solidFill>
                  <a:latin typeface="Arial Narrow" panose="020B0606020202030204" pitchFamily="34" charset="0"/>
                  <a:cs typeface="Arial" pitchFamily="34" charset="0"/>
                </a:rPr>
                <a:t>users</a:t>
              </a:r>
              <a:endParaRPr lang="ru-RU" sz="2000" b="1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endParaRPr>
            </a:p>
          </p:txBody>
        </p:sp>
      </p:grpSp>
      <p:pic>
        <p:nvPicPr>
          <p:cNvPr id="12290" name="Picture 2" descr="http://advanced-techs.com/wp-content/uploads/2014/03/web-servi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410" y="3775195"/>
            <a:ext cx="1605786" cy="120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4495694" y="5068925"/>
            <a:ext cx="1767450" cy="495108"/>
          </a:xfrm>
          <a:prstGeom prst="rect">
            <a:avLst/>
          </a:prstGeom>
          <a:solidFill>
            <a:srgbClr val="0070C0"/>
          </a:solidFill>
          <a:effectLst>
            <a:softEdge rad="63500"/>
          </a:effectLst>
        </p:spPr>
        <p:txBody>
          <a:bodyPr wrap="square" tIns="108000" bIns="10800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b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bp.ntsomz.ru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39" name="Стрелка вправо 38"/>
          <p:cNvSpPr/>
          <p:nvPr/>
        </p:nvSpPr>
        <p:spPr bwMode="auto">
          <a:xfrm rot="13370943">
            <a:off x="4907824" y="2693485"/>
            <a:ext cx="979635" cy="79418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19050" cap="flat" cmpd="sng" algn="ctr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ru-RU" sz="1600" smtClean="0"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41" name="Стрелка вправо 40"/>
          <p:cNvSpPr/>
          <p:nvPr/>
        </p:nvSpPr>
        <p:spPr bwMode="auto">
          <a:xfrm rot="7570543">
            <a:off x="1659297" y="2800501"/>
            <a:ext cx="1036038" cy="79569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19050" cap="flat" cmpd="sng" algn="ctr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ru-RU" sz="1600" smtClean="0"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42" name="Стрелка вправо 41"/>
          <p:cNvSpPr/>
          <p:nvPr/>
        </p:nvSpPr>
        <p:spPr bwMode="auto">
          <a:xfrm rot="20906958">
            <a:off x="3070665" y="4749831"/>
            <a:ext cx="1290509" cy="900001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19050" cap="flat" cmpd="sng" algn="ctr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ru-RU" sz="1600" smtClean="0"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43" name="Двойная стрелка вверх/вниз 42"/>
          <p:cNvSpPr/>
          <p:nvPr/>
        </p:nvSpPr>
        <p:spPr bwMode="auto">
          <a:xfrm rot="7119312">
            <a:off x="6596392" y="4133526"/>
            <a:ext cx="647289" cy="1483947"/>
          </a:xfrm>
          <a:prstGeom prst="upDownArrow">
            <a:avLst>
              <a:gd name="adj1" fmla="val 67597"/>
              <a:gd name="adj2" fmla="val 59155"/>
            </a:avLst>
          </a:prstGeom>
          <a:gradFill flip="none" rotWithShape="1">
            <a:gsLst>
              <a:gs pos="30000">
                <a:srgbClr val="CC0000">
                  <a:alpha val="46000"/>
                </a:srgbClr>
              </a:gs>
              <a:gs pos="65000">
                <a:schemeClr val="accent1">
                  <a:tint val="44500"/>
                  <a:satMod val="160000"/>
                  <a:alpha val="48000"/>
                  <a:lumMod val="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600000" scaled="0"/>
            <a:tileRect/>
          </a:gra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ru-RU" sz="1600"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010607" y="2355563"/>
            <a:ext cx="1643074" cy="772107"/>
          </a:xfrm>
          <a:prstGeom prst="rect">
            <a:avLst/>
          </a:prstGeom>
          <a:solidFill>
            <a:srgbClr val="0070C0"/>
          </a:solidFill>
          <a:effectLst>
            <a:softEdge rad="63500"/>
          </a:effectLst>
        </p:spPr>
        <p:txBody>
          <a:bodyPr wrap="square" tIns="108000" bIns="108000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Archive of Primary BPs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7158" y="98178"/>
            <a:ext cx="6357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BBP as a WEB-service</a:t>
            </a:r>
            <a:endParaRPr lang="en-US" sz="2800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10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92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Скругленный прямоугольник 282"/>
          <p:cNvSpPr/>
          <p:nvPr/>
        </p:nvSpPr>
        <p:spPr>
          <a:xfrm>
            <a:off x="3153956" y="2731989"/>
            <a:ext cx="4212435" cy="1800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5875" cap="rnd">
            <a:solidFill>
              <a:schemeClr val="accent1">
                <a:lumMod val="75000"/>
              </a:schemeClr>
            </a:solidFill>
            <a:prstDash val="dash"/>
            <a:round/>
          </a:ln>
          <a:effectLst>
            <a:innerShdw blurRad="63500" dist="50800" dir="18900000">
              <a:prstClr val="black">
                <a:alpha val="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86" name="Скругленный прямоугольник 185"/>
          <p:cNvSpPr/>
          <p:nvPr/>
        </p:nvSpPr>
        <p:spPr>
          <a:xfrm>
            <a:off x="6395800" y="940017"/>
            <a:ext cx="2638162" cy="1508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cap="rnd">
            <a:solidFill>
              <a:schemeClr val="accent1">
                <a:lumMod val="75000"/>
              </a:schemeClr>
            </a:solidFill>
            <a:prstDash val="dash"/>
            <a:round/>
          </a:ln>
          <a:effectLst>
            <a:innerShdw blurRad="63500" dist="50800" dir="18900000">
              <a:prstClr val="black">
                <a:alpha val="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88" name="Скругленный прямоугольник 187"/>
          <p:cNvSpPr/>
          <p:nvPr/>
        </p:nvSpPr>
        <p:spPr>
          <a:xfrm>
            <a:off x="352066" y="975502"/>
            <a:ext cx="3489841" cy="154530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5875" cap="rnd" cmpd="sng">
            <a:solidFill>
              <a:schemeClr val="accent1">
                <a:lumMod val="75000"/>
              </a:schemeClr>
            </a:solidFill>
            <a:prstDash val="dash"/>
            <a:round/>
          </a:ln>
          <a:effectLst>
            <a:innerShdw blurRad="63500" dist="50800" dir="18900000">
              <a:prstClr val="black">
                <a:alpha val="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89" name="Группа 188"/>
          <p:cNvGrpSpPr/>
          <p:nvPr/>
        </p:nvGrpSpPr>
        <p:grpSpPr>
          <a:xfrm>
            <a:off x="520130" y="1665145"/>
            <a:ext cx="1997666" cy="728876"/>
            <a:chOff x="166654" y="2928934"/>
            <a:chExt cx="9572692" cy="3214710"/>
          </a:xfrm>
        </p:grpSpPr>
        <p:pic>
          <p:nvPicPr>
            <p:cNvPr id="269" name="Рисунок 268" descr="20091114_1d_sst.jpg"/>
            <p:cNvPicPr>
              <a:picLocks noChangeAspect="1"/>
            </p:cNvPicPr>
            <p:nvPr/>
          </p:nvPicPr>
          <p:blipFill>
            <a:blip r:embed="rId3" cstate="print"/>
            <a:srcRect t="6487" r="5317" b="23780"/>
            <a:stretch>
              <a:fillRect/>
            </a:stretch>
          </p:blipFill>
          <p:spPr>
            <a:xfrm>
              <a:off x="7024702" y="3071810"/>
              <a:ext cx="2714644" cy="2714644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270" name="Picture 2"/>
            <p:cNvPicPr>
              <a:picLocks noChangeAspect="1" noChangeArrowheads="1"/>
            </p:cNvPicPr>
            <p:nvPr/>
          </p:nvPicPr>
          <p:blipFill>
            <a:blip r:embed="rId4"/>
            <a:srcRect l="18515" t="11250" r="43516" b="34375"/>
            <a:stretch>
              <a:fillRect/>
            </a:stretch>
          </p:blipFill>
          <p:spPr bwMode="auto">
            <a:xfrm>
              <a:off x="4738686" y="3458105"/>
              <a:ext cx="2714644" cy="2685539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271" name="Рисунок 270" descr="Выходная карта паводки.jpg"/>
            <p:cNvPicPr>
              <a:picLocks noChangeAspect="1"/>
            </p:cNvPicPr>
            <p:nvPr/>
          </p:nvPicPr>
          <p:blipFill>
            <a:blip r:embed="rId5" cstate="print"/>
            <a:srcRect l="8711" t="17209" r="48608" b="19115"/>
            <a:stretch>
              <a:fillRect/>
            </a:stretch>
          </p:blipFill>
          <p:spPr>
            <a:xfrm>
              <a:off x="2452670" y="3286124"/>
              <a:ext cx="2714644" cy="2714644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272" name="Рисунок 271" descr="NDVI_22072010.jpg"/>
            <p:cNvPicPr>
              <a:picLocks noChangeAspect="1"/>
            </p:cNvPicPr>
            <p:nvPr/>
          </p:nvPicPr>
          <p:blipFill>
            <a:blip r:embed="rId6"/>
            <a:srcRect l="30364" t="22807" r="29150" b="33333"/>
            <a:stretch>
              <a:fillRect/>
            </a:stretch>
          </p:blipFill>
          <p:spPr>
            <a:xfrm>
              <a:off x="166654" y="2928934"/>
              <a:ext cx="2714644" cy="2714644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191" name="Группа 190"/>
          <p:cNvGrpSpPr/>
          <p:nvPr/>
        </p:nvGrpSpPr>
        <p:grpSpPr>
          <a:xfrm>
            <a:off x="2883008" y="1061287"/>
            <a:ext cx="803654" cy="724680"/>
            <a:chOff x="2427288" y="4797152"/>
            <a:chExt cx="1325066" cy="1499636"/>
          </a:xfrm>
        </p:grpSpPr>
        <p:pic>
          <p:nvPicPr>
            <p:cNvPr id="265" name="Рисунок 26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7288" y="4797152"/>
              <a:ext cx="737196" cy="1139596"/>
            </a:xfrm>
            <a:prstGeom prst="rect">
              <a:avLst/>
            </a:prstGeom>
          </p:spPr>
        </p:pic>
        <p:pic>
          <p:nvPicPr>
            <p:cNvPr id="266" name="Рисунок 26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6736" y="4965567"/>
              <a:ext cx="737196" cy="1139596"/>
            </a:xfrm>
            <a:prstGeom prst="rect">
              <a:avLst/>
            </a:prstGeom>
          </p:spPr>
        </p:pic>
        <p:pic>
          <p:nvPicPr>
            <p:cNvPr id="267" name="Рисунок 26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5886" y="5157192"/>
              <a:ext cx="737196" cy="1139596"/>
            </a:xfrm>
            <a:prstGeom prst="rect">
              <a:avLst/>
            </a:prstGeom>
          </p:spPr>
        </p:pic>
        <p:pic>
          <p:nvPicPr>
            <p:cNvPr id="268" name="Рисунок 26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8634" y="5745553"/>
              <a:ext cx="443720" cy="443720"/>
            </a:xfrm>
            <a:prstGeom prst="rect">
              <a:avLst/>
            </a:prstGeom>
          </p:spPr>
        </p:pic>
      </p:grpSp>
      <p:sp>
        <p:nvSpPr>
          <p:cNvPr id="192" name="TextBox 191"/>
          <p:cNvSpPr txBox="1"/>
          <p:nvPr/>
        </p:nvSpPr>
        <p:spPr>
          <a:xfrm>
            <a:off x="648732" y="1235553"/>
            <a:ext cx="1842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4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 software applications for basic products generation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51519" y="3650922"/>
            <a:ext cx="2765648" cy="2810468"/>
            <a:chOff x="251519" y="3906418"/>
            <a:chExt cx="2765648" cy="2364085"/>
          </a:xfrm>
        </p:grpSpPr>
        <p:sp>
          <p:nvSpPr>
            <p:cNvPr id="187" name="Скругленный прямоугольник 186"/>
            <p:cNvSpPr/>
            <p:nvPr/>
          </p:nvSpPr>
          <p:spPr>
            <a:xfrm>
              <a:off x="251519" y="3955036"/>
              <a:ext cx="2722129" cy="223216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cap="rnd">
              <a:solidFill>
                <a:schemeClr val="accent1">
                  <a:lumMod val="75000"/>
                </a:schemeClr>
              </a:solidFill>
              <a:prstDash val="dash"/>
              <a:round/>
            </a:ln>
            <a:effectLst>
              <a:innerShdw blurRad="63500" dist="50800" dir="18900000">
                <a:prstClr val="black">
                  <a:alpha val="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3" name="Полилиния 192"/>
            <p:cNvSpPr/>
            <p:nvPr/>
          </p:nvSpPr>
          <p:spPr>
            <a:xfrm>
              <a:off x="671675" y="3906418"/>
              <a:ext cx="1779295" cy="262159"/>
            </a:xfrm>
            <a:custGeom>
              <a:avLst/>
              <a:gdLst>
                <a:gd name="connsiteX0" fmla="*/ 0 w 720564"/>
                <a:gd name="connsiteY0" fmla="*/ 28654 h 286544"/>
                <a:gd name="connsiteX1" fmla="*/ 28654 w 720564"/>
                <a:gd name="connsiteY1" fmla="*/ 0 h 286544"/>
                <a:gd name="connsiteX2" fmla="*/ 691910 w 720564"/>
                <a:gd name="connsiteY2" fmla="*/ 0 h 286544"/>
                <a:gd name="connsiteX3" fmla="*/ 720564 w 720564"/>
                <a:gd name="connsiteY3" fmla="*/ 28654 h 286544"/>
                <a:gd name="connsiteX4" fmla="*/ 720564 w 720564"/>
                <a:gd name="connsiteY4" fmla="*/ 257890 h 286544"/>
                <a:gd name="connsiteX5" fmla="*/ 691910 w 720564"/>
                <a:gd name="connsiteY5" fmla="*/ 286544 h 286544"/>
                <a:gd name="connsiteX6" fmla="*/ 28654 w 720564"/>
                <a:gd name="connsiteY6" fmla="*/ 286544 h 286544"/>
                <a:gd name="connsiteX7" fmla="*/ 0 w 720564"/>
                <a:gd name="connsiteY7" fmla="*/ 257890 h 286544"/>
                <a:gd name="connsiteX8" fmla="*/ 0 w 720564"/>
                <a:gd name="connsiteY8" fmla="*/ 28654 h 286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564" h="286544">
                  <a:moveTo>
                    <a:pt x="0" y="28654"/>
                  </a:moveTo>
                  <a:cubicBezTo>
                    <a:pt x="0" y="12829"/>
                    <a:pt x="12829" y="0"/>
                    <a:pt x="28654" y="0"/>
                  </a:cubicBezTo>
                  <a:lnTo>
                    <a:pt x="691910" y="0"/>
                  </a:lnTo>
                  <a:cubicBezTo>
                    <a:pt x="707735" y="0"/>
                    <a:pt x="720564" y="12829"/>
                    <a:pt x="720564" y="28654"/>
                  </a:cubicBezTo>
                  <a:lnTo>
                    <a:pt x="720564" y="257890"/>
                  </a:lnTo>
                  <a:cubicBezTo>
                    <a:pt x="720564" y="273715"/>
                    <a:pt x="707735" y="286544"/>
                    <a:pt x="691910" y="286544"/>
                  </a:cubicBezTo>
                  <a:lnTo>
                    <a:pt x="28654" y="286544"/>
                  </a:lnTo>
                  <a:cubicBezTo>
                    <a:pt x="12829" y="286544"/>
                    <a:pt x="0" y="273715"/>
                    <a:pt x="0" y="257890"/>
                  </a:cubicBezTo>
                  <a:lnTo>
                    <a:pt x="0" y="28654"/>
                  </a:lnTo>
                  <a:close/>
                </a:path>
              </a:pathLst>
            </a:cu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253" tIns="23633" rIns="31253" bIns="23633" numCol="1" spcCol="1270" anchor="ctr" anchorCtr="0">
              <a:noAutofit/>
            </a:bodyPr>
            <a:lstStyle/>
            <a:p>
              <a:pPr lvl="0" algn="ctr" defTabSz="533400"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Archive</a:t>
              </a:r>
              <a:r>
                <a:rPr lang="ru-RU" sz="1600" b="1" kern="12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1600" b="1" kern="12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&amp;</a:t>
              </a:r>
              <a:r>
                <a:rPr lang="ru-RU" sz="1600" b="1" kern="12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1600" b="1" kern="12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Database</a:t>
              </a:r>
              <a:endParaRPr lang="ru-RU" sz="1600" b="1" kern="1200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263" name="Picture 3" descr="H:\321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612" y="5117081"/>
              <a:ext cx="1063780" cy="713619"/>
            </a:xfrm>
            <a:prstGeom prst="rect">
              <a:avLst/>
            </a:prstGeom>
            <a:noFill/>
            <a:ln>
              <a:noFill/>
            </a:ln>
            <a:effectLst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4" name="TextBox 263"/>
            <p:cNvSpPr txBox="1"/>
            <p:nvPr/>
          </p:nvSpPr>
          <p:spPr>
            <a:xfrm>
              <a:off x="323038" y="5791205"/>
              <a:ext cx="1508941" cy="479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40"/>
                </a:lnSpc>
              </a:pPr>
              <a:r>
                <a:rPr lang="en-US" sz="1200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  <a:cs typeface="Arial" pitchFamily="34" charset="0"/>
                </a:rPr>
                <a:t>Long-term archive</a:t>
              </a:r>
              <a:endParaRPr lang="ru-RU" sz="1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endParaRPr>
            </a:p>
            <a:p>
              <a:pPr algn="ctr">
                <a:lnSpc>
                  <a:spcPts val="1040"/>
                </a:lnSpc>
              </a:pPr>
              <a:endParaRPr lang="en-US" sz="1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endParaRPr>
            </a:p>
            <a:p>
              <a:pPr algn="ctr">
                <a:lnSpc>
                  <a:spcPts val="1040"/>
                </a:lnSpc>
              </a:pPr>
              <a:r>
                <a:rPr lang="ru-RU" sz="1200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  <a:cs typeface="Arial" pitchFamily="34" charset="0"/>
                </a:rPr>
                <a:t>(2114 </a:t>
              </a:r>
              <a:r>
                <a:rPr lang="en-US" sz="1200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  <a:cs typeface="Arial" pitchFamily="34" charset="0"/>
                </a:rPr>
                <a:t>Tb</a:t>
              </a:r>
              <a:r>
                <a:rPr lang="ru-RU" sz="1200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  <a:cs typeface="Arial" pitchFamily="34" charset="0"/>
                </a:rPr>
                <a:t>)</a:t>
              </a:r>
            </a:p>
          </p:txBody>
        </p:sp>
        <p:grpSp>
          <p:nvGrpSpPr>
            <p:cNvPr id="198" name="Группа 197"/>
            <p:cNvGrpSpPr/>
            <p:nvPr/>
          </p:nvGrpSpPr>
          <p:grpSpPr>
            <a:xfrm>
              <a:off x="545751" y="4243292"/>
              <a:ext cx="1024314" cy="997003"/>
              <a:chOff x="789481" y="4378090"/>
              <a:chExt cx="994832" cy="943417"/>
            </a:xfrm>
          </p:grpSpPr>
          <p:pic>
            <p:nvPicPr>
              <p:cNvPr id="247" name="Picture 2" descr="F:\Files\Схемы\aTexkaAT4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9414" y="4378090"/>
                <a:ext cx="431713" cy="5297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8" name="Picture 2" descr="F:\Files\Схемы\aTexkaAT4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2600" y="4411458"/>
                <a:ext cx="431713" cy="5297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49" name="Прямая соединительная линия 248"/>
              <p:cNvCxnSpPr>
                <a:stCxn id="247" idx="3"/>
                <a:endCxn id="247" idx="3"/>
              </p:cNvCxnSpPr>
              <p:nvPr/>
            </p:nvCxnSpPr>
            <p:spPr>
              <a:xfrm>
                <a:off x="1231127" y="4642945"/>
                <a:ext cx="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Прямая соединительная линия 249"/>
              <p:cNvCxnSpPr>
                <a:stCxn id="247" idx="3"/>
                <a:endCxn id="248" idx="1"/>
              </p:cNvCxnSpPr>
              <p:nvPr/>
            </p:nvCxnSpPr>
            <p:spPr>
              <a:xfrm>
                <a:off x="1231127" y="4642945"/>
                <a:ext cx="121473" cy="33368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1" name="TextBox 250"/>
              <p:cNvSpPr txBox="1"/>
              <p:nvPr/>
            </p:nvSpPr>
            <p:spPr>
              <a:xfrm>
                <a:off x="789481" y="4884655"/>
                <a:ext cx="963175" cy="436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  <a:cs typeface="Arial" pitchFamily="34" charset="0"/>
                  </a:rPr>
                  <a:t>Oracle DB cluster</a:t>
                </a:r>
                <a:endParaRPr lang="ru-RU" sz="1200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99" name="Группа 198"/>
            <p:cNvGrpSpPr/>
            <p:nvPr/>
          </p:nvGrpSpPr>
          <p:grpSpPr>
            <a:xfrm>
              <a:off x="1710603" y="4182198"/>
              <a:ext cx="1306564" cy="1029614"/>
              <a:chOff x="435164" y="5644363"/>
              <a:chExt cx="1291920" cy="891394"/>
            </a:xfrm>
          </p:grpSpPr>
          <p:grpSp>
            <p:nvGrpSpPr>
              <p:cNvPr id="243" name="Группа 242"/>
              <p:cNvGrpSpPr/>
              <p:nvPr/>
            </p:nvGrpSpPr>
            <p:grpSpPr>
              <a:xfrm>
                <a:off x="871565" y="5644363"/>
                <a:ext cx="681329" cy="690479"/>
                <a:chOff x="807388" y="5355669"/>
                <a:chExt cx="974677" cy="1085921"/>
              </a:xfrm>
            </p:grpSpPr>
            <p:pic>
              <p:nvPicPr>
                <p:cNvPr id="245" name="Рисунок 244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7388" y="5355669"/>
                  <a:ext cx="765902" cy="1057890"/>
                </a:xfrm>
                <a:prstGeom prst="rect">
                  <a:avLst/>
                </a:prstGeom>
              </p:spPr>
            </p:pic>
            <p:pic>
              <p:nvPicPr>
                <p:cNvPr id="246" name="Рисунок 245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92534" y="5942119"/>
                  <a:ext cx="489531" cy="499471"/>
                </a:xfrm>
                <a:prstGeom prst="rect">
                  <a:avLst/>
                </a:prstGeom>
              </p:spPr>
            </p:pic>
          </p:grpSp>
          <p:sp>
            <p:nvSpPr>
              <p:cNvPr id="244" name="TextBox 243"/>
              <p:cNvSpPr txBox="1"/>
              <p:nvPr/>
            </p:nvSpPr>
            <p:spPr>
              <a:xfrm>
                <a:off x="435164" y="6295943"/>
                <a:ext cx="1291920" cy="239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  <a:cs typeface="Arial" pitchFamily="34" charset="0"/>
                  </a:rPr>
                  <a:t>Archive Server</a:t>
                </a:r>
                <a:endParaRPr lang="ru-RU" sz="1200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00" name="TextBox 199"/>
            <p:cNvSpPr txBox="1"/>
            <p:nvPr/>
          </p:nvSpPr>
          <p:spPr>
            <a:xfrm>
              <a:off x="1420354" y="4300337"/>
              <a:ext cx="8144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  <a:cs typeface="Arial" pitchFamily="34" charset="0"/>
                </a:rPr>
                <a:t>metadata</a:t>
              </a:r>
              <a:endParaRPr lang="ru-RU" sz="1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endParaRPr>
            </a:p>
          </p:txBody>
        </p:sp>
        <p:cxnSp>
          <p:nvCxnSpPr>
            <p:cNvPr id="201" name="Соединительная линия уступом 200"/>
            <p:cNvCxnSpPr/>
            <p:nvPr/>
          </p:nvCxnSpPr>
          <p:spPr>
            <a:xfrm rot="5400000">
              <a:off x="1797149" y="5147240"/>
              <a:ext cx="545719" cy="587755"/>
            </a:xfrm>
            <a:prstGeom prst="bentConnector2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TextBox 201"/>
            <p:cNvSpPr txBox="1"/>
            <p:nvPr/>
          </p:nvSpPr>
          <p:spPr>
            <a:xfrm>
              <a:off x="1798532" y="5798794"/>
              <a:ext cx="10134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  <a:cs typeface="Arial" pitchFamily="34" charset="0"/>
                </a:rPr>
                <a:t>Primary basic</a:t>
              </a:r>
            </a:p>
            <a:p>
              <a:pPr algn="ctr"/>
              <a:r>
                <a:rPr lang="en-US" sz="1200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  <a:cs typeface="Arial" pitchFamily="34" charset="0"/>
                </a:rPr>
                <a:t> products</a:t>
              </a:r>
              <a:endParaRPr lang="ru-RU" sz="1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endParaRPr>
            </a:p>
          </p:txBody>
        </p:sp>
        <p:cxnSp>
          <p:nvCxnSpPr>
            <p:cNvPr id="203" name="Прямая со стрелкой 202"/>
            <p:cNvCxnSpPr>
              <a:stCxn id="248" idx="3"/>
              <a:endCxn id="245" idx="1"/>
            </p:cNvCxnSpPr>
            <p:nvPr/>
          </p:nvCxnSpPr>
          <p:spPr>
            <a:xfrm>
              <a:off x="1570065" y="4558452"/>
              <a:ext cx="581886" cy="1220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6" name="Скругленный прямоугольник 205"/>
          <p:cNvSpPr/>
          <p:nvPr/>
        </p:nvSpPr>
        <p:spPr>
          <a:xfrm>
            <a:off x="6437588" y="4678401"/>
            <a:ext cx="2596374" cy="16839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5875" cap="rnd">
            <a:solidFill>
              <a:schemeClr val="accent1">
                <a:lumMod val="75000"/>
              </a:schemeClr>
            </a:solidFill>
            <a:prstDash val="dash"/>
            <a:round/>
          </a:ln>
          <a:effectLst>
            <a:innerShdw blurRad="63500" dist="50800" dir="18900000">
              <a:prstClr val="black">
                <a:alpha val="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grpSp>
        <p:nvGrpSpPr>
          <p:cNvPr id="212" name="Группа 211"/>
          <p:cNvGrpSpPr/>
          <p:nvPr/>
        </p:nvGrpSpPr>
        <p:grpSpPr>
          <a:xfrm>
            <a:off x="4932452" y="3107883"/>
            <a:ext cx="698708" cy="765529"/>
            <a:chOff x="320939" y="3935826"/>
            <a:chExt cx="1058561" cy="1282213"/>
          </a:xfrm>
        </p:grpSpPr>
        <p:pic>
          <p:nvPicPr>
            <p:cNvPr id="239" name="Рисунок 23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39" y="3935826"/>
              <a:ext cx="811122" cy="1253874"/>
            </a:xfrm>
            <a:prstGeom prst="rect">
              <a:avLst/>
            </a:prstGeom>
          </p:spPr>
        </p:pic>
        <p:pic>
          <p:nvPicPr>
            <p:cNvPr id="240" name="Picture 4" descr="H:\vsphere_logo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882" y="4694421"/>
              <a:ext cx="523618" cy="523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3" name="TextBox 212"/>
          <p:cNvSpPr txBox="1"/>
          <p:nvPr/>
        </p:nvSpPr>
        <p:spPr>
          <a:xfrm>
            <a:off x="4592341" y="3858997"/>
            <a:ext cx="1215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itchFamily="34" charset="0"/>
              </a:rPr>
              <a:t>Centralized control based on </a:t>
            </a:r>
            <a:r>
              <a:rPr lang="en-US" sz="12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Arial" pitchFamily="34" charset="0"/>
              </a:rPr>
              <a:t>Vmware</a:t>
            </a:r>
            <a:r>
              <a:rPr lang="en-US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Arial" pitchFamily="34" charset="0"/>
              </a:rPr>
              <a:t>vSphere</a:t>
            </a:r>
            <a:endParaRPr lang="ru-RU" sz="1200" b="1" dirty="0">
              <a:solidFill>
                <a:schemeClr val="bg1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214" name="Picture 6" descr="F:\Files\Схемы\Administrate.jp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BFCFE"/>
              </a:clrFrom>
              <a:clrTo>
                <a:srgbClr val="FBFC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506" y="3361393"/>
            <a:ext cx="1375927" cy="115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5" name="Группа 214"/>
          <p:cNvGrpSpPr/>
          <p:nvPr/>
        </p:nvGrpSpPr>
        <p:grpSpPr>
          <a:xfrm>
            <a:off x="6118052" y="3147209"/>
            <a:ext cx="720724" cy="708494"/>
            <a:chOff x="1020620" y="5337155"/>
            <a:chExt cx="667356" cy="811276"/>
          </a:xfrm>
        </p:grpSpPr>
        <p:pic>
          <p:nvPicPr>
            <p:cNvPr id="237" name="Рисунок 23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620" y="5337155"/>
              <a:ext cx="514364" cy="811276"/>
            </a:xfrm>
            <a:prstGeom prst="rect">
              <a:avLst/>
            </a:prstGeom>
          </p:spPr>
        </p:pic>
        <p:pic>
          <p:nvPicPr>
            <p:cNvPr id="238" name="Рисунок 23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379" y="5756008"/>
              <a:ext cx="309597" cy="315883"/>
            </a:xfrm>
            <a:prstGeom prst="rect">
              <a:avLst/>
            </a:prstGeom>
          </p:spPr>
        </p:pic>
      </p:grpSp>
      <p:sp>
        <p:nvSpPr>
          <p:cNvPr id="216" name="TextBox 215"/>
          <p:cNvSpPr txBox="1"/>
          <p:nvPr/>
        </p:nvSpPr>
        <p:spPr>
          <a:xfrm>
            <a:off x="5877903" y="3856476"/>
            <a:ext cx="1448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  <a:cs typeface="Arial" pitchFamily="34" charset="0"/>
              </a:rPr>
              <a:t>Communication Server for Regional segments </a:t>
            </a:r>
            <a:endParaRPr lang="ru-RU" sz="1200" b="1" dirty="0" smtClean="0">
              <a:solidFill>
                <a:schemeClr val="bg1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221" name="Полилиния 220"/>
          <p:cNvSpPr/>
          <p:nvPr/>
        </p:nvSpPr>
        <p:spPr>
          <a:xfrm>
            <a:off x="1064453" y="948221"/>
            <a:ext cx="1779133" cy="262159"/>
          </a:xfrm>
          <a:custGeom>
            <a:avLst/>
            <a:gdLst>
              <a:gd name="connsiteX0" fmla="*/ 0 w 720564"/>
              <a:gd name="connsiteY0" fmla="*/ 28654 h 286544"/>
              <a:gd name="connsiteX1" fmla="*/ 28654 w 720564"/>
              <a:gd name="connsiteY1" fmla="*/ 0 h 286544"/>
              <a:gd name="connsiteX2" fmla="*/ 691910 w 720564"/>
              <a:gd name="connsiteY2" fmla="*/ 0 h 286544"/>
              <a:gd name="connsiteX3" fmla="*/ 720564 w 720564"/>
              <a:gd name="connsiteY3" fmla="*/ 28654 h 286544"/>
              <a:gd name="connsiteX4" fmla="*/ 720564 w 720564"/>
              <a:gd name="connsiteY4" fmla="*/ 257890 h 286544"/>
              <a:gd name="connsiteX5" fmla="*/ 691910 w 720564"/>
              <a:gd name="connsiteY5" fmla="*/ 286544 h 286544"/>
              <a:gd name="connsiteX6" fmla="*/ 28654 w 720564"/>
              <a:gd name="connsiteY6" fmla="*/ 286544 h 286544"/>
              <a:gd name="connsiteX7" fmla="*/ 0 w 720564"/>
              <a:gd name="connsiteY7" fmla="*/ 257890 h 286544"/>
              <a:gd name="connsiteX8" fmla="*/ 0 w 720564"/>
              <a:gd name="connsiteY8" fmla="*/ 28654 h 286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564" h="286544">
                <a:moveTo>
                  <a:pt x="0" y="28654"/>
                </a:moveTo>
                <a:cubicBezTo>
                  <a:pt x="0" y="12829"/>
                  <a:pt x="12829" y="0"/>
                  <a:pt x="28654" y="0"/>
                </a:cubicBezTo>
                <a:lnTo>
                  <a:pt x="691910" y="0"/>
                </a:lnTo>
                <a:cubicBezTo>
                  <a:pt x="707735" y="0"/>
                  <a:pt x="720564" y="12829"/>
                  <a:pt x="720564" y="28654"/>
                </a:cubicBezTo>
                <a:lnTo>
                  <a:pt x="720564" y="257890"/>
                </a:lnTo>
                <a:cubicBezTo>
                  <a:pt x="720564" y="273715"/>
                  <a:pt x="707735" y="286544"/>
                  <a:pt x="691910" y="286544"/>
                </a:cubicBezTo>
                <a:lnTo>
                  <a:pt x="28654" y="286544"/>
                </a:lnTo>
                <a:cubicBezTo>
                  <a:pt x="12829" y="286544"/>
                  <a:pt x="0" y="273715"/>
                  <a:pt x="0" y="257890"/>
                </a:cubicBezTo>
                <a:lnTo>
                  <a:pt x="0" y="28654"/>
                </a:ln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53" tIns="23633" rIns="31253" bIns="23633" numCol="1" spcCol="1270" anchor="ctr" anchorCtr="0">
            <a:noAutofit/>
          </a:bodyPr>
          <a:lstStyle/>
          <a:p>
            <a:pPr lvl="0" algn="ctr" defTabSz="533400">
              <a:spcBef>
                <a:spcPct val="0"/>
              </a:spcBef>
              <a:spcAft>
                <a:spcPct val="35000"/>
              </a:spcAft>
            </a:pPr>
            <a:r>
              <a:rPr lang="en-US" sz="1500" b="1" kern="1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BP Generation </a:t>
            </a:r>
            <a:endParaRPr lang="ru-RU" sz="1500" b="1" kern="1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22" name="Полилиния 221"/>
          <p:cNvSpPr/>
          <p:nvPr/>
        </p:nvSpPr>
        <p:spPr>
          <a:xfrm>
            <a:off x="6849695" y="4733194"/>
            <a:ext cx="1804676" cy="262159"/>
          </a:xfrm>
          <a:custGeom>
            <a:avLst/>
            <a:gdLst>
              <a:gd name="connsiteX0" fmla="*/ 0 w 720564"/>
              <a:gd name="connsiteY0" fmla="*/ 28654 h 286544"/>
              <a:gd name="connsiteX1" fmla="*/ 28654 w 720564"/>
              <a:gd name="connsiteY1" fmla="*/ 0 h 286544"/>
              <a:gd name="connsiteX2" fmla="*/ 691910 w 720564"/>
              <a:gd name="connsiteY2" fmla="*/ 0 h 286544"/>
              <a:gd name="connsiteX3" fmla="*/ 720564 w 720564"/>
              <a:gd name="connsiteY3" fmla="*/ 28654 h 286544"/>
              <a:gd name="connsiteX4" fmla="*/ 720564 w 720564"/>
              <a:gd name="connsiteY4" fmla="*/ 257890 h 286544"/>
              <a:gd name="connsiteX5" fmla="*/ 691910 w 720564"/>
              <a:gd name="connsiteY5" fmla="*/ 286544 h 286544"/>
              <a:gd name="connsiteX6" fmla="*/ 28654 w 720564"/>
              <a:gd name="connsiteY6" fmla="*/ 286544 h 286544"/>
              <a:gd name="connsiteX7" fmla="*/ 0 w 720564"/>
              <a:gd name="connsiteY7" fmla="*/ 257890 h 286544"/>
              <a:gd name="connsiteX8" fmla="*/ 0 w 720564"/>
              <a:gd name="connsiteY8" fmla="*/ 28654 h 286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564" h="286544">
                <a:moveTo>
                  <a:pt x="0" y="28654"/>
                </a:moveTo>
                <a:cubicBezTo>
                  <a:pt x="0" y="12829"/>
                  <a:pt x="12829" y="0"/>
                  <a:pt x="28654" y="0"/>
                </a:cubicBezTo>
                <a:lnTo>
                  <a:pt x="691910" y="0"/>
                </a:lnTo>
                <a:cubicBezTo>
                  <a:pt x="707735" y="0"/>
                  <a:pt x="720564" y="12829"/>
                  <a:pt x="720564" y="28654"/>
                </a:cubicBezTo>
                <a:lnTo>
                  <a:pt x="720564" y="257890"/>
                </a:lnTo>
                <a:cubicBezTo>
                  <a:pt x="720564" y="273715"/>
                  <a:pt x="707735" y="286544"/>
                  <a:pt x="691910" y="286544"/>
                </a:cubicBezTo>
                <a:lnTo>
                  <a:pt x="28654" y="286544"/>
                </a:lnTo>
                <a:cubicBezTo>
                  <a:pt x="12829" y="286544"/>
                  <a:pt x="0" y="273715"/>
                  <a:pt x="0" y="257890"/>
                </a:cubicBezTo>
                <a:lnTo>
                  <a:pt x="0" y="28654"/>
                </a:ln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53" tIns="23633" rIns="31253" bIns="23633" numCol="1" spcCol="1270" anchor="ctr" anchorCtr="0">
            <a:noAutofit/>
          </a:bodyPr>
          <a:lstStyle/>
          <a:p>
            <a:pPr lvl="0" algn="ctr" defTabSz="533400">
              <a:spcBef>
                <a:spcPct val="0"/>
              </a:spcBef>
              <a:spcAft>
                <a:spcPct val="35000"/>
              </a:spcAft>
            </a:pPr>
            <a:r>
              <a:rPr lang="en-US" sz="1500" b="1" kern="1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BP Verification</a:t>
            </a:r>
            <a:endParaRPr lang="ru-RU" sz="1500" b="1" kern="1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23" name="Полилиния 222"/>
          <p:cNvSpPr/>
          <p:nvPr/>
        </p:nvSpPr>
        <p:spPr>
          <a:xfrm>
            <a:off x="4236829" y="2714688"/>
            <a:ext cx="2165686" cy="262159"/>
          </a:xfrm>
          <a:custGeom>
            <a:avLst/>
            <a:gdLst>
              <a:gd name="connsiteX0" fmla="*/ 0 w 720564"/>
              <a:gd name="connsiteY0" fmla="*/ 28654 h 286544"/>
              <a:gd name="connsiteX1" fmla="*/ 28654 w 720564"/>
              <a:gd name="connsiteY1" fmla="*/ 0 h 286544"/>
              <a:gd name="connsiteX2" fmla="*/ 691910 w 720564"/>
              <a:gd name="connsiteY2" fmla="*/ 0 h 286544"/>
              <a:gd name="connsiteX3" fmla="*/ 720564 w 720564"/>
              <a:gd name="connsiteY3" fmla="*/ 28654 h 286544"/>
              <a:gd name="connsiteX4" fmla="*/ 720564 w 720564"/>
              <a:gd name="connsiteY4" fmla="*/ 257890 h 286544"/>
              <a:gd name="connsiteX5" fmla="*/ 691910 w 720564"/>
              <a:gd name="connsiteY5" fmla="*/ 286544 h 286544"/>
              <a:gd name="connsiteX6" fmla="*/ 28654 w 720564"/>
              <a:gd name="connsiteY6" fmla="*/ 286544 h 286544"/>
              <a:gd name="connsiteX7" fmla="*/ 0 w 720564"/>
              <a:gd name="connsiteY7" fmla="*/ 257890 h 286544"/>
              <a:gd name="connsiteX8" fmla="*/ 0 w 720564"/>
              <a:gd name="connsiteY8" fmla="*/ 28654 h 286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564" h="286544">
                <a:moveTo>
                  <a:pt x="0" y="28654"/>
                </a:moveTo>
                <a:cubicBezTo>
                  <a:pt x="0" y="12829"/>
                  <a:pt x="12829" y="0"/>
                  <a:pt x="28654" y="0"/>
                </a:cubicBezTo>
                <a:lnTo>
                  <a:pt x="691910" y="0"/>
                </a:lnTo>
                <a:cubicBezTo>
                  <a:pt x="707735" y="0"/>
                  <a:pt x="720564" y="12829"/>
                  <a:pt x="720564" y="28654"/>
                </a:cubicBezTo>
                <a:lnTo>
                  <a:pt x="720564" y="257890"/>
                </a:lnTo>
                <a:cubicBezTo>
                  <a:pt x="720564" y="273715"/>
                  <a:pt x="707735" y="286544"/>
                  <a:pt x="691910" y="286544"/>
                </a:cubicBezTo>
                <a:lnTo>
                  <a:pt x="28654" y="286544"/>
                </a:lnTo>
                <a:cubicBezTo>
                  <a:pt x="12829" y="286544"/>
                  <a:pt x="0" y="273715"/>
                  <a:pt x="0" y="257890"/>
                </a:cubicBezTo>
                <a:lnTo>
                  <a:pt x="0" y="28654"/>
                </a:ln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53" tIns="23633" rIns="31253" bIns="23633" numCol="1" spcCol="1270" anchor="ctr" anchorCtr="0">
            <a:noAutofit/>
          </a:bodyPr>
          <a:lstStyle/>
          <a:p>
            <a:pPr lvl="0" algn="ctr" defTabSz="533400">
              <a:spcBef>
                <a:spcPct val="0"/>
              </a:spcBef>
              <a:spcAft>
                <a:spcPct val="35000"/>
              </a:spcAft>
            </a:pPr>
            <a:r>
              <a:rPr lang="en-US" sz="1500" b="1" dirty="0">
                <a:solidFill>
                  <a:schemeClr val="bg1"/>
                </a:solidFill>
                <a:latin typeface="Arial Narrow" panose="020B0606020202030204" pitchFamily="34" charset="0"/>
              </a:rPr>
              <a:t>Administration Resource</a:t>
            </a:r>
            <a:endParaRPr lang="ru-RU" sz="1500" b="1" kern="1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27" name="Полилиния 226"/>
          <p:cNvSpPr/>
          <p:nvPr/>
        </p:nvSpPr>
        <p:spPr>
          <a:xfrm>
            <a:off x="7036936" y="930527"/>
            <a:ext cx="1427672" cy="262159"/>
          </a:xfrm>
          <a:custGeom>
            <a:avLst/>
            <a:gdLst>
              <a:gd name="connsiteX0" fmla="*/ 0 w 720564"/>
              <a:gd name="connsiteY0" fmla="*/ 28654 h 286544"/>
              <a:gd name="connsiteX1" fmla="*/ 28654 w 720564"/>
              <a:gd name="connsiteY1" fmla="*/ 0 h 286544"/>
              <a:gd name="connsiteX2" fmla="*/ 691910 w 720564"/>
              <a:gd name="connsiteY2" fmla="*/ 0 h 286544"/>
              <a:gd name="connsiteX3" fmla="*/ 720564 w 720564"/>
              <a:gd name="connsiteY3" fmla="*/ 28654 h 286544"/>
              <a:gd name="connsiteX4" fmla="*/ 720564 w 720564"/>
              <a:gd name="connsiteY4" fmla="*/ 257890 h 286544"/>
              <a:gd name="connsiteX5" fmla="*/ 691910 w 720564"/>
              <a:gd name="connsiteY5" fmla="*/ 286544 h 286544"/>
              <a:gd name="connsiteX6" fmla="*/ 28654 w 720564"/>
              <a:gd name="connsiteY6" fmla="*/ 286544 h 286544"/>
              <a:gd name="connsiteX7" fmla="*/ 0 w 720564"/>
              <a:gd name="connsiteY7" fmla="*/ 257890 h 286544"/>
              <a:gd name="connsiteX8" fmla="*/ 0 w 720564"/>
              <a:gd name="connsiteY8" fmla="*/ 28654 h 286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564" h="286544">
                <a:moveTo>
                  <a:pt x="0" y="28654"/>
                </a:moveTo>
                <a:cubicBezTo>
                  <a:pt x="0" y="12829"/>
                  <a:pt x="12829" y="0"/>
                  <a:pt x="28654" y="0"/>
                </a:cubicBezTo>
                <a:lnTo>
                  <a:pt x="691910" y="0"/>
                </a:lnTo>
                <a:cubicBezTo>
                  <a:pt x="707735" y="0"/>
                  <a:pt x="720564" y="12829"/>
                  <a:pt x="720564" y="28654"/>
                </a:cubicBezTo>
                <a:lnTo>
                  <a:pt x="720564" y="257890"/>
                </a:lnTo>
                <a:cubicBezTo>
                  <a:pt x="720564" y="273715"/>
                  <a:pt x="707735" y="286544"/>
                  <a:pt x="691910" y="286544"/>
                </a:cubicBezTo>
                <a:lnTo>
                  <a:pt x="28654" y="286544"/>
                </a:lnTo>
                <a:cubicBezTo>
                  <a:pt x="12829" y="286544"/>
                  <a:pt x="0" y="273715"/>
                  <a:pt x="0" y="257890"/>
                </a:cubicBezTo>
                <a:lnTo>
                  <a:pt x="0" y="28654"/>
                </a:ln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53" tIns="23633" rIns="31253" bIns="23633" numCol="1" spcCol="1270" anchor="ctr" anchorCtr="0">
            <a:noAutofit/>
          </a:bodyPr>
          <a:lstStyle/>
          <a:p>
            <a:pPr lvl="0" algn="ctr" defTabSz="533400">
              <a:spcBef>
                <a:spcPct val="0"/>
              </a:spcBef>
              <a:spcAft>
                <a:spcPct val="35000"/>
              </a:spcAft>
            </a:pPr>
            <a:r>
              <a:rPr lang="en-US" sz="1500" b="1" kern="1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BP Distribution</a:t>
            </a:r>
            <a:endParaRPr lang="ru-RU" sz="1500" b="1" kern="1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7711323" y="2022610"/>
            <a:ext cx="1403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bbp.ntsomz.ru</a:t>
            </a:r>
            <a:endParaRPr lang="ru-RU" sz="1600" b="1" u="sng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284" name="TextBox 283"/>
          <p:cNvSpPr txBox="1"/>
          <p:nvPr/>
        </p:nvSpPr>
        <p:spPr>
          <a:xfrm>
            <a:off x="3255059" y="3046248"/>
            <a:ext cx="1472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itchFamily="34" charset="0"/>
              </a:rPr>
              <a:t>Distributed system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itchFamily="34" charset="0"/>
              </a:rPr>
              <a:t>(Map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itchFamily="34" charset="0"/>
              </a:rPr>
              <a:t>/</a:t>
            </a:r>
            <a:r>
              <a:rPr lang="en-US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itchFamily="34" charset="0"/>
              </a:rPr>
              <a:t>Reduce model)</a:t>
            </a:r>
            <a:endParaRPr lang="ru-RU" sz="1200" b="1" dirty="0">
              <a:solidFill>
                <a:schemeClr val="bg1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291" name="Рисунок 29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934" y="1246435"/>
            <a:ext cx="1176890" cy="767932"/>
          </a:xfrm>
          <a:prstGeom prst="rect">
            <a:avLst/>
          </a:prstGeom>
        </p:spPr>
      </p:pic>
      <p:pic>
        <p:nvPicPr>
          <p:cNvPr id="290" name="Рисунок 28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889" y="1346531"/>
            <a:ext cx="1153916" cy="752941"/>
          </a:xfrm>
          <a:prstGeom prst="rect">
            <a:avLst/>
          </a:prstGeom>
        </p:spPr>
      </p:pic>
      <p:grpSp>
        <p:nvGrpSpPr>
          <p:cNvPr id="292" name="Группа 291"/>
          <p:cNvGrpSpPr/>
          <p:nvPr/>
        </p:nvGrpSpPr>
        <p:grpSpPr>
          <a:xfrm>
            <a:off x="6605766" y="1305873"/>
            <a:ext cx="720724" cy="708494"/>
            <a:chOff x="1020620" y="5337155"/>
            <a:chExt cx="667356" cy="811276"/>
          </a:xfrm>
        </p:grpSpPr>
        <p:pic>
          <p:nvPicPr>
            <p:cNvPr id="293" name="Рисунок 29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620" y="5337155"/>
              <a:ext cx="514364" cy="811276"/>
            </a:xfrm>
            <a:prstGeom prst="rect">
              <a:avLst/>
            </a:prstGeom>
          </p:spPr>
        </p:pic>
        <p:pic>
          <p:nvPicPr>
            <p:cNvPr id="294" name="Рисунок 29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379" y="5756008"/>
              <a:ext cx="309597" cy="315883"/>
            </a:xfrm>
            <a:prstGeom prst="rect">
              <a:avLst/>
            </a:prstGeom>
          </p:spPr>
        </p:pic>
      </p:grpSp>
      <p:sp>
        <p:nvSpPr>
          <p:cNvPr id="295" name="TextBox 294"/>
          <p:cNvSpPr txBox="1"/>
          <p:nvPr/>
        </p:nvSpPr>
        <p:spPr>
          <a:xfrm>
            <a:off x="2734023" y="1836870"/>
            <a:ext cx="101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flow data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processing server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297" name="TextBox 296"/>
          <p:cNvSpPr txBox="1"/>
          <p:nvPr/>
        </p:nvSpPr>
        <p:spPr>
          <a:xfrm>
            <a:off x="6489697" y="2004605"/>
            <a:ext cx="999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Ready orders Server</a:t>
            </a:r>
            <a:endParaRPr lang="ru-RU" sz="1200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298" name="TextBox 297"/>
          <p:cNvSpPr txBox="1"/>
          <p:nvPr/>
        </p:nvSpPr>
        <p:spPr>
          <a:xfrm>
            <a:off x="6504072" y="5759995"/>
            <a:ext cx="1119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Desktop workstation</a:t>
            </a:r>
          </a:p>
          <a:p>
            <a:pPr algn="ctr"/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 (ENVI, </a:t>
            </a:r>
            <a:r>
              <a:rPr lang="en-US" sz="1200" dirty="0" err="1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Erdas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)</a:t>
            </a:r>
            <a:endParaRPr lang="ru-RU" sz="1200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21506" name="Picture 2" descr="C:\Program Files\Microsoft Office\MEDIA\CAGCAT10\j0292982.wmf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876" y="5134405"/>
            <a:ext cx="712796" cy="70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1" name="TextBox 300"/>
          <p:cNvSpPr txBox="1"/>
          <p:nvPr/>
        </p:nvSpPr>
        <p:spPr>
          <a:xfrm>
            <a:off x="7556878" y="5730536"/>
            <a:ext cx="1328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Master data downloaded from foreign archives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302" name="Picture 4" descr="E:\Files\03_Презентации\Aynjy ghtptynfwbz\ucgs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856" y="5451276"/>
            <a:ext cx="731387" cy="28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" name="Picture 6" descr="E:\Files\03_Презентации\Aynjy ghtptynfwbz\ТФЫФ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609" y="5154668"/>
            <a:ext cx="1055884" cy="25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4" name="Прямая со стрелкой 303"/>
          <p:cNvCxnSpPr/>
          <p:nvPr/>
        </p:nvCxnSpPr>
        <p:spPr>
          <a:xfrm>
            <a:off x="5517004" y="3521220"/>
            <a:ext cx="581886" cy="1220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5" name="Прямая со стрелкой 304"/>
          <p:cNvCxnSpPr/>
          <p:nvPr/>
        </p:nvCxnSpPr>
        <p:spPr>
          <a:xfrm>
            <a:off x="7156915" y="1615429"/>
            <a:ext cx="581886" cy="1220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6" name="Соединительная линия уступом 305"/>
          <p:cNvCxnSpPr>
            <a:stCxn id="283" idx="2"/>
            <a:endCxn id="187" idx="3"/>
          </p:cNvCxnSpPr>
          <p:nvPr/>
        </p:nvCxnSpPr>
        <p:spPr>
          <a:xfrm rot="5400000">
            <a:off x="3865309" y="3640671"/>
            <a:ext cx="503205" cy="2286526"/>
          </a:xfrm>
          <a:prstGeom prst="bentConnector2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1" name="Соединительная линия уступом 310"/>
          <p:cNvCxnSpPr/>
          <p:nvPr/>
        </p:nvCxnSpPr>
        <p:spPr>
          <a:xfrm rot="10800000" flipV="1">
            <a:off x="2973627" y="5730535"/>
            <a:ext cx="3472528" cy="1249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9" name="Соединительная линия уступом 318"/>
          <p:cNvCxnSpPr>
            <a:stCxn id="186" idx="1"/>
          </p:cNvCxnSpPr>
          <p:nvPr/>
        </p:nvCxnSpPr>
        <p:spPr>
          <a:xfrm rot="10800000" flipV="1">
            <a:off x="5807948" y="1694119"/>
            <a:ext cx="587853" cy="1037870"/>
          </a:xfrm>
          <a:prstGeom prst="bentConnector2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3" name="Соединительная линия уступом 322"/>
          <p:cNvCxnSpPr>
            <a:stCxn id="188" idx="3"/>
          </p:cNvCxnSpPr>
          <p:nvPr/>
        </p:nvCxnSpPr>
        <p:spPr>
          <a:xfrm>
            <a:off x="3841907" y="1748155"/>
            <a:ext cx="886092" cy="985438"/>
          </a:xfrm>
          <a:prstGeom prst="bentConnector2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27" name="TextBox 326"/>
          <p:cNvSpPr txBox="1"/>
          <p:nvPr/>
        </p:nvSpPr>
        <p:spPr>
          <a:xfrm>
            <a:off x="357158" y="83664"/>
            <a:ext cx="6357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BBP Components</a:t>
            </a:r>
          </a:p>
        </p:txBody>
      </p:sp>
      <p:sp>
        <p:nvSpPr>
          <p:cNvPr id="328" name="TextBox 327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11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44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1609318" y="1008070"/>
            <a:ext cx="5832648" cy="244827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56" tIns="57656" rIns="57656" bIns="57656" numCol="1" spcCol="1270" anchor="t" anchorCtr="0">
            <a:noAutofit/>
          </a:bodyPr>
          <a:lstStyle/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00" b="1" dirty="0" smtClean="0">
                <a:latin typeface="Arial Narrow" panose="020B0606020202030204" pitchFamily="34" charset="0"/>
              </a:rPr>
              <a:t>Central Segment </a:t>
            </a:r>
            <a:r>
              <a:rPr lang="ru-RU" sz="2300" b="1" kern="1200" dirty="0" smtClean="0">
                <a:latin typeface="Arial Narrow" panose="020B0606020202030204" pitchFamily="34" charset="0"/>
              </a:rPr>
              <a:t>(</a:t>
            </a:r>
            <a:r>
              <a:rPr lang="en-US" sz="2300" b="1" kern="1200" dirty="0" smtClean="0">
                <a:latin typeface="Arial Narrow" panose="020B0606020202030204" pitchFamily="34" charset="0"/>
              </a:rPr>
              <a:t>Moscow</a:t>
            </a:r>
            <a:r>
              <a:rPr lang="ru-RU" sz="2300" b="1" kern="1200" dirty="0" smtClean="0">
                <a:latin typeface="Arial Narrow" panose="020B0606020202030204" pitchFamily="34" charset="0"/>
              </a:rPr>
              <a:t>)</a:t>
            </a:r>
            <a:endParaRPr lang="ru-RU" sz="2300" b="1" kern="1200" dirty="0">
              <a:latin typeface="Arial Narrow" panose="020B0606020202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65502" y="2060848"/>
            <a:ext cx="2520280" cy="53375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9836" tIns="79836" rIns="79836" bIns="79836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b="1" kern="1200" dirty="0" smtClean="0">
                <a:latin typeface="Arial Narrow" panose="020B0606020202030204" pitchFamily="34" charset="0"/>
              </a:rPr>
              <a:t>Resource Administration</a:t>
            </a:r>
            <a:endParaRPr lang="ru-RU" sz="1900" b="1" kern="1200" dirty="0"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96638" y="1484784"/>
            <a:ext cx="2165362" cy="434351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56" tIns="57656" rIns="57656" bIns="57656" numCol="1" spcCol="1270" anchor="ctr" anchorCtr="0">
            <a:noAutofit/>
          </a:bodyPr>
          <a:lstStyle/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b="1" dirty="0">
                <a:latin typeface="Arial Narrow" panose="020B0606020202030204" pitchFamily="34" charset="0"/>
              </a:rPr>
              <a:t>BP Generation</a:t>
            </a:r>
            <a:endParaRPr lang="ru-RU" sz="1900" b="1" kern="1200" dirty="0"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98066" y="1484784"/>
            <a:ext cx="2226576" cy="424349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56" tIns="57656" rIns="57656" bIns="57656" numCol="1" spcCol="1270" anchor="ctr" anchorCtr="0">
            <a:noAutofit/>
          </a:bodyPr>
          <a:lstStyle/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b="1" dirty="0" smtClean="0">
                <a:latin typeface="Arial Narrow" panose="020B0606020202030204" pitchFamily="34" charset="0"/>
              </a:rPr>
              <a:t>BP Distribution</a:t>
            </a:r>
            <a:endParaRPr lang="ru-RU" sz="1900" b="1" kern="1200" dirty="0"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92360" y="2710718"/>
            <a:ext cx="2165362" cy="535607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56" tIns="57656" rIns="57656" bIns="57656" numCol="1" spcCol="1270" anchor="ctr" anchorCtr="0">
            <a:noAutofit/>
          </a:bodyPr>
          <a:lstStyle/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b="1" dirty="0" smtClean="0">
                <a:latin typeface="Arial Narrow" panose="020B0606020202030204" pitchFamily="34" charset="0"/>
              </a:rPr>
              <a:t>Archive</a:t>
            </a:r>
            <a:r>
              <a:rPr lang="ru-RU" sz="1900" b="1" dirty="0" smtClean="0">
                <a:latin typeface="Arial Narrow" panose="020B0606020202030204" pitchFamily="34" charset="0"/>
              </a:rPr>
              <a:t> </a:t>
            </a:r>
            <a:r>
              <a:rPr lang="en-US" sz="1900" b="1" dirty="0" smtClean="0">
                <a:latin typeface="Arial Narrow" panose="020B0606020202030204" pitchFamily="34" charset="0"/>
              </a:rPr>
              <a:t>&amp;</a:t>
            </a:r>
            <a:r>
              <a:rPr lang="ru-RU" sz="1900" b="1" dirty="0" smtClean="0">
                <a:latin typeface="Arial Narrow" panose="020B0606020202030204" pitchFamily="34" charset="0"/>
              </a:rPr>
              <a:t> </a:t>
            </a:r>
            <a:r>
              <a:rPr lang="en-US" sz="1900" b="1" dirty="0" smtClean="0">
                <a:latin typeface="Arial Narrow" panose="020B0606020202030204" pitchFamily="34" charset="0"/>
              </a:rPr>
              <a:t>Database</a:t>
            </a:r>
            <a:endParaRPr lang="ru-RU" sz="1900" b="1" dirty="0">
              <a:latin typeface="Arial Narrow" panose="020B0606020202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36636" y="2710718"/>
            <a:ext cx="2217034" cy="535607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56" tIns="57656" rIns="57656" bIns="57656" numCol="1" spcCol="1270" anchor="ctr" anchorCtr="0">
            <a:noAutofit/>
          </a:bodyPr>
          <a:lstStyle/>
          <a:p>
            <a:pPr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b="1" dirty="0">
                <a:latin typeface="Arial Narrow" panose="020B0606020202030204" pitchFamily="34" charset="0"/>
              </a:rPr>
              <a:t>BP Verification</a:t>
            </a:r>
            <a:endParaRPr lang="ru-RU" sz="1900" b="1" kern="1200" dirty="0">
              <a:latin typeface="Arial Narrow" panose="020B0606020202030204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165560" y="3692323"/>
            <a:ext cx="4360082" cy="23563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56" tIns="57656" rIns="57656" bIns="57656" numCol="1" spcCol="1270" anchor="b" anchorCtr="0">
            <a:noAutofit/>
          </a:bodyPr>
          <a:lstStyle/>
          <a:p>
            <a:pPr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100" b="1" dirty="0">
              <a:latin typeface="Arial Narrow" panose="020B0606020202030204" pitchFamily="34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658986" y="4314871"/>
            <a:ext cx="3276969" cy="705496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9836" tIns="79836" rIns="79836" bIns="79836" numCol="1" spcCol="1270" anchor="ctr" anchorCtr="0">
            <a:noAutofit/>
          </a:bodyPr>
          <a:lstStyle/>
          <a:p>
            <a:pPr lvl="0" algn="ctr" defTabSz="355600">
              <a:spcBef>
                <a:spcPct val="0"/>
              </a:spcBef>
            </a:pPr>
            <a:endParaRPr lang="ru-RU" sz="1900" b="1" dirty="0" smtClean="0">
              <a:latin typeface="Arial Narrow" panose="020B0606020202030204" pitchFamily="34" charset="0"/>
            </a:endParaRPr>
          </a:p>
          <a:p>
            <a:pPr lvl="0" algn="ctr" defTabSz="355600">
              <a:spcBef>
                <a:spcPct val="0"/>
              </a:spcBef>
            </a:pPr>
            <a:r>
              <a:rPr lang="en-US" sz="1900" b="1" dirty="0" smtClean="0">
                <a:latin typeface="Arial Narrow" panose="020B0606020202030204" pitchFamily="34" charset="0"/>
              </a:rPr>
              <a:t>Resource Administration</a:t>
            </a:r>
          </a:p>
          <a:p>
            <a:pPr lvl="0" algn="ctr" defTabSz="355600">
              <a:spcBef>
                <a:spcPct val="0"/>
              </a:spcBef>
            </a:pPr>
            <a:r>
              <a:rPr lang="en-US" sz="1900" b="1" dirty="0" smtClean="0">
                <a:latin typeface="Arial Narrow" panose="020B0606020202030204" pitchFamily="34" charset="0"/>
              </a:rPr>
              <a:t>(Local </a:t>
            </a:r>
            <a:r>
              <a:rPr lang="en-US" sz="1900" b="1" dirty="0">
                <a:latin typeface="Arial Narrow" panose="020B0606020202030204" pitchFamily="34" charset="0"/>
              </a:rPr>
              <a:t>subcomponent)</a:t>
            </a:r>
            <a:endParaRPr lang="ru-RU" sz="1900" b="1" dirty="0" smtClean="0">
              <a:latin typeface="Arial Narrow" panose="020B0606020202030204" pitchFamily="34" charset="0"/>
            </a:endParaRPr>
          </a:p>
          <a:p>
            <a:pPr algn="ctr" defTabSz="355600">
              <a:spcBef>
                <a:spcPct val="0"/>
              </a:spcBef>
            </a:pPr>
            <a:endParaRPr lang="ru-RU" sz="1900" b="1" kern="1200" dirty="0">
              <a:latin typeface="Arial Narrow" panose="020B0606020202030204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368848" y="5203961"/>
            <a:ext cx="1757732" cy="68726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56" tIns="57656" rIns="57656" bIns="57656" numCol="1" spcCol="1270" anchor="ctr" anchorCtr="0">
            <a:noAutofit/>
          </a:bodyPr>
          <a:lstStyle/>
          <a:p>
            <a:pPr lvl="0" algn="ctr" defTabSz="311150">
              <a:spcBef>
                <a:spcPct val="0"/>
              </a:spcBef>
            </a:pPr>
            <a:r>
              <a:rPr lang="en-US" sz="1900" b="1" dirty="0" smtClean="0">
                <a:latin typeface="Arial Narrow" panose="020B0606020202030204" pitchFamily="34" charset="0"/>
              </a:rPr>
              <a:t>Local Data Archive</a:t>
            </a:r>
            <a:endParaRPr lang="ru-RU" sz="1900" b="1" dirty="0">
              <a:latin typeface="Arial Narrow" panose="020B0606020202030204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2675261" y="5203962"/>
            <a:ext cx="1589935" cy="68726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56" tIns="57656" rIns="57656" bIns="57656" numCol="1" spcCol="1270" anchor="ctr" anchorCtr="0">
            <a:noAutofit/>
          </a:bodyPr>
          <a:lstStyle/>
          <a:p>
            <a:pPr algn="ctr" defTabSz="311150">
              <a:spcBef>
                <a:spcPct val="0"/>
              </a:spcBef>
            </a:pPr>
            <a:r>
              <a:rPr lang="en-US" sz="1900" b="1" dirty="0" smtClean="0">
                <a:latin typeface="Arial Narrow" panose="020B0606020202030204" pitchFamily="34" charset="0"/>
              </a:rPr>
              <a:t>BP Generation</a:t>
            </a:r>
            <a:endParaRPr lang="ru-RU" sz="1900" b="1" kern="1200" dirty="0">
              <a:latin typeface="Arial Narrow" panose="020B0606020202030204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691064" y="3692323"/>
            <a:ext cx="4302452" cy="23662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56" tIns="57656" rIns="57656" bIns="57656" numCol="1" spcCol="1270" anchor="b" anchorCtr="0">
            <a:noAutofit/>
          </a:bodyPr>
          <a:lstStyle/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100" b="1" kern="1200" dirty="0">
              <a:latin typeface="Arial Narrow" panose="020B0606020202030204" pitchFamily="34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281914" y="4291410"/>
            <a:ext cx="3276969" cy="730081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9836" tIns="79836" rIns="79836" bIns="79836" numCol="1" spcCol="1270" anchor="ctr" anchorCtr="0">
            <a:noAutofit/>
          </a:bodyPr>
          <a:lstStyle/>
          <a:p>
            <a:pPr algn="ctr" defTabSz="355600">
              <a:spcBef>
                <a:spcPct val="0"/>
              </a:spcBef>
            </a:pPr>
            <a:endParaRPr lang="ru-RU" sz="1900" b="1" dirty="0" smtClean="0">
              <a:latin typeface="Arial Narrow" panose="020B0606020202030204" pitchFamily="34" charset="0"/>
            </a:endParaRPr>
          </a:p>
          <a:p>
            <a:pPr algn="ctr" defTabSz="355600">
              <a:spcBef>
                <a:spcPct val="0"/>
              </a:spcBef>
            </a:pPr>
            <a:endParaRPr lang="ru-RU" sz="1900" b="1" dirty="0">
              <a:latin typeface="Arial Narrow" panose="020B0606020202030204" pitchFamily="34" charset="0"/>
            </a:endParaRPr>
          </a:p>
          <a:p>
            <a:pPr algn="ctr" defTabSz="355600">
              <a:spcBef>
                <a:spcPct val="0"/>
              </a:spcBef>
            </a:pPr>
            <a:r>
              <a:rPr lang="en-US" sz="1900" b="1" dirty="0" smtClean="0">
                <a:latin typeface="Arial Narrow" panose="020B0606020202030204" pitchFamily="34" charset="0"/>
              </a:rPr>
              <a:t>Resource Administration </a:t>
            </a:r>
          </a:p>
          <a:p>
            <a:pPr lvl="0" algn="ctr" defTabSz="355600">
              <a:spcBef>
                <a:spcPct val="0"/>
              </a:spcBef>
            </a:pPr>
            <a:r>
              <a:rPr lang="en-US" sz="1900" b="1" dirty="0">
                <a:latin typeface="Arial Narrow" panose="020B0606020202030204" pitchFamily="34" charset="0"/>
              </a:rPr>
              <a:t>(Local </a:t>
            </a:r>
            <a:r>
              <a:rPr lang="en-US" sz="1900" b="1" dirty="0" smtClean="0">
                <a:latin typeface="Arial Narrow" panose="020B0606020202030204" pitchFamily="34" charset="0"/>
              </a:rPr>
              <a:t>subcomponent</a:t>
            </a:r>
            <a:r>
              <a:rPr lang="en-US" sz="1900" b="1" dirty="0">
                <a:latin typeface="Arial Narrow" panose="020B0606020202030204" pitchFamily="34" charset="0"/>
              </a:rPr>
              <a:t>)</a:t>
            </a:r>
            <a:endParaRPr lang="ru-RU" sz="1900" b="1" dirty="0">
              <a:latin typeface="Arial Narrow" panose="020B0606020202030204" pitchFamily="34" charset="0"/>
            </a:endParaRPr>
          </a:p>
          <a:p>
            <a:pPr algn="ctr" defTabSz="355600">
              <a:spcBef>
                <a:spcPct val="0"/>
              </a:spcBef>
            </a:pPr>
            <a:endParaRPr lang="ru-RU" sz="1900" b="1" dirty="0" smtClean="0">
              <a:latin typeface="Arial Narrow" panose="020B0606020202030204" pitchFamily="34" charset="0"/>
            </a:endParaRPr>
          </a:p>
          <a:p>
            <a:pPr lvl="0" algn="ctr" defTabSz="355600">
              <a:spcBef>
                <a:spcPct val="0"/>
              </a:spcBef>
            </a:pPr>
            <a:endParaRPr lang="ru-RU" sz="1900" b="1" kern="1200" dirty="0">
              <a:latin typeface="Arial Narrow" panose="020B0606020202030204" pitchFamily="34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4948234" y="5219600"/>
            <a:ext cx="1757732" cy="68613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56" tIns="57656" rIns="57656" bIns="57656" numCol="1" spcCol="1270" anchor="ctr" anchorCtr="0">
            <a:noAutofit/>
          </a:bodyPr>
          <a:lstStyle/>
          <a:p>
            <a:pPr algn="ctr" defTabSz="311150">
              <a:spcBef>
                <a:spcPct val="0"/>
              </a:spcBef>
            </a:pPr>
            <a:endParaRPr lang="ru-RU" sz="1900" b="1" dirty="0">
              <a:latin typeface="Arial Narrow" panose="020B0606020202030204" pitchFamily="34" charset="0"/>
            </a:endParaRPr>
          </a:p>
          <a:p>
            <a:pPr algn="ctr" defTabSz="311150">
              <a:spcBef>
                <a:spcPct val="0"/>
              </a:spcBef>
            </a:pPr>
            <a:r>
              <a:rPr lang="en-US" sz="1900" b="1" dirty="0">
                <a:latin typeface="Arial Narrow" panose="020B0606020202030204" pitchFamily="34" charset="0"/>
              </a:rPr>
              <a:t>Local Data Archive</a:t>
            </a:r>
            <a:endParaRPr lang="ru-RU" sz="1900" b="1" dirty="0">
              <a:latin typeface="Arial Narrow" panose="020B0606020202030204" pitchFamily="34" charset="0"/>
            </a:endParaRPr>
          </a:p>
          <a:p>
            <a:pPr algn="ctr" defTabSz="311150">
              <a:spcBef>
                <a:spcPct val="0"/>
              </a:spcBef>
            </a:pPr>
            <a:endParaRPr lang="ru-RU" sz="1900" b="1" dirty="0">
              <a:latin typeface="Arial Narrow" panose="020B0606020202030204" pitchFamily="34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7212669" y="5219600"/>
            <a:ext cx="1567072" cy="68613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56" tIns="57656" rIns="57656" bIns="57656" numCol="1" spcCol="1270" anchor="ctr" anchorCtr="0">
            <a:noAutofit/>
          </a:bodyPr>
          <a:lstStyle/>
          <a:p>
            <a:pPr algn="ctr" defTabSz="311150">
              <a:spcBef>
                <a:spcPct val="0"/>
              </a:spcBef>
            </a:pPr>
            <a:r>
              <a:rPr lang="en-US" sz="1900" b="1" dirty="0" smtClean="0">
                <a:latin typeface="Arial Narrow" panose="020B0606020202030204" pitchFamily="34" charset="0"/>
              </a:rPr>
              <a:t>BP Generation</a:t>
            </a:r>
            <a:endParaRPr lang="ru-RU" sz="1900" b="1" kern="1200" dirty="0">
              <a:latin typeface="Arial Narrow" panose="020B0606020202030204" pitchFamily="34" charset="0"/>
            </a:endParaRPr>
          </a:p>
        </p:txBody>
      </p:sp>
      <p:cxnSp>
        <p:nvCxnSpPr>
          <p:cNvPr id="76" name="Соединительная линия уступом 75"/>
          <p:cNvCxnSpPr/>
          <p:nvPr/>
        </p:nvCxnSpPr>
        <p:spPr>
          <a:xfrm rot="5400000">
            <a:off x="3171900" y="3471403"/>
            <a:ext cx="2050294" cy="406072"/>
          </a:xfrm>
          <a:prstGeom prst="bentConnector2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Соединительная линия уступом 80"/>
          <p:cNvCxnSpPr/>
          <p:nvPr/>
        </p:nvCxnSpPr>
        <p:spPr>
          <a:xfrm rot="16200000" flipV="1">
            <a:off x="4046387" y="3467426"/>
            <a:ext cx="2050294" cy="449795"/>
          </a:xfrm>
          <a:prstGeom prst="bentConnector3">
            <a:avLst>
              <a:gd name="adj1" fmla="val -17"/>
            </a:avLst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57158" y="98178"/>
            <a:ext cx="6357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BBP </a:t>
            </a:r>
            <a:r>
              <a:rPr lang="en-US" dirty="0"/>
              <a:t>Components Distribution by Segments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12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9102" y="3776766"/>
            <a:ext cx="41104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lt1"/>
                </a:solidFill>
                <a:latin typeface="Arial Narrow" panose="020B0606020202030204" pitchFamily="34" charset="0"/>
              </a:rPr>
              <a:t>Regional Segment </a:t>
            </a:r>
            <a:r>
              <a:rPr lang="ru-RU" sz="2200" b="1" dirty="0">
                <a:solidFill>
                  <a:schemeClr val="lt1"/>
                </a:solidFill>
                <a:latin typeface="Arial Narrow" panose="020B0606020202030204" pitchFamily="34" charset="0"/>
              </a:rPr>
              <a:t>(</a:t>
            </a:r>
            <a:r>
              <a:rPr lang="en-US" sz="22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Zheleznogorsk</a:t>
            </a:r>
            <a:r>
              <a:rPr lang="ru-RU" sz="2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)</a:t>
            </a:r>
            <a:endParaRPr lang="ru-RU" sz="2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64634" y="3795130"/>
            <a:ext cx="4110428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b="1" dirty="0">
                <a:solidFill>
                  <a:schemeClr val="bg1"/>
                </a:solidFill>
                <a:latin typeface="Arial Narrow" panose="020B0606020202030204" pitchFamily="34" charset="0"/>
              </a:rPr>
              <a:t>Regional Segment </a:t>
            </a:r>
            <a:r>
              <a:rPr lang="ru-RU" sz="2200" b="1" dirty="0">
                <a:solidFill>
                  <a:schemeClr val="bg1"/>
                </a:solidFill>
                <a:latin typeface="Arial Narrow" panose="020B0606020202030204" pitchFamily="34" charset="0"/>
              </a:rPr>
              <a:t>(</a:t>
            </a:r>
            <a:r>
              <a:rPr lang="en-US" sz="2200" b="1" dirty="0">
                <a:solidFill>
                  <a:schemeClr val="bg1"/>
                </a:solidFill>
                <a:latin typeface="Arial Narrow" panose="020B0606020202030204" pitchFamily="34" charset="0"/>
              </a:rPr>
              <a:t>Khabarovsk</a:t>
            </a:r>
            <a:r>
              <a:rPr lang="ru-RU" sz="2200" b="1" dirty="0">
                <a:solidFill>
                  <a:schemeClr val="bg1"/>
                </a:solidFill>
                <a:latin typeface="Arial Narrow" panose="020B0606020202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2254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54266" y="2939458"/>
            <a:ext cx="4467641" cy="122413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9836" tIns="79836" rIns="79836" bIns="79836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b="1" kern="1200" dirty="0" smtClean="0">
                <a:latin typeface="Arial Narrow" panose="020B0606020202030204" pitchFamily="34" charset="0"/>
              </a:rPr>
              <a:t>Resource Administration</a:t>
            </a:r>
            <a:endParaRPr lang="ru-RU" sz="3000" b="1" kern="1200" dirty="0">
              <a:latin typeface="Arial Narrow" panose="020B060602020203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90415" y="1009795"/>
            <a:ext cx="3245480" cy="97904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56" tIns="57656" rIns="57656" bIns="57656" numCol="1" spcCol="1270" anchor="ctr" anchorCtr="0">
            <a:noAutofit/>
          </a:bodyPr>
          <a:lstStyle/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b="1" dirty="0" smtClean="0">
                <a:latin typeface="Arial Narrow" panose="020B0606020202030204" pitchFamily="34" charset="0"/>
              </a:rPr>
              <a:t>BP </a:t>
            </a:r>
            <a:r>
              <a:rPr lang="en-US" sz="2700" b="1" dirty="0">
                <a:latin typeface="Arial Narrow" panose="020B0606020202030204" pitchFamily="34" charset="0"/>
              </a:rPr>
              <a:t>Generation</a:t>
            </a:r>
            <a:endParaRPr lang="ru-RU" sz="2700" b="1" dirty="0">
              <a:latin typeface="Arial Narrow" panose="020B060602020203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508104" y="980728"/>
            <a:ext cx="3357255" cy="100811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56" tIns="57656" rIns="57656" bIns="57656" numCol="1" spcCol="1270" anchor="ctr" anchorCtr="0">
            <a:noAutofit/>
          </a:bodyPr>
          <a:lstStyle/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b="1" dirty="0" smtClean="0">
                <a:latin typeface="Arial Narrow" panose="020B0606020202030204" pitchFamily="34" charset="0"/>
              </a:rPr>
              <a:t>BP </a:t>
            </a:r>
            <a:r>
              <a:rPr lang="en-US" sz="2700" b="1" dirty="0">
                <a:latin typeface="Arial Narrow" panose="020B0606020202030204" pitchFamily="34" charset="0"/>
              </a:rPr>
              <a:t>Distribution</a:t>
            </a:r>
            <a:endParaRPr lang="ru-RU" sz="2700" b="1" dirty="0">
              <a:latin typeface="Arial Narrow" panose="020B060602020203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0414" y="5118442"/>
            <a:ext cx="3245481" cy="101841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56" tIns="57656" rIns="57656" bIns="57656" numCol="1" spcCol="1270" anchor="ctr" anchorCtr="0">
            <a:noAutofit/>
          </a:bodyPr>
          <a:lstStyle/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b="1" dirty="0" smtClean="0">
                <a:latin typeface="Arial Narrow" panose="020B0606020202030204" pitchFamily="34" charset="0"/>
              </a:rPr>
              <a:t>Archive &amp; Database</a:t>
            </a:r>
            <a:endParaRPr lang="ru-RU" sz="2700" b="1" dirty="0">
              <a:latin typeface="Arial Narrow" panose="020B060602020203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08104" y="5118442"/>
            <a:ext cx="3357255" cy="101841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56" tIns="57656" rIns="57656" bIns="57656" numCol="1" spcCol="1270" anchor="ctr" anchorCtr="0">
            <a:noAutofit/>
          </a:bodyPr>
          <a:lstStyle/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b="1" dirty="0" smtClean="0">
                <a:latin typeface="Arial Narrow" panose="020B0606020202030204" pitchFamily="34" charset="0"/>
              </a:rPr>
              <a:t>BP </a:t>
            </a:r>
            <a:r>
              <a:rPr lang="en-US" sz="2700" b="1" dirty="0">
                <a:latin typeface="Arial Narrow" panose="020B0606020202030204" pitchFamily="34" charset="0"/>
              </a:rPr>
              <a:t>Verification</a:t>
            </a:r>
            <a:endParaRPr lang="ru-RU" sz="2700" b="1" dirty="0">
              <a:latin typeface="Arial Narrow" panose="020B0606020202030204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1850211" y="4163594"/>
            <a:ext cx="1248676" cy="896792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6077286" y="2003354"/>
            <a:ext cx="1139166" cy="93610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1850211" y="2003354"/>
            <a:ext cx="1248676" cy="93610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6077286" y="4163594"/>
            <a:ext cx="1317542" cy="896792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7158" y="112692"/>
            <a:ext cx="6357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BBP </a:t>
            </a: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Resource Administration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13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93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6422541"/>
              </p:ext>
            </p:extLst>
          </p:nvPr>
        </p:nvGraphicFramePr>
        <p:xfrm>
          <a:off x="87084" y="1140635"/>
          <a:ext cx="5099687" cy="4824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3" name="Visio" r:id="rId3" imgW="3473099" imgH="3293190" progId="Visio.Drawing.11">
                  <p:embed/>
                </p:oleObj>
              </mc:Choice>
              <mc:Fallback>
                <p:oleObj name="Visio" r:id="rId3" imgW="3473099" imgH="3293190" progId="Visio.Drawing.11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084" y="1140635"/>
                        <a:ext cx="5099687" cy="482453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3909975" y="3168310"/>
            <a:ext cx="5194273" cy="22322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Features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Sockets using for messaging between the components via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TCP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/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IP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Cross-Platform compatibility at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Worker level 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(WinNT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/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*nix)</a:t>
            </a:r>
            <a:endParaRPr lang="ru-RU" sz="2200" dirty="0" smtClean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51920" y="905910"/>
            <a:ext cx="519427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The Map/Reduce programming model provided the scaling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At level of establishing new regional segments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At level of creating 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new 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subsystems for data processing 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(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tasks of new types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)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.</a:t>
            </a:r>
            <a:endParaRPr lang="ru-RU" sz="2200" dirty="0" smtClean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1724" y="-115710"/>
            <a:ext cx="87849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defRPr>
            </a:lvl1pPr>
          </a:lstStyle>
          <a:p>
            <a:r>
              <a:rPr lang="en-US" sz="2600" dirty="0"/>
              <a:t>Programming Model for Resource </a:t>
            </a:r>
            <a:endParaRPr lang="en-US" sz="2600" dirty="0" smtClean="0"/>
          </a:p>
          <a:p>
            <a:r>
              <a:rPr lang="en-US" sz="2600" dirty="0" smtClean="0"/>
              <a:t>Administration Software</a:t>
            </a:r>
            <a:endParaRPr lang="en-US" sz="2600" dirty="0"/>
          </a:p>
        </p:txBody>
      </p:sp>
      <p:sp>
        <p:nvSpPr>
          <p:cNvPr id="12" name="TextBox 11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14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14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1702675"/>
              </p:ext>
            </p:extLst>
          </p:nvPr>
        </p:nvGraphicFramePr>
        <p:xfrm>
          <a:off x="767280" y="737819"/>
          <a:ext cx="7344816" cy="5740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6" name="Visio" r:id="rId4" imgW="9683455" imgH="7559460" progId="Visio.Drawing.11">
                  <p:embed/>
                </p:oleObj>
              </mc:Choice>
              <mc:Fallback>
                <p:oleObj name="Visio" r:id="rId4" imgW="9683455" imgH="7559460" progId="Visio.Drawing.11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280" y="737819"/>
                        <a:ext cx="7344816" cy="574085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7158" y="-108239"/>
            <a:ext cx="673512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defRPr>
            </a:lvl1pPr>
          </a:lstStyle>
          <a:p>
            <a:r>
              <a:rPr lang="en-US" sz="2600" dirty="0" smtClean="0"/>
              <a:t>Central </a:t>
            </a:r>
            <a:r>
              <a:rPr lang="en-US" sz="2600" dirty="0"/>
              <a:t>and Regional Segment Interaction Using Resource Administration Software Modules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15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40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30627" y="678182"/>
            <a:ext cx="9144000" cy="23042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4000"/>
              </a:lnSpc>
            </a:pP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Module Functioning Mechanism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:</a:t>
            </a:r>
          </a:p>
          <a:p>
            <a:pPr marL="457200" indent="-457200" algn="just">
              <a:lnSpc>
                <a:spcPct val="114000"/>
              </a:lnSpc>
              <a:buAutoNum type="arabicPeriod"/>
            </a:pP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Acceptance of new requests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 (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through the interaction with Database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)</a:t>
            </a:r>
          </a:p>
          <a:p>
            <a:pPr marL="457200" indent="-457200" algn="just">
              <a:lnSpc>
                <a:spcPct val="114000"/>
              </a:lnSpc>
              <a:buAutoNum type="arabicPeriod"/>
            </a:pP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Generation of “tasks” list based on the request</a:t>
            </a:r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114000"/>
              </a:lnSpc>
              <a:buAutoNum type="arabicPeriod"/>
            </a:pP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“Tasks” distribution to controllers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</a:p>
          <a:p>
            <a:pPr marL="457200" indent="-457200" algn="just">
              <a:lnSpc>
                <a:spcPct val="114000"/>
              </a:lnSpc>
              <a:buAutoNum type="arabicPeriod"/>
            </a:pP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Visualization of the request execution and virtual machine condition</a:t>
            </a:r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114000"/>
              </a:lnSpc>
              <a:buAutoNum type="arabicPeriod"/>
            </a:pP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Reception of the accomplished “tasks” from Controller type modules</a:t>
            </a:r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114000"/>
              </a:lnSpc>
              <a:buAutoNum type="arabicPeriod"/>
            </a:pP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Distribution of the request completion messages to Basic Product customers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845" y="3429000"/>
            <a:ext cx="3596817" cy="24112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46" y="3432847"/>
            <a:ext cx="3596818" cy="24073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182" y="3948597"/>
            <a:ext cx="3596818" cy="24054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16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158" y="101111"/>
            <a:ext cx="6357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Dispatcher Module</a:t>
            </a:r>
          </a:p>
        </p:txBody>
      </p:sp>
    </p:spTree>
    <p:extLst>
      <p:ext uri="{BB962C8B-B14F-4D97-AF65-F5344CB8AC3E}">
        <p14:creationId xmlns:p14="http://schemas.microsoft.com/office/powerpoint/2010/main" val="220554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61628" y="692134"/>
            <a:ext cx="8802860" cy="259228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just">
              <a:lnSpc>
                <a:spcPct val="114000"/>
              </a:lnSpc>
              <a:spcBef>
                <a:spcPct val="0"/>
              </a:spcBef>
              <a:buNone/>
              <a:defRPr sz="2200" b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Module Functioning Mechanism</a:t>
            </a:r>
            <a:r>
              <a:rPr lang="ru-RU" dirty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/>
              <a:t>Acceptance of new “tasks” from</a:t>
            </a:r>
            <a:r>
              <a:rPr lang="ru-RU" b="0" dirty="0"/>
              <a:t> </a:t>
            </a:r>
            <a:r>
              <a:rPr lang="en-US" b="0" dirty="0"/>
              <a:t>Dispatcher module</a:t>
            </a:r>
            <a:endParaRPr lang="ru-RU" b="0" dirty="0"/>
          </a:p>
          <a:p>
            <a:pPr marL="457200" indent="-457200">
              <a:buFont typeface="+mj-lt"/>
              <a:buAutoNum type="arabicPeriod"/>
            </a:pPr>
            <a:r>
              <a:rPr lang="en-US" b="0" dirty="0"/>
              <a:t>Generation of task-based “job” list</a:t>
            </a:r>
            <a:endParaRPr lang="ru-RU" b="0" dirty="0"/>
          </a:p>
          <a:p>
            <a:pPr marL="457200" indent="-457200">
              <a:buFont typeface="+mj-lt"/>
              <a:buAutoNum type="arabicPeriod"/>
            </a:pPr>
            <a:r>
              <a:rPr lang="en-US" b="0" dirty="0"/>
              <a:t>Distribution of “jobs” to appropriate Worker type modules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/>
              <a:t>Reception of Worker type module state</a:t>
            </a:r>
            <a:r>
              <a:rPr lang="ru-RU" b="0" dirty="0"/>
              <a:t> </a:t>
            </a:r>
            <a:r>
              <a:rPr lang="en-US" b="0" dirty="0"/>
              <a:t>messages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/>
              <a:t>Passing of virtual machine condition to Dispatcher type module</a:t>
            </a:r>
            <a:endParaRPr lang="ru-RU" b="0" dirty="0"/>
          </a:p>
          <a:p>
            <a:pPr marL="457200" indent="-457200">
              <a:buFont typeface="+mj-lt"/>
              <a:buAutoNum type="arabicPeriod"/>
            </a:pPr>
            <a:r>
              <a:rPr lang="en-US" b="0" dirty="0"/>
              <a:t>Passing of accomplished tasks to</a:t>
            </a:r>
            <a:r>
              <a:rPr lang="ru-RU" b="0" dirty="0"/>
              <a:t> </a:t>
            </a:r>
            <a:r>
              <a:rPr lang="en-US" b="0" dirty="0"/>
              <a:t>Dispatcher module</a:t>
            </a:r>
            <a:endParaRPr lang="ru-RU" b="0" dirty="0"/>
          </a:p>
        </p:txBody>
      </p:sp>
      <p:sp>
        <p:nvSpPr>
          <p:cNvPr id="5" name="TextBox 4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17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72083"/>
            <a:ext cx="6357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Controller Module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134" y="3400533"/>
            <a:ext cx="6293848" cy="294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4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79512" y="735114"/>
            <a:ext cx="8802860" cy="259228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4000"/>
              </a:lnSpc>
            </a:pP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Module Functioning Mechanism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:</a:t>
            </a:r>
          </a:p>
          <a:p>
            <a:pPr marL="457200" indent="-457200" algn="just">
              <a:lnSpc>
                <a:spcPct val="114000"/>
              </a:lnSpc>
              <a:buFont typeface="+mj-lt"/>
              <a:buAutoNum type="arabicPeriod"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Acceptance of new “jobs” from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the Controller module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114000"/>
              </a:lnSpc>
              <a:buFont typeface="+mj-lt"/>
              <a:buAutoNum type="arabicPeriod"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Start of appropriate “jobs” as the console-applications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114000"/>
              </a:lnSpc>
              <a:buFont typeface="+mj-lt"/>
              <a:buAutoNum type="arabicPeriod"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Waiting for the “job” execution </a:t>
            </a:r>
          </a:p>
          <a:p>
            <a:pPr marL="457200" indent="-457200" algn="just">
              <a:lnSpc>
                <a:spcPct val="114000"/>
              </a:lnSpc>
              <a:buFont typeface="+mj-lt"/>
              <a:buAutoNum type="arabicPeriod"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Transfer of status messages to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Controller type module</a:t>
            </a:r>
          </a:p>
          <a:p>
            <a:pPr marL="457200" indent="-457200" algn="just">
              <a:lnSpc>
                <a:spcPct val="114000"/>
              </a:lnSpc>
              <a:buFont typeface="+mj-lt"/>
              <a:buAutoNum type="arabicPeriod"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Transfer of accomplished “job” message to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Controller type module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18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86597"/>
            <a:ext cx="6357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Worker Module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0" y="3084036"/>
            <a:ext cx="5250364" cy="328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19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339751" y="2924944"/>
            <a:ext cx="4467641" cy="122413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56" tIns="57656" rIns="57656" bIns="57656" numCol="1" spcCol="1270" anchor="ctr" anchorCtr="0">
            <a:noAutofit/>
          </a:bodyPr>
          <a:lstStyle/>
          <a:p>
            <a:pPr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b="1" dirty="0" smtClean="0">
                <a:latin typeface="Arial Narrow" panose="020B0606020202030204" pitchFamily="34" charset="0"/>
              </a:rPr>
              <a:t>Resource </a:t>
            </a:r>
            <a:r>
              <a:rPr lang="en-US" sz="2700" b="1" dirty="0">
                <a:latin typeface="Arial Narrow" panose="020B0606020202030204" pitchFamily="34" charset="0"/>
              </a:rPr>
              <a:t>Administration</a:t>
            </a:r>
            <a:endParaRPr lang="ru-RU" sz="2700" b="1" dirty="0">
              <a:latin typeface="Arial Narrow" panose="020B060602020203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90415" y="1009795"/>
            <a:ext cx="3245480" cy="97904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56" tIns="57656" rIns="57656" bIns="57656" numCol="1" spcCol="1270" anchor="ctr" anchorCtr="0">
            <a:noAutofit/>
          </a:bodyPr>
          <a:lstStyle/>
          <a:p>
            <a:pPr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b="1" dirty="0" smtClean="0">
                <a:latin typeface="Arial Narrow" panose="020B0606020202030204" pitchFamily="34" charset="0"/>
              </a:rPr>
              <a:t>BP </a:t>
            </a:r>
            <a:r>
              <a:rPr lang="en-US" sz="2700" b="1" dirty="0">
                <a:latin typeface="Arial Narrow" panose="020B0606020202030204" pitchFamily="34" charset="0"/>
              </a:rPr>
              <a:t>Generation</a:t>
            </a:r>
            <a:endParaRPr lang="ru-RU" sz="2700" b="1" dirty="0">
              <a:latin typeface="Arial Narrow" panose="020B060602020203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508104" y="980728"/>
            <a:ext cx="3357255" cy="100811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56" tIns="57656" rIns="57656" bIns="57656" numCol="1" spcCol="1270" anchor="ctr" anchorCtr="0">
            <a:noAutofit/>
          </a:bodyPr>
          <a:lstStyle/>
          <a:p>
            <a:pPr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b="1" dirty="0" smtClean="0">
                <a:latin typeface="Arial Narrow" panose="020B0606020202030204" pitchFamily="34" charset="0"/>
              </a:rPr>
              <a:t>BP </a:t>
            </a:r>
            <a:r>
              <a:rPr lang="en-US" sz="2700" b="1" dirty="0">
                <a:latin typeface="Arial Narrow" panose="020B0606020202030204" pitchFamily="34" charset="0"/>
              </a:rPr>
              <a:t>Distribution</a:t>
            </a:r>
            <a:endParaRPr lang="ru-RU" sz="2700" b="1" dirty="0">
              <a:latin typeface="Arial Narrow" panose="020B060602020203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90414" y="5045872"/>
            <a:ext cx="3245481" cy="101841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9836" tIns="79836" rIns="79836" bIns="79836" numCol="1" spcCol="1270" anchor="ctr" anchorCtr="0">
            <a:noAutofit/>
          </a:bodyPr>
          <a:lstStyle/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b="1" dirty="0" smtClean="0">
                <a:latin typeface="Arial Narrow" panose="020B0606020202030204" pitchFamily="34" charset="0"/>
              </a:rPr>
              <a:t>Archive </a:t>
            </a:r>
            <a:r>
              <a:rPr lang="en-US" sz="3000" b="1" dirty="0">
                <a:latin typeface="Arial Narrow" panose="020B0606020202030204" pitchFamily="34" charset="0"/>
              </a:rPr>
              <a:t>&amp; Database</a:t>
            </a:r>
            <a:endParaRPr lang="ru-RU" sz="3000" b="1" dirty="0">
              <a:latin typeface="Arial Narrow" panose="020B060602020203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508104" y="5045872"/>
            <a:ext cx="3357255" cy="101841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56" tIns="57656" rIns="57656" bIns="57656" numCol="1" spcCol="1270" anchor="ctr" anchorCtr="0">
            <a:noAutofit/>
          </a:bodyPr>
          <a:lstStyle/>
          <a:p>
            <a:pPr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b="1" dirty="0" smtClean="0">
                <a:latin typeface="Arial Narrow" panose="020B0606020202030204" pitchFamily="34" charset="0"/>
              </a:rPr>
              <a:t>BP </a:t>
            </a:r>
            <a:r>
              <a:rPr lang="en-US" sz="2700" b="1" dirty="0">
                <a:latin typeface="Arial Narrow" panose="020B0606020202030204" pitchFamily="34" charset="0"/>
              </a:rPr>
              <a:t>Verification</a:t>
            </a:r>
            <a:endParaRPr lang="ru-RU" sz="2700" b="1" dirty="0">
              <a:latin typeface="Arial Narrow" panose="020B0606020202030204" pitchFamily="34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flipV="1">
            <a:off x="1835696" y="4149080"/>
            <a:ext cx="1248676" cy="896792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6062771" y="1988840"/>
            <a:ext cx="1139166" cy="93610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1835696" y="1988840"/>
            <a:ext cx="1248676" cy="93610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 flipV="1">
            <a:off x="6062771" y="4149080"/>
            <a:ext cx="1317542" cy="896792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0824" y="97266"/>
            <a:ext cx="71348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defRPr>
            </a:lvl1pPr>
          </a:lstStyle>
          <a:p>
            <a:r>
              <a:rPr lang="en-US" sz="2600" dirty="0" smtClean="0"/>
              <a:t>Soft- and Hardware Tools </a:t>
            </a:r>
            <a:r>
              <a:rPr lang="en-US" sz="2600" dirty="0"/>
              <a:t>for BPs Archiving </a:t>
            </a:r>
            <a:r>
              <a:rPr lang="en-US" sz="2600" dirty="0" smtClean="0"/>
              <a:t>&amp; Cataloging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72491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2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7158" y="64994"/>
            <a:ext cx="63579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itchFamily="34" charset="0"/>
              </a:rPr>
              <a:t>Content</a:t>
            </a:r>
            <a:endParaRPr lang="en-US" sz="2800" dirty="0">
              <a:solidFill>
                <a:schemeClr val="accent1">
                  <a:lumMod val="40000"/>
                  <a:lumOff val="60000"/>
                </a:schemeClr>
              </a:solidFill>
              <a:latin typeface="Arial Narrow" pitchFamily="34" charset="0"/>
            </a:endParaRPr>
          </a:p>
          <a:p>
            <a:endParaRPr lang="ru-RU" sz="2800" dirty="0">
              <a:solidFill>
                <a:schemeClr val="accent1">
                  <a:lumMod val="40000"/>
                  <a:lumOff val="6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1824" y="851812"/>
            <a:ext cx="8455362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Concept and Properties of </a:t>
            </a: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Basic 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EO Data Products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 (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BP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)</a:t>
            </a:r>
            <a:endParaRPr lang="en-US" sz="2200" b="1" dirty="0" smtClean="0">
              <a:solidFill>
                <a:schemeClr val="accent1">
                  <a:lumMod val="50000"/>
                </a:schemeClr>
              </a:solidFill>
              <a:latin typeface="Arial Narrow" pitchFamily="34" charset="0"/>
            </a:endParaRPr>
          </a:p>
          <a:p>
            <a:pPr marL="457200" indent="-457200">
              <a:buAutoNum type="arabicPeriod"/>
            </a:pPr>
            <a:endParaRPr lang="en-US" sz="1700" b="1" dirty="0" smtClean="0">
              <a:solidFill>
                <a:schemeClr val="accent1">
                  <a:lumMod val="50000"/>
                </a:schemeClr>
              </a:solidFill>
              <a:latin typeface="Arial Narrow" pitchFamily="34" charset="0"/>
            </a:endParaRPr>
          </a:p>
          <a:p>
            <a:pPr marL="457200" indent="-457200">
              <a:buAutoNum type="arabicPeriod"/>
            </a:pP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Hierarchy of Basic EO Data </a:t>
            </a: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Products 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Categories</a:t>
            </a:r>
          </a:p>
          <a:p>
            <a:pPr marL="457200" indent="-457200">
              <a:buAutoNum type="arabicPeriod"/>
            </a:pPr>
            <a:endParaRPr lang="ru-RU" sz="1700" b="1" dirty="0" smtClean="0">
              <a:solidFill>
                <a:schemeClr val="accent1">
                  <a:lumMod val="50000"/>
                </a:schemeClr>
              </a:solidFill>
              <a:latin typeface="Arial Narrow" pitchFamily="34" charset="0"/>
            </a:endParaRPr>
          </a:p>
          <a:p>
            <a:pPr marL="457200" indent="-457200">
              <a:buAutoNum type="arabicPeriod"/>
            </a:pP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Objective </a:t>
            </a: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and 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Benefits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of </a:t>
            </a: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Basic 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EO Data Products Bank (BBP)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Generation</a:t>
            </a:r>
          </a:p>
          <a:p>
            <a:pPr marL="457200" indent="-457200">
              <a:buAutoNum type="arabicPeriod"/>
            </a:pPr>
            <a:endParaRPr lang="en-US" sz="1700" b="1" dirty="0" smtClean="0">
              <a:solidFill>
                <a:schemeClr val="accent1">
                  <a:lumMod val="50000"/>
                </a:schemeClr>
              </a:solidFill>
              <a:latin typeface="Arial Narrow" pitchFamily="34" charset="0"/>
            </a:endParaRPr>
          </a:p>
          <a:p>
            <a:pPr marL="457200" indent="-457200">
              <a:buAutoNum type="arabicPeriod"/>
            </a:pP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Definition and technological model of BBP</a:t>
            </a:r>
          </a:p>
          <a:p>
            <a:pPr marL="457200" indent="-457200">
              <a:buAutoNum type="arabicPeriod"/>
            </a:pPr>
            <a:endParaRPr lang="en-US" sz="1700" b="1" dirty="0" smtClean="0">
              <a:solidFill>
                <a:schemeClr val="accent1">
                  <a:lumMod val="50000"/>
                </a:schemeClr>
              </a:solidFill>
              <a:latin typeface="Arial Narrow" pitchFamily="34" charset="0"/>
            </a:endParaRPr>
          </a:p>
          <a:p>
            <a:pPr marL="457200" indent="-457200">
              <a:buAutoNum type="arabicPeriod"/>
            </a:pP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BBP components:</a:t>
            </a:r>
          </a:p>
          <a:p>
            <a:pPr marL="447675">
              <a:buFont typeface="Arial" panose="020B0604020202020204" pitchFamily="34" charset="0"/>
              <a:buChar char="•"/>
            </a:pPr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 Resource Administration;</a:t>
            </a:r>
          </a:p>
          <a:p>
            <a:pPr marL="447675">
              <a:buFont typeface="Arial" panose="020B0604020202020204" pitchFamily="34" charset="0"/>
              <a:buChar char="•"/>
            </a:pPr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 Archiving &amp; Cataloging;</a:t>
            </a:r>
          </a:p>
          <a:p>
            <a:pPr marL="447675">
              <a:buFont typeface="Arial" panose="020B0604020202020204" pitchFamily="34" charset="0"/>
              <a:buChar char="•"/>
            </a:pPr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BPs </a:t>
            </a:r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Generation</a:t>
            </a:r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;</a:t>
            </a:r>
          </a:p>
          <a:p>
            <a:pPr marL="447675">
              <a:buFont typeface="Arial" panose="020B0604020202020204" pitchFamily="34" charset="0"/>
              <a:buChar char="•"/>
            </a:pPr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BPs </a:t>
            </a:r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Verification;</a:t>
            </a:r>
          </a:p>
          <a:p>
            <a:pPr marL="447675">
              <a:buFont typeface="Arial" panose="020B0604020202020204" pitchFamily="34" charset="0"/>
              <a:buChar char="•"/>
            </a:pPr>
            <a:r>
              <a:rPr lang="en-US" sz="2000" b="1" i="1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2000" b="1" i="1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BPs Distribution</a:t>
            </a:r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.</a:t>
            </a:r>
          </a:p>
          <a:p>
            <a:endParaRPr lang="en-US" sz="1700" b="1" dirty="0" smtClean="0">
              <a:solidFill>
                <a:schemeClr val="accent1">
                  <a:lumMod val="50000"/>
                </a:schemeClr>
              </a:solidFill>
              <a:latin typeface="Arial Narrow" pitchFamily="34" charset="0"/>
            </a:endParaRPr>
          </a:p>
          <a:p>
            <a:pPr marL="457200" indent="-457200">
              <a:buFont typeface="+mj-lt"/>
              <a:buAutoNum type="arabicPeriod" startAt="6"/>
            </a:pP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BBP </a:t>
            </a: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Information Interoperation and Access to Basic Products 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Bank</a:t>
            </a:r>
          </a:p>
        </p:txBody>
      </p:sp>
    </p:spTree>
    <p:extLst>
      <p:ext uri="{BB962C8B-B14F-4D97-AF65-F5344CB8AC3E}">
        <p14:creationId xmlns:p14="http://schemas.microsoft.com/office/powerpoint/2010/main" val="51667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>
            <a:spLocks noChangeArrowheads="1"/>
          </p:cNvSpPr>
          <p:nvPr/>
        </p:nvSpPr>
        <p:spPr bwMode="auto">
          <a:xfrm>
            <a:off x="149921" y="879693"/>
            <a:ext cx="8841251" cy="735156"/>
          </a:xfrm>
          <a:prstGeom prst="roundRect">
            <a:avLst>
              <a:gd name="adj" fmla="val 11753"/>
            </a:avLst>
          </a:prstGeom>
          <a:solidFill>
            <a:schemeClr val="tx2">
              <a:lumMod val="75000"/>
            </a:schemeClr>
          </a:solidFill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The object model containing the semantic network of object categories and stored procedures of various type</a:t>
            </a:r>
            <a:r>
              <a:rPr lang="ru-RU" sz="1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model is developed</a:t>
            </a:r>
            <a:endParaRPr lang="ru-RU" sz="1800" dirty="0">
              <a:solidFill>
                <a:schemeClr val="tx2">
                  <a:lumMod val="20000"/>
                  <a:lumOff val="8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Скругленный прямоугольник 2"/>
          <p:cNvSpPr>
            <a:spLocks noChangeArrowheads="1"/>
          </p:cNvSpPr>
          <p:nvPr/>
        </p:nvSpPr>
        <p:spPr bwMode="auto">
          <a:xfrm>
            <a:off x="149921" y="1795715"/>
            <a:ext cx="8841251" cy="711696"/>
          </a:xfrm>
          <a:prstGeom prst="roundRect">
            <a:avLst>
              <a:gd name="adj" fmla="val 11753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The set of object model relation classes and types using Metadata Profile of Integrated </a:t>
            </a:r>
            <a:r>
              <a:rPr lang="en-US" sz="1800" dirty="0" err="1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GeoData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Bank (government standard) is generated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Скругленный прямоугольник 3"/>
          <p:cNvSpPr>
            <a:spLocks noChangeArrowheads="1"/>
          </p:cNvSpPr>
          <p:nvPr/>
        </p:nvSpPr>
        <p:spPr bwMode="auto">
          <a:xfrm>
            <a:off x="149921" y="2709482"/>
            <a:ext cx="8841251" cy="878371"/>
          </a:xfrm>
          <a:prstGeom prst="roundRect">
            <a:avLst>
              <a:gd name="adj" fmla="val 11753"/>
            </a:avLst>
          </a:prstGeom>
          <a:solidFill>
            <a:schemeClr val="tx2">
              <a:lumMod val="75000"/>
            </a:schemeClr>
          </a:solidFill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The model realizes the virtual generic object using a common surrogate key (end-to-end object identification) whereby the integrated table of many-to-many relations with the capability of extending the relation type set with no programming is implemented</a:t>
            </a:r>
            <a:endParaRPr lang="ru-RU" sz="1800" dirty="0">
              <a:solidFill>
                <a:schemeClr val="tx2">
                  <a:lumMod val="20000"/>
                  <a:lumOff val="8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Скругленный прямоугольник 4"/>
          <p:cNvSpPr>
            <a:spLocks noChangeArrowheads="1"/>
          </p:cNvSpPr>
          <p:nvPr/>
        </p:nvSpPr>
        <p:spPr bwMode="auto">
          <a:xfrm>
            <a:off x="149921" y="3787915"/>
            <a:ext cx="8841251" cy="578313"/>
          </a:xfrm>
          <a:prstGeom prst="roundRect">
            <a:avLst>
              <a:gd name="adj" fmla="val 11753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The status model common for all object classes is implemented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Скругленный прямоугольник 5"/>
          <p:cNvSpPr>
            <a:spLocks noChangeArrowheads="1"/>
          </p:cNvSpPr>
          <p:nvPr/>
        </p:nvSpPr>
        <p:spPr bwMode="auto">
          <a:xfrm>
            <a:off x="149921" y="4539272"/>
            <a:ext cx="8841251" cy="878371"/>
          </a:xfrm>
          <a:prstGeom prst="roundRect">
            <a:avLst>
              <a:gd name="adj" fmla="val 11753"/>
            </a:avLst>
          </a:prstGeom>
          <a:solidFill>
            <a:schemeClr val="tx2">
              <a:lumMod val="75000"/>
            </a:schemeClr>
          </a:solidFill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A unified set of housekeeping data input attributes is implemented. It is universal for all object classes</a:t>
            </a:r>
            <a:r>
              <a:rPr lang="ru-RU" sz="1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 (</a:t>
            </a:r>
            <a:r>
              <a:rPr lang="en-US" sz="1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data on record generation date, customer generated the record, and customer changed the record and record status</a:t>
            </a:r>
            <a:r>
              <a:rPr lang="ru-RU" sz="1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)</a:t>
            </a:r>
            <a:endParaRPr lang="ru-RU" sz="1800" dirty="0">
              <a:solidFill>
                <a:schemeClr val="tx2">
                  <a:lumMod val="20000"/>
                  <a:lumOff val="8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Скругленный прямоугольник 6"/>
          <p:cNvSpPr>
            <a:spLocks noChangeArrowheads="1"/>
          </p:cNvSpPr>
          <p:nvPr/>
        </p:nvSpPr>
        <p:spPr bwMode="auto">
          <a:xfrm>
            <a:off x="149921" y="5594783"/>
            <a:ext cx="8841251" cy="686634"/>
          </a:xfrm>
          <a:prstGeom prst="roundRect">
            <a:avLst>
              <a:gd name="adj" fmla="val 11753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Dealing with geospatial data using standard facilities of storage, request generation and analysis of location data incorporated into Oracle DBMS is arranged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ru-RU" sz="1600" dirty="0" smtClean="0">
                <a:solidFill>
                  <a:schemeClr val="bg1">
                    <a:lumMod val="75000"/>
                  </a:schemeClr>
                </a:solidFill>
              </a:rPr>
              <a:t>0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906" y="74884"/>
            <a:ext cx="7671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Principles and Approaches to Database Development</a:t>
            </a:r>
          </a:p>
        </p:txBody>
      </p:sp>
    </p:spTree>
    <p:extLst>
      <p:ext uri="{BB962C8B-B14F-4D97-AF65-F5344CB8AC3E}">
        <p14:creationId xmlns:p14="http://schemas.microsoft.com/office/powerpoint/2010/main" val="58299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" y="783022"/>
            <a:ext cx="9082079" cy="482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21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-98830"/>
            <a:ext cx="6357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defRPr>
            </a:lvl1pPr>
          </a:lstStyle>
          <a:p>
            <a:r>
              <a:rPr lang="en-US" sz="2700" dirty="0"/>
              <a:t>General V</a:t>
            </a:r>
            <a:r>
              <a:rPr lang="en-US" sz="2700" dirty="0" smtClean="0"/>
              <a:t>iew </a:t>
            </a:r>
            <a:r>
              <a:rPr lang="en-US" sz="2700" dirty="0"/>
              <a:t>of Information-Logical Model </a:t>
            </a:r>
            <a:endParaRPr lang="en-US" sz="2700" dirty="0" smtClean="0"/>
          </a:p>
          <a:p>
            <a:r>
              <a:rPr lang="en-US" sz="2700" dirty="0" smtClean="0"/>
              <a:t>BBP </a:t>
            </a:r>
            <a:r>
              <a:rPr lang="en-US" sz="2700" dirty="0"/>
              <a:t>Database</a:t>
            </a:r>
          </a:p>
        </p:txBody>
      </p:sp>
      <p:sp>
        <p:nvSpPr>
          <p:cNvPr id="7" name="Скругленный прямоугольник 6"/>
          <p:cNvSpPr>
            <a:spLocks noChangeArrowheads="1"/>
          </p:cNvSpPr>
          <p:nvPr/>
        </p:nvSpPr>
        <p:spPr bwMode="auto">
          <a:xfrm>
            <a:off x="87085" y="5601455"/>
            <a:ext cx="8964488" cy="720080"/>
          </a:xfrm>
          <a:prstGeom prst="roundRect">
            <a:avLst>
              <a:gd name="adj" fmla="val 11753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Information-Logical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Model includes ~80 tables, ~300 procedures, 25 connection types, generating ~3.000.000 connections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27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915070" y="5335071"/>
            <a:ext cx="237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ru-RU" b="1">
                <a:latin typeface="Arial Narrow" panose="020B0606020202030204" pitchFamily="34" charset="0"/>
              </a:rPr>
              <a:t> 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126521785"/>
              </p:ext>
            </p:extLst>
          </p:nvPr>
        </p:nvGraphicFramePr>
        <p:xfrm>
          <a:off x="4306564" y="1556792"/>
          <a:ext cx="4513908" cy="2735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140267" y="839534"/>
            <a:ext cx="4994303" cy="846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Narrow" panose="020B0606020202030204" pitchFamily="34" charset="0"/>
                <a:cs typeface="Arial" panose="020B0604020202020204" pitchFamily="34" charset="0"/>
              </a:rPr>
              <a:t>Advantages of</a:t>
            </a:r>
            <a:r>
              <a:rPr lang="ru-RU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Narrow" panose="020B0606020202030204" pitchFamily="34" charset="0"/>
                <a:cs typeface="Arial" panose="020B0604020202020204" pitchFamily="34" charset="0"/>
              </a:rPr>
              <a:t>Oracle </a:t>
            </a:r>
          </a:p>
          <a:p>
            <a:pPr algn="ctr"/>
            <a:r>
              <a:rPr lang="en-US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Narrow" panose="020B0606020202030204" pitchFamily="34" charset="0"/>
                <a:cs typeface="Arial" panose="020B0604020202020204" pitchFamily="34" charset="0"/>
              </a:rPr>
              <a:t>Real Application Clusters</a:t>
            </a:r>
          </a:p>
        </p:txBody>
      </p:sp>
      <p:sp>
        <p:nvSpPr>
          <p:cNvPr id="8" name="Скругленный прямоугольник 7"/>
          <p:cNvSpPr>
            <a:spLocks noChangeArrowheads="1"/>
          </p:cNvSpPr>
          <p:nvPr/>
        </p:nvSpPr>
        <p:spPr bwMode="auto">
          <a:xfrm>
            <a:off x="135970" y="1066688"/>
            <a:ext cx="4104456" cy="2290304"/>
          </a:xfrm>
          <a:prstGeom prst="roundRect">
            <a:avLst>
              <a:gd name="adj" fmla="val 1175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Oracle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Real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Application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Clusters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 (RAC)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 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technology allows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Oracle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DBMS to execute any applications on independent server cluster through merging their processor power to provide fault tolerance, linear scalability, and high availability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>
            <a:spLocks noChangeArrowheads="1"/>
          </p:cNvSpPr>
          <p:nvPr/>
        </p:nvSpPr>
        <p:spPr bwMode="auto">
          <a:xfrm>
            <a:off x="4499992" y="4402595"/>
            <a:ext cx="4363830" cy="1546685"/>
          </a:xfrm>
          <a:prstGeom prst="roundRect">
            <a:avLst>
              <a:gd name="adj" fmla="val 1175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1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Information system developed using cluster soft- and hardware as well as single-Oracle developer DBMS facilitates tuning and technical support</a:t>
            </a:r>
            <a:endParaRPr lang="ru-RU" sz="21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22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7158" y="74884"/>
            <a:ext cx="6357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Fault-Tolerant Cluster of </a:t>
            </a:r>
            <a:r>
              <a:rPr lang="en-US" dirty="0" smtClean="0"/>
              <a:t>BBP </a:t>
            </a:r>
            <a:r>
              <a:rPr lang="en-US" dirty="0"/>
              <a:t>Database</a:t>
            </a:r>
          </a:p>
        </p:txBody>
      </p:sp>
      <p:pic>
        <p:nvPicPr>
          <p:cNvPr id="21506" name="Picture 2" descr="https://advait.files.wordpress.com/2007/11/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48" y="3458590"/>
            <a:ext cx="4100666" cy="289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19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Z:\Васильев\примеры БП картинки\RG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42" y="821074"/>
            <a:ext cx="2819799" cy="28197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Z:\Васильев\примеры БП картинки\Снимо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908721"/>
            <a:ext cx="5731982" cy="259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12041" y="3700292"/>
            <a:ext cx="3931783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Raster Data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:</a:t>
            </a:r>
          </a:p>
          <a:p>
            <a:pPr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1.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Presented in cartographic projection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2.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Tiff presentation format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3. 16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-bit data presentation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32039" y="3583783"/>
            <a:ext cx="3931783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Passport Details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:</a:t>
            </a:r>
          </a:p>
          <a:p>
            <a:pPr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1.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EO satellite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description 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2.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ensor description 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just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3. Frame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m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etadata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4.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Raster data description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27783" y="5666344"/>
            <a:ext cx="3931783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ZIP Archive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1" name="Соединительная линия уступом 20"/>
          <p:cNvCxnSpPr>
            <a:stCxn id="15" idx="2"/>
            <a:endCxn id="17" idx="1"/>
          </p:cNvCxnSpPr>
          <p:nvPr/>
        </p:nvCxnSpPr>
        <p:spPr>
          <a:xfrm rot="16200000" flipH="1">
            <a:off x="2016135" y="5285529"/>
            <a:ext cx="873446" cy="349850"/>
          </a:xfrm>
          <a:prstGeom prst="bentConnector2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оединительная линия уступом 23"/>
          <p:cNvCxnSpPr>
            <a:stCxn id="16" idx="2"/>
            <a:endCxn id="17" idx="3"/>
          </p:cNvCxnSpPr>
          <p:nvPr/>
        </p:nvCxnSpPr>
        <p:spPr>
          <a:xfrm rot="5400000">
            <a:off x="6387660" y="5386906"/>
            <a:ext cx="682178" cy="338365"/>
          </a:xfrm>
          <a:prstGeom prst="bentConnector2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23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042" y="-110546"/>
            <a:ext cx="635798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Unified Presentation of Primary Basic </a:t>
            </a:r>
            <a:r>
              <a:rPr lang="en-US" sz="2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EO Data </a:t>
            </a:r>
            <a:r>
              <a:rPr lang="en-US" sz="2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Products in </a:t>
            </a:r>
            <a:r>
              <a:rPr lang="en-US" sz="2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BBP Archive</a:t>
            </a:r>
            <a:endParaRPr lang="en-US" sz="2600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69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Стрелка вправо 57"/>
          <p:cNvSpPr/>
          <p:nvPr/>
        </p:nvSpPr>
        <p:spPr bwMode="auto">
          <a:xfrm rot="5400000">
            <a:off x="6106672" y="3125434"/>
            <a:ext cx="1756508" cy="113573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ru-RU" sz="1600" smtClean="0"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57" name="Стрелка вправо 56"/>
          <p:cNvSpPr/>
          <p:nvPr/>
        </p:nvSpPr>
        <p:spPr bwMode="auto">
          <a:xfrm rot="10800000">
            <a:off x="3635404" y="4632917"/>
            <a:ext cx="3151086" cy="98647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ru-RU" sz="1600" smtClean="0">
              <a:latin typeface="Arial Narrow" panose="020B0606020202030204" pitchFamily="34" charset="0"/>
              <a:cs typeface="Arial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24635" y="1456574"/>
            <a:ext cx="2767157" cy="2403912"/>
            <a:chOff x="2802572" y="2708920"/>
            <a:chExt cx="2268416" cy="1872208"/>
          </a:xfrm>
        </p:grpSpPr>
        <p:pic>
          <p:nvPicPr>
            <p:cNvPr id="5" name="Picture 25" descr="IMG_869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88"/>
            <a:stretch>
              <a:fillRect/>
            </a:stretch>
          </p:blipFill>
          <p:spPr bwMode="auto">
            <a:xfrm>
              <a:off x="3728864" y="3501008"/>
              <a:ext cx="1342124" cy="72008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sx="1000" sy="1000" algn="ctr" rotWithShape="0">
                <a:srgbClr val="808080">
                  <a:alpha val="50000"/>
                </a:srgbClr>
              </a:outerShdw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" descr="P101000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75" b="12393"/>
            <a:stretch>
              <a:fillRect/>
            </a:stretch>
          </p:blipFill>
          <p:spPr bwMode="auto">
            <a:xfrm>
              <a:off x="3714805" y="2708920"/>
              <a:ext cx="1257920" cy="955277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sx="1000" sy="1000" algn="ctr" rotWithShape="0">
                <a:srgbClr val="808080">
                  <a:alpha val="50000"/>
                </a:srgbClr>
              </a:outerShdw>
              <a:softEdge rad="1016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3" descr="IMG_390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93" r="3883"/>
            <a:stretch>
              <a:fillRect/>
            </a:stretch>
          </p:blipFill>
          <p:spPr bwMode="auto">
            <a:xfrm>
              <a:off x="2936776" y="2882950"/>
              <a:ext cx="1297955" cy="98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dist="107763" dir="2700000" sx="1000" sy="1000" algn="ctr" rotWithShape="0">
                <a:srgbClr val="808080">
                  <a:alpha val="50000"/>
                </a:srgbClr>
              </a:outerShdw>
              <a:softEdge rad="10160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2" descr="IMG_389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8" r="6104"/>
            <a:stretch>
              <a:fillRect/>
            </a:stretch>
          </p:blipFill>
          <p:spPr bwMode="auto">
            <a:xfrm>
              <a:off x="2802572" y="3573016"/>
              <a:ext cx="1209491" cy="907784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sx="1000" sy="1000" algn="ctr" rotWithShape="0">
                <a:srgbClr val="808080">
                  <a:alpha val="50000"/>
                </a:srgbClr>
              </a:outerShdw>
              <a:softEdge rad="1016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4" descr="IMG_7346 new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0" t="-410" r="14096"/>
            <a:stretch>
              <a:fillRect/>
            </a:stretch>
          </p:blipFill>
          <p:spPr bwMode="auto">
            <a:xfrm>
              <a:off x="3551533" y="3807611"/>
              <a:ext cx="758855" cy="773517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sx="1000" sy="1000" algn="ctr" rotWithShape="0">
                <a:srgbClr val="808080">
                  <a:alpha val="50000"/>
                </a:srgbClr>
              </a:outerShdw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Прямоугольник 19"/>
          <p:cNvSpPr/>
          <p:nvPr/>
        </p:nvSpPr>
        <p:spPr>
          <a:xfrm>
            <a:off x="5456922" y="845706"/>
            <a:ext cx="2910863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0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Automatic</a:t>
            </a:r>
            <a:r>
              <a:rPr lang="ru-RU" sz="190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/</a:t>
            </a:r>
            <a:r>
              <a:rPr lang="en-US" sz="190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Interactive processing of primary EO satellite data</a:t>
            </a:r>
            <a:endParaRPr lang="ru-RU" sz="1900" dirty="0">
              <a:latin typeface="Arial Narrow" panose="020B060602020203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67905" y="852036"/>
            <a:ext cx="264604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0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Receive and unpack of primary EO satellite data</a:t>
            </a:r>
            <a:endParaRPr lang="ru-RU" sz="1900" dirty="0">
              <a:latin typeface="Arial Narrow" panose="020B060602020203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605741" y="3442390"/>
            <a:ext cx="774571" cy="76944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L1</a:t>
            </a: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C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(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L1D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)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169444" y="5792486"/>
            <a:ext cx="3067472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0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Converter in BBP format</a:t>
            </a:r>
            <a:endParaRPr lang="ru-RU" sz="1900" dirty="0">
              <a:latin typeface="Arial Narrow" panose="020B060602020203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282309" y="4883699"/>
            <a:ext cx="15143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BBP Format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24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2042" y="-114139"/>
            <a:ext cx="635798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Archiving Contour for Standard Products </a:t>
            </a:r>
            <a:r>
              <a:rPr lang="en-US" sz="2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Derived </a:t>
            </a:r>
            <a:r>
              <a:rPr lang="en-US" sz="2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from </a:t>
            </a:r>
            <a:r>
              <a:rPr lang="en-US" sz="2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Russian EO Satellites Data</a:t>
            </a:r>
            <a:endParaRPr lang="en-US" sz="2600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855911" y="3970413"/>
            <a:ext cx="2765648" cy="2374244"/>
            <a:chOff x="251519" y="3906418"/>
            <a:chExt cx="2765648" cy="2374244"/>
          </a:xfrm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251519" y="3955035"/>
              <a:ext cx="2722129" cy="231909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cap="rnd">
              <a:solidFill>
                <a:schemeClr val="accent1">
                  <a:lumMod val="75000"/>
                </a:schemeClr>
              </a:solidFill>
              <a:prstDash val="dash"/>
              <a:round/>
            </a:ln>
            <a:effectLst>
              <a:innerShdw blurRad="63500" dist="50800" dir="18900000">
                <a:prstClr val="black">
                  <a:alpha val="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 Narrow" panose="020B0606020202030204" pitchFamily="34" charset="0"/>
              </a:endParaRPr>
            </a:p>
          </p:txBody>
        </p:sp>
        <p:sp>
          <p:nvSpPr>
            <p:cNvPr id="34" name="Полилиния 33"/>
            <p:cNvSpPr/>
            <p:nvPr/>
          </p:nvSpPr>
          <p:spPr>
            <a:xfrm>
              <a:off x="584591" y="3906418"/>
              <a:ext cx="1779295" cy="262159"/>
            </a:xfrm>
            <a:custGeom>
              <a:avLst/>
              <a:gdLst>
                <a:gd name="connsiteX0" fmla="*/ 0 w 720564"/>
                <a:gd name="connsiteY0" fmla="*/ 28654 h 286544"/>
                <a:gd name="connsiteX1" fmla="*/ 28654 w 720564"/>
                <a:gd name="connsiteY1" fmla="*/ 0 h 286544"/>
                <a:gd name="connsiteX2" fmla="*/ 691910 w 720564"/>
                <a:gd name="connsiteY2" fmla="*/ 0 h 286544"/>
                <a:gd name="connsiteX3" fmla="*/ 720564 w 720564"/>
                <a:gd name="connsiteY3" fmla="*/ 28654 h 286544"/>
                <a:gd name="connsiteX4" fmla="*/ 720564 w 720564"/>
                <a:gd name="connsiteY4" fmla="*/ 257890 h 286544"/>
                <a:gd name="connsiteX5" fmla="*/ 691910 w 720564"/>
                <a:gd name="connsiteY5" fmla="*/ 286544 h 286544"/>
                <a:gd name="connsiteX6" fmla="*/ 28654 w 720564"/>
                <a:gd name="connsiteY6" fmla="*/ 286544 h 286544"/>
                <a:gd name="connsiteX7" fmla="*/ 0 w 720564"/>
                <a:gd name="connsiteY7" fmla="*/ 257890 h 286544"/>
                <a:gd name="connsiteX8" fmla="*/ 0 w 720564"/>
                <a:gd name="connsiteY8" fmla="*/ 28654 h 286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564" h="286544">
                  <a:moveTo>
                    <a:pt x="0" y="28654"/>
                  </a:moveTo>
                  <a:cubicBezTo>
                    <a:pt x="0" y="12829"/>
                    <a:pt x="12829" y="0"/>
                    <a:pt x="28654" y="0"/>
                  </a:cubicBezTo>
                  <a:lnTo>
                    <a:pt x="691910" y="0"/>
                  </a:lnTo>
                  <a:cubicBezTo>
                    <a:pt x="707735" y="0"/>
                    <a:pt x="720564" y="12829"/>
                    <a:pt x="720564" y="28654"/>
                  </a:cubicBezTo>
                  <a:lnTo>
                    <a:pt x="720564" y="257890"/>
                  </a:lnTo>
                  <a:cubicBezTo>
                    <a:pt x="720564" y="273715"/>
                    <a:pt x="707735" y="286544"/>
                    <a:pt x="691910" y="286544"/>
                  </a:cubicBezTo>
                  <a:lnTo>
                    <a:pt x="28654" y="286544"/>
                  </a:lnTo>
                  <a:cubicBezTo>
                    <a:pt x="12829" y="286544"/>
                    <a:pt x="0" y="273715"/>
                    <a:pt x="0" y="257890"/>
                  </a:cubicBezTo>
                  <a:lnTo>
                    <a:pt x="0" y="28654"/>
                  </a:lnTo>
                  <a:close/>
                </a:path>
              </a:pathLst>
            </a:cu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253" tIns="23633" rIns="31253" bIns="23633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latin typeface="Arial Narrow" panose="020B0606020202030204" pitchFamily="34" charset="0"/>
                </a:rPr>
                <a:t>Archive &amp; Database</a:t>
              </a:r>
              <a:endParaRPr lang="ru-RU" sz="1600" kern="1200" dirty="0">
                <a:latin typeface="Arial Narrow" panose="020B0606020202030204" pitchFamily="34" charset="0"/>
              </a:endParaRPr>
            </a:p>
          </p:txBody>
        </p:sp>
        <p:pic>
          <p:nvPicPr>
            <p:cNvPr id="35" name="Picture 3" descr="H:\32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668" y="5205406"/>
              <a:ext cx="1063780" cy="713619"/>
            </a:xfrm>
            <a:prstGeom prst="rect">
              <a:avLst/>
            </a:prstGeom>
            <a:noFill/>
            <a:ln>
              <a:noFill/>
            </a:ln>
            <a:effectLst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83954" y="5919025"/>
              <a:ext cx="1477053" cy="361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1400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  <a:cs typeface="Arial" pitchFamily="34" charset="0"/>
                </a:rPr>
                <a:t>Long-term archive</a:t>
              </a:r>
              <a:endParaRPr lang="ru-RU" sz="14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endParaRPr>
            </a:p>
            <a:p>
              <a:pPr algn="ctr">
                <a:lnSpc>
                  <a:spcPts val="700"/>
                </a:lnSpc>
              </a:pPr>
              <a:endParaRPr lang="en-US" sz="14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endParaRPr>
            </a:p>
            <a:p>
              <a:pPr algn="ctr">
                <a:lnSpc>
                  <a:spcPts val="700"/>
                </a:lnSpc>
              </a:pPr>
              <a:r>
                <a:rPr lang="ru-RU" sz="1400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  <a:cs typeface="Arial" pitchFamily="34" charset="0"/>
                </a:rPr>
                <a:t>(2114 </a:t>
              </a:r>
              <a:r>
                <a:rPr lang="en-US" sz="1400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  <a:cs typeface="Arial" pitchFamily="34" charset="0"/>
                </a:rPr>
                <a:t>Tb</a:t>
              </a:r>
              <a:r>
                <a:rPr lang="ru-RU" sz="1400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  <a:cs typeface="Arial" pitchFamily="34" charset="0"/>
                </a:rPr>
                <a:t>)</a:t>
              </a:r>
            </a:p>
          </p:txBody>
        </p:sp>
        <p:grpSp>
          <p:nvGrpSpPr>
            <p:cNvPr id="37" name="Группа 36"/>
            <p:cNvGrpSpPr/>
            <p:nvPr/>
          </p:nvGrpSpPr>
          <p:grpSpPr>
            <a:xfrm>
              <a:off x="531237" y="4243284"/>
              <a:ext cx="1038828" cy="906287"/>
              <a:chOff x="775385" y="4378090"/>
              <a:chExt cx="1008928" cy="857578"/>
            </a:xfrm>
          </p:grpSpPr>
          <p:pic>
            <p:nvPicPr>
              <p:cNvPr id="51" name="Picture 2" descr="F:\Files\Схемы\aTexkaAT4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9414" y="4378090"/>
                <a:ext cx="431713" cy="5297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F:\Files\Схемы\aTexkaAT4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2600" y="4411458"/>
                <a:ext cx="431713" cy="5297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3" name="Прямая соединительная линия 52"/>
              <p:cNvCxnSpPr>
                <a:stCxn id="51" idx="3"/>
                <a:endCxn id="51" idx="3"/>
              </p:cNvCxnSpPr>
              <p:nvPr/>
            </p:nvCxnSpPr>
            <p:spPr>
              <a:xfrm>
                <a:off x="1231127" y="4642945"/>
                <a:ext cx="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Прямая соединительная линия 53"/>
              <p:cNvCxnSpPr>
                <a:stCxn id="51" idx="3"/>
                <a:endCxn id="52" idx="1"/>
              </p:cNvCxnSpPr>
              <p:nvPr/>
            </p:nvCxnSpPr>
            <p:spPr>
              <a:xfrm>
                <a:off x="1231127" y="4642945"/>
                <a:ext cx="121473" cy="33368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/>
              <p:cNvSpPr txBox="1"/>
              <p:nvPr/>
            </p:nvSpPr>
            <p:spPr>
              <a:xfrm>
                <a:off x="775385" y="4919314"/>
                <a:ext cx="963175" cy="316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900"/>
                  </a:lnSpc>
                </a:pPr>
                <a:r>
                  <a:rPr lang="en-US" sz="140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  <a:cs typeface="Arial" pitchFamily="34" charset="0"/>
                  </a:rPr>
                  <a:t>Oracle DB cluster</a:t>
                </a:r>
                <a:endParaRPr lang="ru-RU" sz="1400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8" name="Группа 37"/>
            <p:cNvGrpSpPr/>
            <p:nvPr/>
          </p:nvGrpSpPr>
          <p:grpSpPr>
            <a:xfrm>
              <a:off x="1710603" y="4182188"/>
              <a:ext cx="1306564" cy="1010338"/>
              <a:chOff x="435164" y="5644363"/>
              <a:chExt cx="1291920" cy="874707"/>
            </a:xfrm>
          </p:grpSpPr>
          <p:grpSp>
            <p:nvGrpSpPr>
              <p:cNvPr id="46" name="Группа 45"/>
              <p:cNvGrpSpPr/>
              <p:nvPr/>
            </p:nvGrpSpPr>
            <p:grpSpPr>
              <a:xfrm>
                <a:off x="871565" y="5644363"/>
                <a:ext cx="681329" cy="690479"/>
                <a:chOff x="807388" y="5355669"/>
                <a:chExt cx="974677" cy="1085921"/>
              </a:xfrm>
            </p:grpSpPr>
            <p:pic>
              <p:nvPicPr>
                <p:cNvPr id="49" name="Рисунок 48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7388" y="5355669"/>
                  <a:ext cx="765902" cy="1057890"/>
                </a:xfrm>
                <a:prstGeom prst="rect">
                  <a:avLst/>
                </a:prstGeom>
              </p:spPr>
            </p:pic>
            <p:pic>
              <p:nvPicPr>
                <p:cNvPr id="50" name="Рисунок 49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92534" y="5942119"/>
                  <a:ext cx="489531" cy="499471"/>
                </a:xfrm>
                <a:prstGeom prst="rect">
                  <a:avLst/>
                </a:prstGeom>
              </p:spPr>
            </p:pic>
          </p:grpSp>
          <p:sp>
            <p:nvSpPr>
              <p:cNvPr id="48" name="TextBox 47"/>
              <p:cNvSpPr txBox="1"/>
              <p:nvPr/>
            </p:nvSpPr>
            <p:spPr>
              <a:xfrm>
                <a:off x="435164" y="6346204"/>
                <a:ext cx="1291920" cy="172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en-US" sz="140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  <a:cs typeface="Arial" pitchFamily="34" charset="0"/>
                  </a:rPr>
                  <a:t>Archive Server</a:t>
                </a:r>
                <a:endParaRPr lang="ru-RU" sz="1400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1420354" y="4300337"/>
              <a:ext cx="814412" cy="199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1400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  <a:cs typeface="Arial" pitchFamily="34" charset="0"/>
                </a:rPr>
                <a:t>metadata</a:t>
              </a:r>
              <a:endParaRPr lang="ru-RU" sz="14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endParaRPr>
            </a:p>
          </p:txBody>
        </p:sp>
        <p:cxnSp>
          <p:nvCxnSpPr>
            <p:cNvPr id="40" name="Соединительная линия уступом 39"/>
            <p:cNvCxnSpPr>
              <a:stCxn id="48" idx="2"/>
            </p:cNvCxnSpPr>
            <p:nvPr/>
          </p:nvCxnSpPr>
          <p:spPr>
            <a:xfrm rot="5400000">
              <a:off x="1758485" y="5210174"/>
              <a:ext cx="623049" cy="587753"/>
            </a:xfrm>
            <a:prstGeom prst="bentConnector3">
              <a:avLst>
                <a:gd name="adj1" fmla="val 50000"/>
              </a:avLst>
            </a:prstGeom>
            <a:ln>
              <a:headEnd type="arrow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1827560" y="5639140"/>
              <a:ext cx="1159840" cy="209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800"/>
                </a:lnSpc>
              </a:pPr>
              <a:r>
                <a:rPr lang="en-US" sz="1400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  <a:cs typeface="Arial" pitchFamily="34" charset="0"/>
                </a:rPr>
                <a:t>Primary BPs</a:t>
              </a:r>
              <a:endParaRPr lang="ru-RU" sz="14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endParaRPr>
            </a:p>
          </p:txBody>
        </p:sp>
        <p:cxnSp>
          <p:nvCxnSpPr>
            <p:cNvPr id="45" name="Прямая со стрелкой 44"/>
            <p:cNvCxnSpPr>
              <a:stCxn id="52" idx="3"/>
              <a:endCxn id="49" idx="1"/>
            </p:cNvCxnSpPr>
            <p:nvPr/>
          </p:nvCxnSpPr>
          <p:spPr>
            <a:xfrm>
              <a:off x="1570065" y="4558452"/>
              <a:ext cx="581886" cy="1220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Стрелка вправо 55"/>
          <p:cNvSpPr/>
          <p:nvPr/>
        </p:nvSpPr>
        <p:spPr bwMode="auto">
          <a:xfrm rot="10800000">
            <a:off x="3483004" y="2081736"/>
            <a:ext cx="2456024" cy="936506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ru-RU" sz="1600" smtClean="0"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3" name="Picture 8" descr="H:\IMG_0053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2820" y="1763787"/>
            <a:ext cx="2567340" cy="1711560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258102" y="2335490"/>
            <a:ext cx="62068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L1B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24" name="Picture 6" descr="execute, gears, process, running, settings, utilities icon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69957" y="4574862"/>
            <a:ext cx="1214975" cy="1214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004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>
                    <a:lumMod val="75000"/>
                  </a:schemeClr>
                </a:solidFill>
              </a:rPr>
              <a:t>25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354265" y="2968486"/>
            <a:ext cx="4467641" cy="122413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56" tIns="57656" rIns="57656" bIns="57656" numCol="1" spcCol="1270" anchor="ctr" anchorCtr="0">
            <a:noAutofit/>
          </a:bodyPr>
          <a:lstStyle/>
          <a:p>
            <a:pPr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b="1" dirty="0" smtClean="0">
                <a:latin typeface="Arial Narrow" panose="020B0606020202030204" pitchFamily="34" charset="0"/>
              </a:rPr>
              <a:t>Resource </a:t>
            </a:r>
            <a:r>
              <a:rPr lang="en-US" sz="2700" b="1" dirty="0">
                <a:latin typeface="Arial Narrow" panose="020B0606020202030204" pitchFamily="34" charset="0"/>
              </a:rPr>
              <a:t>Administration</a:t>
            </a:r>
            <a:endParaRPr lang="ru-RU" sz="2700" b="1" dirty="0">
              <a:latin typeface="Arial Narrow" panose="020B060602020203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04929" y="1053337"/>
            <a:ext cx="3245480" cy="979045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9836" tIns="79836" rIns="79836" bIns="79836" numCol="1" spcCol="1270" anchor="ctr" anchorCtr="0">
            <a:noAutofit/>
          </a:bodyPr>
          <a:lstStyle/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b="1" dirty="0">
                <a:latin typeface="Arial Narrow" panose="020B0606020202030204" pitchFamily="34" charset="0"/>
              </a:rPr>
              <a:t>BP Generation</a:t>
            </a:r>
            <a:endParaRPr lang="ru-RU" sz="3000" b="1" dirty="0">
              <a:latin typeface="Arial Narrow" panose="020B060602020203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522618" y="1024270"/>
            <a:ext cx="3357255" cy="100811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56" tIns="57656" rIns="57656" bIns="57656" numCol="1" spcCol="1270" anchor="ctr" anchorCtr="0">
            <a:noAutofit/>
          </a:bodyPr>
          <a:lstStyle/>
          <a:p>
            <a:pPr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b="1" dirty="0" smtClean="0">
                <a:latin typeface="Arial Narrow" panose="020B0606020202030204" pitchFamily="34" charset="0"/>
              </a:rPr>
              <a:t>BP </a:t>
            </a:r>
            <a:r>
              <a:rPr lang="en-US" sz="2700" b="1" dirty="0">
                <a:latin typeface="Arial Narrow" panose="020B0606020202030204" pitchFamily="34" charset="0"/>
              </a:rPr>
              <a:t>Distribution</a:t>
            </a:r>
            <a:endParaRPr lang="ru-RU" sz="2700" b="1" dirty="0">
              <a:latin typeface="Arial Narrow" panose="020B060602020203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4928" y="5089414"/>
            <a:ext cx="3245481" cy="101841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56" tIns="57656" rIns="57656" bIns="57656" numCol="1" spcCol="1270" anchor="ctr" anchorCtr="0">
            <a:noAutofit/>
          </a:bodyPr>
          <a:lstStyle/>
          <a:p>
            <a:pPr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b="1" dirty="0">
                <a:latin typeface="Arial Narrow" panose="020B0606020202030204" pitchFamily="34" charset="0"/>
              </a:rPr>
              <a:t>Archive &amp; Database</a:t>
            </a:r>
            <a:endParaRPr lang="ru-RU" sz="2700" b="1" dirty="0">
              <a:latin typeface="Arial Narrow" panose="020B060602020203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522618" y="5089414"/>
            <a:ext cx="3357255" cy="101841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56" tIns="57656" rIns="57656" bIns="57656" numCol="1" spcCol="1270" anchor="ctr" anchorCtr="0">
            <a:noAutofit/>
          </a:bodyPr>
          <a:lstStyle/>
          <a:p>
            <a:pPr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b="1" dirty="0" smtClean="0">
                <a:latin typeface="Arial Narrow" panose="020B0606020202030204" pitchFamily="34" charset="0"/>
              </a:rPr>
              <a:t>BP </a:t>
            </a:r>
            <a:r>
              <a:rPr lang="en-US" sz="2700" b="1" dirty="0">
                <a:latin typeface="Arial Narrow" panose="020B0606020202030204" pitchFamily="34" charset="0"/>
              </a:rPr>
              <a:t>Verification</a:t>
            </a:r>
            <a:endParaRPr lang="ru-RU" sz="2700" b="1" dirty="0">
              <a:latin typeface="Arial Narrow" panose="020B0606020202030204" pitchFamily="34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flipV="1">
            <a:off x="1850210" y="4192622"/>
            <a:ext cx="1248676" cy="896792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6077285" y="2032382"/>
            <a:ext cx="1139166" cy="93610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1850210" y="2032382"/>
            <a:ext cx="1248676" cy="93610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 flipV="1">
            <a:off x="6077285" y="4192622"/>
            <a:ext cx="1317542" cy="896792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0824" y="97266"/>
            <a:ext cx="71348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defRPr>
            </a:lvl1pPr>
          </a:lstStyle>
          <a:p>
            <a:r>
              <a:rPr lang="en-US" sz="2600" dirty="0" smtClean="0"/>
              <a:t>Soft- and Hardware Tools </a:t>
            </a:r>
            <a:r>
              <a:rPr lang="en-US" sz="2600" dirty="0"/>
              <a:t>for BPs Archiving </a:t>
            </a:r>
            <a:r>
              <a:rPr lang="en-US" sz="2600" dirty="0" smtClean="0"/>
              <a:t>&amp; Cataloging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9347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84" y="1058505"/>
            <a:ext cx="2155942" cy="189434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306" y="806263"/>
            <a:ext cx="1834688" cy="235029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849384" y="1479385"/>
            <a:ext cx="15440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Multispectral </a:t>
            </a:r>
          </a:p>
          <a:p>
            <a:pPr algn="ctr"/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imagery</a:t>
            </a:r>
          </a:p>
          <a:p>
            <a:pPr algn="ctr"/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~ 3-10 bands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2857" y="1484222"/>
            <a:ext cx="192232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Hyperspectral </a:t>
            </a:r>
          </a:p>
          <a:p>
            <a:pPr algn="ctr"/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imagery</a:t>
            </a:r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~100-300 bands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26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0314" y="-103911"/>
            <a:ext cx="695598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60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Secondary </a:t>
            </a:r>
            <a:r>
              <a:rPr lang="en-US" dirty="0" smtClean="0"/>
              <a:t>BPs for </a:t>
            </a:r>
            <a:r>
              <a:rPr lang="en-US" dirty="0"/>
              <a:t>Optical </a:t>
            </a:r>
            <a:r>
              <a:rPr lang="en-US" dirty="0" smtClean="0"/>
              <a:t>Imagery: </a:t>
            </a:r>
            <a:r>
              <a:rPr lang="en-US" dirty="0"/>
              <a:t>Top-of-Atmosphere Reflectance Images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597" y="3429000"/>
            <a:ext cx="3481055" cy="157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740" y="3229125"/>
            <a:ext cx="6156176" cy="247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333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Таблица 2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98496432"/>
                  </p:ext>
                </p:extLst>
              </p:nvPr>
            </p:nvGraphicFramePr>
            <p:xfrm>
              <a:off x="107504" y="2809394"/>
              <a:ext cx="8928992" cy="355345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604522"/>
                    <a:gridCol w="3952330"/>
                    <a:gridCol w="2372140"/>
                  </a:tblGrid>
                  <a:tr h="40245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Arial Narrow" panose="020B0606020202030204" pitchFamily="34" charset="0"/>
                            </a:rPr>
                            <a:t>Index Name</a:t>
                          </a:r>
                          <a:endParaRPr lang="ru-RU" sz="1800" dirty="0">
                            <a:effectLst/>
                            <a:latin typeface="Arial Narrow" panose="020B0606020202030204" pitchFamily="34" charset="0"/>
                            <a:cs typeface="Times New Roman"/>
                          </a:endParaRPr>
                        </a:p>
                      </a:txBody>
                      <a:tcPr marL="56378" marR="56378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Arial Narrow" panose="020B0606020202030204" pitchFamily="34" charset="0"/>
                            </a:rPr>
                            <a:t>Formula</a:t>
                          </a:r>
                          <a:endParaRPr lang="ru-RU" sz="1800" dirty="0">
                            <a:effectLst/>
                            <a:latin typeface="Arial Narrow" panose="020B0606020202030204" pitchFamily="34" charset="0"/>
                            <a:cs typeface="Times New Roman"/>
                          </a:endParaRPr>
                        </a:p>
                      </a:txBody>
                      <a:tcPr marL="56378" marR="56378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Arial Narrow" panose="020B0606020202030204" pitchFamily="34" charset="0"/>
                            </a:rPr>
                            <a:t>Actual Range</a:t>
                          </a:r>
                          <a:endParaRPr lang="ru-RU" sz="1800" dirty="0">
                            <a:effectLst/>
                            <a:latin typeface="Arial Narrow" panose="020B0606020202030204" pitchFamily="34" charset="0"/>
                            <a:cs typeface="Times New Roman"/>
                          </a:endParaRPr>
                        </a:p>
                      </a:txBody>
                      <a:tcPr marL="56378" marR="56378" marT="0" marB="0" anchor="ctr"/>
                    </a:tc>
                  </a:tr>
                  <a:tr h="65487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u="none" strike="noStrike" dirty="0">
                              <a:effectLst/>
                              <a:latin typeface="Arial Narrow" panose="020B0606020202030204" pitchFamily="34" charset="0"/>
                            </a:rPr>
                            <a:t>Normalized Difference Vegetation Index (NDVI)</a:t>
                          </a:r>
                          <a:endParaRPr lang="ru-RU" sz="1800" dirty="0">
                            <a:effectLst/>
                            <a:latin typeface="Arial Narrow" panose="020B0606020202030204" pitchFamily="34" charset="0"/>
                            <a:cs typeface="Times New Roman"/>
                          </a:endParaRPr>
                        </a:p>
                      </a:txBody>
                      <a:tcPr marL="56378" marR="56378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𝑁𝐷𝑉𝐼</m:t>
                                </m:r>
                                <m:r>
                                  <a:rPr lang="ru-RU" sz="180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ru-RU" sz="1800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ru-RU" sz="1800" i="1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NIR</m:t>
                                        </m:r>
                                      </m:sub>
                                    </m:sSub>
                                    <m:r>
                                      <a:rPr lang="ru-RU" sz="1800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effectLst/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ru-RU" sz="1800" i="1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RED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ru-RU" sz="1800" i="1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NIR</m:t>
                                        </m:r>
                                      </m:sub>
                                    </m:sSub>
                                    <m:r>
                                      <a:rPr lang="ru-RU" sz="1800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effectLst/>
                                        <a:latin typeface="Cambria Math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ru-RU" sz="1800" i="1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RED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  <a:cs typeface="Times New Roman"/>
                          </a:endParaRPr>
                        </a:p>
                      </a:txBody>
                      <a:tcPr marL="56378" marR="56378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[-1;1]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Vegetation [0.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2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;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0.8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  <a:cs typeface="Times New Roman"/>
                          </a:endParaRPr>
                        </a:p>
                      </a:txBody>
                      <a:tcPr marL="56378" marR="56378" marT="0" marB="0" anchor="ctr"/>
                    </a:tc>
                  </a:tr>
                  <a:tr h="59318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u="none" strike="noStrike" dirty="0">
                              <a:effectLst/>
                              <a:latin typeface="Arial Narrow" panose="020B0606020202030204" pitchFamily="34" charset="0"/>
                            </a:rPr>
                            <a:t>Simple Ratio</a:t>
                          </a:r>
                          <a:r>
                            <a:rPr lang="ru-RU" sz="1800" u="none" strike="noStrike" dirty="0">
                              <a:effectLst/>
                              <a:latin typeface="Arial Narrow" panose="020B0606020202030204" pitchFamily="34" charset="0"/>
                            </a:rPr>
                            <a:t> (</a:t>
                          </a:r>
                          <a:r>
                            <a:rPr lang="en-US" sz="1800" u="none" strike="noStrike" dirty="0">
                              <a:effectLst/>
                              <a:latin typeface="Arial Narrow" panose="020B0606020202030204" pitchFamily="34" charset="0"/>
                            </a:rPr>
                            <a:t>SR</a:t>
                          </a:r>
                          <a:r>
                            <a:rPr lang="ru-RU" sz="1800" u="none" strike="noStrike" dirty="0">
                              <a:effectLst/>
                              <a:latin typeface="Arial Narrow" panose="020B0606020202030204" pitchFamily="34" charset="0"/>
                            </a:rPr>
                            <a:t>)</a:t>
                          </a:r>
                          <a:endParaRPr lang="ru-RU" sz="1800" dirty="0">
                            <a:effectLst/>
                            <a:latin typeface="Arial Narrow" panose="020B0606020202030204" pitchFamily="34" charset="0"/>
                            <a:cs typeface="Times New Roman"/>
                          </a:endParaRPr>
                        </a:p>
                      </a:txBody>
                      <a:tcPr marL="56378" marR="56378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𝑆𝑅</m:t>
                                </m:r>
                                <m:r>
                                  <a:rPr lang="ru-RU" sz="180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ru-RU" sz="1800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ru-RU" sz="1800" i="1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NIR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ru-RU" sz="1800" i="1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RED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  <a:cs typeface="Times New Roman"/>
                          </a:endParaRPr>
                        </a:p>
                      </a:txBody>
                      <a:tcPr marL="56378" marR="56378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[0;30]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Vegetation [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2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;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8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  <a:cs typeface="Times New Roman"/>
                          </a:endParaRPr>
                        </a:p>
                      </a:txBody>
                      <a:tcPr marL="56378" marR="56378" marT="0" marB="0" anchor="ctr"/>
                    </a:tc>
                  </a:tr>
                  <a:tr h="59318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u="none" strike="noStrike" dirty="0">
                              <a:effectLst/>
                              <a:latin typeface="Arial Narrow" panose="020B0606020202030204" pitchFamily="34" charset="0"/>
                            </a:rPr>
                            <a:t>Simple Ratio Red/Green (RGR)</a:t>
                          </a:r>
                          <a:endParaRPr lang="ru-RU" sz="1800" dirty="0">
                            <a:effectLst/>
                            <a:latin typeface="Arial Narrow" panose="020B0606020202030204" pitchFamily="34" charset="0"/>
                            <a:cs typeface="Times New Roman"/>
                          </a:endParaRPr>
                        </a:p>
                      </a:txBody>
                      <a:tcPr marL="56378" marR="56378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𝑅𝐺𝑅</m:t>
                                </m:r>
                                <m:r>
                                  <a:rPr lang="ru-RU" sz="180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ru-RU" sz="1800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ru-RU" sz="1800" i="1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RED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ru-RU" sz="1800" i="1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GREEN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  <a:cs typeface="Times New Roman"/>
                          </a:endParaRPr>
                        </a:p>
                      </a:txBody>
                      <a:tcPr marL="56378" marR="56378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[0,1;8&gt;]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Healthy Vegetation [0.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7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;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3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  <a:cs typeface="Times New Roman"/>
                          </a:endParaRPr>
                        </a:p>
                      </a:txBody>
                      <a:tcPr marL="56378" marR="56378" marT="0" marB="0" anchor="ctr"/>
                    </a:tc>
                  </a:tr>
                  <a:tr h="65487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u="none" strike="noStrike" dirty="0">
                              <a:effectLst/>
                              <a:latin typeface="Arial Narrow" panose="020B0606020202030204" pitchFamily="34" charset="0"/>
                            </a:rPr>
                            <a:t>Atmospherically Resistant Vegetation Index (ARVI)</a:t>
                          </a:r>
                          <a:endParaRPr lang="ru-RU" sz="1800" dirty="0">
                            <a:effectLst/>
                            <a:latin typeface="Arial Narrow" panose="020B0606020202030204" pitchFamily="34" charset="0"/>
                            <a:cs typeface="Times New Roman"/>
                          </a:endParaRPr>
                        </a:p>
                      </a:txBody>
                      <a:tcPr marL="56378" marR="56378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𝐴𝑅𝑉𝐼</m:t>
                                </m:r>
                                <m:r>
                                  <a:rPr lang="en-US" sz="1800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ru-RU" sz="1800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ru-RU" sz="1800" i="1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NIR</m:t>
                                        </m:r>
                                      </m:sub>
                                    </m:sSub>
                                    <m:r>
                                      <a:rPr lang="en-US" sz="1800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effectLst/>
                                        <a:latin typeface="Cambria Math"/>
                                      </a:rPr>
                                      <m:t>−2</m:t>
                                    </m:r>
                                    <m:sSub>
                                      <m:sSubPr>
                                        <m:ctrlPr>
                                          <a:rPr lang="ru-RU" sz="1800" i="1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RED</m:t>
                                        </m:r>
                                      </m:sub>
                                    </m:sSub>
                                    <m:r>
                                      <a:rPr lang="en-US" sz="1800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effectLst/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ru-RU" sz="1800" i="1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BLUE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ru-RU" sz="1800" i="1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NIR</m:t>
                                        </m:r>
                                      </m:sub>
                                    </m:sSub>
                                    <m:r>
                                      <a:rPr lang="en-US" sz="1800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effectLst/>
                                        <a:latin typeface="Cambria Math"/>
                                      </a:rPr>
                                      <m:t>+2</m:t>
                                    </m:r>
                                    <m:sSub>
                                      <m:sSubPr>
                                        <m:ctrlPr>
                                          <a:rPr lang="ru-RU" sz="1800" i="1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RED</m:t>
                                        </m:r>
                                      </m:sub>
                                    </m:sSub>
                                    <m:r>
                                      <a:rPr lang="en-US" sz="1800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effectLst/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ru-RU" sz="1800" i="1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BLUE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  <a:cs typeface="Times New Roman"/>
                          </a:endParaRPr>
                        </a:p>
                      </a:txBody>
                      <a:tcPr marL="56378" marR="56378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[-1;1]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Vegetation [0.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2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;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0.8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  <a:cs typeface="Times New Roman"/>
                          </a:endParaRPr>
                        </a:p>
                      </a:txBody>
                      <a:tcPr marL="56378" marR="56378" marT="0" marB="0" anchor="ctr"/>
                    </a:tc>
                  </a:tr>
                  <a:tr h="654875">
                    <a:tc>
                      <a:txBody>
                        <a:bodyPr/>
                        <a:lstStyle/>
                        <a:p>
                          <a:pPr marR="21590" algn="ctr">
                            <a:spcAft>
                              <a:spcPts val="0"/>
                            </a:spcAft>
                          </a:pPr>
                          <a:r>
                            <a:rPr lang="en-US" sz="1800" u="none" strike="noStrike" dirty="0">
                              <a:effectLst/>
                              <a:latin typeface="Arial Narrow" panose="020B0606020202030204" pitchFamily="34" charset="0"/>
                            </a:rPr>
                            <a:t>Enhanced Vegetation Index</a:t>
                          </a:r>
                          <a:r>
                            <a:rPr lang="ru-RU" sz="1800" u="none" strike="noStrike" dirty="0">
                              <a:effectLst/>
                              <a:latin typeface="Arial Narrow" panose="020B0606020202030204" pitchFamily="34" charset="0"/>
                            </a:rPr>
                            <a:t> (</a:t>
                          </a:r>
                          <a:r>
                            <a:rPr lang="en-US" sz="1800" u="none" strike="noStrike" dirty="0">
                              <a:effectLst/>
                              <a:latin typeface="Arial Narrow" panose="020B0606020202030204" pitchFamily="34" charset="0"/>
                            </a:rPr>
                            <a:t>EVI</a:t>
                          </a:r>
                          <a:r>
                            <a:rPr lang="ru-RU" sz="1800" u="none" strike="noStrike" dirty="0">
                              <a:effectLst/>
                              <a:latin typeface="Arial Narrow" panose="020B0606020202030204" pitchFamily="34" charset="0"/>
                            </a:rPr>
                            <a:t>)</a:t>
                          </a:r>
                          <a:endParaRPr lang="ru-RU" sz="1800" dirty="0">
                            <a:effectLst/>
                            <a:latin typeface="Arial Narrow" panose="020B0606020202030204" pitchFamily="34" charset="0"/>
                            <a:cs typeface="Times New Roman"/>
                          </a:endParaRPr>
                        </a:p>
                      </a:txBody>
                      <a:tcPr marL="56378" marR="56378" marT="0" marB="0" anchor="ctr"/>
                    </a:tc>
                    <a:tc>
                      <a:txBody>
                        <a:bodyPr/>
                        <a:lstStyle/>
                        <a:p>
                          <a:pPr marR="21590"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𝐸𝑉𝐼</m:t>
                                </m:r>
                                <m:r>
                                  <a:rPr lang="ru-RU" sz="180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ru-RU" sz="1800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ru-RU" sz="1800" i="1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NIR</m:t>
                                        </m:r>
                                      </m:sub>
                                    </m:sSub>
                                    <m:r>
                                      <a:rPr lang="ru-RU" sz="1800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effectLst/>
                                        <a:latin typeface="Cambria Math"/>
                                      </a:rPr>
                                      <m:t>−2</m:t>
                                    </m:r>
                                    <m:sSub>
                                      <m:sSubPr>
                                        <m:ctrlPr>
                                          <a:rPr lang="ru-RU" sz="1800" i="1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RED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ru-RU" sz="1800" i="1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NIR</m:t>
                                        </m:r>
                                      </m:sub>
                                    </m:sSub>
                                    <m:r>
                                      <a:rPr lang="ru-RU" sz="1800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effectLst/>
                                        <a:latin typeface="Cambria Math"/>
                                      </a:rPr>
                                      <m:t>+6</m:t>
                                    </m:r>
                                    <m:sSub>
                                      <m:sSubPr>
                                        <m:ctrlPr>
                                          <a:rPr lang="ru-RU" sz="1800" i="1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RED</m:t>
                                        </m:r>
                                      </m:sub>
                                    </m:sSub>
                                    <m:r>
                                      <a:rPr lang="ru-RU" sz="1800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effectLst/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ru-RU" sz="1800" i="1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180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7,5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BLUE</m:t>
                                        </m:r>
                                      </m:sub>
                                    </m:sSub>
                                    <m:r>
                                      <a:rPr lang="ru-RU" sz="1800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effectLst/>
                                        <a:latin typeface="Cambria Math"/>
                                      </a:rPr>
                                      <m:t>+1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  <a:cs typeface="Times New Roman"/>
                          </a:endParaRPr>
                        </a:p>
                      </a:txBody>
                      <a:tcPr marL="56378" marR="56378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[-1;1]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Vegetation [0.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2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;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0.8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  <a:cs typeface="Times New Roman"/>
                          </a:endParaRPr>
                        </a:p>
                      </a:txBody>
                      <a:tcPr marL="56378" marR="56378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Таблица 2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98496432"/>
                  </p:ext>
                </p:extLst>
              </p:nvPr>
            </p:nvGraphicFramePr>
            <p:xfrm>
              <a:off x="107504" y="2809394"/>
              <a:ext cx="8928992" cy="355345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604522"/>
                    <a:gridCol w="3952330"/>
                    <a:gridCol w="2372140"/>
                  </a:tblGrid>
                  <a:tr h="40245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Arial Narrow" panose="020B0606020202030204" pitchFamily="34" charset="0"/>
                            </a:rPr>
                            <a:t>Index Name</a:t>
                          </a:r>
                          <a:endParaRPr lang="ru-RU" sz="1800" dirty="0">
                            <a:effectLst/>
                            <a:latin typeface="Arial Narrow" panose="020B0606020202030204" pitchFamily="34" charset="0"/>
                            <a:cs typeface="Times New Roman"/>
                          </a:endParaRPr>
                        </a:p>
                      </a:txBody>
                      <a:tcPr marL="56378" marR="56378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Arial Narrow" panose="020B0606020202030204" pitchFamily="34" charset="0"/>
                            </a:rPr>
                            <a:t>Formula</a:t>
                          </a:r>
                          <a:endParaRPr lang="ru-RU" sz="1800" dirty="0">
                            <a:effectLst/>
                            <a:latin typeface="Arial Narrow" panose="020B0606020202030204" pitchFamily="34" charset="0"/>
                            <a:cs typeface="Times New Roman"/>
                          </a:endParaRPr>
                        </a:p>
                      </a:txBody>
                      <a:tcPr marL="56378" marR="56378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Arial Narrow" panose="020B0606020202030204" pitchFamily="34" charset="0"/>
                            </a:rPr>
                            <a:t>Actual Range</a:t>
                          </a:r>
                          <a:endParaRPr lang="ru-RU" sz="1800" dirty="0">
                            <a:effectLst/>
                            <a:latin typeface="Arial Narrow" panose="020B0606020202030204" pitchFamily="34" charset="0"/>
                            <a:cs typeface="Times New Roman"/>
                          </a:endParaRPr>
                        </a:p>
                      </a:txBody>
                      <a:tcPr marL="56378" marR="56378" marT="0" marB="0" anchor="ctr"/>
                    </a:tc>
                  </a:tr>
                  <a:tr h="65487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u="none" strike="noStrike" dirty="0">
                              <a:effectLst/>
                              <a:latin typeface="Arial Narrow" panose="020B0606020202030204" pitchFamily="34" charset="0"/>
                            </a:rPr>
                            <a:t>Normalized Difference Vegetation Index (NDVI)</a:t>
                          </a:r>
                          <a:endParaRPr lang="ru-RU" sz="1800" dirty="0">
                            <a:effectLst/>
                            <a:latin typeface="Arial Narrow" panose="020B0606020202030204" pitchFamily="34" charset="0"/>
                            <a:cs typeface="Times New Roman"/>
                          </a:endParaRPr>
                        </a:p>
                      </a:txBody>
                      <a:tcPr marL="56378" marR="56378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56378" marR="56378" marT="0" marB="0" anchor="ctr">
                        <a:blipFill rotWithShape="1">
                          <a:blip r:embed="rId2"/>
                          <a:stretch>
                            <a:fillRect l="-66049" t="-62617" r="-60185" b="-3981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[-1;1]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Vegetation [0.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2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;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0.8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  <a:cs typeface="Times New Roman"/>
                          </a:endParaRPr>
                        </a:p>
                      </a:txBody>
                      <a:tcPr marL="56378" marR="56378" marT="0" marB="0" anchor="ctr"/>
                    </a:tc>
                  </a:tr>
                  <a:tr h="59318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u="none" strike="noStrike" dirty="0">
                              <a:effectLst/>
                              <a:latin typeface="Arial Narrow" panose="020B0606020202030204" pitchFamily="34" charset="0"/>
                            </a:rPr>
                            <a:t>Simple Ratio</a:t>
                          </a:r>
                          <a:r>
                            <a:rPr lang="ru-RU" sz="1800" u="none" strike="noStrike" dirty="0">
                              <a:effectLst/>
                              <a:latin typeface="Arial Narrow" panose="020B0606020202030204" pitchFamily="34" charset="0"/>
                            </a:rPr>
                            <a:t> (</a:t>
                          </a:r>
                          <a:r>
                            <a:rPr lang="en-US" sz="1800" u="none" strike="noStrike" dirty="0">
                              <a:effectLst/>
                              <a:latin typeface="Arial Narrow" panose="020B0606020202030204" pitchFamily="34" charset="0"/>
                            </a:rPr>
                            <a:t>SR</a:t>
                          </a:r>
                          <a:r>
                            <a:rPr lang="ru-RU" sz="1800" u="none" strike="noStrike" dirty="0">
                              <a:effectLst/>
                              <a:latin typeface="Arial Narrow" panose="020B0606020202030204" pitchFamily="34" charset="0"/>
                            </a:rPr>
                            <a:t>)</a:t>
                          </a:r>
                          <a:endParaRPr lang="ru-RU" sz="1800" dirty="0">
                            <a:effectLst/>
                            <a:latin typeface="Arial Narrow" panose="020B0606020202030204" pitchFamily="34" charset="0"/>
                            <a:cs typeface="Times New Roman"/>
                          </a:endParaRPr>
                        </a:p>
                      </a:txBody>
                      <a:tcPr marL="56378" marR="56378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56378" marR="56378" marT="0" marB="0" anchor="ctr">
                        <a:blipFill rotWithShape="1">
                          <a:blip r:embed="rId2"/>
                          <a:stretch>
                            <a:fillRect l="-66049" t="-177551" r="-60185" b="-3346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[0;30]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Vegetation [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2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;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8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  <a:cs typeface="Times New Roman"/>
                          </a:endParaRPr>
                        </a:p>
                      </a:txBody>
                      <a:tcPr marL="56378" marR="56378" marT="0" marB="0" anchor="ctr"/>
                    </a:tc>
                  </a:tr>
                  <a:tr h="59318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u="none" strike="noStrike" dirty="0">
                              <a:effectLst/>
                              <a:latin typeface="Arial Narrow" panose="020B0606020202030204" pitchFamily="34" charset="0"/>
                            </a:rPr>
                            <a:t>Simple Ratio Red/Green (RGR)</a:t>
                          </a:r>
                          <a:endParaRPr lang="ru-RU" sz="1800" dirty="0">
                            <a:effectLst/>
                            <a:latin typeface="Arial Narrow" panose="020B0606020202030204" pitchFamily="34" charset="0"/>
                            <a:cs typeface="Times New Roman"/>
                          </a:endParaRPr>
                        </a:p>
                      </a:txBody>
                      <a:tcPr marL="56378" marR="56378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56378" marR="56378" marT="0" marB="0" anchor="ctr">
                        <a:blipFill rotWithShape="1">
                          <a:blip r:embed="rId2"/>
                          <a:stretch>
                            <a:fillRect l="-66049" t="-280412" r="-60185" b="-2381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[0,1;8&gt;]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Healthy Vegetation [0.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7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;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3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  <a:cs typeface="Times New Roman"/>
                          </a:endParaRPr>
                        </a:p>
                      </a:txBody>
                      <a:tcPr marL="56378" marR="56378" marT="0" marB="0" anchor="ctr"/>
                    </a:tc>
                  </a:tr>
                  <a:tr h="65487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u="none" strike="noStrike" dirty="0">
                              <a:effectLst/>
                              <a:latin typeface="Arial Narrow" panose="020B0606020202030204" pitchFamily="34" charset="0"/>
                            </a:rPr>
                            <a:t>Atmospherically Resistant Vegetation Index (ARVI)</a:t>
                          </a:r>
                          <a:endParaRPr lang="ru-RU" sz="1800" dirty="0">
                            <a:effectLst/>
                            <a:latin typeface="Arial Narrow" panose="020B0606020202030204" pitchFamily="34" charset="0"/>
                            <a:cs typeface="Times New Roman"/>
                          </a:endParaRPr>
                        </a:p>
                      </a:txBody>
                      <a:tcPr marL="56378" marR="56378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56378" marR="56378" marT="0" marB="0" anchor="ctr">
                        <a:blipFill rotWithShape="1">
                          <a:blip r:embed="rId2"/>
                          <a:stretch>
                            <a:fillRect l="-66049" t="-341667" r="-60185" b="-113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[-1;1]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Vegetation [0.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2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;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0.8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  <a:cs typeface="Times New Roman"/>
                          </a:endParaRPr>
                        </a:p>
                      </a:txBody>
                      <a:tcPr marL="56378" marR="56378" marT="0" marB="0" anchor="ctr"/>
                    </a:tc>
                  </a:tr>
                  <a:tr h="654875">
                    <a:tc>
                      <a:txBody>
                        <a:bodyPr/>
                        <a:lstStyle/>
                        <a:p>
                          <a:pPr marR="21590" algn="ctr">
                            <a:spcAft>
                              <a:spcPts val="0"/>
                            </a:spcAft>
                          </a:pPr>
                          <a:r>
                            <a:rPr lang="en-US" sz="1800" u="none" strike="noStrike" dirty="0">
                              <a:effectLst/>
                              <a:latin typeface="Arial Narrow" panose="020B0606020202030204" pitchFamily="34" charset="0"/>
                            </a:rPr>
                            <a:t>Enhanced Vegetation Index</a:t>
                          </a:r>
                          <a:r>
                            <a:rPr lang="ru-RU" sz="1800" u="none" strike="noStrike" dirty="0">
                              <a:effectLst/>
                              <a:latin typeface="Arial Narrow" panose="020B0606020202030204" pitchFamily="34" charset="0"/>
                            </a:rPr>
                            <a:t> (</a:t>
                          </a:r>
                          <a:r>
                            <a:rPr lang="en-US" sz="1800" u="none" strike="noStrike" dirty="0">
                              <a:effectLst/>
                              <a:latin typeface="Arial Narrow" panose="020B0606020202030204" pitchFamily="34" charset="0"/>
                            </a:rPr>
                            <a:t>EVI</a:t>
                          </a:r>
                          <a:r>
                            <a:rPr lang="ru-RU" sz="1800" u="none" strike="noStrike" dirty="0">
                              <a:effectLst/>
                              <a:latin typeface="Arial Narrow" panose="020B0606020202030204" pitchFamily="34" charset="0"/>
                            </a:rPr>
                            <a:t>)</a:t>
                          </a:r>
                          <a:endParaRPr lang="ru-RU" sz="1800" dirty="0">
                            <a:effectLst/>
                            <a:latin typeface="Arial Narrow" panose="020B0606020202030204" pitchFamily="34" charset="0"/>
                            <a:cs typeface="Times New Roman"/>
                          </a:endParaRPr>
                        </a:p>
                      </a:txBody>
                      <a:tcPr marL="56378" marR="56378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56378" marR="56378" marT="0" marB="0" anchor="ctr">
                        <a:blipFill rotWithShape="1">
                          <a:blip r:embed="rId2"/>
                          <a:stretch>
                            <a:fillRect l="-66049" t="-445794" r="-60185" b="-149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[-1;1]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Vegetation [0.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2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;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0.8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  <a:cs typeface="Times New Roman"/>
                          </a:endParaRPr>
                        </a:p>
                      </a:txBody>
                      <a:tcPr marL="56378" marR="56378" marT="0" marB="0" anchor="ctr"/>
                    </a:tc>
                  </a:tr>
                </a:tbl>
              </a:graphicData>
            </a:graphic>
          </p:graphicFrame>
        </mc:Fallback>
      </mc:AlternateContent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965321"/>
              </p:ext>
            </p:extLst>
          </p:nvPr>
        </p:nvGraphicFramePr>
        <p:xfrm>
          <a:off x="2051720" y="808246"/>
          <a:ext cx="4645440" cy="1946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4860"/>
                <a:gridCol w="1570290"/>
                <a:gridCol w="1570290"/>
              </a:tblGrid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dirty="0" smtClean="0">
                          <a:effectLst/>
                          <a:latin typeface="Arial Narrow" panose="020B0606020202030204" pitchFamily="34" charset="0"/>
                        </a:rPr>
                        <a:t>Satellite</a:t>
                      </a:r>
                      <a:endParaRPr lang="ru-RU" sz="1900" dirty="0">
                        <a:effectLst/>
                        <a:latin typeface="Arial Narrow" panose="020B0606020202030204" pitchFamily="34" charset="0"/>
                        <a:cs typeface="Times New Roman"/>
                      </a:endParaRPr>
                    </a:p>
                  </a:txBody>
                  <a:tcPr marL="56378" marR="563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dirty="0" smtClean="0">
                          <a:effectLst/>
                          <a:latin typeface="Arial Narrow" panose="020B0606020202030204" pitchFamily="34" charset="0"/>
                        </a:rPr>
                        <a:t>Sensor</a:t>
                      </a:r>
                      <a:endParaRPr lang="ru-RU" sz="1900" dirty="0">
                        <a:effectLst/>
                        <a:latin typeface="Arial Narrow" panose="020B0606020202030204" pitchFamily="34" charset="0"/>
                        <a:cs typeface="Times New Roman"/>
                      </a:endParaRPr>
                    </a:p>
                  </a:txBody>
                  <a:tcPr marL="56378" marR="563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dirty="0" smtClean="0">
                          <a:effectLst/>
                          <a:latin typeface="Arial Narrow" panose="020B0606020202030204" pitchFamily="34" charset="0"/>
                        </a:rPr>
                        <a:t>Actual bands</a:t>
                      </a:r>
                      <a:endParaRPr lang="ru-RU" sz="1900" dirty="0">
                        <a:effectLst/>
                        <a:latin typeface="Arial Narrow" panose="020B0606020202030204" pitchFamily="34" charset="0"/>
                        <a:cs typeface="Times New Roman"/>
                      </a:endParaRPr>
                    </a:p>
                  </a:txBody>
                  <a:tcPr marL="56378" marR="56378" marT="0" marB="0" anchor="ctr"/>
                </a:tc>
              </a:tr>
              <a:tr h="4345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u="none" strike="noStrike" dirty="0" smtClean="0">
                          <a:effectLst/>
                          <a:latin typeface="Arial Narrow" panose="020B0606020202030204" pitchFamily="34" charset="0"/>
                        </a:rPr>
                        <a:t>Meteor-M</a:t>
                      </a:r>
                      <a:r>
                        <a:rPr lang="ru-RU" sz="1900" u="none" strike="noStrike" dirty="0" smtClean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1900" dirty="0">
                        <a:effectLst/>
                        <a:latin typeface="Arial Narrow" panose="020B0606020202030204" pitchFamily="34" charset="0"/>
                        <a:cs typeface="Times New Roman"/>
                      </a:endParaRPr>
                    </a:p>
                  </a:txBody>
                  <a:tcPr marL="56378" marR="56378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KMSS</a:t>
                      </a:r>
                      <a:endParaRPr lang="ru-RU" sz="190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cs typeface="Times New Roman"/>
                      </a:endParaRPr>
                    </a:p>
                  </a:txBody>
                  <a:tcPr marL="56378" marR="5637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R, G, B, NIR</a:t>
                      </a:r>
                      <a:endParaRPr lang="en-US" sz="19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6378" marR="56378" marT="0" marB="0" anchor="ctr"/>
                </a:tc>
              </a:tr>
              <a:tr h="3936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u="none" strike="noStrike" dirty="0" err="1" smtClean="0">
                          <a:effectLst/>
                          <a:latin typeface="Arial Narrow" panose="020B0606020202030204" pitchFamily="34" charset="0"/>
                        </a:rPr>
                        <a:t>Resurs</a:t>
                      </a:r>
                      <a:r>
                        <a:rPr lang="en-US" sz="1900" u="none" strike="noStrike" dirty="0" smtClean="0">
                          <a:effectLst/>
                          <a:latin typeface="Arial Narrow" panose="020B0606020202030204" pitchFamily="34" charset="0"/>
                        </a:rPr>
                        <a:t>-P</a:t>
                      </a:r>
                      <a:r>
                        <a:rPr lang="ru-RU" sz="1900" u="none" strike="noStrike" dirty="0" smtClean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900" dirty="0">
                        <a:effectLst/>
                        <a:latin typeface="Arial Narrow" panose="020B0606020202030204" pitchFamily="34" charset="0"/>
                        <a:cs typeface="Times New Roman"/>
                      </a:endParaRPr>
                    </a:p>
                  </a:txBody>
                  <a:tcPr marL="56378" marR="563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SHMSA</a:t>
                      </a:r>
                      <a:endParaRPr lang="ru-RU" sz="1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cs typeface="Times New Roman"/>
                      </a:endParaRPr>
                    </a:p>
                  </a:txBody>
                  <a:tcPr marL="56378" marR="563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R,G,B, NIR</a:t>
                      </a:r>
                      <a:endParaRPr lang="ru-RU" sz="1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cs typeface="Times New Roman"/>
                      </a:endParaRPr>
                    </a:p>
                  </a:txBody>
                  <a:tcPr marL="56378" marR="56378" marT="0" marB="0" anchor="ctr"/>
                </a:tc>
              </a:tr>
              <a:tr h="3936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u="none" strike="noStrike" dirty="0" smtClean="0">
                          <a:effectLst/>
                          <a:latin typeface="Arial Narrow" panose="020B0606020202030204" pitchFamily="34" charset="0"/>
                          <a:cs typeface="+mn-cs"/>
                        </a:rPr>
                        <a:t>Kanopus-V1</a:t>
                      </a:r>
                      <a:endParaRPr lang="ru-RU" sz="1900" dirty="0">
                        <a:effectLst/>
                        <a:latin typeface="Arial Narrow" panose="020B0606020202030204" pitchFamily="34" charset="0"/>
                        <a:cs typeface="Times New Roman"/>
                      </a:endParaRPr>
                    </a:p>
                  </a:txBody>
                  <a:tcPr marL="56378" marR="563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cs typeface="+mn-cs"/>
                        </a:rPr>
                        <a:t>MSS</a:t>
                      </a:r>
                      <a:endParaRPr lang="ru-RU" sz="1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cs typeface="Times New Roman"/>
                      </a:endParaRPr>
                    </a:p>
                  </a:txBody>
                  <a:tcPr marL="56378" marR="563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R,G,B</a:t>
                      </a:r>
                      <a:endParaRPr lang="ru-RU" sz="1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cs typeface="Times New Roman"/>
                      </a:endParaRPr>
                    </a:p>
                  </a:txBody>
                  <a:tcPr marL="56378" marR="56378" marT="0" marB="0" anchor="ctr"/>
                </a:tc>
              </a:tr>
              <a:tr h="4345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dirty="0" smtClean="0">
                          <a:effectLst/>
                          <a:latin typeface="Arial Narrow" panose="020B0606020202030204" pitchFamily="34" charset="0"/>
                          <a:cs typeface="Times New Roman"/>
                        </a:rPr>
                        <a:t>Landsat-8</a:t>
                      </a:r>
                      <a:endParaRPr lang="ru-RU" sz="1900" dirty="0">
                        <a:effectLst/>
                        <a:latin typeface="Arial Narrow" panose="020B0606020202030204" pitchFamily="34" charset="0"/>
                        <a:cs typeface="Times New Roman"/>
                      </a:endParaRPr>
                    </a:p>
                  </a:txBody>
                  <a:tcPr marL="56378" marR="563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cs typeface="Times New Roman"/>
                        </a:rPr>
                        <a:t>OLI</a:t>
                      </a:r>
                      <a:endParaRPr lang="ru-RU" sz="1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cs typeface="Times New Roman"/>
                      </a:endParaRPr>
                    </a:p>
                  </a:txBody>
                  <a:tcPr marL="56378" marR="563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R,G,B,NIR</a:t>
                      </a:r>
                      <a:endParaRPr lang="ru-RU" sz="1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cs typeface="Times New Roman"/>
                      </a:endParaRPr>
                    </a:p>
                  </a:txBody>
                  <a:tcPr marL="56378" marR="56378" marT="0" marB="0" anchor="ctr"/>
                </a:tc>
              </a:tr>
            </a:tbl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27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3846" y="102680"/>
            <a:ext cx="71824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60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Secondary </a:t>
            </a:r>
            <a:r>
              <a:rPr lang="en-US" dirty="0" smtClean="0"/>
              <a:t>BPs for </a:t>
            </a:r>
            <a:r>
              <a:rPr lang="en-US" dirty="0"/>
              <a:t>Multispectral </a:t>
            </a:r>
            <a:r>
              <a:rPr lang="en-US" dirty="0" smtClean="0"/>
              <a:t>Imagery</a:t>
            </a:r>
            <a:r>
              <a:rPr lang="en-US" dirty="0"/>
              <a:t>: Index Images</a:t>
            </a:r>
          </a:p>
        </p:txBody>
      </p:sp>
    </p:spTree>
    <p:extLst>
      <p:ext uri="{BB962C8B-B14F-4D97-AF65-F5344CB8AC3E}">
        <p14:creationId xmlns:p14="http://schemas.microsoft.com/office/powerpoint/2010/main" val="409311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28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6762" y="88166"/>
            <a:ext cx="70384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60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Secondary </a:t>
            </a:r>
            <a:r>
              <a:rPr lang="en-US" dirty="0" smtClean="0"/>
              <a:t>BPs for </a:t>
            </a:r>
            <a:r>
              <a:rPr lang="en-US" dirty="0"/>
              <a:t>Hyperspectral </a:t>
            </a:r>
            <a:r>
              <a:rPr lang="en-US" dirty="0" smtClean="0"/>
              <a:t>Imagery</a:t>
            </a:r>
            <a:r>
              <a:rPr lang="en-US" dirty="0"/>
              <a:t>: </a:t>
            </a:r>
            <a:r>
              <a:rPr lang="en-US" dirty="0" smtClean="0"/>
              <a:t>Index </a:t>
            </a:r>
            <a:r>
              <a:rPr lang="en-US" dirty="0"/>
              <a:t>Images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6901711"/>
                  </p:ext>
                </p:extLst>
              </p:nvPr>
            </p:nvGraphicFramePr>
            <p:xfrm>
              <a:off x="34934" y="1832820"/>
              <a:ext cx="9073008" cy="473202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744416"/>
                    <a:gridCol w="2880320"/>
                    <a:gridCol w="2448272"/>
                  </a:tblGrid>
                  <a:tr h="28803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750" dirty="0" smtClean="0">
                              <a:effectLst/>
                              <a:latin typeface="Arial Narrow" panose="020B0606020202030204" pitchFamily="34" charset="0"/>
                            </a:rPr>
                            <a:t>Index Name</a:t>
                          </a:r>
                          <a:endParaRPr lang="ru-RU" sz="1750" dirty="0">
                            <a:effectLst/>
                            <a:latin typeface="Arial Narrow" panose="020B060602020203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Arial Narrow" panose="020B0606020202030204" pitchFamily="34" charset="0"/>
                            </a:rPr>
                            <a:t>Formula</a:t>
                          </a:r>
                          <a:endParaRPr lang="ru-RU" sz="1800" dirty="0">
                            <a:effectLst/>
                            <a:latin typeface="Arial Narrow" panose="020B060602020203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 smtClean="0">
                              <a:effectLst/>
                              <a:latin typeface="Arial Narrow" panose="020B0606020202030204" pitchFamily="34" charset="0"/>
                            </a:rPr>
                            <a:t>Actual Range</a:t>
                          </a:r>
                          <a:endParaRPr lang="ru-RU" sz="1800" dirty="0" smtClean="0">
                            <a:effectLst/>
                            <a:latin typeface="Arial Narrow" panose="020B0606020202030204" pitchFamily="34" charset="0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</a:tr>
                  <a:tr h="47469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750" u="none" strike="noStrike" dirty="0">
                              <a:effectLst/>
                              <a:latin typeface="Arial Narrow" panose="020B0606020202030204" pitchFamily="34" charset="0"/>
                            </a:rPr>
                            <a:t>Red Edge Normalized Difference Vegetation Index</a:t>
                          </a:r>
                          <a:endParaRPr lang="ru-RU" sz="1750" dirty="0">
                            <a:effectLst/>
                            <a:latin typeface="Arial Narrow" panose="020B060602020203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/>
                                    </a:rPr>
                                    <m:t>𝑁𝐷𝑉𝐼</m:t>
                                  </m:r>
                                </m:e>
                                <m:sub>
                                  <m:r>
                                    <a:rPr lang="en-US" sz="180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/>
                                    </a:rPr>
                                    <m:t>705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 =</a:t>
                          </a:r>
                          <a:r>
                            <a:rPr lang="ru-RU" sz="1800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ru-RU" sz="18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ru-RU" sz="18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ρ</m:t>
                                      </m:r>
                                    </m:e>
                                    <m:sub>
                                      <m: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750</m:t>
                                      </m:r>
                                    </m:sub>
                                  </m:sSub>
                                  <m:r>
                                    <a:rPr lang="en-US" sz="180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ru-RU" sz="18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ρ</m:t>
                                      </m:r>
                                    </m:e>
                                    <m:sub>
                                      <m: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705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ru-RU" sz="18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ρ</m:t>
                                      </m:r>
                                    </m:e>
                                    <m:sub>
                                      <m: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750</m:t>
                                      </m:r>
                                    </m:sub>
                                  </m:sSub>
                                  <m:r>
                                    <a:rPr lang="en-US" sz="180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/>
                                    </a:rPr>
                                    <m:t>+ </m:t>
                                  </m:r>
                                  <m:sSub>
                                    <m:sSubPr>
                                      <m:ctrlPr>
                                        <a:rPr lang="ru-RU" sz="18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ρ</m:t>
                                      </m:r>
                                    </m:e>
                                    <m:sub>
                                      <m: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705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n-US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[-1;1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]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Vegetation [0.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2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;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0.9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</a:tr>
                  <a:tr h="56632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750" u="none" strike="noStrike" dirty="0">
                              <a:effectLst/>
                              <a:latin typeface="Arial Narrow" panose="020B0606020202030204" pitchFamily="34" charset="0"/>
                            </a:rPr>
                            <a:t>Modified Red Edge Simple Ratio Index</a:t>
                          </a:r>
                          <a:endParaRPr lang="ru-RU" sz="1750" dirty="0">
                            <a:effectLst/>
                            <a:latin typeface="Arial Narrow" panose="020B060602020203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/>
                                    </a:rPr>
                                    <m:t>𝑚𝑆𝑅</m:t>
                                  </m:r>
                                </m:e>
                                <m:sub>
                                  <m:r>
                                    <a:rPr lang="ru-RU" sz="180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/>
                                    </a:rPr>
                                    <m:t>705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8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ru-RU" sz="18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ru-RU" sz="18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ρ</m:t>
                                      </m:r>
                                    </m:e>
                                    <m:sub>
                                      <m:r>
                                        <a:rPr lang="ru-RU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750</m:t>
                                      </m:r>
                                    </m:sub>
                                  </m:sSub>
                                  <m:r>
                                    <a:rPr lang="ru-RU" sz="180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ru-RU" sz="18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ρ</m:t>
                                      </m:r>
                                    </m:e>
                                    <m:sub>
                                      <m:r>
                                        <a:rPr lang="ru-RU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445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ru-RU" sz="18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ρ</m:t>
                                      </m:r>
                                    </m:e>
                                    <m:sub>
                                      <m: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705</m:t>
                                      </m:r>
                                    </m:sub>
                                  </m:sSub>
                                  <m:r>
                                    <a:rPr lang="en-US" sz="180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ru-RU" sz="18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ρ</m:t>
                                      </m:r>
                                    </m:e>
                                    <m:sub>
                                      <m: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445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n-US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[</a:t>
                          </a:r>
                          <a:r>
                            <a:rPr lang="ru-RU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0</a:t>
                          </a:r>
                          <a:r>
                            <a:rPr lang="en-US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;</a:t>
                          </a:r>
                          <a:r>
                            <a:rPr lang="ru-RU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30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]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Vegetation [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2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;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8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</a:tr>
                  <a:tr h="6278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750" dirty="0">
                              <a:effectLst/>
                              <a:latin typeface="Arial Narrow" panose="020B0606020202030204" pitchFamily="34" charset="0"/>
                            </a:rPr>
                            <a:t>Modified Red Edge Normalized Difference Vegetation Index</a:t>
                          </a:r>
                          <a:endParaRPr lang="ru-RU" sz="1750" dirty="0">
                            <a:effectLst/>
                            <a:latin typeface="Arial Narrow" panose="020B060602020203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/>
                                    </a:rPr>
                                    <m:t>𝑚𝑁𝐷𝑉𝐼</m:t>
                                  </m:r>
                                </m:e>
                                <m:sub>
                                  <m:r>
                                    <a:rPr lang="en-US" sz="180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/>
                                    </a:rPr>
                                    <m:t>705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ru-RU" sz="18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ru-RU" sz="18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ρ</m:t>
                                      </m:r>
                                    </m:e>
                                    <m:sub>
                                      <m: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750</m:t>
                                      </m:r>
                                    </m:sub>
                                  </m:sSub>
                                  <m:r>
                                    <a:rPr lang="en-US" sz="180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ru-RU" sz="18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ρ</m:t>
                                      </m:r>
                                    </m:e>
                                    <m:sub>
                                      <m: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705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ru-RU" sz="18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ρ</m:t>
                                      </m:r>
                                    </m:e>
                                    <m:sub>
                                      <m: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750</m:t>
                                      </m:r>
                                    </m:sub>
                                  </m:sSub>
                                  <m:r>
                                    <a:rPr lang="en-US" sz="180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ru-RU" sz="18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ρ</m:t>
                                      </m:r>
                                    </m:e>
                                    <m:sub>
                                      <m: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705</m:t>
                                      </m:r>
                                    </m:sub>
                                  </m:sSub>
                                  <m:r>
                                    <a:rPr lang="en-US" sz="180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/>
                                    </a:rPr>
                                    <m:t>−2∗</m:t>
                                  </m:r>
                                  <m:sSub>
                                    <m:sSubPr>
                                      <m:ctrlPr>
                                        <a:rPr lang="ru-RU" sz="18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ρ</m:t>
                                      </m:r>
                                    </m:e>
                                    <m:sub>
                                      <m: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445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n-US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[-1;1]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Vegetation [0.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2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;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0.7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</a:tr>
                  <a:tr h="5268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750" dirty="0" err="1">
                              <a:effectLst/>
                              <a:latin typeface="Arial Narrow" panose="020B0606020202030204" pitchFamily="34" charset="0"/>
                            </a:rPr>
                            <a:t>Vogelmann</a:t>
                          </a:r>
                          <a:r>
                            <a:rPr lang="en-US" sz="1750" dirty="0">
                              <a:effectLst/>
                              <a:latin typeface="Arial Narrow" panose="020B0606020202030204" pitchFamily="34" charset="0"/>
                            </a:rPr>
                            <a:t> Red Edge Index</a:t>
                          </a:r>
                          <a:r>
                            <a:rPr lang="ru-RU" sz="1750" dirty="0">
                              <a:effectLst/>
                              <a:latin typeface="Arial Narrow" panose="020B0606020202030204" pitchFamily="34" charset="0"/>
                            </a:rPr>
                            <a:t> 1</a:t>
                          </a:r>
                          <a:endParaRPr lang="ru-RU" sz="1750" dirty="0">
                            <a:effectLst/>
                            <a:latin typeface="Arial Narrow" panose="020B060602020203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180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effectLst/>
                                  <a:latin typeface="Cambria Math"/>
                                </a:rPr>
                                <m:t>𝑉𝑂𝐺</m:t>
                              </m:r>
                              <m:r>
                                <a:rPr lang="ru-RU" sz="180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effectLst/>
                                  <a:latin typeface="Cambria Math"/>
                                </a:rPr>
                                <m:t>1</m:t>
                              </m:r>
                            </m:oMath>
                          </a14:m>
                          <a:r>
                            <a:rPr lang="ru-RU" sz="18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ru-RU" sz="18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ru-RU" sz="18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ρ</m:t>
                                      </m:r>
                                    </m:e>
                                    <m:sub>
                                      <m:r>
                                        <a:rPr lang="ru-RU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740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ru-RU" sz="18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ρ</m:t>
                                      </m:r>
                                    </m:e>
                                    <m:sub>
                                      <m:r>
                                        <a:rPr lang="ru-RU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720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endParaRPr lang="ru-RU" sz="18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n-US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[</a:t>
                          </a:r>
                          <a:r>
                            <a:rPr lang="ru-RU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0</a:t>
                          </a:r>
                          <a:r>
                            <a:rPr lang="en-US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;</a:t>
                          </a:r>
                          <a:r>
                            <a:rPr lang="ru-RU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20</a:t>
                          </a:r>
                          <a:r>
                            <a:rPr lang="en-US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&gt;]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Vegetation [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4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;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8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</a:tr>
                  <a:tr h="47469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750" dirty="0" err="1">
                              <a:effectLst/>
                              <a:latin typeface="Arial Narrow" panose="020B0606020202030204" pitchFamily="34" charset="0"/>
                            </a:rPr>
                            <a:t>Vogelmann</a:t>
                          </a:r>
                          <a:r>
                            <a:rPr lang="en-US" sz="1750" dirty="0">
                              <a:effectLst/>
                              <a:latin typeface="Arial Narrow" panose="020B0606020202030204" pitchFamily="34" charset="0"/>
                            </a:rPr>
                            <a:t> Red Edge Index</a:t>
                          </a:r>
                          <a:r>
                            <a:rPr lang="ru-RU" sz="1750" dirty="0">
                              <a:effectLst/>
                              <a:latin typeface="Arial Narrow" panose="020B0606020202030204" pitchFamily="34" charset="0"/>
                            </a:rPr>
                            <a:t> 2</a:t>
                          </a:r>
                          <a:endParaRPr lang="ru-RU" sz="1750" dirty="0">
                            <a:effectLst/>
                            <a:latin typeface="Arial Narrow" panose="020B060602020203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180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effectLst/>
                                  <a:latin typeface="Cambria Math"/>
                                </a:rPr>
                                <m:t>𝑉𝑂𝐺</m:t>
                              </m:r>
                              <m:r>
                                <a:rPr lang="ru-RU" sz="180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effectLst/>
                                  <a:latin typeface="Cambria Math"/>
                                </a:rPr>
                                <m:t>2</m:t>
                              </m:r>
                            </m:oMath>
                          </a14:m>
                          <a:r>
                            <a:rPr lang="ru-RU" sz="18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ru-RU" sz="18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ru-RU" sz="18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ρ</m:t>
                                      </m:r>
                                    </m:e>
                                    <m:sub>
                                      <m:r>
                                        <a:rPr lang="ru-RU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734</m:t>
                                      </m:r>
                                    </m:sub>
                                  </m:sSub>
                                  <m:r>
                                    <a:rPr lang="ru-RU" sz="180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ru-RU" sz="18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ρ</m:t>
                                      </m:r>
                                    </m:e>
                                    <m:sub>
                                      <m: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747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ru-RU" sz="18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ρ</m:t>
                                      </m:r>
                                    </m:e>
                                    <m:sub>
                                      <m: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715</m:t>
                                      </m:r>
                                    </m:sub>
                                  </m:sSub>
                                  <m:r>
                                    <a:rPr lang="ru-RU" sz="180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ru-RU" sz="18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ρ</m:t>
                                      </m:r>
                                    </m:e>
                                    <m:sub>
                                      <m: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726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n-US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[</a:t>
                          </a:r>
                          <a:r>
                            <a:rPr lang="ru-RU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0</a:t>
                          </a:r>
                          <a:r>
                            <a:rPr lang="en-US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;</a:t>
                          </a:r>
                          <a:r>
                            <a:rPr lang="ru-RU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20</a:t>
                          </a:r>
                          <a:r>
                            <a:rPr lang="en-US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Vegetation [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4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;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8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</a:tr>
                  <a:tr h="54487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750" dirty="0">
                              <a:effectLst/>
                              <a:latin typeface="Arial Narrow" panose="020B0606020202030204" pitchFamily="34" charset="0"/>
                            </a:rPr>
                            <a:t>Photochemical Reflectance Index</a:t>
                          </a:r>
                          <a:endParaRPr lang="ru-RU" sz="1750" dirty="0">
                            <a:effectLst/>
                            <a:latin typeface="Arial Narrow" panose="020B060602020203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180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effectLst/>
                                  <a:latin typeface="Cambria Math"/>
                                </a:rPr>
                                <m:t>𝑃𝑅𝐼</m:t>
                              </m:r>
                            </m:oMath>
                          </a14:m>
                          <a:r>
                            <a:rPr lang="ru-RU" sz="18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ru-RU" sz="18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ru-RU" sz="18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ρ</m:t>
                                      </m:r>
                                    </m:e>
                                    <m:sub>
                                      <m:r>
                                        <a:rPr lang="ru-RU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531</m:t>
                                      </m:r>
                                    </m:sub>
                                  </m:sSub>
                                  <m:r>
                                    <a:rPr lang="ru-RU" sz="180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ru-RU" sz="18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ρ</m:t>
                                      </m:r>
                                    </m:e>
                                    <m:sub>
                                      <m:r>
                                        <a:rPr lang="ru-RU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570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ru-RU" sz="18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ρ</m:t>
                                      </m:r>
                                    </m:e>
                                    <m:sub>
                                      <m: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531</m:t>
                                      </m:r>
                                    </m:sub>
                                  </m:sSub>
                                  <m:r>
                                    <a:rPr lang="ru-RU" sz="180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ru-RU" sz="18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ρ</m:t>
                                      </m:r>
                                    </m:e>
                                    <m:sub>
                                      <m: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570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n-US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[-1;1]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Vegetation [-0.2;0.2]</a:t>
                          </a:r>
                          <a:endParaRPr lang="ru-RU" sz="1800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</a:tr>
                  <a:tr h="44760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750" dirty="0">
                              <a:effectLst/>
                              <a:latin typeface="Arial Narrow" panose="020B0606020202030204" pitchFamily="34" charset="0"/>
                            </a:rPr>
                            <a:t>Plant Senescence Reflectance Index</a:t>
                          </a:r>
                          <a:endParaRPr lang="ru-RU" sz="1750" dirty="0">
                            <a:effectLst/>
                            <a:latin typeface="Arial Narrow" panose="020B060602020203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180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effectLst/>
                                  <a:latin typeface="Cambria Math"/>
                                </a:rPr>
                                <m:t>𝑃𝑆𝑅𝐼</m:t>
                              </m:r>
                            </m:oMath>
                          </a14:m>
                          <a:r>
                            <a:rPr lang="ru-RU" sz="18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ru-RU" sz="18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ru-RU" sz="18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ρ</m:t>
                                      </m:r>
                                    </m:e>
                                    <m:sub>
                                      <m:r>
                                        <a:rPr lang="ru-RU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680</m:t>
                                      </m:r>
                                    </m:sub>
                                  </m:sSub>
                                  <m:r>
                                    <a:rPr lang="ru-RU" sz="180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ru-RU" sz="18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ρ</m:t>
                                      </m:r>
                                    </m:e>
                                    <m:sub>
                                      <m:r>
                                        <a:rPr lang="ru-RU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500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ru-RU" sz="18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ρ</m:t>
                                      </m:r>
                                    </m:e>
                                    <m:sub>
                                      <m:r>
                                        <a:rPr lang="ru-RU" sz="18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750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n-US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[-1;1]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Vegetation [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-</a:t>
                          </a:r>
                          <a:r>
                            <a:rPr lang="en-US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0.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1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;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0.2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6901711"/>
                  </p:ext>
                </p:extLst>
              </p:nvPr>
            </p:nvGraphicFramePr>
            <p:xfrm>
              <a:off x="34934" y="1832820"/>
              <a:ext cx="9073008" cy="456168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744416"/>
                    <a:gridCol w="2880320"/>
                    <a:gridCol w="2448272"/>
                  </a:tblGrid>
                  <a:tr h="31546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750" dirty="0" smtClean="0">
                              <a:effectLst/>
                              <a:latin typeface="Arial Narrow" panose="020B0606020202030204" pitchFamily="34" charset="0"/>
                            </a:rPr>
                            <a:t>Index Name</a:t>
                          </a:r>
                          <a:endParaRPr lang="ru-RU" sz="1750" dirty="0">
                            <a:effectLst/>
                            <a:latin typeface="Arial Narrow" panose="020B060602020203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Arial Narrow" panose="020B0606020202030204" pitchFamily="34" charset="0"/>
                            </a:rPr>
                            <a:t>Formula</a:t>
                          </a:r>
                          <a:endParaRPr lang="ru-RU" sz="1800" dirty="0">
                            <a:effectLst/>
                            <a:latin typeface="Arial Narrow" panose="020B060602020203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 smtClean="0">
                              <a:effectLst/>
                              <a:latin typeface="Arial Narrow" panose="020B0606020202030204" pitchFamily="34" charset="0"/>
                            </a:rPr>
                            <a:t>Actual Range</a:t>
                          </a:r>
                          <a:endParaRPr lang="ru-RU" sz="1800" dirty="0" smtClean="0">
                            <a:effectLst/>
                            <a:latin typeface="Arial Narrow" panose="020B0606020202030204" pitchFamily="34" charset="0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</a:tr>
                  <a:tr h="60306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750" u="none" strike="noStrike" dirty="0">
                              <a:effectLst/>
                              <a:latin typeface="Arial Narrow" panose="020B0606020202030204" pitchFamily="34" charset="0"/>
                            </a:rPr>
                            <a:t>Red Edge Normalized Difference Vegetation Index</a:t>
                          </a:r>
                          <a:endParaRPr lang="ru-RU" sz="1750" dirty="0">
                            <a:effectLst/>
                            <a:latin typeface="Arial Narrow" panose="020B060602020203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29397" marR="29397" marT="0" marB="0" anchor="ctr">
                        <a:blipFill rotWithShape="1">
                          <a:blip r:embed="rId2"/>
                          <a:stretch>
                            <a:fillRect l="-130297" t="-62626" r="-85381" b="-6282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n-US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[-1;1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]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Vegetation [0.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2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;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0.9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</a:tr>
                  <a:tr h="60306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750" u="none" strike="noStrike" dirty="0">
                              <a:effectLst/>
                              <a:latin typeface="Arial Narrow" panose="020B0606020202030204" pitchFamily="34" charset="0"/>
                            </a:rPr>
                            <a:t>Modified Red Edge Simple Ratio Index</a:t>
                          </a:r>
                          <a:endParaRPr lang="ru-RU" sz="1750" dirty="0">
                            <a:effectLst/>
                            <a:latin typeface="Arial Narrow" panose="020B060602020203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29397" marR="29397" marT="0" marB="0" anchor="ctr">
                        <a:blipFill rotWithShape="1">
                          <a:blip r:embed="rId2"/>
                          <a:stretch>
                            <a:fillRect l="-130297" t="-162626" r="-85381" b="-5282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n-US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[</a:t>
                          </a:r>
                          <a:r>
                            <a:rPr lang="ru-RU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0</a:t>
                          </a:r>
                          <a:r>
                            <a:rPr lang="en-US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;</a:t>
                          </a:r>
                          <a:r>
                            <a:rPr lang="ru-RU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30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]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Vegetation [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2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;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8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</a:tr>
                  <a:tr h="6278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750" dirty="0">
                              <a:effectLst/>
                              <a:latin typeface="Arial Narrow" panose="020B0606020202030204" pitchFamily="34" charset="0"/>
                            </a:rPr>
                            <a:t>Modified Red Edge Normalized Difference Vegetation Index</a:t>
                          </a:r>
                          <a:endParaRPr lang="ru-RU" sz="1750" dirty="0">
                            <a:effectLst/>
                            <a:latin typeface="Arial Narrow" panose="020B060602020203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29397" marR="29397" marT="0" marB="0" anchor="ctr">
                        <a:blipFill rotWithShape="1">
                          <a:blip r:embed="rId2"/>
                          <a:stretch>
                            <a:fillRect l="-130297" t="-254902" r="-85381" b="-4127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n-US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[-1;1]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Vegetation [0.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2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;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0.7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</a:tr>
                  <a:tr h="60306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750" dirty="0" err="1">
                              <a:effectLst/>
                              <a:latin typeface="Arial Narrow" panose="020B0606020202030204" pitchFamily="34" charset="0"/>
                            </a:rPr>
                            <a:t>Vogelmann</a:t>
                          </a:r>
                          <a:r>
                            <a:rPr lang="en-US" sz="1750" dirty="0">
                              <a:effectLst/>
                              <a:latin typeface="Arial Narrow" panose="020B0606020202030204" pitchFamily="34" charset="0"/>
                            </a:rPr>
                            <a:t> Red Edge Index</a:t>
                          </a:r>
                          <a:r>
                            <a:rPr lang="ru-RU" sz="1750" dirty="0">
                              <a:effectLst/>
                              <a:latin typeface="Arial Narrow" panose="020B0606020202030204" pitchFamily="34" charset="0"/>
                            </a:rPr>
                            <a:t> 1</a:t>
                          </a:r>
                          <a:endParaRPr lang="ru-RU" sz="1750" dirty="0">
                            <a:effectLst/>
                            <a:latin typeface="Arial Narrow" panose="020B060602020203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29397" marR="29397" marT="0" marB="0" anchor="ctr">
                        <a:blipFill rotWithShape="1">
                          <a:blip r:embed="rId2"/>
                          <a:stretch>
                            <a:fillRect l="-130297" t="-365657" r="-85381" b="-3252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n-US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[</a:t>
                          </a:r>
                          <a:r>
                            <a:rPr lang="ru-RU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0</a:t>
                          </a:r>
                          <a:r>
                            <a:rPr lang="en-US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;</a:t>
                          </a:r>
                          <a:r>
                            <a:rPr lang="ru-RU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20</a:t>
                          </a:r>
                          <a:r>
                            <a:rPr lang="en-US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&gt;]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Vegetation [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4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;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8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</a:tr>
                  <a:tr h="60306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750" dirty="0" err="1">
                              <a:effectLst/>
                              <a:latin typeface="Arial Narrow" panose="020B0606020202030204" pitchFamily="34" charset="0"/>
                            </a:rPr>
                            <a:t>Vogelmann</a:t>
                          </a:r>
                          <a:r>
                            <a:rPr lang="en-US" sz="1750" dirty="0">
                              <a:effectLst/>
                              <a:latin typeface="Arial Narrow" panose="020B0606020202030204" pitchFamily="34" charset="0"/>
                            </a:rPr>
                            <a:t> Red Edge Index</a:t>
                          </a:r>
                          <a:r>
                            <a:rPr lang="ru-RU" sz="1750" dirty="0">
                              <a:effectLst/>
                              <a:latin typeface="Arial Narrow" panose="020B0606020202030204" pitchFamily="34" charset="0"/>
                            </a:rPr>
                            <a:t> 2</a:t>
                          </a:r>
                          <a:endParaRPr lang="ru-RU" sz="1750" dirty="0">
                            <a:effectLst/>
                            <a:latin typeface="Arial Narrow" panose="020B060602020203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29397" marR="29397" marT="0" marB="0" anchor="ctr">
                        <a:blipFill rotWithShape="1">
                          <a:blip r:embed="rId2"/>
                          <a:stretch>
                            <a:fillRect l="-130297" t="-465657" r="-85381" b="-2252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n-US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[</a:t>
                          </a:r>
                          <a:r>
                            <a:rPr lang="ru-RU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0</a:t>
                          </a:r>
                          <a:r>
                            <a:rPr lang="en-US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;</a:t>
                          </a:r>
                          <a:r>
                            <a:rPr lang="ru-RU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20</a:t>
                          </a:r>
                          <a:r>
                            <a:rPr lang="en-US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Vegetation [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4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;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8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</a:tr>
                  <a:tr h="60306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750" dirty="0">
                              <a:effectLst/>
                              <a:latin typeface="Arial Narrow" panose="020B0606020202030204" pitchFamily="34" charset="0"/>
                            </a:rPr>
                            <a:t>Photochemical Reflectance Index</a:t>
                          </a:r>
                          <a:endParaRPr lang="ru-RU" sz="1750" dirty="0">
                            <a:effectLst/>
                            <a:latin typeface="Arial Narrow" panose="020B060602020203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29397" marR="29397" marT="0" marB="0" anchor="ctr">
                        <a:blipFill rotWithShape="1">
                          <a:blip r:embed="rId2"/>
                          <a:stretch>
                            <a:fillRect l="-130297" t="-565657" r="-85381" b="-1252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n-US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[-1;1]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Vegetation [-0.2;0.2]</a:t>
                          </a:r>
                          <a:endParaRPr lang="ru-RU" sz="1800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</a:tr>
                  <a:tr h="60306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750" dirty="0">
                              <a:effectLst/>
                              <a:latin typeface="Arial Narrow" panose="020B0606020202030204" pitchFamily="34" charset="0"/>
                            </a:rPr>
                            <a:t>Plant Senescence Reflectance Index</a:t>
                          </a:r>
                          <a:endParaRPr lang="ru-RU" sz="1750" dirty="0">
                            <a:effectLst/>
                            <a:latin typeface="Arial Narrow" panose="020B060602020203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29397" marR="29397" marT="0" marB="0" anchor="ctr">
                        <a:blipFill rotWithShape="1">
                          <a:blip r:embed="rId2"/>
                          <a:stretch>
                            <a:fillRect l="-130297" t="-665657" r="-85381" b="-252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n-US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[-1;1]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Vegetation [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-</a:t>
                          </a:r>
                          <a:r>
                            <a:rPr lang="en-US" sz="1800" u="none" strike="noStrike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0.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1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;</a:t>
                          </a:r>
                          <a:r>
                            <a:rPr lang="ru-RU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0.2</a:t>
                          </a:r>
                          <a:r>
                            <a:rPr lang="en-US" sz="1800" u="none" strike="noStrike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Arial Narrow" panose="020B0606020202030204" pitchFamily="34" charset="0"/>
                            </a:rPr>
                            <a:t>]</a:t>
                          </a:r>
                          <a:endParaRPr lang="ru-RU" sz="1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 Narrow" panose="020B060602020203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29397" marR="29397" marT="0" marB="0" anchor="ctr"/>
                    </a:tc>
                  </a:tr>
                </a:tbl>
              </a:graphicData>
            </a:graphic>
          </p:graphicFrame>
        </mc:Fallback>
      </mc:AlternateContent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090427"/>
              </p:ext>
            </p:extLst>
          </p:nvPr>
        </p:nvGraphicFramePr>
        <p:xfrm>
          <a:off x="1893190" y="751478"/>
          <a:ext cx="5589388" cy="105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4694"/>
                <a:gridCol w="2794694"/>
              </a:tblGrid>
              <a:tr h="278904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Arial Narrow" panose="020B0606020202030204" pitchFamily="34" charset="0"/>
                        </a:rPr>
                        <a:t>Satellite</a:t>
                      </a:r>
                      <a:endParaRPr lang="ru-RU" sz="1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 smtClean="0">
                          <a:latin typeface="Arial Narrow" panose="020B0606020202030204" pitchFamily="34" charset="0"/>
                        </a:rPr>
                        <a:t>Hyperspectral</a:t>
                      </a:r>
                      <a:r>
                        <a:rPr lang="en-US" sz="1700" baseline="0" dirty="0" smtClean="0">
                          <a:latin typeface="Arial Narrow" panose="020B0606020202030204" pitchFamily="34" charset="0"/>
                        </a:rPr>
                        <a:t> sensor</a:t>
                      </a:r>
                      <a:endParaRPr lang="ru-RU" sz="1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257944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Resurs</a:t>
                      </a:r>
                      <a:r>
                        <a:rPr lang="en-US" sz="17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-P</a:t>
                      </a:r>
                      <a:r>
                        <a:rPr lang="ru-RU" sz="17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1</a:t>
                      </a:r>
                      <a:endParaRPr lang="ru-RU" sz="17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GSA</a:t>
                      </a:r>
                      <a:endParaRPr lang="ru-RU" sz="17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221744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EO-1</a:t>
                      </a:r>
                      <a:endParaRPr lang="ru-RU" sz="17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Hyperion</a:t>
                      </a:r>
                      <a:endParaRPr lang="ru-RU" sz="17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293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218825"/>
              </p:ext>
            </p:extLst>
          </p:nvPr>
        </p:nvGraphicFramePr>
        <p:xfrm>
          <a:off x="801366" y="2634102"/>
          <a:ext cx="7668853" cy="35055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48502"/>
                <a:gridCol w="2320351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 Narrow" panose="020B0606020202030204" pitchFamily="34" charset="0"/>
                        </a:rPr>
                        <a:t>Product</a:t>
                      </a:r>
                      <a:r>
                        <a:rPr lang="en-US" sz="1800" baseline="0" dirty="0" smtClean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Arial Narrow" panose="020B0606020202030204" pitchFamily="34" charset="0"/>
                        </a:rPr>
                        <a:t>Name</a:t>
                      </a:r>
                      <a:endParaRPr lang="ru-RU" sz="180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 Narrow" panose="020B0606020202030204" pitchFamily="34" charset="0"/>
                        </a:rPr>
                        <a:t>Physical Quantities</a:t>
                      </a:r>
                      <a:endParaRPr lang="ru-RU" sz="180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Normalized Intensity of Water Surface for wavelengths 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412</a:t>
                      </a:r>
                      <a:r>
                        <a:rPr lang="ru-RU" sz="1800" b="1" kern="1200" dirty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, 443, 488, 531, 555, 667 </a:t>
                      </a:r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m</a:t>
                      </a:r>
                      <a:endParaRPr lang="ru-RU" sz="1800" b="1" kern="1200" dirty="0">
                        <a:solidFill>
                          <a:schemeClr val="lt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Wt</a:t>
                      </a:r>
                      <a:r>
                        <a:rPr lang="ru-RU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·</a:t>
                      </a:r>
                      <a:r>
                        <a:rPr 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m</a:t>
                      </a:r>
                      <a:r>
                        <a:rPr lang="ru-RU" sz="1800" baseline="30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-2</a:t>
                      </a:r>
                      <a:r>
                        <a:rPr lang="ru-RU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·</a:t>
                      </a:r>
                      <a:r>
                        <a:rPr lang="el-GR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μ</a:t>
                      </a:r>
                      <a:r>
                        <a:rPr 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m</a:t>
                      </a:r>
                      <a:r>
                        <a:rPr lang="ru-RU" sz="1800" baseline="30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-1</a:t>
                      </a:r>
                      <a:r>
                        <a:rPr lang="ru-RU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·</a:t>
                      </a:r>
                      <a:r>
                        <a:rPr lang="en-US" sz="18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sr</a:t>
                      </a:r>
                      <a:r>
                        <a:rPr lang="ru-RU" sz="1800" baseline="30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-1</a:t>
                      </a:r>
                      <a:endParaRPr lang="ru-RU" sz="1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Chlorophyll-A Mass Concentration</a:t>
                      </a:r>
                      <a:endParaRPr lang="ru-RU" sz="1800" b="1" kern="1200" dirty="0">
                        <a:solidFill>
                          <a:schemeClr val="lt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μ</a:t>
                      </a:r>
                      <a:r>
                        <a:rPr 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g</a:t>
                      </a:r>
                      <a:r>
                        <a:rPr lang="ru-RU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·</a:t>
                      </a:r>
                      <a:r>
                        <a:rPr 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l</a:t>
                      </a:r>
                      <a:r>
                        <a:rPr lang="ru-RU" sz="1800" baseline="30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-1</a:t>
                      </a:r>
                      <a:endParaRPr lang="ru-RU" sz="1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Mineral Suspended Matter Concentration</a:t>
                      </a:r>
                      <a:endParaRPr lang="ru-RU" sz="1800" b="1" kern="1200" dirty="0">
                        <a:solidFill>
                          <a:schemeClr val="lt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μ</a:t>
                      </a:r>
                      <a:r>
                        <a:rPr 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g</a:t>
                      </a:r>
                      <a:r>
                        <a:rPr lang="ru-RU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·</a:t>
                      </a:r>
                      <a:r>
                        <a:rPr 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l</a:t>
                      </a:r>
                      <a:r>
                        <a:rPr lang="ru-RU" sz="1800" baseline="30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-1</a:t>
                      </a:r>
                      <a:endParaRPr lang="ru-RU" sz="1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Light Reduction Diffusive Factor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for wavelengths 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412, 443, 488, 531, 555, 667 </a:t>
                      </a:r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m</a:t>
                      </a:r>
                      <a:endParaRPr lang="ru-RU" sz="1800" b="1" kern="1200" dirty="0">
                        <a:solidFill>
                          <a:schemeClr val="lt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m</a:t>
                      </a:r>
                      <a:r>
                        <a:rPr lang="ru-RU" sz="1800" baseline="30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-1</a:t>
                      </a:r>
                      <a:endParaRPr lang="ru-RU" sz="1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Roiliness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index 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Depth of </a:t>
                      </a:r>
                      <a:r>
                        <a:rPr lang="en-US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Seccji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Disk Visibility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)</a:t>
                      </a:r>
                      <a:endParaRPr lang="ru-RU" sz="1800" b="1" kern="1200" dirty="0">
                        <a:solidFill>
                          <a:schemeClr val="lt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m</a:t>
                      </a:r>
                      <a:endParaRPr lang="ru-RU" sz="1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Coccolithophora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flowering area</a:t>
                      </a:r>
                      <a:endParaRPr lang="ru-RU" sz="1800" b="1" kern="1200" dirty="0">
                        <a:solidFill>
                          <a:schemeClr val="lt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ru-RU" sz="1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Dissolved Organic Carbon Mass Concentration</a:t>
                      </a:r>
                      <a:endParaRPr lang="ru-RU" sz="1800" b="1" kern="1200" dirty="0">
                        <a:solidFill>
                          <a:schemeClr val="lt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mgsec</a:t>
                      </a:r>
                      <a:r>
                        <a:rPr lang="ru-RU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·</a:t>
                      </a:r>
                      <a:r>
                        <a:rPr 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l</a:t>
                      </a:r>
                      <a:r>
                        <a:rPr lang="ru-RU" sz="1800" baseline="30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-1</a:t>
                      </a:r>
                      <a:endParaRPr lang="ru-RU" sz="1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Luminance of Water Surface</a:t>
                      </a:r>
                      <a:endParaRPr lang="ru-RU" sz="1800" b="1" kern="1200" dirty="0">
                        <a:solidFill>
                          <a:schemeClr val="lt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Intagrated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Light Reduction Diffusive Factor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endParaRPr lang="ru-RU" sz="1800" b="1" kern="1200" dirty="0">
                        <a:solidFill>
                          <a:schemeClr val="lt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ru-RU" sz="1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29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902" y="87042"/>
            <a:ext cx="71824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Secondary BPs: Ecological monitoring of water objects</a:t>
            </a:r>
            <a:endParaRPr lang="en-US" sz="2600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187565"/>
              </p:ext>
            </p:extLst>
          </p:nvPr>
        </p:nvGraphicFramePr>
        <p:xfrm>
          <a:off x="2234750" y="907596"/>
          <a:ext cx="4645440" cy="14053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4860"/>
                <a:gridCol w="1570290"/>
                <a:gridCol w="1570290"/>
              </a:tblGrid>
              <a:tr h="1949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 Narrow" panose="020B0606020202030204" pitchFamily="34" charset="0"/>
                        </a:rPr>
                        <a:t>Satellite</a:t>
                      </a:r>
                      <a:endParaRPr lang="ru-RU" sz="1800" dirty="0">
                        <a:effectLst/>
                        <a:latin typeface="Arial Narrow" panose="020B0606020202030204" pitchFamily="34" charset="0"/>
                        <a:cs typeface="Times New Roman"/>
                      </a:endParaRPr>
                    </a:p>
                  </a:txBody>
                  <a:tcPr marL="56378" marR="563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 Narrow" panose="020B0606020202030204" pitchFamily="34" charset="0"/>
                        </a:rPr>
                        <a:t>Sensor</a:t>
                      </a:r>
                      <a:endParaRPr lang="ru-RU" sz="1800" dirty="0">
                        <a:effectLst/>
                        <a:latin typeface="Arial Narrow" panose="020B0606020202030204" pitchFamily="34" charset="0"/>
                        <a:cs typeface="Times New Roman"/>
                      </a:endParaRPr>
                    </a:p>
                  </a:txBody>
                  <a:tcPr marL="56378" marR="563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 Narrow" panose="020B0606020202030204" pitchFamily="34" charset="0"/>
                        </a:rPr>
                        <a:t>Actual bands</a:t>
                      </a:r>
                      <a:endParaRPr lang="ru-RU" sz="1800" dirty="0">
                        <a:effectLst/>
                        <a:latin typeface="Arial Narrow" panose="020B0606020202030204" pitchFamily="34" charset="0"/>
                        <a:cs typeface="Times New Roman"/>
                      </a:endParaRPr>
                    </a:p>
                  </a:txBody>
                  <a:tcPr marL="56378" marR="56378" marT="0" marB="0" anchor="ctr"/>
                </a:tc>
              </a:tr>
              <a:tr h="4022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u="none" strike="noStrike" dirty="0" smtClean="0">
                          <a:effectLst/>
                          <a:latin typeface="Arial Narrow" panose="020B0606020202030204" pitchFamily="34" charset="0"/>
                        </a:rPr>
                        <a:t>Meteor-M</a:t>
                      </a:r>
                      <a:r>
                        <a:rPr lang="ru-RU" sz="1800" u="none" strike="noStrike" dirty="0" smtClean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1800" dirty="0">
                        <a:effectLst/>
                        <a:latin typeface="Arial Narrow" panose="020B0606020202030204" pitchFamily="34" charset="0"/>
                        <a:cs typeface="Times New Roman"/>
                      </a:endParaRPr>
                    </a:p>
                  </a:txBody>
                  <a:tcPr marL="56378" marR="56378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KMSS</a:t>
                      </a:r>
                      <a:endParaRPr lang="ru-RU" sz="180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cs typeface="Times New Roman"/>
                      </a:endParaRPr>
                    </a:p>
                  </a:txBody>
                  <a:tcPr marL="56378" marR="5637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R, G, B, NIR</a:t>
                      </a:r>
                      <a:endParaRPr lang="en-US" sz="1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6378" marR="56378" marT="0" marB="0" anchor="ctr"/>
                </a:tc>
              </a:tr>
              <a:tr h="3643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u="none" strike="noStrike" dirty="0" err="1" smtClean="0">
                          <a:effectLst/>
                          <a:latin typeface="Arial Narrow" panose="020B0606020202030204" pitchFamily="34" charset="0"/>
                        </a:rPr>
                        <a:t>Resurs</a:t>
                      </a:r>
                      <a:r>
                        <a:rPr lang="en-US" sz="1800" u="none" strike="noStrike" dirty="0" smtClean="0">
                          <a:effectLst/>
                          <a:latin typeface="Arial Narrow" panose="020B0606020202030204" pitchFamily="34" charset="0"/>
                        </a:rPr>
                        <a:t>-P</a:t>
                      </a:r>
                      <a:r>
                        <a:rPr lang="ru-RU" sz="1800" u="none" strike="noStrike" dirty="0" smtClean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800" dirty="0">
                        <a:effectLst/>
                        <a:latin typeface="Arial Narrow" panose="020B0606020202030204" pitchFamily="34" charset="0"/>
                        <a:cs typeface="Times New Roman"/>
                      </a:endParaRPr>
                    </a:p>
                  </a:txBody>
                  <a:tcPr marL="56378" marR="563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SHMSA</a:t>
                      </a:r>
                      <a:endParaRPr lang="ru-RU" sz="1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cs typeface="Times New Roman"/>
                      </a:endParaRPr>
                    </a:p>
                  </a:txBody>
                  <a:tcPr marL="56378" marR="563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R,G,B, NIR</a:t>
                      </a:r>
                      <a:endParaRPr lang="ru-RU" sz="1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cs typeface="Times New Roman"/>
                      </a:endParaRPr>
                    </a:p>
                  </a:txBody>
                  <a:tcPr marL="56378" marR="56378" marT="0" marB="0" anchor="ctr"/>
                </a:tc>
              </a:tr>
              <a:tr h="3643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u="none" strike="noStrike" dirty="0" smtClean="0">
                          <a:effectLst/>
                          <a:latin typeface="Arial Narrow" panose="020B0606020202030204" pitchFamily="34" charset="0"/>
                          <a:cs typeface="+mn-cs"/>
                        </a:rPr>
                        <a:t>Kanopus-V1</a:t>
                      </a:r>
                      <a:endParaRPr lang="ru-RU" sz="1800" dirty="0">
                        <a:effectLst/>
                        <a:latin typeface="Arial Narrow" panose="020B0606020202030204" pitchFamily="34" charset="0"/>
                        <a:cs typeface="Times New Roman"/>
                      </a:endParaRPr>
                    </a:p>
                  </a:txBody>
                  <a:tcPr marL="56378" marR="563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cs typeface="+mn-cs"/>
                        </a:rPr>
                        <a:t>MSS</a:t>
                      </a:r>
                      <a:endParaRPr lang="ru-RU" sz="1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cs typeface="Times New Roman"/>
                      </a:endParaRPr>
                    </a:p>
                  </a:txBody>
                  <a:tcPr marL="56378" marR="563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R,G,B</a:t>
                      </a:r>
                      <a:endParaRPr lang="ru-RU" sz="1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cs typeface="Times New Roman"/>
                      </a:endParaRPr>
                    </a:p>
                  </a:txBody>
                  <a:tcPr marL="56378" marR="56378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619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Стрелка углом 37"/>
          <p:cNvSpPr/>
          <p:nvPr/>
        </p:nvSpPr>
        <p:spPr>
          <a:xfrm rot="10800000" flipH="1" flipV="1">
            <a:off x="899592" y="1340768"/>
            <a:ext cx="1563044" cy="1250265"/>
          </a:xfrm>
          <a:prstGeom prst="bentArrow">
            <a:avLst>
              <a:gd name="adj1" fmla="val 40459"/>
              <a:gd name="adj2" fmla="val 30366"/>
              <a:gd name="adj3" fmla="val 26894"/>
              <a:gd name="adj4" fmla="val 47538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  <a:latin typeface="+mj-lt"/>
            </a:endParaRPr>
          </a:p>
        </p:txBody>
      </p:sp>
      <p:sp>
        <p:nvSpPr>
          <p:cNvPr id="42" name="Стрелка углом 41"/>
          <p:cNvSpPr/>
          <p:nvPr/>
        </p:nvSpPr>
        <p:spPr>
          <a:xfrm rot="16200000" flipH="1" flipV="1">
            <a:off x="6803498" y="1125493"/>
            <a:ext cx="1264490" cy="1695041"/>
          </a:xfrm>
          <a:prstGeom prst="bentArrow">
            <a:avLst>
              <a:gd name="adj1" fmla="val 40459"/>
              <a:gd name="adj2" fmla="val 30366"/>
              <a:gd name="adj3" fmla="val 26894"/>
              <a:gd name="adj4" fmla="val 47538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218457" y="2591033"/>
            <a:ext cx="1975054" cy="3718287"/>
            <a:chOff x="133069" y="2504821"/>
            <a:chExt cx="2211546" cy="3895615"/>
          </a:xfrm>
        </p:grpSpPr>
        <p:sp>
          <p:nvSpPr>
            <p:cNvPr id="41" name="TextBox 40"/>
            <p:cNvSpPr txBox="1"/>
            <p:nvPr/>
          </p:nvSpPr>
          <p:spPr>
            <a:xfrm>
              <a:off x="170091" y="2504821"/>
              <a:ext cx="2169661" cy="3895615"/>
            </a:xfrm>
            <a:prstGeom prst="roundRect">
              <a:avLst>
                <a:gd name="adj" fmla="val 2094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rgbClr val="0070C0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lnSpc>
                  <a:spcPct val="90000"/>
                </a:lnSpc>
              </a:pPr>
              <a:endParaRPr lang="ru-RU" sz="16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  <p:grpSp>
          <p:nvGrpSpPr>
            <p:cNvPr id="12" name="Группа 11"/>
            <p:cNvGrpSpPr/>
            <p:nvPr/>
          </p:nvGrpSpPr>
          <p:grpSpPr>
            <a:xfrm>
              <a:off x="133069" y="2559747"/>
              <a:ext cx="2211546" cy="3808174"/>
              <a:chOff x="224721" y="380208"/>
              <a:chExt cx="2355758" cy="3886622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224721" y="380208"/>
                <a:ext cx="2355758" cy="8885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  <a:cs typeface="Calibri" pitchFamily="34" charset="0"/>
                  </a:rPr>
                  <a:t>EO Data Products of Standard Processing Level</a:t>
                </a:r>
                <a:r>
                  <a:rPr lang="ru-RU" sz="160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  <a:cs typeface="Calibri" pitchFamily="34" charset="0"/>
                  </a:rPr>
                  <a:t> (</a:t>
                </a:r>
                <a:r>
                  <a:rPr lang="en-US" sz="160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  <a:cs typeface="Calibri" pitchFamily="34" charset="0"/>
                  </a:rPr>
                  <a:t>L1C, L1D CEOS</a:t>
                </a:r>
                <a:r>
                  <a:rPr lang="ru-RU" sz="160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  <a:cs typeface="Calibri" pitchFamily="34" charset="0"/>
                  </a:rPr>
                  <a:t>)</a:t>
                </a:r>
                <a:endParaRPr lang="ru-RU" sz="1600" dirty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  <a:cs typeface="Calibri" pitchFamily="34" charset="0"/>
                </a:endParaRPr>
              </a:p>
            </p:txBody>
          </p:sp>
          <p:pic>
            <p:nvPicPr>
              <p:cNvPr id="1026" name="Picture 2" descr="C:\Work\DATA\Стандартные продукты\ГСА\Трансформированный\0041_0102_02348_1_02346_01_L2A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008" y="1426404"/>
                <a:ext cx="1470003" cy="13107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C:\Work\DATA\Стандартные продукты\Пример_выходной_продукции_Канопус-В\3_уровень\МСС\KV1_08081_08080_01_3NP2_08_ORT_S_035512_160614_OB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047" y="2872143"/>
                <a:ext cx="1470003" cy="13946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C:\Work\DATA\Стандартные продукты\КШМСА-ВР\Трансформированный\0041_0100_01377_1_01362_04_G_ql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1228" y="2308301"/>
                <a:ext cx="1470003" cy="13107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6" name="Группа 15"/>
          <p:cNvGrpSpPr/>
          <p:nvPr/>
        </p:nvGrpSpPr>
        <p:grpSpPr>
          <a:xfrm>
            <a:off x="6798936" y="2591033"/>
            <a:ext cx="2081535" cy="3591505"/>
            <a:chOff x="6715140" y="2723971"/>
            <a:chExt cx="2330777" cy="3753650"/>
          </a:xfrm>
        </p:grpSpPr>
        <p:sp>
          <p:nvSpPr>
            <p:cNvPr id="43" name="TextBox 42"/>
            <p:cNvSpPr txBox="1"/>
            <p:nvPr/>
          </p:nvSpPr>
          <p:spPr>
            <a:xfrm>
              <a:off x="6715140" y="2727951"/>
              <a:ext cx="2330777" cy="3749670"/>
            </a:xfrm>
            <a:prstGeom prst="roundRect">
              <a:avLst>
                <a:gd name="adj" fmla="val 2094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rgbClr val="0070C0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lnSpc>
                  <a:spcPct val="90000"/>
                </a:lnSpc>
              </a:pPr>
              <a:endParaRPr lang="ru-RU" sz="16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  <p:grpSp>
          <p:nvGrpSpPr>
            <p:cNvPr id="14" name="Группа 13"/>
            <p:cNvGrpSpPr/>
            <p:nvPr/>
          </p:nvGrpSpPr>
          <p:grpSpPr>
            <a:xfrm>
              <a:off x="6758895" y="2723971"/>
              <a:ext cx="2287022" cy="3728287"/>
              <a:chOff x="7406967" y="2647769"/>
              <a:chExt cx="2287022" cy="3728287"/>
            </a:xfrm>
          </p:grpSpPr>
          <p:pic>
            <p:nvPicPr>
              <p:cNvPr id="1032" name="Picture 8" descr="C:\Work\DOCS\2015\03_Презентации\2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94328" y="3721264"/>
                <a:ext cx="1767573" cy="13647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6" name="Picture 12" descr="C:\Work\DOCS\2015\03_Презентации\Рисунок1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94327" y="5106248"/>
                <a:ext cx="1767574" cy="12698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7406967" y="2647769"/>
                <a:ext cx="2287022" cy="916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  <a:cs typeface="Calibri" pitchFamily="34" charset="0"/>
                  </a:rPr>
                  <a:t>Thematic GIS </a:t>
                </a:r>
                <a:r>
                  <a:rPr lang="ru-RU" sz="170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  <a:cs typeface="Calibri" pitchFamily="34" charset="0"/>
                  </a:rPr>
                  <a:t>– </a:t>
                </a:r>
              </a:p>
              <a:p>
                <a:pPr algn="ctr"/>
                <a:r>
                  <a:rPr lang="en-US" sz="170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  <a:cs typeface="Calibri" pitchFamily="34" charset="0"/>
                  </a:rPr>
                  <a:t>Results of BPs Interpretation</a:t>
                </a:r>
                <a:endParaRPr lang="ru-RU" sz="1700" dirty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  <a:cs typeface="Calibri" pitchFamily="34" charset="0"/>
                </a:endParaRPr>
              </a:p>
            </p:txBody>
          </p:sp>
          <p:pic>
            <p:nvPicPr>
              <p:cNvPr id="36" name="Picture 5" descr="dubovsky"/>
              <p:cNvPicPr>
                <a:picLocks noChangeAspect="1" noChangeArrowheads="1"/>
              </p:cNvPicPr>
              <p:nvPr/>
            </p:nvPicPr>
            <p:blipFill>
              <a:blip r:embed="rId8" cstate="email"/>
              <a:srcRect/>
              <a:stretch>
                <a:fillRect/>
              </a:stretch>
            </p:blipFill>
            <p:spPr bwMode="auto">
              <a:xfrm>
                <a:off x="7452320" y="4294432"/>
                <a:ext cx="1656184" cy="1290614"/>
              </a:xfrm>
              <a:prstGeom prst="rect">
                <a:avLst/>
              </a:prstGeom>
              <a:noFill/>
              <a:ln>
                <a:solidFill>
                  <a:srgbClr val="336600"/>
                </a:solidFill>
              </a:ln>
            </p:spPr>
          </p:pic>
        </p:grpSp>
      </p:grpSp>
      <p:grpSp>
        <p:nvGrpSpPr>
          <p:cNvPr id="11" name="Группа 10"/>
          <p:cNvGrpSpPr/>
          <p:nvPr/>
        </p:nvGrpSpPr>
        <p:grpSpPr>
          <a:xfrm>
            <a:off x="2462636" y="1078864"/>
            <a:ext cx="4125588" cy="2633938"/>
            <a:chOff x="2296576" y="3481799"/>
            <a:chExt cx="3506712" cy="2219042"/>
          </a:xfrm>
        </p:grpSpPr>
        <p:pic>
          <p:nvPicPr>
            <p:cNvPr id="17" name="Рисунок 16" descr="20091114_1d_sst.jpg"/>
            <p:cNvPicPr>
              <a:picLocks noChangeAspect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>
            <a:xfrm rot="10800000" flipH="1">
              <a:off x="4132760" y="3481799"/>
              <a:ext cx="1670528" cy="1645619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</a:ln>
            <a:effectLst>
              <a:outerShdw blurRad="50800" dist="38100" dir="2700000" algn="ctr" rotWithShape="0">
                <a:schemeClr val="tx1"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</p:pic>
        <p:pic>
          <p:nvPicPr>
            <p:cNvPr id="22" name="Рисунок 21" descr="NDVI_22072010.jpg"/>
            <p:cNvPicPr>
              <a:picLocks noChangeAspect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>
            <a:xfrm>
              <a:off x="3275874" y="4030313"/>
              <a:ext cx="1670528" cy="1670528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</p:pic>
        <p:pic>
          <p:nvPicPr>
            <p:cNvPr id="19" name="Рисунок 1" descr="101_548_06KMSS_ndvi_Ufa.jpg"/>
            <p:cNvPicPr>
              <a:picLocks noChangeAspect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2296576" y="3481799"/>
              <a:ext cx="1670528" cy="16705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ctr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26" name="Прямоугольник 25"/>
          <p:cNvSpPr/>
          <p:nvPr/>
        </p:nvSpPr>
        <p:spPr>
          <a:xfrm>
            <a:off x="2266081" y="3929595"/>
            <a:ext cx="4488845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Basic EO data products </a:t>
            </a:r>
            <a:r>
              <a:rPr lang="en-US" sz="23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provide the basis for multipurpose thematic interpretation for solving the tasks of interagency and regional customers with no use of additional measuring material</a:t>
            </a:r>
            <a:endParaRPr lang="ru-RU" sz="23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3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6319" y="90163"/>
            <a:ext cx="63579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n-US" dirty="0"/>
              <a:t>Concept of Basic EO Data Product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166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:\Васильев\примеры БП картинки\02_rg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88" y="3912412"/>
            <a:ext cx="2045524" cy="2047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Z:\Васильев\примеры БП картинки\01_ndv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121" y="3912518"/>
            <a:ext cx="2040607" cy="2040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Z:\Васильев\примеры БП картинки\03_s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442" y="3912448"/>
            <a:ext cx="2040607" cy="204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Z:\Васильев\примеры БП картинки\RG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03" y="928710"/>
            <a:ext cx="2576827" cy="2576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Z:\Васильев\примеры БП картинки\Снимок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065" y="928711"/>
            <a:ext cx="5587949" cy="2576826"/>
          </a:xfrm>
          <a:prstGeom prst="rect">
            <a:avLst/>
          </a:prstGeom>
          <a:noFill/>
          <a:ln>
            <a:solidFill>
              <a:schemeClr val="tx1">
                <a:alpha val="99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 стрелкой 8"/>
          <p:cNvCxnSpPr>
            <a:stCxn id="7" idx="2"/>
            <a:endCxn id="4" idx="0"/>
          </p:cNvCxnSpPr>
          <p:nvPr/>
        </p:nvCxnSpPr>
        <p:spPr>
          <a:xfrm>
            <a:off x="1630317" y="3505537"/>
            <a:ext cx="3733" cy="406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Соединительная линия уступом 9"/>
          <p:cNvCxnSpPr>
            <a:stCxn id="7" idx="2"/>
            <a:endCxn id="5" idx="0"/>
          </p:cNvCxnSpPr>
          <p:nvPr/>
        </p:nvCxnSpPr>
        <p:spPr>
          <a:xfrm rot="16200000" flipH="1">
            <a:off x="2909381" y="2226473"/>
            <a:ext cx="406981" cy="2965108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ная линия уступом 10"/>
          <p:cNvCxnSpPr>
            <a:stCxn id="7" idx="2"/>
            <a:endCxn id="6" idx="0"/>
          </p:cNvCxnSpPr>
          <p:nvPr/>
        </p:nvCxnSpPr>
        <p:spPr>
          <a:xfrm rot="16200000" flipH="1">
            <a:off x="4349576" y="786277"/>
            <a:ext cx="406911" cy="5845429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74402" y="5975702"/>
            <a:ext cx="166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Ratio Green Red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25668" y="597570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NDVI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32594" y="5975702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Simple Ratio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30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1903" y="72528"/>
            <a:ext cx="673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Example of Secondary </a:t>
            </a: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BP</a:t>
            </a:r>
            <a:endParaRPr lang="en-US" sz="2800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6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75071" y="908720"/>
                <a:ext cx="8917699" cy="3531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Algorithm</a:t>
                </a:r>
                <a:r>
                  <a:rPr lang="ru-RU" sz="2200" b="1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n-US" sz="2200" b="1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stages</a:t>
                </a:r>
                <a:endParaRPr lang="ru-RU" sz="2000" u="sng" dirty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endParaRPr>
              </a:p>
              <a:p>
                <a:pPr marL="342900" lvl="0" indent="-342900">
                  <a:buFont typeface="+mj-lt"/>
                  <a:buAutoNum type="arabicPeriod"/>
                </a:pPr>
                <a:r>
                  <a:rPr lang="en-US" sz="200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Select the main primary basic product</a:t>
                </a:r>
                <a:r>
                  <a:rPr lang="ru-RU" sz="200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 (</a:t>
                </a:r>
                <a:r>
                  <a:rPr lang="en-US" sz="200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selection criteria: an acquisition date of the main product is earlier</a:t>
                </a:r>
                <a:r>
                  <a:rPr lang="ru-RU" sz="200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);</a:t>
                </a:r>
                <a:endParaRPr lang="ru-RU" sz="2000" dirty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endParaRPr>
              </a:p>
              <a:p>
                <a:pPr marL="342900" lvl="0" indent="-342900">
                  <a:buFont typeface="+mj-lt"/>
                  <a:buAutoNum type="arabicPeriod"/>
                </a:pPr>
                <a:r>
                  <a:rPr lang="en-US" sz="2000" dirty="0" err="1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Reproject</a:t>
                </a:r>
                <a:r>
                  <a:rPr lang="en-US" sz="200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 all considered images to the cartographic projection of the main </a:t>
                </a:r>
                <a:r>
                  <a:rPr lang="en-US" sz="2000" dirty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primary basic product</a:t>
                </a:r>
                <a:r>
                  <a:rPr lang="en-US" sz="200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ru-RU" sz="200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(</a:t>
                </a:r>
                <a:r>
                  <a:rPr lang="en-US" sz="200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corresponding UTM-zone</a:t>
                </a:r>
                <a:r>
                  <a:rPr lang="ru-RU" sz="200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);</a:t>
                </a:r>
                <a:endParaRPr lang="en-US" sz="2000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00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Raster data resampling to the biggest resolution </a:t>
                </a:r>
                <a:r>
                  <a:rPr lang="ru-RU" sz="200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(</a:t>
                </a:r>
                <a:r>
                  <a:rPr lang="en-US" sz="2000" dirty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for considered </a:t>
                </a:r>
                <a:r>
                  <a:rPr lang="en-US" sz="200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bands</a:t>
                </a:r>
                <a:r>
                  <a:rPr lang="ru-RU" sz="200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);</a:t>
                </a:r>
                <a:endParaRPr lang="ru-RU" sz="2000" dirty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endParaRPr>
              </a:p>
              <a:p>
                <a:pPr marL="342900" lvl="0" indent="-342900">
                  <a:buFont typeface="+mj-lt"/>
                  <a:buAutoNum type="arabicPeriod"/>
                </a:pPr>
                <a:r>
                  <a:rPr lang="en-US" sz="200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Radiometric correction: transform pixel values of considered raster data bands to the pixel values of the main product raster data bands</a:t>
                </a:r>
                <a:r>
                  <a:rPr lang="ru-RU" sz="200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;</a:t>
                </a:r>
                <a:endParaRPr lang="ru-RU" sz="2000" dirty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DC</m:t>
                          </m:r>
                        </m:e>
                        <m:sub>
                          <m:r>
                            <a:rPr lang="en-US" sz="2000" b="0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𝑔𝑎𝑖𝑛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𝑔𝑎𝑖𝑛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ru-RU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DC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ru-RU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𝑏𝑖𝑎𝑠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ru-RU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𝑏𝑖𝑎𝑠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𝑔𝑎𝑖𝑛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2000" dirty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endParaRPr>
              </a:p>
              <a:p>
                <a:pPr marL="342900" indent="-342900">
                  <a:buFont typeface="+mj-lt"/>
                  <a:buAutoNum type="arabicPeriod" startAt="4"/>
                </a:pPr>
                <a:r>
                  <a:rPr lang="en-US" sz="200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Generate a composite image in</a:t>
                </a:r>
                <a:r>
                  <a:rPr lang="ru-RU" sz="200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n-US" sz="200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RGB-format</a:t>
                </a:r>
                <a:r>
                  <a:rPr lang="ru-RU" sz="200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 (</a:t>
                </a:r>
                <a:r>
                  <a:rPr lang="en-US" sz="200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with the use of</a:t>
                </a:r>
                <a:r>
                  <a:rPr lang="ru-RU" sz="200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n-US" sz="200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NIR &amp; RED bands</a:t>
                </a:r>
                <a:r>
                  <a:rPr lang="ru-RU" sz="200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)</a:t>
                </a:r>
                <a:endParaRPr lang="ru-RU" sz="2000" dirty="0"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71" y="908720"/>
                <a:ext cx="8917699" cy="3531416"/>
              </a:xfrm>
              <a:prstGeom prst="rect">
                <a:avLst/>
              </a:prstGeom>
              <a:blipFill rotWithShape="1">
                <a:blip r:embed="rId2"/>
                <a:stretch>
                  <a:fillRect l="-889" t="-1036" b="-20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269332" y="101556"/>
            <a:ext cx="7470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Generation of Two-Band Multi-Date Composite</a:t>
            </a:r>
            <a:endParaRPr lang="en-US" sz="2800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31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365522"/>
              </p:ext>
            </p:extLst>
          </p:nvPr>
        </p:nvGraphicFramePr>
        <p:xfrm>
          <a:off x="1303174" y="4523634"/>
          <a:ext cx="6251045" cy="1828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2088"/>
                <a:gridCol w="2333109"/>
                <a:gridCol w="1562924"/>
                <a:gridCol w="1562924"/>
              </a:tblGrid>
              <a:tr h="3200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Bands</a:t>
                      </a:r>
                      <a:endParaRPr lang="ru-RU" sz="2000" dirty="0">
                        <a:effectLst/>
                        <a:latin typeface="Arial Narrow" panose="020B0606020202030204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Primary</a:t>
                      </a:r>
                      <a:r>
                        <a:rPr lang="en-US" sz="2000" baseline="0" dirty="0" smtClean="0"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BP</a:t>
                      </a:r>
                      <a:r>
                        <a:rPr lang="en-US" sz="2000" baseline="-25000" dirty="0" smtClean="0"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ru-RU" sz="2000" baseline="-25000" dirty="0">
                        <a:effectLst/>
                        <a:latin typeface="Arial Narrow" panose="020B0606020202030204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Primary</a:t>
                      </a:r>
                      <a:r>
                        <a:rPr lang="en-US" sz="2000" baseline="0" dirty="0" smtClean="0"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BP</a:t>
                      </a:r>
                      <a:r>
                        <a:rPr lang="en-US" sz="2000" baseline="-25000" dirty="0" smtClean="0"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ru-RU" sz="2000" baseline="-25000" dirty="0">
                        <a:effectLst/>
                        <a:latin typeface="Arial Narrow" panose="020B0606020202030204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 Narrow" panose="020B0606020202030204" pitchFamily="34" charset="0"/>
                        </a:rPr>
                        <a:t>Composite</a:t>
                      </a:r>
                      <a:endParaRPr lang="ru-RU" sz="2000" dirty="0">
                        <a:effectLst/>
                        <a:latin typeface="Arial Narrow" panose="020B0606020202030204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569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panose="020B0606020202030204" pitchFamily="34" charset="0"/>
                        </a:rPr>
                        <a:t>R</a:t>
                      </a:r>
                      <a:endParaRPr lang="ru-RU" sz="2000">
                        <a:effectLst/>
                        <a:latin typeface="Arial Narrow" panose="020B0606020202030204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NIR</a:t>
                      </a:r>
                      <a:r>
                        <a:rPr lang="en-US" sz="2000" baseline="-25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ru-RU" sz="2000" baseline="-2500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NIR</a:t>
                      </a:r>
                      <a:r>
                        <a:rPr lang="en-US" sz="2000" baseline="-25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Red</a:t>
                      </a:r>
                      <a:r>
                        <a:rPr lang="en-US" sz="2000" baseline="-25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ru-RU" sz="2000" baseline="-25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569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panose="020B0606020202030204" pitchFamily="34" charset="0"/>
                        </a:rPr>
                        <a:t>G</a:t>
                      </a:r>
                      <a:endParaRPr lang="ru-RU" sz="2000">
                        <a:effectLst/>
                        <a:latin typeface="Arial Narrow" panose="020B0606020202030204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ru-RU" sz="2000" baseline="-2500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Red</a:t>
                      </a:r>
                      <a:r>
                        <a:rPr lang="en-US" sz="2000" baseline="-25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NIR</a:t>
                      </a:r>
                      <a:r>
                        <a:rPr lang="en-US" sz="2000" baseline="-25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ru-RU" sz="2000" baseline="-25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569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 Narrow" panose="020B0606020202030204" pitchFamily="34" charset="0"/>
                        </a:rPr>
                        <a:t>B</a:t>
                      </a:r>
                      <a:endParaRPr lang="ru-RU" sz="2000" dirty="0">
                        <a:effectLst/>
                        <a:latin typeface="Arial Narrow" panose="020B0606020202030204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ru-RU" sz="2000" baseline="-2500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NIR</a:t>
                      </a:r>
                      <a:r>
                        <a:rPr lang="en-US" sz="2000" baseline="-25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ru-RU" sz="2000" baseline="-25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826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41903" y="72528"/>
            <a:ext cx="6735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Example of Composite Image</a:t>
            </a:r>
            <a:endParaRPr lang="en-US" sz="2800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endParaRPr lang="en-US" sz="2800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32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9073" y="840086"/>
            <a:ext cx="3211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Meteor-M1 KMSS (22/06/2012)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53" y="3800022"/>
            <a:ext cx="2737393" cy="2271480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89" y="1242166"/>
            <a:ext cx="2459010" cy="205677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857" y="1242165"/>
            <a:ext cx="2478643" cy="2056770"/>
          </a:xfrm>
          <a:prstGeom prst="rect">
            <a:avLst/>
          </a:prstGeom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5083522" y="840087"/>
            <a:ext cx="2692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Terra MODIS (25/06/2012)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1360" y="6021766"/>
            <a:ext cx="2440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RGB-composite image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83124" y="3876594"/>
            <a:ext cx="5122563" cy="214526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Composite Passport Details</a:t>
            </a:r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:</a:t>
            </a:r>
          </a:p>
          <a:p>
            <a:pPr algn="just"/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1. </a:t>
            </a: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EO satellites </a:t>
            </a: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description </a:t>
            </a:r>
            <a:endParaRPr lang="ru-RU" sz="24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2. </a:t>
            </a: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S</a:t>
            </a: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ensors description </a:t>
            </a:r>
            <a:endParaRPr lang="en-US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3. Frames metadata</a:t>
            </a:r>
            <a:endParaRPr lang="ru-RU" sz="24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4.</a:t>
            </a: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Composite image </a:t>
            </a: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bands d</a:t>
            </a: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escription </a:t>
            </a:r>
          </a:p>
        </p:txBody>
      </p:sp>
      <p:cxnSp>
        <p:nvCxnSpPr>
          <p:cNvPr id="21" name="Соединительная линия уступом 20"/>
          <p:cNvCxnSpPr>
            <a:stCxn id="3" idx="2"/>
            <a:endCxn id="2" idx="0"/>
          </p:cNvCxnSpPr>
          <p:nvPr/>
        </p:nvCxnSpPr>
        <p:spPr>
          <a:xfrm rot="5400000">
            <a:off x="2030129" y="3484857"/>
            <a:ext cx="501086" cy="12924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оединительная линия уступом 21"/>
          <p:cNvCxnSpPr>
            <a:stCxn id="4" idx="2"/>
            <a:endCxn id="2" idx="0"/>
          </p:cNvCxnSpPr>
          <p:nvPr/>
        </p:nvCxnSpPr>
        <p:spPr>
          <a:xfrm rot="5400000">
            <a:off x="4105072" y="1409914"/>
            <a:ext cx="501087" cy="427912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91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>
                    <a:lumMod val="75000"/>
                  </a:schemeClr>
                </a:solidFill>
              </a:rPr>
              <a:t>33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339751" y="2924944"/>
            <a:ext cx="4467641" cy="122413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56" tIns="57656" rIns="57656" bIns="57656" numCol="1" spcCol="1270" anchor="ctr" anchorCtr="0">
            <a:noAutofit/>
          </a:bodyPr>
          <a:lstStyle/>
          <a:p>
            <a:pPr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b="1" dirty="0" smtClean="0">
                <a:latin typeface="Arial Narrow" panose="020B0606020202030204" pitchFamily="34" charset="0"/>
              </a:rPr>
              <a:t>Resource </a:t>
            </a:r>
            <a:r>
              <a:rPr lang="en-US" sz="2700" b="1" dirty="0">
                <a:latin typeface="Arial Narrow" panose="020B0606020202030204" pitchFamily="34" charset="0"/>
              </a:rPr>
              <a:t>Administration</a:t>
            </a:r>
            <a:endParaRPr lang="ru-RU" sz="2700" b="1" dirty="0">
              <a:latin typeface="Arial Narrow" panose="020B060602020203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90415" y="1009795"/>
            <a:ext cx="3245480" cy="97904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56" tIns="57656" rIns="57656" bIns="57656" numCol="1" spcCol="1270" anchor="ctr" anchorCtr="0">
            <a:noAutofit/>
          </a:bodyPr>
          <a:lstStyle/>
          <a:p>
            <a:pPr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b="1" dirty="0" smtClean="0">
                <a:latin typeface="Arial Narrow" panose="020B0606020202030204" pitchFamily="34" charset="0"/>
              </a:rPr>
              <a:t>BP </a:t>
            </a:r>
            <a:r>
              <a:rPr lang="en-US" sz="2700" b="1" dirty="0">
                <a:latin typeface="Arial Narrow" panose="020B0606020202030204" pitchFamily="34" charset="0"/>
              </a:rPr>
              <a:t>Generation</a:t>
            </a:r>
            <a:endParaRPr lang="ru-RU" sz="2700" b="1" dirty="0">
              <a:latin typeface="Arial Narrow" panose="020B060602020203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508104" y="980728"/>
            <a:ext cx="3357255" cy="100811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56" tIns="57656" rIns="57656" bIns="57656" numCol="1" spcCol="1270" anchor="ctr" anchorCtr="0">
            <a:noAutofit/>
          </a:bodyPr>
          <a:lstStyle/>
          <a:p>
            <a:pPr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b="1" dirty="0" smtClean="0">
                <a:latin typeface="Arial Narrow" panose="020B0606020202030204" pitchFamily="34" charset="0"/>
              </a:rPr>
              <a:t>BP </a:t>
            </a:r>
            <a:r>
              <a:rPr lang="en-US" sz="2700" b="1" dirty="0">
                <a:latin typeface="Arial Narrow" panose="020B0606020202030204" pitchFamily="34" charset="0"/>
              </a:rPr>
              <a:t>Distribution</a:t>
            </a:r>
            <a:endParaRPr lang="ru-RU" sz="2700" b="1" dirty="0">
              <a:latin typeface="Arial Narrow" panose="020B060602020203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90414" y="5045872"/>
            <a:ext cx="3245481" cy="101841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56" tIns="57656" rIns="57656" bIns="57656" numCol="1" spcCol="1270" anchor="ctr" anchorCtr="0">
            <a:noAutofit/>
          </a:bodyPr>
          <a:lstStyle/>
          <a:p>
            <a:pPr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b="1" dirty="0">
                <a:latin typeface="Arial Narrow" panose="020B0606020202030204" pitchFamily="34" charset="0"/>
              </a:rPr>
              <a:t>Archive &amp; Database</a:t>
            </a:r>
            <a:endParaRPr lang="ru-RU" sz="2700" b="1" dirty="0">
              <a:latin typeface="Arial Narrow" panose="020B060602020203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508104" y="5045872"/>
            <a:ext cx="3357255" cy="101841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9836" tIns="79836" rIns="79836" bIns="79836" numCol="1" spcCol="1270" anchor="ctr" anchorCtr="0">
            <a:noAutofit/>
          </a:bodyPr>
          <a:lstStyle/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b="1" dirty="0">
                <a:latin typeface="Arial Narrow" panose="020B0606020202030204" pitchFamily="34" charset="0"/>
              </a:rPr>
              <a:t>BP Verification</a:t>
            </a:r>
            <a:endParaRPr lang="ru-RU" sz="3000" b="1" dirty="0">
              <a:latin typeface="Arial Narrow" panose="020B0606020202030204" pitchFamily="34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flipV="1">
            <a:off x="1835696" y="4149080"/>
            <a:ext cx="1248676" cy="896792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6062771" y="1988840"/>
            <a:ext cx="1139166" cy="93610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1835696" y="1988840"/>
            <a:ext cx="1248676" cy="93610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 flipV="1">
            <a:off x="6062771" y="4149080"/>
            <a:ext cx="1317542" cy="896792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0824" y="97266"/>
            <a:ext cx="71348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defRPr>
            </a:lvl1pPr>
          </a:lstStyle>
          <a:p>
            <a:r>
              <a:rPr lang="en-US" sz="2600" dirty="0" smtClean="0"/>
              <a:t>Soft- and Hardware Tools </a:t>
            </a:r>
            <a:r>
              <a:rPr lang="en-US" sz="2600" dirty="0"/>
              <a:t>for BPs Archiving </a:t>
            </a:r>
            <a:r>
              <a:rPr lang="en-US" sz="2600" dirty="0" smtClean="0"/>
              <a:t>&amp; Cataloging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9347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Стрелка вправо 51"/>
          <p:cNvSpPr/>
          <p:nvPr/>
        </p:nvSpPr>
        <p:spPr bwMode="auto">
          <a:xfrm rot="12631985">
            <a:off x="2715827" y="3951597"/>
            <a:ext cx="1911918" cy="98647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ru-RU" sz="1600" smtClean="0"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51" name="Стрелка вправо 50"/>
          <p:cNvSpPr/>
          <p:nvPr/>
        </p:nvSpPr>
        <p:spPr bwMode="auto">
          <a:xfrm rot="9680856">
            <a:off x="5148699" y="4028524"/>
            <a:ext cx="2124068" cy="93422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ru-RU" sz="1600" smtClean="0"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27" name="Стрелка вправо 26"/>
          <p:cNvSpPr/>
          <p:nvPr/>
        </p:nvSpPr>
        <p:spPr bwMode="auto">
          <a:xfrm rot="5400000">
            <a:off x="6949394" y="2498360"/>
            <a:ext cx="1195260" cy="794606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 w="190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ru-RU" sz="1600"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31" name="Стрелка вправо 30"/>
          <p:cNvSpPr/>
          <p:nvPr/>
        </p:nvSpPr>
        <p:spPr bwMode="auto">
          <a:xfrm>
            <a:off x="4870329" y="1290851"/>
            <a:ext cx="1565995" cy="615113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 w="190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ru-RU" sz="1600">
              <a:latin typeface="Arial Narrow" panose="020B0606020202030204" pitchFamily="34" charset="0"/>
              <a:cs typeface="Arial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6421810" y="909317"/>
            <a:ext cx="2209085" cy="1415474"/>
            <a:chOff x="1399164" y="2921696"/>
            <a:chExt cx="2209085" cy="1415474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1399164" y="2921696"/>
              <a:ext cx="2209085" cy="141547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b="1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rPr>
                <a:t>Foreign Data Archive</a:t>
              </a:r>
              <a:endParaRPr lang="ru-RU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12292" name="Picture 4" descr="E:\Files\03_Презентации\Aynjy ghtptynfwbz\ucg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256" y="3875340"/>
              <a:ext cx="905426" cy="347258"/>
            </a:xfrm>
            <a:prstGeom prst="rect">
              <a:avLst/>
            </a:prstGeom>
            <a:grpFill/>
            <a:ln>
              <a:noFill/>
            </a:ln>
            <a:extLst/>
          </p:spPr>
        </p:pic>
        <p:pic>
          <p:nvPicPr>
            <p:cNvPr id="12294" name="Picture 6" descr="E:\Files\03_Презентации\Aynjy ghtptynfwbz\ТФЫФ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3606" y="3359369"/>
              <a:ext cx="1800200" cy="434604"/>
            </a:xfrm>
            <a:prstGeom prst="rect">
              <a:avLst/>
            </a:prstGeom>
            <a:grpFill/>
            <a:ln>
              <a:noFill/>
            </a:ln>
            <a:extLst/>
          </p:spPr>
        </p:pic>
      </p:grpSp>
      <p:grpSp>
        <p:nvGrpSpPr>
          <p:cNvPr id="15" name="Группа 14"/>
          <p:cNvGrpSpPr/>
          <p:nvPr/>
        </p:nvGrpSpPr>
        <p:grpSpPr>
          <a:xfrm>
            <a:off x="201521" y="909317"/>
            <a:ext cx="4761100" cy="1440945"/>
            <a:chOff x="-145217" y="1706264"/>
            <a:chExt cx="4761100" cy="1440945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-145217" y="1706264"/>
              <a:ext cx="4761100" cy="14409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2000" b="1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rPr>
                <a:t>Data from Foreign Satellites</a:t>
              </a:r>
              <a:endParaRPr lang="ru-RU" sz="20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9620">
                          <a14:foregroundMark x1="40304" y1="58854" x2="40304" y2="58854"/>
                          <a14:foregroundMark x1="36502" y1="56771" x2="36502" y2="56771"/>
                          <a14:foregroundMark x1="39163" y1="56771" x2="39163" y2="567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7814" y="2126113"/>
              <a:ext cx="838071" cy="4158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272" b="93728" l="799" r="982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998" y="2148167"/>
              <a:ext cx="860971" cy="533111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23" y="2038667"/>
              <a:ext cx="729048" cy="661286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333" b="96795" l="357" r="99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2100" y="2181260"/>
              <a:ext cx="838071" cy="466925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22829" y="2699952"/>
              <a:ext cx="1068995" cy="35394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700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rPr>
                <a:t>Landsat 8</a:t>
              </a:r>
              <a:endParaRPr lang="ru-RU" sz="17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89571" y="2695792"/>
              <a:ext cx="1103817" cy="35394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700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rPr>
                <a:t>Landsat 7</a:t>
              </a:r>
              <a:endParaRPr lang="ru-RU" sz="17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06422" y="2700268"/>
              <a:ext cx="672619" cy="35394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700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rPr>
                <a:t>EO-1</a:t>
              </a:r>
              <a:endParaRPr lang="ru-RU" sz="17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59654" y="2699951"/>
              <a:ext cx="1250254" cy="35394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700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rPr>
                <a:t>Terra / Aqua</a:t>
              </a:r>
              <a:endParaRPr lang="ru-RU" sz="17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34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517235" y="4582331"/>
            <a:ext cx="213434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Server Downloads Foreign </a:t>
            </a:r>
            <a:r>
              <a:rPr lang="en-US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Satellite D</a:t>
            </a:r>
            <a:r>
              <a:rPr lang="en-US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ata</a:t>
            </a:r>
            <a:endParaRPr lang="ru-RU" sz="19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 rot="5400000">
            <a:off x="7072762" y="2592965"/>
            <a:ext cx="9749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Internet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grpSp>
        <p:nvGrpSpPr>
          <p:cNvPr id="54" name="Группа 53"/>
          <p:cNvGrpSpPr/>
          <p:nvPr/>
        </p:nvGrpSpPr>
        <p:grpSpPr>
          <a:xfrm>
            <a:off x="7077151" y="3504845"/>
            <a:ext cx="1060005" cy="931375"/>
            <a:chOff x="1020620" y="5337155"/>
            <a:chExt cx="667356" cy="811276"/>
          </a:xfrm>
        </p:grpSpPr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620" y="5337155"/>
              <a:ext cx="514364" cy="811276"/>
            </a:xfrm>
            <a:prstGeom prst="rect">
              <a:avLst/>
            </a:prstGeom>
          </p:spPr>
        </p:pic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379" y="5756008"/>
              <a:ext cx="309597" cy="315883"/>
            </a:xfrm>
            <a:prstGeom prst="rect">
              <a:avLst/>
            </a:prstGeom>
          </p:spPr>
        </p:pic>
      </p:grpSp>
      <p:pic>
        <p:nvPicPr>
          <p:cNvPr id="67" name="Picture 6" descr="execute, gears, process, running, settings, utilities icon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34689" y="4436220"/>
            <a:ext cx="1759281" cy="1759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" name="Прямоугольник 68"/>
          <p:cNvSpPr/>
          <p:nvPr/>
        </p:nvSpPr>
        <p:spPr>
          <a:xfrm>
            <a:off x="1189154" y="5839809"/>
            <a:ext cx="3067472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Converter in BBP format</a:t>
            </a:r>
            <a:endParaRPr lang="ru-RU" sz="1900" dirty="0"/>
          </a:p>
        </p:txBody>
      </p:sp>
      <p:sp>
        <p:nvSpPr>
          <p:cNvPr id="102" name="TextBox 101"/>
          <p:cNvSpPr txBox="1"/>
          <p:nvPr/>
        </p:nvSpPr>
        <p:spPr>
          <a:xfrm>
            <a:off x="312042" y="-114139"/>
            <a:ext cx="67268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Archiving </a:t>
            </a:r>
            <a:r>
              <a:rPr lang="en-US" sz="2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Contour </a:t>
            </a:r>
            <a:r>
              <a:rPr lang="en-US" sz="2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for Standard </a:t>
            </a:r>
            <a:r>
              <a:rPr lang="en-US" sz="2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Products derived from </a:t>
            </a:r>
            <a:r>
              <a:rPr lang="en-US" sz="2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Foreign </a:t>
            </a:r>
            <a:r>
              <a:rPr lang="en-US" sz="2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Satellites EO Data</a:t>
            </a:r>
            <a:endParaRPr lang="en-US" sz="2600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 rot="20398997">
            <a:off x="5625694" y="4273614"/>
            <a:ext cx="1274708" cy="43088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L1</a:t>
            </a: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C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 (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L1D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)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 rot="1862589">
            <a:off x="2953774" y="4263117"/>
            <a:ext cx="15143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BBP Format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grpSp>
        <p:nvGrpSpPr>
          <p:cNvPr id="60" name="Группа 59"/>
          <p:cNvGrpSpPr/>
          <p:nvPr/>
        </p:nvGrpSpPr>
        <p:grpSpPr>
          <a:xfrm>
            <a:off x="120016" y="2852936"/>
            <a:ext cx="2765648" cy="2374244"/>
            <a:chOff x="251519" y="3906418"/>
            <a:chExt cx="2765648" cy="2374244"/>
          </a:xfrm>
        </p:grpSpPr>
        <p:sp>
          <p:nvSpPr>
            <p:cNvPr id="61" name="Скругленный прямоугольник 60"/>
            <p:cNvSpPr/>
            <p:nvPr/>
          </p:nvSpPr>
          <p:spPr>
            <a:xfrm>
              <a:off x="251519" y="3955035"/>
              <a:ext cx="2722129" cy="231909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cap="rnd">
              <a:solidFill>
                <a:schemeClr val="accent1">
                  <a:lumMod val="75000"/>
                </a:schemeClr>
              </a:solidFill>
              <a:prstDash val="dash"/>
              <a:round/>
            </a:ln>
            <a:effectLst>
              <a:innerShdw blurRad="63500" dist="50800" dir="18900000">
                <a:prstClr val="black">
                  <a:alpha val="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 Narrow" panose="020B0606020202030204" pitchFamily="34" charset="0"/>
              </a:endParaRPr>
            </a:p>
          </p:txBody>
        </p:sp>
        <p:sp>
          <p:nvSpPr>
            <p:cNvPr id="62" name="Полилиния 61"/>
            <p:cNvSpPr/>
            <p:nvPr/>
          </p:nvSpPr>
          <p:spPr>
            <a:xfrm>
              <a:off x="584591" y="3906418"/>
              <a:ext cx="1779295" cy="262159"/>
            </a:xfrm>
            <a:custGeom>
              <a:avLst/>
              <a:gdLst>
                <a:gd name="connsiteX0" fmla="*/ 0 w 720564"/>
                <a:gd name="connsiteY0" fmla="*/ 28654 h 286544"/>
                <a:gd name="connsiteX1" fmla="*/ 28654 w 720564"/>
                <a:gd name="connsiteY1" fmla="*/ 0 h 286544"/>
                <a:gd name="connsiteX2" fmla="*/ 691910 w 720564"/>
                <a:gd name="connsiteY2" fmla="*/ 0 h 286544"/>
                <a:gd name="connsiteX3" fmla="*/ 720564 w 720564"/>
                <a:gd name="connsiteY3" fmla="*/ 28654 h 286544"/>
                <a:gd name="connsiteX4" fmla="*/ 720564 w 720564"/>
                <a:gd name="connsiteY4" fmla="*/ 257890 h 286544"/>
                <a:gd name="connsiteX5" fmla="*/ 691910 w 720564"/>
                <a:gd name="connsiteY5" fmla="*/ 286544 h 286544"/>
                <a:gd name="connsiteX6" fmla="*/ 28654 w 720564"/>
                <a:gd name="connsiteY6" fmla="*/ 286544 h 286544"/>
                <a:gd name="connsiteX7" fmla="*/ 0 w 720564"/>
                <a:gd name="connsiteY7" fmla="*/ 257890 h 286544"/>
                <a:gd name="connsiteX8" fmla="*/ 0 w 720564"/>
                <a:gd name="connsiteY8" fmla="*/ 28654 h 286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564" h="286544">
                  <a:moveTo>
                    <a:pt x="0" y="28654"/>
                  </a:moveTo>
                  <a:cubicBezTo>
                    <a:pt x="0" y="12829"/>
                    <a:pt x="12829" y="0"/>
                    <a:pt x="28654" y="0"/>
                  </a:cubicBezTo>
                  <a:lnTo>
                    <a:pt x="691910" y="0"/>
                  </a:lnTo>
                  <a:cubicBezTo>
                    <a:pt x="707735" y="0"/>
                    <a:pt x="720564" y="12829"/>
                    <a:pt x="720564" y="28654"/>
                  </a:cubicBezTo>
                  <a:lnTo>
                    <a:pt x="720564" y="257890"/>
                  </a:lnTo>
                  <a:cubicBezTo>
                    <a:pt x="720564" y="273715"/>
                    <a:pt x="707735" y="286544"/>
                    <a:pt x="691910" y="286544"/>
                  </a:cubicBezTo>
                  <a:lnTo>
                    <a:pt x="28654" y="286544"/>
                  </a:lnTo>
                  <a:cubicBezTo>
                    <a:pt x="12829" y="286544"/>
                    <a:pt x="0" y="273715"/>
                    <a:pt x="0" y="257890"/>
                  </a:cubicBezTo>
                  <a:lnTo>
                    <a:pt x="0" y="28654"/>
                  </a:lnTo>
                  <a:close/>
                </a:path>
              </a:pathLst>
            </a:cu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253" tIns="23633" rIns="31253" bIns="23633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latin typeface="Arial Narrow" panose="020B0606020202030204" pitchFamily="34" charset="0"/>
                </a:rPr>
                <a:t>Archive &amp; Database</a:t>
              </a:r>
              <a:endParaRPr lang="ru-RU" sz="1600" kern="1200" dirty="0">
                <a:latin typeface="Arial Narrow" panose="020B0606020202030204" pitchFamily="34" charset="0"/>
              </a:endParaRPr>
            </a:p>
          </p:txBody>
        </p:sp>
        <p:pic>
          <p:nvPicPr>
            <p:cNvPr id="63" name="Picture 3" descr="H:\321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668" y="5205406"/>
              <a:ext cx="1063780" cy="713619"/>
            </a:xfrm>
            <a:prstGeom prst="rect">
              <a:avLst/>
            </a:prstGeom>
            <a:noFill/>
            <a:ln>
              <a:noFill/>
            </a:ln>
            <a:effectLst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TextBox 63"/>
            <p:cNvSpPr txBox="1"/>
            <p:nvPr/>
          </p:nvSpPr>
          <p:spPr>
            <a:xfrm>
              <a:off x="383954" y="5919025"/>
              <a:ext cx="1477053" cy="361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1400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  <a:cs typeface="Arial" pitchFamily="34" charset="0"/>
                </a:rPr>
                <a:t>Long-term archive</a:t>
              </a:r>
              <a:endParaRPr lang="ru-RU" sz="14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endParaRPr>
            </a:p>
            <a:p>
              <a:pPr algn="ctr">
                <a:lnSpc>
                  <a:spcPts val="700"/>
                </a:lnSpc>
              </a:pPr>
              <a:endParaRPr lang="en-US" sz="14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endParaRPr>
            </a:p>
            <a:p>
              <a:pPr algn="ctr">
                <a:lnSpc>
                  <a:spcPts val="700"/>
                </a:lnSpc>
              </a:pPr>
              <a:r>
                <a:rPr lang="ru-RU" sz="1400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  <a:cs typeface="Arial" pitchFamily="34" charset="0"/>
                </a:rPr>
                <a:t>(2114 </a:t>
              </a:r>
              <a:r>
                <a:rPr lang="en-US" sz="1400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  <a:cs typeface="Arial" pitchFamily="34" charset="0"/>
                </a:rPr>
                <a:t>Tb</a:t>
              </a:r>
              <a:r>
                <a:rPr lang="ru-RU" sz="1400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  <a:cs typeface="Arial" pitchFamily="34" charset="0"/>
                </a:rPr>
                <a:t>)</a:t>
              </a:r>
            </a:p>
          </p:txBody>
        </p:sp>
        <p:grpSp>
          <p:nvGrpSpPr>
            <p:cNvPr id="65" name="Группа 64"/>
            <p:cNvGrpSpPr/>
            <p:nvPr/>
          </p:nvGrpSpPr>
          <p:grpSpPr>
            <a:xfrm>
              <a:off x="531237" y="4243284"/>
              <a:ext cx="1038828" cy="906287"/>
              <a:chOff x="775385" y="4378090"/>
              <a:chExt cx="1008928" cy="857578"/>
            </a:xfrm>
          </p:grpSpPr>
          <p:pic>
            <p:nvPicPr>
              <p:cNvPr id="101" name="Picture 2" descr="F:\Files\Схемы\aTexkaAT4.png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9414" y="4378090"/>
                <a:ext cx="431713" cy="5297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F:\Files\Схемы\aTexkaAT4.png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2600" y="4411458"/>
                <a:ext cx="431713" cy="5297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04" name="Прямая соединительная линия 103"/>
              <p:cNvCxnSpPr>
                <a:stCxn id="101" idx="3"/>
                <a:endCxn id="101" idx="3"/>
              </p:cNvCxnSpPr>
              <p:nvPr/>
            </p:nvCxnSpPr>
            <p:spPr>
              <a:xfrm>
                <a:off x="1231127" y="4642945"/>
                <a:ext cx="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Прямая соединительная линия 104"/>
              <p:cNvCxnSpPr>
                <a:stCxn id="101" idx="3"/>
                <a:endCxn id="103" idx="1"/>
              </p:cNvCxnSpPr>
              <p:nvPr/>
            </p:nvCxnSpPr>
            <p:spPr>
              <a:xfrm>
                <a:off x="1231127" y="4642945"/>
                <a:ext cx="121473" cy="33368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TextBox 105"/>
              <p:cNvSpPr txBox="1"/>
              <p:nvPr/>
            </p:nvSpPr>
            <p:spPr>
              <a:xfrm>
                <a:off x="775385" y="4919314"/>
                <a:ext cx="963175" cy="316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900"/>
                  </a:lnSpc>
                </a:pPr>
                <a:r>
                  <a:rPr lang="en-US" sz="140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  <a:cs typeface="Arial" pitchFamily="34" charset="0"/>
                  </a:rPr>
                  <a:t>Oracle DB cluster</a:t>
                </a:r>
                <a:endParaRPr lang="ru-RU" sz="1400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66" name="Группа 65"/>
            <p:cNvGrpSpPr/>
            <p:nvPr/>
          </p:nvGrpSpPr>
          <p:grpSpPr>
            <a:xfrm>
              <a:off x="1710603" y="4182188"/>
              <a:ext cx="1306564" cy="1010338"/>
              <a:chOff x="435164" y="5644363"/>
              <a:chExt cx="1291920" cy="874707"/>
            </a:xfrm>
          </p:grpSpPr>
          <p:grpSp>
            <p:nvGrpSpPr>
              <p:cNvPr id="97" name="Группа 96"/>
              <p:cNvGrpSpPr/>
              <p:nvPr/>
            </p:nvGrpSpPr>
            <p:grpSpPr>
              <a:xfrm>
                <a:off x="871565" y="5644363"/>
                <a:ext cx="681329" cy="690479"/>
                <a:chOff x="807388" y="5355669"/>
                <a:chExt cx="974677" cy="1085921"/>
              </a:xfrm>
            </p:grpSpPr>
            <p:pic>
              <p:nvPicPr>
                <p:cNvPr id="99" name="Рисунок 98"/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7388" y="5355669"/>
                  <a:ext cx="765902" cy="1057890"/>
                </a:xfrm>
                <a:prstGeom prst="rect">
                  <a:avLst/>
                </a:prstGeom>
              </p:spPr>
            </p:pic>
            <p:pic>
              <p:nvPicPr>
                <p:cNvPr id="100" name="Рисунок 99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92534" y="5942119"/>
                  <a:ext cx="489531" cy="499471"/>
                </a:xfrm>
                <a:prstGeom prst="rect">
                  <a:avLst/>
                </a:prstGeom>
              </p:spPr>
            </p:pic>
          </p:grpSp>
          <p:sp>
            <p:nvSpPr>
              <p:cNvPr id="98" name="TextBox 97"/>
              <p:cNvSpPr txBox="1"/>
              <p:nvPr/>
            </p:nvSpPr>
            <p:spPr>
              <a:xfrm>
                <a:off x="435164" y="6346204"/>
                <a:ext cx="1291920" cy="172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en-US" sz="140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  <a:cs typeface="Arial" pitchFamily="34" charset="0"/>
                  </a:rPr>
                  <a:t>Archive Server</a:t>
                </a:r>
                <a:endParaRPr lang="ru-RU" sz="1400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92" name="TextBox 91"/>
            <p:cNvSpPr txBox="1"/>
            <p:nvPr/>
          </p:nvSpPr>
          <p:spPr>
            <a:xfrm>
              <a:off x="1420354" y="4300337"/>
              <a:ext cx="814412" cy="199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1400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  <a:cs typeface="Arial" pitchFamily="34" charset="0"/>
                </a:rPr>
                <a:t>metadata</a:t>
              </a:r>
              <a:endParaRPr lang="ru-RU" sz="14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endParaRPr>
            </a:p>
          </p:txBody>
        </p:sp>
        <p:cxnSp>
          <p:nvCxnSpPr>
            <p:cNvPr id="93" name="Соединительная линия уступом 92"/>
            <p:cNvCxnSpPr>
              <a:stCxn id="98" idx="2"/>
            </p:cNvCxnSpPr>
            <p:nvPr/>
          </p:nvCxnSpPr>
          <p:spPr>
            <a:xfrm rot="5400000">
              <a:off x="1758485" y="5210174"/>
              <a:ext cx="623049" cy="587753"/>
            </a:xfrm>
            <a:prstGeom prst="bentConnector3">
              <a:avLst>
                <a:gd name="adj1" fmla="val 50000"/>
              </a:avLst>
            </a:prstGeom>
            <a:ln>
              <a:headEnd type="arrow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1827560" y="5639140"/>
              <a:ext cx="1159840" cy="209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800"/>
                </a:lnSpc>
              </a:pPr>
              <a:r>
                <a:rPr lang="en-US" sz="1400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  <a:cs typeface="Arial" pitchFamily="34" charset="0"/>
                </a:rPr>
                <a:t>Primary BPs</a:t>
              </a:r>
              <a:endParaRPr lang="ru-RU" sz="14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endParaRPr>
            </a:p>
          </p:txBody>
        </p:sp>
        <p:cxnSp>
          <p:nvCxnSpPr>
            <p:cNvPr id="96" name="Прямая со стрелкой 95"/>
            <p:cNvCxnSpPr>
              <a:stCxn id="103" idx="3"/>
              <a:endCxn id="99" idx="1"/>
            </p:cNvCxnSpPr>
            <p:nvPr/>
          </p:nvCxnSpPr>
          <p:spPr>
            <a:xfrm>
              <a:off x="1570065" y="4558452"/>
              <a:ext cx="581886" cy="1220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209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689314" y="3874438"/>
            <a:ext cx="7699110" cy="25143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90378" y="836713"/>
            <a:ext cx="3598046" cy="28715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B8C3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89314" y="836713"/>
            <a:ext cx="3598046" cy="28965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B8C3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08332" y="1105016"/>
            <a:ext cx="1736307" cy="27295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91156" y="1101625"/>
            <a:ext cx="1736307" cy="27363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94" y="4779223"/>
            <a:ext cx="1944216" cy="1458163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231" y="4779222"/>
            <a:ext cx="1944216" cy="1458163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00" y="4793039"/>
            <a:ext cx="1944216" cy="1458163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1777640" y="3334998"/>
            <a:ext cx="143500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i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Reference Data</a:t>
            </a:r>
            <a:endParaRPr lang="ru-RU" sz="1700" i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10661" y="3334997"/>
            <a:ext cx="163538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i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Data to be verified</a:t>
            </a:r>
            <a:endParaRPr lang="ru-RU" sz="1700" i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120185" y="3943646"/>
            <a:ext cx="6692747" cy="73397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Raster Data Histogram </a:t>
            </a:r>
          </a:p>
          <a:p>
            <a:pPr algn="ctr"/>
            <a:r>
              <a:rPr lang="en-US" sz="21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Matching and </a:t>
            </a:r>
            <a:r>
              <a:rPr lang="en-US" sz="21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Correction Parameters Estimation </a:t>
            </a:r>
            <a:endParaRPr lang="ru-RU" sz="2100" i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8" name="Соединительная линия уступом 7"/>
          <p:cNvCxnSpPr>
            <a:stCxn id="9" idx="1"/>
            <a:endCxn id="18" idx="1"/>
          </p:cNvCxnSpPr>
          <p:nvPr/>
        </p:nvCxnSpPr>
        <p:spPr>
          <a:xfrm rot="10800000" flipV="1">
            <a:off x="689314" y="2284977"/>
            <a:ext cx="12700" cy="2846651"/>
          </a:xfrm>
          <a:prstGeom prst="bentConnector3">
            <a:avLst>
              <a:gd name="adj1" fmla="val 180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оединительная линия уступом 19"/>
          <p:cNvCxnSpPr>
            <a:stCxn id="10" idx="3"/>
            <a:endCxn id="18" idx="3"/>
          </p:cNvCxnSpPr>
          <p:nvPr/>
        </p:nvCxnSpPr>
        <p:spPr>
          <a:xfrm>
            <a:off x="8388424" y="2272508"/>
            <a:ext cx="12700" cy="2859121"/>
          </a:xfrm>
          <a:prstGeom prst="bentConnector3">
            <a:avLst>
              <a:gd name="adj1" fmla="val 180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35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21" y="58014"/>
            <a:ext cx="73547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Example of Multispectral Imagery </a:t>
            </a:r>
            <a:r>
              <a:rPr lang="en-US" sz="27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Verification Technique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21877" y="835058"/>
            <a:ext cx="20521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Meteor-M1 KMSS </a:t>
            </a:r>
          </a:p>
          <a:p>
            <a:pPr algn="ctr"/>
            <a:r>
              <a:rPr lang="en-US" sz="21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(22/06/2012)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704373" y="864305"/>
            <a:ext cx="15679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Terra MODIS </a:t>
            </a:r>
          </a:p>
          <a:p>
            <a:pPr algn="ctr"/>
            <a:r>
              <a:rPr lang="en-US" sz="21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(25/06/2012)</a:t>
            </a:r>
            <a:endParaRPr lang="ru-RU" sz="2100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75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3896" y="691919"/>
            <a:ext cx="2328116" cy="38948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10815" y="3162566"/>
            <a:ext cx="2325355" cy="40103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04349" y="635562"/>
            <a:ext cx="2325355" cy="40103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0517" y="809468"/>
            <a:ext cx="38948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Secondary BP for Reference Data</a:t>
            </a:r>
            <a:endParaRPr lang="ru-RU" sz="1700" b="1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1700" b="1" i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Derived from</a:t>
            </a:r>
            <a:r>
              <a:rPr lang="ru-RU" sz="1700" b="1" i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700" b="1" i="1" dirty="0" err="1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Landsat</a:t>
            </a:r>
            <a:r>
              <a:rPr lang="en-US" sz="1700" b="1" i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7 data</a:t>
            </a:r>
            <a:endParaRPr lang="ru-RU" sz="1700" b="1" i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83968" y="809471"/>
            <a:ext cx="484033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Secondary </a:t>
            </a:r>
            <a:r>
              <a:rPr lang="en-US" sz="17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BP Generated before Verification</a:t>
            </a:r>
            <a:endParaRPr lang="ru-RU" sz="1700" b="1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1700" b="1" i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Derived from Meteor-M1 data</a:t>
            </a:r>
            <a:endParaRPr lang="ru-RU" sz="1700" b="1" i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829" y="4697240"/>
            <a:ext cx="37775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Secondary </a:t>
            </a:r>
            <a:r>
              <a:rPr lang="en-US" sz="17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BP Generated after Verification</a:t>
            </a:r>
            <a:endParaRPr lang="ru-RU" sz="1700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1700" b="1" i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Derived from Meteor-M1 data</a:t>
            </a:r>
            <a:endParaRPr lang="ru-RU" sz="1700" b="1" i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36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018" y="72528"/>
            <a:ext cx="7239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Secondary BP Calculation Using Verification Results</a:t>
            </a:r>
            <a:endParaRPr lang="ru-RU" sz="2800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09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>
                    <a:lumMod val="75000"/>
                  </a:schemeClr>
                </a:solidFill>
              </a:rPr>
              <a:t>37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339751" y="2924944"/>
            <a:ext cx="4467641" cy="122413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56" tIns="57656" rIns="57656" bIns="57656" numCol="1" spcCol="1270" anchor="ctr" anchorCtr="0">
            <a:noAutofit/>
          </a:bodyPr>
          <a:lstStyle/>
          <a:p>
            <a:pPr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b="1" dirty="0" smtClean="0">
                <a:latin typeface="Arial Narrow" panose="020B0606020202030204" pitchFamily="34" charset="0"/>
              </a:rPr>
              <a:t>Resource </a:t>
            </a:r>
            <a:r>
              <a:rPr lang="en-US" sz="2700" b="1" dirty="0">
                <a:latin typeface="Arial Narrow" panose="020B0606020202030204" pitchFamily="34" charset="0"/>
              </a:rPr>
              <a:t>Administration</a:t>
            </a:r>
            <a:endParaRPr lang="ru-RU" sz="2700" b="1" dirty="0">
              <a:latin typeface="Arial Narrow" panose="020B060602020203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90415" y="1009795"/>
            <a:ext cx="3245480" cy="97904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56" tIns="57656" rIns="57656" bIns="57656" numCol="1" spcCol="1270" anchor="ctr" anchorCtr="0">
            <a:noAutofit/>
          </a:bodyPr>
          <a:lstStyle/>
          <a:p>
            <a:pPr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b="1" dirty="0" smtClean="0">
                <a:latin typeface="Arial Narrow" panose="020B0606020202030204" pitchFamily="34" charset="0"/>
              </a:rPr>
              <a:t>BP </a:t>
            </a:r>
            <a:r>
              <a:rPr lang="en-US" sz="2700" b="1" dirty="0">
                <a:latin typeface="Arial Narrow" panose="020B0606020202030204" pitchFamily="34" charset="0"/>
              </a:rPr>
              <a:t>Generation</a:t>
            </a:r>
            <a:endParaRPr lang="ru-RU" sz="2700" b="1" dirty="0">
              <a:latin typeface="Arial Narrow" panose="020B060602020203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508104" y="980728"/>
            <a:ext cx="3357255" cy="100811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9836" tIns="79836" rIns="79836" bIns="79836" numCol="1" spcCol="1270" anchor="ctr" anchorCtr="0">
            <a:noAutofit/>
          </a:bodyPr>
          <a:lstStyle/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b="1" dirty="0">
                <a:latin typeface="Arial Narrow" panose="020B0606020202030204" pitchFamily="34" charset="0"/>
              </a:rPr>
              <a:t>BP Distribution</a:t>
            </a:r>
            <a:endParaRPr lang="ru-RU" sz="3000" b="1" dirty="0">
              <a:latin typeface="Arial Narrow" panose="020B060602020203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90414" y="5045872"/>
            <a:ext cx="3245481" cy="101841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56" tIns="57656" rIns="57656" bIns="57656" numCol="1" spcCol="1270" anchor="ctr" anchorCtr="0">
            <a:noAutofit/>
          </a:bodyPr>
          <a:lstStyle/>
          <a:p>
            <a:pPr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b="1" dirty="0">
                <a:latin typeface="Arial Narrow" panose="020B0606020202030204" pitchFamily="34" charset="0"/>
              </a:rPr>
              <a:t>Archive &amp; Database</a:t>
            </a:r>
            <a:endParaRPr lang="ru-RU" sz="2700" b="1" dirty="0">
              <a:latin typeface="Arial Narrow" panose="020B060602020203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508104" y="5045872"/>
            <a:ext cx="3357255" cy="101841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56" tIns="57656" rIns="57656" bIns="57656" numCol="1" spcCol="1270" anchor="ctr" anchorCtr="0">
            <a:noAutofit/>
          </a:bodyPr>
          <a:lstStyle/>
          <a:p>
            <a:pPr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b="1" dirty="0" smtClean="0">
                <a:latin typeface="Arial Narrow" panose="020B0606020202030204" pitchFamily="34" charset="0"/>
              </a:rPr>
              <a:t>BP </a:t>
            </a:r>
            <a:r>
              <a:rPr lang="en-US" sz="2700" b="1" dirty="0">
                <a:latin typeface="Arial Narrow" panose="020B0606020202030204" pitchFamily="34" charset="0"/>
              </a:rPr>
              <a:t>Verification</a:t>
            </a:r>
            <a:endParaRPr lang="ru-RU" sz="2700" b="1" dirty="0">
              <a:latin typeface="Arial Narrow" panose="020B0606020202030204" pitchFamily="34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flipV="1">
            <a:off x="1835696" y="4149080"/>
            <a:ext cx="1248676" cy="896792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6062771" y="1988840"/>
            <a:ext cx="1139166" cy="93610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1835696" y="1988840"/>
            <a:ext cx="1248676" cy="93610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 flipV="1">
            <a:off x="6062771" y="4149080"/>
            <a:ext cx="1317542" cy="896792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0824" y="97266"/>
            <a:ext cx="71348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defRPr>
            </a:lvl1pPr>
          </a:lstStyle>
          <a:p>
            <a:r>
              <a:rPr lang="en-US" sz="2600" dirty="0" smtClean="0"/>
              <a:t>Soft- and Hardware Tools </a:t>
            </a:r>
            <a:r>
              <a:rPr lang="en-US" sz="2600" dirty="0"/>
              <a:t>for BPs Archiving </a:t>
            </a:r>
            <a:r>
              <a:rPr lang="en-US" sz="2600" dirty="0" smtClean="0"/>
              <a:t>&amp; Cataloging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9347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093014" y="848416"/>
            <a:ext cx="4898230" cy="67878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9836" tIns="79836" rIns="79836" bIns="79836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00" b="1" kern="1200" dirty="0" smtClean="0">
                <a:latin typeface="Arial Narrow" panose="020B0606020202030204" pitchFamily="34" charset="0"/>
              </a:rPr>
              <a:t>User Interface Module</a:t>
            </a:r>
            <a:endParaRPr lang="ru-RU" sz="2300" b="1" kern="1200" dirty="0">
              <a:latin typeface="Arial Narrow" panose="020B0606020202030204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266596" y="2480068"/>
            <a:ext cx="8640960" cy="2010036"/>
            <a:chOff x="179512" y="2939852"/>
            <a:chExt cx="8640960" cy="1656184"/>
          </a:xfrm>
          <a:solidFill>
            <a:schemeClr val="accent1">
              <a:lumMod val="50000"/>
            </a:schemeClr>
          </a:solidFill>
        </p:grpSpPr>
        <p:sp>
          <p:nvSpPr>
            <p:cNvPr id="5" name="Полилиния 4"/>
            <p:cNvSpPr/>
            <p:nvPr/>
          </p:nvSpPr>
          <p:spPr>
            <a:xfrm>
              <a:off x="179512" y="2939852"/>
              <a:ext cx="8640960" cy="1656184"/>
            </a:xfrm>
            <a:prstGeom prst="roundRect">
              <a:avLst/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79836" tIns="79836" rIns="79836" bIns="79836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b="1" kern="1200" dirty="0">
                <a:latin typeface="Arial Narrow" panose="020B0606020202030204" pitchFamily="34" charset="0"/>
              </a:endParaRPr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295062" y="3506651"/>
              <a:ext cx="1916025" cy="88554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79836" tIns="79836" rIns="79836" bIns="79836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rPr>
                <a:t>Order Generation Service</a:t>
              </a:r>
              <a:endParaRPr lang="ru-RU" sz="2000" b="1" kern="1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2426836" y="3506652"/>
              <a:ext cx="1982095" cy="88554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79836" tIns="79836" rIns="79836" bIns="79836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rPr>
                <a:t>Service of PB Search by Criteria</a:t>
              </a:r>
              <a:endParaRPr lang="ru-RU" sz="2000" b="1" kern="1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4645132" y="3506652"/>
              <a:ext cx="1916025" cy="88554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79836" tIns="79836" rIns="79836" bIns="79836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rPr>
                <a:t>Request State Monitoring Service</a:t>
              </a:r>
              <a:endParaRPr lang="ru-RU" sz="2000" b="1" kern="1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6747878" y="3506652"/>
              <a:ext cx="1916025" cy="88554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79836" tIns="79836" rIns="79836" bIns="79836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rPr>
                <a:t>BP </a:t>
              </a:r>
              <a:r>
                <a:rPr lang="en-US" sz="2000" b="1" kern="120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rPr>
                <a:t>Delivery </a:t>
              </a:r>
              <a:r>
                <a:rPr lang="en-US" sz="2000" b="1" kern="1200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rPr>
                <a:t>Service</a:t>
              </a:r>
              <a:endParaRPr lang="ru-RU" sz="2000" b="1" kern="1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10" name="Скругленный прямоугольник 9"/>
          <p:cNvSpPr/>
          <p:nvPr/>
        </p:nvSpPr>
        <p:spPr>
          <a:xfrm>
            <a:off x="2122042" y="5534556"/>
            <a:ext cx="4898230" cy="64807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9836" tIns="79836" rIns="79836" bIns="79836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00" b="1" kern="1200" dirty="0" smtClean="0">
                <a:latin typeface="Arial Narrow" panose="020B0606020202030204" pitchFamily="34" charset="0"/>
              </a:rPr>
              <a:t>BBP Catalog</a:t>
            </a:r>
            <a:r>
              <a:rPr lang="ru-RU" sz="2300" b="1" kern="1200" dirty="0" smtClean="0">
                <a:latin typeface="Arial Narrow" panose="020B0606020202030204" pitchFamily="34" charset="0"/>
              </a:rPr>
              <a:t> (</a:t>
            </a:r>
            <a:r>
              <a:rPr lang="en-US" sz="2300" b="1" dirty="0" smtClean="0">
                <a:latin typeface="Arial Narrow" panose="020B0606020202030204" pitchFamily="34" charset="0"/>
              </a:rPr>
              <a:t>Oracle DBMS</a:t>
            </a:r>
            <a:r>
              <a:rPr lang="ru-RU" sz="2300" b="1" kern="1200" dirty="0" smtClean="0">
                <a:latin typeface="Arial Narrow" panose="020B0606020202030204" pitchFamily="34" charset="0"/>
              </a:rPr>
              <a:t>)</a:t>
            </a:r>
            <a:endParaRPr lang="ru-RU" sz="2300" b="1" kern="1200" dirty="0">
              <a:latin typeface="Arial Narrow" panose="020B0606020202030204" pitchFamily="34" charset="0"/>
            </a:endParaRPr>
          </a:p>
        </p:txBody>
      </p:sp>
      <p:sp>
        <p:nvSpPr>
          <p:cNvPr id="11" name="Двойная стрелка вверх/вниз 10"/>
          <p:cNvSpPr/>
          <p:nvPr/>
        </p:nvSpPr>
        <p:spPr>
          <a:xfrm>
            <a:off x="4312434" y="1484784"/>
            <a:ext cx="533710" cy="995284"/>
          </a:xfrm>
          <a:prstGeom prst="upDownArrow">
            <a:avLst/>
          </a:prstGeom>
          <a:solidFill>
            <a:schemeClr val="accent1">
              <a:lumMod val="40000"/>
              <a:lumOff val="6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Arial Narrow" panose="020B0606020202030204" pitchFamily="34" charset="0"/>
            </a:endParaRPr>
          </a:p>
        </p:txBody>
      </p:sp>
      <p:sp>
        <p:nvSpPr>
          <p:cNvPr id="12" name="Двойная стрелка вверх/вниз 11"/>
          <p:cNvSpPr/>
          <p:nvPr/>
        </p:nvSpPr>
        <p:spPr>
          <a:xfrm>
            <a:off x="4283406" y="4490104"/>
            <a:ext cx="533710" cy="1044452"/>
          </a:xfrm>
          <a:prstGeom prst="upDownArrow">
            <a:avLst/>
          </a:prstGeom>
          <a:solidFill>
            <a:schemeClr val="accent1">
              <a:lumMod val="40000"/>
              <a:lumOff val="6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38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7158" y="101556"/>
            <a:ext cx="6357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Block-Diagram of Distribution Component</a:t>
            </a:r>
            <a:endParaRPr lang="ru-RU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506571" y="2608680"/>
            <a:ext cx="4159884" cy="454593"/>
          </a:xfrm>
          <a:prstGeom prst="roundRect">
            <a:avLst/>
          </a:prstGeom>
        </p:spPr>
        <p:txBody>
          <a:bodyPr wrap="none">
            <a:sp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00" b="1" dirty="0">
                <a:solidFill>
                  <a:schemeClr val="lt1"/>
                </a:solidFill>
                <a:latin typeface="Arial Narrow" panose="020B0606020202030204" pitchFamily="34" charset="0"/>
              </a:rPr>
              <a:t>WEB-API of Back-End Component</a:t>
            </a:r>
            <a:endParaRPr lang="ru-RU" sz="2300" b="1" dirty="0">
              <a:solidFill>
                <a:schemeClr val="lt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158" y="87042"/>
            <a:ext cx="6357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Web-Interface of </a:t>
            </a:r>
            <a:r>
              <a:rPr lang="en-US" dirty="0" smtClean="0"/>
              <a:t>BP Distribution </a:t>
            </a:r>
            <a:r>
              <a:rPr lang="en-US" dirty="0"/>
              <a:t>System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5" y="746762"/>
            <a:ext cx="7200603" cy="46984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462" y="2132856"/>
            <a:ext cx="6907042" cy="45069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39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26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805702864"/>
              </p:ext>
            </p:extLst>
          </p:nvPr>
        </p:nvGraphicFramePr>
        <p:xfrm>
          <a:off x="355130" y="1484222"/>
          <a:ext cx="8508693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4743" y="778656"/>
            <a:ext cx="8968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Today the BPs are datasets from which the different characteristics of regions, phenomena, and/or objects observed may be derived.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They allow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: 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5130" y="116632"/>
            <a:ext cx="6663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70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n-US" sz="2800" dirty="0"/>
              <a:t>Properties of Basic </a:t>
            </a:r>
            <a:r>
              <a:rPr lang="en-US" sz="2800" dirty="0" smtClean="0"/>
              <a:t>EO Data </a:t>
            </a:r>
            <a:r>
              <a:rPr lang="en-US" sz="2800" dirty="0"/>
              <a:t>Products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4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87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Прямая соединительная линия 43"/>
          <p:cNvCxnSpPr>
            <a:stCxn id="34" idx="0"/>
          </p:cNvCxnSpPr>
          <p:nvPr/>
        </p:nvCxnSpPr>
        <p:spPr>
          <a:xfrm flipV="1">
            <a:off x="6862776" y="2132856"/>
            <a:ext cx="519813" cy="97712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>
            <a:stCxn id="5" idx="0"/>
          </p:cNvCxnSpPr>
          <p:nvPr/>
        </p:nvCxnSpPr>
        <p:spPr>
          <a:xfrm flipH="1" flipV="1">
            <a:off x="7973800" y="2268215"/>
            <a:ext cx="352455" cy="85529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кругленный прямоугольник 7"/>
          <p:cNvSpPr/>
          <p:nvPr/>
        </p:nvSpPr>
        <p:spPr>
          <a:xfrm>
            <a:off x="6357950" y="4357694"/>
            <a:ext cx="2620650" cy="178595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0850" algn="ctr"/>
            <a:endParaRPr lang="ru-RU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2844" y="2960226"/>
            <a:ext cx="2728858" cy="121444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0850" algn="ctr"/>
            <a:endParaRPr lang="en-US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marL="450850" algn="ctr"/>
            <a:endParaRPr lang="en-US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marL="450850" algn="ctr"/>
            <a:endParaRPr lang="en-US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marL="450850" algn="ctr"/>
            <a:endParaRPr lang="en-US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2844" y="1428736"/>
            <a:ext cx="2728858" cy="900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0850" algn="ctr"/>
            <a:endParaRPr lang="ru-RU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11" name="Picture 3" descr="D:\work\Конференции\2013 - RSAP\lit\VolSatView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7128" y="4528465"/>
            <a:ext cx="793258" cy="928693"/>
          </a:xfrm>
          <a:prstGeom prst="rect">
            <a:avLst/>
          </a:prstGeom>
          <a:noFill/>
        </p:spPr>
      </p:pic>
      <p:pic>
        <p:nvPicPr>
          <p:cNvPr id="12" name="Picture 4" descr="D:\work\Конференции\2013 - RSAP\lit\цку-рекод-logo-transparen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500174"/>
            <a:ext cx="859488" cy="7858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15" name="Скругленный прямоугольник 14"/>
          <p:cNvSpPr/>
          <p:nvPr/>
        </p:nvSpPr>
        <p:spPr>
          <a:xfrm>
            <a:off x="6357950" y="1428736"/>
            <a:ext cx="2591438" cy="9582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0850"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VEGA Satellite Service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42844" y="4857760"/>
            <a:ext cx="2728858" cy="128588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0850"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    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marL="450850" algn="ctr"/>
            <a:endParaRPr lang="en-US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cxnSp>
        <p:nvCxnSpPr>
          <p:cNvPr id="23" name="Прямая соединительная линия 22"/>
          <p:cNvCxnSpPr>
            <a:stCxn id="15" idx="1"/>
          </p:cNvCxnSpPr>
          <p:nvPr/>
        </p:nvCxnSpPr>
        <p:spPr>
          <a:xfrm flipH="1" flipV="1">
            <a:off x="4572000" y="1357299"/>
            <a:ext cx="1785950" cy="5505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stCxn id="10" idx="3"/>
          </p:cNvCxnSpPr>
          <p:nvPr/>
        </p:nvCxnSpPr>
        <p:spPr>
          <a:xfrm flipV="1">
            <a:off x="2871702" y="1571612"/>
            <a:ext cx="1628860" cy="3071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stCxn id="9" idx="3"/>
          </p:cNvCxnSpPr>
          <p:nvPr/>
        </p:nvCxnSpPr>
        <p:spPr>
          <a:xfrm flipV="1">
            <a:off x="2871702" y="1888659"/>
            <a:ext cx="1700298" cy="167879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stCxn id="17" idx="3"/>
          </p:cNvCxnSpPr>
          <p:nvPr/>
        </p:nvCxnSpPr>
        <p:spPr>
          <a:xfrm flipV="1">
            <a:off x="2871702" y="1571612"/>
            <a:ext cx="1736018" cy="392909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 flipV="1">
            <a:off x="4572000" y="1357298"/>
            <a:ext cx="1800200" cy="321471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>
            <a:stCxn id="33" idx="4"/>
          </p:cNvCxnSpPr>
          <p:nvPr/>
        </p:nvCxnSpPr>
        <p:spPr>
          <a:xfrm rot="5400000" flipH="1">
            <a:off x="2875348" y="3696893"/>
            <a:ext cx="3429024" cy="3571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37"/>
          <p:cNvSpPr/>
          <p:nvPr/>
        </p:nvSpPr>
        <p:spPr>
          <a:xfrm>
            <a:off x="3286116" y="1124744"/>
            <a:ext cx="2714644" cy="1453576"/>
          </a:xfrm>
          <a:prstGeom prst="ellipse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RU" sz="1400" b="1" u="sng" dirty="0">
              <a:solidFill>
                <a:schemeClr val="bg1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3214678" y="4000504"/>
            <a:ext cx="2786082" cy="1428760"/>
          </a:xfrm>
          <a:prstGeom prst="ellipse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RU" sz="1400" b="1" u="sng" dirty="0">
              <a:solidFill>
                <a:schemeClr val="bg1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53" name="Рисунок 52" descr="мониториг океан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9768" y="4961375"/>
            <a:ext cx="1243256" cy="642941"/>
          </a:xfrm>
          <a:prstGeom prst="rect">
            <a:avLst/>
          </a:prstGeom>
        </p:spPr>
      </p:pic>
      <p:pic>
        <p:nvPicPr>
          <p:cNvPr id="55" name="Рисунок 54" descr="t-120209758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6"/>
              </a:clrFrom>
              <a:clrTo>
                <a:srgbClr val="FEFE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3054132"/>
            <a:ext cx="875176" cy="895879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7685698" y="3123514"/>
            <a:ext cx="1281113" cy="6072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sz="17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7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VEGA</a:t>
            </a:r>
            <a:r>
              <a:rPr lang="ru-RU" sz="17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-</a:t>
            </a:r>
            <a:r>
              <a:rPr lang="en-US" sz="17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PRO</a:t>
            </a:r>
            <a:endParaRPr lang="ru-RU" sz="17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213622" y="3109977"/>
            <a:ext cx="1298308" cy="6139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sz="17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7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VEGA-Science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7158" y="116070"/>
            <a:ext cx="6357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BBP Information Interoperation</a:t>
            </a:r>
            <a:endParaRPr lang="en-US" sz="2800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40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6" y="1532949"/>
            <a:ext cx="7239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04025" y="4382196"/>
            <a:ext cx="24482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850" algn="ctr"/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VolSatView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marL="450850"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System for Remote Monitoring of Volcanic Activity of Kamchatka and the Kurile Islands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02798" y="1413090"/>
            <a:ext cx="1986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Satellite </a:t>
            </a:r>
            <a:endParaRPr lang="en-US" b="1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Services </a:t>
            </a: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Centers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668492" y="2956866"/>
            <a:ext cx="22322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850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Russian Integrated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Bank of Geo-Information Data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929182" y="4907481"/>
            <a:ext cx="1986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850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Sea To Sea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marL="450850"/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Satellite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Service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of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World Ocean Monitoring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21470" y="1341330"/>
            <a:ext cx="22927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  <a:cs typeface="Arial" pitchFamily="34" charset="0"/>
              </a:rPr>
              <a:t>BASIC PRODUCTS BANK</a:t>
            </a:r>
          </a:p>
          <a:p>
            <a:pPr algn="ctr"/>
            <a:r>
              <a:rPr lang="en-US" sz="2000" b="1" u="sng" dirty="0">
                <a:solidFill>
                  <a:schemeClr val="bg1"/>
                </a:solidFill>
                <a:latin typeface="Arial Narrow" panose="020B0606020202030204" pitchFamily="34" charset="0"/>
                <a:cs typeface="Arial" pitchFamily="34" charset="0"/>
              </a:rPr>
              <a:t>www.bbp.ntsomz.ru </a:t>
            </a:r>
            <a:endParaRPr lang="ru-RU" sz="2000" b="1" u="sng" dirty="0">
              <a:solidFill>
                <a:schemeClr val="bg1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endParaRPr lang="ru-RU" sz="2000" dirty="0"/>
          </a:p>
        </p:txBody>
      </p:sp>
      <p:sp>
        <p:nvSpPr>
          <p:cNvPr id="42" name="TextBox 41"/>
          <p:cNvSpPr txBox="1"/>
          <p:nvPr/>
        </p:nvSpPr>
        <p:spPr>
          <a:xfrm>
            <a:off x="3623599" y="4230831"/>
            <a:ext cx="20004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  <a:cs typeface="Arial" pitchFamily="34" charset="0"/>
              </a:rPr>
              <a:t>ROSCOSMOS GEOPORTAL</a:t>
            </a:r>
          </a:p>
          <a:p>
            <a:pPr algn="ctr"/>
            <a:r>
              <a:rPr lang="en-US" sz="2000" b="1" u="sng" dirty="0">
                <a:solidFill>
                  <a:schemeClr val="bg1"/>
                </a:solidFill>
                <a:latin typeface="Arial Narrow" panose="020B0606020202030204" pitchFamily="34" charset="0"/>
                <a:cs typeface="Arial" pitchFamily="34" charset="0"/>
              </a:rPr>
              <a:t>www.gptl.ru </a:t>
            </a:r>
            <a:endParaRPr lang="ru-RU" sz="2000" b="1" u="sng" dirty="0">
              <a:solidFill>
                <a:schemeClr val="bg1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 descr="NDVI_22072010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5292080" y="4875132"/>
            <a:ext cx="1414722" cy="142733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0" h="0"/>
          </a:sp3d>
        </p:spPr>
      </p:pic>
      <p:pic>
        <p:nvPicPr>
          <p:cNvPr id="26" name="Picture 3" descr="C:\Users\gt-markov\Desktop\федералы хочут\Рисунки\web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87755" y="2655079"/>
            <a:ext cx="2030760" cy="203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20"/>
          <p:cNvSpPr/>
          <p:nvPr/>
        </p:nvSpPr>
        <p:spPr bwMode="auto">
          <a:xfrm>
            <a:off x="251520" y="907595"/>
            <a:ext cx="4282648" cy="1800201"/>
          </a:xfrm>
          <a:prstGeom prst="roundRect">
            <a:avLst>
              <a:gd name="adj" fmla="val 16180"/>
            </a:avLst>
          </a:prstGeom>
          <a:solidFill>
            <a:srgbClr val="CCECFF"/>
          </a:solidFill>
          <a:ln>
            <a:solidFill>
              <a:srgbClr val="16628C"/>
            </a:solidFill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>
              <a:defRPr/>
            </a:pPr>
            <a:r>
              <a:rPr lang="en-US" sz="2000" dirty="0" smtClean="0">
                <a:solidFill>
                  <a:srgbClr val="2B5681"/>
                </a:solidFill>
                <a:latin typeface="Arial Narrow" panose="020B0606020202030204" pitchFamily="34" charset="0"/>
                <a:cs typeface="Arial" pitchFamily="34" charset="0"/>
              </a:rPr>
              <a:t>Personal access with the use of interface tools for </a:t>
            </a:r>
            <a:r>
              <a:rPr lang="en-US" sz="2000" dirty="0">
                <a:solidFill>
                  <a:srgbClr val="2B5681"/>
                </a:solidFill>
                <a:latin typeface="Arial Narrow" panose="020B0606020202030204" pitchFamily="34" charset="0"/>
                <a:cs typeface="Arial" pitchFamily="34" charset="0"/>
              </a:rPr>
              <a:t>catalog products </a:t>
            </a:r>
            <a:r>
              <a:rPr lang="en-US" sz="2000" dirty="0" smtClean="0">
                <a:solidFill>
                  <a:srgbClr val="2B5681"/>
                </a:solidFill>
                <a:latin typeface="Arial Narrow" panose="020B0606020202030204" pitchFamily="34" charset="0"/>
                <a:cs typeface="Arial" pitchFamily="34" charset="0"/>
              </a:rPr>
              <a:t>searching and making an order, the order state monitoring and downloading of the generated products</a:t>
            </a:r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251520" y="3603071"/>
            <a:ext cx="4238696" cy="2116781"/>
          </a:xfrm>
          <a:prstGeom prst="roundRect">
            <a:avLst>
              <a:gd name="adj" fmla="val 11427"/>
            </a:avLst>
          </a:prstGeom>
          <a:solidFill>
            <a:srgbClr val="CCECFF"/>
          </a:solidFill>
          <a:ln>
            <a:solidFill>
              <a:srgbClr val="16628C"/>
            </a:solidFill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>
              <a:defRPr/>
            </a:pPr>
            <a:r>
              <a:rPr lang="en-US" sz="2000" dirty="0">
                <a:solidFill>
                  <a:srgbClr val="2B5681"/>
                </a:solidFill>
                <a:latin typeface="Arial Narrow" panose="020B0606020202030204" pitchFamily="34" charset="0"/>
                <a:cs typeface="Arial" pitchFamily="34" charset="0"/>
              </a:rPr>
              <a:t>Subscription </a:t>
            </a:r>
            <a:r>
              <a:rPr lang="en-US" sz="2000" dirty="0" smtClean="0">
                <a:solidFill>
                  <a:srgbClr val="2B5681"/>
                </a:solidFill>
                <a:latin typeface="Arial Narrow" panose="020B0606020202030204" pitchFamily="34" charset="0"/>
                <a:cs typeface="Arial" pitchFamily="34" charset="0"/>
              </a:rPr>
              <a:t>access (without Web-browser using) in accordance with the regulations specifying the requirements for products and means of access to them by main federal consumers</a:t>
            </a:r>
            <a:r>
              <a:rPr lang="ru-RU" sz="2000" dirty="0" smtClean="0">
                <a:solidFill>
                  <a:srgbClr val="2B5681"/>
                </a:solidFill>
                <a:latin typeface="Arial Narrow" panose="020B0606020202030204" pitchFamily="34" charset="0"/>
                <a:cs typeface="Arial" pitchFamily="34" charset="0"/>
              </a:rPr>
              <a:t> – </a:t>
            </a:r>
            <a:r>
              <a:rPr lang="en-US" sz="2000" dirty="0" smtClean="0">
                <a:solidFill>
                  <a:srgbClr val="2B5681"/>
                </a:solidFill>
                <a:latin typeface="Arial Narrow" panose="020B0606020202030204" pitchFamily="34" charset="0"/>
                <a:cs typeface="Arial" pitchFamily="34" charset="0"/>
              </a:rPr>
              <a:t>agencies and regional authorities</a:t>
            </a:r>
            <a:endParaRPr lang="ru-RU" sz="2000" dirty="0">
              <a:solidFill>
                <a:srgbClr val="2B5681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47" name="Picture 11" descr="D:\work\Конференции\2013 - RSAP\img\time\schedule_icon_transparen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87976" y="5201364"/>
            <a:ext cx="1395454" cy="1101101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908720"/>
            <a:ext cx="3181071" cy="2075679"/>
          </a:xfrm>
          <a:prstGeom prst="rect">
            <a:avLst/>
          </a:prstGeom>
        </p:spPr>
      </p:pic>
      <p:pic>
        <p:nvPicPr>
          <p:cNvPr id="41" name="Picture 3" descr="D:\Pictures\hyperspectral-agricultural-stress-analysi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175824"/>
            <a:ext cx="1531682" cy="155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D:\Pictures\hyperspectral-carotenoid-reflectance-index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402" y="3738762"/>
            <a:ext cx="1496070" cy="141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gt-markov\Desktop\федералы хочут\Рисунки\0_6a656_706f3445_L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140" y="2179170"/>
            <a:ext cx="1491289" cy="149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единительная линия 11"/>
          <p:cNvCxnSpPr>
            <a:stCxn id="21" idx="3"/>
            <a:endCxn id="22" idx="3"/>
          </p:cNvCxnSpPr>
          <p:nvPr/>
        </p:nvCxnSpPr>
        <p:spPr>
          <a:xfrm flipH="1">
            <a:off x="4490216" y="1807696"/>
            <a:ext cx="43952" cy="2853766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7" y="2420888"/>
            <a:ext cx="2880320" cy="14401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7158" y="72528"/>
            <a:ext cx="6357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Access to </a:t>
            </a: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BBP</a:t>
            </a:r>
            <a:endParaRPr lang="en-US" sz="2800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41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50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ТАМАРА\КОНФЕРЕНЦИИ и др. МЕРОПРИЯТИЯ\WGISS\для перзентации НЦ ОМЗ\материалы\ceos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281" y="32444"/>
            <a:ext cx="1628191" cy="64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251520" y="-26647"/>
            <a:ext cx="590465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WGISS</a:t>
            </a:r>
            <a:r>
              <a:rPr lang="ru-RU" sz="2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-39 </a:t>
            </a:r>
          </a:p>
          <a:p>
            <a:pPr>
              <a:spcBef>
                <a:spcPts val="0"/>
              </a:spcBef>
              <a:defRPr/>
            </a:pPr>
            <a:r>
              <a:rPr lang="en-US" sz="22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JAXA, Tsukuba, Japan, May 11–15, 2015</a:t>
            </a:r>
            <a:endParaRPr lang="ru-RU" sz="2200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47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7642404"/>
              </p:ext>
            </p:extLst>
          </p:nvPr>
        </p:nvGraphicFramePr>
        <p:xfrm>
          <a:off x="1513115" y="851788"/>
          <a:ext cx="6182581" cy="5469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3" name="Visio" r:id="rId4" imgW="9413323" imgH="8333280" progId="Visio.Drawing.11">
                  <p:embed/>
                </p:oleObj>
              </mc:Choice>
              <mc:Fallback>
                <p:oleObj name="Visio" r:id="rId4" imgW="9413323" imgH="8333280" progId="Visio.Drawing.11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115" y="851788"/>
                        <a:ext cx="6182581" cy="546920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57158" y="65317"/>
            <a:ext cx="6951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70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n-US" sz="2800" dirty="0"/>
              <a:t>Hierarchy </a:t>
            </a:r>
            <a:r>
              <a:rPr lang="en-US" sz="2800" dirty="0" smtClean="0"/>
              <a:t>of Basic EO </a:t>
            </a:r>
            <a:r>
              <a:rPr lang="en-US" sz="2800" dirty="0"/>
              <a:t>Data Products Categories</a:t>
            </a:r>
            <a:endParaRPr lang="ru-RU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5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2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2"/>
          <a:stretch/>
        </p:blipFill>
        <p:spPr bwMode="auto">
          <a:xfrm>
            <a:off x="1470674" y="1394790"/>
            <a:ext cx="5813503" cy="333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99108" y="836712"/>
            <a:ext cx="7704856" cy="82587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Primary BP is a product of standard processing level 1C(1D) CEOS in at-sensor physical quantities</a:t>
            </a:r>
            <a:endParaRPr lang="ru-RU" sz="18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71915"/>
            <a:ext cx="6804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Primary BPs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6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42" y="4999786"/>
            <a:ext cx="3020406" cy="642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617" y="4711754"/>
            <a:ext cx="5687154" cy="161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104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5304" y="951138"/>
            <a:ext cx="8928992" cy="90688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Arial" pitchFamily="34" charset="0"/>
              </a:rPr>
              <a:t>Secondary BP is a result of special processing primary product given in derived physical (or pseudo physical) quantities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95273" y="1953632"/>
            <a:ext cx="4808775" cy="4355691"/>
            <a:chOff x="1547663" y="2294875"/>
            <a:chExt cx="5904657" cy="4763454"/>
          </a:xfrm>
        </p:grpSpPr>
        <p:pic>
          <p:nvPicPr>
            <p:cNvPr id="6" name="Picture 5" descr="D:\Pictures\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1812" y="6669991"/>
              <a:ext cx="2482195" cy="388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 useBgFill="1">
          <p:nvSpPr>
            <p:cNvPr id="7" name="TextBox 6"/>
            <p:cNvSpPr txBox="1"/>
            <p:nvPr/>
          </p:nvSpPr>
          <p:spPr>
            <a:xfrm>
              <a:off x="1547663" y="6051064"/>
              <a:ext cx="5904655" cy="40390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rPr>
                <a:t>Chlorophyll-A Concentration</a:t>
              </a:r>
              <a:r>
                <a:rPr lang="ru-RU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rPr>
                <a:t>, </a:t>
              </a:r>
              <a:r>
                <a:rPr lang="en-US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rPr>
                <a:t>mg/m3</a:t>
              </a:r>
              <a:endParaRPr lang="ru-RU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8" name="Picture 3" descr="D:\Pictures\Бурное развития фитопланктона в северо-западной части Аравийского моря на выходе из Персидского залива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4" y="2294875"/>
              <a:ext cx="5904656" cy="3641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5" descr="D:\Pictures\14-2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39448"/>
            <a:ext cx="2880320" cy="378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551084" y="5747770"/>
            <a:ext cx="2952328" cy="646331"/>
          </a:xfrm>
          <a:prstGeom prst="rect">
            <a:avLst/>
          </a:prstGeom>
          <a:blipFill dpi="0" rotWithShape="0">
            <a:blip r:embed="rId6">
              <a:lum/>
            </a:blip>
            <a:srcRect/>
            <a:stretch>
              <a:fillRect l="-4061" t="-1496963" r="-86092" b="-340637"/>
            </a:stretch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Vegetation Indices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(pseudo physical quantities)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55978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70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n-US" sz="2800" dirty="0" smtClean="0"/>
              <a:t>Secondary BPs</a:t>
            </a:r>
            <a:endParaRPr lang="ru-RU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7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64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81676" y="849540"/>
            <a:ext cx="8622413" cy="126014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Composite is a three-band (or two-band) image formed based on primary basic products for the same region acquired at different dates and/or from different sensors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18" name="Picture 2" descr="D:\Pictures\ris_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046" y="2166168"/>
            <a:ext cx="4400043" cy="342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0"/>
          <a:stretch/>
        </p:blipFill>
        <p:spPr bwMode="auto">
          <a:xfrm>
            <a:off x="281676" y="2151655"/>
            <a:ext cx="3781129" cy="343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23440" y="5703666"/>
            <a:ext cx="35381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Change detection for multi-date imagery</a:t>
            </a:r>
            <a:endParaRPr lang="ru-RU" i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772547" y="5619392"/>
            <a:ext cx="386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Anomalies detection using </a:t>
            </a:r>
          </a:p>
          <a:p>
            <a:pPr algn="ctr"/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multiple sensor data</a:t>
            </a:r>
            <a:endParaRPr lang="ru-RU" i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165" y="87369"/>
            <a:ext cx="6804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70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n-US" sz="2800" dirty="0" smtClean="0"/>
              <a:t>Composites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8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07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323528" y="903075"/>
            <a:ext cx="8553220" cy="5305771"/>
            <a:chOff x="0" y="1142999"/>
            <a:chExt cx="9572625" cy="5143500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3857624"/>
              <a:ext cx="9572625" cy="2428875"/>
            </a:xfrm>
            <a:prstGeom prst="roundRect">
              <a:avLst>
                <a:gd name="adj" fmla="val 864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spcCol="180000" anchor="ctr"/>
            <a:lstStyle/>
            <a:p>
              <a:pPr indent="361950">
                <a:spcBef>
                  <a:spcPts val="4000"/>
                </a:spcBef>
              </a:pPr>
              <a:endParaRPr lang="ru-RU" sz="21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  <a:cs typeface="Tahoma" pitchFamily="34" charset="0"/>
              </a:endParaRPr>
            </a:p>
          </p:txBody>
        </p:sp>
        <p:sp>
          <p:nvSpPr>
            <p:cNvPr id="6" name="Скругленный прямоугольник 5"/>
            <p:cNvSpPr/>
            <p:nvPr/>
          </p:nvSpPr>
          <p:spPr>
            <a:xfrm>
              <a:off x="117474" y="3929065"/>
              <a:ext cx="9358378" cy="571504"/>
            </a:xfrm>
            <a:prstGeom prst="roundRect">
              <a:avLst>
                <a:gd name="adj" fmla="val 8647"/>
              </a:avLst>
            </a:prstGeom>
            <a:solidFill>
              <a:schemeClr val="accent1">
                <a:lumMod val="50000"/>
              </a:schemeClr>
            </a:solidFill>
            <a:ln w="190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/>
              <a:r>
                <a:rPr lang="en-US" sz="27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 Narrow" panose="020B0606020202030204" pitchFamily="34" charset="0"/>
                </a:rPr>
                <a:t>Benefits</a:t>
              </a:r>
              <a:endParaRPr lang="ru-RU" sz="27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7681" y="4572890"/>
              <a:ext cx="9358313" cy="1461981"/>
            </a:xfrm>
            <a:prstGeom prst="rect">
              <a:avLst/>
            </a:prstGeom>
            <a:noFill/>
          </p:spPr>
          <p:txBody>
            <a:bodyPr spcCol="180000" anchor="ctr">
              <a:spAutoFit/>
            </a:bodyPr>
            <a:lstStyle>
              <a:defPPr>
                <a:defRPr lang="ru-RU"/>
              </a:defPPr>
              <a:lvl1pPr algn="ctr">
                <a:spcBef>
                  <a:spcPts val="700"/>
                </a:spcBef>
                <a:defRPr sz="2300" spc="-2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defRPr>
              </a:lvl1pPr>
            </a:lstStyle>
            <a:p>
              <a:r>
                <a:rPr lang="en-US" dirty="0"/>
                <a:t>A federal public BBP will provide the agency-level and regional systems with multipurpose source data to solve the thematic tasks of space monitoring without the need for developing and operating the relevant technologies by themselves</a:t>
              </a:r>
              <a:endParaRPr lang="ru-RU" dirty="0"/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0" y="1142999"/>
              <a:ext cx="9572625" cy="2571750"/>
            </a:xfrm>
            <a:prstGeom prst="roundRect">
              <a:avLst>
                <a:gd name="adj" fmla="val 864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spcCol="180000" anchor="ctr"/>
            <a:lstStyle/>
            <a:p>
              <a:pPr indent="361950">
                <a:spcBef>
                  <a:spcPts val="4000"/>
                </a:spcBef>
                <a:defRPr/>
              </a:pPr>
              <a:endParaRPr lang="ru-RU" sz="21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  <a:cs typeface="Tahoma" pitchFamily="34" charset="0"/>
              </a:endParaRP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117442" y="1214421"/>
              <a:ext cx="9358379" cy="571504"/>
            </a:xfrm>
            <a:prstGeom prst="roundRect">
              <a:avLst>
                <a:gd name="adj" fmla="val 8647"/>
              </a:avLst>
            </a:prstGeom>
            <a:solidFill>
              <a:schemeClr val="accent1">
                <a:lumMod val="50000"/>
              </a:schemeClr>
            </a:solidFill>
            <a:ln w="190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sz="2700" b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 Narrow" panose="020B0606020202030204" pitchFamily="34" charset="0"/>
                </a:rPr>
                <a:t>Objective</a:t>
              </a:r>
              <a:endParaRPr lang="ru-RU" sz="27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403" y="1761711"/>
              <a:ext cx="9442450" cy="1805099"/>
            </a:xfrm>
            <a:prstGeom prst="rect">
              <a:avLst/>
            </a:prstGeom>
            <a:noFill/>
          </p:spPr>
          <p:txBody>
            <a:bodyPr spcCol="180000" anchor="ctr">
              <a:spAutoFit/>
            </a:bodyPr>
            <a:lstStyle/>
            <a:p>
              <a:pPr algn="ctr">
                <a:spcBef>
                  <a:spcPts val="700"/>
                </a:spcBef>
                <a:defRPr/>
              </a:pPr>
              <a:r>
                <a:rPr lang="en-US" sz="2300" spc="-20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rPr>
                <a:t>The use of raw data from the Russian in-orbit satellite constellation for addressing socio-economic problems has several disadvantages now. The main one is that the agencies need to develop the technologies of basic data product </a:t>
              </a:r>
              <a:r>
                <a:rPr lang="en-US" sz="2300" spc="-20" dirty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rPr>
                <a:t>generation autonomously and </a:t>
              </a:r>
              <a:r>
                <a:rPr lang="en-US" sz="2300" spc="-20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rPr>
                <a:t>many times at the expense of budget funds</a:t>
              </a:r>
              <a:r>
                <a:rPr lang="ru-RU" sz="2300" spc="-20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rPr>
                <a:t>. </a:t>
              </a:r>
              <a:r>
                <a:rPr lang="en-US" sz="2300" spc="-20" dirty="0" smtClean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rPr>
                <a:t>The establishing of the BBP will solve this problem</a:t>
              </a:r>
              <a:endParaRPr lang="ru-RU" sz="2300" spc="-2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Tahoma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67544" y="73090"/>
            <a:ext cx="788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70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n-US" sz="2800" dirty="0" smtClean="0"/>
              <a:t>BBP: Objective </a:t>
            </a:r>
            <a:r>
              <a:rPr lang="en-US" sz="2800" dirty="0"/>
              <a:t>and Benefits</a:t>
            </a:r>
            <a:endParaRPr lang="ru-RU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8634875" y="6519446"/>
            <a:ext cx="45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9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8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9212</TotalTime>
  <Words>2613</Words>
  <Application>Microsoft Office PowerPoint</Application>
  <PresentationFormat>Экран (4:3)</PresentationFormat>
  <Paragraphs>527</Paragraphs>
  <Slides>42</Slides>
  <Notes>15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4" baseType="lpstr">
      <vt:lpstr>Тема Office</vt:lpstr>
      <vt:lpstr>Visio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Технологии создания и распространения базовых продуктов ДЗЗ</dc:title>
  <dc:creator>Васильев Антон Игоревич</dc:creator>
  <cp:lastModifiedBy>user</cp:lastModifiedBy>
  <cp:revision>458</cp:revision>
  <dcterms:created xsi:type="dcterms:W3CDTF">2015-01-09T10:26:18Z</dcterms:created>
  <dcterms:modified xsi:type="dcterms:W3CDTF">2015-05-11T00:48:16Z</dcterms:modified>
</cp:coreProperties>
</file>