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95" r:id="rId2"/>
    <p:sldId id="402" r:id="rId3"/>
    <p:sldId id="404" r:id="rId4"/>
    <p:sldId id="407" r:id="rId5"/>
    <p:sldId id="410" r:id="rId6"/>
    <p:sldId id="409" r:id="rId7"/>
    <p:sldId id="400" r:id="rId8"/>
    <p:sldId id="413" r:id="rId9"/>
    <p:sldId id="396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, Andrew E. (GSFC-5860)" initials="AE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6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Initial Platform Setup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Property 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2A852870-B74D-459C-8F84-EFB9808C8E9B}">
      <dgm:prSet phldrT="[Text]"/>
      <dgm:spPr/>
      <dgm:t>
        <a:bodyPr/>
        <a:lstStyle/>
        <a:p>
          <a:r>
            <a:rPr lang="en-US" dirty="0" smtClean="0"/>
            <a:t>Configuration</a:t>
          </a:r>
          <a:endParaRPr lang="en-US" dirty="0"/>
        </a:p>
      </dgm:t>
    </dgm:pt>
    <dgm:pt modelId="{00FC1841-EBE5-4A0F-B55B-2B7C57776B9B}" type="parTrans" cxnId="{14375E2C-D6C5-479B-8407-A7D83D76E72A}">
      <dgm:prSet/>
      <dgm:spPr/>
      <dgm:t>
        <a:bodyPr/>
        <a:lstStyle/>
        <a:p>
          <a:endParaRPr lang="en-US"/>
        </a:p>
      </dgm:t>
    </dgm:pt>
    <dgm:pt modelId="{D9151988-DAC2-4D34-9322-F9B44F78873D}" type="sibTrans" cxnId="{14375E2C-D6C5-479B-8407-A7D83D76E72A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Initial Application Setup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Networks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AD13CCF9-E354-4373-B687-C856736F1065}">
      <dgm:prSet phldrT="[Text]"/>
      <dgm:spPr/>
      <dgm:t>
        <a:bodyPr/>
        <a:lstStyle/>
        <a:p>
          <a:r>
            <a:rPr lang="en-US" dirty="0" smtClean="0"/>
            <a:t>Infrastructure Processes (e.g. Security Plans)</a:t>
          </a:r>
          <a:endParaRPr lang="en-US" dirty="0"/>
        </a:p>
      </dgm:t>
    </dgm:pt>
    <dgm:pt modelId="{59230521-6941-404E-AB39-FD1E0D3BFD4D}" type="parTrans" cxnId="{EDDAC9D5-C3EF-4E7B-B964-9C3CAD533FE4}">
      <dgm:prSet/>
      <dgm:spPr/>
      <dgm:t>
        <a:bodyPr/>
        <a:lstStyle/>
        <a:p>
          <a:endParaRPr lang="en-US"/>
        </a:p>
      </dgm:t>
    </dgm:pt>
    <dgm:pt modelId="{B99B1752-3797-4E89-9B32-F8A8B0A94AC1}" type="sibTrans" cxnId="{EDDAC9D5-C3EF-4E7B-B964-9C3CAD533FE4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Ongoing Maintenance &amp; Operations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Patching 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12A28CF0-4E84-404B-BD05-C93E11DD70AF}">
      <dgm:prSet phldrT="[Text]"/>
      <dgm:spPr/>
      <dgm:t>
        <a:bodyPr/>
        <a:lstStyle/>
        <a:p>
          <a:r>
            <a:rPr lang="en-US" dirty="0" smtClean="0"/>
            <a:t>Monitoring </a:t>
          </a:r>
          <a:endParaRPr lang="en-US" dirty="0"/>
        </a:p>
      </dgm:t>
    </dgm:pt>
    <dgm:pt modelId="{A8D02A92-D95A-43FA-89EC-C2659BCB74B4}" type="parTrans" cxnId="{297128EE-1E8D-4F19-99A9-24D20B8B8DEE}">
      <dgm:prSet/>
      <dgm:spPr/>
      <dgm:t>
        <a:bodyPr/>
        <a:lstStyle/>
        <a:p>
          <a:endParaRPr lang="en-US"/>
        </a:p>
      </dgm:t>
    </dgm:pt>
    <dgm:pt modelId="{8CF69FEC-4148-4199-8D68-EFD55841612F}" type="sibTrans" cxnId="{297128EE-1E8D-4F19-99A9-24D20B8B8DEE}">
      <dgm:prSet/>
      <dgm:spPr/>
      <dgm:t>
        <a:bodyPr/>
        <a:lstStyle/>
        <a:p>
          <a:endParaRPr lang="en-US"/>
        </a:p>
      </dgm:t>
    </dgm:pt>
    <dgm:pt modelId="{7B4759E5-D090-4169-B095-7F93192E3AD7}">
      <dgm:prSet phldrT="[Text]"/>
      <dgm:spPr/>
      <dgm:t>
        <a:bodyPr/>
        <a:lstStyle/>
        <a:p>
          <a:r>
            <a:rPr lang="en-US" dirty="0" smtClean="0"/>
            <a:t>Failover / Backups</a:t>
          </a:r>
          <a:endParaRPr lang="en-US" dirty="0"/>
        </a:p>
      </dgm:t>
    </dgm:pt>
    <dgm:pt modelId="{DAE1DC3E-CC13-48D5-A225-19A62ED36208}" type="parTrans" cxnId="{8CEF87E4-4159-499F-BEFD-0ED5C9C21682}">
      <dgm:prSet/>
      <dgm:spPr/>
      <dgm:t>
        <a:bodyPr/>
        <a:lstStyle/>
        <a:p>
          <a:endParaRPr lang="en-US"/>
        </a:p>
      </dgm:t>
    </dgm:pt>
    <dgm:pt modelId="{4995E391-0564-443E-81BB-2C903CC1624C}" type="sibTrans" cxnId="{8CEF87E4-4159-499F-BEFD-0ED5C9C21682}">
      <dgm:prSet/>
      <dgm:spPr/>
      <dgm:t>
        <a:bodyPr/>
        <a:lstStyle/>
        <a:p>
          <a:endParaRPr lang="en-US"/>
        </a:p>
      </dgm:t>
    </dgm:pt>
    <dgm:pt modelId="{8E51E945-A213-4148-B5BE-0E0B744C6E94}">
      <dgm:prSet phldrT="[Text]"/>
      <dgm:spPr/>
      <dgm:t>
        <a:bodyPr/>
        <a:lstStyle/>
        <a:p>
          <a:r>
            <a:rPr lang="en-US" dirty="0" smtClean="0"/>
            <a:t>Scaling</a:t>
          </a:r>
          <a:endParaRPr lang="en-US" dirty="0"/>
        </a:p>
      </dgm:t>
    </dgm:pt>
    <dgm:pt modelId="{CE229803-7671-4884-A693-E8DC9F7A64C6}" type="parTrans" cxnId="{93864190-AC68-4EF3-AABA-CDF0BE7CD27B}">
      <dgm:prSet/>
      <dgm:spPr/>
      <dgm:t>
        <a:bodyPr/>
        <a:lstStyle/>
        <a:p>
          <a:endParaRPr lang="en-US"/>
        </a:p>
      </dgm:t>
    </dgm:pt>
    <dgm:pt modelId="{6B37EF0E-B2EA-4295-BE83-B732DD951DE4}" type="sibTrans" cxnId="{93864190-AC68-4EF3-AABA-CDF0BE7CD27B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3"/>
      <dgm:spPr/>
    </dgm:pt>
    <dgm:pt modelId="{82171282-A646-4576-AB4C-5C8A06136ED3}" type="pres">
      <dgm:prSet presAssocID="{70FEEDF0-9ED0-4D7F-AB97-F24DEA096723}" presName="Child1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3"/>
      <dgm:spPr/>
    </dgm:pt>
    <dgm:pt modelId="{47FC99C1-6CDC-4E5F-82DC-8138B26E8725}" type="pres">
      <dgm:prSet presAssocID="{902514D4-9367-48BD-AB98-415C361E8095}" presName="Child2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3"/>
      <dgm:spPr/>
    </dgm:pt>
    <dgm:pt modelId="{4708EA16-D5C5-4EE2-8A83-5B988D03B274}" type="pres">
      <dgm:prSet presAssocID="{42DDB17B-32B6-4380-AEA0-A9CDCE0F4C58}" presName="Child3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1983D1-FFEF-4757-89DB-120CEC8B42F4}" type="presOf" srcId="{8DC3B0AC-5266-485C-BEE0-5EA316ED6351}" destId="{4708EA16-D5C5-4EE2-8A83-5B988D03B274}" srcOrd="0" destOrd="0" presId="urn:microsoft.com/office/officeart/2009/layout/CircleArrowProcess"/>
    <dgm:cxn modelId="{14375E2C-D6C5-479B-8407-A7D83D76E72A}" srcId="{70FEEDF0-9ED0-4D7F-AB97-F24DEA096723}" destId="{2A852870-B74D-459C-8F84-EFB9808C8E9B}" srcOrd="1" destOrd="0" parTransId="{00FC1841-EBE5-4A0F-B55B-2B7C57776B9B}" sibTransId="{D9151988-DAC2-4D34-9322-F9B44F78873D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8CC26BB2-9D16-494C-A30E-ED48DC4E5C05}" type="presOf" srcId="{AD13CCF9-E354-4373-B687-C856736F1065}" destId="{47FC99C1-6CDC-4E5F-82DC-8138B26E8725}" srcOrd="0" destOrd="1" presId="urn:microsoft.com/office/officeart/2009/layout/CircleArrowProcess"/>
    <dgm:cxn modelId="{98F4686F-F179-4F05-96C1-7B4BBAE75E39}" type="presOf" srcId="{42DDB17B-32B6-4380-AEA0-A9CDCE0F4C58}" destId="{6AED50E6-1C35-4B77-9E90-501897F8F6D8}" srcOrd="0" destOrd="0" presId="urn:microsoft.com/office/officeart/2009/layout/CircleArrowProcess"/>
    <dgm:cxn modelId="{8CEF87E4-4159-499F-BEFD-0ED5C9C21682}" srcId="{42DDB17B-32B6-4380-AEA0-A9CDCE0F4C58}" destId="{7B4759E5-D090-4169-B095-7F93192E3AD7}" srcOrd="2" destOrd="0" parTransId="{DAE1DC3E-CC13-48D5-A225-19A62ED36208}" sibTransId="{4995E391-0564-443E-81BB-2C903CC1624C}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6EA62C10-BEEF-4BCE-AD6B-6750C1F78BEA}" type="presOf" srcId="{902514D4-9367-48BD-AB98-415C361E8095}" destId="{4E0AE086-AABF-4A0E-98D0-5626D79C154F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FE7DAE5C-2443-4DEA-96B5-0A92342CE53F}" type="presOf" srcId="{12A28CF0-4E84-404B-BD05-C93E11DD70AF}" destId="{4708EA16-D5C5-4EE2-8A83-5B988D03B274}" srcOrd="0" destOrd="1" presId="urn:microsoft.com/office/officeart/2009/layout/CircleArrowProcess"/>
    <dgm:cxn modelId="{93864190-AC68-4EF3-AABA-CDF0BE7CD27B}" srcId="{42DDB17B-32B6-4380-AEA0-A9CDCE0F4C58}" destId="{8E51E945-A213-4148-B5BE-0E0B744C6E94}" srcOrd="3" destOrd="0" parTransId="{CE229803-7671-4884-A693-E8DC9F7A64C6}" sibTransId="{6B37EF0E-B2EA-4295-BE83-B732DD951DE4}"/>
    <dgm:cxn modelId="{84371D8B-2EBC-452E-9EE6-079A2413B586}" type="presOf" srcId="{9EFDE1E0-36B2-42FD-8BC1-DEC0FAC5CDC6}" destId="{0746AFD6-81AF-4A03-965B-E5FD2AC99902}" srcOrd="0" destOrd="0" presId="urn:microsoft.com/office/officeart/2009/layout/CircleArrowProcess"/>
    <dgm:cxn modelId="{916D4B79-611F-4B33-99BC-15DF41252B44}" type="presOf" srcId="{7B4759E5-D090-4169-B095-7F93192E3AD7}" destId="{4708EA16-D5C5-4EE2-8A83-5B988D03B274}" srcOrd="0" destOrd="2" presId="urn:microsoft.com/office/officeart/2009/layout/CircleArrowProcess"/>
    <dgm:cxn modelId="{84A402D3-290B-4818-A445-88FE5F64DEBA}" type="presOf" srcId="{8E51E945-A213-4148-B5BE-0E0B744C6E94}" destId="{4708EA16-D5C5-4EE2-8A83-5B988D03B274}" srcOrd="0" destOrd="3" presId="urn:microsoft.com/office/officeart/2009/layout/CircleArrowProcess"/>
    <dgm:cxn modelId="{297128EE-1E8D-4F19-99A9-24D20B8B8DEE}" srcId="{42DDB17B-32B6-4380-AEA0-A9CDCE0F4C58}" destId="{12A28CF0-4E84-404B-BD05-C93E11DD70AF}" srcOrd="1" destOrd="0" parTransId="{A8D02A92-D95A-43FA-89EC-C2659BCB74B4}" sibTransId="{8CF69FEC-4148-4199-8D68-EFD55841612F}"/>
    <dgm:cxn modelId="{73FCD66B-6525-4EFF-A486-463A59841CE9}" type="presOf" srcId="{BCC44E0D-2E84-42AD-BFBC-B1DB0B59B688}" destId="{47FC99C1-6CDC-4E5F-82DC-8138B26E8725}" srcOrd="0" destOrd="0" presId="urn:microsoft.com/office/officeart/2009/layout/CircleArrowProcess"/>
    <dgm:cxn modelId="{CCA51892-7757-4467-B9B5-727451B232D8}" type="presOf" srcId="{3983B1D4-E9F3-40E6-BD23-7E703B845062}" destId="{82171282-A646-4576-AB4C-5C8A06136ED3}" srcOrd="0" destOrd="0" presId="urn:microsoft.com/office/officeart/2009/layout/CircleArrowProcess"/>
    <dgm:cxn modelId="{EDDAC9D5-C3EF-4E7B-B964-9C3CAD533FE4}" srcId="{902514D4-9367-48BD-AB98-415C361E8095}" destId="{AD13CCF9-E354-4373-B687-C856736F1065}" srcOrd="1" destOrd="0" parTransId="{59230521-6941-404E-AB39-FD1E0D3BFD4D}" sibTransId="{B99B1752-3797-4E89-9B32-F8A8B0A94AC1}"/>
    <dgm:cxn modelId="{D718ABC7-C8F5-49AE-8E7E-86DD7F53E85A}" type="presOf" srcId="{2A852870-B74D-459C-8F84-EFB9808C8E9B}" destId="{82171282-A646-4576-AB4C-5C8A06136ED3}" srcOrd="0" destOrd="1" presId="urn:microsoft.com/office/officeart/2009/layout/CircleArrowProcess"/>
    <dgm:cxn modelId="{C8A617F7-E588-4AF2-8C8E-1466B27B559C}" type="presOf" srcId="{70FEEDF0-9ED0-4D7F-AB97-F24DEA096723}" destId="{2B9101F4-B5D1-4AB7-BC83-753D06A88415}" srcOrd="0" destOrd="0" presId="urn:microsoft.com/office/officeart/2009/layout/CircleArrowProcess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CCCA2A92-7BD9-46B1-9738-640ACC60205A}" type="presParOf" srcId="{0746AFD6-81AF-4A03-965B-E5FD2AC99902}" destId="{B8A5ADE6-C095-47F2-9BD8-3724EF926095}" srcOrd="0" destOrd="0" presId="urn:microsoft.com/office/officeart/2009/layout/CircleArrowProcess"/>
    <dgm:cxn modelId="{875C02DB-9A28-4585-83C8-34854C022A31}" type="presParOf" srcId="{B8A5ADE6-C095-47F2-9BD8-3724EF926095}" destId="{8BB83C97-51F0-45C6-863A-E48679F22BC5}" srcOrd="0" destOrd="0" presId="urn:microsoft.com/office/officeart/2009/layout/CircleArrowProcess"/>
    <dgm:cxn modelId="{A18662BC-4543-4198-8E78-F7D1D3995558}" type="presParOf" srcId="{0746AFD6-81AF-4A03-965B-E5FD2AC99902}" destId="{82171282-A646-4576-AB4C-5C8A06136ED3}" srcOrd="1" destOrd="0" presId="urn:microsoft.com/office/officeart/2009/layout/CircleArrowProcess"/>
    <dgm:cxn modelId="{D9722D2E-889C-428F-A766-3FEB1C8F7CA4}" type="presParOf" srcId="{0746AFD6-81AF-4A03-965B-E5FD2AC99902}" destId="{2B9101F4-B5D1-4AB7-BC83-753D06A88415}" srcOrd="2" destOrd="0" presId="urn:microsoft.com/office/officeart/2009/layout/CircleArrowProcess"/>
    <dgm:cxn modelId="{A7C75CB4-FC83-454A-B749-08065B236C16}" type="presParOf" srcId="{0746AFD6-81AF-4A03-965B-E5FD2AC99902}" destId="{49C4C8C0-A665-47B8-AD0B-A80BD66447C9}" srcOrd="3" destOrd="0" presId="urn:microsoft.com/office/officeart/2009/layout/CircleArrowProcess"/>
    <dgm:cxn modelId="{62D5810D-B461-471F-BB58-95A89C1506C7}" type="presParOf" srcId="{49C4C8C0-A665-47B8-AD0B-A80BD66447C9}" destId="{12D2183B-C8C1-4ADD-8BFA-63A0024D79DB}" srcOrd="0" destOrd="0" presId="urn:microsoft.com/office/officeart/2009/layout/CircleArrowProcess"/>
    <dgm:cxn modelId="{AF328B50-03A0-4AA0-8EE7-BBC51730D136}" type="presParOf" srcId="{0746AFD6-81AF-4A03-965B-E5FD2AC99902}" destId="{47FC99C1-6CDC-4E5F-82DC-8138B26E8725}" srcOrd="4" destOrd="0" presId="urn:microsoft.com/office/officeart/2009/layout/CircleArrowProcess"/>
    <dgm:cxn modelId="{51AF457B-B8FA-4DA6-BE23-DD6B108100FF}" type="presParOf" srcId="{0746AFD6-81AF-4A03-965B-E5FD2AC99902}" destId="{4E0AE086-AABF-4A0E-98D0-5626D79C154F}" srcOrd="5" destOrd="0" presId="urn:microsoft.com/office/officeart/2009/layout/CircleArrowProcess"/>
    <dgm:cxn modelId="{9422F964-0653-443E-ADDB-00DE9C4E653E}" type="presParOf" srcId="{0746AFD6-81AF-4A03-965B-E5FD2AC99902}" destId="{C57F095C-D392-4DF1-8FBB-9D795D0570B7}" srcOrd="6" destOrd="0" presId="urn:microsoft.com/office/officeart/2009/layout/CircleArrowProcess"/>
    <dgm:cxn modelId="{1F9DC974-81C8-4766-BE95-E4919DBF85F9}" type="presParOf" srcId="{C57F095C-D392-4DF1-8FBB-9D795D0570B7}" destId="{339FCDE6-ACB1-4FC6-B770-034DE4C59DA1}" srcOrd="0" destOrd="0" presId="urn:microsoft.com/office/officeart/2009/layout/CircleArrowProcess"/>
    <dgm:cxn modelId="{ED0BF243-E6A3-4D58-A6E0-8D2E545AF2CD}" type="presParOf" srcId="{0746AFD6-81AF-4A03-965B-E5FD2AC99902}" destId="{4708EA16-D5C5-4EE2-8A83-5B988D03B274}" srcOrd="7" destOrd="0" presId="urn:microsoft.com/office/officeart/2009/layout/CircleArrowProcess"/>
    <dgm:cxn modelId="{7A4F3E4A-749A-49AE-A308-C5361FA07FD3}" type="presParOf" srcId="{0746AFD6-81AF-4A03-965B-E5FD2AC99902}" destId="{6AED50E6-1C35-4B77-9E90-501897F8F6D8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Initial Platform Setup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Property 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Initial Application Setup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Infrastructure Processes (e.g. Security Plans)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Ongoing Maintenance &amp; Operations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Patching 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35C59F76-A75B-49FD-8EDD-7FCECC623CED}">
      <dgm:prSet phldrT="[Text]"/>
      <dgm:spPr/>
      <dgm:t>
        <a:bodyPr/>
        <a:lstStyle/>
        <a:p>
          <a:endParaRPr lang="en-US" dirty="0"/>
        </a:p>
      </dgm:t>
    </dgm:pt>
    <dgm:pt modelId="{F0A4C9F1-B8E6-4FC7-B606-518B2728AAFC}" type="parTrans" cxnId="{22E31CF1-61AF-443F-ACD6-AE867E86905E}">
      <dgm:prSet/>
      <dgm:spPr/>
      <dgm:t>
        <a:bodyPr/>
        <a:lstStyle/>
        <a:p>
          <a:endParaRPr lang="en-US"/>
        </a:p>
      </dgm:t>
    </dgm:pt>
    <dgm:pt modelId="{178B7321-36AB-473F-9AF9-2512CA7E7BB5}" type="sibTrans" cxnId="{22E31CF1-61AF-443F-ACD6-AE867E86905E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3"/>
      <dgm:spPr/>
    </dgm:pt>
    <dgm:pt modelId="{82171282-A646-4576-AB4C-5C8A06136ED3}" type="pres">
      <dgm:prSet presAssocID="{70FEEDF0-9ED0-4D7F-AB97-F24DEA096723}" presName="Child1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3"/>
      <dgm:spPr/>
    </dgm:pt>
    <dgm:pt modelId="{47FC99C1-6CDC-4E5F-82DC-8138B26E8725}" type="pres">
      <dgm:prSet presAssocID="{902514D4-9367-48BD-AB98-415C361E8095}" presName="Child2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3"/>
      <dgm:spPr/>
    </dgm:pt>
    <dgm:pt modelId="{4708EA16-D5C5-4EE2-8A83-5B988D03B274}" type="pres">
      <dgm:prSet presAssocID="{42DDB17B-32B6-4380-AEA0-A9CDCE0F4C58}" presName="Child3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7D94E7-F4A6-405E-AC7A-5485E32BF795}" type="presOf" srcId="{902514D4-9367-48BD-AB98-415C361E8095}" destId="{4E0AE086-AABF-4A0E-98D0-5626D79C154F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9234CFBA-79F2-45B7-B2BC-9B8BF753A14F}" type="presOf" srcId="{BCC44E0D-2E84-42AD-BFBC-B1DB0B59B688}" destId="{47FC99C1-6CDC-4E5F-82DC-8138B26E8725}" srcOrd="0" destOrd="0" presId="urn:microsoft.com/office/officeart/2009/layout/CircleArrowProcess"/>
    <dgm:cxn modelId="{89983745-4235-4FCC-A2E9-36F2671601FD}" type="presOf" srcId="{3983B1D4-E9F3-40E6-BD23-7E703B845062}" destId="{82171282-A646-4576-AB4C-5C8A06136ED3}" srcOrd="0" destOrd="0" presId="urn:microsoft.com/office/officeart/2009/layout/CircleArrowProcess"/>
    <dgm:cxn modelId="{46430FEF-35E3-4B09-92A6-1210513D62A7}" type="presOf" srcId="{8DC3B0AC-5266-485C-BEE0-5EA316ED6351}" destId="{4708EA16-D5C5-4EE2-8A83-5B988D03B274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9E57AB9-2416-4A87-9561-59E333EC3CD0}" type="presOf" srcId="{42DDB17B-32B6-4380-AEA0-A9CDCE0F4C58}" destId="{6AED50E6-1C35-4B77-9E90-501897F8F6D8}" srcOrd="0" destOrd="0" presId="urn:microsoft.com/office/officeart/2009/layout/CircleArrowProcess"/>
    <dgm:cxn modelId="{EF089609-5DFD-4A5B-8AAF-6C1EBB796B1D}" type="presOf" srcId="{70FEEDF0-9ED0-4D7F-AB97-F24DEA096723}" destId="{2B9101F4-B5D1-4AB7-BC83-753D06A88415}" srcOrd="0" destOrd="0" presId="urn:microsoft.com/office/officeart/2009/layout/CircleArrowProcess"/>
    <dgm:cxn modelId="{2D126554-AA8D-4D85-805D-46FE4D44C744}" type="presOf" srcId="{35C59F76-A75B-49FD-8EDD-7FCECC623CED}" destId="{82171282-A646-4576-AB4C-5C8A06136ED3}" srcOrd="0" destOrd="1" presId="urn:microsoft.com/office/officeart/2009/layout/CircleArrowProcess"/>
    <dgm:cxn modelId="{22E31CF1-61AF-443F-ACD6-AE867E86905E}" srcId="{70FEEDF0-9ED0-4D7F-AB97-F24DEA096723}" destId="{35C59F76-A75B-49FD-8EDD-7FCECC623CED}" srcOrd="1" destOrd="0" parTransId="{F0A4C9F1-B8E6-4FC7-B606-518B2728AAFC}" sibTransId="{178B7321-36AB-473F-9AF9-2512CA7E7BB5}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76B1A95C-16F8-4A3B-8BF6-1D8B1E14F15C}" type="presOf" srcId="{9EFDE1E0-36B2-42FD-8BC1-DEC0FAC5CDC6}" destId="{0746AFD6-81AF-4A03-965B-E5FD2AC99902}" srcOrd="0" destOrd="0" presId="urn:microsoft.com/office/officeart/2009/layout/CircleArrowProcess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22EA630A-FA20-45D7-993D-A2943B1EDFF2}" type="presParOf" srcId="{0746AFD6-81AF-4A03-965B-E5FD2AC99902}" destId="{B8A5ADE6-C095-47F2-9BD8-3724EF926095}" srcOrd="0" destOrd="0" presId="urn:microsoft.com/office/officeart/2009/layout/CircleArrowProcess"/>
    <dgm:cxn modelId="{DE942B60-E3B1-4340-A8D9-5D52B1792741}" type="presParOf" srcId="{B8A5ADE6-C095-47F2-9BD8-3724EF926095}" destId="{8BB83C97-51F0-45C6-863A-E48679F22BC5}" srcOrd="0" destOrd="0" presId="urn:microsoft.com/office/officeart/2009/layout/CircleArrowProcess"/>
    <dgm:cxn modelId="{B88B0BA3-6F67-4093-AE1C-398D6C4A708F}" type="presParOf" srcId="{0746AFD6-81AF-4A03-965B-E5FD2AC99902}" destId="{82171282-A646-4576-AB4C-5C8A06136ED3}" srcOrd="1" destOrd="0" presId="urn:microsoft.com/office/officeart/2009/layout/CircleArrowProcess"/>
    <dgm:cxn modelId="{AA04B6B3-E861-4F74-B958-7EDA51749BF0}" type="presParOf" srcId="{0746AFD6-81AF-4A03-965B-E5FD2AC99902}" destId="{2B9101F4-B5D1-4AB7-BC83-753D06A88415}" srcOrd="2" destOrd="0" presId="urn:microsoft.com/office/officeart/2009/layout/CircleArrowProcess"/>
    <dgm:cxn modelId="{8228D02E-4D1B-4773-96C5-3F8A050C34B2}" type="presParOf" srcId="{0746AFD6-81AF-4A03-965B-E5FD2AC99902}" destId="{49C4C8C0-A665-47B8-AD0B-A80BD66447C9}" srcOrd="3" destOrd="0" presId="urn:microsoft.com/office/officeart/2009/layout/CircleArrowProcess"/>
    <dgm:cxn modelId="{36D6DC26-2313-4612-A90E-4E9C3DC81315}" type="presParOf" srcId="{49C4C8C0-A665-47B8-AD0B-A80BD66447C9}" destId="{12D2183B-C8C1-4ADD-8BFA-63A0024D79DB}" srcOrd="0" destOrd="0" presId="urn:microsoft.com/office/officeart/2009/layout/CircleArrowProcess"/>
    <dgm:cxn modelId="{9F8213CA-9EA4-4349-A084-982CC9652B4E}" type="presParOf" srcId="{0746AFD6-81AF-4A03-965B-E5FD2AC99902}" destId="{47FC99C1-6CDC-4E5F-82DC-8138B26E8725}" srcOrd="4" destOrd="0" presId="urn:microsoft.com/office/officeart/2009/layout/CircleArrowProcess"/>
    <dgm:cxn modelId="{DC447C68-77C3-4236-AB81-BFFA7AEDF730}" type="presParOf" srcId="{0746AFD6-81AF-4A03-965B-E5FD2AC99902}" destId="{4E0AE086-AABF-4A0E-98D0-5626D79C154F}" srcOrd="5" destOrd="0" presId="urn:microsoft.com/office/officeart/2009/layout/CircleArrowProcess"/>
    <dgm:cxn modelId="{04A68724-5A31-49DC-9DDB-E1FF69F97C43}" type="presParOf" srcId="{0746AFD6-81AF-4A03-965B-E5FD2AC99902}" destId="{C57F095C-D392-4DF1-8FBB-9D795D0570B7}" srcOrd="6" destOrd="0" presId="urn:microsoft.com/office/officeart/2009/layout/CircleArrowProcess"/>
    <dgm:cxn modelId="{0A55E069-6B0B-4192-924F-6A3200DFA39B}" type="presParOf" srcId="{C57F095C-D392-4DF1-8FBB-9D795D0570B7}" destId="{339FCDE6-ACB1-4FC6-B770-034DE4C59DA1}" srcOrd="0" destOrd="0" presId="urn:microsoft.com/office/officeart/2009/layout/CircleArrowProcess"/>
    <dgm:cxn modelId="{40331819-7C03-4165-A352-E4A2E7D278FD}" type="presParOf" srcId="{0746AFD6-81AF-4A03-965B-E5FD2AC99902}" destId="{4708EA16-D5C5-4EE2-8A83-5B988D03B274}" srcOrd="7" destOrd="0" presId="urn:microsoft.com/office/officeart/2009/layout/CircleArrowProcess"/>
    <dgm:cxn modelId="{EDC4CC27-D872-4F5E-8519-ADCE3C878152}" type="presParOf" srcId="{0746AFD6-81AF-4A03-965B-E5FD2AC99902}" destId="{6AED50E6-1C35-4B77-9E90-501897F8F6D8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1008364" y="0"/>
          <a:ext cx="2364392" cy="236475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3373201" y="704906"/>
          <a:ext cx="1418635" cy="94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Property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Configuration</a:t>
          </a:r>
          <a:endParaRPr lang="en-US" sz="1200" kern="1200" dirty="0"/>
        </a:p>
      </dsp:txBody>
      <dsp:txXfrm>
        <a:off x="3373201" y="704906"/>
        <a:ext cx="1418635" cy="946097"/>
      </dsp:txXfrm>
    </dsp:sp>
    <dsp:sp modelId="{2B9101F4-B5D1-4AB7-BC83-753D06A88415}">
      <dsp:nvSpPr>
        <dsp:cNvPr id="0" name=""/>
        <dsp:cNvSpPr/>
      </dsp:nvSpPr>
      <dsp:spPr>
        <a:xfrm>
          <a:off x="1530973" y="853747"/>
          <a:ext cx="1313847" cy="656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Initial Platform Setup</a:t>
          </a:r>
          <a:endParaRPr lang="en-US" sz="1600" kern="1200" dirty="0"/>
        </a:p>
      </dsp:txBody>
      <dsp:txXfrm>
        <a:off x="1530973" y="853747"/>
        <a:ext cx="1313847" cy="656766"/>
      </dsp:txXfrm>
    </dsp:sp>
    <dsp:sp modelId="{12D2183B-C8C1-4ADD-8BFA-63A0024D79DB}">
      <dsp:nvSpPr>
        <dsp:cNvPr id="0" name=""/>
        <dsp:cNvSpPr/>
      </dsp:nvSpPr>
      <dsp:spPr>
        <a:xfrm>
          <a:off x="351662" y="1358725"/>
          <a:ext cx="2364392" cy="236475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716055" y="2071492"/>
          <a:ext cx="1418635" cy="94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Networks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Infrastructure Processes (e.g. Security Plans)</a:t>
          </a:r>
          <a:endParaRPr lang="en-US" sz="1200" kern="1200" dirty="0"/>
        </a:p>
      </dsp:txBody>
      <dsp:txXfrm>
        <a:off x="2716055" y="2071492"/>
        <a:ext cx="1418635" cy="946097"/>
      </dsp:txXfrm>
    </dsp:sp>
    <dsp:sp modelId="{4E0AE086-AABF-4A0E-98D0-5626D79C154F}">
      <dsp:nvSpPr>
        <dsp:cNvPr id="0" name=""/>
        <dsp:cNvSpPr/>
      </dsp:nvSpPr>
      <dsp:spPr>
        <a:xfrm>
          <a:off x="876935" y="2220332"/>
          <a:ext cx="1313847" cy="656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Initial Application Setup</a:t>
          </a:r>
          <a:endParaRPr lang="en-US" sz="1600" kern="1200" dirty="0"/>
        </a:p>
      </dsp:txBody>
      <dsp:txXfrm>
        <a:off x="876935" y="2220332"/>
        <a:ext cx="1313847" cy="656766"/>
      </dsp:txXfrm>
    </dsp:sp>
    <dsp:sp modelId="{339FCDE6-ACB1-4FC6-B770-034DE4C59DA1}">
      <dsp:nvSpPr>
        <dsp:cNvPr id="0" name=""/>
        <dsp:cNvSpPr/>
      </dsp:nvSpPr>
      <dsp:spPr>
        <a:xfrm>
          <a:off x="1176647" y="2880046"/>
          <a:ext cx="2031379" cy="203219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3373201" y="3437586"/>
          <a:ext cx="1418635" cy="94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Patching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Monitoring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Failover / Backups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Scaling</a:t>
          </a:r>
          <a:endParaRPr lang="en-US" sz="1200" kern="1200" dirty="0"/>
        </a:p>
      </dsp:txBody>
      <dsp:txXfrm>
        <a:off x="3373201" y="3437586"/>
        <a:ext cx="1418635" cy="946097"/>
      </dsp:txXfrm>
    </dsp:sp>
    <dsp:sp modelId="{6AED50E6-1C35-4B77-9E90-501897F8F6D8}">
      <dsp:nvSpPr>
        <dsp:cNvPr id="0" name=""/>
        <dsp:cNvSpPr/>
      </dsp:nvSpPr>
      <dsp:spPr>
        <a:xfrm>
          <a:off x="1534081" y="3588883"/>
          <a:ext cx="1313847" cy="656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Ongoing Maintenance &amp; Operations</a:t>
          </a:r>
          <a:endParaRPr lang="en-US" sz="1600" kern="1200" dirty="0"/>
        </a:p>
      </dsp:txBody>
      <dsp:txXfrm>
        <a:off x="1534081" y="3588883"/>
        <a:ext cx="1313847" cy="656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1008364" y="0"/>
          <a:ext cx="2364392" cy="236475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3373201" y="704906"/>
          <a:ext cx="1418635" cy="94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Property 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3373201" y="704906"/>
        <a:ext cx="1418635" cy="946097"/>
      </dsp:txXfrm>
    </dsp:sp>
    <dsp:sp modelId="{2B9101F4-B5D1-4AB7-BC83-753D06A88415}">
      <dsp:nvSpPr>
        <dsp:cNvPr id="0" name=""/>
        <dsp:cNvSpPr/>
      </dsp:nvSpPr>
      <dsp:spPr>
        <a:xfrm>
          <a:off x="1530973" y="853747"/>
          <a:ext cx="1313847" cy="656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Initial Platform Setup</a:t>
          </a:r>
          <a:endParaRPr lang="en-US" sz="1600" kern="1200" dirty="0"/>
        </a:p>
      </dsp:txBody>
      <dsp:txXfrm>
        <a:off x="1530973" y="853747"/>
        <a:ext cx="1313847" cy="656766"/>
      </dsp:txXfrm>
    </dsp:sp>
    <dsp:sp modelId="{12D2183B-C8C1-4ADD-8BFA-63A0024D79DB}">
      <dsp:nvSpPr>
        <dsp:cNvPr id="0" name=""/>
        <dsp:cNvSpPr/>
      </dsp:nvSpPr>
      <dsp:spPr>
        <a:xfrm>
          <a:off x="351662" y="1358725"/>
          <a:ext cx="2364392" cy="236475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716055" y="2071492"/>
          <a:ext cx="1418635" cy="94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Infrastructure Processes (e.g. Security Plans)</a:t>
          </a:r>
          <a:endParaRPr lang="en-US" sz="1200" kern="1200" dirty="0"/>
        </a:p>
      </dsp:txBody>
      <dsp:txXfrm>
        <a:off x="2716055" y="2071492"/>
        <a:ext cx="1418635" cy="946097"/>
      </dsp:txXfrm>
    </dsp:sp>
    <dsp:sp modelId="{4E0AE086-AABF-4A0E-98D0-5626D79C154F}">
      <dsp:nvSpPr>
        <dsp:cNvPr id="0" name=""/>
        <dsp:cNvSpPr/>
      </dsp:nvSpPr>
      <dsp:spPr>
        <a:xfrm>
          <a:off x="876935" y="2220332"/>
          <a:ext cx="1313847" cy="656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Initial Application Setup</a:t>
          </a:r>
          <a:endParaRPr lang="en-US" sz="1600" kern="1200" dirty="0"/>
        </a:p>
      </dsp:txBody>
      <dsp:txXfrm>
        <a:off x="876935" y="2220332"/>
        <a:ext cx="1313847" cy="656766"/>
      </dsp:txXfrm>
    </dsp:sp>
    <dsp:sp modelId="{339FCDE6-ACB1-4FC6-B770-034DE4C59DA1}">
      <dsp:nvSpPr>
        <dsp:cNvPr id="0" name=""/>
        <dsp:cNvSpPr/>
      </dsp:nvSpPr>
      <dsp:spPr>
        <a:xfrm>
          <a:off x="1176647" y="2880046"/>
          <a:ext cx="2031379" cy="203219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3373201" y="3437586"/>
          <a:ext cx="1418635" cy="946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Patching </a:t>
          </a:r>
          <a:endParaRPr lang="en-US" sz="1200" kern="1200" dirty="0"/>
        </a:p>
      </dsp:txBody>
      <dsp:txXfrm>
        <a:off x="3373201" y="3437586"/>
        <a:ext cx="1418635" cy="946097"/>
      </dsp:txXfrm>
    </dsp:sp>
    <dsp:sp modelId="{6AED50E6-1C35-4B77-9E90-501897F8F6D8}">
      <dsp:nvSpPr>
        <dsp:cNvPr id="0" name=""/>
        <dsp:cNvSpPr/>
      </dsp:nvSpPr>
      <dsp:spPr>
        <a:xfrm>
          <a:off x="1534081" y="3588883"/>
          <a:ext cx="1313847" cy="656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Ongoing Maintenance &amp; Operations</a:t>
          </a:r>
          <a:endParaRPr lang="en-US" sz="1600" kern="1200" dirty="0"/>
        </a:p>
      </dsp:txBody>
      <dsp:txXfrm>
        <a:off x="1534081" y="3588883"/>
        <a:ext cx="1313847" cy="656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E6354A-832D-4342-8422-41BBF60E21CB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482501-4D35-A14C-85E6-7F4C5545C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650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4302E6-57A9-4C75-9602-E85A990EAB65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63EC27-7B04-48EF-9829-57408A696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61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b="1" i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 and maybe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9490"/>
            <a:ext cx="70866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D343493-C36F-404B-9532-A809418052E9}" type="datetime1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eosdis-logo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480830"/>
            <a:ext cx="4546863" cy="128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84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E354-6D15-439A-8367-A2A632242003}" type="datetime1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49AF-5797-461C-A430-5A97AFFCD8C8}" type="datetime1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4E7125A-7AAB-4EC5-86A1-E02AD9AD75B0}" type="datetime1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1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13954-86F0-41A2-AD53-4E5A1C1B1833}" type="datetime1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5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25AA-F08C-4911-BFC3-91D465F6C2C2}" type="datetime1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0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0917-9789-4F40-9A7F-6FBA36056228}" type="datetime1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C14B-C6A2-43AA-BF9F-89537F759573}" type="datetime1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5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1057-7149-4677-9462-A0A3A7EA52D8}" type="datetime1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6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8FE9-2284-47D8-BDC3-D25DE3A377E6}" type="datetime1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6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osdis-orbit.png"/>
          <p:cNvPicPr>
            <a:picLocks noChangeAspect="1"/>
          </p:cNvPicPr>
          <p:nvPr/>
        </p:nvPicPr>
        <p:blipFill>
          <a:blip r:embed="rId1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87" y="3081284"/>
            <a:ext cx="4648200" cy="53721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8526" y="6356350"/>
            <a:ext cx="975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1F7C-D6EE-4979-8DEF-6C9F8C941D43}" type="datetime1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7122" y="6356350"/>
            <a:ext cx="3687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9006" y="6356350"/>
            <a:ext cx="7577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EC85-5A16-B04F-B3DD-DECEF51CA9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7801" cy="134938"/>
          </a:xfrm>
          <a:prstGeom prst="rect">
            <a:avLst/>
          </a:prstGeom>
          <a:solidFill>
            <a:srgbClr val="34495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eosdis-logo.png"/>
          <p:cNvPicPr>
            <a:picLocks noChangeAspect="1"/>
          </p:cNvPicPr>
          <p:nvPr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9927"/>
            <a:ext cx="1842603" cy="51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2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34495E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>
              <a:lumMod val="85000"/>
              <a:lumOff val="15000"/>
            </a:schemeClr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>
              <a:lumMod val="50000"/>
              <a:lumOff val="50000"/>
            </a:schemeClr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Next Generation Application Platform (NGAP)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Andrew Mitchell</a:t>
            </a:r>
          </a:p>
          <a:p>
            <a:r>
              <a:rPr lang="en-US" dirty="0" smtClean="0"/>
              <a:t>WGISS-39</a:t>
            </a:r>
          </a:p>
          <a:p>
            <a:r>
              <a:rPr lang="en-US" dirty="0" smtClean="0"/>
              <a:t>Tsukuba, Japan</a:t>
            </a:r>
          </a:p>
          <a:p>
            <a:endParaRPr lang="en-US" dirty="0"/>
          </a:p>
          <a:p>
            <a:r>
              <a:rPr lang="en-US" dirty="0" smtClean="0"/>
              <a:t>Monday, May 11,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most new ‘cool’ technologies, it is natural for innovative and cutting edge thinkers to want to be the first to implement a technology in their system. However, moving to quickly can sometimes lead to the scenario where you have a Solution looking for a Problem.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to the Basics: Problem Solving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3</a:t>
            </a:fld>
            <a:endParaRPr lang="en-US"/>
          </a:p>
        </p:txBody>
      </p:sp>
      <p:pic>
        <p:nvPicPr>
          <p:cNvPr id="2052" name="Picture 4" descr="http://images.clipartpanda.com/detective-clipart-occupations_detecti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178" y="1609325"/>
            <a:ext cx="1233889" cy="130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ages.clipartpanda.com/literacy-clipart-school_research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573" y="2503936"/>
            <a:ext cx="1677824" cy="123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images.clipartpanda.com/task-clipart-Checklis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767" y="4840627"/>
            <a:ext cx="1084134" cy="135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images.clipartpanda.com/hangar-clipart-13785342341642255119under-construction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907" y="4667097"/>
            <a:ext cx="1468961" cy="136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images.clipartpanda.com/judge-clipart-9iRRE56i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14" y="2832656"/>
            <a:ext cx="1472580" cy="112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http://res.freestockphotos.biz/pictures/2/2980-illustration-of-a-blue-curved-right-arrow-pv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982">
            <a:off x="5107702" y="2286896"/>
            <a:ext cx="788620" cy="45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4" descr="http://res.freestockphotos.biz/pictures/2/2980-illustration-of-a-blue-curved-right-arrow-pv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23577">
            <a:off x="6295428" y="4372447"/>
            <a:ext cx="784193" cy="452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4" descr="http://res.freestockphotos.biz/pictures/2/2980-illustration-of-a-blue-curved-right-arrow-pv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99894">
            <a:off x="4100364" y="5429581"/>
            <a:ext cx="805905" cy="46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4" descr="http://res.freestockphotos.biz/pictures/2/2980-illustration-of-a-blue-curved-right-arrow-pv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9538">
            <a:off x="2348801" y="2301904"/>
            <a:ext cx="759047" cy="43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4" descr="http://res.freestockphotos.biz/pictures/2/2980-illustration-of-a-blue-curved-right-arrow-pv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86968">
            <a:off x="1666623" y="4624768"/>
            <a:ext cx="748308" cy="43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3763" y="2928210"/>
            <a:ext cx="22958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mic Sans MS" panose="030F0702030302020204" pitchFamily="66" charset="0"/>
              </a:rPr>
              <a:t>1. Identify the problem</a:t>
            </a:r>
            <a:endParaRPr lang="en-US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33185" y="3722719"/>
            <a:ext cx="3129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2</a:t>
            </a:r>
            <a:r>
              <a:rPr lang="en-US" sz="1400" b="1" dirty="0" smtClean="0">
                <a:latin typeface="Comic Sans MS" panose="030F0702030302020204" pitchFamily="66" charset="0"/>
              </a:rPr>
              <a:t>. Explore and research solutions</a:t>
            </a:r>
            <a:endParaRPr lang="en-US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44959" y="6152804"/>
            <a:ext cx="2355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3</a:t>
            </a:r>
            <a:r>
              <a:rPr lang="en-US" sz="1400" b="1" dirty="0" smtClean="0">
                <a:latin typeface="Comic Sans MS" panose="030F0702030302020204" pitchFamily="66" charset="0"/>
              </a:rPr>
              <a:t>. Select the best ideas</a:t>
            </a:r>
            <a:endParaRPr lang="en-US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71756" y="5998915"/>
            <a:ext cx="19255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4</a:t>
            </a:r>
            <a:r>
              <a:rPr lang="en-US" sz="1400" b="1" dirty="0" smtClean="0">
                <a:latin typeface="Comic Sans MS" panose="030F0702030302020204" pitchFamily="66" charset="0"/>
              </a:rPr>
              <a:t>. Develop and test</a:t>
            </a:r>
            <a:endParaRPr lang="en-US" sz="1400" b="1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566" y="4019487"/>
            <a:ext cx="2449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5</a:t>
            </a:r>
            <a:r>
              <a:rPr lang="en-US" sz="1400" b="1" dirty="0" smtClean="0">
                <a:latin typeface="Comic Sans MS" panose="030F0702030302020204" pitchFamily="66" charset="0"/>
              </a:rPr>
              <a:t>. Evaluate the product </a:t>
            </a:r>
            <a:endParaRPr lang="en-US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2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Problem: Resource Allocation of Application Deployments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application deployment (</a:t>
            </a:r>
            <a:r>
              <a:rPr lang="en-US" dirty="0"/>
              <a:t>re)creates </a:t>
            </a:r>
            <a:r>
              <a:rPr lang="en-US" dirty="0" smtClean="0"/>
              <a:t>this process and they all deal </a:t>
            </a:r>
            <a:r>
              <a:rPr lang="en-US" dirty="0"/>
              <a:t>with the </a:t>
            </a:r>
            <a:r>
              <a:rPr lang="en-US" dirty="0" smtClean="0"/>
              <a:t>same core problems.</a:t>
            </a:r>
          </a:p>
          <a:p>
            <a:endParaRPr lang="en-US" dirty="0"/>
          </a:p>
          <a:p>
            <a:r>
              <a:rPr lang="en-US" dirty="0" smtClean="0"/>
              <a:t>Current application deployment can be time-consuming </a:t>
            </a:r>
            <a:r>
              <a:rPr lang="en-US" dirty="0"/>
              <a:t>and expensive </a:t>
            </a:r>
            <a:r>
              <a:rPr lang="en-US" dirty="0" smtClean="0"/>
              <a:t>to </a:t>
            </a:r>
            <a:r>
              <a:rPr lang="en-US" dirty="0"/>
              <a:t>scale, and </a:t>
            </a:r>
            <a:r>
              <a:rPr lang="en-US" dirty="0" smtClean="0"/>
              <a:t>maintain</a:t>
            </a:r>
            <a:r>
              <a:rPr lang="en-US" dirty="0"/>
              <a:t>.</a:t>
            </a:r>
          </a:p>
        </p:txBody>
      </p:sp>
      <p:graphicFrame>
        <p:nvGraphicFramePr>
          <p:cNvPr id="5" name="Diagram 4" descr="Circle Arrow Process" title="SmartArt"/>
          <p:cNvGraphicFramePr/>
          <p:nvPr>
            <p:extLst>
              <p:ext uri="{D42A27DB-BD31-4B8C-83A1-F6EECF244321}">
                <p14:modId xmlns:p14="http://schemas.microsoft.com/office/powerpoint/2010/main" val="1465072995"/>
              </p:ext>
            </p:extLst>
          </p:nvPr>
        </p:nvGraphicFramePr>
        <p:xfrm>
          <a:off x="3826764" y="1377347"/>
          <a:ext cx="5143500" cy="4912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84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0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Ideas: How to provide cross cutting resource management 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endParaRPr lang="en-US" sz="3800" i="1" dirty="0" smtClean="0"/>
          </a:p>
          <a:p>
            <a:pPr marL="0" indent="0" algn="ctr">
              <a:buNone/>
            </a:pPr>
            <a:r>
              <a:rPr lang="en-US" sz="4200" i="1" dirty="0" smtClean="0"/>
              <a:t>NASA set out to perform a Trade Study that investigates a scalable, flexible application platform solution that offers the cost benefits of hardware consolidation with the safety and security of application sandboxing and resource management.</a:t>
            </a:r>
          </a:p>
          <a:p>
            <a:endParaRPr lang="en-US" sz="3400" dirty="0" smtClean="0"/>
          </a:p>
          <a:p>
            <a:r>
              <a:rPr lang="en-US" sz="3400" dirty="0" smtClean="0"/>
              <a:t>Property </a:t>
            </a:r>
          </a:p>
          <a:p>
            <a:pPr lvl="1"/>
            <a:r>
              <a:rPr lang="en-US" sz="2900" dirty="0" smtClean="0"/>
              <a:t>Procurement of property can take a couple months </a:t>
            </a:r>
          </a:p>
          <a:p>
            <a:r>
              <a:rPr lang="en-US" sz="3400" dirty="0" smtClean="0"/>
              <a:t>Configuration </a:t>
            </a:r>
          </a:p>
          <a:p>
            <a:pPr lvl="1"/>
            <a:r>
              <a:rPr lang="en-US" sz="2900" dirty="0" smtClean="0"/>
              <a:t>Setting up VM’s requires a team of system administrators, developers and database administrators. </a:t>
            </a:r>
          </a:p>
          <a:p>
            <a:pPr lvl="0"/>
            <a:r>
              <a:rPr lang="en-US" sz="3400" dirty="0" smtClean="0"/>
              <a:t>Infrastructure Processes (e.g. Security Plans) </a:t>
            </a:r>
          </a:p>
          <a:p>
            <a:pPr lvl="1"/>
            <a:r>
              <a:rPr lang="en-US" sz="2900" dirty="0" smtClean="0"/>
              <a:t>Heavily reliant on 3</a:t>
            </a:r>
            <a:r>
              <a:rPr lang="en-US" sz="2900" baseline="30000" dirty="0" smtClean="0"/>
              <a:t>rd</a:t>
            </a:r>
            <a:r>
              <a:rPr lang="en-US" sz="2900" dirty="0" smtClean="0"/>
              <a:t> party approvals. </a:t>
            </a:r>
          </a:p>
          <a:p>
            <a:r>
              <a:rPr lang="en-US" sz="3400" dirty="0" smtClean="0"/>
              <a:t>Networks </a:t>
            </a:r>
          </a:p>
          <a:p>
            <a:pPr lvl="1"/>
            <a:r>
              <a:rPr lang="en-US" sz="2900" dirty="0" smtClean="0"/>
              <a:t>Initial network setup and network changes to make an application available for access can take a week to occur.</a:t>
            </a:r>
          </a:p>
          <a:p>
            <a:pPr lvl="0"/>
            <a:r>
              <a:rPr lang="en-US" sz="3400" dirty="0" smtClean="0"/>
              <a:t>Patching &amp; Monitoring, Failover / Backups, Scaling</a:t>
            </a:r>
          </a:p>
          <a:p>
            <a:pPr lvl="1"/>
            <a:r>
              <a:rPr lang="en-US" sz="2900" dirty="0" smtClean="0"/>
              <a:t>Analysis of monitoring logs and patching  takes several hours per week, every week. Failover and Backups are only implemented for applications with a high availability need. </a:t>
            </a:r>
            <a:endParaRPr lang="en-US" sz="2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2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 the Best Ideas: Use shared resources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 smtClean="0"/>
              <a:t>After investigating </a:t>
            </a:r>
            <a:r>
              <a:rPr lang="en-US" dirty="0"/>
              <a:t>COTS solutions and down </a:t>
            </a:r>
            <a:r>
              <a:rPr lang="en-US" dirty="0" smtClean="0"/>
              <a:t>selecting </a:t>
            </a:r>
            <a:r>
              <a:rPr lang="en-US" dirty="0"/>
              <a:t>to the best fit that meets NASA’s fault tolerance, monitoring, metric, and security </a:t>
            </a:r>
            <a:r>
              <a:rPr lang="en-US" dirty="0" smtClean="0"/>
              <a:t>demands, the </a:t>
            </a:r>
            <a:r>
              <a:rPr lang="en-US" dirty="0"/>
              <a:t>result of this investigation </a:t>
            </a:r>
            <a:r>
              <a:rPr lang="en-US" dirty="0" smtClean="0"/>
              <a:t>was to provide </a:t>
            </a:r>
            <a:r>
              <a:rPr lang="en-US" dirty="0"/>
              <a:t>a cloud-based Platform-as-a-Service for ESDIS applications. 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5" name="Diagram 4" descr="Circle Arrow Process" title="SmartArt"/>
          <p:cNvGraphicFramePr/>
          <p:nvPr>
            <p:extLst>
              <p:ext uri="{D42A27DB-BD31-4B8C-83A1-F6EECF244321}">
                <p14:modId xmlns:p14="http://schemas.microsoft.com/office/powerpoint/2010/main" val="3848688017"/>
              </p:ext>
            </p:extLst>
          </p:nvPr>
        </p:nvGraphicFramePr>
        <p:xfrm>
          <a:off x="3826764" y="1377347"/>
          <a:ext cx="5143500" cy="4912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http://www.clker.com/cliparts/2/7/1/0/11949849491786662466cloud_jon_phillips_01.svg.hi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958" y="2664594"/>
            <a:ext cx="1610841" cy="60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207507" y="2828835"/>
            <a:ext cx="1347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Configuration</a:t>
            </a:r>
            <a:endParaRPr lang="en-US" sz="1200" dirty="0"/>
          </a:p>
        </p:txBody>
      </p:sp>
      <p:pic>
        <p:nvPicPr>
          <p:cNvPr id="14" name="Picture 4" descr="http://www.clker.com/cliparts/2/7/1/0/11949849491786662466cloud_jon_phillips_01.svg.hi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423" y="4090686"/>
            <a:ext cx="1610841" cy="60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490972" y="4254927"/>
            <a:ext cx="1082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Networks</a:t>
            </a:r>
            <a:endParaRPr lang="en-US" sz="1200" dirty="0"/>
          </a:p>
        </p:txBody>
      </p:sp>
      <p:pic>
        <p:nvPicPr>
          <p:cNvPr id="16" name="Picture 4" descr="http://www.clker.com/cliparts/2/7/1/0/11949849491786662466cloud_jon_phillips_01.svg.hi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045" y="5447204"/>
            <a:ext cx="2170949" cy="81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359423" y="5532045"/>
            <a:ext cx="1634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Scaling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Backups/Failover</a:t>
            </a:r>
          </a:p>
        </p:txBody>
      </p:sp>
    </p:spTree>
    <p:extLst>
      <p:ext uri="{BB962C8B-B14F-4D97-AF65-F5344CB8AC3E}">
        <p14:creationId xmlns:p14="http://schemas.microsoft.com/office/powerpoint/2010/main" val="28384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Develop and Test: The Next Generation Application Platform (NGAP 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Currently developing a prototype small scale implementation (private and public cloud) of a highly available, scalable platform that can host future NASA Earth science data system services.  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beta </a:t>
            </a:r>
            <a:r>
              <a:rPr lang="en-US" dirty="0"/>
              <a:t>release of </a:t>
            </a:r>
            <a:r>
              <a:rPr lang="en-US" dirty="0" smtClean="0"/>
              <a:t>the NGAP will run </a:t>
            </a:r>
            <a:r>
              <a:rPr lang="en-US" dirty="0"/>
              <a:t>in NASA’s Computing Services Service Office (CSSO) General Purpose Managed Cloud Environment (GP-MCE). </a:t>
            </a:r>
            <a:r>
              <a:rPr lang="en-US" dirty="0" smtClean="0"/>
              <a:t>It will also be integrated with NASA’s </a:t>
            </a:r>
            <a:r>
              <a:rPr lang="en-US" dirty="0" err="1" smtClean="0"/>
              <a:t>Earthdata</a:t>
            </a:r>
            <a:r>
              <a:rPr lang="en-US" dirty="0" smtClean="0"/>
              <a:t> </a:t>
            </a:r>
            <a:r>
              <a:rPr lang="en-US" dirty="0"/>
              <a:t>Code Collaborative (ECC) </a:t>
            </a:r>
            <a:r>
              <a:rPr lang="en-US" dirty="0" smtClean="0"/>
              <a:t> to allow for </a:t>
            </a:r>
            <a:r>
              <a:rPr lang="en-US" dirty="0"/>
              <a:t>builds and releases.  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263650" y="247650"/>
            <a:ext cx="7664450" cy="854075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NASA Sentinel Mirror 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r>
              <a:rPr lang="en-US" altLang="en-US" sz="2400" i="1" smtClean="0">
                <a:ea typeface="ＭＳ Ｐゴシック" panose="020B0600070205080204" pitchFamily="34" charset="-128"/>
              </a:rPr>
              <a:t>Leveraging Existing EOSDIS 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262063"/>
            <a:ext cx="4329112" cy="513715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  <a:buFont typeface="Wingdings" charset="0"/>
              <a:buBlip>
                <a:blip r:embed="rId2"/>
              </a:buBlip>
              <a:defRPr/>
            </a:pPr>
            <a:r>
              <a:rPr lang="en-US" dirty="0" smtClean="0"/>
              <a:t>To serve US scientists, NASA </a:t>
            </a:r>
            <a:r>
              <a:rPr lang="en-US" dirty="0"/>
              <a:t>is </a:t>
            </a:r>
            <a:r>
              <a:rPr lang="en-US" dirty="0" smtClean="0"/>
              <a:t>developing a data </a:t>
            </a:r>
            <a:r>
              <a:rPr lang="en-US" dirty="0"/>
              <a:t>mirror archive </a:t>
            </a:r>
            <a:r>
              <a:rPr lang="en-US" dirty="0" smtClean="0"/>
              <a:t>for </a:t>
            </a:r>
            <a:r>
              <a:rPr lang="en-US" dirty="0"/>
              <a:t>Sentinel 1, 3, </a:t>
            </a:r>
            <a:r>
              <a:rPr lang="en-US" dirty="0" smtClean="0"/>
              <a:t>5P. </a:t>
            </a:r>
            <a:r>
              <a:rPr lang="en-US" dirty="0"/>
              <a:t>in the  U.S. </a:t>
            </a:r>
            <a:endParaRPr lang="en-US" dirty="0" smtClean="0"/>
          </a:p>
          <a:p>
            <a:pPr marL="0" indent="0">
              <a:lnSpc>
                <a:spcPct val="100000"/>
              </a:lnSpc>
              <a:buFont typeface="Wingdings" charset="0"/>
              <a:buNone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  <a:buFont typeface="Times" charset="0"/>
              <a:buChar char="•"/>
              <a:defRPr/>
            </a:pPr>
            <a:r>
              <a:rPr lang="en-US" dirty="0" smtClean="0"/>
              <a:t>Single network interface relieves bandwidth load on European networks</a:t>
            </a:r>
          </a:p>
          <a:p>
            <a:pPr lvl="1">
              <a:lnSpc>
                <a:spcPct val="100000"/>
              </a:lnSpc>
              <a:buFont typeface="Times" charset="0"/>
              <a:buChar char="•"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Font typeface="Times" charset="0"/>
              <a:buChar char="•"/>
              <a:defRPr/>
            </a:pPr>
            <a:r>
              <a:rPr lang="en-US" dirty="0" smtClean="0"/>
              <a:t>Long term archival and end user distribution by DAACs (e.g. Sentinal-1 by ASF DAAC). </a:t>
            </a:r>
          </a:p>
          <a:p>
            <a:pPr lvl="1">
              <a:lnSpc>
                <a:spcPct val="100000"/>
              </a:lnSpc>
              <a:buFont typeface="Times" charset="0"/>
              <a:buChar char="•"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Font typeface="Times" charset="0"/>
              <a:buChar char="•"/>
              <a:defRPr/>
            </a:pPr>
            <a:r>
              <a:rPr lang="en-US" dirty="0" smtClean="0"/>
              <a:t>Provides metric reports back to the EC/ESA on product distribution and usage</a:t>
            </a:r>
          </a:p>
          <a:p>
            <a:pPr lvl="1">
              <a:lnSpc>
                <a:spcPct val="100000"/>
              </a:lnSpc>
              <a:buFont typeface="Times" charset="0"/>
              <a:buChar char="•"/>
              <a:defRPr/>
            </a:pPr>
            <a:endParaRPr lang="en-US" dirty="0" smtClean="0"/>
          </a:p>
          <a:p>
            <a:pPr lvl="1">
              <a:lnSpc>
                <a:spcPct val="100000"/>
              </a:lnSpc>
              <a:buFont typeface="Times" charset="0"/>
              <a:buChar char="•"/>
              <a:defRPr/>
            </a:pPr>
            <a:r>
              <a:rPr lang="en-US" dirty="0" smtClean="0"/>
              <a:t>Leverages </a:t>
            </a:r>
            <a:r>
              <a:rPr lang="en-US" dirty="0"/>
              <a:t>entire suite of NASA’s EOSDIS capabilities including </a:t>
            </a:r>
            <a:r>
              <a:rPr lang="en-US" b="1" dirty="0"/>
              <a:t>capturing </a:t>
            </a:r>
            <a:r>
              <a:rPr lang="en-US" dirty="0"/>
              <a:t>and</a:t>
            </a:r>
            <a:r>
              <a:rPr lang="en-US" b="1" dirty="0"/>
              <a:t> reporting metrics </a:t>
            </a:r>
            <a:r>
              <a:rPr lang="en-US" dirty="0"/>
              <a:t>on</a:t>
            </a:r>
            <a:r>
              <a:rPr lang="en-US" b="1" dirty="0"/>
              <a:t> distribution </a:t>
            </a:r>
            <a:r>
              <a:rPr lang="en-US" dirty="0"/>
              <a:t>and</a:t>
            </a:r>
            <a:r>
              <a:rPr lang="en-US" b="1" dirty="0"/>
              <a:t> usage of Sentinel products </a:t>
            </a:r>
            <a:r>
              <a:rPr lang="en-US" dirty="0"/>
              <a:t>by</a:t>
            </a:r>
            <a:r>
              <a:rPr lang="en-US" b="1" dirty="0"/>
              <a:t> U.S. </a:t>
            </a:r>
            <a:r>
              <a:rPr lang="en-US" b="1" dirty="0" smtClean="0"/>
              <a:t>scientists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100000"/>
              </a:lnSpc>
              <a:buFont typeface="Wingdings" charset="0"/>
              <a:buBlip>
                <a:blip r:embed="rId2"/>
              </a:buBlip>
              <a:defRPr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325" y="1260475"/>
            <a:ext cx="4368800" cy="3090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2526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 Sentinel Gateway - NSG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EC85-5A16-B04F-B3DD-DECEF51CA9C7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5905141" cy="43397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62341" y="1692665"/>
            <a:ext cx="27325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Sentinel Gateway Target</a:t>
            </a:r>
          </a:p>
          <a:p>
            <a:r>
              <a:rPr lang="en-US" dirty="0"/>
              <a:t>—————————</a:t>
            </a:r>
          </a:p>
          <a:p>
            <a:r>
              <a:rPr lang="en-US" dirty="0"/>
              <a:t>* Ensure the reliable archive of the golden copy of Sentinel data at GSFC</a:t>
            </a:r>
          </a:p>
          <a:p>
            <a:endParaRPr lang="en-US" dirty="0" smtClean="0"/>
          </a:p>
          <a:p>
            <a:r>
              <a:rPr lang="en-US" dirty="0" smtClean="0"/>
              <a:t>* Distribution </a:t>
            </a:r>
            <a:r>
              <a:rPr lang="en-US" dirty="0"/>
              <a:t>to the appropriate DAAC(s)</a:t>
            </a:r>
          </a:p>
          <a:p>
            <a:endParaRPr lang="en-US" dirty="0" smtClean="0"/>
          </a:p>
          <a:p>
            <a:r>
              <a:rPr lang="en-US" dirty="0" smtClean="0"/>
              <a:t>* </a:t>
            </a:r>
            <a:r>
              <a:rPr lang="en-US" dirty="0"/>
              <a:t>Make that data available in AWS S3 storage. The approach will not be limited to AWS but that is assumed to be our initial </a:t>
            </a:r>
            <a:r>
              <a:rPr lang="en-US" dirty="0" smtClean="0"/>
              <a:t>target to support NGAP.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9231467">
            <a:off x="349478" y="2414772"/>
            <a:ext cx="6120586" cy="2646878"/>
          </a:xfrm>
          <a:prstGeom prst="rect">
            <a:avLst/>
          </a:prstGeom>
          <a:solidFill>
            <a:schemeClr val="accent1">
              <a:alpha val="3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0" cap="none" spc="0" dirty="0" smtClean="0">
                <a:ln w="0"/>
                <a:solidFill>
                  <a:srgbClr val="FF0000">
                    <a:alpha val="24000"/>
                  </a:srgb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DRAFT</a:t>
            </a:r>
            <a:endParaRPr lang="en-US" sz="5400" b="0" cap="none" spc="0" dirty="0">
              <a:ln w="0"/>
              <a:solidFill>
                <a:srgbClr val="FF0000">
                  <a:alpha val="24000"/>
                </a:srgb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1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rthdata">
  <a:themeElements>
    <a:clrScheme name="EOSDIS">
      <a:dk1>
        <a:srgbClr val="171717"/>
      </a:dk1>
      <a:lt1>
        <a:sysClr val="window" lastClr="FFFFFF"/>
      </a:lt1>
      <a:dk2>
        <a:srgbClr val="1F497D"/>
      </a:dk2>
      <a:lt2>
        <a:srgbClr val="ECF0F1"/>
      </a:lt2>
      <a:accent1>
        <a:srgbClr val="3498DB"/>
      </a:accent1>
      <a:accent2>
        <a:srgbClr val="C0392B"/>
      </a:accent2>
      <a:accent3>
        <a:srgbClr val="2ECC71"/>
      </a:accent3>
      <a:accent4>
        <a:srgbClr val="9B59B6"/>
      </a:accent4>
      <a:accent5>
        <a:srgbClr val="1ABC9C"/>
      </a:accent5>
      <a:accent6>
        <a:srgbClr val="E67E22"/>
      </a:accent6>
      <a:hlink>
        <a:srgbClr val="2980B9"/>
      </a:hlink>
      <a:folHlink>
        <a:srgbClr val="8E44AD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Earthdata.thmx</Template>
  <TotalTime>63219</TotalTime>
  <Words>637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ＭＳ Ｐゴシック</vt:lpstr>
      <vt:lpstr>Arial</vt:lpstr>
      <vt:lpstr>Avenir Heavy</vt:lpstr>
      <vt:lpstr>Calibri</vt:lpstr>
      <vt:lpstr>Comic Sans MS</vt:lpstr>
      <vt:lpstr>Franklin Gothic Book</vt:lpstr>
      <vt:lpstr>Helvetica Neue</vt:lpstr>
      <vt:lpstr>Times</vt:lpstr>
      <vt:lpstr>Wingdings</vt:lpstr>
      <vt:lpstr>Earthdata</vt:lpstr>
      <vt:lpstr>Next Generation Application Platform (NGAP)</vt:lpstr>
      <vt:lpstr>PowerPoint Presentation</vt:lpstr>
      <vt:lpstr>Back to the Basics: Problem Solving Loop</vt:lpstr>
      <vt:lpstr>Problem: Resource Allocation of Application Deployments </vt:lpstr>
      <vt:lpstr>Research Ideas: How to provide cross cutting resource management ?</vt:lpstr>
      <vt:lpstr>Select the Best Ideas: Use shared resources</vt:lpstr>
      <vt:lpstr>Develop and Test: The Next Generation Application Platform (NGAP )  </vt:lpstr>
      <vt:lpstr>NASA Sentinel Mirror  Leveraging Existing EOSDIS Capabilities</vt:lpstr>
      <vt:lpstr>NASA Sentinel Gateway - NSG</vt:lpstr>
    </vt:vector>
  </TitlesOfParts>
  <Company>Element 84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Earthdata</dc:title>
  <dc:creator>Brett McLaughlin</dc:creator>
  <cp:lastModifiedBy>Mitchell, Andrew E. (GSFC-5860)</cp:lastModifiedBy>
  <cp:revision>257</cp:revision>
  <cp:lastPrinted>2015-01-26T15:25:55Z</cp:lastPrinted>
  <dcterms:created xsi:type="dcterms:W3CDTF">2014-06-03T23:10:34Z</dcterms:created>
  <dcterms:modified xsi:type="dcterms:W3CDTF">2015-05-10T19:19:15Z</dcterms:modified>
</cp:coreProperties>
</file>