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81"/>
  </p:notesMasterIdLst>
  <p:handoutMasterIdLst>
    <p:handoutMasterId r:id="rId82"/>
  </p:handoutMasterIdLst>
  <p:sldIdLst>
    <p:sldId id="323" r:id="rId2"/>
    <p:sldId id="512" r:id="rId3"/>
    <p:sldId id="584" r:id="rId4"/>
    <p:sldId id="585" r:id="rId5"/>
    <p:sldId id="625" r:id="rId6"/>
    <p:sldId id="626" r:id="rId7"/>
    <p:sldId id="618" r:id="rId8"/>
    <p:sldId id="619" r:id="rId9"/>
    <p:sldId id="633" r:id="rId10"/>
    <p:sldId id="587" r:id="rId11"/>
    <p:sldId id="601" r:id="rId12"/>
    <p:sldId id="602" r:id="rId13"/>
    <p:sldId id="603" r:id="rId14"/>
    <p:sldId id="604" r:id="rId15"/>
    <p:sldId id="605" r:id="rId16"/>
    <p:sldId id="598" r:id="rId17"/>
    <p:sldId id="620" r:id="rId18"/>
    <p:sldId id="621" r:id="rId19"/>
    <p:sldId id="622" r:id="rId20"/>
    <p:sldId id="623" r:id="rId21"/>
    <p:sldId id="580" r:id="rId22"/>
    <p:sldId id="581" r:id="rId23"/>
    <p:sldId id="630" r:id="rId24"/>
    <p:sldId id="517" r:id="rId25"/>
    <p:sldId id="560" r:id="rId26"/>
    <p:sldId id="561" r:id="rId27"/>
    <p:sldId id="562" r:id="rId28"/>
    <p:sldId id="628" r:id="rId29"/>
    <p:sldId id="634" r:id="rId30"/>
    <p:sldId id="609" r:id="rId31"/>
    <p:sldId id="610" r:id="rId32"/>
    <p:sldId id="611" r:id="rId33"/>
    <p:sldId id="612" r:id="rId34"/>
    <p:sldId id="613" r:id="rId35"/>
    <p:sldId id="615" r:id="rId36"/>
    <p:sldId id="616" r:id="rId37"/>
    <p:sldId id="617" r:id="rId38"/>
    <p:sldId id="627" r:id="rId39"/>
    <p:sldId id="636" r:id="rId40"/>
    <p:sldId id="637" r:id="rId41"/>
    <p:sldId id="638" r:id="rId42"/>
    <p:sldId id="639" r:id="rId43"/>
    <p:sldId id="640" r:id="rId44"/>
    <p:sldId id="641" r:id="rId45"/>
    <p:sldId id="642" r:id="rId46"/>
    <p:sldId id="643" r:id="rId47"/>
    <p:sldId id="644" r:id="rId48"/>
    <p:sldId id="645" r:id="rId49"/>
    <p:sldId id="646" r:id="rId50"/>
    <p:sldId id="647" r:id="rId51"/>
    <p:sldId id="648" r:id="rId52"/>
    <p:sldId id="649" r:id="rId53"/>
    <p:sldId id="650" r:id="rId54"/>
    <p:sldId id="651" r:id="rId55"/>
    <p:sldId id="652" r:id="rId56"/>
    <p:sldId id="653" r:id="rId57"/>
    <p:sldId id="654" r:id="rId58"/>
    <p:sldId id="655" r:id="rId59"/>
    <p:sldId id="656" r:id="rId60"/>
    <p:sldId id="657" r:id="rId61"/>
    <p:sldId id="658" r:id="rId62"/>
    <p:sldId id="659" r:id="rId63"/>
    <p:sldId id="660" r:id="rId64"/>
    <p:sldId id="661" r:id="rId65"/>
    <p:sldId id="662" r:id="rId66"/>
    <p:sldId id="663" r:id="rId67"/>
    <p:sldId id="664" r:id="rId68"/>
    <p:sldId id="665" r:id="rId69"/>
    <p:sldId id="666" r:id="rId70"/>
    <p:sldId id="667" r:id="rId71"/>
    <p:sldId id="668" r:id="rId72"/>
    <p:sldId id="669" r:id="rId73"/>
    <p:sldId id="670" r:id="rId74"/>
    <p:sldId id="671" r:id="rId75"/>
    <p:sldId id="672" r:id="rId76"/>
    <p:sldId id="673" r:id="rId77"/>
    <p:sldId id="674" r:id="rId78"/>
    <p:sldId id="675" r:id="rId79"/>
    <p:sldId id="676" r:id="rId80"/>
  </p:sldIdLst>
  <p:sldSz cx="9144000" cy="6858000" type="screen4x3"/>
  <p:notesSz cx="6810375" cy="9942513"/>
  <p:defaultTextStyle>
    <a:defPPr>
      <a:defRPr lang="en-GB"/>
    </a:defPPr>
    <a:lvl1pPr algn="l" rtl="0" fontAlgn="base">
      <a:spcBef>
        <a:spcPct val="0"/>
      </a:spcBef>
      <a:spcAft>
        <a:spcPct val="0"/>
      </a:spcAft>
      <a:defRPr sz="20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2000" kern="1200">
        <a:solidFill>
          <a:schemeClr val="tx1"/>
        </a:solidFill>
        <a:latin typeface="Verdana" pitchFamily="34" charset="0"/>
        <a:ea typeface="MS PGothic" pitchFamily="34" charset="-128"/>
        <a:cs typeface="+mn-cs"/>
      </a:defRPr>
    </a:lvl2pPr>
    <a:lvl3pPr marL="914400" algn="l" rtl="0" fontAlgn="base">
      <a:spcBef>
        <a:spcPct val="0"/>
      </a:spcBef>
      <a:spcAft>
        <a:spcPct val="0"/>
      </a:spcAft>
      <a:defRPr sz="2000" kern="1200">
        <a:solidFill>
          <a:schemeClr val="tx1"/>
        </a:solidFill>
        <a:latin typeface="Verdana" pitchFamily="34" charset="0"/>
        <a:ea typeface="MS PGothic" pitchFamily="34" charset="-128"/>
        <a:cs typeface="+mn-cs"/>
      </a:defRPr>
    </a:lvl3pPr>
    <a:lvl4pPr marL="1371600" algn="l" rtl="0" fontAlgn="base">
      <a:spcBef>
        <a:spcPct val="0"/>
      </a:spcBef>
      <a:spcAft>
        <a:spcPct val="0"/>
      </a:spcAft>
      <a:defRPr sz="2000" kern="1200">
        <a:solidFill>
          <a:schemeClr val="tx1"/>
        </a:solidFill>
        <a:latin typeface="Verdana" pitchFamily="34" charset="0"/>
        <a:ea typeface="MS PGothic" pitchFamily="34" charset="-128"/>
        <a:cs typeface="+mn-cs"/>
      </a:defRPr>
    </a:lvl4pPr>
    <a:lvl5pPr marL="1828800" algn="l" rtl="0" fontAlgn="base">
      <a:spcBef>
        <a:spcPct val="0"/>
      </a:spcBef>
      <a:spcAft>
        <a:spcPct val="0"/>
      </a:spcAft>
      <a:defRPr sz="2000" kern="1200">
        <a:solidFill>
          <a:schemeClr val="tx1"/>
        </a:solidFill>
        <a:latin typeface="Verdana" pitchFamily="34" charset="0"/>
        <a:ea typeface="MS PGothic" pitchFamily="34" charset="-128"/>
        <a:cs typeface="+mn-cs"/>
      </a:defRPr>
    </a:lvl5pPr>
    <a:lvl6pPr marL="2286000" algn="l" defTabSz="914400" rtl="0" eaLnBrk="1" latinLnBrk="0" hangingPunct="1">
      <a:defRPr sz="2000" kern="1200">
        <a:solidFill>
          <a:schemeClr val="tx1"/>
        </a:solidFill>
        <a:latin typeface="Verdana" pitchFamily="34" charset="0"/>
        <a:ea typeface="MS PGothic" pitchFamily="34" charset="-128"/>
        <a:cs typeface="+mn-cs"/>
      </a:defRPr>
    </a:lvl6pPr>
    <a:lvl7pPr marL="2743200" algn="l" defTabSz="914400" rtl="0" eaLnBrk="1" latinLnBrk="0" hangingPunct="1">
      <a:defRPr sz="2000" kern="1200">
        <a:solidFill>
          <a:schemeClr val="tx1"/>
        </a:solidFill>
        <a:latin typeface="Verdana" pitchFamily="34" charset="0"/>
        <a:ea typeface="MS PGothic" pitchFamily="34" charset="-128"/>
        <a:cs typeface="+mn-cs"/>
      </a:defRPr>
    </a:lvl7pPr>
    <a:lvl8pPr marL="3200400" algn="l" defTabSz="914400" rtl="0" eaLnBrk="1" latinLnBrk="0" hangingPunct="1">
      <a:defRPr sz="2000" kern="1200">
        <a:solidFill>
          <a:schemeClr val="tx1"/>
        </a:solidFill>
        <a:latin typeface="Verdana" pitchFamily="34" charset="0"/>
        <a:ea typeface="MS PGothic" pitchFamily="34" charset="-128"/>
        <a:cs typeface="+mn-cs"/>
      </a:defRPr>
    </a:lvl8pPr>
    <a:lvl9pPr marL="3657600" algn="l" defTabSz="914400" rtl="0" eaLnBrk="1" latinLnBrk="0" hangingPunct="1">
      <a:defRPr sz="2000" kern="1200">
        <a:solidFill>
          <a:schemeClr val="tx1"/>
        </a:solidFill>
        <a:latin typeface="Verdana"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1344"/>
    <a:srgbClr val="92400E"/>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94" d="100"/>
          <a:sy n="94" d="100"/>
        </p:scale>
        <p:origin x="-636" y="-3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51163" cy="496888"/>
          </a:xfrm>
          <a:prstGeom prst="rect">
            <a:avLst/>
          </a:prstGeom>
          <a:noFill/>
          <a:ln>
            <a:noFill/>
          </a:ln>
          <a:extLst/>
        </p:spPr>
        <p:txBody>
          <a:bodyPr vert="horz" wrap="square" lIns="95720" tIns="47860" rIns="95720" bIns="47860" numCol="1" anchor="t" anchorCtr="0" compatLnSpc="1">
            <a:prstTxWarp prst="textNoShape">
              <a:avLst/>
            </a:prstTxWarp>
          </a:bodyPr>
          <a:lstStyle>
            <a:lvl1pPr defTabSz="957263">
              <a:defRPr sz="1300">
                <a:latin typeface="Verdana"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bwMode="auto">
          <a:xfrm>
            <a:off x="3857625" y="0"/>
            <a:ext cx="2951163" cy="496888"/>
          </a:xfrm>
          <a:prstGeom prst="rect">
            <a:avLst/>
          </a:prstGeom>
          <a:noFill/>
          <a:ln>
            <a:noFill/>
          </a:ln>
          <a:extLst/>
        </p:spPr>
        <p:txBody>
          <a:bodyPr vert="horz" wrap="square" lIns="95720" tIns="47860" rIns="95720" bIns="47860" numCol="1" anchor="t" anchorCtr="0" compatLnSpc="1">
            <a:prstTxWarp prst="textNoShape">
              <a:avLst/>
            </a:prstTxWarp>
          </a:bodyPr>
          <a:lstStyle>
            <a:lvl1pPr algn="r" defTabSz="957263">
              <a:defRPr sz="1300"/>
            </a:lvl1pPr>
          </a:lstStyle>
          <a:p>
            <a:fld id="{310EF0D9-276A-4115-A834-48A5C8B2542C}" type="datetime1">
              <a:rPr lang="en-US" altLang="en-US"/>
              <a:pPr/>
              <a:t>6/30/2015</a:t>
            </a:fld>
            <a:endParaRPr lang="en-US" altLang="en-US"/>
          </a:p>
        </p:txBody>
      </p:sp>
      <p:sp>
        <p:nvSpPr>
          <p:cNvPr id="4" name="Footer Placeholder 3"/>
          <p:cNvSpPr>
            <a:spLocks noGrp="1"/>
          </p:cNvSpPr>
          <p:nvPr>
            <p:ph type="ftr" sz="quarter" idx="2"/>
          </p:nvPr>
        </p:nvSpPr>
        <p:spPr bwMode="auto">
          <a:xfrm>
            <a:off x="0" y="9444038"/>
            <a:ext cx="2951163" cy="496887"/>
          </a:xfrm>
          <a:prstGeom prst="rect">
            <a:avLst/>
          </a:prstGeom>
          <a:noFill/>
          <a:ln>
            <a:noFill/>
          </a:ln>
          <a:extLst/>
        </p:spPr>
        <p:txBody>
          <a:bodyPr vert="horz" wrap="square" lIns="95720" tIns="47860" rIns="95720" bIns="47860" numCol="1" anchor="b" anchorCtr="0" compatLnSpc="1">
            <a:prstTxWarp prst="textNoShape">
              <a:avLst/>
            </a:prstTxWarp>
          </a:bodyPr>
          <a:lstStyle>
            <a:lvl1pPr defTabSz="957263">
              <a:defRPr sz="1300">
                <a:latin typeface="Verdana"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bwMode="auto">
          <a:xfrm>
            <a:off x="3857625" y="9444038"/>
            <a:ext cx="2951163" cy="496887"/>
          </a:xfrm>
          <a:prstGeom prst="rect">
            <a:avLst/>
          </a:prstGeom>
          <a:noFill/>
          <a:ln>
            <a:noFill/>
          </a:ln>
          <a:extLst/>
        </p:spPr>
        <p:txBody>
          <a:bodyPr vert="horz" wrap="square" lIns="95720" tIns="47860" rIns="95720" bIns="47860" numCol="1" anchor="b" anchorCtr="0" compatLnSpc="1">
            <a:prstTxWarp prst="textNoShape">
              <a:avLst/>
            </a:prstTxWarp>
          </a:bodyPr>
          <a:lstStyle>
            <a:lvl1pPr algn="r" defTabSz="957263">
              <a:defRPr sz="1300"/>
            </a:lvl1pPr>
          </a:lstStyle>
          <a:p>
            <a:fld id="{FA17DEC7-E590-458C-BAC0-6F7A9B8EA638}" type="slidenum">
              <a:rPr lang="en-US" altLang="en-US"/>
              <a:pPr/>
              <a:t>‹#›</a:t>
            </a:fld>
            <a:endParaRPr lang="en-US" altLang="en-US"/>
          </a:p>
        </p:txBody>
      </p:sp>
    </p:spTree>
    <p:extLst>
      <p:ext uri="{BB962C8B-B14F-4D97-AF65-F5344CB8AC3E}">
        <p14:creationId xmlns:p14="http://schemas.microsoft.com/office/powerpoint/2010/main" val="34270568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51163" cy="496888"/>
          </a:xfrm>
          <a:prstGeom prst="rect">
            <a:avLst/>
          </a:prstGeom>
          <a:noFill/>
          <a:ln>
            <a:noFill/>
          </a:ln>
          <a:extLst/>
        </p:spPr>
        <p:txBody>
          <a:bodyPr vert="horz" wrap="square" lIns="95720" tIns="47860" rIns="95720" bIns="47860" numCol="1" anchor="t" anchorCtr="0" compatLnSpc="1">
            <a:prstTxWarp prst="textNoShape">
              <a:avLst/>
            </a:prstTxWarp>
          </a:bodyPr>
          <a:lstStyle>
            <a:lvl1pPr defTabSz="957263">
              <a:defRPr sz="1300">
                <a:latin typeface="Arial" charset="0"/>
                <a:ea typeface="ＭＳ Ｐゴシック" charset="0"/>
                <a:cs typeface="ＭＳ Ｐゴシック" charset="0"/>
              </a:defRPr>
            </a:lvl1pPr>
          </a:lstStyle>
          <a:p>
            <a:pPr>
              <a:defRPr/>
            </a:pPr>
            <a:endParaRPr lang="en-US"/>
          </a:p>
        </p:txBody>
      </p:sp>
      <p:sp>
        <p:nvSpPr>
          <p:cNvPr id="11267" name="Rectangle 3"/>
          <p:cNvSpPr>
            <a:spLocks noGrp="1" noChangeArrowheads="1"/>
          </p:cNvSpPr>
          <p:nvPr>
            <p:ph type="dt" idx="1"/>
          </p:nvPr>
        </p:nvSpPr>
        <p:spPr bwMode="auto">
          <a:xfrm>
            <a:off x="3857625" y="0"/>
            <a:ext cx="2951163" cy="496888"/>
          </a:xfrm>
          <a:prstGeom prst="rect">
            <a:avLst/>
          </a:prstGeom>
          <a:noFill/>
          <a:ln>
            <a:noFill/>
          </a:ln>
          <a:extLst/>
        </p:spPr>
        <p:txBody>
          <a:bodyPr vert="horz" wrap="square" lIns="95720" tIns="47860" rIns="95720" bIns="47860" numCol="1" anchor="t" anchorCtr="0" compatLnSpc="1">
            <a:prstTxWarp prst="textNoShape">
              <a:avLst/>
            </a:prstTxWarp>
          </a:bodyPr>
          <a:lstStyle>
            <a:lvl1pPr algn="r" defTabSz="957263">
              <a:defRPr sz="1300">
                <a:latin typeface="Arial" charset="0"/>
                <a:ea typeface="ＭＳ Ｐゴシック" charset="0"/>
                <a:cs typeface="ＭＳ Ｐゴシック" charset="0"/>
              </a:defRPr>
            </a:lvl1pPr>
          </a:lstStyle>
          <a:p>
            <a:pPr>
              <a:defRPr/>
            </a:pPr>
            <a:endParaRPr lang="en-US"/>
          </a:p>
        </p:txBody>
      </p:sp>
      <p:sp>
        <p:nvSpPr>
          <p:cNvPr id="16388" name="Rectangle 4"/>
          <p:cNvSpPr>
            <a:spLocks noRot="1" noChangeArrowheads="1" noTextEdit="1"/>
          </p:cNvSpPr>
          <p:nvPr>
            <p:ph type="sldImg" idx="2"/>
          </p:nvPr>
        </p:nvSpPr>
        <p:spPr bwMode="auto">
          <a:xfrm>
            <a:off x="920750" y="746125"/>
            <a:ext cx="4970463" cy="372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681038" y="4722813"/>
            <a:ext cx="5448300" cy="4473575"/>
          </a:xfrm>
          <a:prstGeom prst="rect">
            <a:avLst/>
          </a:prstGeom>
          <a:noFill/>
          <a:ln>
            <a:noFill/>
          </a:ln>
          <a:extLst/>
        </p:spPr>
        <p:txBody>
          <a:bodyPr vert="horz" wrap="square" lIns="95720" tIns="47860" rIns="95720" bIns="4786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270" name="Rectangle 6"/>
          <p:cNvSpPr>
            <a:spLocks noGrp="1" noChangeArrowheads="1"/>
          </p:cNvSpPr>
          <p:nvPr>
            <p:ph type="ftr" sz="quarter" idx="4"/>
          </p:nvPr>
        </p:nvSpPr>
        <p:spPr bwMode="auto">
          <a:xfrm>
            <a:off x="0" y="9444038"/>
            <a:ext cx="2951163" cy="496887"/>
          </a:xfrm>
          <a:prstGeom prst="rect">
            <a:avLst/>
          </a:prstGeom>
          <a:noFill/>
          <a:ln>
            <a:noFill/>
          </a:ln>
          <a:extLst/>
        </p:spPr>
        <p:txBody>
          <a:bodyPr vert="horz" wrap="square" lIns="95720" tIns="47860" rIns="95720" bIns="47860" numCol="1" anchor="b" anchorCtr="0" compatLnSpc="1">
            <a:prstTxWarp prst="textNoShape">
              <a:avLst/>
            </a:prstTxWarp>
          </a:bodyPr>
          <a:lstStyle>
            <a:lvl1pPr defTabSz="957263">
              <a:defRPr sz="1300">
                <a:latin typeface="Arial" charset="0"/>
                <a:ea typeface="ＭＳ Ｐゴシック" charset="0"/>
                <a:cs typeface="ＭＳ Ｐゴシック" charset="0"/>
              </a:defRPr>
            </a:lvl1pPr>
          </a:lstStyle>
          <a:p>
            <a:pPr>
              <a:defRPr/>
            </a:pPr>
            <a:endParaRPr lang="en-US"/>
          </a:p>
        </p:txBody>
      </p:sp>
      <p:sp>
        <p:nvSpPr>
          <p:cNvPr id="11271" name="Rectangle 7"/>
          <p:cNvSpPr>
            <a:spLocks noGrp="1" noChangeArrowheads="1"/>
          </p:cNvSpPr>
          <p:nvPr>
            <p:ph type="sldNum" sz="quarter" idx="5"/>
          </p:nvPr>
        </p:nvSpPr>
        <p:spPr bwMode="auto">
          <a:xfrm>
            <a:off x="3857625" y="9444038"/>
            <a:ext cx="2951163" cy="496887"/>
          </a:xfrm>
          <a:prstGeom prst="rect">
            <a:avLst/>
          </a:prstGeom>
          <a:noFill/>
          <a:ln>
            <a:noFill/>
          </a:ln>
          <a:extLst/>
        </p:spPr>
        <p:txBody>
          <a:bodyPr vert="horz" wrap="square" lIns="95720" tIns="47860" rIns="95720" bIns="47860" numCol="1" anchor="b" anchorCtr="0" compatLnSpc="1">
            <a:prstTxWarp prst="textNoShape">
              <a:avLst/>
            </a:prstTxWarp>
          </a:bodyPr>
          <a:lstStyle>
            <a:lvl1pPr algn="r" defTabSz="957263">
              <a:defRPr sz="1300">
                <a:latin typeface="Arial" pitchFamily="34" charset="0"/>
              </a:defRPr>
            </a:lvl1pPr>
          </a:lstStyle>
          <a:p>
            <a:fld id="{9BFCDC6E-8DF8-460F-BCCF-FC84BC0C1DAC}" type="slidenum">
              <a:rPr lang="en-GB" altLang="en-US"/>
              <a:pPr/>
              <a:t>‹#›</a:t>
            </a:fld>
            <a:endParaRPr lang="en-GB" altLang="en-US"/>
          </a:p>
        </p:txBody>
      </p:sp>
    </p:spTree>
    <p:extLst>
      <p:ext uri="{BB962C8B-B14F-4D97-AF65-F5344CB8AC3E}">
        <p14:creationId xmlns:p14="http://schemas.microsoft.com/office/powerpoint/2010/main" val="237942798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itchFamily="34" charset="0"/>
            </a:endParaRPr>
          </a:p>
          <a:p>
            <a:pPr>
              <a:buFont typeface="Calibri" pitchFamily="34" charset="0"/>
              <a:buAutoNum type="arabicPeriod"/>
            </a:pPr>
            <a:endParaRPr lang="en-GB" altLang="en-US" smtClean="0">
              <a:latin typeface="Arial" pitchFamily="34" charset="0"/>
            </a:endParaRPr>
          </a:p>
          <a:p>
            <a:pPr>
              <a:buFont typeface="Calibri" pitchFamily="34" charset="0"/>
              <a:buAutoNum type="arabicPeriod"/>
            </a:pPr>
            <a:endParaRPr lang="en-GB" altLang="en-US" smtClean="0">
              <a:latin typeface="Arial" pitchFamily="34" charset="0"/>
            </a:endParaRPr>
          </a:p>
          <a:p>
            <a:endParaRPr lang="en-GB" altLang="en-US" smtClean="0">
              <a:latin typeface="Arial" pitchFamily="34" charset="0"/>
            </a:endParaRPr>
          </a:p>
          <a:p>
            <a:endParaRPr lang="en-US" altLang="en-US" smtClean="0">
              <a:latin typeface="Arial" pitchFamily="34" charset="0"/>
            </a:endParaRPr>
          </a:p>
        </p:txBody>
      </p:sp>
      <p:sp>
        <p:nvSpPr>
          <p:cNvPr id="6861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a:solidFill>
                  <a:schemeClr val="tx1"/>
                </a:solidFill>
                <a:latin typeface="Verdana" pitchFamily="34" charset="0"/>
                <a:ea typeface="MS PGothic" pitchFamily="34" charset="-128"/>
              </a:defRPr>
            </a:lvl1pPr>
            <a:lvl2pPr marL="742950" indent="-285750" defTabSz="957263" eaLnBrk="0" hangingPunct="0">
              <a:defRPr sz="2000">
                <a:solidFill>
                  <a:schemeClr val="tx1"/>
                </a:solidFill>
                <a:latin typeface="Verdana" pitchFamily="34" charset="0"/>
                <a:ea typeface="MS PGothic" pitchFamily="34" charset="-128"/>
              </a:defRPr>
            </a:lvl2pPr>
            <a:lvl3pPr marL="1143000" indent="-228600" defTabSz="957263" eaLnBrk="0" hangingPunct="0">
              <a:defRPr sz="2000">
                <a:solidFill>
                  <a:schemeClr val="tx1"/>
                </a:solidFill>
                <a:latin typeface="Verdana" pitchFamily="34" charset="0"/>
                <a:ea typeface="MS PGothic" pitchFamily="34" charset="-128"/>
              </a:defRPr>
            </a:lvl3pPr>
            <a:lvl4pPr marL="1600200" indent="-228600" defTabSz="957263" eaLnBrk="0" hangingPunct="0">
              <a:defRPr sz="2000">
                <a:solidFill>
                  <a:schemeClr val="tx1"/>
                </a:solidFill>
                <a:latin typeface="Verdana" pitchFamily="34" charset="0"/>
                <a:ea typeface="MS PGothic" pitchFamily="34" charset="-128"/>
              </a:defRPr>
            </a:lvl4pPr>
            <a:lvl5pPr marL="2057400" indent="-228600" defTabSz="957263" eaLnBrk="0" hangingPunct="0">
              <a:defRPr sz="2000">
                <a:solidFill>
                  <a:schemeClr val="tx1"/>
                </a:solidFill>
                <a:latin typeface="Verdana" pitchFamily="34" charset="0"/>
                <a:ea typeface="MS PGothic" pitchFamily="34" charset="-128"/>
              </a:defRPr>
            </a:lvl5pPr>
            <a:lvl6pPr marL="25146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fld id="{37DC387F-61FD-4C63-82F6-275D531FBFDF}" type="slidenum">
              <a:rPr lang="en-GB" altLang="en-US" sz="1300">
                <a:latin typeface="Arial" pitchFamily="34" charset="0"/>
              </a:rPr>
              <a:pPr eaLnBrk="1" hangingPunct="1"/>
              <a:t>41</a:t>
            </a:fld>
            <a:endParaRPr lang="en-GB" altLang="en-US" sz="13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a:ln/>
        </p:spPr>
      </p:sp>
      <p:sp>
        <p:nvSpPr>
          <p:cNvPr id="9933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tLang="en-US" smtClean="0">
                <a:latin typeface="Arial" pitchFamily="34" charset="0"/>
              </a:rPr>
              <a:t>Further work:</a:t>
            </a:r>
          </a:p>
          <a:p>
            <a:pPr>
              <a:buFontTx/>
              <a:buChar char="-"/>
            </a:pPr>
            <a:r>
              <a:rPr lang="fr-BE" altLang="en-US" smtClean="0">
                <a:latin typeface="Arial" pitchFamily="34" charset="0"/>
              </a:rPr>
              <a:t>Integrate CATS-I dataset series search (became available very late)</a:t>
            </a:r>
          </a:p>
          <a:p>
            <a:pPr>
              <a:buFontTx/>
              <a:buChar char="-"/>
            </a:pPr>
            <a:r>
              <a:rPr lang="fr-BE" altLang="en-US" smtClean="0">
                <a:latin typeface="Arial" pitchFamily="34" charset="0"/>
              </a:rPr>
              <a:t> Align values of parameters with OGC 13-026r5 (i.e. enumerations expected by server are different)</a:t>
            </a:r>
          </a:p>
          <a:p>
            <a:pPr>
              <a:buFontTx/>
              <a:buChar char="-"/>
            </a:pPr>
            <a:r>
              <a:rPr lang="fr-BE" altLang="en-US" smtClean="0">
                <a:latin typeface="Arial" pitchFamily="34" charset="0"/>
              </a:rPr>
              <a:t> Access to download ?</a:t>
            </a:r>
            <a:endParaRPr lang="en-US" altLang="en-US" smtClean="0">
              <a:latin typeface="Arial" pitchFamily="34" charset="0"/>
            </a:endParaRPr>
          </a:p>
        </p:txBody>
      </p:sp>
      <p:sp>
        <p:nvSpPr>
          <p:cNvPr id="9933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a:solidFill>
                  <a:schemeClr val="tx1"/>
                </a:solidFill>
                <a:latin typeface="Verdana" pitchFamily="34" charset="0"/>
                <a:ea typeface="MS PGothic" pitchFamily="34" charset="-128"/>
              </a:defRPr>
            </a:lvl1pPr>
            <a:lvl2pPr marL="742950" indent="-285750" defTabSz="957263" eaLnBrk="0" hangingPunct="0">
              <a:defRPr sz="2000">
                <a:solidFill>
                  <a:schemeClr val="tx1"/>
                </a:solidFill>
                <a:latin typeface="Verdana" pitchFamily="34" charset="0"/>
                <a:ea typeface="MS PGothic" pitchFamily="34" charset="-128"/>
              </a:defRPr>
            </a:lvl2pPr>
            <a:lvl3pPr marL="1143000" indent="-228600" defTabSz="957263" eaLnBrk="0" hangingPunct="0">
              <a:defRPr sz="2000">
                <a:solidFill>
                  <a:schemeClr val="tx1"/>
                </a:solidFill>
                <a:latin typeface="Verdana" pitchFamily="34" charset="0"/>
                <a:ea typeface="MS PGothic" pitchFamily="34" charset="-128"/>
              </a:defRPr>
            </a:lvl3pPr>
            <a:lvl4pPr marL="1600200" indent="-228600" defTabSz="957263" eaLnBrk="0" hangingPunct="0">
              <a:defRPr sz="2000">
                <a:solidFill>
                  <a:schemeClr val="tx1"/>
                </a:solidFill>
                <a:latin typeface="Verdana" pitchFamily="34" charset="0"/>
                <a:ea typeface="MS PGothic" pitchFamily="34" charset="-128"/>
              </a:defRPr>
            </a:lvl4pPr>
            <a:lvl5pPr marL="2057400" indent="-228600" defTabSz="957263" eaLnBrk="0" hangingPunct="0">
              <a:defRPr sz="2000">
                <a:solidFill>
                  <a:schemeClr val="tx1"/>
                </a:solidFill>
                <a:latin typeface="Verdana" pitchFamily="34" charset="0"/>
                <a:ea typeface="MS PGothic" pitchFamily="34" charset="-128"/>
              </a:defRPr>
            </a:lvl5pPr>
            <a:lvl6pPr marL="25146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fld id="{D2C9D9FD-8725-41C6-BAD5-1EC4A1C65C1D}" type="slidenum">
              <a:rPr lang="en-GB" altLang="en-US" sz="1300">
                <a:latin typeface="Arial" pitchFamily="34" charset="0"/>
              </a:rPr>
              <a:pPr eaLnBrk="1" hangingPunct="1"/>
              <a:t>70</a:t>
            </a:fld>
            <a:endParaRPr lang="en-GB" altLang="en-US" sz="13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10342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tLang="en-US" smtClean="0">
                <a:latin typeface="Arial" pitchFamily="34" charset="0"/>
              </a:rPr>
              <a:t>Further work: support additional OGC 13-026r5 queryables.</a:t>
            </a:r>
            <a:endParaRPr lang="en-US" altLang="en-US" smtClean="0">
              <a:latin typeface="Arial" pitchFamily="34" charset="0"/>
            </a:endParaRPr>
          </a:p>
        </p:txBody>
      </p:sp>
      <p:sp>
        <p:nvSpPr>
          <p:cNvPr id="10342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a:solidFill>
                  <a:schemeClr val="tx1"/>
                </a:solidFill>
                <a:latin typeface="Verdana" pitchFamily="34" charset="0"/>
                <a:ea typeface="MS PGothic" pitchFamily="34" charset="-128"/>
              </a:defRPr>
            </a:lvl1pPr>
            <a:lvl2pPr marL="742950" indent="-285750" defTabSz="957263" eaLnBrk="0" hangingPunct="0">
              <a:defRPr sz="2000">
                <a:solidFill>
                  <a:schemeClr val="tx1"/>
                </a:solidFill>
                <a:latin typeface="Verdana" pitchFamily="34" charset="0"/>
                <a:ea typeface="MS PGothic" pitchFamily="34" charset="-128"/>
              </a:defRPr>
            </a:lvl2pPr>
            <a:lvl3pPr marL="1143000" indent="-228600" defTabSz="957263" eaLnBrk="0" hangingPunct="0">
              <a:defRPr sz="2000">
                <a:solidFill>
                  <a:schemeClr val="tx1"/>
                </a:solidFill>
                <a:latin typeface="Verdana" pitchFamily="34" charset="0"/>
                <a:ea typeface="MS PGothic" pitchFamily="34" charset="-128"/>
              </a:defRPr>
            </a:lvl3pPr>
            <a:lvl4pPr marL="1600200" indent="-228600" defTabSz="957263" eaLnBrk="0" hangingPunct="0">
              <a:defRPr sz="2000">
                <a:solidFill>
                  <a:schemeClr val="tx1"/>
                </a:solidFill>
                <a:latin typeface="Verdana" pitchFamily="34" charset="0"/>
                <a:ea typeface="MS PGothic" pitchFamily="34" charset="-128"/>
              </a:defRPr>
            </a:lvl4pPr>
            <a:lvl5pPr marL="2057400" indent="-228600" defTabSz="957263" eaLnBrk="0" hangingPunct="0">
              <a:defRPr sz="2000">
                <a:solidFill>
                  <a:schemeClr val="tx1"/>
                </a:solidFill>
                <a:latin typeface="Verdana" pitchFamily="34" charset="0"/>
                <a:ea typeface="MS PGothic" pitchFamily="34" charset="-128"/>
              </a:defRPr>
            </a:lvl5pPr>
            <a:lvl6pPr marL="25146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fld id="{F0EEC780-A0CA-4F30-AB24-327D291AF2ED}" type="slidenum">
              <a:rPr lang="en-GB" altLang="en-US" sz="1300">
                <a:latin typeface="Arial" pitchFamily="34" charset="0"/>
              </a:rPr>
              <a:pPr eaLnBrk="1" hangingPunct="1"/>
              <a:t>73</a:t>
            </a:fld>
            <a:endParaRPr lang="en-GB" altLang="en-US" sz="13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rPr>
              <a:t>Ordering implemented for DLR, EUMETSAT</a:t>
            </a:r>
          </a:p>
          <a:p>
            <a:endParaRPr lang="en-US" altLang="en-US" smtClean="0">
              <a:latin typeface="Arial" pitchFamily="34" charset="0"/>
            </a:endParaRPr>
          </a:p>
        </p:txBody>
      </p:sp>
      <p:sp>
        <p:nvSpPr>
          <p:cNvPr id="2048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a:solidFill>
                  <a:schemeClr val="tx1"/>
                </a:solidFill>
                <a:latin typeface="Verdana" pitchFamily="34" charset="0"/>
                <a:ea typeface="MS PGothic" pitchFamily="34" charset="-128"/>
              </a:defRPr>
            </a:lvl1pPr>
            <a:lvl2pPr marL="742950" indent="-285750" defTabSz="957263" eaLnBrk="0" hangingPunct="0">
              <a:defRPr sz="2000">
                <a:solidFill>
                  <a:schemeClr val="tx1"/>
                </a:solidFill>
                <a:latin typeface="Verdana" pitchFamily="34" charset="0"/>
                <a:ea typeface="MS PGothic" pitchFamily="34" charset="-128"/>
              </a:defRPr>
            </a:lvl2pPr>
            <a:lvl3pPr marL="1143000" indent="-228600" defTabSz="957263" eaLnBrk="0" hangingPunct="0">
              <a:defRPr sz="2000">
                <a:solidFill>
                  <a:schemeClr val="tx1"/>
                </a:solidFill>
                <a:latin typeface="Verdana" pitchFamily="34" charset="0"/>
                <a:ea typeface="MS PGothic" pitchFamily="34" charset="-128"/>
              </a:defRPr>
            </a:lvl3pPr>
            <a:lvl4pPr marL="1600200" indent="-228600" defTabSz="957263" eaLnBrk="0" hangingPunct="0">
              <a:defRPr sz="2000">
                <a:solidFill>
                  <a:schemeClr val="tx1"/>
                </a:solidFill>
                <a:latin typeface="Verdana" pitchFamily="34" charset="0"/>
                <a:ea typeface="MS PGothic" pitchFamily="34" charset="-128"/>
              </a:defRPr>
            </a:lvl4pPr>
            <a:lvl5pPr marL="2057400" indent="-228600" defTabSz="957263" eaLnBrk="0" hangingPunct="0">
              <a:defRPr sz="2000">
                <a:solidFill>
                  <a:schemeClr val="tx1"/>
                </a:solidFill>
                <a:latin typeface="Verdana" pitchFamily="34" charset="0"/>
                <a:ea typeface="MS PGothic" pitchFamily="34" charset="-128"/>
              </a:defRPr>
            </a:lvl5pPr>
            <a:lvl6pPr marL="25146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fld id="{E2AF9DEA-531F-4388-BA1E-53B962A671D2}" type="slidenum">
              <a:rPr lang="en-GB" altLang="en-US" sz="1300">
                <a:latin typeface="Arial" pitchFamily="34" charset="0"/>
              </a:rPr>
              <a:pPr eaLnBrk="1" hangingPunct="1"/>
              <a:t>2</a:t>
            </a:fld>
            <a:endParaRPr lang="en-GB" altLang="en-US" sz="130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2253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a:solidFill>
                  <a:schemeClr val="tx1"/>
                </a:solidFill>
                <a:latin typeface="Verdana" pitchFamily="34" charset="0"/>
                <a:ea typeface="MS PGothic" pitchFamily="34" charset="-128"/>
              </a:defRPr>
            </a:lvl1pPr>
            <a:lvl2pPr marL="742950" indent="-285750" defTabSz="957263" eaLnBrk="0" hangingPunct="0">
              <a:defRPr sz="2000">
                <a:solidFill>
                  <a:schemeClr val="tx1"/>
                </a:solidFill>
                <a:latin typeface="Verdana" pitchFamily="34" charset="0"/>
                <a:ea typeface="MS PGothic" pitchFamily="34" charset="-128"/>
              </a:defRPr>
            </a:lvl2pPr>
            <a:lvl3pPr marL="1143000" indent="-228600" defTabSz="957263" eaLnBrk="0" hangingPunct="0">
              <a:defRPr sz="2000">
                <a:solidFill>
                  <a:schemeClr val="tx1"/>
                </a:solidFill>
                <a:latin typeface="Verdana" pitchFamily="34" charset="0"/>
                <a:ea typeface="MS PGothic" pitchFamily="34" charset="-128"/>
              </a:defRPr>
            </a:lvl3pPr>
            <a:lvl4pPr marL="1600200" indent="-228600" defTabSz="957263" eaLnBrk="0" hangingPunct="0">
              <a:defRPr sz="2000">
                <a:solidFill>
                  <a:schemeClr val="tx1"/>
                </a:solidFill>
                <a:latin typeface="Verdana" pitchFamily="34" charset="0"/>
                <a:ea typeface="MS PGothic" pitchFamily="34" charset="-128"/>
              </a:defRPr>
            </a:lvl4pPr>
            <a:lvl5pPr marL="2057400" indent="-228600" defTabSz="957263" eaLnBrk="0" hangingPunct="0">
              <a:defRPr sz="2000">
                <a:solidFill>
                  <a:schemeClr val="tx1"/>
                </a:solidFill>
                <a:latin typeface="Verdana" pitchFamily="34" charset="0"/>
                <a:ea typeface="MS PGothic" pitchFamily="34" charset="-128"/>
              </a:defRPr>
            </a:lvl5pPr>
            <a:lvl6pPr marL="25146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fld id="{5D9C2490-E484-4570-9B90-44618A5ADF2A}" type="slidenum">
              <a:rPr lang="en-GB" altLang="en-US" sz="1300">
                <a:latin typeface="Arial" pitchFamily="34" charset="0"/>
              </a:rPr>
              <a:pPr eaLnBrk="1" hangingPunct="1"/>
              <a:t>3</a:t>
            </a:fld>
            <a:endParaRPr lang="en-GB" altLang="en-US" sz="13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2457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a:solidFill>
                  <a:schemeClr val="tx1"/>
                </a:solidFill>
                <a:latin typeface="Verdana" pitchFamily="34" charset="0"/>
                <a:ea typeface="MS PGothic" pitchFamily="34" charset="-128"/>
              </a:defRPr>
            </a:lvl1pPr>
            <a:lvl2pPr marL="742950" indent="-285750" defTabSz="957263" eaLnBrk="0" hangingPunct="0">
              <a:defRPr sz="2000">
                <a:solidFill>
                  <a:schemeClr val="tx1"/>
                </a:solidFill>
                <a:latin typeface="Verdana" pitchFamily="34" charset="0"/>
                <a:ea typeface="MS PGothic" pitchFamily="34" charset="-128"/>
              </a:defRPr>
            </a:lvl2pPr>
            <a:lvl3pPr marL="1143000" indent="-228600" defTabSz="957263" eaLnBrk="0" hangingPunct="0">
              <a:defRPr sz="2000">
                <a:solidFill>
                  <a:schemeClr val="tx1"/>
                </a:solidFill>
                <a:latin typeface="Verdana" pitchFamily="34" charset="0"/>
                <a:ea typeface="MS PGothic" pitchFamily="34" charset="-128"/>
              </a:defRPr>
            </a:lvl3pPr>
            <a:lvl4pPr marL="1600200" indent="-228600" defTabSz="957263" eaLnBrk="0" hangingPunct="0">
              <a:defRPr sz="2000">
                <a:solidFill>
                  <a:schemeClr val="tx1"/>
                </a:solidFill>
                <a:latin typeface="Verdana" pitchFamily="34" charset="0"/>
                <a:ea typeface="MS PGothic" pitchFamily="34" charset="-128"/>
              </a:defRPr>
            </a:lvl4pPr>
            <a:lvl5pPr marL="2057400" indent="-228600" defTabSz="957263" eaLnBrk="0" hangingPunct="0">
              <a:defRPr sz="2000">
                <a:solidFill>
                  <a:schemeClr val="tx1"/>
                </a:solidFill>
                <a:latin typeface="Verdana" pitchFamily="34" charset="0"/>
                <a:ea typeface="MS PGothic" pitchFamily="34" charset="-128"/>
              </a:defRPr>
            </a:lvl5pPr>
            <a:lvl6pPr marL="25146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fld id="{57C5F405-7294-407B-BAA5-9F85A5D0DBDD}" type="slidenum">
              <a:rPr lang="en-GB" altLang="en-US" sz="1300">
                <a:latin typeface="Arial" pitchFamily="34" charset="0"/>
              </a:rPr>
              <a:pPr eaLnBrk="1" hangingPunct="1"/>
              <a:t>4</a:t>
            </a:fld>
            <a:endParaRPr lang="en-GB" altLang="en-US" sz="13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Filling FedEO I15 with metadata at collection level which are currently missing and synch with databases where these are available.</a:t>
            </a:r>
          </a:p>
          <a:p>
            <a:r>
              <a:rPr lang="en-US" altLang="en-US" smtClean="0">
                <a:latin typeface="Arial" pitchFamily="34" charset="0"/>
              </a:rPr>
              <a:t>Synch/copy of IDN-CWIC entries</a:t>
            </a:r>
          </a:p>
          <a:p>
            <a:r>
              <a:rPr lang="en-US" altLang="en-US" smtClean="0">
                <a:latin typeface="Arial" pitchFamily="34" charset="0"/>
              </a:rPr>
              <a:t>Direct access to ECHO</a:t>
            </a:r>
          </a:p>
          <a:p>
            <a:r>
              <a:rPr lang="en-US" altLang="en-US" smtClean="0">
                <a:latin typeface="Arial" pitchFamily="34" charset="0"/>
              </a:rPr>
              <a:t>VIRTUAL COLLECTIONS CAN BE CREATED TO ALLOW CLIENTS TO ACCESS ONLY A SUBSET OF THE COLLECTIONS (e.g. DAB not to access CWIC stuff otherwise we have duplication with CWIC). eoPortal only to access ESA plus European plus e.g. NASA.</a:t>
            </a:r>
          </a:p>
        </p:txBody>
      </p:sp>
      <p:sp>
        <p:nvSpPr>
          <p:cNvPr id="3379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a:solidFill>
                  <a:schemeClr val="tx1"/>
                </a:solidFill>
                <a:latin typeface="Verdana" pitchFamily="34" charset="0"/>
                <a:ea typeface="MS PGothic" pitchFamily="34" charset="-128"/>
              </a:defRPr>
            </a:lvl1pPr>
            <a:lvl2pPr marL="742950" indent="-285750" defTabSz="957263" eaLnBrk="0" hangingPunct="0">
              <a:defRPr sz="2000">
                <a:solidFill>
                  <a:schemeClr val="tx1"/>
                </a:solidFill>
                <a:latin typeface="Verdana" pitchFamily="34" charset="0"/>
                <a:ea typeface="MS PGothic" pitchFamily="34" charset="-128"/>
              </a:defRPr>
            </a:lvl2pPr>
            <a:lvl3pPr marL="1143000" indent="-228600" defTabSz="957263" eaLnBrk="0" hangingPunct="0">
              <a:defRPr sz="2000">
                <a:solidFill>
                  <a:schemeClr val="tx1"/>
                </a:solidFill>
                <a:latin typeface="Verdana" pitchFamily="34" charset="0"/>
                <a:ea typeface="MS PGothic" pitchFamily="34" charset="-128"/>
              </a:defRPr>
            </a:lvl3pPr>
            <a:lvl4pPr marL="1600200" indent="-228600" defTabSz="957263" eaLnBrk="0" hangingPunct="0">
              <a:defRPr sz="2000">
                <a:solidFill>
                  <a:schemeClr val="tx1"/>
                </a:solidFill>
                <a:latin typeface="Verdana" pitchFamily="34" charset="0"/>
                <a:ea typeface="MS PGothic" pitchFamily="34" charset="-128"/>
              </a:defRPr>
            </a:lvl4pPr>
            <a:lvl5pPr marL="2057400" indent="-228600" defTabSz="957263" eaLnBrk="0" hangingPunct="0">
              <a:defRPr sz="2000">
                <a:solidFill>
                  <a:schemeClr val="tx1"/>
                </a:solidFill>
                <a:latin typeface="Verdana" pitchFamily="34" charset="0"/>
                <a:ea typeface="MS PGothic" pitchFamily="34" charset="-128"/>
              </a:defRPr>
            </a:lvl5pPr>
            <a:lvl6pPr marL="25146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fld id="{C4910A1F-7974-4D05-83B2-A6F5A4ECBE75}" type="slidenum">
              <a:rPr lang="en-GB" altLang="en-US" sz="1300">
                <a:latin typeface="Arial" pitchFamily="34" charset="0"/>
              </a:rPr>
              <a:pPr eaLnBrk="1" hangingPunct="1"/>
              <a:t>12</a:t>
            </a:fld>
            <a:endParaRPr lang="en-GB" altLang="en-US" sz="130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tLang="en-US" smtClean="0">
                <a:latin typeface="Arial" pitchFamily="34" charset="0"/>
              </a:rPr>
              <a:t>"Import" means one-time operation of metadata provided by ESA or 3rd party data provider as metadata is not updated (very low update frequency).</a:t>
            </a:r>
          </a:p>
          <a:p>
            <a:endParaRPr lang="fr-BE" altLang="en-US" smtClean="0">
              <a:latin typeface="Arial" pitchFamily="34" charset="0"/>
            </a:endParaRPr>
          </a:p>
          <a:p>
            <a:r>
              <a:rPr lang="fr-BE" altLang="en-US" smtClean="0">
                <a:latin typeface="Arial" pitchFamily="34" charset="0"/>
              </a:rPr>
              <a:t>"Sync" means that software is provided to allow FeDEO Operator to synchronise with the remote catalog and import copies of the metadata which are updated to be (1) valid wrt applicable ISO scheme and (2) be "importable" in the I15 EP implementation.</a:t>
            </a:r>
          </a:p>
          <a:p>
            <a:endParaRPr lang="fr-BE" altLang="en-US" smtClean="0">
              <a:latin typeface="Arial" pitchFamily="34" charset="0"/>
            </a:endParaRPr>
          </a:p>
          <a:p>
            <a:r>
              <a:rPr lang="fr-BE" altLang="en-US" smtClean="0">
                <a:latin typeface="Arial" pitchFamily="34" charset="0"/>
              </a:rPr>
              <a:t>When no "import" or "sync" is indicated, this means that metadata were created ad-hoc with the information available</a:t>
            </a:r>
            <a:endParaRPr lang="en-US" altLang="en-US" smtClean="0">
              <a:latin typeface="Arial" pitchFamily="34" charset="0"/>
            </a:endParaRPr>
          </a:p>
        </p:txBody>
      </p:sp>
      <p:sp>
        <p:nvSpPr>
          <p:cNvPr id="358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a:solidFill>
                  <a:schemeClr val="tx1"/>
                </a:solidFill>
                <a:latin typeface="Verdana" pitchFamily="34" charset="0"/>
                <a:ea typeface="MS PGothic" pitchFamily="34" charset="-128"/>
              </a:defRPr>
            </a:lvl1pPr>
            <a:lvl2pPr marL="742950" indent="-285750" defTabSz="957263" eaLnBrk="0" hangingPunct="0">
              <a:defRPr sz="2000">
                <a:solidFill>
                  <a:schemeClr val="tx1"/>
                </a:solidFill>
                <a:latin typeface="Verdana" pitchFamily="34" charset="0"/>
                <a:ea typeface="MS PGothic" pitchFamily="34" charset="-128"/>
              </a:defRPr>
            </a:lvl2pPr>
            <a:lvl3pPr marL="1143000" indent="-228600" defTabSz="957263" eaLnBrk="0" hangingPunct="0">
              <a:defRPr sz="2000">
                <a:solidFill>
                  <a:schemeClr val="tx1"/>
                </a:solidFill>
                <a:latin typeface="Verdana" pitchFamily="34" charset="0"/>
                <a:ea typeface="MS PGothic" pitchFamily="34" charset="-128"/>
              </a:defRPr>
            </a:lvl3pPr>
            <a:lvl4pPr marL="1600200" indent="-228600" defTabSz="957263" eaLnBrk="0" hangingPunct="0">
              <a:defRPr sz="2000">
                <a:solidFill>
                  <a:schemeClr val="tx1"/>
                </a:solidFill>
                <a:latin typeface="Verdana" pitchFamily="34" charset="0"/>
                <a:ea typeface="MS PGothic" pitchFamily="34" charset="-128"/>
              </a:defRPr>
            </a:lvl4pPr>
            <a:lvl5pPr marL="2057400" indent="-228600" defTabSz="957263" eaLnBrk="0" hangingPunct="0">
              <a:defRPr sz="2000">
                <a:solidFill>
                  <a:schemeClr val="tx1"/>
                </a:solidFill>
                <a:latin typeface="Verdana" pitchFamily="34" charset="0"/>
                <a:ea typeface="MS PGothic" pitchFamily="34" charset="-128"/>
              </a:defRPr>
            </a:lvl5pPr>
            <a:lvl6pPr marL="25146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fld id="{43BBA727-31B1-4C96-B322-1B50DFA7C67F}" type="slidenum">
              <a:rPr lang="en-GB" altLang="en-US" sz="1300">
                <a:latin typeface="Arial" pitchFamily="34" charset="0"/>
              </a:rPr>
              <a:pPr eaLnBrk="1" hangingPunct="1"/>
              <a:t>13</a:t>
            </a:fld>
            <a:endParaRPr lang="en-GB" altLang="en-US" sz="13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Calibri" pitchFamily="34" charset="0"/>
              <a:buNone/>
            </a:pPr>
            <a:endParaRPr lang="en-GB" altLang="en-US" smtClean="0">
              <a:latin typeface="Arial" pitchFamily="34" charset="0"/>
            </a:endParaRPr>
          </a:p>
          <a:p>
            <a:pPr>
              <a:buFont typeface="Calibri" pitchFamily="34" charset="0"/>
              <a:buAutoNum type="arabicPeriod"/>
            </a:pPr>
            <a:endParaRPr lang="en-GB" altLang="en-US" smtClean="0">
              <a:latin typeface="Arial" pitchFamily="34" charset="0"/>
            </a:endParaRPr>
          </a:p>
          <a:p>
            <a:endParaRPr lang="en-GB" altLang="en-US" smtClean="0">
              <a:latin typeface="Arial" pitchFamily="34" charset="0"/>
            </a:endParaRPr>
          </a:p>
          <a:p>
            <a:endParaRPr lang="en-US" altLang="en-US" smtClean="0">
              <a:latin typeface="Arial" pitchFamily="34" charset="0"/>
            </a:endParaRPr>
          </a:p>
        </p:txBody>
      </p:sp>
      <p:sp>
        <p:nvSpPr>
          <p:cNvPr id="378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a:solidFill>
                  <a:schemeClr val="tx1"/>
                </a:solidFill>
                <a:latin typeface="Verdana" pitchFamily="34" charset="0"/>
                <a:ea typeface="MS PGothic" pitchFamily="34" charset="-128"/>
              </a:defRPr>
            </a:lvl1pPr>
            <a:lvl2pPr marL="742950" indent="-285750" defTabSz="957263" eaLnBrk="0" hangingPunct="0">
              <a:defRPr sz="2000">
                <a:solidFill>
                  <a:schemeClr val="tx1"/>
                </a:solidFill>
                <a:latin typeface="Verdana" pitchFamily="34" charset="0"/>
                <a:ea typeface="MS PGothic" pitchFamily="34" charset="-128"/>
              </a:defRPr>
            </a:lvl2pPr>
            <a:lvl3pPr marL="1143000" indent="-228600" defTabSz="957263" eaLnBrk="0" hangingPunct="0">
              <a:defRPr sz="2000">
                <a:solidFill>
                  <a:schemeClr val="tx1"/>
                </a:solidFill>
                <a:latin typeface="Verdana" pitchFamily="34" charset="0"/>
                <a:ea typeface="MS PGothic" pitchFamily="34" charset="-128"/>
              </a:defRPr>
            </a:lvl3pPr>
            <a:lvl4pPr marL="1600200" indent="-228600" defTabSz="957263" eaLnBrk="0" hangingPunct="0">
              <a:defRPr sz="2000">
                <a:solidFill>
                  <a:schemeClr val="tx1"/>
                </a:solidFill>
                <a:latin typeface="Verdana" pitchFamily="34" charset="0"/>
                <a:ea typeface="MS PGothic" pitchFamily="34" charset="-128"/>
              </a:defRPr>
            </a:lvl4pPr>
            <a:lvl5pPr marL="2057400" indent="-228600" defTabSz="957263" eaLnBrk="0" hangingPunct="0">
              <a:defRPr sz="2000">
                <a:solidFill>
                  <a:schemeClr val="tx1"/>
                </a:solidFill>
                <a:latin typeface="Verdana" pitchFamily="34" charset="0"/>
                <a:ea typeface="MS PGothic" pitchFamily="34" charset="-128"/>
              </a:defRPr>
            </a:lvl5pPr>
            <a:lvl6pPr marL="25146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fld id="{6D9F23CD-71EE-49B9-A17C-BC10E395E2EB}" type="slidenum">
              <a:rPr lang="en-GB" altLang="en-US" sz="1300">
                <a:latin typeface="Arial" pitchFamily="34" charset="0"/>
              </a:rPr>
              <a:pPr eaLnBrk="1" hangingPunct="1"/>
              <a:t>14</a:t>
            </a:fld>
            <a:endParaRPr lang="en-GB" altLang="en-US" sz="13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3993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a:solidFill>
                  <a:schemeClr val="tx1"/>
                </a:solidFill>
                <a:latin typeface="Verdana" pitchFamily="34" charset="0"/>
                <a:ea typeface="MS PGothic" pitchFamily="34" charset="-128"/>
              </a:defRPr>
            </a:lvl1pPr>
            <a:lvl2pPr marL="742950" indent="-285750" defTabSz="957263" eaLnBrk="0" hangingPunct="0">
              <a:defRPr sz="2000">
                <a:solidFill>
                  <a:schemeClr val="tx1"/>
                </a:solidFill>
                <a:latin typeface="Verdana" pitchFamily="34" charset="0"/>
                <a:ea typeface="MS PGothic" pitchFamily="34" charset="-128"/>
              </a:defRPr>
            </a:lvl2pPr>
            <a:lvl3pPr marL="1143000" indent="-228600" defTabSz="957263" eaLnBrk="0" hangingPunct="0">
              <a:defRPr sz="2000">
                <a:solidFill>
                  <a:schemeClr val="tx1"/>
                </a:solidFill>
                <a:latin typeface="Verdana" pitchFamily="34" charset="0"/>
                <a:ea typeface="MS PGothic" pitchFamily="34" charset="-128"/>
              </a:defRPr>
            </a:lvl3pPr>
            <a:lvl4pPr marL="1600200" indent="-228600" defTabSz="957263" eaLnBrk="0" hangingPunct="0">
              <a:defRPr sz="2000">
                <a:solidFill>
                  <a:schemeClr val="tx1"/>
                </a:solidFill>
                <a:latin typeface="Verdana" pitchFamily="34" charset="0"/>
                <a:ea typeface="MS PGothic" pitchFamily="34" charset="-128"/>
              </a:defRPr>
            </a:lvl4pPr>
            <a:lvl5pPr marL="2057400" indent="-228600" defTabSz="957263" eaLnBrk="0" hangingPunct="0">
              <a:defRPr sz="2000">
                <a:solidFill>
                  <a:schemeClr val="tx1"/>
                </a:solidFill>
                <a:latin typeface="Verdana" pitchFamily="34" charset="0"/>
                <a:ea typeface="MS PGothic" pitchFamily="34" charset="-128"/>
              </a:defRPr>
            </a:lvl5pPr>
            <a:lvl6pPr marL="25146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fld id="{3E7C9969-1B8E-4813-A50D-BA5BD00BEF38}" type="slidenum">
              <a:rPr lang="en-GB" altLang="en-US" sz="1300">
                <a:latin typeface="Arial" pitchFamily="34" charset="0"/>
              </a:rPr>
              <a:pPr eaLnBrk="1" hangingPunct="1"/>
              <a:t>15</a:t>
            </a:fld>
            <a:endParaRPr lang="en-GB" altLang="en-US" sz="13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6656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a:solidFill>
                  <a:schemeClr val="tx1"/>
                </a:solidFill>
                <a:latin typeface="Verdana" pitchFamily="34" charset="0"/>
                <a:ea typeface="MS PGothic" pitchFamily="34" charset="-128"/>
              </a:defRPr>
            </a:lvl1pPr>
            <a:lvl2pPr marL="742950" indent="-285750" defTabSz="957263" eaLnBrk="0" hangingPunct="0">
              <a:defRPr sz="2000">
                <a:solidFill>
                  <a:schemeClr val="tx1"/>
                </a:solidFill>
                <a:latin typeface="Verdana" pitchFamily="34" charset="0"/>
                <a:ea typeface="MS PGothic" pitchFamily="34" charset="-128"/>
              </a:defRPr>
            </a:lvl2pPr>
            <a:lvl3pPr marL="1143000" indent="-228600" defTabSz="957263" eaLnBrk="0" hangingPunct="0">
              <a:defRPr sz="2000">
                <a:solidFill>
                  <a:schemeClr val="tx1"/>
                </a:solidFill>
                <a:latin typeface="Verdana" pitchFamily="34" charset="0"/>
                <a:ea typeface="MS PGothic" pitchFamily="34" charset="-128"/>
              </a:defRPr>
            </a:lvl3pPr>
            <a:lvl4pPr marL="1600200" indent="-228600" defTabSz="957263" eaLnBrk="0" hangingPunct="0">
              <a:defRPr sz="2000">
                <a:solidFill>
                  <a:schemeClr val="tx1"/>
                </a:solidFill>
                <a:latin typeface="Verdana" pitchFamily="34" charset="0"/>
                <a:ea typeface="MS PGothic" pitchFamily="34" charset="-128"/>
              </a:defRPr>
            </a:lvl4pPr>
            <a:lvl5pPr marL="2057400" indent="-228600" defTabSz="957263" eaLnBrk="0" hangingPunct="0">
              <a:defRPr sz="2000">
                <a:solidFill>
                  <a:schemeClr val="tx1"/>
                </a:solidFill>
                <a:latin typeface="Verdana" pitchFamily="34" charset="0"/>
                <a:ea typeface="MS PGothic" pitchFamily="34" charset="-128"/>
              </a:defRPr>
            </a:lvl5pPr>
            <a:lvl6pPr marL="25146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defTabSz="957263"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fld id="{B61FB4F5-AE87-4AC9-8574-6228A086F812}" type="slidenum">
              <a:rPr lang="en-GB" altLang="en-US" sz="1300">
                <a:latin typeface="Arial" pitchFamily="34" charset="0"/>
              </a:rPr>
              <a:pPr eaLnBrk="1" hangingPunct="1"/>
              <a:t>40</a:t>
            </a:fld>
            <a:endParaRPr lang="en-GB" altLang="en-US" sz="13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PT_Header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ig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6621463"/>
            <a:ext cx="9139237"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auto">
          <a:xfrm>
            <a:off x="4305300" y="6578600"/>
            <a:ext cx="5318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0"/>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eaLnBrk="1" hangingPunct="1"/>
            <a:r>
              <a:rPr lang="en-GB" altLang="en-US" sz="800">
                <a:solidFill>
                  <a:schemeClr val="bg2"/>
                </a:solidFill>
              </a:rPr>
              <a:t>Page </a:t>
            </a:r>
            <a:fld id="{DE345BDA-DA9F-4FBF-9FE3-7DAA44BB12B3}" type="slidenum">
              <a:rPr lang="en-GB" altLang="en-US" sz="800">
                <a:solidFill>
                  <a:schemeClr val="bg2"/>
                </a:solidFill>
              </a:rPr>
              <a:pPr algn="ctr" eaLnBrk="1" hangingPunct="1"/>
              <a:t>‹#›</a:t>
            </a:fld>
            <a:endParaRPr lang="en-GB" altLang="en-US" sz="800">
              <a:solidFill>
                <a:schemeClr val="bg2"/>
              </a:solidFill>
            </a:endParaRPr>
          </a:p>
        </p:txBody>
      </p:sp>
      <p:sp>
        <p:nvSpPr>
          <p:cNvPr id="5123" name="Rectangle 2"/>
          <p:cNvSpPr>
            <a:spLocks noGrp="1" noChangeArrowheads="1"/>
          </p:cNvSpPr>
          <p:nvPr>
            <p:ph type="subTitle" idx="1"/>
          </p:nvPr>
        </p:nvSpPr>
        <p:spPr>
          <a:xfrm>
            <a:off x="1371600" y="3886200"/>
            <a:ext cx="6400800" cy="1752600"/>
          </a:xfrm>
        </p:spPr>
        <p:txBody>
          <a:bodyPr/>
          <a:lstStyle>
            <a:lvl1pPr marL="0" indent="0" algn="ctr">
              <a:buFontTx/>
              <a:buNone/>
              <a:defRPr>
                <a:solidFill>
                  <a:srgbClr val="00549F"/>
                </a:solidFill>
              </a:defRPr>
            </a:lvl1pPr>
          </a:lstStyle>
          <a:p>
            <a:r>
              <a:rPr lang="en-GB"/>
              <a:t>Sub-title (if any)</a:t>
            </a:r>
          </a:p>
          <a:p>
            <a:r>
              <a:rPr lang="en-GB"/>
              <a:t>Presenter Name</a:t>
            </a:r>
          </a:p>
          <a:p>
            <a:r>
              <a:rPr lang="en-GB"/>
              <a:t>Location</a:t>
            </a:r>
          </a:p>
          <a:p>
            <a:r>
              <a:rPr lang="en-GB"/>
              <a:t>Date</a:t>
            </a:r>
          </a:p>
        </p:txBody>
      </p:sp>
      <p:sp>
        <p:nvSpPr>
          <p:cNvPr id="5124" name="Rectangle 6"/>
          <p:cNvSpPr>
            <a:spLocks noGrp="1" noChangeArrowheads="1"/>
          </p:cNvSpPr>
          <p:nvPr>
            <p:ph type="ctrTitle"/>
          </p:nvPr>
        </p:nvSpPr>
        <p:spPr>
          <a:xfrm>
            <a:off x="685800" y="2130425"/>
            <a:ext cx="7772400" cy="1470025"/>
          </a:xfrm>
        </p:spPr>
        <p:txBody>
          <a:bodyPr/>
          <a:lstStyle>
            <a:lvl1pPr algn="ctr">
              <a:defRPr sz="2800">
                <a:solidFill>
                  <a:srgbClr val="00549F"/>
                </a:solidFill>
              </a:defRPr>
            </a:lvl1pPr>
          </a:lstStyle>
          <a:p>
            <a:r>
              <a:rPr lang="en-GB"/>
              <a:t>Presentation Title</a:t>
            </a:r>
          </a:p>
        </p:txBody>
      </p:sp>
    </p:spTree>
    <p:extLst>
      <p:ext uri="{BB962C8B-B14F-4D97-AF65-F5344CB8AC3E}">
        <p14:creationId xmlns:p14="http://schemas.microsoft.com/office/powerpoint/2010/main" val="4201404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r>
              <a:rPr lang="en-US"/>
              <a:t>Draft GSC Operations Concept, PBEO Feb 2010</a:t>
            </a:r>
            <a:endParaRPr lang="en-GB"/>
          </a:p>
        </p:txBody>
      </p:sp>
    </p:spTree>
    <p:extLst>
      <p:ext uri="{BB962C8B-B14F-4D97-AF65-F5344CB8AC3E}">
        <p14:creationId xmlns:p14="http://schemas.microsoft.com/office/powerpoint/2010/main" val="272165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3538" y="219075"/>
            <a:ext cx="2141537" cy="6159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7338" y="219075"/>
            <a:ext cx="6273800" cy="6159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r>
              <a:rPr lang="en-US"/>
              <a:t>Draft GSC Operations Concept, PBEO Feb 2010</a:t>
            </a:r>
            <a:endParaRPr lang="en-GB"/>
          </a:p>
        </p:txBody>
      </p:sp>
    </p:spTree>
    <p:extLst>
      <p:ext uri="{BB962C8B-B14F-4D97-AF65-F5344CB8AC3E}">
        <p14:creationId xmlns:p14="http://schemas.microsoft.com/office/powerpoint/2010/main" val="1900869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87338" y="219075"/>
            <a:ext cx="7372350" cy="8620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87338" y="1501775"/>
            <a:ext cx="8567737"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87338" y="4016375"/>
            <a:ext cx="8567737"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ftr" sz="quarter" idx="10"/>
          </p:nvPr>
        </p:nvSpPr>
        <p:spPr>
          <a:ln/>
        </p:spPr>
        <p:txBody>
          <a:bodyPr/>
          <a:lstStyle>
            <a:lvl1pPr>
              <a:defRPr/>
            </a:lvl1pPr>
          </a:lstStyle>
          <a:p>
            <a:pPr>
              <a:defRPr/>
            </a:pPr>
            <a:r>
              <a:rPr lang="en-US"/>
              <a:t>Draft GSC Operations Concept, PBEO Feb 2010</a:t>
            </a:r>
            <a:endParaRPr lang="en-GB"/>
          </a:p>
        </p:txBody>
      </p:sp>
    </p:spTree>
    <p:extLst>
      <p:ext uri="{BB962C8B-B14F-4D97-AF65-F5344CB8AC3E}">
        <p14:creationId xmlns:p14="http://schemas.microsoft.com/office/powerpoint/2010/main" val="3257551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87338" y="219075"/>
            <a:ext cx="7372350" cy="8620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87338" y="1501775"/>
            <a:ext cx="8567737" cy="4876800"/>
          </a:xfrm>
        </p:spPr>
        <p:txBody>
          <a:bodyPr/>
          <a:lstStyle/>
          <a:p>
            <a:pPr lvl="0"/>
            <a:endParaRPr lang="en-US" noProof="0" smtClean="0"/>
          </a:p>
        </p:txBody>
      </p:sp>
      <p:sp>
        <p:nvSpPr>
          <p:cNvPr id="4" name="Rectangle 8"/>
          <p:cNvSpPr>
            <a:spLocks noGrp="1" noChangeArrowheads="1"/>
          </p:cNvSpPr>
          <p:nvPr>
            <p:ph type="ftr" sz="quarter" idx="10"/>
          </p:nvPr>
        </p:nvSpPr>
        <p:spPr>
          <a:ln/>
        </p:spPr>
        <p:txBody>
          <a:bodyPr/>
          <a:lstStyle>
            <a:lvl1pPr>
              <a:defRPr/>
            </a:lvl1pPr>
          </a:lstStyle>
          <a:p>
            <a:pPr>
              <a:defRPr/>
            </a:pPr>
            <a:r>
              <a:rPr lang="en-US"/>
              <a:t>Draft GSC Operations Concept, PBEO Feb 2010</a:t>
            </a:r>
            <a:endParaRPr lang="en-GB"/>
          </a:p>
        </p:txBody>
      </p:sp>
    </p:spTree>
    <p:extLst>
      <p:ext uri="{BB962C8B-B14F-4D97-AF65-F5344CB8AC3E}">
        <p14:creationId xmlns:p14="http://schemas.microsoft.com/office/powerpoint/2010/main" val="2880524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87338" y="219075"/>
            <a:ext cx="7372350" cy="8620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87338" y="1501775"/>
            <a:ext cx="4206875"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501775"/>
            <a:ext cx="4208462"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6613" y="4016375"/>
            <a:ext cx="4208462"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ftr" sz="quarter" idx="10"/>
          </p:nvPr>
        </p:nvSpPr>
        <p:spPr>
          <a:ln/>
        </p:spPr>
        <p:txBody>
          <a:bodyPr/>
          <a:lstStyle>
            <a:lvl1pPr>
              <a:defRPr/>
            </a:lvl1pPr>
          </a:lstStyle>
          <a:p>
            <a:pPr>
              <a:defRPr/>
            </a:pPr>
            <a:r>
              <a:rPr lang="en-US"/>
              <a:t>Draft GSC Operations Concept, PBEO Feb 2010</a:t>
            </a:r>
            <a:endParaRPr lang="en-GB"/>
          </a:p>
        </p:txBody>
      </p:sp>
    </p:spTree>
    <p:extLst>
      <p:ext uri="{BB962C8B-B14F-4D97-AF65-F5344CB8AC3E}">
        <p14:creationId xmlns:p14="http://schemas.microsoft.com/office/powerpoint/2010/main" val="1365724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smtClean="0"/>
              <a:t>Click to edit Master subtitle style</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r>
              <a:rPr lang="en-US"/>
              <a:t>Draft GSC Operations Concept, PBEO Feb 2010</a:t>
            </a:r>
            <a:endParaRPr lang="en-GB"/>
          </a:p>
        </p:txBody>
      </p:sp>
    </p:spTree>
    <p:extLst>
      <p:ext uri="{BB962C8B-B14F-4D97-AF65-F5344CB8AC3E}">
        <p14:creationId xmlns:p14="http://schemas.microsoft.com/office/powerpoint/2010/main" val="310573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0044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98648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7338" y="1501775"/>
            <a:ext cx="4206875"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501775"/>
            <a:ext cx="4208462"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ftr" sz="quarter" idx="10"/>
          </p:nvPr>
        </p:nvSpPr>
        <p:spPr>
          <a:ln/>
        </p:spPr>
        <p:txBody>
          <a:bodyPr/>
          <a:lstStyle>
            <a:lvl1pPr>
              <a:defRPr/>
            </a:lvl1pPr>
          </a:lstStyle>
          <a:p>
            <a:pPr>
              <a:defRPr/>
            </a:pPr>
            <a:r>
              <a:rPr lang="en-US"/>
              <a:t>Draft GSC Operations Concept, PBEO Feb 2010</a:t>
            </a:r>
            <a:endParaRPr lang="en-GB"/>
          </a:p>
        </p:txBody>
      </p:sp>
    </p:spTree>
    <p:extLst>
      <p:ext uri="{BB962C8B-B14F-4D97-AF65-F5344CB8AC3E}">
        <p14:creationId xmlns:p14="http://schemas.microsoft.com/office/powerpoint/2010/main" val="984436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ftr" sz="quarter" idx="10"/>
          </p:nvPr>
        </p:nvSpPr>
        <p:spPr>
          <a:ln/>
        </p:spPr>
        <p:txBody>
          <a:bodyPr/>
          <a:lstStyle>
            <a:lvl1pPr>
              <a:defRPr/>
            </a:lvl1pPr>
          </a:lstStyle>
          <a:p>
            <a:pPr>
              <a:defRPr/>
            </a:pPr>
            <a:r>
              <a:rPr lang="en-US"/>
              <a:t>Draft GSC Operations Concept, PBEO Feb 2010</a:t>
            </a:r>
            <a:endParaRPr lang="en-GB"/>
          </a:p>
        </p:txBody>
      </p:sp>
    </p:spTree>
    <p:extLst>
      <p:ext uri="{BB962C8B-B14F-4D97-AF65-F5344CB8AC3E}">
        <p14:creationId xmlns:p14="http://schemas.microsoft.com/office/powerpoint/2010/main" val="4106016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ftr" sz="quarter" idx="10"/>
          </p:nvPr>
        </p:nvSpPr>
        <p:spPr>
          <a:ln/>
        </p:spPr>
        <p:txBody>
          <a:bodyPr/>
          <a:lstStyle>
            <a:lvl1pPr>
              <a:defRPr/>
            </a:lvl1pPr>
          </a:lstStyle>
          <a:p>
            <a:pPr>
              <a:defRPr/>
            </a:pPr>
            <a:r>
              <a:rPr lang="en-US"/>
              <a:t>Draft GSC Operations Concept, PBEO Feb 2010</a:t>
            </a:r>
            <a:endParaRPr lang="en-GB"/>
          </a:p>
        </p:txBody>
      </p:sp>
    </p:spTree>
    <p:extLst>
      <p:ext uri="{BB962C8B-B14F-4D97-AF65-F5344CB8AC3E}">
        <p14:creationId xmlns:p14="http://schemas.microsoft.com/office/powerpoint/2010/main" val="124446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r>
              <a:rPr lang="en-US"/>
              <a:t>Draft GSC Operations Concept, PBEO Feb 2010</a:t>
            </a:r>
            <a:endParaRPr lang="en-GB"/>
          </a:p>
        </p:txBody>
      </p:sp>
    </p:spTree>
    <p:extLst>
      <p:ext uri="{BB962C8B-B14F-4D97-AF65-F5344CB8AC3E}">
        <p14:creationId xmlns:p14="http://schemas.microsoft.com/office/powerpoint/2010/main" val="232340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r>
              <a:rPr lang="en-US"/>
              <a:t>Draft GSC Operations Concept, PBEO Feb 2010</a:t>
            </a:r>
            <a:endParaRPr lang="en-GB"/>
          </a:p>
        </p:txBody>
      </p:sp>
    </p:spTree>
    <p:extLst>
      <p:ext uri="{BB962C8B-B14F-4D97-AF65-F5344CB8AC3E}">
        <p14:creationId xmlns:p14="http://schemas.microsoft.com/office/powerpoint/2010/main" val="448000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r>
              <a:rPr lang="en-US"/>
              <a:t>Draft GSC Operations Concept, PBEO Feb 2010</a:t>
            </a:r>
            <a:endParaRPr lang="en-GB"/>
          </a:p>
        </p:txBody>
      </p:sp>
    </p:spTree>
    <p:extLst>
      <p:ext uri="{BB962C8B-B14F-4D97-AF65-F5344CB8AC3E}">
        <p14:creationId xmlns:p14="http://schemas.microsoft.com/office/powerpoint/2010/main" val="333312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PPT_Header0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body" idx="1"/>
          </p:nvPr>
        </p:nvSpPr>
        <p:spPr bwMode="auto">
          <a:xfrm>
            <a:off x="287338" y="1501775"/>
            <a:ext cx="856773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smtClean="0"/>
              <a:t>Click to edit Master text styles</a:t>
            </a:r>
          </a:p>
          <a:p>
            <a:pPr lvl="1"/>
            <a:r>
              <a:rPr lang="it-IT" altLang="en-US" smtClean="0"/>
              <a:t>Second level</a:t>
            </a:r>
          </a:p>
          <a:p>
            <a:pPr lvl="2"/>
            <a:r>
              <a:rPr lang="it-IT" altLang="en-US" smtClean="0"/>
              <a:t>Third level</a:t>
            </a:r>
          </a:p>
          <a:p>
            <a:pPr lvl="3"/>
            <a:r>
              <a:rPr lang="it-IT" altLang="en-US" smtClean="0"/>
              <a:t>Fourth level</a:t>
            </a:r>
          </a:p>
          <a:p>
            <a:pPr lvl="4"/>
            <a:r>
              <a:rPr lang="it-IT" altLang="en-US" smtClean="0"/>
              <a:t>Fifth level</a:t>
            </a:r>
          </a:p>
        </p:txBody>
      </p:sp>
      <p:sp>
        <p:nvSpPr>
          <p:cNvPr id="1028" name="Rectangle 6"/>
          <p:cNvSpPr>
            <a:spLocks noGrp="1" noChangeArrowheads="1"/>
          </p:cNvSpPr>
          <p:nvPr>
            <p:ph type="title"/>
          </p:nvPr>
        </p:nvSpPr>
        <p:spPr bwMode="auto">
          <a:xfrm>
            <a:off x="287338" y="219075"/>
            <a:ext cx="73723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smtClean="0"/>
              <a:t>Click to edit Master title style</a:t>
            </a:r>
          </a:p>
        </p:txBody>
      </p:sp>
      <p:pic>
        <p:nvPicPr>
          <p:cNvPr id="1029" name="Picture 5" descr="signatur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63" y="6621463"/>
            <a:ext cx="9139237"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8"/>
          <p:cNvSpPr>
            <a:spLocks noChangeArrowheads="1"/>
          </p:cNvSpPr>
          <p:nvPr/>
        </p:nvSpPr>
        <p:spPr bwMode="auto">
          <a:xfrm>
            <a:off x="4305300" y="6578600"/>
            <a:ext cx="5318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0"/>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eaLnBrk="1" hangingPunct="1"/>
            <a:r>
              <a:rPr lang="it-IT" altLang="en-US" sz="800">
                <a:solidFill>
                  <a:schemeClr val="bg2"/>
                </a:solidFill>
              </a:rPr>
              <a:t>Page </a:t>
            </a:r>
            <a:fld id="{184118CD-CB4A-4C54-9761-29AA62F882A3}" type="slidenum">
              <a:rPr lang="it-IT" altLang="en-US" sz="800">
                <a:solidFill>
                  <a:schemeClr val="bg2"/>
                </a:solidFill>
              </a:rPr>
              <a:pPr algn="ctr" eaLnBrk="1" hangingPunct="1"/>
              <a:t>‹#›</a:t>
            </a:fld>
            <a:endParaRPr lang="it-IT" altLang="en-US" sz="800">
              <a:solidFill>
                <a:schemeClr val="bg2"/>
              </a:solidFill>
            </a:endParaRPr>
          </a:p>
        </p:txBody>
      </p:sp>
      <p:sp>
        <p:nvSpPr>
          <p:cNvPr id="2" name="Rectangle 8"/>
          <p:cNvSpPr>
            <a:spLocks noGrp="1" noChangeArrowheads="1"/>
          </p:cNvSpPr>
          <p:nvPr>
            <p:ph type="ftr" sz="quarter" idx="3"/>
          </p:nvPr>
        </p:nvSpPr>
        <p:spPr bwMode="auto">
          <a:xfrm>
            <a:off x="287338" y="6578600"/>
            <a:ext cx="3557587" cy="263525"/>
          </a:xfrm>
          <a:prstGeom prst="rect">
            <a:avLst/>
          </a:prstGeom>
          <a:noFill/>
          <a:ln w="9525">
            <a:noFill/>
            <a:miter lim="800000"/>
            <a:headEnd/>
            <a:tailEnd/>
          </a:ln>
          <a:effectLst/>
        </p:spPr>
        <p:txBody>
          <a:bodyPr vert="horz" wrap="square" lIns="0" tIns="72000" rIns="0" bIns="0" numCol="1" anchor="t" anchorCtr="0" compatLnSpc="1">
            <a:prstTxWarp prst="textNoShape">
              <a:avLst/>
            </a:prstTxWarp>
          </a:bodyPr>
          <a:lstStyle>
            <a:lvl1pPr>
              <a:defRPr sz="800">
                <a:solidFill>
                  <a:schemeClr val="bg2"/>
                </a:solidFill>
                <a:latin typeface="Verdana" charset="0"/>
                <a:ea typeface="ＭＳ Ｐゴシック" charset="0"/>
                <a:cs typeface="ＭＳ Ｐゴシック" charset="0"/>
              </a:defRPr>
            </a:lvl1pPr>
          </a:lstStyle>
          <a:p>
            <a:pPr>
              <a:defRPr/>
            </a:pPr>
            <a:r>
              <a:rPr lang="en-US"/>
              <a:t>Draft GSC Operations Concept, PBEO Feb 2010</a:t>
            </a:r>
            <a:endParaRPr lang="en-GB"/>
          </a:p>
        </p:txBody>
      </p:sp>
    </p:spTree>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 id="2147484457" r:id="rId12"/>
    <p:sldLayoutId id="2147484458" r:id="rId13"/>
    <p:sldLayoutId id="2147484459" r:id="rId14"/>
    <p:sldLayoutId id="2147484460" r:id="rId15"/>
  </p:sldLayoutIdLst>
  <p:timing>
    <p:tnLst>
      <p:par>
        <p:cTn id="1" dur="indefinite" restart="never" nodeType="tmRoot"/>
      </p:par>
    </p:tnLst>
  </p:timing>
  <p:hf sldNum="0" hdr="0" dt="0"/>
  <p:txStyles>
    <p:titleStyle>
      <a:lvl1pPr algn="l" rtl="0" eaLnBrk="0" fontAlgn="base" hangingPunct="0">
        <a:spcBef>
          <a:spcPct val="0"/>
        </a:spcBef>
        <a:spcAft>
          <a:spcPct val="0"/>
        </a:spcAft>
        <a:defRPr sz="2400" b="1">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2400" b="1">
          <a:solidFill>
            <a:schemeClr val="bg1"/>
          </a:solidFill>
          <a:latin typeface="Verdana" charset="0"/>
          <a:ea typeface="MS PGothic" pitchFamily="34" charset="-128"/>
          <a:cs typeface="MS PGothic" charset="0"/>
        </a:defRPr>
      </a:lvl2pPr>
      <a:lvl3pPr algn="l" rtl="0" eaLnBrk="0" fontAlgn="base" hangingPunct="0">
        <a:spcBef>
          <a:spcPct val="0"/>
        </a:spcBef>
        <a:spcAft>
          <a:spcPct val="0"/>
        </a:spcAft>
        <a:defRPr sz="2400" b="1">
          <a:solidFill>
            <a:schemeClr val="bg1"/>
          </a:solidFill>
          <a:latin typeface="Verdana" charset="0"/>
          <a:ea typeface="MS PGothic" pitchFamily="34" charset="-128"/>
          <a:cs typeface="MS PGothic" charset="0"/>
        </a:defRPr>
      </a:lvl3pPr>
      <a:lvl4pPr algn="l" rtl="0" eaLnBrk="0" fontAlgn="base" hangingPunct="0">
        <a:spcBef>
          <a:spcPct val="0"/>
        </a:spcBef>
        <a:spcAft>
          <a:spcPct val="0"/>
        </a:spcAft>
        <a:defRPr sz="2400" b="1">
          <a:solidFill>
            <a:schemeClr val="bg1"/>
          </a:solidFill>
          <a:latin typeface="Verdana" charset="0"/>
          <a:ea typeface="MS PGothic" pitchFamily="34" charset="-128"/>
          <a:cs typeface="MS PGothic" charset="0"/>
        </a:defRPr>
      </a:lvl4pPr>
      <a:lvl5pPr algn="l" rtl="0" eaLnBrk="0" fontAlgn="base" hangingPunct="0">
        <a:spcBef>
          <a:spcPct val="0"/>
        </a:spcBef>
        <a:spcAft>
          <a:spcPct val="0"/>
        </a:spcAft>
        <a:defRPr sz="2400" b="1">
          <a:solidFill>
            <a:schemeClr val="bg1"/>
          </a:solidFill>
          <a:latin typeface="Verdana" charset="0"/>
          <a:ea typeface="MS PGothic" pitchFamily="34" charset="-128"/>
          <a:cs typeface="MS PGothic" charset="0"/>
        </a:defRPr>
      </a:lvl5pPr>
      <a:lvl6pPr marL="457200" algn="l" rtl="0" eaLnBrk="0" fontAlgn="base" hangingPunct="0">
        <a:spcBef>
          <a:spcPct val="0"/>
        </a:spcBef>
        <a:spcAft>
          <a:spcPct val="0"/>
        </a:spcAft>
        <a:defRPr sz="2400" b="1">
          <a:solidFill>
            <a:schemeClr val="bg1"/>
          </a:solidFill>
          <a:latin typeface="Verdana" charset="0"/>
        </a:defRPr>
      </a:lvl6pPr>
      <a:lvl7pPr marL="914400" algn="l" rtl="0" eaLnBrk="0" fontAlgn="base" hangingPunct="0">
        <a:spcBef>
          <a:spcPct val="0"/>
        </a:spcBef>
        <a:spcAft>
          <a:spcPct val="0"/>
        </a:spcAft>
        <a:defRPr sz="2400" b="1">
          <a:solidFill>
            <a:schemeClr val="bg1"/>
          </a:solidFill>
          <a:latin typeface="Verdana" charset="0"/>
        </a:defRPr>
      </a:lvl7pPr>
      <a:lvl8pPr marL="1371600" algn="l" rtl="0" eaLnBrk="0" fontAlgn="base" hangingPunct="0">
        <a:spcBef>
          <a:spcPct val="0"/>
        </a:spcBef>
        <a:spcAft>
          <a:spcPct val="0"/>
        </a:spcAft>
        <a:defRPr sz="2400" b="1">
          <a:solidFill>
            <a:schemeClr val="bg1"/>
          </a:solidFill>
          <a:latin typeface="Verdana" charset="0"/>
        </a:defRPr>
      </a:lvl8pPr>
      <a:lvl9pPr marL="1828800" algn="l" rtl="0" eaLnBrk="0" fontAlgn="base" hangingPunct="0">
        <a:spcBef>
          <a:spcPct val="0"/>
        </a:spcBef>
        <a:spcAft>
          <a:spcPct val="0"/>
        </a:spcAft>
        <a:defRPr sz="2400" b="1">
          <a:solidFill>
            <a:schemeClr val="bg1"/>
          </a:solidFill>
          <a:latin typeface="Verdana" charset="0"/>
        </a:defRPr>
      </a:lvl9pPr>
    </p:titleStyle>
    <p:bodyStyle>
      <a:lvl1pPr marL="342900" indent="-342900" algn="l" rtl="0" eaLnBrk="0" fontAlgn="base" hangingPunct="0">
        <a:lnSpc>
          <a:spcPct val="119000"/>
        </a:lnSpc>
        <a:spcBef>
          <a:spcPct val="20000"/>
        </a:spcBef>
        <a:spcAft>
          <a:spcPct val="0"/>
        </a:spcAft>
        <a:buClr>
          <a:srgbClr val="00549F"/>
        </a:buClr>
        <a:buChar char="•"/>
        <a:defRPr sz="2000">
          <a:solidFill>
            <a:schemeClr val="bg2"/>
          </a:solidFill>
          <a:latin typeface="+mn-lt"/>
          <a:ea typeface="MS PGothic" pitchFamily="34" charset="-128"/>
          <a:cs typeface="MS PGothic" charset="0"/>
        </a:defRPr>
      </a:lvl1pPr>
      <a:lvl2pPr marL="1227138" indent="-419100" algn="l" rtl="0" eaLnBrk="0" fontAlgn="base" hangingPunct="0">
        <a:lnSpc>
          <a:spcPct val="119000"/>
        </a:lnSpc>
        <a:spcBef>
          <a:spcPct val="20000"/>
        </a:spcBef>
        <a:spcAft>
          <a:spcPct val="0"/>
        </a:spcAft>
        <a:buClr>
          <a:srgbClr val="00549F"/>
        </a:buClr>
        <a:buFont typeface="Verdana" pitchFamily="34" charset="0"/>
        <a:buChar char="–"/>
        <a:defRPr>
          <a:solidFill>
            <a:schemeClr val="bg2"/>
          </a:solidFill>
          <a:latin typeface="+mn-lt"/>
          <a:ea typeface="MS PGothic" pitchFamily="34" charset="-128"/>
          <a:cs typeface="MS PGothic" charset="0"/>
        </a:defRPr>
      </a:lvl2pPr>
      <a:lvl3pPr marL="1825625" indent="-419100" algn="l" rtl="0" eaLnBrk="0" fontAlgn="base" hangingPunct="0">
        <a:lnSpc>
          <a:spcPct val="119000"/>
        </a:lnSpc>
        <a:spcBef>
          <a:spcPct val="20000"/>
        </a:spcBef>
        <a:spcAft>
          <a:spcPct val="0"/>
        </a:spcAft>
        <a:buClr>
          <a:srgbClr val="00549F"/>
        </a:buClr>
        <a:buFont typeface="Verdana" pitchFamily="34" charset="0"/>
        <a:buChar char="•"/>
        <a:defRPr sz="1600">
          <a:solidFill>
            <a:schemeClr val="bg2"/>
          </a:solidFill>
          <a:latin typeface="+mn-lt"/>
          <a:ea typeface="MS PGothic" pitchFamily="34" charset="-128"/>
          <a:cs typeface="MS PGothic" charset="0"/>
        </a:defRPr>
      </a:lvl3pPr>
      <a:lvl4pPr marL="2424113" indent="-419100" algn="l" rtl="0" eaLnBrk="0" fontAlgn="base" hangingPunct="0">
        <a:lnSpc>
          <a:spcPct val="119000"/>
        </a:lnSpc>
        <a:spcBef>
          <a:spcPct val="20000"/>
        </a:spcBef>
        <a:spcAft>
          <a:spcPct val="0"/>
        </a:spcAft>
        <a:buClr>
          <a:srgbClr val="00549F"/>
        </a:buClr>
        <a:buFont typeface="Verdana" pitchFamily="34" charset="0"/>
        <a:buChar char="–"/>
        <a:defRPr sz="1600">
          <a:solidFill>
            <a:schemeClr val="bg2"/>
          </a:solidFill>
          <a:latin typeface="+mn-lt"/>
          <a:ea typeface="MS PGothic" pitchFamily="34" charset="-128"/>
          <a:cs typeface="MS PGothic" charset="0"/>
        </a:defRPr>
      </a:lvl4pPr>
      <a:lvl5pPr marL="3022600" indent="-419100" algn="l" rtl="0" eaLnBrk="0" fontAlgn="base" hangingPunct="0">
        <a:lnSpc>
          <a:spcPct val="119000"/>
        </a:lnSpc>
        <a:spcBef>
          <a:spcPct val="20000"/>
        </a:spcBef>
        <a:spcAft>
          <a:spcPct val="0"/>
        </a:spcAft>
        <a:buClr>
          <a:srgbClr val="00549F"/>
        </a:buClr>
        <a:buFont typeface="Verdana" pitchFamily="34" charset="0"/>
        <a:buChar char="•"/>
        <a:defRPr sz="1600">
          <a:solidFill>
            <a:schemeClr val="bg2"/>
          </a:solidFill>
          <a:latin typeface="+mn-lt"/>
          <a:ea typeface="MS PGothic" pitchFamily="34" charset="-128"/>
          <a:cs typeface="MS PGothic" charset="0"/>
        </a:defRPr>
      </a:lvl5pPr>
      <a:lvl6pPr marL="3479800" indent="-419100" algn="l" rtl="0" eaLnBrk="0" fontAlgn="base" hangingPunct="0">
        <a:lnSpc>
          <a:spcPct val="119000"/>
        </a:lnSpc>
        <a:spcBef>
          <a:spcPct val="20000"/>
        </a:spcBef>
        <a:spcAft>
          <a:spcPct val="0"/>
        </a:spcAft>
        <a:buClr>
          <a:srgbClr val="00549F"/>
        </a:buClr>
        <a:buFont typeface="Verdana" charset="0"/>
        <a:buChar char="•"/>
        <a:defRPr sz="1600">
          <a:solidFill>
            <a:schemeClr val="bg2"/>
          </a:solidFill>
          <a:latin typeface="+mn-lt"/>
          <a:ea typeface="ＭＳ Ｐゴシック" charset="-128"/>
        </a:defRPr>
      </a:lvl6pPr>
      <a:lvl7pPr marL="3937000" indent="-419100" algn="l" rtl="0" eaLnBrk="0" fontAlgn="base" hangingPunct="0">
        <a:lnSpc>
          <a:spcPct val="119000"/>
        </a:lnSpc>
        <a:spcBef>
          <a:spcPct val="20000"/>
        </a:spcBef>
        <a:spcAft>
          <a:spcPct val="0"/>
        </a:spcAft>
        <a:buClr>
          <a:srgbClr val="00549F"/>
        </a:buClr>
        <a:buFont typeface="Verdana" charset="0"/>
        <a:buChar char="•"/>
        <a:defRPr sz="1600">
          <a:solidFill>
            <a:schemeClr val="bg2"/>
          </a:solidFill>
          <a:latin typeface="+mn-lt"/>
          <a:ea typeface="ＭＳ Ｐゴシック" charset="-128"/>
        </a:defRPr>
      </a:lvl7pPr>
      <a:lvl8pPr marL="4394200" indent="-419100" algn="l" rtl="0" eaLnBrk="0" fontAlgn="base" hangingPunct="0">
        <a:lnSpc>
          <a:spcPct val="119000"/>
        </a:lnSpc>
        <a:spcBef>
          <a:spcPct val="20000"/>
        </a:spcBef>
        <a:spcAft>
          <a:spcPct val="0"/>
        </a:spcAft>
        <a:buClr>
          <a:srgbClr val="00549F"/>
        </a:buClr>
        <a:buFont typeface="Verdana" charset="0"/>
        <a:buChar char="•"/>
        <a:defRPr sz="1600">
          <a:solidFill>
            <a:schemeClr val="bg2"/>
          </a:solidFill>
          <a:latin typeface="+mn-lt"/>
          <a:ea typeface="ＭＳ Ｐゴシック" charset="-128"/>
        </a:defRPr>
      </a:lvl8pPr>
      <a:lvl9pPr marL="4851400" indent="-419100" algn="l" rtl="0" eaLnBrk="0" fontAlgn="base" hangingPunct="0">
        <a:lnSpc>
          <a:spcPct val="119000"/>
        </a:lnSpc>
        <a:spcBef>
          <a:spcPct val="20000"/>
        </a:spcBef>
        <a:spcAft>
          <a:spcPct val="0"/>
        </a:spcAft>
        <a:buClr>
          <a:srgbClr val="00549F"/>
        </a:buClr>
        <a:buFont typeface="Verdana" charset="0"/>
        <a:buChar char="•"/>
        <a:defRPr sz="1600">
          <a:solidFill>
            <a:schemeClr val="bg2"/>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fedeo.esa.int/opensearch/request?parentIdentifier=EOP:ESA:FEDEO&amp;uid=BOREAS_AES_UPL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geo.spacebel.be/opensearch/request?startRecord=1&amp;parentIdentifier=EOP:ESA:REFERENCEDATA&amp;uid=BOREAS_H3SCME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mailto:Andrea.della.vecchia@esa.int" TargetMode="External"/><Relationship Id="rId7" Type="http://schemas.openxmlformats.org/officeDocument/2006/relationships/hyperlink" Target="mailto:Mirko.albani@esa.int" TargetMode="External"/><Relationship Id="rId2" Type="http://schemas.openxmlformats.org/officeDocument/2006/relationships/hyperlink" Target="mailto:Giancarlo.rivolta@esa.int" TargetMode="External"/><Relationship Id="rId1" Type="http://schemas.openxmlformats.org/officeDocument/2006/relationships/slideLayout" Target="../slideLayouts/slideLayout2.xml"/><Relationship Id="rId6" Type="http://schemas.openxmlformats.org/officeDocument/2006/relationships/hyperlink" Target="mailto:pier.giorgio.marchetti@esa.int" TargetMode="External"/><Relationship Id="rId5" Type="http://schemas.openxmlformats.org/officeDocument/2006/relationships/hyperlink" Target="mailto:Philippe.Mougnaud@esa.int" TargetMode="External"/><Relationship Id="rId4" Type="http://schemas.openxmlformats.org/officeDocument/2006/relationships/hyperlink" Target="mailto:Yves.coene@spacebel.b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w3.org/TR/ldp/"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feedbooks.com/api/facets" TargetMode="External"/><Relationship Id="rId2" Type="http://schemas.openxmlformats.org/officeDocument/2006/relationships/hyperlink" Target="http://www.ietf.org/rfc/rfc4685.tx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agger.io/"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ourceforge.net/projects/smarthma/"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ervices-test.eoportal.org/web/guest/fedeo-demo-services" TargetMode="External"/><Relationship Id="rId5" Type="http://schemas.openxmlformats.org/officeDocument/2006/relationships/image" Target="../media/image10.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fedeo-workflow.spacebel.be/opensearch/request/?httpAccept=application/atom+xml&amp;parentIdentifier=EOP:ESA:SENTINEL_1_L1_GRD&amp;orbitDirection=ASCENDING&amp;polarisationMode=HH&amp;startDate=2015-01-01T00:00:00Z&amp;endDate=2015-01-02T00:00:00Z&amp;username=tth&amp;password=tmtri79"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testbed.echo.nasa.gov/cwic-smart/"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geo.spacebel.be/opensearch/readme.html" TargetMode="External"/><Relationship Id="rId2" Type="http://schemas.openxmlformats.org/officeDocument/2006/relationships/hyperlink" Target="http://fedeo.esa.int/opensearch/readme.html" TargetMode="External"/><Relationship Id="rId1" Type="http://schemas.openxmlformats.org/officeDocument/2006/relationships/slideLayout" Target="../slideLayouts/slideLayout2.xml"/><Relationship Id="rId4" Type="http://schemas.openxmlformats.org/officeDocument/2006/relationships/hyperlink" Target="http://services-test.eoportal.org/web/guest/fedeo-demo-servic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ctrTitle" idx="4294967295"/>
          </p:nvPr>
        </p:nvSpPr>
        <p:spPr>
          <a:xfrm>
            <a:off x="684213" y="1196975"/>
            <a:ext cx="7772400" cy="1470025"/>
          </a:xfrm>
        </p:spPr>
        <p:txBody>
          <a:bodyPr/>
          <a:lstStyle/>
          <a:p>
            <a:pPr algn="ctr"/>
            <a:r>
              <a:rPr lang="en-US" altLang="en-US" sz="2800" smtClean="0">
                <a:solidFill>
                  <a:schemeClr val="tx1"/>
                </a:solidFill>
              </a:rPr>
              <a:t>Federated Earth Observation (FedEO) Status</a:t>
            </a:r>
            <a:endParaRPr lang="en-GB" altLang="en-US" sz="2800" smtClean="0">
              <a:solidFill>
                <a:schemeClr val="tx1"/>
              </a:solidFill>
            </a:endParaRPr>
          </a:p>
        </p:txBody>
      </p:sp>
      <p:sp>
        <p:nvSpPr>
          <p:cNvPr id="17410" name="Rectangle 3"/>
          <p:cNvSpPr>
            <a:spLocks noChangeArrowheads="1"/>
          </p:cNvSpPr>
          <p:nvPr/>
        </p:nvSpPr>
        <p:spPr bwMode="auto">
          <a:xfrm>
            <a:off x="539750" y="3808413"/>
            <a:ext cx="813593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a:lnSpc>
                <a:spcPct val="109000"/>
              </a:lnSpc>
              <a:spcBef>
                <a:spcPct val="20000"/>
              </a:spcBef>
              <a:buClr>
                <a:srgbClr val="00549F"/>
              </a:buClr>
            </a:pPr>
            <a:r>
              <a:rPr lang="en-US" altLang="en-US" b="1">
                <a:solidFill>
                  <a:srgbClr val="002A50"/>
                </a:solidFill>
              </a:rPr>
              <a:t>CEOS WGISS Meeting #39</a:t>
            </a:r>
          </a:p>
          <a:p>
            <a:pPr algn="ctr" eaLnBrk="1" hangingPunct="1"/>
            <a:r>
              <a:rPr lang="en-GB" altLang="en-US" b="1">
                <a:solidFill>
                  <a:srgbClr val="002A50"/>
                </a:solidFill>
              </a:rPr>
              <a:t>11 – 15 May, 2015</a:t>
            </a:r>
            <a:endParaRPr lang="en-US" altLang="en-US" b="1">
              <a:solidFill>
                <a:srgbClr val="002A50"/>
              </a:solidFill>
            </a:endParaRPr>
          </a:p>
          <a:p>
            <a:pPr algn="ctr" eaLnBrk="1" hangingPunct="1"/>
            <a:r>
              <a:rPr lang="en-GB" altLang="en-US" b="1">
                <a:solidFill>
                  <a:srgbClr val="002A50"/>
                </a:solidFill>
              </a:rPr>
              <a:t>Tsukuba, Japan</a:t>
            </a:r>
            <a:endParaRPr lang="en-US" altLang="en-US" b="1">
              <a:solidFill>
                <a:srgbClr val="002A50"/>
              </a:solidFill>
            </a:endParaRPr>
          </a:p>
          <a:p>
            <a:pPr algn="ctr" eaLnBrk="1" hangingPunct="1"/>
            <a:r>
              <a:rPr lang="en-GB" altLang="en-US" b="1">
                <a:solidFill>
                  <a:srgbClr val="002A50"/>
                </a:solidFill>
              </a:rPr>
              <a:t>Hosted by JAXA</a:t>
            </a:r>
            <a:endParaRPr lang="en-US" altLang="en-US" b="1">
              <a:solidFill>
                <a:srgbClr val="002A50"/>
              </a:solidFill>
            </a:endParaRPr>
          </a:p>
          <a:p>
            <a:pPr algn="ctr">
              <a:lnSpc>
                <a:spcPct val="109000"/>
              </a:lnSpc>
              <a:spcBef>
                <a:spcPct val="20000"/>
              </a:spcBef>
              <a:buClr>
                <a:srgbClr val="00549F"/>
              </a:buClr>
            </a:pPr>
            <a:endParaRPr lang="en-US" altLang="en-US" b="1">
              <a:solidFill>
                <a:srgbClr val="002A50"/>
              </a:solidFill>
            </a:endParaRPr>
          </a:p>
          <a:p>
            <a:pPr algn="ctr">
              <a:lnSpc>
                <a:spcPct val="109000"/>
              </a:lnSpc>
              <a:spcBef>
                <a:spcPct val="20000"/>
              </a:spcBef>
              <a:buClr>
                <a:srgbClr val="00549F"/>
              </a:buClr>
            </a:pPr>
            <a:r>
              <a:rPr lang="en-US" altLang="en-US" b="1">
                <a:solidFill>
                  <a:srgbClr val="002A50"/>
                </a:solidFill>
              </a:rPr>
              <a:t>M.Albani, P.Mougnaud, A.Della Vecchia (ESA)</a:t>
            </a:r>
          </a:p>
          <a:p>
            <a:pPr algn="ctr">
              <a:lnSpc>
                <a:spcPct val="109000"/>
              </a:lnSpc>
              <a:spcBef>
                <a:spcPct val="20000"/>
              </a:spcBef>
              <a:buClr>
                <a:srgbClr val="00549F"/>
              </a:buClr>
            </a:pPr>
            <a:r>
              <a:rPr lang="en-US" altLang="en-US" b="1">
                <a:solidFill>
                  <a:srgbClr val="002A50"/>
                </a:solidFill>
              </a:rPr>
              <a:t>Yves Coene (Spacebel)</a:t>
            </a:r>
          </a:p>
        </p:txBody>
      </p:sp>
      <p:pic>
        <p:nvPicPr>
          <p:cNvPr id="17411" name="Picture 10" descr="LP_Symposium_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913" y="2378075"/>
            <a:ext cx="37877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1" name="AutoShape 20"/>
          <p:cNvSpPr>
            <a:spLocks noChangeArrowheads="1"/>
          </p:cNvSpPr>
          <p:nvPr/>
        </p:nvSpPr>
        <p:spPr bwMode="auto">
          <a:xfrm>
            <a:off x="755650" y="5084763"/>
            <a:ext cx="1223963" cy="1152525"/>
          </a:xfrm>
          <a:prstGeom prst="foldedCorner">
            <a:avLst>
              <a:gd name="adj" fmla="val 12500"/>
            </a:avLst>
          </a:prstGeom>
          <a:solidFill>
            <a:srgbClr val="CCFFCC"/>
          </a:solidFill>
          <a:ln w="9525">
            <a:solidFill>
              <a:schemeClr val="tx1"/>
            </a:solidFill>
            <a:round/>
            <a:headEnd/>
            <a:tailEnd/>
          </a:ln>
        </p:spPr>
        <p:txBody>
          <a:bodyPr anchor="ct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endParaRPr lang="en-US" altLang="en-US"/>
          </a:p>
        </p:txBody>
      </p:sp>
      <p:sp>
        <p:nvSpPr>
          <p:cNvPr id="30722" name="Rectangle 2"/>
          <p:cNvSpPr>
            <a:spLocks noGrp="1" noChangeArrowheads="1"/>
          </p:cNvSpPr>
          <p:nvPr>
            <p:ph type="title"/>
          </p:nvPr>
        </p:nvSpPr>
        <p:spPr/>
        <p:txBody>
          <a:bodyPr/>
          <a:lstStyle/>
          <a:p>
            <a:r>
              <a:rPr lang="fr-FR" altLang="en-US" smtClean="0"/>
              <a:t>Two Step Search</a:t>
            </a:r>
            <a:endParaRPr lang="en-US" altLang="en-US" smtClean="0"/>
          </a:p>
        </p:txBody>
      </p:sp>
      <p:sp>
        <p:nvSpPr>
          <p:cNvPr id="30723" name="Rectangle 3"/>
          <p:cNvSpPr>
            <a:spLocks noGrp="1" noChangeArrowheads="1"/>
          </p:cNvSpPr>
          <p:nvPr>
            <p:ph type="body" idx="1"/>
          </p:nvPr>
        </p:nvSpPr>
        <p:spPr>
          <a:xfrm>
            <a:off x="287338" y="1412875"/>
            <a:ext cx="8567737" cy="2503488"/>
          </a:xfrm>
        </p:spPr>
        <p:txBody>
          <a:bodyPr/>
          <a:lstStyle/>
          <a:p>
            <a:pPr marL="0" indent="0">
              <a:buFontTx/>
              <a:buNone/>
            </a:pPr>
            <a:r>
              <a:rPr lang="fr-FR" altLang="en-US" smtClean="0">
                <a:solidFill>
                  <a:srgbClr val="000000"/>
                </a:solidFill>
              </a:rPr>
              <a:t>In alignment with CEOS and GEO approaches</a:t>
            </a:r>
            <a:endParaRPr lang="en-US" altLang="en-US" smtClean="0"/>
          </a:p>
        </p:txBody>
      </p:sp>
      <p:sp>
        <p:nvSpPr>
          <p:cNvPr id="30724" name="AutoShape 4"/>
          <p:cNvSpPr>
            <a:spLocks noChangeArrowheads="1"/>
          </p:cNvSpPr>
          <p:nvPr/>
        </p:nvSpPr>
        <p:spPr bwMode="auto">
          <a:xfrm>
            <a:off x="1476375" y="4076700"/>
            <a:ext cx="1871663" cy="1673225"/>
          </a:xfrm>
          <a:prstGeom prst="can">
            <a:avLst>
              <a:gd name="adj" fmla="val 25000"/>
            </a:avLst>
          </a:prstGeom>
          <a:solidFill>
            <a:srgbClr val="FFFF99"/>
          </a:solidFill>
          <a:ln w="9525">
            <a:solidFill>
              <a:schemeClr val="tx1"/>
            </a:solidFill>
            <a:round/>
            <a:headEnd/>
            <a:tailEnd/>
          </a:ln>
        </p:spPr>
        <p:txBody>
          <a:bodyPr anchor="ct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eaLnBrk="1" hangingPunct="1"/>
            <a:r>
              <a:rPr lang="fr-FR" altLang="en-US"/>
              <a:t>FEDEO Collection Catalog</a:t>
            </a:r>
            <a:endParaRPr lang="en-US" altLang="en-US"/>
          </a:p>
        </p:txBody>
      </p:sp>
      <p:sp>
        <p:nvSpPr>
          <p:cNvPr id="30725" name="Rectangle 5"/>
          <p:cNvSpPr>
            <a:spLocks noChangeArrowheads="1"/>
          </p:cNvSpPr>
          <p:nvPr/>
        </p:nvSpPr>
        <p:spPr bwMode="auto">
          <a:xfrm>
            <a:off x="3348038" y="2133600"/>
            <a:ext cx="3529012" cy="935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endParaRPr lang="en-US" altLang="en-US"/>
          </a:p>
        </p:txBody>
      </p:sp>
      <p:sp>
        <p:nvSpPr>
          <p:cNvPr id="30726" name="Text Box 6"/>
          <p:cNvSpPr txBox="1">
            <a:spLocks noChangeArrowheads="1"/>
          </p:cNvSpPr>
          <p:nvPr/>
        </p:nvSpPr>
        <p:spPr bwMode="auto">
          <a:xfrm>
            <a:off x="4572000" y="2420938"/>
            <a:ext cx="9604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FR" altLang="en-US">
                <a:solidFill>
                  <a:schemeClr val="bg2"/>
                </a:solidFill>
              </a:rPr>
              <a:t>FEDEO</a:t>
            </a:r>
            <a:endParaRPr lang="en-US" altLang="en-US">
              <a:solidFill>
                <a:schemeClr val="bg2"/>
              </a:solidFill>
            </a:endParaRPr>
          </a:p>
        </p:txBody>
      </p:sp>
      <p:sp>
        <p:nvSpPr>
          <p:cNvPr id="30727" name="AutoShape 7"/>
          <p:cNvSpPr>
            <a:spLocks noChangeArrowheads="1"/>
          </p:cNvSpPr>
          <p:nvPr/>
        </p:nvSpPr>
        <p:spPr bwMode="auto">
          <a:xfrm>
            <a:off x="6659563" y="4076700"/>
            <a:ext cx="1871662" cy="1800225"/>
          </a:xfrm>
          <a:prstGeom prst="can">
            <a:avLst>
              <a:gd name="adj" fmla="val 25000"/>
            </a:avLst>
          </a:prstGeom>
          <a:solidFill>
            <a:srgbClr val="FFFF99"/>
          </a:solidFill>
          <a:ln w="9525">
            <a:solidFill>
              <a:schemeClr val="tx1"/>
            </a:solidFill>
            <a:round/>
            <a:headEnd/>
            <a:tailEnd/>
          </a:ln>
        </p:spPr>
        <p:txBody>
          <a:bodyPr anchor="ct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endParaRPr lang="en-US" altLang="en-US"/>
          </a:p>
        </p:txBody>
      </p:sp>
      <p:sp>
        <p:nvSpPr>
          <p:cNvPr id="30728" name="AutoShape 8"/>
          <p:cNvSpPr>
            <a:spLocks noChangeArrowheads="1"/>
          </p:cNvSpPr>
          <p:nvPr/>
        </p:nvSpPr>
        <p:spPr bwMode="auto">
          <a:xfrm>
            <a:off x="6084888" y="4221163"/>
            <a:ext cx="1871662" cy="1800225"/>
          </a:xfrm>
          <a:prstGeom prst="can">
            <a:avLst>
              <a:gd name="adj" fmla="val 25000"/>
            </a:avLst>
          </a:prstGeom>
          <a:solidFill>
            <a:srgbClr val="FFFF99"/>
          </a:solidFill>
          <a:ln w="9525">
            <a:solidFill>
              <a:schemeClr val="tx1"/>
            </a:solidFill>
            <a:round/>
            <a:headEnd/>
            <a:tailEnd/>
          </a:ln>
        </p:spPr>
        <p:txBody>
          <a:bodyPr anchor="ct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endParaRPr lang="en-US" altLang="en-US"/>
          </a:p>
        </p:txBody>
      </p:sp>
      <p:sp>
        <p:nvSpPr>
          <p:cNvPr id="30729" name="AutoShape 9"/>
          <p:cNvSpPr>
            <a:spLocks noChangeArrowheads="1"/>
          </p:cNvSpPr>
          <p:nvPr/>
        </p:nvSpPr>
        <p:spPr bwMode="auto">
          <a:xfrm>
            <a:off x="6588125" y="4600575"/>
            <a:ext cx="1871663" cy="1616075"/>
          </a:xfrm>
          <a:prstGeom prst="can">
            <a:avLst>
              <a:gd name="adj" fmla="val 25000"/>
            </a:avLst>
          </a:prstGeom>
          <a:solidFill>
            <a:srgbClr val="FFFF99"/>
          </a:solidFill>
          <a:ln w="9525">
            <a:solidFill>
              <a:schemeClr val="tx1"/>
            </a:solidFill>
            <a:round/>
            <a:headEnd/>
            <a:tailEnd/>
          </a:ln>
        </p:spPr>
        <p:txBody>
          <a:bodyPr anchor="ct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a:t>Product catalogues</a:t>
            </a:r>
          </a:p>
          <a:p>
            <a:pPr eaLnBrk="1" hangingPunct="1"/>
            <a:endParaRPr lang="en-US" altLang="en-US"/>
          </a:p>
        </p:txBody>
      </p:sp>
      <p:sp>
        <p:nvSpPr>
          <p:cNvPr id="30730" name="Line 10"/>
          <p:cNvSpPr>
            <a:spLocks noChangeShapeType="1"/>
          </p:cNvSpPr>
          <p:nvPr/>
        </p:nvSpPr>
        <p:spPr bwMode="auto">
          <a:xfrm flipH="1">
            <a:off x="2627313" y="3068638"/>
            <a:ext cx="2232025" cy="1152525"/>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spAutoFit/>
          </a:bodyPr>
          <a:lstStyle/>
          <a:p>
            <a:endParaRPr lang="en-US"/>
          </a:p>
        </p:txBody>
      </p:sp>
      <p:sp>
        <p:nvSpPr>
          <p:cNvPr id="30731" name="Text Box 11"/>
          <p:cNvSpPr txBox="1">
            <a:spLocks noChangeArrowheads="1"/>
          </p:cNvSpPr>
          <p:nvPr/>
        </p:nvSpPr>
        <p:spPr bwMode="auto">
          <a:xfrm>
            <a:off x="2916238" y="3429000"/>
            <a:ext cx="23209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FR" altLang="en-US">
                <a:solidFill>
                  <a:schemeClr val="bg2"/>
                </a:solidFill>
              </a:rPr>
              <a:t>1 collection search</a:t>
            </a:r>
            <a:endParaRPr lang="en-US" altLang="en-US">
              <a:solidFill>
                <a:schemeClr val="bg2"/>
              </a:solidFill>
            </a:endParaRPr>
          </a:p>
        </p:txBody>
      </p:sp>
      <p:sp>
        <p:nvSpPr>
          <p:cNvPr id="30732" name="Line 12"/>
          <p:cNvSpPr>
            <a:spLocks noChangeShapeType="1"/>
          </p:cNvSpPr>
          <p:nvPr/>
        </p:nvSpPr>
        <p:spPr bwMode="auto">
          <a:xfrm>
            <a:off x="5076825" y="3068638"/>
            <a:ext cx="1871663" cy="1081087"/>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30733" name="Text Box 13"/>
          <p:cNvSpPr txBox="1">
            <a:spLocks noChangeArrowheads="1"/>
          </p:cNvSpPr>
          <p:nvPr/>
        </p:nvSpPr>
        <p:spPr bwMode="auto">
          <a:xfrm>
            <a:off x="5508625" y="3429000"/>
            <a:ext cx="211931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FR" altLang="en-US">
                <a:solidFill>
                  <a:schemeClr val="bg2"/>
                </a:solidFill>
              </a:rPr>
              <a:t>2 product search</a:t>
            </a:r>
            <a:endParaRPr lang="en-US" altLang="en-US">
              <a:solidFill>
                <a:schemeClr val="bg2"/>
              </a:solidFill>
            </a:endParaRPr>
          </a:p>
        </p:txBody>
      </p:sp>
      <p:sp>
        <p:nvSpPr>
          <p:cNvPr id="24591" name="AutoShape 15"/>
          <p:cNvSpPr>
            <a:spLocks noChangeArrowheads="1"/>
          </p:cNvSpPr>
          <p:nvPr/>
        </p:nvSpPr>
        <p:spPr bwMode="auto">
          <a:xfrm>
            <a:off x="827088" y="4797425"/>
            <a:ext cx="1368425" cy="1439863"/>
          </a:xfrm>
          <a:prstGeom prst="foldedCorner">
            <a:avLst>
              <a:gd name="adj" fmla="val 12500"/>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defRPr/>
            </a:pPr>
            <a:endParaRPr lang="en-US">
              <a:ea typeface="+mn-ea"/>
              <a:cs typeface="ＭＳ Ｐゴシック" charset="0"/>
            </a:endParaRPr>
          </a:p>
        </p:txBody>
      </p:sp>
      <p:sp>
        <p:nvSpPr>
          <p:cNvPr id="24592" name="AutoShape 16"/>
          <p:cNvSpPr>
            <a:spLocks noChangeArrowheads="1"/>
          </p:cNvSpPr>
          <p:nvPr/>
        </p:nvSpPr>
        <p:spPr bwMode="auto">
          <a:xfrm>
            <a:off x="0" y="5949950"/>
            <a:ext cx="971550" cy="908050"/>
          </a:xfrm>
          <a:prstGeom prst="foldedCorner">
            <a:avLst>
              <a:gd name="adj" fmla="val 12500"/>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defRPr/>
            </a:pPr>
            <a:endParaRPr lang="en-US">
              <a:ea typeface="+mn-ea"/>
              <a:cs typeface="ＭＳ Ｐゴシック" charset="0"/>
            </a:endParaRPr>
          </a:p>
        </p:txBody>
      </p:sp>
      <p:sp>
        <p:nvSpPr>
          <p:cNvPr id="30736" name="AutoShape 17"/>
          <p:cNvSpPr>
            <a:spLocks noChangeArrowheads="1"/>
          </p:cNvSpPr>
          <p:nvPr/>
        </p:nvSpPr>
        <p:spPr bwMode="auto">
          <a:xfrm>
            <a:off x="684213" y="5300663"/>
            <a:ext cx="1223962" cy="1152525"/>
          </a:xfrm>
          <a:prstGeom prst="foldedCorner">
            <a:avLst>
              <a:gd name="adj" fmla="val 12500"/>
            </a:avLst>
          </a:prstGeom>
          <a:solidFill>
            <a:srgbClr val="CCFFCC"/>
          </a:solidFill>
          <a:ln w="9525">
            <a:solidFill>
              <a:schemeClr val="tx1"/>
            </a:solidFill>
            <a:round/>
            <a:headEnd/>
            <a:tailEnd/>
          </a:ln>
        </p:spPr>
        <p:txBody>
          <a:bodyPr anchor="ct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endParaRPr lang="en-US" altLang="en-US"/>
          </a:p>
        </p:txBody>
      </p:sp>
      <p:sp>
        <p:nvSpPr>
          <p:cNvPr id="30737" name="Text Box 18"/>
          <p:cNvSpPr txBox="1">
            <a:spLocks noChangeArrowheads="1"/>
          </p:cNvSpPr>
          <p:nvPr/>
        </p:nvSpPr>
        <p:spPr bwMode="auto">
          <a:xfrm>
            <a:off x="755650" y="5445125"/>
            <a:ext cx="11525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FR" altLang="en-US" sz="1400">
                <a:solidFill>
                  <a:schemeClr val="bg2"/>
                </a:solidFill>
              </a:rPr>
              <a:t>ISO Collection metadata</a:t>
            </a:r>
            <a:endParaRPr lang="en-US" altLang="en-US" sz="1400">
              <a:solidFill>
                <a:schemeClr val="bg2"/>
              </a:solidFill>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0825" y="333375"/>
            <a:ext cx="7372350" cy="574675"/>
          </a:xfrm>
          <a:prstGeom prst="rect">
            <a:avLst/>
          </a:prstGeom>
        </p:spPr>
        <p:txBody>
          <a:bodyPr/>
          <a:lstStyle/>
          <a:p>
            <a:pPr>
              <a:defRPr/>
            </a:pPr>
            <a:r>
              <a:rPr lang="fr-FR" sz="2400" b="1" kern="0" dirty="0" err="1">
                <a:solidFill>
                  <a:schemeClr val="bg1"/>
                </a:solidFill>
                <a:latin typeface="+mj-lt"/>
                <a:ea typeface="+mj-ea"/>
                <a:cs typeface="+mj-cs"/>
              </a:rPr>
              <a:t>Current</a:t>
            </a:r>
            <a:r>
              <a:rPr lang="fr-FR" sz="2400" b="1" kern="0" dirty="0">
                <a:solidFill>
                  <a:schemeClr val="bg1"/>
                </a:solidFill>
                <a:latin typeface="+mj-lt"/>
                <a:ea typeface="+mj-ea"/>
                <a:cs typeface="+mj-cs"/>
              </a:rPr>
              <a:t> </a:t>
            </a:r>
            <a:r>
              <a:rPr lang="fr-FR" sz="2400" b="1" kern="0" dirty="0" err="1">
                <a:solidFill>
                  <a:schemeClr val="bg1"/>
                </a:solidFill>
                <a:latin typeface="+mj-lt"/>
                <a:ea typeface="+mj-ea"/>
                <a:cs typeface="+mj-cs"/>
              </a:rPr>
              <a:t>FedEO</a:t>
            </a:r>
            <a:r>
              <a:rPr lang="fr-FR" sz="2400" b="1" kern="0" dirty="0">
                <a:solidFill>
                  <a:schemeClr val="bg1"/>
                </a:solidFill>
                <a:latin typeface="+mj-lt"/>
                <a:ea typeface="+mj-ea"/>
                <a:cs typeface="+mj-cs"/>
              </a:rPr>
              <a:t> </a:t>
            </a:r>
            <a:r>
              <a:rPr lang="fr-FR" sz="2400" b="1" kern="0" dirty="0" err="1">
                <a:solidFill>
                  <a:schemeClr val="bg1"/>
                </a:solidFill>
                <a:latin typeface="+mj-lt"/>
                <a:ea typeface="+mj-ea"/>
                <a:cs typeface="+mj-cs"/>
              </a:rPr>
              <a:t>two</a:t>
            </a:r>
            <a:r>
              <a:rPr lang="fr-FR" sz="2400" b="1" kern="0" dirty="0">
                <a:solidFill>
                  <a:schemeClr val="bg1"/>
                </a:solidFill>
                <a:latin typeface="+mj-lt"/>
                <a:ea typeface="+mj-ea"/>
                <a:cs typeface="+mj-cs"/>
              </a:rPr>
              <a:t> </a:t>
            </a:r>
            <a:r>
              <a:rPr lang="fr-FR" sz="2400" b="1" kern="0" dirty="0" err="1">
                <a:solidFill>
                  <a:schemeClr val="bg1"/>
                </a:solidFill>
                <a:latin typeface="+mj-lt"/>
                <a:ea typeface="+mj-ea"/>
                <a:cs typeface="+mj-cs"/>
              </a:rPr>
              <a:t>steps</a:t>
            </a:r>
            <a:r>
              <a:rPr lang="fr-FR" sz="2400" b="1" kern="0" dirty="0">
                <a:solidFill>
                  <a:schemeClr val="bg1"/>
                </a:solidFill>
                <a:latin typeface="+mj-lt"/>
                <a:ea typeface="+mj-ea"/>
                <a:cs typeface="+mj-cs"/>
              </a:rPr>
              <a:t> </a:t>
            </a:r>
            <a:r>
              <a:rPr lang="fr-FR" sz="2400" b="1" kern="0" dirty="0" err="1">
                <a:solidFill>
                  <a:schemeClr val="bg1"/>
                </a:solidFill>
                <a:latin typeface="+mj-lt"/>
                <a:ea typeface="+mj-ea"/>
                <a:cs typeface="+mj-cs"/>
              </a:rPr>
              <a:t>based</a:t>
            </a:r>
            <a:r>
              <a:rPr lang="fr-FR" sz="2400" b="1" kern="0" dirty="0">
                <a:solidFill>
                  <a:schemeClr val="bg1"/>
                </a:solidFill>
                <a:latin typeface="+mj-lt"/>
                <a:ea typeface="+mj-ea"/>
                <a:cs typeface="+mj-cs"/>
              </a:rPr>
              <a:t> </a:t>
            </a:r>
            <a:r>
              <a:rPr lang="fr-FR" sz="2400" b="1" kern="0" dirty="0" err="1">
                <a:solidFill>
                  <a:schemeClr val="bg1"/>
                </a:solidFill>
                <a:latin typeface="+mj-lt"/>
                <a:ea typeface="+mj-ea"/>
                <a:cs typeface="+mj-cs"/>
              </a:rPr>
              <a:t>search</a:t>
            </a:r>
            <a:endParaRPr lang="en-US" sz="2400" b="1" kern="0" dirty="0">
              <a:solidFill>
                <a:schemeClr val="bg1"/>
              </a:solidFill>
              <a:latin typeface="+mj-lt"/>
              <a:ea typeface="+mj-ea"/>
              <a:cs typeface="+mj-cs"/>
            </a:endParaRPr>
          </a:p>
        </p:txBody>
      </p:sp>
      <p:sp>
        <p:nvSpPr>
          <p:cNvPr id="31746" name="Content Placeholder 2"/>
          <p:cNvSpPr txBox="1">
            <a:spLocks/>
          </p:cNvSpPr>
          <p:nvPr/>
        </p:nvSpPr>
        <p:spPr bwMode="auto">
          <a:xfrm>
            <a:off x="287338" y="1484313"/>
            <a:ext cx="85677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Verdana" pitchFamily="34" charset="0"/>
                <a:ea typeface="MS PGothic" pitchFamily="34" charset="-128"/>
              </a:defRPr>
            </a:lvl1pPr>
            <a:lvl2pPr marL="800100" indent="-34290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buFontTx/>
              <a:buChar char="•"/>
            </a:pPr>
            <a:r>
              <a:rPr lang="fr-FR" altLang="en-US">
                <a:solidFill>
                  <a:srgbClr val="000000"/>
                </a:solidFill>
              </a:rPr>
              <a:t>Two step search approach:</a:t>
            </a:r>
          </a:p>
          <a:p>
            <a:pPr lvl="1" eaLnBrk="1" hangingPunct="1">
              <a:buFontTx/>
              <a:buChar char="•"/>
            </a:pPr>
            <a:r>
              <a:rPr lang="fr-FR" altLang="en-US">
                <a:solidFill>
                  <a:srgbClr val="000000"/>
                </a:solidFill>
              </a:rPr>
              <a:t>Step 1: search dataset series (currently parallel search in 3 catalogs - see below)</a:t>
            </a:r>
          </a:p>
          <a:p>
            <a:pPr lvl="1" eaLnBrk="1" hangingPunct="1">
              <a:buFontTx/>
              <a:buChar char="•"/>
            </a:pPr>
            <a:r>
              <a:rPr lang="fr-FR" altLang="en-US">
                <a:solidFill>
                  <a:srgbClr val="000000"/>
                </a:solidFill>
              </a:rPr>
              <a:t>Step 2: search datasets inside the selected dataset series</a:t>
            </a:r>
          </a:p>
        </p:txBody>
      </p:sp>
      <p:pic>
        <p:nvPicPr>
          <p:cNvPr id="31747" name="Picture 5" descr="collections-v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97200"/>
            <a:ext cx="91440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Brace 6"/>
          <p:cNvSpPr>
            <a:spLocks/>
          </p:cNvSpPr>
          <p:nvPr/>
        </p:nvSpPr>
        <p:spPr bwMode="auto">
          <a:xfrm rot="5400000">
            <a:off x="7848601" y="3752850"/>
            <a:ext cx="360362" cy="1728787"/>
          </a:xfrm>
          <a:prstGeom prst="rightBrace">
            <a:avLst>
              <a:gd name="adj1" fmla="val 8329"/>
              <a:gd name="adj2" fmla="val 50000"/>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sp>
        <p:nvSpPr>
          <p:cNvPr id="31749" name="TextBox 8"/>
          <p:cNvSpPr txBox="1">
            <a:spLocks noChangeArrowheads="1"/>
          </p:cNvSpPr>
          <p:nvPr/>
        </p:nvSpPr>
        <p:spPr bwMode="auto">
          <a:xfrm>
            <a:off x="7596188" y="4868863"/>
            <a:ext cx="10699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sz="1200"/>
              <a:t>In progress</a:t>
            </a:r>
            <a:endParaRPr lang="en-US" altLang="en-US" sz="1200"/>
          </a:p>
        </p:txBody>
      </p:sp>
      <p:sp>
        <p:nvSpPr>
          <p:cNvPr id="10" name="Right Brace 9"/>
          <p:cNvSpPr>
            <a:spLocks/>
          </p:cNvSpPr>
          <p:nvPr/>
        </p:nvSpPr>
        <p:spPr bwMode="auto">
          <a:xfrm>
            <a:off x="1835150" y="5516563"/>
            <a:ext cx="433388" cy="792162"/>
          </a:xfrm>
          <a:prstGeom prst="rightBrace">
            <a:avLst>
              <a:gd name="adj1" fmla="val 8335"/>
              <a:gd name="adj2" fmla="val 50000"/>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sp>
        <p:nvSpPr>
          <p:cNvPr id="31751" name="TextBox 10"/>
          <p:cNvSpPr txBox="1">
            <a:spLocks noChangeArrowheads="1"/>
          </p:cNvSpPr>
          <p:nvPr/>
        </p:nvSpPr>
        <p:spPr bwMode="auto">
          <a:xfrm>
            <a:off x="2411413" y="5805488"/>
            <a:ext cx="5237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sz="1200"/>
              <a:t>Includes ASF, M2CS, CSCDA, CWIC  etc. dataset series metadata</a:t>
            </a:r>
            <a:endParaRPr lang="en-US" altLang="en-US" sz="120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txBox="1">
            <a:spLocks/>
          </p:cNvSpPr>
          <p:nvPr/>
        </p:nvSpPr>
        <p:spPr bwMode="auto">
          <a:xfrm>
            <a:off x="250825" y="263525"/>
            <a:ext cx="73723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US" altLang="en-US" b="1">
                <a:solidFill>
                  <a:schemeClr val="bg1"/>
                </a:solidFill>
              </a:rPr>
              <a:t>Future Metadata Handling in FedEO: </a:t>
            </a:r>
            <a:r>
              <a:rPr lang="fr-FR" altLang="en-US" b="1">
                <a:solidFill>
                  <a:schemeClr val="bg1"/>
                </a:solidFill>
              </a:rPr>
              <a:t>Collection search</a:t>
            </a:r>
          </a:p>
        </p:txBody>
      </p:sp>
      <p:sp>
        <p:nvSpPr>
          <p:cNvPr id="32770" name="TextBox 131"/>
          <p:cNvSpPr txBox="1">
            <a:spLocks noChangeArrowheads="1"/>
          </p:cNvSpPr>
          <p:nvPr/>
        </p:nvSpPr>
        <p:spPr bwMode="auto">
          <a:xfrm>
            <a:off x="107950" y="6518275"/>
            <a:ext cx="30019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600"/>
              <a:t>OSDD is collection-specific.</a:t>
            </a:r>
          </a:p>
        </p:txBody>
      </p:sp>
      <p:sp>
        <p:nvSpPr>
          <p:cNvPr id="3" name="Rectangle 2"/>
          <p:cNvSpPr>
            <a:spLocks noChangeArrowheads="1"/>
          </p:cNvSpPr>
          <p:nvPr/>
        </p:nvSpPr>
        <p:spPr bwMode="auto">
          <a:xfrm>
            <a:off x="2765425" y="2544763"/>
            <a:ext cx="5629275" cy="204787"/>
          </a:xfrm>
          <a:prstGeom prst="rect">
            <a:avLst/>
          </a:prstGeom>
          <a:solidFill>
            <a:srgbClr val="C5EDFF"/>
          </a:solidFill>
          <a:ln w="9525">
            <a:solidFill>
              <a:schemeClr val="tx1"/>
            </a:solidFill>
            <a:miter lim="800000"/>
            <a:headEnd/>
            <a:tailEnd/>
          </a:ln>
          <a:effectLst>
            <a:outerShdw blurRad="63500" dist="23000" dir="5400000" rotWithShape="0">
              <a:srgbClr val="000000">
                <a:alpha val="34998"/>
              </a:srgbClr>
            </a:outerShdw>
          </a:effectLst>
        </p:spPr>
        <p:txBody>
          <a:bodyPr anchor="ctr"/>
          <a:lstStyle/>
          <a:p>
            <a:pPr algn="ctr">
              <a:defRPr/>
            </a:pPr>
            <a:r>
              <a:rPr lang="en-US" sz="800" dirty="0" err="1">
                <a:latin typeface="+mn-lt"/>
                <a:ea typeface="+mn-ea"/>
              </a:rPr>
              <a:t>FedEO</a:t>
            </a:r>
            <a:r>
              <a:rPr lang="en-US" sz="800" dirty="0">
                <a:latin typeface="+mn-lt"/>
                <a:ea typeface="+mn-ea"/>
              </a:rPr>
              <a:t> </a:t>
            </a:r>
            <a:r>
              <a:rPr lang="en-US" sz="800" dirty="0" err="1">
                <a:latin typeface="+mn-lt"/>
                <a:ea typeface="+mn-ea"/>
              </a:rPr>
              <a:t>OpenSearch</a:t>
            </a:r>
            <a:endParaRPr lang="en-US" sz="800" dirty="0">
              <a:latin typeface="+mn-lt"/>
              <a:ea typeface="+mn-ea"/>
            </a:endParaRPr>
          </a:p>
        </p:txBody>
      </p:sp>
      <p:sp>
        <p:nvSpPr>
          <p:cNvPr id="5" name="Can 4"/>
          <p:cNvSpPr>
            <a:spLocks noChangeArrowheads="1"/>
          </p:cNvSpPr>
          <p:nvPr/>
        </p:nvSpPr>
        <p:spPr bwMode="auto">
          <a:xfrm>
            <a:off x="2574925" y="3360738"/>
            <a:ext cx="858838" cy="711200"/>
          </a:xfrm>
          <a:prstGeom prst="can">
            <a:avLst>
              <a:gd name="adj" fmla="val 25000"/>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900" dirty="0" err="1">
                <a:latin typeface="+mn-lt"/>
                <a:ea typeface="+mn-ea"/>
              </a:rPr>
              <a:t>FedEO</a:t>
            </a:r>
            <a:endParaRPr lang="en-US" sz="900" dirty="0">
              <a:latin typeface="+mn-lt"/>
              <a:ea typeface="+mn-ea"/>
            </a:endParaRPr>
          </a:p>
          <a:p>
            <a:pPr algn="ctr">
              <a:defRPr/>
            </a:pPr>
            <a:r>
              <a:rPr lang="en-US" sz="900" dirty="0">
                <a:latin typeface="+mn-lt"/>
                <a:ea typeface="+mn-ea"/>
              </a:rPr>
              <a:t>I15</a:t>
            </a:r>
          </a:p>
        </p:txBody>
      </p:sp>
      <p:sp>
        <p:nvSpPr>
          <p:cNvPr id="32773" name="Oval 28"/>
          <p:cNvSpPr>
            <a:spLocks noChangeArrowheads="1"/>
          </p:cNvSpPr>
          <p:nvPr/>
        </p:nvSpPr>
        <p:spPr bwMode="auto">
          <a:xfrm>
            <a:off x="5437188" y="1831975"/>
            <a:ext cx="185737" cy="195263"/>
          </a:xfrm>
          <a:prstGeom prst="ellipse">
            <a:avLst/>
          </a:prstGeom>
          <a:solidFill>
            <a:schemeClr val="bg1"/>
          </a:solidFill>
          <a:ln w="19050">
            <a:solidFill>
              <a:schemeClr val="tx1"/>
            </a:solidFill>
            <a:round/>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endParaRPr lang="en-US" altLang="en-US"/>
          </a:p>
        </p:txBody>
      </p:sp>
      <p:sp>
        <p:nvSpPr>
          <p:cNvPr id="32774" name="Line 54"/>
          <p:cNvSpPr>
            <a:spLocks noChangeShapeType="1"/>
          </p:cNvSpPr>
          <p:nvPr/>
        </p:nvSpPr>
        <p:spPr bwMode="auto">
          <a:xfrm>
            <a:off x="5527675" y="2027238"/>
            <a:ext cx="0" cy="509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Folded Corner 7"/>
          <p:cNvSpPr>
            <a:spLocks noChangeArrowheads="1"/>
          </p:cNvSpPr>
          <p:nvPr/>
        </p:nvSpPr>
        <p:spPr bwMode="auto">
          <a:xfrm>
            <a:off x="4578350" y="1981200"/>
            <a:ext cx="763588" cy="307975"/>
          </a:xfrm>
          <a:prstGeom prst="foldedCorner">
            <a:avLst>
              <a:gd name="adj" fmla="val 16667"/>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OSDD</a:t>
            </a:r>
          </a:p>
        </p:txBody>
      </p:sp>
      <p:sp>
        <p:nvSpPr>
          <p:cNvPr id="10" name="Can 9"/>
          <p:cNvSpPr>
            <a:spLocks noChangeArrowheads="1"/>
          </p:cNvSpPr>
          <p:nvPr/>
        </p:nvSpPr>
        <p:spPr bwMode="auto">
          <a:xfrm>
            <a:off x="4387850" y="3360738"/>
            <a:ext cx="666750" cy="711200"/>
          </a:xfrm>
          <a:prstGeom prst="can">
            <a:avLst>
              <a:gd name="adj" fmla="val 25002"/>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GPOD</a:t>
            </a:r>
          </a:p>
        </p:txBody>
      </p:sp>
      <p:sp>
        <p:nvSpPr>
          <p:cNvPr id="11" name="Can 10"/>
          <p:cNvSpPr>
            <a:spLocks noChangeArrowheads="1"/>
          </p:cNvSpPr>
          <p:nvPr/>
        </p:nvSpPr>
        <p:spPr bwMode="auto">
          <a:xfrm>
            <a:off x="5246688" y="3360738"/>
            <a:ext cx="668337" cy="711200"/>
          </a:xfrm>
          <a:prstGeom prst="can">
            <a:avLst>
              <a:gd name="adj" fmla="val 25002"/>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VA4</a:t>
            </a:r>
          </a:p>
        </p:txBody>
      </p:sp>
      <p:sp>
        <p:nvSpPr>
          <p:cNvPr id="32778" name="TextBox 11"/>
          <p:cNvSpPr txBox="1">
            <a:spLocks noChangeArrowheads="1"/>
          </p:cNvSpPr>
          <p:nvPr/>
        </p:nvSpPr>
        <p:spPr bwMode="auto">
          <a:xfrm>
            <a:off x="1173163" y="1384300"/>
            <a:ext cx="26082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600"/>
              <a:t>Collection Search</a:t>
            </a:r>
          </a:p>
        </p:txBody>
      </p:sp>
      <p:cxnSp>
        <p:nvCxnSpPr>
          <p:cNvPr id="14" name="Straight Connector 13"/>
          <p:cNvCxnSpPr>
            <a:stCxn id="5" idx="1"/>
          </p:cNvCxnSpPr>
          <p:nvPr/>
        </p:nvCxnSpPr>
        <p:spPr>
          <a:xfrm flipH="1" flipV="1">
            <a:off x="3003550" y="2749550"/>
            <a:ext cx="0" cy="6111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4729163" y="2747963"/>
            <a:ext cx="7937" cy="61912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561013" y="2747963"/>
            <a:ext cx="9525" cy="61912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a:spLocks noChangeArrowheads="1"/>
          </p:cNvSpPr>
          <p:nvPr/>
        </p:nvSpPr>
        <p:spPr bwMode="auto">
          <a:xfrm>
            <a:off x="2168525" y="2363788"/>
            <a:ext cx="6759575" cy="3297237"/>
          </a:xfrm>
          <a:prstGeom prst="rect">
            <a:avLst/>
          </a:prstGeom>
          <a:noFill/>
          <a:ln w="9525">
            <a:solidFill>
              <a:schemeClr val="tx1"/>
            </a:solidFill>
            <a:prstDash val="dash"/>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32783" name="TextBox 29"/>
          <p:cNvSpPr txBox="1">
            <a:spLocks noChangeArrowheads="1"/>
          </p:cNvSpPr>
          <p:nvPr/>
        </p:nvSpPr>
        <p:spPr bwMode="auto">
          <a:xfrm>
            <a:off x="8278813" y="5300663"/>
            <a:ext cx="7572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000"/>
              <a:t>@ESA</a:t>
            </a:r>
          </a:p>
        </p:txBody>
      </p:sp>
      <p:sp>
        <p:nvSpPr>
          <p:cNvPr id="31" name="Can 30"/>
          <p:cNvSpPr>
            <a:spLocks noChangeArrowheads="1"/>
          </p:cNvSpPr>
          <p:nvPr/>
        </p:nvSpPr>
        <p:spPr bwMode="auto">
          <a:xfrm>
            <a:off x="6122988" y="5591175"/>
            <a:ext cx="668337" cy="711200"/>
          </a:xfrm>
          <a:prstGeom prst="can">
            <a:avLst>
              <a:gd name="adj" fmla="val 25002"/>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IDN</a:t>
            </a:r>
          </a:p>
        </p:txBody>
      </p:sp>
      <p:cxnSp>
        <p:nvCxnSpPr>
          <p:cNvPr id="32" name="Straight Connector 31"/>
          <p:cNvCxnSpPr>
            <a:stCxn id="31" idx="1"/>
          </p:cNvCxnSpPr>
          <p:nvPr/>
        </p:nvCxnSpPr>
        <p:spPr>
          <a:xfrm flipH="1" flipV="1">
            <a:off x="6443663" y="2781300"/>
            <a:ext cx="14287" cy="2809875"/>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4" name="Can 33"/>
          <p:cNvSpPr>
            <a:spLocks noChangeArrowheads="1"/>
          </p:cNvSpPr>
          <p:nvPr/>
        </p:nvSpPr>
        <p:spPr bwMode="auto">
          <a:xfrm>
            <a:off x="6981825" y="5597525"/>
            <a:ext cx="668338" cy="711200"/>
          </a:xfrm>
          <a:prstGeom prst="can">
            <a:avLst>
              <a:gd name="adj" fmla="val 25002"/>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ECHO</a:t>
            </a:r>
          </a:p>
        </p:txBody>
      </p:sp>
      <p:cxnSp>
        <p:nvCxnSpPr>
          <p:cNvPr id="35" name="Straight Connector 34"/>
          <p:cNvCxnSpPr>
            <a:stCxn id="34" idx="1"/>
          </p:cNvCxnSpPr>
          <p:nvPr/>
        </p:nvCxnSpPr>
        <p:spPr>
          <a:xfrm flipH="1" flipV="1">
            <a:off x="7308850" y="2781300"/>
            <a:ext cx="7938" cy="2816225"/>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36" name="Folded Corner 35"/>
          <p:cNvSpPr>
            <a:spLocks noChangeArrowheads="1"/>
          </p:cNvSpPr>
          <p:nvPr/>
        </p:nvSpPr>
        <p:spPr bwMode="auto">
          <a:xfrm>
            <a:off x="2274888" y="3040063"/>
            <a:ext cx="682625" cy="246062"/>
          </a:xfrm>
          <a:prstGeom prst="foldedCorner">
            <a:avLst>
              <a:gd name="adj" fmla="val 16667"/>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OSDD</a:t>
            </a:r>
          </a:p>
        </p:txBody>
      </p:sp>
      <p:sp>
        <p:nvSpPr>
          <p:cNvPr id="38" name="Folded Corner 37"/>
          <p:cNvSpPr>
            <a:spLocks noChangeArrowheads="1"/>
          </p:cNvSpPr>
          <p:nvPr/>
        </p:nvSpPr>
        <p:spPr bwMode="auto">
          <a:xfrm>
            <a:off x="3910013" y="2952750"/>
            <a:ext cx="682625" cy="246063"/>
          </a:xfrm>
          <a:prstGeom prst="foldedCorner">
            <a:avLst>
              <a:gd name="adj" fmla="val 16667"/>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OSDD</a:t>
            </a:r>
          </a:p>
        </p:txBody>
      </p:sp>
      <p:sp>
        <p:nvSpPr>
          <p:cNvPr id="39" name="Folded Corner 38"/>
          <p:cNvSpPr>
            <a:spLocks noChangeArrowheads="1"/>
          </p:cNvSpPr>
          <p:nvPr/>
        </p:nvSpPr>
        <p:spPr bwMode="auto">
          <a:xfrm>
            <a:off x="4768850" y="2952750"/>
            <a:ext cx="682625" cy="246063"/>
          </a:xfrm>
          <a:prstGeom prst="foldedCorner">
            <a:avLst>
              <a:gd name="adj" fmla="val 16667"/>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OSDD</a:t>
            </a:r>
          </a:p>
        </p:txBody>
      </p:sp>
      <p:sp>
        <p:nvSpPr>
          <p:cNvPr id="40" name="Folded Corner 39"/>
          <p:cNvSpPr>
            <a:spLocks noChangeArrowheads="1"/>
          </p:cNvSpPr>
          <p:nvPr/>
        </p:nvSpPr>
        <p:spPr bwMode="auto">
          <a:xfrm>
            <a:off x="5721350" y="3032125"/>
            <a:ext cx="681038" cy="247650"/>
          </a:xfrm>
          <a:prstGeom prst="foldedCorner">
            <a:avLst>
              <a:gd name="adj" fmla="val 16667"/>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OSDD</a:t>
            </a:r>
          </a:p>
        </p:txBody>
      </p:sp>
      <p:sp>
        <p:nvSpPr>
          <p:cNvPr id="41" name="Folded Corner 40"/>
          <p:cNvSpPr>
            <a:spLocks noChangeArrowheads="1"/>
          </p:cNvSpPr>
          <p:nvPr/>
        </p:nvSpPr>
        <p:spPr bwMode="auto">
          <a:xfrm>
            <a:off x="6573838" y="3032125"/>
            <a:ext cx="681037" cy="247650"/>
          </a:xfrm>
          <a:prstGeom prst="foldedCorner">
            <a:avLst>
              <a:gd name="adj" fmla="val 16667"/>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OSDD</a:t>
            </a:r>
          </a:p>
        </p:txBody>
      </p:sp>
      <p:cxnSp>
        <p:nvCxnSpPr>
          <p:cNvPr id="48" name="Shape 47"/>
          <p:cNvCxnSpPr>
            <a:cxnSpLocks noChangeShapeType="1"/>
            <a:stCxn id="5" idx="3"/>
            <a:endCxn id="31" idx="3"/>
          </p:cNvCxnSpPr>
          <p:nvPr/>
        </p:nvCxnSpPr>
        <p:spPr bwMode="auto">
          <a:xfrm rot="16200000" flipH="1">
            <a:off x="3615531" y="3459957"/>
            <a:ext cx="2230437" cy="3454400"/>
          </a:xfrm>
          <a:prstGeom prst="bentConnector3">
            <a:avLst>
              <a:gd name="adj1" fmla="val 110250"/>
            </a:avLst>
          </a:prstGeom>
          <a:noFill/>
          <a:ln w="19050">
            <a:solidFill>
              <a:srgbClr val="FF0000"/>
            </a:solidFill>
            <a:prstDash val="dash"/>
            <a:miter lim="800000"/>
            <a:headEnd type="arrow" w="med" len="me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2794" name="TextBox 52"/>
          <p:cNvSpPr txBox="1">
            <a:spLocks noChangeArrowheads="1"/>
          </p:cNvSpPr>
          <p:nvPr/>
        </p:nvSpPr>
        <p:spPr bwMode="auto">
          <a:xfrm>
            <a:off x="2995613" y="5859463"/>
            <a:ext cx="21129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800"/>
              <a:t>synch/convert (fedeo</a:t>
            </a:r>
            <a:r>
              <a:rPr lang="en-US" altLang="en-US" sz="800">
                <a:solidFill>
                  <a:srgbClr val="FF0000"/>
                </a:solidFill>
              </a:rPr>
              <a:t>/cwic</a:t>
            </a:r>
            <a:r>
              <a:rPr lang="en-US" altLang="en-US" sz="800"/>
              <a:t>)</a:t>
            </a:r>
          </a:p>
        </p:txBody>
      </p:sp>
      <p:sp>
        <p:nvSpPr>
          <p:cNvPr id="54" name="Folded Corner 53"/>
          <p:cNvSpPr>
            <a:spLocks noChangeArrowheads="1"/>
          </p:cNvSpPr>
          <p:nvPr/>
        </p:nvSpPr>
        <p:spPr bwMode="auto">
          <a:xfrm>
            <a:off x="3670300" y="3789363"/>
            <a:ext cx="446088" cy="500062"/>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rPr>
              <a:t>ISO</a:t>
            </a:r>
          </a:p>
        </p:txBody>
      </p:sp>
      <p:sp>
        <p:nvSpPr>
          <p:cNvPr id="55" name="Folded Corner 54"/>
          <p:cNvSpPr>
            <a:spLocks noChangeArrowheads="1"/>
          </p:cNvSpPr>
          <p:nvPr/>
        </p:nvSpPr>
        <p:spPr bwMode="auto">
          <a:xfrm>
            <a:off x="3035300" y="4711700"/>
            <a:ext cx="446088" cy="501650"/>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rPr>
              <a:t>ISO</a:t>
            </a:r>
          </a:p>
        </p:txBody>
      </p:sp>
      <p:sp>
        <p:nvSpPr>
          <p:cNvPr id="56" name="Folded Corner 55"/>
          <p:cNvSpPr>
            <a:spLocks noChangeArrowheads="1"/>
          </p:cNvSpPr>
          <p:nvPr/>
        </p:nvSpPr>
        <p:spPr bwMode="auto">
          <a:xfrm>
            <a:off x="5703888" y="1660525"/>
            <a:ext cx="446087" cy="500063"/>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rPr>
              <a:t>ISO</a:t>
            </a:r>
          </a:p>
        </p:txBody>
      </p:sp>
      <p:sp>
        <p:nvSpPr>
          <p:cNvPr id="57" name="Can 56"/>
          <p:cNvSpPr>
            <a:spLocks noChangeArrowheads="1"/>
          </p:cNvSpPr>
          <p:nvPr/>
        </p:nvSpPr>
        <p:spPr bwMode="auto">
          <a:xfrm>
            <a:off x="5257800" y="4256088"/>
            <a:ext cx="669925" cy="712787"/>
          </a:xfrm>
          <a:prstGeom prst="can">
            <a:avLst>
              <a:gd name="adj" fmla="val 24999"/>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700" dirty="0">
                <a:latin typeface="+mn-lt"/>
                <a:ea typeface="+mn-ea"/>
              </a:rPr>
              <a:t>CSCDA</a:t>
            </a:r>
          </a:p>
        </p:txBody>
      </p:sp>
      <p:cxnSp>
        <p:nvCxnSpPr>
          <p:cNvPr id="58" name="Shape 57"/>
          <p:cNvCxnSpPr>
            <a:cxnSpLocks noChangeShapeType="1"/>
            <a:stCxn id="5" idx="4"/>
            <a:endCxn id="57" idx="2"/>
          </p:cNvCxnSpPr>
          <p:nvPr/>
        </p:nvCxnSpPr>
        <p:spPr bwMode="auto">
          <a:xfrm>
            <a:off x="3433763" y="3716338"/>
            <a:ext cx="1824037" cy="895350"/>
          </a:xfrm>
          <a:prstGeom prst="bentConnector3">
            <a:avLst>
              <a:gd name="adj1" fmla="val 41944"/>
            </a:avLst>
          </a:prstGeom>
          <a:noFill/>
          <a:ln w="19050">
            <a:solidFill>
              <a:srgbClr val="FF0000"/>
            </a:solidFill>
            <a:miter lim="800000"/>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2800" name="TextBox 63"/>
          <p:cNvSpPr txBox="1">
            <a:spLocks noChangeArrowheads="1"/>
          </p:cNvSpPr>
          <p:nvPr/>
        </p:nvSpPr>
        <p:spPr bwMode="auto">
          <a:xfrm>
            <a:off x="4246563" y="4292600"/>
            <a:ext cx="10810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800"/>
              <a:t>synch (gscda)</a:t>
            </a:r>
          </a:p>
        </p:txBody>
      </p:sp>
      <p:sp>
        <p:nvSpPr>
          <p:cNvPr id="66" name="Folded Corner 65"/>
          <p:cNvSpPr>
            <a:spLocks noChangeArrowheads="1"/>
          </p:cNvSpPr>
          <p:nvPr/>
        </p:nvSpPr>
        <p:spPr bwMode="auto">
          <a:xfrm>
            <a:off x="1530350" y="3571875"/>
            <a:ext cx="444500" cy="501650"/>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rPr>
              <a:t>ISO</a:t>
            </a:r>
          </a:p>
        </p:txBody>
      </p:sp>
      <p:cxnSp>
        <p:nvCxnSpPr>
          <p:cNvPr id="67" name="Shape 66"/>
          <p:cNvCxnSpPr>
            <a:cxnSpLocks noChangeShapeType="1"/>
            <a:stCxn id="5" idx="2"/>
            <a:endCxn id="66" idx="3"/>
          </p:cNvCxnSpPr>
          <p:nvPr/>
        </p:nvCxnSpPr>
        <p:spPr bwMode="auto">
          <a:xfrm rot="10800000" flipV="1">
            <a:off x="1974850" y="3716338"/>
            <a:ext cx="600075" cy="106362"/>
          </a:xfrm>
          <a:prstGeom prst="bentConnector3">
            <a:avLst>
              <a:gd name="adj1" fmla="val 50000"/>
            </a:avLst>
          </a:prstGeom>
          <a:noFill/>
          <a:ln w="19050">
            <a:solidFill>
              <a:srgbClr val="FF0000"/>
            </a:solidFill>
            <a:miter lim="800000"/>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0" name="Folded Corner 69"/>
          <p:cNvSpPr>
            <a:spLocks noChangeArrowheads="1"/>
          </p:cNvSpPr>
          <p:nvPr/>
        </p:nvSpPr>
        <p:spPr bwMode="auto">
          <a:xfrm>
            <a:off x="1441450" y="3451225"/>
            <a:ext cx="446088" cy="500063"/>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rPr>
              <a:t>ISO</a:t>
            </a:r>
          </a:p>
        </p:txBody>
      </p:sp>
      <p:sp>
        <p:nvSpPr>
          <p:cNvPr id="71" name="Folded Corner 70"/>
          <p:cNvSpPr>
            <a:spLocks noChangeArrowheads="1"/>
          </p:cNvSpPr>
          <p:nvPr/>
        </p:nvSpPr>
        <p:spPr bwMode="auto">
          <a:xfrm>
            <a:off x="1333500" y="3316288"/>
            <a:ext cx="446088" cy="500062"/>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rPr>
              <a:t>ISO</a:t>
            </a:r>
          </a:p>
        </p:txBody>
      </p:sp>
      <p:sp>
        <p:nvSpPr>
          <p:cNvPr id="42" name="Can 41"/>
          <p:cNvSpPr>
            <a:spLocks noChangeArrowheads="1"/>
          </p:cNvSpPr>
          <p:nvPr/>
        </p:nvSpPr>
        <p:spPr bwMode="auto">
          <a:xfrm>
            <a:off x="611188" y="4724400"/>
            <a:ext cx="668337" cy="711200"/>
          </a:xfrm>
          <a:prstGeom prst="can">
            <a:avLst>
              <a:gd name="adj" fmla="val 25002"/>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OTHERS</a:t>
            </a:r>
          </a:p>
        </p:txBody>
      </p:sp>
      <p:sp>
        <p:nvSpPr>
          <p:cNvPr id="43" name="Can 42"/>
          <p:cNvSpPr>
            <a:spLocks noChangeArrowheads="1"/>
          </p:cNvSpPr>
          <p:nvPr/>
        </p:nvSpPr>
        <p:spPr bwMode="auto">
          <a:xfrm>
            <a:off x="900113" y="5013325"/>
            <a:ext cx="668337" cy="711200"/>
          </a:xfrm>
          <a:prstGeom prst="can">
            <a:avLst>
              <a:gd name="adj" fmla="val 25002"/>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OTHERS</a:t>
            </a:r>
          </a:p>
        </p:txBody>
      </p:sp>
      <p:sp>
        <p:nvSpPr>
          <p:cNvPr id="6" name="Oval 5"/>
          <p:cNvSpPr>
            <a:spLocks noChangeArrowheads="1"/>
          </p:cNvSpPr>
          <p:nvPr/>
        </p:nvSpPr>
        <p:spPr bwMode="auto">
          <a:xfrm>
            <a:off x="-36513" y="4149725"/>
            <a:ext cx="2268538" cy="2159000"/>
          </a:xfrm>
          <a:prstGeom prst="ellipse">
            <a:avLst/>
          </a:prstGeom>
          <a:noFill/>
          <a:ln w="25400">
            <a:solidFill>
              <a:srgbClr val="FF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cxnSp>
        <p:nvCxnSpPr>
          <p:cNvPr id="9" name="Straight Arrow Connector 8"/>
          <p:cNvCxnSpPr>
            <a:cxnSpLocks noChangeShapeType="1"/>
            <a:stCxn id="42" idx="1"/>
          </p:cNvCxnSpPr>
          <p:nvPr/>
        </p:nvCxnSpPr>
        <p:spPr bwMode="auto">
          <a:xfrm flipV="1">
            <a:off x="946150" y="3933825"/>
            <a:ext cx="312738" cy="790575"/>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 name="Straight Arrow Connector 50"/>
          <p:cNvCxnSpPr>
            <a:cxnSpLocks noChangeShapeType="1"/>
          </p:cNvCxnSpPr>
          <p:nvPr/>
        </p:nvCxnSpPr>
        <p:spPr bwMode="auto">
          <a:xfrm flipV="1">
            <a:off x="1547813" y="4005263"/>
            <a:ext cx="936625" cy="1008062"/>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 name="TextBox 63"/>
          <p:cNvSpPr txBox="1">
            <a:spLocks noChangeArrowheads="1"/>
          </p:cNvSpPr>
          <p:nvPr/>
        </p:nvSpPr>
        <p:spPr bwMode="auto">
          <a:xfrm>
            <a:off x="1476375" y="4437063"/>
            <a:ext cx="10810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800"/>
              <a:t>Synch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txBox="1">
            <a:spLocks/>
          </p:cNvSpPr>
          <p:nvPr/>
        </p:nvSpPr>
        <p:spPr bwMode="auto">
          <a:xfrm>
            <a:off x="250825" y="263525"/>
            <a:ext cx="73723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US" altLang="en-US" b="1">
                <a:solidFill>
                  <a:schemeClr val="bg1"/>
                </a:solidFill>
              </a:rPr>
              <a:t>Metadata Handling in FedEO: </a:t>
            </a:r>
            <a:r>
              <a:rPr lang="fr-FR" altLang="en-US" b="1">
                <a:solidFill>
                  <a:schemeClr val="bg1"/>
                </a:solidFill>
              </a:rPr>
              <a:t>Collection search</a:t>
            </a:r>
          </a:p>
        </p:txBody>
      </p:sp>
      <p:sp>
        <p:nvSpPr>
          <p:cNvPr id="34818" name="Content Placeholder 2"/>
          <p:cNvSpPr txBox="1">
            <a:spLocks/>
          </p:cNvSpPr>
          <p:nvPr/>
        </p:nvSpPr>
        <p:spPr bwMode="auto">
          <a:xfrm>
            <a:off x="287338" y="1484313"/>
            <a:ext cx="856773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Verdana" pitchFamily="34" charset="0"/>
                <a:ea typeface="MS PGothic" pitchFamily="34" charset="-128"/>
              </a:defRPr>
            </a:lvl1pPr>
            <a:lvl2pPr marL="800100" indent="-342900" eaLnBrk="0" hangingPunct="0">
              <a:defRPr sz="2000">
                <a:solidFill>
                  <a:schemeClr val="tx1"/>
                </a:solidFill>
                <a:latin typeface="Verdana" pitchFamily="34" charset="0"/>
                <a:ea typeface="MS PGothic" pitchFamily="34" charset="-128"/>
              </a:defRPr>
            </a:lvl2pPr>
            <a:lvl3pPr marL="1257300" indent="-3429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buFontTx/>
              <a:buChar char="•"/>
            </a:pPr>
            <a:r>
              <a:rPr lang="fr-FR" altLang="en-US">
                <a:solidFill>
                  <a:srgbClr val="000000"/>
                </a:solidFill>
              </a:rPr>
              <a:t>FedEO I15 (hosted/prepared on-behalf):</a:t>
            </a:r>
          </a:p>
          <a:p>
            <a:pPr lvl="1" eaLnBrk="1" hangingPunct="1">
              <a:buFontTx/>
              <a:buChar char="•"/>
            </a:pPr>
            <a:r>
              <a:rPr lang="fr-FR" altLang="en-US">
                <a:solidFill>
                  <a:srgbClr val="000000"/>
                </a:solidFill>
              </a:rPr>
              <a:t>M2CS collection metadata</a:t>
            </a:r>
          </a:p>
          <a:p>
            <a:pPr lvl="1" eaLnBrk="1" hangingPunct="1">
              <a:buFontTx/>
              <a:buChar char="•"/>
            </a:pPr>
            <a:r>
              <a:rPr lang="fr-FR" altLang="en-US">
                <a:solidFill>
                  <a:srgbClr val="000000"/>
                </a:solidFill>
              </a:rPr>
              <a:t>CSCDA collection metadata (import – labelled "cscda")</a:t>
            </a:r>
          </a:p>
          <a:p>
            <a:pPr lvl="1" eaLnBrk="1" hangingPunct="1">
              <a:buFontTx/>
              <a:buChar char="•"/>
            </a:pPr>
            <a:r>
              <a:rPr lang="fr-FR" altLang="en-US">
                <a:solidFill>
                  <a:srgbClr val="000000"/>
                </a:solidFill>
              </a:rPr>
              <a:t>ASF collection metadata</a:t>
            </a:r>
          </a:p>
          <a:p>
            <a:pPr lvl="1" eaLnBrk="1" hangingPunct="1">
              <a:buFontTx/>
              <a:buChar char="•"/>
            </a:pPr>
            <a:r>
              <a:rPr lang="fr-FR" altLang="en-US">
                <a:solidFill>
                  <a:srgbClr val="000000"/>
                </a:solidFill>
              </a:rPr>
              <a:t>CWIC collection metadata (sync – labelled "cwic")</a:t>
            </a:r>
          </a:p>
          <a:p>
            <a:pPr lvl="1" eaLnBrk="1" hangingPunct="1">
              <a:buFontTx/>
              <a:buChar char="•"/>
            </a:pPr>
            <a:r>
              <a:rPr lang="fr-FR" altLang="en-US">
                <a:solidFill>
                  <a:srgbClr val="000000"/>
                </a:solidFill>
              </a:rPr>
              <a:t>ESA ScienceHub Sentinel1</a:t>
            </a:r>
          </a:p>
          <a:p>
            <a:pPr lvl="1" eaLnBrk="1" hangingPunct="1">
              <a:buFontTx/>
              <a:buChar char="•"/>
            </a:pPr>
            <a:r>
              <a:rPr lang="fr-FR" altLang="en-US">
                <a:solidFill>
                  <a:srgbClr val="000000"/>
                </a:solidFill>
              </a:rPr>
              <a:t>Science Catalogs</a:t>
            </a:r>
          </a:p>
          <a:p>
            <a:pPr lvl="2" eaLnBrk="1" hangingPunct="1">
              <a:buFontTx/>
              <a:buChar char="•"/>
            </a:pPr>
            <a:r>
              <a:rPr lang="fr-FR" altLang="en-US">
                <a:solidFill>
                  <a:srgbClr val="000000"/>
                </a:solidFill>
              </a:rPr>
              <a:t>EUMETSAT collection metadata (import)</a:t>
            </a:r>
          </a:p>
          <a:p>
            <a:pPr lvl="2" eaLnBrk="1" hangingPunct="1">
              <a:buFontTx/>
              <a:buChar char="•"/>
            </a:pPr>
            <a:r>
              <a:rPr lang="fr-FR" altLang="en-US">
                <a:solidFill>
                  <a:srgbClr val="000000"/>
                </a:solidFill>
              </a:rPr>
              <a:t>VITO collection metadata (import)</a:t>
            </a:r>
          </a:p>
          <a:p>
            <a:pPr lvl="1" eaLnBrk="1" hangingPunct="1">
              <a:buFontTx/>
              <a:buChar char="•"/>
            </a:pPr>
            <a:r>
              <a:rPr lang="fr-FR" altLang="en-US">
                <a:solidFill>
                  <a:srgbClr val="000000"/>
                </a:solidFill>
              </a:rPr>
              <a:t>DISSHARM collection metadata</a:t>
            </a:r>
          </a:p>
          <a:p>
            <a:pPr eaLnBrk="1" hangingPunct="1">
              <a:buFontTx/>
              <a:buChar char="•"/>
            </a:pPr>
            <a:r>
              <a:rPr lang="fr-FR" altLang="en-US">
                <a:solidFill>
                  <a:srgbClr val="000000"/>
                </a:solidFill>
              </a:rPr>
              <a:t>Live Access:</a:t>
            </a:r>
          </a:p>
          <a:p>
            <a:pPr lvl="1" eaLnBrk="1" hangingPunct="1">
              <a:buFontTx/>
              <a:buChar char="•"/>
            </a:pPr>
            <a:r>
              <a:rPr lang="fr-FR" altLang="en-US">
                <a:solidFill>
                  <a:srgbClr val="000000"/>
                </a:solidFill>
              </a:rPr>
              <a:t>ESA G-POD</a:t>
            </a:r>
          </a:p>
          <a:p>
            <a:pPr lvl="1" eaLnBrk="1" hangingPunct="1">
              <a:buFontTx/>
              <a:buChar char="•"/>
            </a:pPr>
            <a:r>
              <a:rPr lang="fr-FR" altLang="en-US">
                <a:solidFill>
                  <a:srgbClr val="000000"/>
                </a:solidFill>
              </a:rPr>
              <a:t>ESA VA4</a:t>
            </a:r>
          </a:p>
          <a:p>
            <a:pPr lvl="1" eaLnBrk="1" hangingPunct="1">
              <a:buFontTx/>
              <a:buChar char="•"/>
            </a:pPr>
            <a:endParaRPr lang="fr-FR" altLang="en-US">
              <a:solidFill>
                <a:srgbClr val="000000"/>
              </a:solidFill>
            </a:endParaRPr>
          </a:p>
          <a:p>
            <a:pPr lvl="1" eaLnBrk="1" hangingPunct="1">
              <a:buFontTx/>
              <a:buChar char="•"/>
            </a:pPr>
            <a:endParaRPr lang="fr-FR" altLang="en-US">
              <a:solidFill>
                <a:srgbClr val="0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txBox="1">
            <a:spLocks/>
          </p:cNvSpPr>
          <p:nvPr/>
        </p:nvSpPr>
        <p:spPr bwMode="auto">
          <a:xfrm>
            <a:off x="287338" y="334963"/>
            <a:ext cx="73723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US" altLang="en-US" sz="1800" b="1">
                <a:solidFill>
                  <a:schemeClr val="bg1"/>
                </a:solidFill>
              </a:rPr>
              <a:t>Metadata Handling in FedEO</a:t>
            </a:r>
            <a:r>
              <a:rPr lang="fr-FR" altLang="en-US" sz="1800" b="1">
                <a:solidFill>
                  <a:schemeClr val="bg1"/>
                </a:solidFill>
              </a:rPr>
              <a:t> Granule search</a:t>
            </a:r>
          </a:p>
        </p:txBody>
      </p:sp>
      <p:cxnSp>
        <p:nvCxnSpPr>
          <p:cNvPr id="51" name="Straight Connector 50"/>
          <p:cNvCxnSpPr>
            <a:stCxn id="50" idx="1"/>
          </p:cNvCxnSpPr>
          <p:nvPr/>
        </p:nvCxnSpPr>
        <p:spPr>
          <a:xfrm flipH="1" flipV="1">
            <a:off x="1423988" y="3314700"/>
            <a:ext cx="14287" cy="1182688"/>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flipV="1">
            <a:off x="2703513" y="4683125"/>
            <a:ext cx="6350" cy="7889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flipV="1">
            <a:off x="2427288" y="4667250"/>
            <a:ext cx="6350" cy="7889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Rectangle 67"/>
          <p:cNvSpPr>
            <a:spLocks noChangeArrowheads="1"/>
          </p:cNvSpPr>
          <p:nvPr/>
        </p:nvSpPr>
        <p:spPr bwMode="auto">
          <a:xfrm>
            <a:off x="1397000" y="3303588"/>
            <a:ext cx="623888" cy="112712"/>
          </a:xfrm>
          <a:prstGeom prst="rect">
            <a:avLst/>
          </a:prstGeom>
          <a:gradFill rotWithShape="1">
            <a:gsLst>
              <a:gs pos="0">
                <a:srgbClr val="00A5FC"/>
              </a:gs>
              <a:gs pos="100000">
                <a:srgbClr val="7DD2FF"/>
              </a:gs>
            </a:gsLst>
            <a:lin ang="16200000"/>
          </a:gradFill>
          <a:ln w="9525">
            <a:solidFill>
              <a:srgbClr val="0097DB"/>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chemeClr val="lt1"/>
              </a:solidFill>
              <a:latin typeface="+mn-lt"/>
              <a:ea typeface="+mn-ea"/>
            </a:endParaRPr>
          </a:p>
        </p:txBody>
      </p:sp>
      <p:sp>
        <p:nvSpPr>
          <p:cNvPr id="3" name="Rectangle 2"/>
          <p:cNvSpPr>
            <a:spLocks noChangeArrowheads="1"/>
          </p:cNvSpPr>
          <p:nvPr/>
        </p:nvSpPr>
        <p:spPr bwMode="auto">
          <a:xfrm>
            <a:off x="1143000" y="2301875"/>
            <a:ext cx="6505575" cy="161925"/>
          </a:xfrm>
          <a:prstGeom prst="rect">
            <a:avLst/>
          </a:prstGeom>
          <a:solidFill>
            <a:srgbClr val="C5EDFF"/>
          </a:solidFill>
          <a:ln w="9525">
            <a:solidFill>
              <a:schemeClr val="tx1"/>
            </a:solidFill>
            <a:miter lim="800000"/>
            <a:headEnd/>
            <a:tailEnd/>
          </a:ln>
          <a:effectLst>
            <a:outerShdw blurRad="63500" dist="23000" dir="5400000" rotWithShape="0">
              <a:srgbClr val="000000">
                <a:alpha val="34998"/>
              </a:srgbClr>
            </a:outerShdw>
          </a:effectLst>
        </p:spPr>
        <p:txBody>
          <a:bodyPr anchor="ctr"/>
          <a:lstStyle/>
          <a:p>
            <a:pPr algn="ctr">
              <a:defRPr/>
            </a:pPr>
            <a:r>
              <a:rPr lang="en-US" sz="800" dirty="0" err="1">
                <a:latin typeface="+mn-lt"/>
                <a:ea typeface="+mn-ea"/>
              </a:rPr>
              <a:t>FedEO</a:t>
            </a:r>
            <a:r>
              <a:rPr lang="en-US" sz="800" dirty="0">
                <a:latin typeface="+mn-lt"/>
                <a:ea typeface="+mn-ea"/>
              </a:rPr>
              <a:t> </a:t>
            </a:r>
            <a:r>
              <a:rPr lang="en-US" sz="800" dirty="0" err="1">
                <a:latin typeface="+mn-lt"/>
                <a:ea typeface="+mn-ea"/>
              </a:rPr>
              <a:t>OpenSearch</a:t>
            </a:r>
            <a:endParaRPr lang="en-US" sz="800" dirty="0">
              <a:latin typeface="+mn-lt"/>
              <a:ea typeface="+mn-ea"/>
            </a:endParaRPr>
          </a:p>
        </p:txBody>
      </p:sp>
      <p:sp>
        <p:nvSpPr>
          <p:cNvPr id="36871" name="Oval 28"/>
          <p:cNvSpPr>
            <a:spLocks noChangeArrowheads="1"/>
          </p:cNvSpPr>
          <p:nvPr/>
        </p:nvSpPr>
        <p:spPr bwMode="auto">
          <a:xfrm>
            <a:off x="3794125" y="1738313"/>
            <a:ext cx="158750" cy="153987"/>
          </a:xfrm>
          <a:prstGeom prst="ellipse">
            <a:avLst/>
          </a:prstGeom>
          <a:solidFill>
            <a:schemeClr val="bg1"/>
          </a:solidFill>
          <a:ln w="19050">
            <a:solidFill>
              <a:schemeClr val="tx1"/>
            </a:solidFill>
            <a:round/>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endParaRPr lang="en-US" altLang="en-US"/>
          </a:p>
        </p:txBody>
      </p:sp>
      <p:sp>
        <p:nvSpPr>
          <p:cNvPr id="36872" name="Line 54"/>
          <p:cNvSpPr>
            <a:spLocks noChangeShapeType="1"/>
          </p:cNvSpPr>
          <p:nvPr/>
        </p:nvSpPr>
        <p:spPr bwMode="auto">
          <a:xfrm>
            <a:off x="3871913" y="1892300"/>
            <a:ext cx="0" cy="4032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Folded Corner 7"/>
          <p:cNvSpPr>
            <a:spLocks noChangeArrowheads="1"/>
          </p:cNvSpPr>
          <p:nvPr/>
        </p:nvSpPr>
        <p:spPr bwMode="auto">
          <a:xfrm>
            <a:off x="3055938" y="1857375"/>
            <a:ext cx="657225" cy="242888"/>
          </a:xfrm>
          <a:prstGeom prst="foldedCorner">
            <a:avLst>
              <a:gd name="adj" fmla="val 16667"/>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OSDD</a:t>
            </a:r>
          </a:p>
        </p:txBody>
      </p:sp>
      <p:sp>
        <p:nvSpPr>
          <p:cNvPr id="9" name="Can 8"/>
          <p:cNvSpPr>
            <a:spLocks noChangeArrowheads="1"/>
          </p:cNvSpPr>
          <p:nvPr/>
        </p:nvSpPr>
        <p:spPr bwMode="auto">
          <a:xfrm>
            <a:off x="2127250" y="5253038"/>
            <a:ext cx="573088" cy="563562"/>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eaLnBrk="1" hangingPunct="1"/>
            <a:r>
              <a:rPr lang="en-US" altLang="en-US" sz="900"/>
              <a:t>…</a:t>
            </a:r>
          </a:p>
        </p:txBody>
      </p:sp>
      <p:sp>
        <p:nvSpPr>
          <p:cNvPr id="10" name="Can 9"/>
          <p:cNvSpPr>
            <a:spLocks noChangeArrowheads="1"/>
          </p:cNvSpPr>
          <p:nvPr/>
        </p:nvSpPr>
        <p:spPr bwMode="auto">
          <a:xfrm>
            <a:off x="4578350" y="29464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GPOD</a:t>
            </a:r>
          </a:p>
        </p:txBody>
      </p:sp>
      <p:sp>
        <p:nvSpPr>
          <p:cNvPr id="11" name="Can 10"/>
          <p:cNvSpPr>
            <a:spLocks noChangeArrowheads="1"/>
          </p:cNvSpPr>
          <p:nvPr/>
        </p:nvSpPr>
        <p:spPr bwMode="auto">
          <a:xfrm>
            <a:off x="5316538" y="29464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VA4</a:t>
            </a:r>
          </a:p>
        </p:txBody>
      </p:sp>
      <p:sp>
        <p:nvSpPr>
          <p:cNvPr id="36877" name="TextBox 11"/>
          <p:cNvSpPr txBox="1">
            <a:spLocks noChangeArrowheads="1"/>
          </p:cNvSpPr>
          <p:nvPr/>
        </p:nvSpPr>
        <p:spPr bwMode="auto">
          <a:xfrm>
            <a:off x="130175" y="1384300"/>
            <a:ext cx="20193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600"/>
              <a:t>Granule Search</a:t>
            </a:r>
          </a:p>
        </p:txBody>
      </p:sp>
      <p:cxnSp>
        <p:nvCxnSpPr>
          <p:cNvPr id="14" name="Straight Connector 13"/>
          <p:cNvCxnSpPr>
            <a:stCxn id="44" idx="0"/>
          </p:cNvCxnSpPr>
          <p:nvPr/>
        </p:nvCxnSpPr>
        <p:spPr>
          <a:xfrm flipH="1" flipV="1">
            <a:off x="1706563" y="2462213"/>
            <a:ext cx="1587" cy="8207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2471738" y="2462213"/>
            <a:ext cx="22225" cy="20558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4872038" y="2462213"/>
            <a:ext cx="6350" cy="4905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588000" y="2462213"/>
            <a:ext cx="6350" cy="4905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a:spLocks noChangeArrowheads="1"/>
          </p:cNvSpPr>
          <p:nvPr/>
        </p:nvSpPr>
        <p:spPr bwMode="auto">
          <a:xfrm>
            <a:off x="985838" y="2159000"/>
            <a:ext cx="6826250" cy="2108200"/>
          </a:xfrm>
          <a:prstGeom prst="rect">
            <a:avLst/>
          </a:prstGeom>
          <a:noFill/>
          <a:ln w="9525">
            <a:solidFill>
              <a:schemeClr val="tx1"/>
            </a:solidFill>
            <a:prstDash val="dash"/>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36883" name="TextBox 29"/>
          <p:cNvSpPr txBox="1">
            <a:spLocks noChangeArrowheads="1"/>
          </p:cNvSpPr>
          <p:nvPr/>
        </p:nvSpPr>
        <p:spPr bwMode="auto">
          <a:xfrm>
            <a:off x="6115050" y="3968750"/>
            <a:ext cx="650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000"/>
              <a:t>@ESA</a:t>
            </a:r>
          </a:p>
        </p:txBody>
      </p:sp>
      <p:sp>
        <p:nvSpPr>
          <p:cNvPr id="31" name="Can 30"/>
          <p:cNvSpPr>
            <a:spLocks noChangeArrowheads="1"/>
          </p:cNvSpPr>
          <p:nvPr/>
        </p:nvSpPr>
        <p:spPr bwMode="auto">
          <a:xfrm>
            <a:off x="6064250" y="2946400"/>
            <a:ext cx="574675" cy="563563"/>
          </a:xfrm>
          <a:prstGeom prst="can">
            <a:avLst>
              <a:gd name="adj" fmla="val 25000"/>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DISSHARM</a:t>
            </a:r>
          </a:p>
        </p:txBody>
      </p:sp>
      <p:cxnSp>
        <p:nvCxnSpPr>
          <p:cNvPr id="32" name="Straight Connector 31"/>
          <p:cNvCxnSpPr>
            <a:stCxn id="31" idx="1"/>
          </p:cNvCxnSpPr>
          <p:nvPr/>
        </p:nvCxnSpPr>
        <p:spPr>
          <a:xfrm flipV="1">
            <a:off x="6351588" y="2462213"/>
            <a:ext cx="1587" cy="48418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Can 33"/>
          <p:cNvSpPr>
            <a:spLocks noChangeArrowheads="1"/>
          </p:cNvSpPr>
          <p:nvPr/>
        </p:nvSpPr>
        <p:spPr bwMode="auto">
          <a:xfrm>
            <a:off x="5049838" y="44323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EUM</a:t>
            </a:r>
          </a:p>
        </p:txBody>
      </p:sp>
      <p:cxnSp>
        <p:nvCxnSpPr>
          <p:cNvPr id="35" name="Straight Connector 34"/>
          <p:cNvCxnSpPr>
            <a:stCxn id="34" idx="1"/>
          </p:cNvCxnSpPr>
          <p:nvPr/>
        </p:nvCxnSpPr>
        <p:spPr>
          <a:xfrm flipV="1">
            <a:off x="5337175" y="3830638"/>
            <a:ext cx="3175" cy="601662"/>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54" name="Folded Corner 53"/>
          <p:cNvSpPr>
            <a:spLocks noChangeArrowheads="1"/>
          </p:cNvSpPr>
          <p:nvPr/>
        </p:nvSpPr>
        <p:spPr bwMode="auto">
          <a:xfrm>
            <a:off x="2532063" y="3711575"/>
            <a:ext cx="384175" cy="396875"/>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rPr>
              <a:t>ISO</a:t>
            </a:r>
          </a:p>
        </p:txBody>
      </p:sp>
      <p:sp>
        <p:nvSpPr>
          <p:cNvPr id="55" name="Folded Corner 54"/>
          <p:cNvSpPr>
            <a:spLocks noChangeArrowheads="1"/>
          </p:cNvSpPr>
          <p:nvPr/>
        </p:nvSpPr>
        <p:spPr bwMode="auto">
          <a:xfrm>
            <a:off x="2668588" y="3962400"/>
            <a:ext cx="382587" cy="395288"/>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rPr>
              <a:t>DC</a:t>
            </a:r>
          </a:p>
        </p:txBody>
      </p:sp>
      <p:sp>
        <p:nvSpPr>
          <p:cNvPr id="56" name="Folded Corner 55"/>
          <p:cNvSpPr>
            <a:spLocks noChangeArrowheads="1"/>
          </p:cNvSpPr>
          <p:nvPr/>
        </p:nvSpPr>
        <p:spPr bwMode="auto">
          <a:xfrm>
            <a:off x="4006850" y="1411288"/>
            <a:ext cx="384175" cy="395287"/>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500" dirty="0">
                <a:latin typeface="+mn-lt"/>
                <a:ea typeface="+mn-ea"/>
              </a:rPr>
              <a:t>EOP O&amp;M</a:t>
            </a:r>
          </a:p>
        </p:txBody>
      </p:sp>
      <p:sp>
        <p:nvSpPr>
          <p:cNvPr id="71" name="Folded Corner 70"/>
          <p:cNvSpPr>
            <a:spLocks noChangeArrowheads="1"/>
          </p:cNvSpPr>
          <p:nvPr/>
        </p:nvSpPr>
        <p:spPr bwMode="auto">
          <a:xfrm>
            <a:off x="1268413" y="2684463"/>
            <a:ext cx="384175" cy="395287"/>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500" dirty="0">
                <a:latin typeface="+mn-lt"/>
                <a:ea typeface="+mn-ea"/>
              </a:rPr>
              <a:t>EOP O&amp;M</a:t>
            </a:r>
          </a:p>
        </p:txBody>
      </p:sp>
      <p:sp>
        <p:nvSpPr>
          <p:cNvPr id="44" name="Rectangle 43"/>
          <p:cNvSpPr>
            <a:spLocks noChangeArrowheads="1"/>
          </p:cNvSpPr>
          <p:nvPr/>
        </p:nvSpPr>
        <p:spPr bwMode="auto">
          <a:xfrm>
            <a:off x="1316038" y="3282950"/>
            <a:ext cx="785812" cy="160338"/>
          </a:xfrm>
          <a:prstGeom prst="rect">
            <a:avLst/>
          </a:prstGeom>
          <a:solidFill>
            <a:srgbClr val="FFFFCC"/>
          </a:solidFill>
          <a:ln w="9525">
            <a:solidFill>
              <a:schemeClr val="tx1"/>
            </a:solidFill>
            <a:miter lim="800000"/>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CDS DAIL</a:t>
            </a:r>
          </a:p>
        </p:txBody>
      </p:sp>
      <p:sp>
        <p:nvSpPr>
          <p:cNvPr id="50" name="Can 49"/>
          <p:cNvSpPr>
            <a:spLocks noChangeArrowheads="1"/>
          </p:cNvSpPr>
          <p:nvPr/>
        </p:nvSpPr>
        <p:spPr bwMode="auto">
          <a:xfrm>
            <a:off x="1150938" y="4497388"/>
            <a:ext cx="574675" cy="561975"/>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CCM</a:t>
            </a:r>
          </a:p>
        </p:txBody>
      </p:sp>
      <p:sp>
        <p:nvSpPr>
          <p:cNvPr id="52" name="Can 51"/>
          <p:cNvSpPr>
            <a:spLocks noChangeArrowheads="1"/>
          </p:cNvSpPr>
          <p:nvPr/>
        </p:nvSpPr>
        <p:spPr bwMode="auto">
          <a:xfrm>
            <a:off x="1438275" y="4694238"/>
            <a:ext cx="574675" cy="561975"/>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CCM</a:t>
            </a:r>
          </a:p>
        </p:txBody>
      </p:sp>
      <p:cxnSp>
        <p:nvCxnSpPr>
          <p:cNvPr id="59" name="Straight Connector 58"/>
          <p:cNvCxnSpPr>
            <a:stCxn id="52" idx="1"/>
            <a:endCxn id="44" idx="2"/>
          </p:cNvCxnSpPr>
          <p:nvPr/>
        </p:nvCxnSpPr>
        <p:spPr>
          <a:xfrm flipH="1" flipV="1">
            <a:off x="1708150" y="3443288"/>
            <a:ext cx="17463" cy="1250950"/>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36896" name="TextBox 74"/>
          <p:cNvSpPr txBox="1">
            <a:spLocks noChangeArrowheads="1"/>
          </p:cNvSpPr>
          <p:nvPr/>
        </p:nvSpPr>
        <p:spPr bwMode="auto">
          <a:xfrm>
            <a:off x="2020888" y="5013325"/>
            <a:ext cx="3048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800"/>
              <a:t>…</a:t>
            </a:r>
          </a:p>
        </p:txBody>
      </p:sp>
      <p:sp>
        <p:nvSpPr>
          <p:cNvPr id="76" name="Rectangle 75"/>
          <p:cNvSpPr>
            <a:spLocks noChangeArrowheads="1"/>
          </p:cNvSpPr>
          <p:nvPr/>
        </p:nvSpPr>
        <p:spPr bwMode="auto">
          <a:xfrm>
            <a:off x="2101850" y="4518025"/>
            <a:ext cx="787400" cy="161925"/>
          </a:xfrm>
          <a:prstGeom prst="rect">
            <a:avLst/>
          </a:prstGeom>
          <a:solidFill>
            <a:srgbClr val="FFFFCC"/>
          </a:solidFill>
          <a:ln w="9525">
            <a:solidFill>
              <a:schemeClr val="tx1"/>
            </a:solidFill>
            <a:miter lim="800000"/>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CWIC</a:t>
            </a:r>
          </a:p>
        </p:txBody>
      </p:sp>
      <p:sp>
        <p:nvSpPr>
          <p:cNvPr id="79" name="Can 78"/>
          <p:cNvSpPr>
            <a:spLocks noChangeArrowheads="1"/>
          </p:cNvSpPr>
          <p:nvPr/>
        </p:nvSpPr>
        <p:spPr bwMode="auto">
          <a:xfrm>
            <a:off x="2425700" y="5386388"/>
            <a:ext cx="574675" cy="563562"/>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eaLnBrk="1" hangingPunct="1"/>
            <a:r>
              <a:rPr lang="en-US" altLang="en-US" sz="800"/>
              <a:t>…</a:t>
            </a:r>
          </a:p>
        </p:txBody>
      </p:sp>
      <p:sp>
        <p:nvSpPr>
          <p:cNvPr id="88" name="Folded Corner 87"/>
          <p:cNvSpPr>
            <a:spLocks noChangeArrowheads="1"/>
          </p:cNvSpPr>
          <p:nvPr/>
        </p:nvSpPr>
        <p:spPr bwMode="auto">
          <a:xfrm>
            <a:off x="4240213" y="1533525"/>
            <a:ext cx="384175" cy="395288"/>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rPr>
              <a:t>ISO</a:t>
            </a:r>
          </a:p>
        </p:txBody>
      </p:sp>
      <p:sp>
        <p:nvSpPr>
          <p:cNvPr id="89" name="Folded Corner 88"/>
          <p:cNvSpPr>
            <a:spLocks noChangeArrowheads="1"/>
          </p:cNvSpPr>
          <p:nvPr/>
        </p:nvSpPr>
        <p:spPr bwMode="auto">
          <a:xfrm>
            <a:off x="4430713" y="1698625"/>
            <a:ext cx="382587" cy="395288"/>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rPr>
              <a:t>DC</a:t>
            </a:r>
          </a:p>
        </p:txBody>
      </p:sp>
      <p:sp>
        <p:nvSpPr>
          <p:cNvPr id="93" name="Rectangle 92"/>
          <p:cNvSpPr>
            <a:spLocks noChangeArrowheads="1"/>
          </p:cNvSpPr>
          <p:nvPr/>
        </p:nvSpPr>
        <p:spPr bwMode="auto">
          <a:xfrm>
            <a:off x="3176588" y="3671888"/>
            <a:ext cx="4473575" cy="160337"/>
          </a:xfrm>
          <a:prstGeom prst="rect">
            <a:avLst/>
          </a:prstGeom>
          <a:solidFill>
            <a:srgbClr val="C5EDFF"/>
          </a:solidFill>
          <a:ln w="9525">
            <a:solidFill>
              <a:schemeClr val="tx1"/>
            </a:solidFill>
            <a:miter lim="800000"/>
            <a:headEnd/>
            <a:tailEnd/>
          </a:ln>
          <a:effectLst>
            <a:outerShdw blurRad="63500" dist="23000" dir="5400000" rotWithShape="0">
              <a:srgbClr val="000000">
                <a:alpha val="34998"/>
              </a:srgbClr>
            </a:outerShdw>
          </a:effectLst>
        </p:spPr>
        <p:txBody>
          <a:bodyPr anchor="ctr"/>
          <a:lstStyle/>
          <a:p>
            <a:pPr algn="ctr">
              <a:defRPr/>
            </a:pPr>
            <a:r>
              <a:rPr lang="en-US" sz="800" dirty="0" err="1">
                <a:latin typeface="+mn-lt"/>
                <a:ea typeface="+mn-ea"/>
              </a:rPr>
              <a:t>FedEO</a:t>
            </a:r>
            <a:r>
              <a:rPr lang="en-US" sz="800" dirty="0">
                <a:latin typeface="+mn-lt"/>
                <a:ea typeface="+mn-ea"/>
              </a:rPr>
              <a:t> </a:t>
            </a:r>
            <a:r>
              <a:rPr lang="en-US" sz="800" dirty="0" err="1">
                <a:latin typeface="+mn-lt"/>
                <a:ea typeface="+mn-ea"/>
              </a:rPr>
              <a:t>OpenSearch</a:t>
            </a:r>
            <a:endParaRPr lang="en-US" sz="800" dirty="0">
              <a:latin typeface="+mn-lt"/>
              <a:ea typeface="+mn-ea"/>
            </a:endParaRPr>
          </a:p>
        </p:txBody>
      </p:sp>
      <p:sp>
        <p:nvSpPr>
          <p:cNvPr id="94" name="Rectangle 93"/>
          <p:cNvSpPr>
            <a:spLocks noChangeArrowheads="1"/>
          </p:cNvSpPr>
          <p:nvPr/>
        </p:nvSpPr>
        <p:spPr bwMode="auto">
          <a:xfrm>
            <a:off x="7432675" y="2298700"/>
            <a:ext cx="217488" cy="1531938"/>
          </a:xfrm>
          <a:prstGeom prst="rect">
            <a:avLst/>
          </a:prstGeom>
          <a:solidFill>
            <a:srgbClr val="C5EDFF"/>
          </a:solidFill>
          <a:ln w="9525">
            <a:solidFill>
              <a:schemeClr val="tx1"/>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chemeClr val="lt1"/>
              </a:solidFill>
              <a:latin typeface="+mn-lt"/>
              <a:ea typeface="+mn-ea"/>
            </a:endParaRPr>
          </a:p>
        </p:txBody>
      </p:sp>
      <p:sp>
        <p:nvSpPr>
          <p:cNvPr id="95" name="Rectangle 94"/>
          <p:cNvSpPr/>
          <p:nvPr/>
        </p:nvSpPr>
        <p:spPr>
          <a:xfrm>
            <a:off x="7367588" y="2308225"/>
            <a:ext cx="190500" cy="142875"/>
          </a:xfrm>
          <a:prstGeom prst="rect">
            <a:avLst/>
          </a:prstGeom>
          <a:solidFill>
            <a:schemeClr val="accent1">
              <a:lumMod val="20000"/>
              <a:lumOff val="8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6" name="Rectangle 95"/>
          <p:cNvSpPr/>
          <p:nvPr/>
        </p:nvSpPr>
        <p:spPr>
          <a:xfrm>
            <a:off x="7340600" y="3678238"/>
            <a:ext cx="190500" cy="133350"/>
          </a:xfrm>
          <a:prstGeom prst="rect">
            <a:avLst/>
          </a:prstGeom>
          <a:solidFill>
            <a:schemeClr val="accent1">
              <a:lumMod val="20000"/>
              <a:lumOff val="8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0" name="Can 99"/>
          <p:cNvSpPr>
            <a:spLocks noChangeArrowheads="1"/>
          </p:cNvSpPr>
          <p:nvPr/>
        </p:nvSpPr>
        <p:spPr bwMode="auto">
          <a:xfrm>
            <a:off x="4344988" y="44323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DLR</a:t>
            </a:r>
          </a:p>
        </p:txBody>
      </p:sp>
      <p:cxnSp>
        <p:nvCxnSpPr>
          <p:cNvPr id="101" name="Straight Connector 100"/>
          <p:cNvCxnSpPr>
            <a:stCxn id="100" idx="1"/>
          </p:cNvCxnSpPr>
          <p:nvPr/>
        </p:nvCxnSpPr>
        <p:spPr>
          <a:xfrm flipV="1">
            <a:off x="4632325" y="3841750"/>
            <a:ext cx="1588" cy="590550"/>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2" name="Can 101"/>
          <p:cNvSpPr>
            <a:spLocks noChangeArrowheads="1"/>
          </p:cNvSpPr>
          <p:nvPr/>
        </p:nvSpPr>
        <p:spPr bwMode="auto">
          <a:xfrm>
            <a:off x="3640138" y="44323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VITO</a:t>
            </a:r>
          </a:p>
        </p:txBody>
      </p:sp>
      <p:cxnSp>
        <p:nvCxnSpPr>
          <p:cNvPr id="103" name="Straight Connector 102"/>
          <p:cNvCxnSpPr>
            <a:stCxn id="102" idx="1"/>
          </p:cNvCxnSpPr>
          <p:nvPr/>
        </p:nvCxnSpPr>
        <p:spPr>
          <a:xfrm flipV="1">
            <a:off x="3927475" y="3830638"/>
            <a:ext cx="1588" cy="601662"/>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4" name="Can 103"/>
          <p:cNvSpPr>
            <a:spLocks noChangeArrowheads="1"/>
          </p:cNvSpPr>
          <p:nvPr/>
        </p:nvSpPr>
        <p:spPr bwMode="auto">
          <a:xfrm>
            <a:off x="5765800" y="44323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CNES</a:t>
            </a:r>
          </a:p>
        </p:txBody>
      </p:sp>
      <p:cxnSp>
        <p:nvCxnSpPr>
          <p:cNvPr id="105" name="Straight Connector 104"/>
          <p:cNvCxnSpPr>
            <a:stCxn id="104" idx="1"/>
          </p:cNvCxnSpPr>
          <p:nvPr/>
        </p:nvCxnSpPr>
        <p:spPr>
          <a:xfrm flipV="1">
            <a:off x="6053138" y="3841750"/>
            <a:ext cx="1587" cy="590550"/>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16" name="Can 115"/>
          <p:cNvSpPr>
            <a:spLocks noChangeArrowheads="1"/>
          </p:cNvSpPr>
          <p:nvPr/>
        </p:nvSpPr>
        <p:spPr bwMode="auto">
          <a:xfrm>
            <a:off x="4697413" y="5119688"/>
            <a:ext cx="574675" cy="563562"/>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rPr>
              <a:t>ROSCOSMOS</a:t>
            </a:r>
          </a:p>
        </p:txBody>
      </p:sp>
      <p:sp>
        <p:nvSpPr>
          <p:cNvPr id="117" name="Can 116"/>
          <p:cNvSpPr>
            <a:spLocks noChangeArrowheads="1"/>
          </p:cNvSpPr>
          <p:nvPr/>
        </p:nvSpPr>
        <p:spPr bwMode="auto">
          <a:xfrm>
            <a:off x="3998913" y="5119688"/>
            <a:ext cx="574675" cy="563562"/>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JAXA</a:t>
            </a:r>
          </a:p>
          <a:p>
            <a:pPr algn="ctr">
              <a:defRPr/>
            </a:pPr>
            <a:r>
              <a:rPr lang="fr-BE" sz="800" dirty="0">
                <a:latin typeface="+mn-lt"/>
                <a:ea typeface="+mn-ea"/>
              </a:rPr>
              <a:t>CATS-I</a:t>
            </a:r>
            <a:endParaRPr lang="en-US" sz="800" dirty="0">
              <a:latin typeface="+mn-lt"/>
              <a:ea typeface="+mn-ea"/>
            </a:endParaRPr>
          </a:p>
        </p:txBody>
      </p:sp>
      <p:cxnSp>
        <p:nvCxnSpPr>
          <p:cNvPr id="118" name="Straight Connector 117"/>
          <p:cNvCxnSpPr>
            <a:stCxn id="116" idx="1"/>
          </p:cNvCxnSpPr>
          <p:nvPr/>
        </p:nvCxnSpPr>
        <p:spPr>
          <a:xfrm flipV="1">
            <a:off x="4984750" y="3836988"/>
            <a:ext cx="1588" cy="1282700"/>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117" idx="1"/>
          </p:cNvCxnSpPr>
          <p:nvPr/>
        </p:nvCxnSpPr>
        <p:spPr>
          <a:xfrm flipH="1" flipV="1">
            <a:off x="4281488" y="3836988"/>
            <a:ext cx="4762" cy="1282700"/>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25" name="Can 124"/>
          <p:cNvSpPr>
            <a:spLocks noChangeArrowheads="1"/>
          </p:cNvSpPr>
          <p:nvPr/>
        </p:nvSpPr>
        <p:spPr bwMode="auto">
          <a:xfrm>
            <a:off x="3889375" y="29464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M2CS</a:t>
            </a:r>
          </a:p>
        </p:txBody>
      </p:sp>
      <p:cxnSp>
        <p:nvCxnSpPr>
          <p:cNvPr id="126" name="Straight Connector 125"/>
          <p:cNvCxnSpPr/>
          <p:nvPr/>
        </p:nvCxnSpPr>
        <p:spPr>
          <a:xfrm flipV="1">
            <a:off x="4183063" y="2473325"/>
            <a:ext cx="6350" cy="48895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917" name="TextBox 126"/>
          <p:cNvSpPr txBox="1">
            <a:spLocks noChangeArrowheads="1"/>
          </p:cNvSpPr>
          <p:nvPr/>
        </p:nvSpPr>
        <p:spPr bwMode="auto">
          <a:xfrm>
            <a:off x="5811838" y="5002213"/>
            <a:ext cx="406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500"/>
              <a:t>SPIRIT</a:t>
            </a:r>
            <a:br>
              <a:rPr lang="en-US" altLang="en-US" sz="500"/>
            </a:br>
            <a:r>
              <a:rPr lang="en-US" altLang="en-US" sz="500"/>
              <a:t>SPOT</a:t>
            </a:r>
          </a:p>
        </p:txBody>
      </p:sp>
      <p:sp>
        <p:nvSpPr>
          <p:cNvPr id="128" name="Can 127"/>
          <p:cNvSpPr>
            <a:spLocks noChangeArrowheads="1"/>
          </p:cNvSpPr>
          <p:nvPr/>
        </p:nvSpPr>
        <p:spPr bwMode="auto">
          <a:xfrm>
            <a:off x="3168650" y="2946400"/>
            <a:ext cx="573088"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SMOS</a:t>
            </a:r>
          </a:p>
        </p:txBody>
      </p:sp>
      <p:cxnSp>
        <p:nvCxnSpPr>
          <p:cNvPr id="129" name="Straight Connector 128"/>
          <p:cNvCxnSpPr/>
          <p:nvPr/>
        </p:nvCxnSpPr>
        <p:spPr>
          <a:xfrm flipV="1">
            <a:off x="3460750" y="2473325"/>
            <a:ext cx="7938" cy="48895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0" name="Can 129"/>
          <p:cNvSpPr>
            <a:spLocks noChangeArrowheads="1"/>
          </p:cNvSpPr>
          <p:nvPr/>
        </p:nvSpPr>
        <p:spPr bwMode="auto">
          <a:xfrm>
            <a:off x="6497638" y="44323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ASF</a:t>
            </a:r>
          </a:p>
        </p:txBody>
      </p:sp>
      <p:cxnSp>
        <p:nvCxnSpPr>
          <p:cNvPr id="131" name="Straight Connector 130"/>
          <p:cNvCxnSpPr>
            <a:stCxn id="130" idx="1"/>
          </p:cNvCxnSpPr>
          <p:nvPr/>
        </p:nvCxnSpPr>
        <p:spPr>
          <a:xfrm flipV="1">
            <a:off x="6784975" y="3841750"/>
            <a:ext cx="3175" cy="590550"/>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36922" name="TextBox 131"/>
          <p:cNvSpPr txBox="1">
            <a:spLocks noChangeArrowheads="1"/>
          </p:cNvSpPr>
          <p:nvPr/>
        </p:nvSpPr>
        <p:spPr bwMode="auto">
          <a:xfrm>
            <a:off x="282575" y="6062663"/>
            <a:ext cx="8956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600"/>
              <a:t>OSDD is collection-specific and will exploit (ISO/Atom) collection metadata such as </a:t>
            </a:r>
            <a:br>
              <a:rPr lang="en-US" altLang="en-US" sz="1600"/>
            </a:br>
            <a:r>
              <a:rPr lang="en-US" altLang="en-US" sz="1600"/>
              <a:t>temporal extent (&lt;dc:date&gt;) and sensorType if available.</a:t>
            </a:r>
          </a:p>
        </p:txBody>
      </p:sp>
      <p:sp>
        <p:nvSpPr>
          <p:cNvPr id="67" name="Can 66"/>
          <p:cNvSpPr>
            <a:spLocks noChangeArrowheads="1"/>
          </p:cNvSpPr>
          <p:nvPr/>
        </p:nvSpPr>
        <p:spPr bwMode="auto">
          <a:xfrm>
            <a:off x="7097713" y="5072063"/>
            <a:ext cx="574675" cy="563562"/>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fr-BE" sz="800" dirty="0">
                <a:latin typeface="+mn-lt"/>
                <a:ea typeface="+mn-ea"/>
              </a:rPr>
              <a:t>NASA ECHO</a:t>
            </a:r>
            <a:endParaRPr lang="en-US" sz="800" dirty="0">
              <a:latin typeface="+mn-lt"/>
              <a:ea typeface="+mn-ea"/>
            </a:endParaRPr>
          </a:p>
        </p:txBody>
      </p:sp>
      <p:cxnSp>
        <p:nvCxnSpPr>
          <p:cNvPr id="69" name="Straight Connector 68"/>
          <p:cNvCxnSpPr>
            <a:stCxn id="67" idx="1"/>
          </p:cNvCxnSpPr>
          <p:nvPr/>
        </p:nvCxnSpPr>
        <p:spPr>
          <a:xfrm flipH="1" flipV="1">
            <a:off x="7380288" y="3860800"/>
            <a:ext cx="4762" cy="1211263"/>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70" name="Can 69"/>
          <p:cNvSpPr>
            <a:spLocks noChangeArrowheads="1"/>
          </p:cNvSpPr>
          <p:nvPr/>
        </p:nvSpPr>
        <p:spPr bwMode="auto">
          <a:xfrm>
            <a:off x="6804025" y="2936875"/>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fr-BE" sz="800" dirty="0" err="1">
                <a:latin typeface="+mn-lt"/>
                <a:ea typeface="+mn-ea"/>
              </a:rPr>
              <a:t>SciHub</a:t>
            </a:r>
            <a:endParaRPr lang="en-US" sz="800" dirty="0">
              <a:latin typeface="+mn-lt"/>
              <a:ea typeface="+mn-ea"/>
            </a:endParaRPr>
          </a:p>
        </p:txBody>
      </p:sp>
      <p:cxnSp>
        <p:nvCxnSpPr>
          <p:cNvPr id="72" name="Straight Connector 71"/>
          <p:cNvCxnSpPr/>
          <p:nvPr/>
        </p:nvCxnSpPr>
        <p:spPr>
          <a:xfrm flipV="1">
            <a:off x="7075488" y="2492375"/>
            <a:ext cx="6350" cy="49053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Can 64"/>
          <p:cNvSpPr>
            <a:spLocks noChangeArrowheads="1"/>
          </p:cNvSpPr>
          <p:nvPr/>
        </p:nvSpPr>
        <p:spPr bwMode="auto">
          <a:xfrm>
            <a:off x="6515100" y="979488"/>
            <a:ext cx="668338" cy="711200"/>
          </a:xfrm>
          <a:prstGeom prst="can">
            <a:avLst>
              <a:gd name="adj" fmla="val 25002"/>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INDERS</a:t>
            </a:r>
          </a:p>
        </p:txBody>
      </p:sp>
      <p:sp>
        <p:nvSpPr>
          <p:cNvPr id="66" name="Can 65"/>
          <p:cNvSpPr>
            <a:spLocks noChangeArrowheads="1"/>
          </p:cNvSpPr>
          <p:nvPr/>
        </p:nvSpPr>
        <p:spPr bwMode="auto">
          <a:xfrm>
            <a:off x="6804025" y="1268413"/>
            <a:ext cx="792163" cy="711200"/>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rPr>
              <a:t>INDEX</a:t>
            </a:r>
          </a:p>
          <a:p>
            <a:pPr algn="ctr">
              <a:defRPr/>
            </a:pPr>
            <a:r>
              <a:rPr lang="en-US" sz="800" dirty="0">
                <a:latin typeface="+mn-lt"/>
                <a:ea typeface="+mn-ea"/>
              </a:rPr>
              <a:t>DISSHARM LDS  </a:t>
            </a:r>
          </a:p>
        </p:txBody>
      </p:sp>
      <p:sp>
        <p:nvSpPr>
          <p:cNvPr id="73" name="Oval 72"/>
          <p:cNvSpPr>
            <a:spLocks noChangeArrowheads="1"/>
          </p:cNvSpPr>
          <p:nvPr/>
        </p:nvSpPr>
        <p:spPr bwMode="auto">
          <a:xfrm>
            <a:off x="5867400" y="404813"/>
            <a:ext cx="2268538" cy="2159000"/>
          </a:xfrm>
          <a:prstGeom prst="ellipse">
            <a:avLst/>
          </a:prstGeom>
          <a:noFill/>
          <a:ln w="25400">
            <a:solidFill>
              <a:srgbClr val="FF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cxnSp>
        <p:nvCxnSpPr>
          <p:cNvPr id="74" name="Straight Arrow Connector 73"/>
          <p:cNvCxnSpPr>
            <a:cxnSpLocks noChangeShapeType="1"/>
          </p:cNvCxnSpPr>
          <p:nvPr/>
        </p:nvCxnSpPr>
        <p:spPr bwMode="auto">
          <a:xfrm flipH="1">
            <a:off x="6516688" y="1916113"/>
            <a:ext cx="287337" cy="936625"/>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5" name="TextBox 63"/>
          <p:cNvSpPr txBox="1">
            <a:spLocks noChangeArrowheads="1"/>
          </p:cNvSpPr>
          <p:nvPr/>
        </p:nvSpPr>
        <p:spPr bwMode="auto">
          <a:xfrm>
            <a:off x="6300788" y="1989138"/>
            <a:ext cx="10810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800"/>
              <a:t>Synch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fr-FR" altLang="en-US" sz="2000" smtClean="0"/>
              <a:t>Relation/interfaces with CWIC &amp; IDN</a:t>
            </a:r>
            <a:endParaRPr lang="en-US" altLang="en-US" sz="2000" smtClean="0"/>
          </a:p>
        </p:txBody>
      </p:sp>
      <p:sp>
        <p:nvSpPr>
          <p:cNvPr id="38914" name="Content Placeholder 2"/>
          <p:cNvSpPr>
            <a:spLocks noGrp="1"/>
          </p:cNvSpPr>
          <p:nvPr>
            <p:ph idx="1"/>
          </p:nvPr>
        </p:nvSpPr>
        <p:spPr>
          <a:xfrm>
            <a:off x="107950" y="1196975"/>
            <a:ext cx="8856663" cy="5111750"/>
          </a:xfrm>
        </p:spPr>
        <p:txBody>
          <a:bodyPr/>
          <a:lstStyle/>
          <a:p>
            <a:pPr marL="285750" lvl="1" indent="-285750">
              <a:buFont typeface="Arial" pitchFamily="34" charset="0"/>
              <a:buChar char="•"/>
            </a:pPr>
            <a:r>
              <a:rPr lang="fr-BE" altLang="en-US" smtClean="0">
                <a:solidFill>
                  <a:schemeClr val="tx1"/>
                </a:solidFill>
              </a:rPr>
              <a:t>Current relation with CWIC/IDN:</a:t>
            </a:r>
          </a:p>
          <a:p>
            <a:pPr marL="882650" lvl="2" indent="-285750">
              <a:buFont typeface="Arial" pitchFamily="34" charset="0"/>
              <a:buChar char="•"/>
            </a:pPr>
            <a:r>
              <a:rPr lang="fr-BE" altLang="en-US" sz="1400" smtClean="0">
                <a:solidFill>
                  <a:schemeClr val="tx1"/>
                </a:solidFill>
              </a:rPr>
              <a:t>Metadata of collections harvested from IDN and copied by FEDEO Import Utility (B3.1) in </a:t>
            </a:r>
            <a:r>
              <a:rPr lang="en-US" altLang="en-US" sz="1400" smtClean="0">
                <a:solidFill>
                  <a:schemeClr val="tx1"/>
                </a:solidFill>
              </a:rPr>
              <a:t>EOP:ESA:FEDEO:COLLECTIONS (I15) </a:t>
            </a:r>
            <a:r>
              <a:rPr lang="fr-BE" altLang="en-US" sz="1400" smtClean="0">
                <a:solidFill>
                  <a:schemeClr val="tx1"/>
                </a:solidFill>
              </a:rPr>
              <a:t>catalog.</a:t>
            </a:r>
          </a:p>
          <a:p>
            <a:pPr marL="882650" lvl="2" indent="-285750">
              <a:buFont typeface="Arial" pitchFamily="34" charset="0"/>
              <a:buChar char="•"/>
            </a:pPr>
            <a:r>
              <a:rPr lang="fr-BE" altLang="en-US" sz="1400" smtClean="0">
                <a:solidFill>
                  <a:schemeClr val="tx1"/>
                </a:solidFill>
              </a:rPr>
              <a:t>Metadata labelled with « cwic » keyword.</a:t>
            </a:r>
          </a:p>
          <a:p>
            <a:pPr marL="882650" lvl="2" indent="-285750">
              <a:buFont typeface="Arial" pitchFamily="34" charset="0"/>
              <a:buChar char="•"/>
            </a:pPr>
            <a:r>
              <a:rPr lang="fr-BE" altLang="en-US" sz="1400" smtClean="0">
                <a:solidFill>
                  <a:schemeClr val="tx1"/>
                </a:solidFill>
              </a:rPr>
              <a:t>Product metadata available through FEDEO using parentIdentifier=original CWIC dataset ID or via two-step search.</a:t>
            </a:r>
          </a:p>
          <a:p>
            <a:pPr marL="1482725" lvl="3" indent="-285750">
              <a:buFont typeface="Arial" pitchFamily="34" charset="0"/>
              <a:buChar char="•"/>
            </a:pPr>
            <a:r>
              <a:rPr lang="fr-BE" altLang="en-US" sz="1000" smtClean="0">
                <a:solidFill>
                  <a:schemeClr val="tx1"/>
                </a:solidFill>
                <a:hlinkClick r:id="rId3"/>
              </a:rPr>
              <a:t>http://fedeo.esa.int/opensearch/request?parentIdentifier=EOP:ESA:FEDEO&amp;uid=BOREAS_AES_UPL2</a:t>
            </a:r>
            <a:endParaRPr lang="fr-BE" altLang="en-US" sz="1000" smtClean="0">
              <a:solidFill>
                <a:schemeClr val="tx1"/>
              </a:solidFill>
            </a:endParaRPr>
          </a:p>
          <a:p>
            <a:pPr marL="1482725" lvl="3" indent="-285750">
              <a:buFont typeface="Arial" pitchFamily="34" charset="0"/>
              <a:buChar char="•"/>
            </a:pPr>
            <a:r>
              <a:rPr lang="fr-BE" altLang="en-US" sz="1000" smtClean="0">
                <a:solidFill>
                  <a:schemeClr val="tx1"/>
                </a:solidFill>
                <a:hlinkClick r:id="rId4"/>
              </a:rPr>
              <a:t>http://fedeo.esa.int/opensearch/request/?httpAccept=application/atom%2Bxml&amp;parentIdentifier=MYD10A2V5&amp;startDate=2002-01-01T00:00:00Z&amp;endDate=2003-01-01T00:00:00Z&amp;startRecord=1&amp;maximumRecords=10</a:t>
            </a:r>
          </a:p>
          <a:p>
            <a:pPr marL="882650" lvl="2" indent="-285750">
              <a:buFont typeface="Arial" pitchFamily="34" charset="0"/>
              <a:buChar char="•"/>
            </a:pPr>
            <a:r>
              <a:rPr lang="fr-BE" altLang="en-US" sz="1400" smtClean="0">
                <a:solidFill>
                  <a:schemeClr val="tx1"/>
                </a:solidFill>
              </a:rPr>
              <a:t>Collection metadata will be found if parentIdentifier is either </a:t>
            </a:r>
            <a:r>
              <a:rPr lang="en-US" altLang="en-US" sz="1400" smtClean="0">
                <a:solidFill>
                  <a:schemeClr val="tx1"/>
                </a:solidFill>
              </a:rPr>
              <a:t>EOP:ESA:FEDEO:COLLECTIONS or EOP:ESA:FEDEO or absent.</a:t>
            </a:r>
          </a:p>
          <a:p>
            <a:pPr marL="882650" lvl="2" indent="-285750">
              <a:buFont typeface="Arial" pitchFamily="34" charset="0"/>
              <a:buChar char="•"/>
            </a:pPr>
            <a:r>
              <a:rPr lang="fr-BE" altLang="en-US" sz="1400" smtClean="0">
                <a:solidFill>
                  <a:schemeClr val="tx1"/>
                </a:solidFill>
              </a:rPr>
              <a:t>Should be avoided that CWIC information is counted by GEODAB in FEDEO statistics. Similar issue may arise if NASA ECHO collections would be counted. Currently only found if parentIdentifier is EOP:NASA:ECHO.</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246063" y="201613"/>
            <a:ext cx="8229600" cy="922337"/>
          </a:xfrm>
        </p:spPr>
        <p:txBody>
          <a:bodyPr/>
          <a:lstStyle/>
          <a:p>
            <a:pPr eaLnBrk="1" hangingPunct="1"/>
            <a:r>
              <a:rPr lang="fr-FR" altLang="en-US" smtClean="0"/>
              <a:t>FedEO OpenSearch Implementation</a:t>
            </a:r>
            <a:endParaRPr lang="en-US" altLang="en-US" smtClean="0"/>
          </a:p>
        </p:txBody>
      </p:sp>
      <p:sp>
        <p:nvSpPr>
          <p:cNvPr id="29698" name="Content Placeholder 2"/>
          <p:cNvSpPr>
            <a:spLocks noGrp="1"/>
          </p:cNvSpPr>
          <p:nvPr>
            <p:ph idx="1"/>
          </p:nvPr>
        </p:nvSpPr>
        <p:spPr>
          <a:xfrm>
            <a:off x="457200" y="1341438"/>
            <a:ext cx="8229600" cy="4608512"/>
          </a:xfrm>
        </p:spPr>
        <p:txBody>
          <a:bodyPr/>
          <a:lstStyle/>
          <a:p>
            <a:pPr eaLnBrk="1" hangingPunct="1">
              <a:defRPr/>
            </a:pPr>
            <a:r>
              <a:rPr lang="fr-FR" dirty="0" err="1">
                <a:solidFill>
                  <a:srgbClr val="000000"/>
                </a:solidFill>
                <a:ea typeface="ＭＳ Ｐゴシック" charset="0"/>
                <a:cs typeface="ＭＳ Ｐゴシック" charset="0"/>
              </a:rPr>
              <a:t>Currently</a:t>
            </a:r>
            <a:r>
              <a:rPr lang="fr-FR" dirty="0">
                <a:solidFill>
                  <a:srgbClr val="000000"/>
                </a:solidFill>
                <a:ea typeface="ＭＳ Ｐゴシック" charset="0"/>
                <a:cs typeface="ＭＳ Ｐゴシック" charset="0"/>
              </a:rPr>
              <a:t> </a:t>
            </a:r>
            <a:r>
              <a:rPr lang="fr-FR" dirty="0" err="1">
                <a:solidFill>
                  <a:srgbClr val="000000"/>
                </a:solidFill>
                <a:ea typeface="ＭＳ Ｐゴシック" charset="0"/>
                <a:cs typeface="ＭＳ Ｐゴシック" charset="0"/>
              </a:rPr>
              <a:t>OpenSearch</a:t>
            </a:r>
            <a:r>
              <a:rPr lang="fr-FR" dirty="0">
                <a:solidFill>
                  <a:srgbClr val="000000"/>
                </a:solidFill>
                <a:ea typeface="ＭＳ Ｐゴシック" charset="0"/>
                <a:cs typeface="ＭＳ Ｐゴシック" charset="0"/>
              </a:rPr>
              <a:t> </a:t>
            </a:r>
            <a:r>
              <a:rPr lang="fr-FR" dirty="0" err="1">
                <a:solidFill>
                  <a:srgbClr val="000000"/>
                </a:solidFill>
                <a:ea typeface="ＭＳ Ｐゴシック" charset="0"/>
                <a:cs typeface="ＭＳ Ｐゴシック" charset="0"/>
              </a:rPr>
              <a:t>access</a:t>
            </a:r>
            <a:r>
              <a:rPr lang="fr-FR" dirty="0">
                <a:solidFill>
                  <a:srgbClr val="000000"/>
                </a:solidFill>
                <a:ea typeface="ＭＳ Ｐゴシック" charset="0"/>
                <a:cs typeface="ＭＳ Ｐゴシック" charset="0"/>
              </a:rPr>
              <a:t> to:</a:t>
            </a:r>
          </a:p>
          <a:p>
            <a:pPr lvl="1" eaLnBrk="1" hangingPunct="1">
              <a:buFont typeface="Verdana" charset="0"/>
              <a:buChar char="–"/>
              <a:defRPr/>
            </a:pPr>
            <a:r>
              <a:rPr lang="fr-FR" dirty="0">
                <a:solidFill>
                  <a:srgbClr val="000000"/>
                </a:solidFill>
                <a:ea typeface="ＭＳ Ｐゴシック" charset="0"/>
              </a:rPr>
              <a:t>HMA </a:t>
            </a:r>
            <a:r>
              <a:rPr lang="fr-FR" dirty="0" err="1">
                <a:solidFill>
                  <a:srgbClr val="000000"/>
                </a:solidFill>
                <a:ea typeface="ＭＳ Ｐゴシック" charset="0"/>
              </a:rPr>
              <a:t>Catalogs</a:t>
            </a:r>
            <a:r>
              <a:rPr lang="fr-FR" dirty="0">
                <a:solidFill>
                  <a:srgbClr val="000000"/>
                </a:solidFill>
                <a:ea typeface="ＭＳ Ｐゴシック" charset="0"/>
              </a:rPr>
              <a:t> </a:t>
            </a:r>
            <a:r>
              <a:rPr lang="fr-FR" dirty="0" err="1">
                <a:solidFill>
                  <a:srgbClr val="000000"/>
                </a:solidFill>
                <a:ea typeface="ＭＳ Ｐゴシック" charset="0"/>
              </a:rPr>
              <a:t>supporting</a:t>
            </a:r>
            <a:r>
              <a:rPr lang="fr-FR" dirty="0">
                <a:solidFill>
                  <a:srgbClr val="000000"/>
                </a:solidFill>
                <a:ea typeface="ＭＳ Ｐゴシック" charset="0"/>
              </a:rPr>
              <a:t> OGC 06-131</a:t>
            </a:r>
          </a:p>
          <a:p>
            <a:pPr lvl="1" eaLnBrk="1" hangingPunct="1">
              <a:buFont typeface="Verdana" charset="0"/>
              <a:buChar char="–"/>
              <a:defRPr/>
            </a:pPr>
            <a:r>
              <a:rPr lang="fr-FR" dirty="0">
                <a:solidFill>
                  <a:srgbClr val="000000"/>
                </a:solidFill>
                <a:ea typeface="ＭＳ Ｐゴシック" charset="0"/>
              </a:rPr>
              <a:t>CWIC </a:t>
            </a:r>
            <a:r>
              <a:rPr lang="fr-FR" dirty="0" err="1">
                <a:solidFill>
                  <a:srgbClr val="000000"/>
                </a:solidFill>
                <a:ea typeface="ＭＳ Ｐゴシック" charset="0"/>
              </a:rPr>
              <a:t>catalogs</a:t>
            </a:r>
            <a:endParaRPr lang="fr-FR" dirty="0">
              <a:solidFill>
                <a:srgbClr val="000000"/>
              </a:solidFill>
              <a:ea typeface="ＭＳ Ｐゴシック" charset="0"/>
            </a:endParaRPr>
          </a:p>
          <a:p>
            <a:pPr lvl="1" eaLnBrk="1" hangingPunct="1">
              <a:buFont typeface="Verdana" charset="0"/>
              <a:buChar char="–"/>
              <a:defRPr/>
            </a:pPr>
            <a:r>
              <a:rPr lang="fr-FR" dirty="0">
                <a:solidFill>
                  <a:srgbClr val="000000"/>
                </a:solidFill>
                <a:ea typeface="ＭＳ Ｐゴシック" charset="0"/>
              </a:rPr>
              <a:t>Virtual Archive 4 and </a:t>
            </a:r>
            <a:r>
              <a:rPr lang="fr-FR" dirty="0" smtClean="0">
                <a:solidFill>
                  <a:srgbClr val="000000"/>
                </a:solidFill>
                <a:ea typeface="ＭＳ Ｐゴシック" charset="0"/>
              </a:rPr>
              <a:t>G-POD</a:t>
            </a:r>
          </a:p>
          <a:p>
            <a:pPr lvl="1" eaLnBrk="1" hangingPunct="1">
              <a:buFont typeface="Verdana" charset="0"/>
              <a:buChar char="–"/>
              <a:defRPr/>
            </a:pPr>
            <a:r>
              <a:rPr lang="fr-FR" dirty="0" smtClean="0">
                <a:solidFill>
                  <a:srgbClr val="000000"/>
                </a:solidFill>
                <a:ea typeface="ＭＳ Ｐゴシック" charset="0"/>
              </a:rPr>
              <a:t>Science Hub</a:t>
            </a:r>
          </a:p>
          <a:p>
            <a:pPr lvl="1" eaLnBrk="1" hangingPunct="1">
              <a:buFont typeface="Verdana" charset="0"/>
              <a:buChar char="–"/>
              <a:defRPr/>
            </a:pPr>
            <a:r>
              <a:rPr lang="fr-FR" dirty="0" smtClean="0">
                <a:solidFill>
                  <a:srgbClr val="000000"/>
                </a:solidFill>
                <a:ea typeface="ＭＳ Ｐゴシック" charset="0"/>
              </a:rPr>
              <a:t>M2CS and LDS-DISSHARM</a:t>
            </a:r>
            <a:endParaRPr lang="fr-FR" dirty="0">
              <a:solidFill>
                <a:srgbClr val="000000"/>
              </a:solidFill>
              <a:ea typeface="ＭＳ Ｐゴシック" charset="0"/>
            </a:endParaRPr>
          </a:p>
          <a:p>
            <a:pPr marL="808038" lvl="1" indent="0" eaLnBrk="1" hangingPunct="1">
              <a:buFont typeface="Verdana" charset="0"/>
              <a:buNone/>
              <a:defRPr/>
            </a:pPr>
            <a:endParaRPr lang="fr-FR" dirty="0">
              <a:solidFill>
                <a:srgbClr val="000000"/>
              </a:solidFill>
              <a:ea typeface="ＭＳ Ｐゴシック" charset="0"/>
            </a:endParaRPr>
          </a:p>
          <a:p>
            <a:pPr eaLnBrk="1" hangingPunct="1">
              <a:defRPr/>
            </a:pPr>
            <a:r>
              <a:rPr lang="fr-FR" dirty="0" err="1">
                <a:solidFill>
                  <a:srgbClr val="000000"/>
                </a:solidFill>
                <a:ea typeface="ＭＳ Ｐゴシック" charset="0"/>
                <a:cs typeface="ＭＳ Ｐゴシック" charset="0"/>
              </a:rPr>
              <a:t>Implemented</a:t>
            </a:r>
            <a:r>
              <a:rPr lang="fr-FR" dirty="0">
                <a:solidFill>
                  <a:srgbClr val="000000"/>
                </a:solidFill>
                <a:ea typeface="ＭＳ Ｐゴシック" charset="0"/>
                <a:cs typeface="ＭＳ Ｐゴシック" charset="0"/>
              </a:rPr>
              <a:t>:</a:t>
            </a:r>
          </a:p>
          <a:p>
            <a:pPr lvl="1" eaLnBrk="1" hangingPunct="1">
              <a:buFont typeface="Verdana" charset="0"/>
              <a:buChar char="–"/>
              <a:defRPr/>
            </a:pPr>
            <a:r>
              <a:rPr lang="en-US" dirty="0" smtClean="0">
                <a:solidFill>
                  <a:srgbClr val="000000"/>
                </a:solidFill>
                <a:ea typeface="ＭＳ Ｐゴシック" charset="0"/>
              </a:rPr>
              <a:t>OGC 10-032r8 </a:t>
            </a:r>
            <a:r>
              <a:rPr lang="fr-FR" dirty="0" err="1" smtClean="0">
                <a:solidFill>
                  <a:srgbClr val="000000"/>
                </a:solidFill>
                <a:ea typeface="ＭＳ Ｐゴシック" charset="0"/>
              </a:rPr>
              <a:t>Geo</a:t>
            </a:r>
            <a:r>
              <a:rPr lang="fr-FR" dirty="0" smtClean="0">
                <a:solidFill>
                  <a:srgbClr val="000000"/>
                </a:solidFill>
                <a:ea typeface="ＭＳ Ｐゴシック" charset="0"/>
              </a:rPr>
              <a:t> and time Extension</a:t>
            </a:r>
            <a:endParaRPr lang="fr-FR" dirty="0">
              <a:solidFill>
                <a:srgbClr val="000000"/>
              </a:solidFill>
              <a:ea typeface="ＭＳ Ｐゴシック" charset="0"/>
            </a:endParaRPr>
          </a:p>
          <a:p>
            <a:pPr lvl="1" eaLnBrk="1" hangingPunct="1">
              <a:buFont typeface="Verdana" charset="0"/>
              <a:buChar char="–"/>
              <a:defRPr/>
            </a:pPr>
            <a:r>
              <a:rPr lang="fr-FR" dirty="0">
                <a:solidFill>
                  <a:srgbClr val="000000"/>
                </a:solidFill>
                <a:ea typeface="ＭＳ Ｐゴシック" charset="0"/>
              </a:rPr>
              <a:t>OGC </a:t>
            </a:r>
            <a:r>
              <a:rPr lang="fr-FR" dirty="0" smtClean="0">
                <a:solidFill>
                  <a:srgbClr val="000000"/>
                </a:solidFill>
                <a:ea typeface="ＭＳ Ｐゴシック" charset="0"/>
              </a:rPr>
              <a:t>13-026r5 </a:t>
            </a:r>
            <a:r>
              <a:rPr lang="fr-FR" dirty="0">
                <a:solidFill>
                  <a:srgbClr val="000000"/>
                </a:solidFill>
                <a:ea typeface="ＭＳ Ｐゴシック" charset="0"/>
              </a:rPr>
              <a:t>Extension for </a:t>
            </a:r>
            <a:r>
              <a:rPr lang="fr-FR" dirty="0" err="1">
                <a:solidFill>
                  <a:srgbClr val="000000"/>
                </a:solidFill>
                <a:ea typeface="ＭＳ Ｐゴシック" charset="0"/>
              </a:rPr>
              <a:t>Earth</a:t>
            </a:r>
            <a:r>
              <a:rPr lang="fr-FR" dirty="0">
                <a:solidFill>
                  <a:srgbClr val="000000"/>
                </a:solidFill>
                <a:ea typeface="ＭＳ Ｐゴシック" charset="0"/>
              </a:rPr>
              <a:t> Observation</a:t>
            </a:r>
          </a:p>
          <a:p>
            <a:pPr lvl="1" eaLnBrk="1" hangingPunct="1">
              <a:buFont typeface="Verdana" charset="0"/>
              <a:buChar char="–"/>
              <a:defRPr/>
            </a:pPr>
            <a:endParaRPr lang="fr-FR" dirty="0">
              <a:solidFill>
                <a:srgbClr val="000000"/>
              </a:solidFill>
              <a:ea typeface="ＭＳ Ｐゴシック" charset="0"/>
            </a:endParaRP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fr-FR" altLang="en-US" smtClean="0"/>
              <a:t>FedEO Statistics (April 2015)</a:t>
            </a:r>
            <a:endParaRPr lang="en-US" altLang="en-US" smtClean="0"/>
          </a:p>
        </p:txBody>
      </p:sp>
      <p:sp>
        <p:nvSpPr>
          <p:cNvPr id="10" name="コンテンツ プレースホルダ 1"/>
          <p:cNvSpPr txBox="1">
            <a:spLocks/>
          </p:cNvSpPr>
          <p:nvPr/>
        </p:nvSpPr>
        <p:spPr bwMode="auto">
          <a:xfrm>
            <a:off x="179388" y="5084763"/>
            <a:ext cx="8640762" cy="647700"/>
          </a:xfrm>
          <a:prstGeom prst="rect">
            <a:avLst/>
          </a:prstGeom>
          <a:noFill/>
          <a:ln w="9525">
            <a:noFill/>
            <a:miter lim="800000"/>
            <a:headEnd/>
            <a:tailEnd/>
          </a:ln>
        </p:spPr>
        <p:txBody>
          <a:bodyPr/>
          <a:lstStyle/>
          <a:p>
            <a:pPr eaLnBrk="0" hangingPunct="0">
              <a:spcBef>
                <a:spcPct val="20000"/>
              </a:spcBef>
              <a:defRPr/>
            </a:pPr>
            <a:r>
              <a:rPr lang="en-US" altLang="ja-JP" sz="2400" kern="0" dirty="0">
                <a:solidFill>
                  <a:srgbClr val="000000"/>
                </a:solidFill>
                <a:latin typeface="Verdana"/>
                <a:ea typeface="ＭＳ Ｐゴシック" charset="-128"/>
                <a:cs typeface="Verdana"/>
              </a:rPr>
              <a:t>In addition CWIC collections discoverable &amp; accessible</a:t>
            </a:r>
          </a:p>
        </p:txBody>
      </p:sp>
      <p:pic>
        <p:nvPicPr>
          <p:cNvPr id="41987" name="Picture 4"/>
          <p:cNvPicPr>
            <a:picLocks noChangeAspect="1" noChangeArrowheads="1"/>
          </p:cNvPicPr>
          <p:nvPr/>
        </p:nvPicPr>
        <p:blipFill>
          <a:blip r:embed="rId2">
            <a:extLst>
              <a:ext uri="{28A0092B-C50C-407E-A947-70E740481C1C}">
                <a14:useLocalDpi xmlns:a14="http://schemas.microsoft.com/office/drawing/2010/main" val="0"/>
              </a:ext>
            </a:extLst>
          </a:blip>
          <a:srcRect b="15382"/>
          <a:stretch>
            <a:fillRect/>
          </a:stretch>
        </p:blipFill>
        <p:spPr bwMode="auto">
          <a:xfrm>
            <a:off x="2124075" y="1341438"/>
            <a:ext cx="489585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t="86317"/>
          <a:stretch>
            <a:fillRect/>
          </a:stretch>
        </p:blipFill>
        <p:spPr bwMode="auto">
          <a:xfrm>
            <a:off x="2124075" y="5805488"/>
            <a:ext cx="4987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fr-BE" altLang="en-US" smtClean="0"/>
              <a:t>WGISS#39 Japan</a:t>
            </a:r>
            <a:endParaRPr lang="en-US" altLang="en-US" smtClean="0"/>
          </a:p>
        </p:txBody>
      </p:sp>
      <p:sp>
        <p:nvSpPr>
          <p:cNvPr id="43010" name="Content Placeholder 2"/>
          <p:cNvSpPr>
            <a:spLocks noGrp="1"/>
          </p:cNvSpPr>
          <p:nvPr>
            <p:ph idx="1"/>
          </p:nvPr>
        </p:nvSpPr>
        <p:spPr/>
        <p:txBody>
          <a:bodyPr/>
          <a:lstStyle/>
          <a:p>
            <a:r>
              <a:rPr lang="fr-BE" altLang="en-US" smtClean="0"/>
              <a:t>Collections accessible through FedEO (28/04/2015)</a:t>
            </a:r>
            <a:endParaRPr lang="en-US" altLang="en-US" smtClean="0"/>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989138"/>
            <a:ext cx="5040313" cy="478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6227763" y="5661025"/>
            <a:ext cx="720725" cy="21590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7" name="Rectangle 6"/>
          <p:cNvSpPr>
            <a:spLocks noChangeArrowheads="1"/>
          </p:cNvSpPr>
          <p:nvPr/>
        </p:nvSpPr>
        <p:spPr bwMode="auto">
          <a:xfrm>
            <a:off x="6227763" y="6021388"/>
            <a:ext cx="720725" cy="21590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8" name="Rectangle 7"/>
          <p:cNvSpPr>
            <a:spLocks noChangeArrowheads="1"/>
          </p:cNvSpPr>
          <p:nvPr/>
        </p:nvSpPr>
        <p:spPr bwMode="auto">
          <a:xfrm>
            <a:off x="6227763" y="6524625"/>
            <a:ext cx="720725" cy="21748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4292600"/>
            <a:ext cx="62007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2205038"/>
            <a:ext cx="62007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1"/>
          <p:cNvSpPr>
            <a:spLocks noGrp="1"/>
          </p:cNvSpPr>
          <p:nvPr>
            <p:ph type="title"/>
          </p:nvPr>
        </p:nvSpPr>
        <p:spPr/>
        <p:txBody>
          <a:bodyPr/>
          <a:lstStyle/>
          <a:p>
            <a:r>
              <a:rPr lang="fr-BE" altLang="en-US" smtClean="0"/>
              <a:t>Work performed - Harmonisation</a:t>
            </a:r>
            <a:endParaRPr lang="en-US" altLang="en-US" smtClean="0"/>
          </a:p>
        </p:txBody>
      </p:sp>
      <p:sp>
        <p:nvSpPr>
          <p:cNvPr id="44036" name="Content Placeholder 2"/>
          <p:cNvSpPr>
            <a:spLocks noGrp="1"/>
          </p:cNvSpPr>
          <p:nvPr>
            <p:ph idx="1"/>
          </p:nvPr>
        </p:nvSpPr>
        <p:spPr>
          <a:xfrm>
            <a:off x="323850" y="1484313"/>
            <a:ext cx="8567738" cy="4876800"/>
          </a:xfrm>
        </p:spPr>
        <p:txBody>
          <a:bodyPr/>
          <a:lstStyle/>
          <a:p>
            <a:r>
              <a:rPr lang="fr-BE" altLang="en-US" smtClean="0"/>
              <a:t>Harmonisation Collection Metadata format (OGC 11-035r1)</a:t>
            </a:r>
          </a:p>
          <a:p>
            <a:endParaRPr lang="fr-BE" altLang="en-US" smtClean="0"/>
          </a:p>
          <a:p>
            <a:endParaRPr lang="fr-BE" altLang="en-US" smtClean="0"/>
          </a:p>
          <a:p>
            <a:endParaRPr lang="fr-BE" altLang="en-US" smtClean="0"/>
          </a:p>
          <a:p>
            <a:endParaRPr lang="fr-BE" altLang="en-US" smtClean="0"/>
          </a:p>
          <a:p>
            <a:r>
              <a:rPr lang="fr-BE" altLang="en-US" smtClean="0"/>
              <a:t>Harmonisation Product Metadata format (OGC 10-157r4)</a:t>
            </a:r>
            <a:endParaRPr lang="en-US" altLang="en-US" smtClean="0"/>
          </a:p>
          <a:p>
            <a:endParaRPr lang="en-US" altLang="en-US" smtClean="0"/>
          </a:p>
        </p:txBody>
      </p:sp>
      <p:sp>
        <p:nvSpPr>
          <p:cNvPr id="6" name="Rectangle 5"/>
          <p:cNvSpPr>
            <a:spLocks noChangeArrowheads="1"/>
          </p:cNvSpPr>
          <p:nvPr/>
        </p:nvSpPr>
        <p:spPr bwMode="auto">
          <a:xfrm>
            <a:off x="4859338" y="2565400"/>
            <a:ext cx="2665412" cy="21590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7" name="Rectangle 6"/>
          <p:cNvSpPr>
            <a:spLocks noChangeArrowheads="1"/>
          </p:cNvSpPr>
          <p:nvPr/>
        </p:nvSpPr>
        <p:spPr bwMode="auto">
          <a:xfrm>
            <a:off x="4932363" y="4652963"/>
            <a:ext cx="2592387" cy="21590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fr-FR" altLang="en-US" smtClean="0"/>
              <a:t>FedEO: Federated Earth Observation Gateway System</a:t>
            </a:r>
            <a:endParaRPr lang="en-US" altLang="en-US" smtClean="0"/>
          </a:p>
        </p:txBody>
      </p:sp>
      <p:sp>
        <p:nvSpPr>
          <p:cNvPr id="19458" name="Content Placeholder 2"/>
          <p:cNvSpPr>
            <a:spLocks noGrp="1"/>
          </p:cNvSpPr>
          <p:nvPr>
            <p:ph idx="1"/>
          </p:nvPr>
        </p:nvSpPr>
        <p:spPr>
          <a:xfrm>
            <a:off x="225425" y="1357313"/>
            <a:ext cx="8667750" cy="1639887"/>
          </a:xfrm>
        </p:spPr>
        <p:txBody>
          <a:bodyPr/>
          <a:lstStyle/>
          <a:p>
            <a:pPr algn="just">
              <a:lnSpc>
                <a:spcPct val="99000"/>
              </a:lnSpc>
            </a:pPr>
            <a:r>
              <a:rPr lang="en-GB" altLang="en-US" sz="1800" smtClean="0">
                <a:solidFill>
                  <a:schemeClr val="tx1"/>
                </a:solidFill>
              </a:rPr>
              <a:t>Provides brokered discovery, access </a:t>
            </a:r>
            <a:r>
              <a:rPr lang="en-GB" altLang="en-US" sz="1800" u="sng" smtClean="0">
                <a:solidFill>
                  <a:schemeClr val="tx1"/>
                </a:solidFill>
              </a:rPr>
              <a:t>and ordering </a:t>
            </a:r>
            <a:r>
              <a:rPr lang="en-GB" altLang="en-US" sz="1800" smtClean="0">
                <a:solidFill>
                  <a:schemeClr val="tx1"/>
                </a:solidFill>
              </a:rPr>
              <a:t>capability to European &amp; Canadian EO missions data based on HMA standard interfaces</a:t>
            </a:r>
          </a:p>
          <a:p>
            <a:pPr algn="just">
              <a:lnSpc>
                <a:spcPct val="99000"/>
              </a:lnSpc>
            </a:pPr>
            <a:r>
              <a:rPr lang="en-GB" altLang="en-US" sz="1800" smtClean="0">
                <a:solidFill>
                  <a:schemeClr val="tx1"/>
                </a:solidFill>
              </a:rPr>
              <a:t>Implements the OpenSearch OGC (and other) interfaces for an increased number of discoverable and accessible EO data collections, and for interfacing with CEOS Community Catalogues and Clients</a:t>
            </a:r>
          </a:p>
        </p:txBody>
      </p:sp>
      <p:pic>
        <p:nvPicPr>
          <p:cNvPr id="1945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716338"/>
            <a:ext cx="604996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613" y="3644900"/>
            <a:ext cx="4249737"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644900"/>
            <a:ext cx="75311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itle 1"/>
          <p:cNvSpPr>
            <a:spLocks noGrp="1"/>
          </p:cNvSpPr>
          <p:nvPr>
            <p:ph type="title"/>
          </p:nvPr>
        </p:nvSpPr>
        <p:spPr/>
        <p:txBody>
          <a:bodyPr/>
          <a:lstStyle/>
          <a:p>
            <a:r>
              <a:rPr lang="fr-BE" altLang="en-US" smtClean="0"/>
              <a:t>Work performed – Collection Metadata</a:t>
            </a:r>
            <a:endParaRPr lang="en-US" altLang="en-US" smtClean="0"/>
          </a:p>
        </p:txBody>
      </p:sp>
      <p:sp>
        <p:nvSpPr>
          <p:cNvPr id="45059" name="Content Placeholder 2"/>
          <p:cNvSpPr>
            <a:spLocks noGrp="1"/>
          </p:cNvSpPr>
          <p:nvPr>
            <p:ph idx="1"/>
          </p:nvPr>
        </p:nvSpPr>
        <p:spPr/>
        <p:txBody>
          <a:bodyPr/>
          <a:lstStyle/>
          <a:p>
            <a:r>
              <a:rPr lang="fr-BE" altLang="en-US" smtClean="0"/>
              <a:t>Additional Collection Metadata in </a:t>
            </a:r>
            <a:r>
              <a:rPr lang="en-US" altLang="en-US" smtClean="0"/>
              <a:t>EOP:ESA:FEDEO:COLLECTIONS</a:t>
            </a:r>
            <a:endParaRPr lang="fr-BE" altLang="en-US" smtClean="0"/>
          </a:p>
          <a:p>
            <a:pPr lvl="1"/>
            <a:r>
              <a:rPr lang="fr-BE" altLang="en-US" smtClean="0"/>
              <a:t>Has positive effect on #collections that support 2-STEP search in FedEO.</a:t>
            </a:r>
            <a:endParaRPr lang="en-US" altLang="en-US" smtClean="0"/>
          </a:p>
        </p:txBody>
      </p:sp>
      <p:sp>
        <p:nvSpPr>
          <p:cNvPr id="5" name="Rectangle 4"/>
          <p:cNvSpPr>
            <a:spLocks noChangeArrowheads="1"/>
          </p:cNvSpPr>
          <p:nvPr/>
        </p:nvSpPr>
        <p:spPr bwMode="auto">
          <a:xfrm>
            <a:off x="4932363" y="4149725"/>
            <a:ext cx="3240087" cy="21748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6" name="Right Brace 5"/>
          <p:cNvSpPr>
            <a:spLocks/>
          </p:cNvSpPr>
          <p:nvPr/>
        </p:nvSpPr>
        <p:spPr bwMode="auto">
          <a:xfrm>
            <a:off x="8316913" y="4251325"/>
            <a:ext cx="115887" cy="762000"/>
          </a:xfrm>
          <a:prstGeom prst="rightBrace">
            <a:avLst>
              <a:gd name="adj1" fmla="val 8402"/>
              <a:gd name="adj2" fmla="val 50000"/>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sp>
        <p:nvSpPr>
          <p:cNvPr id="45062" name="TextBox 6"/>
          <p:cNvSpPr txBox="1">
            <a:spLocks noChangeArrowheads="1"/>
          </p:cNvSpPr>
          <p:nvPr/>
        </p:nvSpPr>
        <p:spPr bwMode="auto">
          <a:xfrm>
            <a:off x="8532813" y="4251325"/>
            <a:ext cx="674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a:t>535</a:t>
            </a:r>
            <a:endParaRPr lang="en-US" altLang="en-US"/>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179388" y="-14288"/>
            <a:ext cx="8229600" cy="922338"/>
          </a:xfrm>
        </p:spPr>
        <p:txBody>
          <a:bodyPr/>
          <a:lstStyle/>
          <a:p>
            <a:pPr eaLnBrk="1" hangingPunct="1"/>
            <a:r>
              <a:rPr lang="fr-FR" altLang="en-US" sz="2000" smtClean="0"/>
              <a:t>EO Collections discovery/access in GEOSS via FedEO</a:t>
            </a:r>
            <a:endParaRPr lang="en-US" altLang="en-US" sz="2000" smtClean="0"/>
          </a:p>
        </p:txBody>
      </p:sp>
      <p:pic>
        <p:nvPicPr>
          <p:cNvPr id="460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 y="908050"/>
            <a:ext cx="8243888" cy="595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611188" y="3933825"/>
            <a:ext cx="1081087" cy="503238"/>
          </a:xfrm>
          <a:prstGeom prst="ellipse">
            <a:avLst/>
          </a:prstGeom>
          <a:noFill/>
          <a:ln w="34925">
            <a:solidFill>
              <a:srgbClr val="FF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684213" y="188913"/>
            <a:ext cx="6840537" cy="307975"/>
          </a:xfrm>
        </p:spPr>
        <p:txBody>
          <a:bodyPr/>
          <a:lstStyle/>
          <a:p>
            <a:pPr algn="ctr"/>
            <a:r>
              <a:rPr lang="en-US" altLang="en-US" sz="2000" smtClean="0"/>
              <a:t>GEO Discovery and Access Broker Statistics</a:t>
            </a:r>
          </a:p>
        </p:txBody>
      </p:sp>
      <p:pic>
        <p:nvPicPr>
          <p:cNvPr id="47106" name="Segnaposto contenuto 3" descr="Schermata 2015-04-27 alle 16.11.04.png"/>
          <p:cNvPicPr>
            <a:picLocks noGrp="1" noChangeAspect="1"/>
          </p:cNvPicPr>
          <p:nvPr>
            <p:ph idx="1"/>
          </p:nvPr>
        </p:nvPicPr>
        <p:blipFill>
          <a:blip r:embed="rId2">
            <a:extLst>
              <a:ext uri="{28A0092B-C50C-407E-A947-70E740481C1C}">
                <a14:useLocalDpi xmlns:a14="http://schemas.microsoft.com/office/drawing/2010/main" val="0"/>
              </a:ext>
            </a:extLst>
          </a:blip>
          <a:srcRect t="14873" b="14873"/>
          <a:stretch>
            <a:fillRect/>
          </a:stretch>
        </p:blipFill>
        <p:spPr>
          <a:xfrm>
            <a:off x="-19050" y="1412875"/>
            <a:ext cx="9199563" cy="5167313"/>
          </a:xfrm>
        </p:spPr>
      </p:pic>
      <p:sp>
        <p:nvSpPr>
          <p:cNvPr id="47107" name="テキスト ボックス 8"/>
          <p:cNvSpPr txBox="1">
            <a:spLocks noChangeArrowheads="1"/>
          </p:cNvSpPr>
          <p:nvPr/>
        </p:nvSpPr>
        <p:spPr bwMode="auto">
          <a:xfrm>
            <a:off x="1835150" y="1989138"/>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kumimoji="1" lang="en-US" altLang="ja-JP">
                <a:solidFill>
                  <a:srgbClr val="FF0000"/>
                </a:solidFill>
                <a:latin typeface="Tahoma" pitchFamily="34" charset="0"/>
              </a:rPr>
              <a:t>FedEO</a:t>
            </a:r>
            <a:endParaRPr kumimoji="1" lang="ja-JP" altLang="en-US">
              <a:solidFill>
                <a:srgbClr val="FF0000"/>
              </a:solidFill>
              <a:latin typeface="Tahoma"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395288" y="188913"/>
            <a:ext cx="8229600" cy="922337"/>
          </a:xfrm>
        </p:spPr>
        <p:txBody>
          <a:bodyPr/>
          <a:lstStyle/>
          <a:p>
            <a:pPr eaLnBrk="1" hangingPunct="1"/>
            <a:r>
              <a:rPr lang="en-GB" altLang="en-US" smtClean="0"/>
              <a:t>FedEO on WGISS Web Site and contacts</a:t>
            </a:r>
          </a:p>
        </p:txBody>
      </p:sp>
      <p:sp>
        <p:nvSpPr>
          <p:cNvPr id="48130" name="Rectangle 3"/>
          <p:cNvSpPr txBox="1">
            <a:spLocks noChangeArrowheads="1"/>
          </p:cNvSpPr>
          <p:nvPr/>
        </p:nvSpPr>
        <p:spPr bwMode="auto">
          <a:xfrm>
            <a:off x="179388" y="4868863"/>
            <a:ext cx="8785225" cy="1873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285750" indent="-285750"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nSpc>
                <a:spcPct val="99000"/>
              </a:lnSpc>
              <a:spcBef>
                <a:spcPct val="20000"/>
              </a:spcBef>
              <a:buClr>
                <a:srgbClr val="00549F"/>
              </a:buClr>
            </a:pPr>
            <a:r>
              <a:rPr lang="fr-FR" altLang="en-US">
                <a:solidFill>
                  <a:srgbClr val="0000FF"/>
                </a:solidFill>
              </a:rPr>
              <a:t>Contacts at ESA:</a:t>
            </a:r>
          </a:p>
          <a:p>
            <a:pPr>
              <a:lnSpc>
                <a:spcPct val="99000"/>
              </a:lnSpc>
              <a:spcBef>
                <a:spcPct val="20000"/>
              </a:spcBef>
              <a:buClr>
                <a:srgbClr val="00549F"/>
              </a:buClr>
              <a:buFontTx/>
              <a:buChar char="•"/>
            </a:pPr>
            <a:r>
              <a:rPr lang="fr-FR" altLang="en-US" sz="1600">
                <a:solidFill>
                  <a:srgbClr val="0000FF"/>
                </a:solidFill>
              </a:rPr>
              <a:t>FedEO Operations Team: </a:t>
            </a:r>
            <a:r>
              <a:rPr lang="fr-FR" altLang="en-US" sz="1600">
                <a:solidFill>
                  <a:srgbClr val="0000FF"/>
                </a:solidFill>
                <a:hlinkClick r:id="rId2"/>
              </a:rPr>
              <a:t>giancarlo.rivolta@esa.int</a:t>
            </a:r>
            <a:endParaRPr lang="fr-FR" altLang="en-US" sz="1600">
              <a:solidFill>
                <a:srgbClr val="0000FF"/>
              </a:solidFill>
            </a:endParaRPr>
          </a:p>
          <a:p>
            <a:pPr>
              <a:lnSpc>
                <a:spcPct val="99000"/>
              </a:lnSpc>
              <a:spcBef>
                <a:spcPct val="20000"/>
              </a:spcBef>
              <a:buClr>
                <a:srgbClr val="00549F"/>
              </a:buClr>
              <a:buFontTx/>
              <a:buChar char="•"/>
            </a:pPr>
            <a:r>
              <a:rPr lang="fr-FR" altLang="en-US" sz="1600">
                <a:solidFill>
                  <a:srgbClr val="0000FF"/>
                </a:solidFill>
              </a:rPr>
              <a:t>FedEO Population/Tests: </a:t>
            </a:r>
            <a:r>
              <a:rPr lang="fr-FR" altLang="en-US" sz="1600">
                <a:solidFill>
                  <a:srgbClr val="0000FF"/>
                </a:solidFill>
                <a:hlinkClick r:id="rId3"/>
              </a:rPr>
              <a:t>andrea.della.vecchia@esa.int</a:t>
            </a:r>
            <a:r>
              <a:rPr lang="en-US" altLang="en-US" sz="1600">
                <a:solidFill>
                  <a:srgbClr val="0000FF"/>
                </a:solidFill>
              </a:rPr>
              <a:t>, </a:t>
            </a:r>
            <a:r>
              <a:rPr lang="fr-FR" altLang="en-US" sz="1600">
                <a:solidFill>
                  <a:srgbClr val="0000FF"/>
                </a:solidFill>
                <a:hlinkClick r:id="rId4"/>
              </a:rPr>
              <a:t>Yves.coene@spacebel.be</a:t>
            </a:r>
            <a:r>
              <a:rPr lang="fr-FR" altLang="en-US" sz="1600">
                <a:solidFill>
                  <a:srgbClr val="0000FF"/>
                </a:solidFill>
              </a:rPr>
              <a:t> </a:t>
            </a:r>
          </a:p>
          <a:p>
            <a:pPr>
              <a:lnSpc>
                <a:spcPct val="99000"/>
              </a:lnSpc>
              <a:spcBef>
                <a:spcPct val="20000"/>
              </a:spcBef>
              <a:buClr>
                <a:srgbClr val="00549F"/>
              </a:buClr>
              <a:buFontTx/>
              <a:buChar char="•"/>
            </a:pPr>
            <a:r>
              <a:rPr lang="fr-FR" altLang="en-US" sz="1600">
                <a:solidFill>
                  <a:srgbClr val="0000FF"/>
                </a:solidFill>
              </a:rPr>
              <a:t>FedEO Evolutions: </a:t>
            </a:r>
            <a:r>
              <a:rPr lang="en-US" altLang="en-US" sz="1600">
                <a:solidFill>
                  <a:srgbClr val="0000FF"/>
                </a:solidFill>
                <a:hlinkClick r:id="rId5"/>
              </a:rPr>
              <a:t>philippe.mougnaud@esa.int</a:t>
            </a:r>
            <a:r>
              <a:rPr lang="en-US" altLang="en-US" sz="1600">
                <a:solidFill>
                  <a:srgbClr val="0000FF"/>
                </a:solidFill>
              </a:rPr>
              <a:t> </a:t>
            </a:r>
          </a:p>
          <a:p>
            <a:pPr>
              <a:lnSpc>
                <a:spcPct val="99000"/>
              </a:lnSpc>
              <a:spcBef>
                <a:spcPct val="20000"/>
              </a:spcBef>
              <a:buClr>
                <a:srgbClr val="00549F"/>
              </a:buClr>
              <a:buFontTx/>
              <a:buChar char="•"/>
            </a:pPr>
            <a:r>
              <a:rPr lang="fr-FR" altLang="en-US" sz="1600">
                <a:solidFill>
                  <a:srgbClr val="0000FF"/>
                </a:solidFill>
              </a:rPr>
              <a:t>HMA standardisation: </a:t>
            </a:r>
            <a:r>
              <a:rPr lang="fr-FR" altLang="en-US" sz="1600">
                <a:solidFill>
                  <a:srgbClr val="0000FF"/>
                </a:solidFill>
                <a:hlinkClick r:id="rId6"/>
              </a:rPr>
              <a:t>pier.giorgio.marchetti@esa.int</a:t>
            </a:r>
            <a:endParaRPr lang="fr-FR" altLang="en-US" sz="1600">
              <a:solidFill>
                <a:srgbClr val="0000FF"/>
              </a:solidFill>
            </a:endParaRPr>
          </a:p>
          <a:p>
            <a:pPr>
              <a:lnSpc>
                <a:spcPct val="99000"/>
              </a:lnSpc>
              <a:spcBef>
                <a:spcPct val="20000"/>
              </a:spcBef>
              <a:buClr>
                <a:srgbClr val="00549F"/>
              </a:buClr>
              <a:buFontTx/>
              <a:buChar char="•"/>
            </a:pPr>
            <a:r>
              <a:rPr lang="en-US" altLang="en-US" sz="1600">
                <a:solidFill>
                  <a:srgbClr val="0000FF"/>
                </a:solidFill>
              </a:rPr>
              <a:t>Coordination and international cooperation: </a:t>
            </a:r>
            <a:r>
              <a:rPr lang="fr-FR" altLang="en-US" sz="1600">
                <a:solidFill>
                  <a:srgbClr val="0000FF"/>
                </a:solidFill>
                <a:hlinkClick r:id="rId7"/>
              </a:rPr>
              <a:t>mirko.albani@esa.int</a:t>
            </a:r>
            <a:endParaRPr lang="en-US" altLang="en-US" sz="1600">
              <a:solidFill>
                <a:srgbClr val="0000FF"/>
              </a:solidFill>
            </a:endParaRPr>
          </a:p>
        </p:txBody>
      </p:sp>
      <p:pic>
        <p:nvPicPr>
          <p:cNvPr id="48131"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388" y="1341438"/>
            <a:ext cx="905668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fr-FR" altLang="en-US" smtClean="0"/>
              <a:t>FedEO Client Partner Guide</a:t>
            </a:r>
            <a:endParaRPr lang="en-US" altLang="en-US" smtClean="0"/>
          </a:p>
        </p:txBody>
      </p:sp>
      <p:sp>
        <p:nvSpPr>
          <p:cNvPr id="49154" name="Content Placeholder 2"/>
          <p:cNvSpPr>
            <a:spLocks noGrp="1"/>
          </p:cNvSpPr>
          <p:nvPr>
            <p:ph idx="1"/>
          </p:nvPr>
        </p:nvSpPr>
        <p:spPr>
          <a:xfrm>
            <a:off x="287338" y="1412875"/>
            <a:ext cx="5076825" cy="4876800"/>
          </a:xfrm>
        </p:spPr>
        <p:txBody>
          <a:bodyPr/>
          <a:lstStyle/>
          <a:p>
            <a:pPr marL="342900" lvl="1" indent="-342900">
              <a:buFont typeface="Verdana" pitchFamily="34" charset="0"/>
              <a:buChar char="•"/>
            </a:pPr>
            <a:r>
              <a:rPr lang="en-US" altLang="en-US" smtClean="0">
                <a:solidFill>
                  <a:schemeClr val="tx1"/>
                </a:solidFill>
              </a:rPr>
              <a:t>General description of the FedEO environment and its relation to other systems</a:t>
            </a:r>
          </a:p>
          <a:p>
            <a:pPr marL="342900" lvl="1" indent="-342900">
              <a:buFont typeface="Verdana" pitchFamily="34" charset="0"/>
              <a:buChar char="•"/>
            </a:pPr>
            <a:r>
              <a:rPr lang="en-US" altLang="en-US" smtClean="0">
                <a:solidFill>
                  <a:schemeClr val="tx1"/>
                </a:solidFill>
              </a:rPr>
              <a:t>Details about the FedEO query interface based on OpenSearch (e.g., principles, the search parameters, search response format, etc ...)</a:t>
            </a:r>
          </a:p>
          <a:p>
            <a:pPr marL="342900" lvl="1" indent="-342900">
              <a:buFont typeface="Verdana" pitchFamily="34" charset="0"/>
              <a:buChar char="•"/>
            </a:pPr>
            <a:r>
              <a:rPr lang="en-US" altLang="en-US" smtClean="0">
                <a:solidFill>
                  <a:schemeClr val="tx1"/>
                </a:solidFill>
              </a:rPr>
              <a:t>Description of two cases: one starting from a dataset series catalogue, and a second one accessing immediately the dataset catalogue</a:t>
            </a:r>
          </a:p>
          <a:p>
            <a:pPr marL="342900" lvl="1" indent="-342900">
              <a:buFont typeface="Verdana" pitchFamily="34" charset="0"/>
              <a:buChar char="•"/>
            </a:pPr>
            <a:r>
              <a:rPr lang="en-US" altLang="en-US" smtClean="0">
                <a:solidFill>
                  <a:schemeClr val="tx1"/>
                </a:solidFill>
              </a:rPr>
              <a:t>Details on the catalogue connectors and how their corresponding dataset series and dataset metadata can be discovered</a:t>
            </a:r>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6900" y="1739900"/>
            <a:ext cx="3287713"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246063" y="201613"/>
            <a:ext cx="8229600" cy="922337"/>
          </a:xfrm>
        </p:spPr>
        <p:txBody>
          <a:bodyPr/>
          <a:lstStyle/>
          <a:p>
            <a:pPr eaLnBrk="1" hangingPunct="1"/>
            <a:r>
              <a:rPr lang="en-US" altLang="en-US" smtClean="0"/>
              <a:t>FedEO Data Partners Guide: </a:t>
            </a:r>
            <a:r>
              <a:rPr lang="en-US" altLang="en-US" smtClean="0">
                <a:solidFill>
                  <a:srgbClr val="002A50"/>
                </a:solidFill>
              </a:rPr>
              <a:t/>
            </a:r>
            <a:br>
              <a:rPr lang="en-US" altLang="en-US" smtClean="0">
                <a:solidFill>
                  <a:srgbClr val="002A50"/>
                </a:solidFill>
              </a:rPr>
            </a:br>
            <a:r>
              <a:rPr lang="fr-FR" altLang="en-US" smtClean="0"/>
              <a:t>How to be accessed by FedEO (1)</a:t>
            </a:r>
            <a:endParaRPr lang="en-US" altLang="en-US" smtClean="0"/>
          </a:p>
        </p:txBody>
      </p:sp>
      <p:sp>
        <p:nvSpPr>
          <p:cNvPr id="56322" name="Content Placeholder 2"/>
          <p:cNvSpPr>
            <a:spLocks noGrp="1"/>
          </p:cNvSpPr>
          <p:nvPr>
            <p:ph idx="1"/>
          </p:nvPr>
        </p:nvSpPr>
        <p:spPr>
          <a:xfrm>
            <a:off x="179388" y="1412875"/>
            <a:ext cx="8713787" cy="5040313"/>
          </a:xfrm>
        </p:spPr>
        <p:txBody>
          <a:bodyPr/>
          <a:lstStyle/>
          <a:p>
            <a:pPr marL="0" lvl="1" indent="0" eaLnBrk="1" hangingPunct="1">
              <a:buFont typeface="Verdana" pitchFamily="34" charset="0"/>
              <a:buNone/>
            </a:pPr>
            <a:r>
              <a:rPr lang="fr-BE" altLang="en-US" sz="2400" smtClean="0"/>
              <a:t>Information for organisations joining FedEO as metadata and data provider: full guide on web site</a:t>
            </a:r>
          </a:p>
          <a:p>
            <a:pPr marL="0" indent="0" eaLnBrk="1" hangingPunct="1">
              <a:buFontTx/>
              <a:buNone/>
            </a:pPr>
            <a:endParaRPr lang="fr-FR" altLang="en-US" sz="1400" smtClean="0">
              <a:solidFill>
                <a:srgbClr val="000000"/>
              </a:solidFill>
            </a:endParaRPr>
          </a:p>
          <a:p>
            <a:pPr marL="0" indent="0" eaLnBrk="1" hangingPunct="1">
              <a:buFontTx/>
              <a:buNone/>
            </a:pPr>
            <a:r>
              <a:rPr lang="fr-FR" altLang="en-US" sz="2400" smtClean="0">
                <a:solidFill>
                  <a:srgbClr val="000000"/>
                </a:solidFill>
              </a:rPr>
              <a:t>Step-1 - Implement one of the following standard interfaces (for dataset search):</a:t>
            </a:r>
          </a:p>
          <a:p>
            <a:pPr marL="0" indent="0"/>
            <a:r>
              <a:rPr lang="fr-FR" altLang="en-US" sz="1800" smtClean="0">
                <a:solidFill>
                  <a:schemeClr val="tx1"/>
                </a:solidFill>
              </a:rPr>
              <a:t>OGC 06-131 (CSW EOP EP)</a:t>
            </a:r>
          </a:p>
          <a:p>
            <a:pPr marL="0" indent="0"/>
            <a:r>
              <a:rPr lang="fr-FR" altLang="en-US" sz="1800" smtClean="0">
                <a:solidFill>
                  <a:schemeClr val="tx1"/>
                </a:solidFill>
              </a:rPr>
              <a:t>OGC 10-032 (OpenSearch) and/or OGC 13-026 (OpenSearch)</a:t>
            </a:r>
          </a:p>
          <a:p>
            <a:pPr marL="0" indent="0"/>
            <a:r>
              <a:rPr lang="fr-FR" altLang="en-US" sz="1800" smtClean="0">
                <a:solidFill>
                  <a:schemeClr val="tx1"/>
                </a:solidFill>
              </a:rPr>
              <a:t>OGC 07-045 (CSW ISO AP), e.g. GeoNetwork (open-source)</a:t>
            </a:r>
          </a:p>
          <a:p>
            <a:pPr marL="0" indent="0"/>
            <a:r>
              <a:rPr lang="fr-FR" altLang="en-US" sz="1800" smtClean="0">
                <a:solidFill>
                  <a:schemeClr val="tx1"/>
                </a:solidFill>
              </a:rPr>
              <a:t>OGC 07-038 (CSW CIM EP)</a:t>
            </a:r>
          </a:p>
          <a:p>
            <a:pPr marL="0" indent="0"/>
            <a:r>
              <a:rPr lang="fr-FR" altLang="en-US" sz="1800" smtClean="0">
                <a:solidFill>
                  <a:schemeClr val="tx1"/>
                </a:solidFill>
              </a:rPr>
              <a:t>OGC 13-084 (CSW I15 EP)</a:t>
            </a:r>
          </a:p>
          <a:p>
            <a:pPr marL="0" indent="0"/>
            <a:r>
              <a:rPr lang="fr-FR" altLang="en-US" sz="1800" smtClean="0">
                <a:solidFill>
                  <a:schemeClr val="tx1"/>
                </a:solidFill>
              </a:rPr>
              <a:t>Other API (over HTTP) can be considered on a case by case basis as well as other metadata (EOP O&amp;M, EO GML, ISO19139, Dublin Core, .CSV, …) and response formats (Atom - preferred, RDF, …)</a:t>
            </a:r>
            <a:endParaRPr lang="fr-FR" altLang="en-US" sz="2400" smtClean="0">
              <a:solidFill>
                <a:srgbClr val="000000"/>
              </a:solidFill>
            </a:endParaRPr>
          </a:p>
          <a:p>
            <a:pPr marL="0" indent="0">
              <a:buFontTx/>
              <a:buNone/>
            </a:pPr>
            <a:endParaRPr lang="fr-FR" altLang="en-US" sz="1800" smtClean="0">
              <a:solidFill>
                <a:srgbClr val="000000"/>
              </a:solidFill>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246063" y="201613"/>
            <a:ext cx="8229600" cy="922337"/>
          </a:xfrm>
        </p:spPr>
        <p:txBody>
          <a:bodyPr/>
          <a:lstStyle/>
          <a:p>
            <a:pPr eaLnBrk="1" hangingPunct="1"/>
            <a:r>
              <a:rPr lang="en-US" altLang="en-US" smtClean="0"/>
              <a:t>FedEO Data Partners Guide: </a:t>
            </a:r>
            <a:r>
              <a:rPr lang="en-US" altLang="en-US" smtClean="0">
                <a:solidFill>
                  <a:srgbClr val="002A50"/>
                </a:solidFill>
              </a:rPr>
              <a:t/>
            </a:r>
            <a:br>
              <a:rPr lang="en-US" altLang="en-US" smtClean="0">
                <a:solidFill>
                  <a:srgbClr val="002A50"/>
                </a:solidFill>
              </a:rPr>
            </a:br>
            <a:r>
              <a:rPr lang="fr-FR" altLang="en-US" smtClean="0"/>
              <a:t>How to be accessed by FedEO (2)</a:t>
            </a:r>
            <a:endParaRPr lang="en-US" altLang="en-US" smtClean="0"/>
          </a:p>
        </p:txBody>
      </p:sp>
      <p:sp>
        <p:nvSpPr>
          <p:cNvPr id="57346" name="Content Placeholder 2"/>
          <p:cNvSpPr>
            <a:spLocks noGrp="1"/>
          </p:cNvSpPr>
          <p:nvPr>
            <p:ph idx="1"/>
          </p:nvPr>
        </p:nvSpPr>
        <p:spPr>
          <a:xfrm>
            <a:off x="179388" y="1412875"/>
            <a:ext cx="8713787" cy="5040313"/>
          </a:xfrm>
        </p:spPr>
        <p:txBody>
          <a:bodyPr/>
          <a:lstStyle/>
          <a:p>
            <a:pPr marL="0" indent="0">
              <a:buFontTx/>
              <a:buNone/>
            </a:pPr>
            <a:r>
              <a:rPr lang="fr-FR" altLang="en-US" sz="2800" smtClean="0">
                <a:solidFill>
                  <a:srgbClr val="000000"/>
                </a:solidFill>
              </a:rPr>
              <a:t>Step-2 – Send endpoint to ESA FedEO team for integration. Please provide:</a:t>
            </a:r>
          </a:p>
          <a:p>
            <a:pPr marL="0" indent="0"/>
            <a:r>
              <a:rPr lang="fr-FR" altLang="en-US" smtClean="0">
                <a:solidFill>
                  <a:schemeClr val="tx1"/>
                </a:solidFill>
              </a:rPr>
              <a:t>Examples of successful search requests (area / time period)</a:t>
            </a:r>
          </a:p>
          <a:p>
            <a:pPr marL="0" indent="0"/>
            <a:r>
              <a:rPr lang="fr-FR" altLang="en-US" smtClean="0">
                <a:solidFill>
                  <a:schemeClr val="tx1"/>
                </a:solidFill>
              </a:rPr>
              <a:t>List of supported search parameters if different from formal (OGC) specification</a:t>
            </a:r>
          </a:p>
          <a:p>
            <a:pPr marL="0" indent="0"/>
            <a:r>
              <a:rPr lang="fr-FR" altLang="en-US" smtClean="0">
                <a:solidFill>
                  <a:schemeClr val="tx1"/>
                </a:solidFill>
              </a:rPr>
              <a:t>List of proposed identifiers for each proposed dataset series (collections): e.g. EOP:MYORGANISATION:XXX-YYY</a:t>
            </a:r>
          </a:p>
          <a:p>
            <a:pPr marL="0" indent="0"/>
            <a:r>
              <a:rPr lang="fr-FR" altLang="en-US" smtClean="0">
                <a:solidFill>
                  <a:schemeClr val="tx1"/>
                </a:solidFill>
              </a:rPr>
              <a:t>Optional: mechanism to discover list of allowed dataset series identifiers automatically</a:t>
            </a:r>
          </a:p>
          <a:p>
            <a:pPr marL="0" indent="0"/>
            <a:r>
              <a:rPr lang="fr-FR" altLang="en-US" smtClean="0">
                <a:solidFill>
                  <a:schemeClr val="tx1"/>
                </a:solidFill>
              </a:rPr>
              <a:t>Parameter to be used to pass dataset series identifier (e.g. parentIdentifier) in request</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246063" y="201613"/>
            <a:ext cx="8229600" cy="922337"/>
          </a:xfrm>
        </p:spPr>
        <p:txBody>
          <a:bodyPr/>
          <a:lstStyle/>
          <a:p>
            <a:pPr eaLnBrk="1" hangingPunct="1"/>
            <a:r>
              <a:rPr lang="en-US" altLang="en-US" smtClean="0"/>
              <a:t>FedEO Data Partners Guide: </a:t>
            </a:r>
            <a:r>
              <a:rPr lang="en-US" altLang="en-US" smtClean="0">
                <a:solidFill>
                  <a:srgbClr val="002A50"/>
                </a:solidFill>
              </a:rPr>
              <a:t/>
            </a:r>
            <a:br>
              <a:rPr lang="en-US" altLang="en-US" smtClean="0">
                <a:solidFill>
                  <a:srgbClr val="002A50"/>
                </a:solidFill>
              </a:rPr>
            </a:br>
            <a:r>
              <a:rPr lang="fr-FR" altLang="en-US" smtClean="0"/>
              <a:t>How to be accessed by FedEO (3)</a:t>
            </a:r>
            <a:endParaRPr lang="en-US" altLang="en-US" smtClean="0"/>
          </a:p>
        </p:txBody>
      </p:sp>
      <p:sp>
        <p:nvSpPr>
          <p:cNvPr id="52226" name="Content Placeholder 2"/>
          <p:cNvSpPr>
            <a:spLocks noGrp="1"/>
          </p:cNvSpPr>
          <p:nvPr>
            <p:ph idx="1"/>
          </p:nvPr>
        </p:nvSpPr>
        <p:spPr>
          <a:xfrm>
            <a:off x="179388" y="1412875"/>
            <a:ext cx="8713787" cy="5040313"/>
          </a:xfrm>
        </p:spPr>
        <p:txBody>
          <a:bodyPr/>
          <a:lstStyle/>
          <a:p>
            <a:pPr marL="0" indent="0">
              <a:buFontTx/>
              <a:buNone/>
            </a:pPr>
            <a:r>
              <a:rPr lang="fr-FR" altLang="en-US" smtClean="0">
                <a:solidFill>
                  <a:srgbClr val="000000"/>
                </a:solidFill>
              </a:rPr>
              <a:t>Step-3 – Provide ISO 19139 Metadata file for each of the proposed collection identifiers EOP:MYORGANISATION:XXX-YYY including temporal and geographical coverage.</a:t>
            </a:r>
          </a:p>
          <a:p>
            <a:pPr marL="0" indent="0">
              <a:buFontTx/>
              <a:buNone/>
            </a:pPr>
            <a:r>
              <a:rPr lang="fr-FR" altLang="en-US" smtClean="0">
                <a:solidFill>
                  <a:srgbClr val="000000"/>
                </a:solidFill>
              </a:rPr>
              <a:t>Can be created with support of the ESA FEDEO team (e.g. through answers to a questionnaire). Sample metadata files can be provided as well.</a:t>
            </a:r>
          </a:p>
          <a:p>
            <a:pPr marL="0" indent="0">
              <a:buFontTx/>
              <a:buNone/>
            </a:pPr>
            <a:endParaRPr lang="fr-FR" altLang="en-US" smtClean="0">
              <a:solidFill>
                <a:srgbClr val="000000"/>
              </a:solidFill>
            </a:endParaRPr>
          </a:p>
          <a:p>
            <a:pPr marL="0" indent="0">
              <a:buFontTx/>
              <a:buNone/>
            </a:pPr>
            <a:r>
              <a:rPr lang="fr-FR" altLang="en-US" smtClean="0">
                <a:solidFill>
                  <a:srgbClr val="000000"/>
                </a:solidFill>
              </a:rPr>
              <a:t>Step-4 – ESA FEDEO team provides test endpoint (OpenSearch) for organisation XXX to preview their OpenSearch I/F.</a:t>
            </a:r>
          </a:p>
          <a:p>
            <a:pPr marL="0" indent="0">
              <a:buFontTx/>
              <a:buNone/>
            </a:pPr>
            <a:endParaRPr lang="fr-FR" altLang="en-US" smtClean="0">
              <a:solidFill>
                <a:srgbClr val="000000"/>
              </a:solidFill>
            </a:endParaRPr>
          </a:p>
          <a:p>
            <a:pPr marL="0" indent="0">
              <a:buFontTx/>
              <a:buNone/>
            </a:pPr>
            <a:r>
              <a:rPr lang="fr-FR" altLang="en-US" smtClean="0">
                <a:solidFill>
                  <a:srgbClr val="000000"/>
                </a:solidFill>
              </a:rPr>
              <a:t>Optional steps: agree keywords to be added to collection metadata as per agreed thesaurus,…  Federated authentication (SSO).</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Content Placeholder 2"/>
          <p:cNvSpPr>
            <a:spLocks noGrp="1"/>
          </p:cNvSpPr>
          <p:nvPr>
            <p:ph idx="1"/>
          </p:nvPr>
        </p:nvSpPr>
        <p:spPr>
          <a:xfrm>
            <a:off x="457200" y="1341438"/>
            <a:ext cx="8229600" cy="4608512"/>
          </a:xfrm>
        </p:spPr>
        <p:txBody>
          <a:bodyPr/>
          <a:lstStyle/>
          <a:p>
            <a:pPr marL="0" indent="0" algn="ctr" eaLnBrk="1" hangingPunct="1">
              <a:buFontTx/>
              <a:buNone/>
            </a:pPr>
            <a:endParaRPr lang="fr-FR" altLang="en-US" smtClean="0"/>
          </a:p>
          <a:p>
            <a:pPr marL="0" indent="0" algn="ctr" eaLnBrk="1" hangingPunct="1">
              <a:buFontTx/>
              <a:buNone/>
            </a:pPr>
            <a:endParaRPr lang="fr-FR" altLang="en-US" smtClean="0"/>
          </a:p>
          <a:p>
            <a:pPr marL="0" indent="0" algn="ctr" eaLnBrk="1" hangingPunct="1">
              <a:buFontTx/>
              <a:buNone/>
            </a:pPr>
            <a:endParaRPr lang="fr-FR" altLang="en-US" smtClean="0"/>
          </a:p>
          <a:p>
            <a:pPr marL="0" indent="0" algn="ctr" eaLnBrk="1" hangingPunct="1">
              <a:buFontTx/>
              <a:buNone/>
            </a:pPr>
            <a:r>
              <a:rPr lang="fr-BE" altLang="en-US" sz="4000" smtClean="0"/>
              <a:t>FedEO future activities and Demo</a:t>
            </a:r>
            <a:br>
              <a:rPr lang="fr-BE" altLang="en-US" sz="4000" smtClean="0"/>
            </a:br>
            <a:endParaRPr lang="en-US" altLang="en-US" smtClean="0"/>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395288" y="188913"/>
            <a:ext cx="8229600" cy="922337"/>
          </a:xfrm>
        </p:spPr>
        <p:txBody>
          <a:bodyPr/>
          <a:lstStyle/>
          <a:p>
            <a:pPr eaLnBrk="1" hangingPunct="1"/>
            <a:r>
              <a:rPr lang="en-GB" altLang="en-US" smtClean="0"/>
              <a:t>Ongoing/future Activities:</a:t>
            </a:r>
            <a:br>
              <a:rPr lang="en-GB" altLang="en-US" smtClean="0"/>
            </a:br>
            <a:r>
              <a:rPr lang="en-GB" altLang="en-US" smtClean="0"/>
              <a:t>FedEO Consolidation &amp; Population</a:t>
            </a:r>
          </a:p>
        </p:txBody>
      </p:sp>
      <p:sp>
        <p:nvSpPr>
          <p:cNvPr id="54274" name="Content Placeholder 2"/>
          <p:cNvSpPr>
            <a:spLocks noGrp="1"/>
          </p:cNvSpPr>
          <p:nvPr>
            <p:ph idx="1"/>
          </p:nvPr>
        </p:nvSpPr>
        <p:spPr>
          <a:xfrm>
            <a:off x="179388" y="1268413"/>
            <a:ext cx="8856662" cy="5113337"/>
          </a:xfrm>
        </p:spPr>
        <p:txBody>
          <a:bodyPr/>
          <a:lstStyle/>
          <a:p>
            <a:pPr eaLnBrk="1" hangingPunct="1"/>
            <a:r>
              <a:rPr lang="en-US" altLang="en-US" sz="1800" smtClean="0">
                <a:solidFill>
                  <a:schemeClr val="tx1"/>
                </a:solidFill>
              </a:rPr>
              <a:t>Consolidation of FedEO Concept/Scenarios as part of the ESA and European EO Ground Segments</a:t>
            </a:r>
          </a:p>
          <a:p>
            <a:pPr eaLnBrk="1" hangingPunct="1"/>
            <a:endParaRPr lang="en-US" altLang="en-US" sz="1000" smtClean="0">
              <a:solidFill>
                <a:schemeClr val="tx1"/>
              </a:solidFill>
            </a:endParaRPr>
          </a:p>
          <a:p>
            <a:pPr eaLnBrk="1" hangingPunct="1"/>
            <a:r>
              <a:rPr lang="en-US" altLang="en-US" sz="1800" smtClean="0">
                <a:solidFill>
                  <a:schemeClr val="tx1"/>
                </a:solidFill>
              </a:rPr>
              <a:t>Consolidation of interfaces with existing European catalogues and addition of new catalogues, e.g.:</a:t>
            </a:r>
          </a:p>
          <a:p>
            <a:pPr lvl="1"/>
            <a:r>
              <a:rPr lang="fr-BE" altLang="en-US" smtClean="0">
                <a:solidFill>
                  <a:schemeClr val="tx1"/>
                </a:solidFill>
              </a:rPr>
              <a:t>Extend number of </a:t>
            </a:r>
            <a:r>
              <a:rPr lang="fr-BE" altLang="en-US" i="1" smtClean="0">
                <a:solidFill>
                  <a:schemeClr val="tx1"/>
                </a:solidFill>
              </a:rPr>
              <a:t>downloadable</a:t>
            </a:r>
            <a:r>
              <a:rPr lang="fr-BE" altLang="en-US" smtClean="0">
                <a:solidFill>
                  <a:schemeClr val="tx1"/>
                </a:solidFill>
              </a:rPr>
              <a:t> collections from ESA DISSHARM LDS accessible through FedEO</a:t>
            </a:r>
          </a:p>
          <a:p>
            <a:pPr lvl="1"/>
            <a:r>
              <a:rPr lang="fr-BE" altLang="en-US" smtClean="0">
                <a:solidFill>
                  <a:schemeClr val="tx1"/>
                </a:solidFill>
              </a:rPr>
              <a:t>Extend number of </a:t>
            </a:r>
            <a:r>
              <a:rPr lang="fr-BE" altLang="en-US" i="1" smtClean="0">
                <a:solidFill>
                  <a:schemeClr val="tx1"/>
                </a:solidFill>
              </a:rPr>
              <a:t>orderable</a:t>
            </a:r>
            <a:r>
              <a:rPr lang="fr-BE" altLang="en-US" smtClean="0">
                <a:solidFill>
                  <a:schemeClr val="tx1"/>
                </a:solidFill>
              </a:rPr>
              <a:t> collections (OGC 06-141) with EUMETSAT and DLR</a:t>
            </a:r>
          </a:p>
          <a:p>
            <a:pPr lvl="1"/>
            <a:r>
              <a:rPr lang="fr-BE" altLang="en-US" smtClean="0">
                <a:solidFill>
                  <a:schemeClr val="tx1"/>
                </a:solidFill>
              </a:rPr>
              <a:t>Provide access to CNES THEIA 2.0 when available.</a:t>
            </a:r>
            <a:endParaRPr lang="en-US" altLang="en-US" sz="1000" smtClean="0">
              <a:solidFill>
                <a:schemeClr val="tx1"/>
              </a:solidFill>
            </a:endParaRPr>
          </a:p>
          <a:p>
            <a:pPr eaLnBrk="1" hangingPunct="1"/>
            <a:r>
              <a:rPr lang="en-US" altLang="en-US" sz="1800" smtClean="0">
                <a:solidFill>
                  <a:schemeClr val="tx1"/>
                </a:solidFill>
              </a:rPr>
              <a:t>Population of FedEO Collection Metadata Catalogue for ESA and European Missions</a:t>
            </a:r>
            <a:endParaRPr lang="en-US" altLang="en-US" sz="1000" smtClean="0">
              <a:solidFill>
                <a:schemeClr val="tx1"/>
              </a:solidFill>
            </a:endParaRPr>
          </a:p>
          <a:p>
            <a:pPr eaLnBrk="1" hangingPunct="1"/>
            <a:r>
              <a:rPr lang="en-US" altLang="en-US" sz="1800" smtClean="0">
                <a:solidFill>
                  <a:schemeClr val="tx1"/>
                </a:solidFill>
              </a:rPr>
              <a:t>Consolidation of access from GEO DAB Broker, tests with non-European catalogues</a:t>
            </a:r>
            <a:endParaRPr lang="en-US" altLang="en-US" sz="1000" smtClean="0">
              <a:solidFill>
                <a:schemeClr val="tx1"/>
              </a:solidFill>
            </a:endParaRPr>
          </a:p>
          <a:p>
            <a:pPr marL="342900" lvl="2" indent="-342900" eaLnBrk="1" hangingPunct="1">
              <a:buFontTx/>
              <a:buChar char="•"/>
            </a:pPr>
            <a:r>
              <a:rPr lang="en-US" altLang="en-US" sz="1800" smtClean="0">
                <a:solidFill>
                  <a:schemeClr val="tx1"/>
                </a:solidFill>
              </a:rPr>
              <a:t>Collaboration/interoperability/interfacing with CWIC, NASA ECHO</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68313" y="476250"/>
            <a:ext cx="7154862" cy="401638"/>
          </a:xfrm>
        </p:spPr>
        <p:txBody>
          <a:bodyPr/>
          <a:lstStyle/>
          <a:p>
            <a:r>
              <a:rPr lang="en-US" altLang="en-US" sz="2000" smtClean="0"/>
              <a:t>High Level Concept – Scenario 1</a:t>
            </a:r>
            <a:br>
              <a:rPr lang="en-US" altLang="en-US" sz="2000" smtClean="0"/>
            </a:br>
            <a:r>
              <a:rPr lang="en-US" altLang="en-US" sz="1800" smtClean="0"/>
              <a:t>European Data in the International Context</a:t>
            </a:r>
          </a:p>
        </p:txBody>
      </p:sp>
      <p:sp>
        <p:nvSpPr>
          <p:cNvPr id="21506" name="Rectangle 6"/>
          <p:cNvSpPr>
            <a:spLocks noChangeArrowheads="1"/>
          </p:cNvSpPr>
          <p:nvPr/>
        </p:nvSpPr>
        <p:spPr bwMode="auto">
          <a:xfrm>
            <a:off x="1331913" y="1339850"/>
            <a:ext cx="6840537" cy="936625"/>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1507" name="Rectangle 14"/>
          <p:cNvSpPr>
            <a:spLocks noChangeArrowheads="1"/>
          </p:cNvSpPr>
          <p:nvPr/>
        </p:nvSpPr>
        <p:spPr bwMode="auto">
          <a:xfrm>
            <a:off x="2339975" y="2995613"/>
            <a:ext cx="1966913" cy="720725"/>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a:r>
              <a:rPr lang="en-US" altLang="en-US" sz="1800" b="1"/>
              <a:t>FedEO</a:t>
            </a:r>
          </a:p>
        </p:txBody>
      </p:sp>
      <p:sp>
        <p:nvSpPr>
          <p:cNvPr id="21508" name="Rectangle 19"/>
          <p:cNvSpPr>
            <a:spLocks noChangeArrowheads="1"/>
          </p:cNvSpPr>
          <p:nvPr/>
        </p:nvSpPr>
        <p:spPr bwMode="auto">
          <a:xfrm>
            <a:off x="4259263" y="6032500"/>
            <a:ext cx="1036637" cy="347663"/>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1509" name="Text Box 30"/>
          <p:cNvSpPr txBox="1">
            <a:spLocks noChangeArrowheads="1"/>
          </p:cNvSpPr>
          <p:nvPr/>
        </p:nvSpPr>
        <p:spPr bwMode="auto">
          <a:xfrm>
            <a:off x="1763713" y="5229225"/>
            <a:ext cx="2493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GB" altLang="en-US" sz="1200" b="1">
                <a:latin typeface="Arial" pitchFamily="34" charset="0"/>
              </a:rPr>
              <a:t>European Scientific Catalogues </a:t>
            </a:r>
          </a:p>
          <a:p>
            <a:r>
              <a:rPr lang="en-GB" altLang="en-US" sz="1200" b="1">
                <a:latin typeface="Arial" pitchFamily="34" charset="0"/>
              </a:rPr>
              <a:t>&amp; Services</a:t>
            </a:r>
          </a:p>
          <a:p>
            <a:endParaRPr lang="en-GB" altLang="en-US" sz="1200" b="1">
              <a:latin typeface="Arial" pitchFamily="34" charset="0"/>
            </a:endParaRPr>
          </a:p>
        </p:txBody>
      </p:sp>
      <p:sp>
        <p:nvSpPr>
          <p:cNvPr id="21510" name="Rectangle 31"/>
          <p:cNvSpPr>
            <a:spLocks noChangeArrowheads="1"/>
          </p:cNvSpPr>
          <p:nvPr/>
        </p:nvSpPr>
        <p:spPr bwMode="auto">
          <a:xfrm>
            <a:off x="4202113" y="5597525"/>
            <a:ext cx="1050925" cy="319088"/>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1511" name="Text Box 32"/>
          <p:cNvSpPr txBox="1">
            <a:spLocks noChangeArrowheads="1"/>
          </p:cNvSpPr>
          <p:nvPr/>
        </p:nvSpPr>
        <p:spPr bwMode="auto">
          <a:xfrm>
            <a:off x="4211638" y="5589588"/>
            <a:ext cx="1003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a:r>
              <a:rPr lang="fr-FR" altLang="en-US" sz="1000">
                <a:latin typeface="Arial" pitchFamily="34" charset="0"/>
              </a:rPr>
              <a:t>CNES</a:t>
            </a:r>
            <a:endParaRPr lang="en-US" altLang="en-US" sz="1000">
              <a:latin typeface="Arial" pitchFamily="34" charset="0"/>
            </a:endParaRPr>
          </a:p>
        </p:txBody>
      </p:sp>
      <p:sp>
        <p:nvSpPr>
          <p:cNvPr id="21512" name="Rectangle 35"/>
          <p:cNvSpPr>
            <a:spLocks noChangeArrowheads="1"/>
          </p:cNvSpPr>
          <p:nvPr/>
        </p:nvSpPr>
        <p:spPr bwMode="auto">
          <a:xfrm>
            <a:off x="1835150" y="5805488"/>
            <a:ext cx="1039813" cy="347662"/>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1513" name="Text Box 36"/>
          <p:cNvSpPr txBox="1">
            <a:spLocks noChangeArrowheads="1"/>
          </p:cNvSpPr>
          <p:nvPr/>
        </p:nvSpPr>
        <p:spPr bwMode="auto">
          <a:xfrm>
            <a:off x="1835150" y="5876925"/>
            <a:ext cx="968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000">
                <a:latin typeface="Arial" pitchFamily="34" charset="0"/>
              </a:rPr>
              <a:t>ESA Missions</a:t>
            </a:r>
            <a:endParaRPr lang="en-US" altLang="en-US" sz="1000">
              <a:latin typeface="Arial" pitchFamily="34" charset="0"/>
            </a:endParaRPr>
          </a:p>
        </p:txBody>
      </p:sp>
      <p:sp>
        <p:nvSpPr>
          <p:cNvPr id="21514" name="Rectangle 66"/>
          <p:cNvSpPr>
            <a:spLocks noChangeArrowheads="1"/>
          </p:cNvSpPr>
          <p:nvPr/>
        </p:nvSpPr>
        <p:spPr bwMode="auto">
          <a:xfrm>
            <a:off x="3044825" y="5578475"/>
            <a:ext cx="1031875" cy="274638"/>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1515" name="Text Box 80"/>
          <p:cNvSpPr txBox="1">
            <a:spLocks noChangeArrowheads="1"/>
          </p:cNvSpPr>
          <p:nvPr/>
        </p:nvSpPr>
        <p:spPr bwMode="auto">
          <a:xfrm>
            <a:off x="3148013" y="5626100"/>
            <a:ext cx="801687"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000">
                <a:latin typeface="Arial" pitchFamily="34" charset="0"/>
              </a:rPr>
              <a:t>EUMETSAT</a:t>
            </a:r>
            <a:endParaRPr lang="en-US" altLang="en-US" sz="1000">
              <a:latin typeface="Arial" pitchFamily="34" charset="0"/>
            </a:endParaRPr>
          </a:p>
        </p:txBody>
      </p:sp>
      <p:sp>
        <p:nvSpPr>
          <p:cNvPr id="21516" name="Rectangle 66"/>
          <p:cNvSpPr>
            <a:spLocks noChangeArrowheads="1"/>
          </p:cNvSpPr>
          <p:nvPr/>
        </p:nvSpPr>
        <p:spPr bwMode="auto">
          <a:xfrm>
            <a:off x="3051175" y="5946775"/>
            <a:ext cx="1031875" cy="274638"/>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1517" name="Text Box 80"/>
          <p:cNvSpPr txBox="1">
            <a:spLocks noChangeArrowheads="1"/>
          </p:cNvSpPr>
          <p:nvPr/>
        </p:nvSpPr>
        <p:spPr bwMode="auto">
          <a:xfrm>
            <a:off x="3132138" y="5949950"/>
            <a:ext cx="8080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000">
                <a:latin typeface="Arial" pitchFamily="34" charset="0"/>
              </a:rPr>
              <a:t>DLR, VITO</a:t>
            </a:r>
            <a:endParaRPr lang="en-US" altLang="en-US" sz="1000">
              <a:latin typeface="Arial" pitchFamily="34" charset="0"/>
            </a:endParaRPr>
          </a:p>
        </p:txBody>
      </p:sp>
      <p:sp>
        <p:nvSpPr>
          <p:cNvPr id="21518" name="Text Box 105"/>
          <p:cNvSpPr txBox="1">
            <a:spLocks noChangeArrowheads="1"/>
          </p:cNvSpPr>
          <p:nvPr/>
        </p:nvSpPr>
        <p:spPr bwMode="auto">
          <a:xfrm>
            <a:off x="4356100" y="6092825"/>
            <a:ext cx="717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US" altLang="en-US" sz="1000">
                <a:latin typeface="Arial" pitchFamily="34" charset="0"/>
              </a:rPr>
              <a:t>OTHERS</a:t>
            </a:r>
            <a:endParaRPr lang="en-US" altLang="en-US" sz="900">
              <a:latin typeface="Arial" pitchFamily="34" charset="0"/>
            </a:endParaRPr>
          </a:p>
        </p:txBody>
      </p:sp>
      <p:sp>
        <p:nvSpPr>
          <p:cNvPr id="21519" name="Rectangle 7"/>
          <p:cNvSpPr>
            <a:spLocks noChangeArrowheads="1"/>
          </p:cNvSpPr>
          <p:nvPr/>
        </p:nvSpPr>
        <p:spPr bwMode="auto">
          <a:xfrm>
            <a:off x="6011863" y="4005263"/>
            <a:ext cx="25923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GB" altLang="en-US" sz="1400" b="1">
                <a:latin typeface="Arial" pitchFamily="34" charset="0"/>
              </a:rPr>
              <a:t>Data discovery, </a:t>
            </a:r>
          </a:p>
          <a:p>
            <a:pPr eaLnBrk="1" hangingPunct="1"/>
            <a:r>
              <a:rPr lang="en-GB" altLang="en-US" sz="1400" b="1">
                <a:latin typeface="Arial" pitchFamily="34" charset="0"/>
              </a:rPr>
              <a:t>access and ordering depending on agreement and interfaces (e.g. HMA, OpenSearch)</a:t>
            </a:r>
          </a:p>
        </p:txBody>
      </p:sp>
      <p:sp>
        <p:nvSpPr>
          <p:cNvPr id="21520" name="Rectangle 14"/>
          <p:cNvSpPr>
            <a:spLocks noChangeArrowheads="1"/>
          </p:cNvSpPr>
          <p:nvPr/>
        </p:nvSpPr>
        <p:spPr bwMode="auto">
          <a:xfrm>
            <a:off x="5364163" y="2995613"/>
            <a:ext cx="1822450" cy="720725"/>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a:r>
              <a:rPr lang="en-US" altLang="en-US" sz="1800" b="1"/>
              <a:t>CWIC</a:t>
            </a:r>
          </a:p>
        </p:txBody>
      </p:sp>
      <p:cxnSp>
        <p:nvCxnSpPr>
          <p:cNvPr id="21521" name="Straight Arrow Connector 7"/>
          <p:cNvCxnSpPr>
            <a:cxnSpLocks noChangeShapeType="1"/>
            <a:stCxn id="21506" idx="2"/>
            <a:endCxn id="21520" idx="0"/>
          </p:cNvCxnSpPr>
          <p:nvPr/>
        </p:nvCxnSpPr>
        <p:spPr bwMode="auto">
          <a:xfrm>
            <a:off x="4751388" y="2276475"/>
            <a:ext cx="1524000" cy="71913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522" name="Straight Arrow Connector 39"/>
          <p:cNvCxnSpPr>
            <a:cxnSpLocks noChangeShapeType="1"/>
            <a:stCxn id="21520" idx="1"/>
            <a:endCxn id="21507" idx="3"/>
          </p:cNvCxnSpPr>
          <p:nvPr/>
        </p:nvCxnSpPr>
        <p:spPr bwMode="auto">
          <a:xfrm flipH="1">
            <a:off x="4306888" y="3355975"/>
            <a:ext cx="1057275" cy="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23" name="Rectangle 12"/>
          <p:cNvSpPr>
            <a:spLocks noChangeArrowheads="1"/>
          </p:cNvSpPr>
          <p:nvPr/>
        </p:nvSpPr>
        <p:spPr bwMode="auto">
          <a:xfrm>
            <a:off x="1547813" y="5157788"/>
            <a:ext cx="3816350" cy="13144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cxnSp>
        <p:nvCxnSpPr>
          <p:cNvPr id="21524" name="Straight Arrow Connector 43"/>
          <p:cNvCxnSpPr>
            <a:cxnSpLocks noChangeShapeType="1"/>
          </p:cNvCxnSpPr>
          <p:nvPr/>
        </p:nvCxnSpPr>
        <p:spPr bwMode="auto">
          <a:xfrm>
            <a:off x="2771775" y="3716338"/>
            <a:ext cx="0" cy="144145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525" name="Straight Arrow Connector 55"/>
          <p:cNvCxnSpPr>
            <a:cxnSpLocks noChangeShapeType="1"/>
            <a:stCxn id="21506" idx="2"/>
          </p:cNvCxnSpPr>
          <p:nvPr/>
        </p:nvCxnSpPr>
        <p:spPr bwMode="auto">
          <a:xfrm flipH="1">
            <a:off x="3348038" y="2276475"/>
            <a:ext cx="1403350" cy="720725"/>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26" name="Text Box 7"/>
          <p:cNvSpPr txBox="1">
            <a:spLocks noChangeArrowheads="1"/>
          </p:cNvSpPr>
          <p:nvPr/>
        </p:nvSpPr>
        <p:spPr bwMode="auto">
          <a:xfrm>
            <a:off x="3132138" y="1341438"/>
            <a:ext cx="2200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200">
                <a:latin typeface="Arial" pitchFamily="34" charset="0"/>
              </a:rPr>
              <a:t>EO Clients (e.g. Web Portals) </a:t>
            </a:r>
            <a:endParaRPr lang="en-US" altLang="en-US" sz="1200">
              <a:latin typeface="Arial" pitchFamily="34" charset="0"/>
            </a:endParaRPr>
          </a:p>
        </p:txBody>
      </p:sp>
      <p:sp>
        <p:nvSpPr>
          <p:cNvPr id="21527" name="Rectangle 8"/>
          <p:cNvSpPr>
            <a:spLocks noChangeArrowheads="1"/>
          </p:cNvSpPr>
          <p:nvPr/>
        </p:nvSpPr>
        <p:spPr bwMode="auto">
          <a:xfrm>
            <a:off x="2798763" y="1700213"/>
            <a:ext cx="1597025" cy="446087"/>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1528" name="Text Box 9"/>
          <p:cNvSpPr txBox="1">
            <a:spLocks noChangeArrowheads="1"/>
          </p:cNvSpPr>
          <p:nvPr/>
        </p:nvSpPr>
        <p:spPr bwMode="auto">
          <a:xfrm>
            <a:off x="2786063" y="1758950"/>
            <a:ext cx="166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a:r>
              <a:rPr lang="fr-FR" altLang="en-US" sz="1000">
                <a:latin typeface="Arial" pitchFamily="34" charset="0"/>
              </a:rPr>
              <a:t>CEOS Community Portals </a:t>
            </a:r>
          </a:p>
        </p:txBody>
      </p:sp>
      <p:sp>
        <p:nvSpPr>
          <p:cNvPr id="21529" name="Rectangle 52"/>
          <p:cNvSpPr>
            <a:spLocks noChangeArrowheads="1"/>
          </p:cNvSpPr>
          <p:nvPr/>
        </p:nvSpPr>
        <p:spPr bwMode="auto">
          <a:xfrm>
            <a:off x="4930775" y="1662113"/>
            <a:ext cx="1873250" cy="542925"/>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1530" name="Text Box 53"/>
          <p:cNvSpPr txBox="1">
            <a:spLocks noChangeArrowheads="1"/>
          </p:cNvSpPr>
          <p:nvPr/>
        </p:nvSpPr>
        <p:spPr bwMode="auto">
          <a:xfrm>
            <a:off x="5297488" y="1662113"/>
            <a:ext cx="11366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a:r>
              <a:rPr lang="fr-FR" altLang="en-US" sz="1000">
                <a:latin typeface="Arial" pitchFamily="34" charset="0"/>
              </a:rPr>
              <a:t>GEO Web Portal</a:t>
            </a:r>
            <a:endParaRPr lang="en-US" altLang="en-US" sz="1000">
              <a:latin typeface="Arial" pitchFamily="34" charset="0"/>
            </a:endParaRPr>
          </a:p>
        </p:txBody>
      </p:sp>
      <p:sp>
        <p:nvSpPr>
          <p:cNvPr id="70" name="Text Box 53"/>
          <p:cNvSpPr txBox="1">
            <a:spLocks noChangeArrowheads="1"/>
          </p:cNvSpPr>
          <p:nvPr/>
        </p:nvSpPr>
        <p:spPr bwMode="auto">
          <a:xfrm>
            <a:off x="5435600" y="1936750"/>
            <a:ext cx="860425" cy="246063"/>
          </a:xfrm>
          <a:prstGeom prst="rect">
            <a:avLst/>
          </a:prstGeom>
          <a:solidFill>
            <a:schemeClr val="accent1">
              <a:lumMod val="40000"/>
              <a:lumOff val="60000"/>
            </a:schemeClr>
          </a:solidFill>
          <a:ln>
            <a:solidFill>
              <a:schemeClr val="tx1"/>
            </a:solidFill>
          </a:ln>
        </p:spPr>
        <p:txBody>
          <a:bodyPr wrap="none">
            <a:spAutoFit/>
          </a:bodyPr>
          <a:lstStyle>
            <a:lvl1pPr eaLnBrk="0" hangingPunct="0">
              <a:defRPr sz="2000">
                <a:solidFill>
                  <a:schemeClr val="tx1"/>
                </a:solidFill>
                <a:latin typeface="Verdana" charset="0"/>
                <a:ea typeface="ＭＳ Ｐゴシック" charset="0"/>
                <a:cs typeface="ＭＳ Ｐゴシック" charset="0"/>
              </a:defRPr>
            </a:lvl1pPr>
            <a:lvl2pPr marL="742950" indent="-285750" eaLnBrk="0" hangingPunct="0">
              <a:defRPr sz="2000">
                <a:solidFill>
                  <a:schemeClr val="tx1"/>
                </a:solidFill>
                <a:latin typeface="Verdana" charset="0"/>
                <a:ea typeface="ＭＳ Ｐゴシック" charset="0"/>
              </a:defRPr>
            </a:lvl2pPr>
            <a:lvl3pPr marL="1143000" indent="-228600" eaLnBrk="0" hangingPunct="0">
              <a:defRPr sz="2000">
                <a:solidFill>
                  <a:schemeClr val="tx1"/>
                </a:solidFill>
                <a:latin typeface="Verdana" charset="0"/>
                <a:ea typeface="ＭＳ Ｐゴシック" charset="0"/>
              </a:defRPr>
            </a:lvl3pPr>
            <a:lvl4pPr marL="1600200" indent="-228600" eaLnBrk="0" hangingPunct="0">
              <a:defRPr sz="2000">
                <a:solidFill>
                  <a:schemeClr val="tx1"/>
                </a:solidFill>
                <a:latin typeface="Verdana" charset="0"/>
                <a:ea typeface="ＭＳ Ｐゴシック" charset="0"/>
              </a:defRPr>
            </a:lvl4pPr>
            <a:lvl5pPr marL="2057400" indent="-228600" eaLnBrk="0" hangingPunct="0">
              <a:defRPr sz="2000">
                <a:solidFill>
                  <a:schemeClr val="tx1"/>
                </a:solidFill>
                <a:latin typeface="Verdana" charset="0"/>
                <a:ea typeface="ＭＳ Ｐゴシック" charset="0"/>
              </a:defRPr>
            </a:lvl5pPr>
            <a:lvl6pPr marL="2514600" indent="-228600" eaLnBrk="0" fontAlgn="base" hangingPunct="0">
              <a:spcBef>
                <a:spcPct val="0"/>
              </a:spcBef>
              <a:spcAft>
                <a:spcPct val="0"/>
              </a:spcAft>
              <a:defRPr sz="2000">
                <a:solidFill>
                  <a:schemeClr val="tx1"/>
                </a:solidFill>
                <a:latin typeface="Verdana" charset="0"/>
                <a:ea typeface="ＭＳ Ｐゴシック" charset="0"/>
              </a:defRPr>
            </a:lvl6pPr>
            <a:lvl7pPr marL="2971800" indent="-228600" eaLnBrk="0" fontAlgn="base" hangingPunct="0">
              <a:spcBef>
                <a:spcPct val="0"/>
              </a:spcBef>
              <a:spcAft>
                <a:spcPct val="0"/>
              </a:spcAft>
              <a:defRPr sz="2000">
                <a:solidFill>
                  <a:schemeClr val="tx1"/>
                </a:solidFill>
                <a:latin typeface="Verdana" charset="0"/>
                <a:ea typeface="ＭＳ Ｐゴシック" charset="0"/>
              </a:defRPr>
            </a:lvl7pPr>
            <a:lvl8pPr marL="3429000" indent="-228600" eaLnBrk="0" fontAlgn="base" hangingPunct="0">
              <a:spcBef>
                <a:spcPct val="0"/>
              </a:spcBef>
              <a:spcAft>
                <a:spcPct val="0"/>
              </a:spcAft>
              <a:defRPr sz="2000">
                <a:solidFill>
                  <a:schemeClr val="tx1"/>
                </a:solidFill>
                <a:latin typeface="Verdana" charset="0"/>
                <a:ea typeface="ＭＳ Ｐゴシック" charset="0"/>
              </a:defRPr>
            </a:lvl8pPr>
            <a:lvl9pPr marL="3886200" indent="-228600" eaLnBrk="0" fontAlgn="base" hangingPunct="0">
              <a:spcBef>
                <a:spcPct val="0"/>
              </a:spcBef>
              <a:spcAft>
                <a:spcPct val="0"/>
              </a:spcAft>
              <a:defRPr sz="2000">
                <a:solidFill>
                  <a:schemeClr val="tx1"/>
                </a:solidFill>
                <a:latin typeface="Verdana" charset="0"/>
                <a:ea typeface="ＭＳ Ｐゴシック" charset="0"/>
              </a:defRPr>
            </a:lvl9pPr>
          </a:lstStyle>
          <a:p>
            <a:pPr algn="ctr">
              <a:defRPr/>
            </a:pPr>
            <a:r>
              <a:rPr lang="fr-FR" sz="1000" dirty="0" smtClean="0">
                <a:latin typeface="Arial" charset="0"/>
              </a:rPr>
              <a:t>DAB Broker</a:t>
            </a:r>
            <a:endParaRPr lang="en-US" sz="1000" dirty="0" smtClean="0">
              <a:latin typeface="Arial" charset="0"/>
            </a:endParaRPr>
          </a:p>
        </p:txBody>
      </p:sp>
      <p:pic>
        <p:nvPicPr>
          <p:cNvPr id="215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412875"/>
            <a:ext cx="1152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533" name="Straight Arrow Connector 80"/>
          <p:cNvCxnSpPr>
            <a:cxnSpLocks noChangeShapeType="1"/>
          </p:cNvCxnSpPr>
          <p:nvPr/>
        </p:nvCxnSpPr>
        <p:spPr bwMode="auto">
          <a:xfrm>
            <a:off x="3924300" y="3716338"/>
            <a:ext cx="0" cy="144145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1534" name="Picture 4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425575"/>
            <a:ext cx="10795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5" name="TextBox 1"/>
          <p:cNvSpPr txBox="1">
            <a:spLocks noChangeArrowheads="1"/>
          </p:cNvSpPr>
          <p:nvPr/>
        </p:nvSpPr>
        <p:spPr bwMode="auto">
          <a:xfrm>
            <a:off x="3563938" y="2492375"/>
            <a:ext cx="2873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200"/>
              <a:t>1</a:t>
            </a:r>
          </a:p>
        </p:txBody>
      </p:sp>
      <p:sp>
        <p:nvSpPr>
          <p:cNvPr id="21536" name="TextBox 32"/>
          <p:cNvSpPr txBox="1">
            <a:spLocks noChangeArrowheads="1"/>
          </p:cNvSpPr>
          <p:nvPr/>
        </p:nvSpPr>
        <p:spPr bwMode="auto">
          <a:xfrm>
            <a:off x="2555875" y="4221163"/>
            <a:ext cx="287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200"/>
              <a:t>1</a:t>
            </a:r>
          </a:p>
        </p:txBody>
      </p:sp>
      <p:sp>
        <p:nvSpPr>
          <p:cNvPr id="21537" name="TextBox 33"/>
          <p:cNvSpPr txBox="1">
            <a:spLocks noChangeArrowheads="1"/>
          </p:cNvSpPr>
          <p:nvPr/>
        </p:nvSpPr>
        <p:spPr bwMode="auto">
          <a:xfrm>
            <a:off x="5651500" y="2492375"/>
            <a:ext cx="288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200"/>
              <a:t>2</a:t>
            </a:r>
          </a:p>
        </p:txBody>
      </p:sp>
      <p:sp>
        <p:nvSpPr>
          <p:cNvPr id="21538" name="TextBox 34"/>
          <p:cNvSpPr txBox="1">
            <a:spLocks noChangeArrowheads="1"/>
          </p:cNvSpPr>
          <p:nvPr/>
        </p:nvSpPr>
        <p:spPr bwMode="auto">
          <a:xfrm>
            <a:off x="4716463" y="3152775"/>
            <a:ext cx="287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200"/>
              <a:t>2</a:t>
            </a:r>
          </a:p>
        </p:txBody>
      </p:sp>
      <p:sp>
        <p:nvSpPr>
          <p:cNvPr id="21539" name="TextBox 35"/>
          <p:cNvSpPr txBox="1">
            <a:spLocks noChangeArrowheads="1"/>
          </p:cNvSpPr>
          <p:nvPr/>
        </p:nvSpPr>
        <p:spPr bwMode="auto">
          <a:xfrm>
            <a:off x="3851275" y="4221163"/>
            <a:ext cx="288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200"/>
              <a:t>2</a:t>
            </a: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fr-BE" altLang="en-US" smtClean="0"/>
              <a:t>RESTful interface - Discovery</a:t>
            </a:r>
            <a:endParaRPr lang="en-US" altLang="en-US" smtClean="0"/>
          </a:p>
        </p:txBody>
      </p:sp>
      <p:sp>
        <p:nvSpPr>
          <p:cNvPr id="55298" name="Content Placeholder 2"/>
          <p:cNvSpPr>
            <a:spLocks noGrp="1"/>
          </p:cNvSpPr>
          <p:nvPr>
            <p:ph idx="1"/>
          </p:nvPr>
        </p:nvSpPr>
        <p:spPr/>
        <p:txBody>
          <a:bodyPr/>
          <a:lstStyle/>
          <a:p>
            <a:endParaRPr lang="fr-BE" altLang="en-US" smtClean="0"/>
          </a:p>
          <a:p>
            <a:endParaRPr lang="fr-BE" altLang="en-US" smtClean="0"/>
          </a:p>
          <a:p>
            <a:endParaRPr lang="fr-BE" altLang="en-US" smtClean="0"/>
          </a:p>
          <a:p>
            <a:endParaRPr lang="fr-BE" altLang="en-US" smtClean="0"/>
          </a:p>
          <a:p>
            <a:r>
              <a:rPr lang="fr-BE" altLang="en-US" smtClean="0"/>
              <a:t>Content negotiation</a:t>
            </a:r>
          </a:p>
          <a:p>
            <a:pPr lvl="1"/>
            <a:r>
              <a:rPr lang="fr-BE" altLang="en-US" smtClean="0"/>
              <a:t>Atom, </a:t>
            </a:r>
          </a:p>
          <a:p>
            <a:pPr lvl="1"/>
            <a:r>
              <a:rPr lang="fr-BE" altLang="en-US" smtClean="0"/>
              <a:t>HTML</a:t>
            </a:r>
            <a:br>
              <a:rPr lang="fr-BE" altLang="en-US" smtClean="0"/>
            </a:br>
            <a:r>
              <a:rPr lang="fr-BE" altLang="en-US" smtClean="0"/>
              <a:t>+ </a:t>
            </a:r>
          </a:p>
          <a:p>
            <a:endParaRPr lang="fr-BE" altLang="en-US" smtClean="0"/>
          </a:p>
          <a:p>
            <a:r>
              <a:rPr lang="fr-BE" altLang="en-US" smtClean="0"/>
              <a:t>Resource extension</a:t>
            </a:r>
            <a:endParaRPr lang="en-US" altLang="en-US" smtClean="0"/>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8" y="2133600"/>
            <a:ext cx="83772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
          <p:cNvPicPr>
            <a:picLocks noChangeAspect="1" noChangeArrowheads="1"/>
          </p:cNvPicPr>
          <p:nvPr/>
        </p:nvPicPr>
        <p:blipFill>
          <a:blip r:embed="rId3">
            <a:extLst>
              <a:ext uri="{28A0092B-C50C-407E-A947-70E740481C1C}">
                <a14:useLocalDpi xmlns:a14="http://schemas.microsoft.com/office/drawing/2010/main" val="0"/>
              </a:ext>
            </a:extLst>
          </a:blip>
          <a:srcRect b="16699"/>
          <a:stretch>
            <a:fillRect/>
          </a:stretch>
        </p:blipFill>
        <p:spPr bwMode="auto">
          <a:xfrm>
            <a:off x="4721225" y="2997200"/>
            <a:ext cx="44227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4"/>
          <p:cNvPicPr>
            <a:picLocks noChangeAspect="1" noChangeArrowheads="1"/>
          </p:cNvPicPr>
          <p:nvPr/>
        </p:nvPicPr>
        <p:blipFill>
          <a:blip r:embed="rId4">
            <a:extLst>
              <a:ext uri="{28A0092B-C50C-407E-A947-70E740481C1C}">
                <a14:useLocalDpi xmlns:a14="http://schemas.microsoft.com/office/drawing/2010/main" val="0"/>
              </a:ext>
            </a:extLst>
          </a:blip>
          <a:srcRect b="61272"/>
          <a:stretch>
            <a:fillRect/>
          </a:stretch>
        </p:blipFill>
        <p:spPr bwMode="auto">
          <a:xfrm>
            <a:off x="755650" y="1341438"/>
            <a:ext cx="83534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 y="1628775"/>
            <a:ext cx="838835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8175" y="4365625"/>
            <a:ext cx="1343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tLang="en-US" smtClean="0"/>
              <a:t>Extend HATEOAS for ordering</a:t>
            </a:r>
          </a:p>
        </p:txBody>
      </p:sp>
      <p:sp>
        <p:nvSpPr>
          <p:cNvPr id="56322" name="Content Placeholder 2"/>
          <p:cNvSpPr>
            <a:spLocks noGrp="1"/>
          </p:cNvSpPr>
          <p:nvPr>
            <p:ph idx="1"/>
          </p:nvPr>
        </p:nvSpPr>
        <p:spPr>
          <a:xfrm>
            <a:off x="107950" y="1341438"/>
            <a:ext cx="8856663" cy="4876800"/>
          </a:xfrm>
        </p:spPr>
        <p:txBody>
          <a:bodyPr/>
          <a:lstStyle/>
          <a:p>
            <a:r>
              <a:rPr lang="en-US" altLang="en-US" smtClean="0"/>
              <a:t>Hypermedia as the Engine of Application State</a:t>
            </a:r>
          </a:p>
          <a:p>
            <a:pPr lvl="1"/>
            <a:r>
              <a:rPr lang="en-US" altLang="en-US" smtClean="0"/>
              <a:t>Standardised Media types</a:t>
            </a:r>
          </a:p>
          <a:p>
            <a:pPr lvl="1"/>
            <a:r>
              <a:rPr lang="en-US" altLang="en-US" smtClean="0"/>
              <a:t>Standardised Link Relations &lt;link rel=“…”&gt; (RFC 5988)</a:t>
            </a:r>
          </a:p>
          <a:p>
            <a:pPr lvl="2"/>
            <a:r>
              <a:rPr lang="en-US" altLang="en-US" smtClean="0"/>
              <a:t>‘first’, ‘previous’, ‘self’, ‘next’ and ‘last’ : Navigation</a:t>
            </a:r>
          </a:p>
          <a:p>
            <a:pPr lvl="2"/>
            <a:r>
              <a:rPr lang="en-US" altLang="en-US" smtClean="0"/>
              <a:t>‘search’ : Two step search</a:t>
            </a:r>
          </a:p>
          <a:p>
            <a:pPr lvl="2"/>
            <a:r>
              <a:rPr lang="en-US" altLang="en-US" smtClean="0"/>
              <a:t>‘enclosure’ : Product download</a:t>
            </a:r>
          </a:p>
          <a:p>
            <a:pPr lvl="2"/>
            <a:r>
              <a:rPr lang="en-US" altLang="en-US" smtClean="0"/>
              <a:t>‘order’ : Product order page or ordering capabilities (OGC 06-141) or OSDD (OGC 13-042)</a:t>
            </a:r>
          </a:p>
          <a:p>
            <a:pPr lvl="3"/>
            <a:r>
              <a:rPr lang="fr-BE" altLang="en-US" smtClean="0"/>
              <a:t>type="text/html"</a:t>
            </a:r>
          </a:p>
          <a:p>
            <a:pPr lvl="3"/>
            <a:r>
              <a:rPr lang="fr-BE" altLang="en-US" smtClean="0"/>
              <a:t>type="application/vnd.ogc.oseo.capabilities.response_xml"  (TBC).</a:t>
            </a:r>
          </a:p>
          <a:p>
            <a:pPr lvl="3"/>
            <a:r>
              <a:rPr lang="fr-BE" altLang="en-US" smtClean="0"/>
              <a:t>type="application/opensearchdescription+xml"</a:t>
            </a:r>
          </a:p>
          <a:p>
            <a:pPr lvl="3"/>
            <a:endParaRPr lang="en-US" altLang="en-US" smtClean="0"/>
          </a:p>
          <a:p>
            <a:pPr lvl="1"/>
            <a:endParaRPr lang="en-US" altLang="en-US" smtClean="0"/>
          </a:p>
          <a:p>
            <a:endParaRPr lang="en-US" altLang="en-US" smtClean="0"/>
          </a:p>
        </p:txBody>
      </p:sp>
      <p:pic>
        <p:nvPicPr>
          <p:cNvPr id="563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5516563"/>
            <a:ext cx="91392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fr-BE" altLang="en-US" smtClean="0"/>
              <a:t>RESTful interface - Ordering</a:t>
            </a:r>
            <a:endParaRPr lang="en-US" altLang="en-US" smtClean="0"/>
          </a:p>
        </p:txBody>
      </p:sp>
      <p:sp>
        <p:nvSpPr>
          <p:cNvPr id="57346" name="Content Placeholder 2"/>
          <p:cNvSpPr>
            <a:spLocks noGrp="1"/>
          </p:cNvSpPr>
          <p:nvPr>
            <p:ph idx="1"/>
          </p:nvPr>
        </p:nvSpPr>
        <p:spPr/>
        <p:txBody>
          <a:bodyPr/>
          <a:lstStyle/>
          <a:p>
            <a:r>
              <a:rPr lang="fr-BE" altLang="en-US" smtClean="0"/>
              <a:t>Provide OGC 13-042 RESTful interface for ordering as facade to existing OGC 06-141 SOAP interfaces.</a:t>
            </a:r>
          </a:p>
          <a:p>
            <a:endParaRPr lang="fr-BE" altLang="en-US" smtClean="0"/>
          </a:p>
          <a:p>
            <a:endParaRPr lang="fr-BE" altLang="en-US" smtClean="0"/>
          </a:p>
          <a:p>
            <a:endParaRPr lang="fr-BE" altLang="en-US" smtClean="0"/>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2636838"/>
            <a:ext cx="69643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fr-BE" altLang="en-US" smtClean="0"/>
              <a:t>RESTful Interface – Linked Data</a:t>
            </a:r>
            <a:endParaRPr lang="en-US" altLang="en-US" smtClean="0"/>
          </a:p>
        </p:txBody>
      </p:sp>
      <p:sp>
        <p:nvSpPr>
          <p:cNvPr id="58370" name="Content Placeholder 2"/>
          <p:cNvSpPr>
            <a:spLocks noGrp="1"/>
          </p:cNvSpPr>
          <p:nvPr>
            <p:ph idx="1"/>
          </p:nvPr>
        </p:nvSpPr>
        <p:spPr/>
        <p:txBody>
          <a:bodyPr/>
          <a:lstStyle/>
          <a:p>
            <a:r>
              <a:rPr lang="en-US" altLang="en-US" smtClean="0"/>
              <a:t>Provide (experimental) W3C Linked Data Platform </a:t>
            </a:r>
            <a:br>
              <a:rPr lang="en-US" altLang="en-US" smtClean="0"/>
            </a:br>
            <a:r>
              <a:rPr lang="en-US" altLang="en-US" smtClean="0"/>
              <a:t>interface, </a:t>
            </a:r>
            <a:r>
              <a:rPr lang="en-US" altLang="en-US" smtClean="0">
                <a:hlinkClick r:id="rId2"/>
              </a:rPr>
              <a:t>http://www.w3.org/TR/ldp/</a:t>
            </a:r>
            <a:endParaRPr lang="en-US" altLang="en-US" smtClean="0"/>
          </a:p>
          <a:p>
            <a:endParaRPr lang="en-US" altLang="en-US" smtClean="0"/>
          </a:p>
          <a:p>
            <a:endParaRPr lang="en-US" altLang="en-US" smtClean="0"/>
          </a:p>
        </p:txBody>
      </p:sp>
      <p:sp>
        <p:nvSpPr>
          <p:cNvPr id="58371" name="Picture 2"/>
          <p:cNvSpPr>
            <a:spLocks noChangeAspect="1" noChangeArrowheads="1"/>
          </p:cNvSpPr>
          <p:nvPr/>
        </p:nvSpPr>
        <p:spPr bwMode="auto">
          <a:xfrm>
            <a:off x="565150" y="2547938"/>
            <a:ext cx="5951538"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endParaRPr lang="en-US" altLang="en-US"/>
          </a:p>
        </p:txBody>
      </p:sp>
      <p:sp>
        <p:nvSpPr>
          <p:cNvPr id="58372" name="Picture 3"/>
          <p:cNvSpPr>
            <a:spLocks noChangeAspect="1" noChangeArrowheads="1"/>
          </p:cNvSpPr>
          <p:nvPr/>
        </p:nvSpPr>
        <p:spPr bwMode="auto">
          <a:xfrm>
            <a:off x="7380288" y="1484313"/>
            <a:ext cx="14192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endParaRPr lang="en-US" altLang="en-US"/>
          </a:p>
        </p:txBody>
      </p:sp>
      <p:sp>
        <p:nvSpPr>
          <p:cNvPr id="6" name="Content Placeholder 2"/>
          <p:cNvSpPr txBox="1">
            <a:spLocks/>
          </p:cNvSpPr>
          <p:nvPr/>
        </p:nvSpPr>
        <p:spPr bwMode="auto">
          <a:xfrm>
            <a:off x="3492500" y="2420938"/>
            <a:ext cx="5327650" cy="4876800"/>
          </a:xfrm>
          <a:prstGeom prst="rect">
            <a:avLst/>
          </a:prstGeom>
          <a:noFill/>
          <a:ln w="9525">
            <a:noFill/>
            <a:miter lim="800000"/>
            <a:headEnd/>
            <a:tailEnd/>
          </a:ln>
        </p:spPr>
        <p:txBody>
          <a:bodyPr/>
          <a:lstStyle/>
          <a:p>
            <a:pPr marL="342900" indent="-342900" eaLnBrk="0" hangingPunct="0">
              <a:lnSpc>
                <a:spcPct val="119000"/>
              </a:lnSpc>
              <a:spcBef>
                <a:spcPct val="20000"/>
              </a:spcBef>
              <a:buClr>
                <a:srgbClr val="00549F"/>
              </a:buClr>
              <a:buFontTx/>
              <a:buChar char="•"/>
              <a:defRPr/>
            </a:pPr>
            <a:r>
              <a:rPr lang="fr-BE" kern="0" dirty="0">
                <a:solidFill>
                  <a:schemeClr val="bg2"/>
                </a:solidFill>
                <a:latin typeface="+mn-lt"/>
                <a:ea typeface="ＭＳ Ｐゴシック" charset="0"/>
                <a:cs typeface="ＭＳ Ｐゴシック" charset="-128"/>
              </a:rPr>
              <a:t>Content </a:t>
            </a:r>
            <a:r>
              <a:rPr lang="fr-BE" kern="0" dirty="0" err="1">
                <a:solidFill>
                  <a:schemeClr val="bg2"/>
                </a:solidFill>
                <a:latin typeface="+mn-lt"/>
                <a:ea typeface="ＭＳ Ｐゴシック" charset="0"/>
                <a:cs typeface="ＭＳ Ｐゴシック" charset="-128"/>
              </a:rPr>
              <a:t>negotiation</a:t>
            </a:r>
            <a:endParaRPr lang="fr-BE" kern="0" dirty="0">
              <a:solidFill>
                <a:schemeClr val="bg2"/>
              </a:solidFill>
              <a:latin typeface="+mn-lt"/>
              <a:ea typeface="ＭＳ Ｐゴシック" charset="0"/>
              <a:cs typeface="ＭＳ Ｐゴシック" charset="-128"/>
            </a:endParaRPr>
          </a:p>
          <a:p>
            <a:pPr marL="1227138" lvl="1" indent="-419100" eaLnBrk="0" hangingPunct="0">
              <a:lnSpc>
                <a:spcPct val="119000"/>
              </a:lnSpc>
              <a:spcBef>
                <a:spcPct val="20000"/>
              </a:spcBef>
              <a:buClr>
                <a:srgbClr val="00549F"/>
              </a:buClr>
              <a:buFont typeface="Verdana" pitchFamily="34" charset="0"/>
              <a:buChar char="–"/>
              <a:defRPr/>
            </a:pPr>
            <a:r>
              <a:rPr lang="fr-BE" sz="1800" kern="0" dirty="0">
                <a:solidFill>
                  <a:schemeClr val="bg2"/>
                </a:solidFill>
                <a:latin typeface="+mn-lt"/>
                <a:ea typeface="ＭＳ Ｐゴシック" charset="0"/>
              </a:rPr>
              <a:t>RDF/XML </a:t>
            </a:r>
          </a:p>
          <a:p>
            <a:pPr marL="1227138" lvl="1" indent="-419100" eaLnBrk="0" hangingPunct="0">
              <a:lnSpc>
                <a:spcPct val="119000"/>
              </a:lnSpc>
              <a:spcBef>
                <a:spcPct val="20000"/>
              </a:spcBef>
              <a:buClr>
                <a:srgbClr val="00549F"/>
              </a:buClr>
              <a:buFont typeface="Verdana" pitchFamily="34" charset="0"/>
              <a:buChar char="–"/>
              <a:defRPr/>
            </a:pPr>
            <a:r>
              <a:rPr lang="fr-BE" sz="1800" kern="0" dirty="0" err="1">
                <a:solidFill>
                  <a:schemeClr val="bg2"/>
                </a:solidFill>
                <a:latin typeface="+mn-lt"/>
                <a:ea typeface="ＭＳ Ｐゴシック" charset="0"/>
              </a:rPr>
              <a:t>Turtle</a:t>
            </a:r>
            <a:endParaRPr lang="fr-BE" sz="1800" kern="0" dirty="0">
              <a:solidFill>
                <a:schemeClr val="bg2"/>
              </a:solidFill>
              <a:latin typeface="+mn-lt"/>
              <a:ea typeface="ＭＳ Ｐゴシック" charset="0"/>
            </a:endParaRPr>
          </a:p>
          <a:p>
            <a:pPr marL="1227138" lvl="1" indent="-419100" eaLnBrk="0" hangingPunct="0">
              <a:lnSpc>
                <a:spcPct val="119000"/>
              </a:lnSpc>
              <a:spcBef>
                <a:spcPct val="20000"/>
              </a:spcBef>
              <a:buClr>
                <a:srgbClr val="00549F"/>
              </a:buClr>
              <a:buFont typeface="Verdana" pitchFamily="34" charset="0"/>
              <a:buChar char="–"/>
              <a:defRPr/>
            </a:pPr>
            <a:r>
              <a:rPr lang="fr-BE" sz="1800" kern="0" dirty="0">
                <a:solidFill>
                  <a:schemeClr val="bg2"/>
                </a:solidFill>
                <a:latin typeface="+mn-lt"/>
                <a:ea typeface="ＭＳ Ｐゴシック" charset="0"/>
              </a:rPr>
              <a:t>JSON-LD</a:t>
            </a:r>
          </a:p>
          <a:p>
            <a:pPr marL="1227138" lvl="1" indent="-419100" eaLnBrk="0" hangingPunct="0">
              <a:lnSpc>
                <a:spcPct val="119000"/>
              </a:lnSpc>
              <a:spcBef>
                <a:spcPct val="20000"/>
              </a:spcBef>
              <a:buClr>
                <a:srgbClr val="00549F"/>
              </a:buClr>
              <a:defRPr/>
            </a:pPr>
            <a:endParaRPr lang="fr-BE" sz="1800" kern="0" dirty="0">
              <a:solidFill>
                <a:schemeClr val="bg2"/>
              </a:solidFill>
              <a:latin typeface="+mn-lt"/>
              <a:ea typeface="ＭＳ Ｐゴシック" charset="0"/>
            </a:endParaRPr>
          </a:p>
          <a:p>
            <a:pPr marL="342900" indent="-342900" eaLnBrk="0" hangingPunct="0">
              <a:lnSpc>
                <a:spcPct val="119000"/>
              </a:lnSpc>
              <a:spcBef>
                <a:spcPct val="20000"/>
              </a:spcBef>
              <a:buClr>
                <a:srgbClr val="00549F"/>
              </a:buClr>
              <a:buFontTx/>
              <a:buChar char="•"/>
              <a:defRPr/>
            </a:pPr>
            <a:endParaRPr lang="en-US" kern="0" dirty="0">
              <a:solidFill>
                <a:schemeClr val="bg2"/>
              </a:solidFill>
              <a:latin typeface="+mn-lt"/>
              <a:ea typeface="ＭＳ Ｐゴシック" charset="0"/>
              <a:cs typeface="ＭＳ Ｐゴシック" charset="-128"/>
            </a:endParaRPr>
          </a:p>
          <a:p>
            <a:pPr marL="342900" indent="-342900" eaLnBrk="0" hangingPunct="0">
              <a:lnSpc>
                <a:spcPct val="119000"/>
              </a:lnSpc>
              <a:spcBef>
                <a:spcPct val="20000"/>
              </a:spcBef>
              <a:buClr>
                <a:srgbClr val="00549F"/>
              </a:buClr>
              <a:buFontTx/>
              <a:buChar char="•"/>
              <a:defRPr/>
            </a:pPr>
            <a:endParaRPr lang="en-US" kern="0" dirty="0">
              <a:solidFill>
                <a:schemeClr val="bg2"/>
              </a:solidFill>
              <a:latin typeface="+mn-lt"/>
              <a:ea typeface="ＭＳ Ｐゴシック" charset="0"/>
              <a:cs typeface="ＭＳ Ｐゴシック" charset="-128"/>
            </a:endParaRPr>
          </a:p>
        </p:txBody>
      </p:sp>
      <p:sp>
        <p:nvSpPr>
          <p:cNvPr id="58374" name="Picture 7"/>
          <p:cNvSpPr>
            <a:spLocks noChangeAspect="1" noChangeArrowheads="1"/>
          </p:cNvSpPr>
          <p:nvPr/>
        </p:nvSpPr>
        <p:spPr bwMode="auto">
          <a:xfrm>
            <a:off x="6011863" y="2852738"/>
            <a:ext cx="6286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endParaRPr lang="en-US" altLang="en-US"/>
          </a:p>
        </p:txBody>
      </p:sp>
      <p:sp>
        <p:nvSpPr>
          <p:cNvPr id="9" name="Content Placeholder 2"/>
          <p:cNvSpPr txBox="1">
            <a:spLocks/>
          </p:cNvSpPr>
          <p:nvPr/>
        </p:nvSpPr>
        <p:spPr bwMode="auto">
          <a:xfrm>
            <a:off x="5867400" y="4384675"/>
            <a:ext cx="3276600" cy="4876800"/>
          </a:xfrm>
          <a:prstGeom prst="rect">
            <a:avLst/>
          </a:prstGeom>
          <a:noFill/>
          <a:ln w="9525">
            <a:noFill/>
            <a:miter lim="800000"/>
            <a:headEnd/>
            <a:tailEnd/>
          </a:ln>
        </p:spPr>
        <p:txBody>
          <a:bodyPr/>
          <a:lstStyle/>
          <a:p>
            <a:pPr marL="342900" indent="-342900" eaLnBrk="0" hangingPunct="0">
              <a:lnSpc>
                <a:spcPct val="119000"/>
              </a:lnSpc>
              <a:spcBef>
                <a:spcPct val="20000"/>
              </a:spcBef>
              <a:buClr>
                <a:srgbClr val="00549F"/>
              </a:buClr>
              <a:buFontTx/>
              <a:buChar char="•"/>
              <a:defRPr/>
            </a:pPr>
            <a:r>
              <a:rPr lang="fr-BE" kern="0" dirty="0">
                <a:solidFill>
                  <a:schemeClr val="bg2"/>
                </a:solidFill>
                <a:latin typeface="+mn-lt"/>
                <a:ea typeface="ＭＳ Ｐゴシック" charset="0"/>
                <a:cs typeface="ＭＳ Ｐゴシック" charset="-128"/>
              </a:rPr>
              <a:t>HTTP </a:t>
            </a:r>
            <a:r>
              <a:rPr lang="fr-BE" kern="0" dirty="0" err="1">
                <a:solidFill>
                  <a:schemeClr val="bg2"/>
                </a:solidFill>
                <a:latin typeface="+mn-lt"/>
                <a:ea typeface="ＭＳ Ｐゴシック" charset="0"/>
                <a:cs typeface="ＭＳ Ｐゴシック" charset="-128"/>
              </a:rPr>
              <a:t>Methods</a:t>
            </a:r>
            <a:endParaRPr lang="fr-BE" kern="0" dirty="0">
              <a:solidFill>
                <a:schemeClr val="bg2"/>
              </a:solidFill>
              <a:latin typeface="+mn-lt"/>
              <a:ea typeface="ＭＳ Ｐゴシック" charset="0"/>
              <a:cs typeface="ＭＳ Ｐゴシック" charset="-128"/>
            </a:endParaRPr>
          </a:p>
          <a:p>
            <a:pPr marL="1227138" lvl="1" indent="-419100" eaLnBrk="0" hangingPunct="0">
              <a:lnSpc>
                <a:spcPct val="119000"/>
              </a:lnSpc>
              <a:spcBef>
                <a:spcPct val="20000"/>
              </a:spcBef>
              <a:buClr>
                <a:srgbClr val="00549F"/>
              </a:buClr>
              <a:buFont typeface="Verdana" pitchFamily="34" charset="0"/>
              <a:buChar char="–"/>
              <a:defRPr/>
            </a:pPr>
            <a:r>
              <a:rPr lang="fr-BE" sz="1800" kern="0" dirty="0">
                <a:solidFill>
                  <a:schemeClr val="bg2"/>
                </a:solidFill>
                <a:latin typeface="+mn-lt"/>
                <a:ea typeface="ＭＳ Ｐゴシック" charset="0"/>
              </a:rPr>
              <a:t>GET </a:t>
            </a:r>
          </a:p>
          <a:p>
            <a:pPr marL="1227138" lvl="1" indent="-419100" eaLnBrk="0" hangingPunct="0">
              <a:lnSpc>
                <a:spcPct val="119000"/>
              </a:lnSpc>
              <a:spcBef>
                <a:spcPct val="20000"/>
              </a:spcBef>
              <a:buClr>
                <a:srgbClr val="00549F"/>
              </a:buClr>
              <a:buFont typeface="Verdana" pitchFamily="34" charset="0"/>
              <a:buChar char="–"/>
              <a:defRPr/>
            </a:pPr>
            <a:r>
              <a:rPr lang="fr-BE" sz="1800" kern="0" dirty="0">
                <a:solidFill>
                  <a:schemeClr val="bg2"/>
                </a:solidFill>
                <a:latin typeface="+mn-lt"/>
                <a:ea typeface="ＭＳ Ｐゴシック" charset="0"/>
              </a:rPr>
              <a:t>HEAD</a:t>
            </a:r>
          </a:p>
          <a:p>
            <a:pPr marL="1227138" lvl="1" indent="-419100" eaLnBrk="0" hangingPunct="0">
              <a:lnSpc>
                <a:spcPct val="119000"/>
              </a:lnSpc>
              <a:spcBef>
                <a:spcPct val="20000"/>
              </a:spcBef>
              <a:buClr>
                <a:srgbClr val="00549F"/>
              </a:buClr>
              <a:buFont typeface="Verdana" pitchFamily="34" charset="0"/>
              <a:buChar char="–"/>
              <a:defRPr/>
            </a:pPr>
            <a:r>
              <a:rPr lang="fr-BE" sz="1800" kern="0" dirty="0">
                <a:solidFill>
                  <a:schemeClr val="bg2"/>
                </a:solidFill>
                <a:latin typeface="+mn-lt"/>
                <a:ea typeface="ＭＳ Ｐゴシック" charset="0"/>
              </a:rPr>
              <a:t>OPTIONS</a:t>
            </a:r>
          </a:p>
          <a:p>
            <a:pPr marL="1227138" lvl="1" indent="-419100" eaLnBrk="0" hangingPunct="0">
              <a:lnSpc>
                <a:spcPct val="119000"/>
              </a:lnSpc>
              <a:spcBef>
                <a:spcPct val="20000"/>
              </a:spcBef>
              <a:buClr>
                <a:srgbClr val="00549F"/>
              </a:buClr>
              <a:defRPr/>
            </a:pPr>
            <a:endParaRPr lang="fr-BE" sz="1800" kern="0" dirty="0">
              <a:solidFill>
                <a:schemeClr val="bg2"/>
              </a:solidFill>
              <a:latin typeface="+mn-lt"/>
              <a:ea typeface="ＭＳ Ｐゴシック" charset="0"/>
            </a:endParaRPr>
          </a:p>
          <a:p>
            <a:pPr marL="342900" indent="-342900" eaLnBrk="0" hangingPunct="0">
              <a:lnSpc>
                <a:spcPct val="119000"/>
              </a:lnSpc>
              <a:spcBef>
                <a:spcPct val="20000"/>
              </a:spcBef>
              <a:buClr>
                <a:srgbClr val="00549F"/>
              </a:buClr>
              <a:buFontTx/>
              <a:buChar char="•"/>
              <a:defRPr/>
            </a:pPr>
            <a:endParaRPr lang="en-US" kern="0" dirty="0">
              <a:solidFill>
                <a:schemeClr val="bg2"/>
              </a:solidFill>
              <a:latin typeface="+mn-lt"/>
              <a:ea typeface="ＭＳ Ｐゴシック" charset="0"/>
              <a:cs typeface="ＭＳ Ｐゴシック" charset="-128"/>
            </a:endParaRPr>
          </a:p>
          <a:p>
            <a:pPr marL="342900" indent="-342900" eaLnBrk="0" hangingPunct="0">
              <a:lnSpc>
                <a:spcPct val="119000"/>
              </a:lnSpc>
              <a:spcBef>
                <a:spcPct val="20000"/>
              </a:spcBef>
              <a:buClr>
                <a:srgbClr val="00549F"/>
              </a:buClr>
              <a:buFontTx/>
              <a:buChar char="•"/>
              <a:defRPr/>
            </a:pPr>
            <a:endParaRPr lang="en-US" kern="0" dirty="0">
              <a:solidFill>
                <a:schemeClr val="bg2"/>
              </a:solidFill>
              <a:latin typeface="+mn-lt"/>
              <a:ea typeface="ＭＳ Ｐゴシック" charset="0"/>
              <a:cs typeface="ＭＳ Ｐゴシック"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fr-BE" altLang="en-US" smtClean="0"/>
              <a:t>Linked Data - Data Model</a:t>
            </a:r>
            <a:endParaRPr lang="en-US" altLang="en-US" smtClean="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25" y="1284288"/>
            <a:ext cx="372586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6"/>
          <p:cNvSpPr txBox="1">
            <a:spLocks noChangeArrowheads="1"/>
          </p:cNvSpPr>
          <p:nvPr/>
        </p:nvSpPr>
        <p:spPr bwMode="auto">
          <a:xfrm>
            <a:off x="5257800" y="3862388"/>
            <a:ext cx="37099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sz="1600"/>
              <a:t>Linked Data access to EO dataset </a:t>
            </a:r>
            <a:br>
              <a:rPr lang="fr-BE" altLang="en-US" sz="1600"/>
            </a:br>
            <a:r>
              <a:rPr lang="fr-BE" altLang="en-US" sz="1600"/>
              <a:t>series and EO dataset metadata </a:t>
            </a:r>
            <a:br>
              <a:rPr lang="fr-BE" altLang="en-US" sz="1600"/>
            </a:br>
            <a:r>
              <a:rPr lang="fr-BE" altLang="en-US" sz="1600"/>
              <a:t>using W3C LDP interfaces</a:t>
            </a:r>
            <a:endParaRPr lang="en-US" altLang="en-US" sz="1600"/>
          </a:p>
        </p:txBody>
      </p:sp>
      <p:sp>
        <p:nvSpPr>
          <p:cNvPr id="59396" name="TextBox 7"/>
          <p:cNvSpPr txBox="1">
            <a:spLocks noChangeArrowheads="1"/>
          </p:cNvSpPr>
          <p:nvPr/>
        </p:nvSpPr>
        <p:spPr bwMode="auto">
          <a:xfrm>
            <a:off x="274638" y="5749925"/>
            <a:ext cx="5881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sz="1600"/>
              <a:t>EO Metadata Discovery with Linked Data </a:t>
            </a:r>
            <a:br>
              <a:rPr lang="fr-BE" altLang="en-US" sz="1600"/>
            </a:br>
            <a:r>
              <a:rPr lang="fr-BE" altLang="en-US" sz="1600"/>
              <a:t>possibly to be proposed as OGC Paper.</a:t>
            </a:r>
            <a:endParaRPr lang="en-US" altLang="en-US" sz="1600"/>
          </a:p>
        </p:txBody>
      </p:sp>
      <p:pic>
        <p:nvPicPr>
          <p:cNvPr id="593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54138"/>
            <a:ext cx="4954588"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5008563"/>
            <a:ext cx="14859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a:spLocks noChangeArrowheads="1"/>
          </p:cNvSpPr>
          <p:nvPr/>
        </p:nvSpPr>
        <p:spPr bwMode="auto">
          <a:xfrm>
            <a:off x="2868613" y="4752975"/>
            <a:ext cx="1143000" cy="457200"/>
          </a:xfrm>
          <a:prstGeom prst="ellipse">
            <a:avLst/>
          </a:prstGeom>
          <a:solidFill>
            <a:srgbClr val="7BF1F7"/>
          </a:solidFill>
          <a:ln w="12700">
            <a:solidFill>
              <a:srgbClr val="006EA1"/>
            </a:solidFill>
            <a:round/>
            <a:headEnd/>
            <a:tailEnd/>
          </a:ln>
          <a:effectLst>
            <a:outerShdw blurRad="63500" dist="38100" dir="2700000" algn="tl" rotWithShape="0">
              <a:srgbClr val="000000">
                <a:alpha val="39998"/>
              </a:srgbClr>
            </a:outerShdw>
          </a:effectLst>
        </p:spPr>
        <p:txBody>
          <a:bodyPr anchor="ctr"/>
          <a:lstStyle/>
          <a:p>
            <a:pPr algn="ctr">
              <a:defRPr/>
            </a:pPr>
            <a:r>
              <a:rPr lang="fr-BE" sz="1200" dirty="0">
                <a:latin typeface="Arial" pitchFamily="34" charset="0"/>
                <a:ea typeface="+mn-ea"/>
                <a:cs typeface="Arial" pitchFamily="34" charset="0"/>
              </a:rPr>
              <a:t>platform1</a:t>
            </a:r>
            <a:endParaRPr lang="en-US" sz="1200" dirty="0">
              <a:latin typeface="Arial" pitchFamily="34" charset="0"/>
              <a:ea typeface="+mn-ea"/>
              <a:cs typeface="Arial" pitchFamily="34" charset="0"/>
            </a:endParaRPr>
          </a:p>
        </p:txBody>
      </p:sp>
      <p:sp>
        <p:nvSpPr>
          <p:cNvPr id="6" name="Rectangle 5"/>
          <p:cNvSpPr>
            <a:spLocks noChangeArrowheads="1"/>
          </p:cNvSpPr>
          <p:nvPr/>
        </p:nvSpPr>
        <p:spPr bwMode="auto">
          <a:xfrm>
            <a:off x="5688013" y="4752975"/>
            <a:ext cx="914400" cy="533400"/>
          </a:xfrm>
          <a:prstGeom prst="rect">
            <a:avLst/>
          </a:prstGeom>
          <a:solidFill>
            <a:schemeClr val="bg1"/>
          </a:solidFill>
          <a:ln w="12700">
            <a:solidFill>
              <a:srgbClr val="006EA1"/>
            </a:solidFill>
            <a:miter lim="800000"/>
            <a:headEnd/>
            <a:tailEnd/>
          </a:ln>
          <a:effectLst>
            <a:outerShdw blurRad="63500" dist="38100" dir="2700000" algn="tl" rotWithShape="0">
              <a:srgbClr val="000000">
                <a:alpha val="39998"/>
              </a:srgbClr>
            </a:outerShdw>
          </a:effectLst>
        </p:spPr>
        <p:txBody>
          <a:bodyPr anchor="ctr"/>
          <a:lstStyle/>
          <a:p>
            <a:pPr algn="ctr">
              <a:defRPr/>
            </a:pPr>
            <a:r>
              <a:rPr lang="fr-BE" sz="1200" dirty="0" err="1">
                <a:latin typeface="Arial" pitchFamily="34" charset="0"/>
                <a:ea typeface="+mn-ea"/>
                <a:cs typeface="Arial" pitchFamily="34" charset="0"/>
              </a:rPr>
              <a:t>skos</a:t>
            </a:r>
            <a:r>
              <a:rPr lang="fr-BE" sz="1200" dirty="0">
                <a:latin typeface="Arial" pitchFamily="34" charset="0"/>
                <a:ea typeface="+mn-ea"/>
                <a:cs typeface="Arial" pitchFamily="34" charset="0"/>
              </a:rPr>
              <a:t>:</a:t>
            </a:r>
            <a:br>
              <a:rPr lang="fr-BE" sz="1200" dirty="0">
                <a:latin typeface="Arial" pitchFamily="34" charset="0"/>
                <a:ea typeface="+mn-ea"/>
                <a:cs typeface="Arial" pitchFamily="34" charset="0"/>
              </a:rPr>
            </a:br>
            <a:r>
              <a:rPr lang="fr-BE" sz="1200" dirty="0" err="1">
                <a:latin typeface="Arial" pitchFamily="34" charset="0"/>
                <a:ea typeface="+mn-ea"/>
                <a:cs typeface="Arial" pitchFamily="34" charset="0"/>
              </a:rPr>
              <a:t>Concept</a:t>
            </a:r>
            <a:r>
              <a:rPr lang="fr-BE" sz="1200" dirty="0" err="1">
                <a:solidFill>
                  <a:schemeClr val="lt1"/>
                </a:solidFill>
                <a:latin typeface="Arial" pitchFamily="34" charset="0"/>
                <a:ea typeface="+mn-ea"/>
                <a:cs typeface="Arial" pitchFamily="34" charset="0"/>
              </a:rPr>
              <a:t>t</a:t>
            </a:r>
            <a:endParaRPr lang="en-US" sz="1200" dirty="0">
              <a:solidFill>
                <a:schemeClr val="lt1"/>
              </a:solidFill>
              <a:latin typeface="Arial" pitchFamily="34" charset="0"/>
              <a:ea typeface="+mn-ea"/>
              <a:cs typeface="Arial" pitchFamily="34" charset="0"/>
            </a:endParaRPr>
          </a:p>
        </p:txBody>
      </p:sp>
      <p:cxnSp>
        <p:nvCxnSpPr>
          <p:cNvPr id="7" name="Straight Arrow Connector 6"/>
          <p:cNvCxnSpPr>
            <a:endCxn id="8" idx="0"/>
          </p:cNvCxnSpPr>
          <p:nvPr/>
        </p:nvCxnSpPr>
        <p:spPr>
          <a:xfrm>
            <a:off x="4011613" y="5019675"/>
            <a:ext cx="1676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rot="5400000">
            <a:off x="5535613" y="4943475"/>
            <a:ext cx="152400" cy="152400"/>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latin typeface="Arial" pitchFamily="34" charset="0"/>
              <a:cs typeface="Arial" pitchFamily="34" charset="0"/>
            </a:endParaRPr>
          </a:p>
        </p:txBody>
      </p:sp>
      <p:sp>
        <p:nvSpPr>
          <p:cNvPr id="60421" name="TextBox 8"/>
          <p:cNvSpPr txBox="1">
            <a:spLocks noChangeArrowheads="1"/>
          </p:cNvSpPr>
          <p:nvPr/>
        </p:nvSpPr>
        <p:spPr bwMode="auto">
          <a:xfrm>
            <a:off x="4397375" y="4905375"/>
            <a:ext cx="6969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sz="1200">
                <a:latin typeface="Arial" pitchFamily="34" charset="0"/>
                <a:cs typeface="Arial" pitchFamily="34" charset="0"/>
              </a:rPr>
              <a:t>rdf:type</a:t>
            </a:r>
            <a:endParaRPr lang="en-US" altLang="en-US" sz="1200">
              <a:latin typeface="Arial" pitchFamily="34" charset="0"/>
              <a:cs typeface="Arial" pitchFamily="34" charset="0"/>
            </a:endParaRPr>
          </a:p>
        </p:txBody>
      </p:sp>
      <p:sp>
        <p:nvSpPr>
          <p:cNvPr id="10" name="Rectangle 9"/>
          <p:cNvSpPr>
            <a:spLocks noChangeArrowheads="1"/>
          </p:cNvSpPr>
          <p:nvPr/>
        </p:nvSpPr>
        <p:spPr bwMode="auto">
          <a:xfrm>
            <a:off x="3705225" y="1539875"/>
            <a:ext cx="914400" cy="533400"/>
          </a:xfrm>
          <a:prstGeom prst="rect">
            <a:avLst/>
          </a:prstGeom>
          <a:solidFill>
            <a:schemeClr val="bg1"/>
          </a:solidFill>
          <a:ln w="12700">
            <a:solidFill>
              <a:srgbClr val="006EA1"/>
            </a:solidFill>
            <a:miter lim="800000"/>
            <a:headEnd/>
            <a:tailEnd/>
          </a:ln>
          <a:effectLst>
            <a:outerShdw blurRad="63500" dist="38100" dir="2700000" algn="tl" rotWithShape="0">
              <a:srgbClr val="000000">
                <a:alpha val="39998"/>
              </a:srgbClr>
            </a:outerShdw>
          </a:effectLst>
        </p:spPr>
        <p:txBody>
          <a:bodyPr anchor="ctr"/>
          <a:lstStyle/>
          <a:p>
            <a:pPr algn="ctr">
              <a:defRPr/>
            </a:pPr>
            <a:r>
              <a:rPr lang="fr-BE" sz="1200" dirty="0" err="1">
                <a:latin typeface="Arial" pitchFamily="34" charset="0"/>
                <a:ea typeface="+mn-ea"/>
                <a:cs typeface="Arial" pitchFamily="34" charset="0"/>
              </a:rPr>
              <a:t>skos</a:t>
            </a:r>
            <a:r>
              <a:rPr lang="fr-BE" sz="1200" dirty="0">
                <a:latin typeface="Arial" pitchFamily="34" charset="0"/>
                <a:ea typeface="+mn-ea"/>
                <a:cs typeface="Arial" pitchFamily="34" charset="0"/>
              </a:rPr>
              <a:t>:</a:t>
            </a:r>
            <a:br>
              <a:rPr lang="fr-BE" sz="1200" dirty="0">
                <a:latin typeface="Arial" pitchFamily="34" charset="0"/>
                <a:ea typeface="+mn-ea"/>
                <a:cs typeface="Arial" pitchFamily="34" charset="0"/>
              </a:rPr>
            </a:br>
            <a:r>
              <a:rPr lang="fr-BE" sz="1200" dirty="0" err="1">
                <a:latin typeface="Arial" pitchFamily="34" charset="0"/>
                <a:ea typeface="+mn-ea"/>
                <a:cs typeface="Arial" pitchFamily="34" charset="0"/>
              </a:rPr>
              <a:t>Concept</a:t>
            </a:r>
            <a:r>
              <a:rPr lang="fr-BE" sz="1200" dirty="0" err="1">
                <a:solidFill>
                  <a:schemeClr val="lt1"/>
                </a:solidFill>
                <a:latin typeface="Arial" pitchFamily="34" charset="0"/>
                <a:ea typeface="+mn-ea"/>
                <a:cs typeface="Arial" pitchFamily="34" charset="0"/>
              </a:rPr>
              <a:t>t</a:t>
            </a:r>
            <a:endParaRPr lang="en-US" sz="1200" dirty="0">
              <a:solidFill>
                <a:schemeClr val="lt1"/>
              </a:solidFill>
              <a:latin typeface="Arial" pitchFamily="34" charset="0"/>
              <a:ea typeface="+mn-ea"/>
              <a:cs typeface="Arial" pitchFamily="34" charset="0"/>
            </a:endParaRPr>
          </a:p>
        </p:txBody>
      </p:sp>
      <p:cxnSp>
        <p:nvCxnSpPr>
          <p:cNvPr id="11" name="Straight Arrow Connector 10"/>
          <p:cNvCxnSpPr>
            <a:endCxn id="12" idx="0"/>
          </p:cNvCxnSpPr>
          <p:nvPr/>
        </p:nvCxnSpPr>
        <p:spPr>
          <a:xfrm>
            <a:off x="2028825" y="1806575"/>
            <a:ext cx="1676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Isosceles Triangle 11"/>
          <p:cNvSpPr/>
          <p:nvPr/>
        </p:nvSpPr>
        <p:spPr>
          <a:xfrm rot="5400000">
            <a:off x="3552825" y="1730375"/>
            <a:ext cx="152400" cy="152400"/>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latin typeface="Arial" pitchFamily="34" charset="0"/>
              <a:cs typeface="Arial" pitchFamily="34" charset="0"/>
            </a:endParaRPr>
          </a:p>
        </p:txBody>
      </p:sp>
      <p:sp>
        <p:nvSpPr>
          <p:cNvPr id="60425" name="TextBox 12"/>
          <p:cNvSpPr txBox="1">
            <a:spLocks noChangeArrowheads="1"/>
          </p:cNvSpPr>
          <p:nvPr/>
        </p:nvSpPr>
        <p:spPr bwMode="auto">
          <a:xfrm>
            <a:off x="2414588" y="1692275"/>
            <a:ext cx="696912"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sz="1200">
                <a:latin typeface="Arial" pitchFamily="34" charset="0"/>
                <a:cs typeface="Arial" pitchFamily="34" charset="0"/>
              </a:rPr>
              <a:t>rdf:type</a:t>
            </a:r>
            <a:endParaRPr lang="en-US" altLang="en-US" sz="1200">
              <a:latin typeface="Arial" pitchFamily="34" charset="0"/>
              <a:cs typeface="Arial" pitchFamily="34" charset="0"/>
            </a:endParaRPr>
          </a:p>
        </p:txBody>
      </p:sp>
      <p:sp>
        <p:nvSpPr>
          <p:cNvPr id="14" name="Rounded Rectangle 13"/>
          <p:cNvSpPr>
            <a:spLocks noChangeArrowheads="1"/>
          </p:cNvSpPr>
          <p:nvPr/>
        </p:nvSpPr>
        <p:spPr bwMode="auto">
          <a:xfrm>
            <a:off x="1266825" y="2260600"/>
            <a:ext cx="5249863" cy="431800"/>
          </a:xfrm>
          <a:prstGeom prst="roundRect">
            <a:avLst>
              <a:gd name="adj" fmla="val 16667"/>
            </a:avLst>
          </a:prstGeom>
          <a:solidFill>
            <a:schemeClr val="bg1"/>
          </a:solidFill>
          <a:ln w="12700">
            <a:solidFill>
              <a:schemeClr val="tx1"/>
            </a:solidFill>
            <a:round/>
            <a:headEnd/>
            <a:tailEnd/>
          </a:ln>
          <a:effectLst>
            <a:outerShdw blurRad="63500" dist="38100" dir="2700000" algn="tl" rotWithShape="0">
              <a:srgbClr val="000000">
                <a:alpha val="39998"/>
              </a:srgbClr>
            </a:outerShdw>
          </a:effectLst>
        </p:spPr>
        <p:txBody>
          <a:bodyPr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eaLnBrk="1" hangingPunct="1"/>
            <a:r>
              <a:rPr lang="fr-BE" altLang="en-US" sz="1200">
                <a:latin typeface="Arial" pitchFamily="34" charset="0"/>
                <a:cs typeface="Arial" pitchFamily="34" charset="0"/>
              </a:rPr>
              <a:t>«http://gcmdservices.gsfc.nasa.gov/kms/concept/</a:t>
            </a:r>
            <a:br>
              <a:rPr lang="fr-BE" altLang="en-US" sz="1200">
                <a:latin typeface="Arial" pitchFamily="34" charset="0"/>
                <a:cs typeface="Arial" pitchFamily="34" charset="0"/>
              </a:rPr>
            </a:br>
            <a:r>
              <a:rPr lang="fr-BE" altLang="en-US" sz="1200">
                <a:latin typeface="Arial" pitchFamily="34" charset="0"/>
                <a:cs typeface="Arial" pitchFamily="34" charset="0"/>
              </a:rPr>
              <a:t>1c53d85e-3792-4081-9748-192fd3140aa6»</a:t>
            </a:r>
            <a:endParaRPr lang="en-US" altLang="en-US" sz="1200">
              <a:latin typeface="Arial" pitchFamily="34" charset="0"/>
              <a:cs typeface="Arial" pitchFamily="34" charset="0"/>
            </a:endParaRPr>
          </a:p>
        </p:txBody>
      </p:sp>
      <p:sp>
        <p:nvSpPr>
          <p:cNvPr id="60427" name="TextBox 14"/>
          <p:cNvSpPr txBox="1">
            <a:spLocks noChangeArrowheads="1"/>
          </p:cNvSpPr>
          <p:nvPr/>
        </p:nvSpPr>
        <p:spPr bwMode="auto">
          <a:xfrm>
            <a:off x="323850" y="2139950"/>
            <a:ext cx="790575"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sz="1200">
                <a:latin typeface="Arial" pitchFamily="34" charset="0"/>
                <a:cs typeface="Arial" pitchFamily="34" charset="0"/>
              </a:rPr>
              <a:t>rdf:about</a:t>
            </a:r>
            <a:endParaRPr lang="en-US" altLang="en-US" sz="1200">
              <a:latin typeface="Arial" pitchFamily="34" charset="0"/>
              <a:cs typeface="Arial" pitchFamily="34" charset="0"/>
            </a:endParaRPr>
          </a:p>
        </p:txBody>
      </p:sp>
      <p:sp>
        <p:nvSpPr>
          <p:cNvPr id="17" name="Rounded Rectangle 16"/>
          <p:cNvSpPr>
            <a:spLocks noChangeArrowheads="1"/>
          </p:cNvSpPr>
          <p:nvPr/>
        </p:nvSpPr>
        <p:spPr bwMode="auto">
          <a:xfrm>
            <a:off x="4316413" y="5619750"/>
            <a:ext cx="4419600" cy="390525"/>
          </a:xfrm>
          <a:prstGeom prst="roundRect">
            <a:avLst>
              <a:gd name="adj" fmla="val 16667"/>
            </a:avLst>
          </a:prstGeom>
          <a:solidFill>
            <a:schemeClr val="bg1"/>
          </a:solidFill>
          <a:ln w="12700">
            <a:solidFill>
              <a:schemeClr val="tx1"/>
            </a:solidFill>
            <a:round/>
            <a:headEnd/>
            <a:tailEnd/>
          </a:ln>
          <a:effectLst>
            <a:outerShdw blurRad="63500" dist="38100" dir="2700000" algn="tl" rotWithShape="0">
              <a:srgbClr val="000000">
                <a:alpha val="39998"/>
              </a:srgbClr>
            </a:outerShdw>
          </a:effectLst>
        </p:spPr>
        <p:txBody>
          <a:bodyPr anchor="ctr"/>
          <a:lstStyle/>
          <a:p>
            <a:pPr algn="ctr">
              <a:defRPr/>
            </a:pPr>
            <a:r>
              <a:rPr lang="fr-BE" sz="1200" dirty="0">
                <a:latin typeface="Arial" pitchFamily="34" charset="0"/>
                <a:ea typeface="+mn-ea"/>
                <a:cs typeface="Arial" pitchFamily="34" charset="0"/>
              </a:rPr>
              <a:t>"http://gcmdservices.gsfc.nasa.gov/kms/concept/</a:t>
            </a:r>
            <a:br>
              <a:rPr lang="fr-BE" sz="1200" dirty="0">
                <a:latin typeface="Arial" pitchFamily="34" charset="0"/>
                <a:ea typeface="+mn-ea"/>
                <a:cs typeface="Arial" pitchFamily="34" charset="0"/>
              </a:rPr>
            </a:br>
            <a:r>
              <a:rPr lang="fr-BE" sz="1200" dirty="0">
                <a:latin typeface="Arial" pitchFamily="34" charset="0"/>
                <a:ea typeface="+mn-ea"/>
                <a:cs typeface="Arial" pitchFamily="34" charset="0"/>
              </a:rPr>
              <a:t>c7279e54-f7c1-4ee7-a957-719d6021a3f6"</a:t>
            </a:r>
            <a:endParaRPr lang="en-US" sz="1200" dirty="0">
              <a:latin typeface="Arial" pitchFamily="34" charset="0"/>
              <a:ea typeface="+mn-ea"/>
              <a:cs typeface="Arial" pitchFamily="34" charset="0"/>
            </a:endParaRPr>
          </a:p>
        </p:txBody>
      </p:sp>
      <p:cxnSp>
        <p:nvCxnSpPr>
          <p:cNvPr id="18" name="Shape 17"/>
          <p:cNvCxnSpPr>
            <a:stCxn id="4" idx="5"/>
            <a:endCxn id="17" idx="1"/>
          </p:cNvCxnSpPr>
          <p:nvPr/>
        </p:nvCxnSpPr>
        <p:spPr>
          <a:xfrm rot="16200000" flipH="1">
            <a:off x="3743326" y="5241925"/>
            <a:ext cx="673100" cy="473075"/>
          </a:xfrm>
          <a:prstGeom prst="curved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430" name="TextBox 18"/>
          <p:cNvSpPr txBox="1">
            <a:spLocks noChangeArrowheads="1"/>
          </p:cNvSpPr>
          <p:nvPr/>
        </p:nvSpPr>
        <p:spPr bwMode="auto">
          <a:xfrm>
            <a:off x="3478213" y="5334000"/>
            <a:ext cx="7905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sz="1200">
                <a:latin typeface="Arial" pitchFamily="34" charset="0"/>
                <a:cs typeface="Arial" pitchFamily="34" charset="0"/>
              </a:rPr>
              <a:t>rdf:about</a:t>
            </a:r>
            <a:endParaRPr lang="en-US" altLang="en-US" sz="1200">
              <a:latin typeface="Arial" pitchFamily="34" charset="0"/>
              <a:cs typeface="Arial" pitchFamily="34" charset="0"/>
            </a:endParaRPr>
          </a:p>
        </p:txBody>
      </p:sp>
      <p:sp>
        <p:nvSpPr>
          <p:cNvPr id="22" name="Oval 21"/>
          <p:cNvSpPr>
            <a:spLocks noChangeArrowheads="1"/>
          </p:cNvSpPr>
          <p:nvPr/>
        </p:nvSpPr>
        <p:spPr bwMode="auto">
          <a:xfrm>
            <a:off x="733425" y="1539875"/>
            <a:ext cx="1295400" cy="457200"/>
          </a:xfrm>
          <a:prstGeom prst="ellipse">
            <a:avLst/>
          </a:prstGeom>
          <a:solidFill>
            <a:srgbClr val="7BF1F7"/>
          </a:solidFill>
          <a:ln w="12700">
            <a:solidFill>
              <a:srgbClr val="006EA1"/>
            </a:solidFill>
            <a:round/>
            <a:headEnd/>
            <a:tailEnd/>
          </a:ln>
          <a:effectLst>
            <a:outerShdw blurRad="63500" dist="38100" dir="2700000" algn="tl" rotWithShape="0">
              <a:srgbClr val="000000">
                <a:alpha val="39998"/>
              </a:srgbClr>
            </a:outerShdw>
          </a:effectLst>
        </p:spPr>
        <p:txBody>
          <a:bodyPr anchor="ctr"/>
          <a:lstStyle/>
          <a:p>
            <a:pPr algn="ctr">
              <a:defRPr/>
            </a:pPr>
            <a:r>
              <a:rPr lang="fr-BE" sz="1200" dirty="0">
                <a:latin typeface="Arial" pitchFamily="34" charset="0"/>
                <a:ea typeface="+mn-ea"/>
                <a:cs typeface="Arial" pitchFamily="34" charset="0"/>
              </a:rPr>
              <a:t>instrument1</a:t>
            </a:r>
            <a:endParaRPr lang="en-US" sz="1200" dirty="0">
              <a:latin typeface="Arial" pitchFamily="34" charset="0"/>
              <a:ea typeface="+mn-ea"/>
              <a:cs typeface="Arial" pitchFamily="34" charset="0"/>
            </a:endParaRPr>
          </a:p>
        </p:txBody>
      </p:sp>
      <p:cxnSp>
        <p:nvCxnSpPr>
          <p:cNvPr id="23" name="Shape 22"/>
          <p:cNvCxnSpPr>
            <a:stCxn id="22" idx="3"/>
            <a:endCxn id="14" idx="1"/>
          </p:cNvCxnSpPr>
          <p:nvPr/>
        </p:nvCxnSpPr>
        <p:spPr>
          <a:xfrm rot="16200000" flipH="1">
            <a:off x="821532" y="2031206"/>
            <a:ext cx="546100" cy="344487"/>
          </a:xfrm>
          <a:prstGeom prst="curved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a:spLocks noChangeArrowheads="1"/>
          </p:cNvSpPr>
          <p:nvPr/>
        </p:nvSpPr>
        <p:spPr bwMode="auto">
          <a:xfrm>
            <a:off x="4621213" y="3886200"/>
            <a:ext cx="2057400" cy="304800"/>
          </a:xfrm>
          <a:prstGeom prst="roundRect">
            <a:avLst>
              <a:gd name="adj" fmla="val 16667"/>
            </a:avLst>
          </a:prstGeom>
          <a:solidFill>
            <a:schemeClr val="bg1"/>
          </a:solidFill>
          <a:ln w="12700">
            <a:solidFill>
              <a:schemeClr val="tx1"/>
            </a:solidFill>
            <a:round/>
            <a:headEnd/>
            <a:tailEnd/>
          </a:ln>
          <a:effectLst>
            <a:outerShdw blurRad="63500" dist="38100" dir="2700000" algn="tl" rotWithShape="0">
              <a:srgbClr val="000000">
                <a:alpha val="39998"/>
              </a:srgbClr>
            </a:outerShdw>
          </a:effectLst>
        </p:spPr>
        <p:txBody>
          <a:bodyPr anchor="ctr"/>
          <a:lstStyle/>
          <a:p>
            <a:pPr algn="ctr">
              <a:defRPr/>
            </a:pPr>
            <a:r>
              <a:rPr lang="fr-BE" sz="1200" dirty="0">
                <a:latin typeface="Arial" pitchFamily="34" charset="0"/>
                <a:ea typeface="+mn-ea"/>
                <a:cs typeface="Arial" pitchFamily="34" charset="0"/>
              </a:rPr>
              <a:t>"SENTINEL-1"</a:t>
            </a:r>
            <a:endParaRPr lang="en-US" sz="1200" dirty="0">
              <a:latin typeface="Arial" pitchFamily="34" charset="0"/>
              <a:ea typeface="+mn-ea"/>
              <a:cs typeface="Arial" pitchFamily="34" charset="0"/>
            </a:endParaRPr>
          </a:p>
        </p:txBody>
      </p:sp>
      <p:cxnSp>
        <p:nvCxnSpPr>
          <p:cNvPr id="28" name="Shape 27"/>
          <p:cNvCxnSpPr>
            <a:endCxn id="27" idx="1"/>
          </p:cNvCxnSpPr>
          <p:nvPr/>
        </p:nvCxnSpPr>
        <p:spPr>
          <a:xfrm rot="5400000" flipH="1" flipV="1">
            <a:off x="3668713" y="3810000"/>
            <a:ext cx="723900" cy="1181100"/>
          </a:xfrm>
          <a:prstGeom prst="curved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435" name="TextBox 28"/>
          <p:cNvSpPr txBox="1">
            <a:spLocks noChangeArrowheads="1"/>
          </p:cNvSpPr>
          <p:nvPr/>
        </p:nvSpPr>
        <p:spPr bwMode="auto">
          <a:xfrm>
            <a:off x="3478213" y="4267200"/>
            <a:ext cx="11811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sz="1200">
                <a:latin typeface="Arial" pitchFamily="34" charset="0"/>
                <a:cs typeface="Arial" pitchFamily="34" charset="0"/>
              </a:rPr>
              <a:t>skos:prefLabel</a:t>
            </a:r>
            <a:endParaRPr lang="en-US" altLang="en-US" sz="1200">
              <a:latin typeface="Arial" pitchFamily="34" charset="0"/>
              <a:cs typeface="Arial" pitchFamily="34" charset="0"/>
            </a:endParaRPr>
          </a:p>
        </p:txBody>
      </p:sp>
      <p:sp>
        <p:nvSpPr>
          <p:cNvPr id="30" name="Rounded Rectangle 29"/>
          <p:cNvSpPr>
            <a:spLocks noChangeArrowheads="1"/>
          </p:cNvSpPr>
          <p:nvPr/>
        </p:nvSpPr>
        <p:spPr bwMode="auto">
          <a:xfrm>
            <a:off x="4621213" y="2895600"/>
            <a:ext cx="4343400" cy="762000"/>
          </a:xfrm>
          <a:prstGeom prst="roundRect">
            <a:avLst>
              <a:gd name="adj" fmla="val 16667"/>
            </a:avLst>
          </a:prstGeom>
          <a:solidFill>
            <a:schemeClr val="bg1"/>
          </a:solidFill>
          <a:ln w="12700">
            <a:solidFill>
              <a:schemeClr val="tx1"/>
            </a:solidFill>
            <a:round/>
            <a:headEnd/>
            <a:tailEnd/>
          </a:ln>
          <a:effectLst>
            <a:outerShdw blurRad="63500" dist="38100" dir="2700000" algn="tl" rotWithShape="0">
              <a:srgbClr val="000000">
                <a:alpha val="39998"/>
              </a:srgbClr>
            </a:outerShdw>
          </a:effectLst>
        </p:spPr>
        <p:txBody>
          <a:bodyPr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just" eaLnBrk="1" hangingPunct="1"/>
            <a:r>
              <a:rPr lang="fr-BE" altLang="en-US" sz="1200">
                <a:latin typeface="Arial" pitchFamily="34" charset="0"/>
                <a:cs typeface="Arial" pitchFamily="34" charset="0"/>
              </a:rPr>
              <a:t>"</a:t>
            </a:r>
            <a:r>
              <a:rPr lang="en-US" altLang="en-US" sz="1200">
                <a:latin typeface="Arial" pitchFamily="34" charset="0"/>
                <a:cs typeface="Arial" pitchFamily="34" charset="0"/>
              </a:rPr>
              <a:t>The SENTINEL-1 mission is the European Radar Observatory for the Copernicus joint initiative of the European Commission (EC) and the European Space Agency (ESA). …</a:t>
            </a:r>
            <a:r>
              <a:rPr lang="fr-BE" altLang="en-US" sz="1200">
                <a:latin typeface="Arial" pitchFamily="34" charset="0"/>
                <a:cs typeface="Arial" pitchFamily="34" charset="0"/>
              </a:rPr>
              <a:t>"</a:t>
            </a:r>
            <a:endParaRPr lang="en-US" altLang="en-US" sz="1200">
              <a:latin typeface="Arial" pitchFamily="34" charset="0"/>
              <a:cs typeface="Arial" pitchFamily="34" charset="0"/>
            </a:endParaRPr>
          </a:p>
        </p:txBody>
      </p:sp>
      <p:cxnSp>
        <p:nvCxnSpPr>
          <p:cNvPr id="31" name="Shape 30"/>
          <p:cNvCxnSpPr>
            <a:endCxn id="30" idx="1"/>
          </p:cNvCxnSpPr>
          <p:nvPr/>
        </p:nvCxnSpPr>
        <p:spPr>
          <a:xfrm rot="5400000" flipH="1" flipV="1">
            <a:off x="3254375" y="3462338"/>
            <a:ext cx="1552575" cy="1181100"/>
          </a:xfrm>
          <a:prstGeom prst="curved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438" name="TextBox 31"/>
          <p:cNvSpPr txBox="1">
            <a:spLocks noChangeArrowheads="1"/>
          </p:cNvSpPr>
          <p:nvPr/>
        </p:nvSpPr>
        <p:spPr bwMode="auto">
          <a:xfrm>
            <a:off x="3249613" y="3657600"/>
            <a:ext cx="11811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sz="1200">
                <a:latin typeface="Arial" pitchFamily="34" charset="0"/>
                <a:cs typeface="Arial" pitchFamily="34" charset="0"/>
              </a:rPr>
              <a:t>skos:definition</a:t>
            </a:r>
            <a:endParaRPr lang="en-US" altLang="en-US" sz="1200">
              <a:latin typeface="Arial" pitchFamily="34" charset="0"/>
              <a:cs typeface="Arial" pitchFamily="34" charset="0"/>
            </a:endParaRPr>
          </a:p>
        </p:txBody>
      </p:sp>
      <p:sp>
        <p:nvSpPr>
          <p:cNvPr id="37" name="Rounded Rectangle 36"/>
          <p:cNvSpPr>
            <a:spLocks noChangeArrowheads="1"/>
          </p:cNvSpPr>
          <p:nvPr/>
        </p:nvSpPr>
        <p:spPr bwMode="auto">
          <a:xfrm>
            <a:off x="4316413" y="6086475"/>
            <a:ext cx="4419600" cy="390525"/>
          </a:xfrm>
          <a:prstGeom prst="roundRect">
            <a:avLst>
              <a:gd name="adj" fmla="val 16667"/>
            </a:avLst>
          </a:prstGeom>
          <a:solidFill>
            <a:schemeClr val="bg1"/>
          </a:solidFill>
          <a:ln w="12700">
            <a:solidFill>
              <a:schemeClr val="tx1"/>
            </a:solidFill>
            <a:round/>
            <a:headEnd/>
            <a:tailEnd/>
          </a:ln>
          <a:effectLst>
            <a:outerShdw blurRad="63500" dist="38100" dir="2700000" algn="tl" rotWithShape="0">
              <a:srgbClr val="000000">
                <a:alpha val="39998"/>
              </a:srgbClr>
            </a:outerShdw>
          </a:effectLst>
        </p:spPr>
        <p:txBody>
          <a:bodyPr anchor="ctr"/>
          <a:lstStyle/>
          <a:p>
            <a:pPr algn="ctr">
              <a:defRPr/>
            </a:pPr>
            <a:r>
              <a:rPr lang="fr-BE" sz="1200" dirty="0">
                <a:latin typeface="Arial" pitchFamily="34" charset="0"/>
                <a:ea typeface="+mn-ea"/>
                <a:cs typeface="Arial" pitchFamily="34" charset="0"/>
              </a:rPr>
              <a:t>"http://gcmdservices.gsfc.nasa.gov/kms/concepts/</a:t>
            </a:r>
            <a:br>
              <a:rPr lang="fr-BE" sz="1200" dirty="0">
                <a:latin typeface="Arial" pitchFamily="34" charset="0"/>
                <a:ea typeface="+mn-ea"/>
                <a:cs typeface="Arial" pitchFamily="34" charset="0"/>
              </a:rPr>
            </a:br>
            <a:r>
              <a:rPr lang="fr-BE" sz="1200" dirty="0" err="1">
                <a:latin typeface="Arial" pitchFamily="34" charset="0"/>
                <a:ea typeface="+mn-ea"/>
                <a:cs typeface="Arial" pitchFamily="34" charset="0"/>
              </a:rPr>
              <a:t>concept_scheme</a:t>
            </a:r>
            <a:r>
              <a:rPr lang="fr-BE" sz="1200" dirty="0">
                <a:latin typeface="Arial" pitchFamily="34" charset="0"/>
                <a:ea typeface="+mn-ea"/>
                <a:cs typeface="Arial" pitchFamily="34" charset="0"/>
              </a:rPr>
              <a:t>/</a:t>
            </a:r>
            <a:r>
              <a:rPr lang="fr-BE" sz="1200" dirty="0" err="1">
                <a:latin typeface="Arial" pitchFamily="34" charset="0"/>
                <a:ea typeface="+mn-ea"/>
                <a:cs typeface="Arial" pitchFamily="34" charset="0"/>
              </a:rPr>
              <a:t>platforms</a:t>
            </a:r>
            <a:r>
              <a:rPr lang="fr-BE" sz="1200" dirty="0">
                <a:latin typeface="Arial" pitchFamily="34" charset="0"/>
                <a:ea typeface="+mn-ea"/>
                <a:cs typeface="Arial" pitchFamily="34" charset="0"/>
              </a:rPr>
              <a:t>"</a:t>
            </a:r>
            <a:endParaRPr lang="en-US" sz="1200" dirty="0">
              <a:latin typeface="Arial" pitchFamily="34" charset="0"/>
              <a:ea typeface="+mn-ea"/>
              <a:cs typeface="Arial" pitchFamily="34" charset="0"/>
            </a:endParaRPr>
          </a:p>
        </p:txBody>
      </p:sp>
      <p:cxnSp>
        <p:nvCxnSpPr>
          <p:cNvPr id="38" name="Shape 37"/>
          <p:cNvCxnSpPr>
            <a:stCxn id="4" idx="4"/>
            <a:endCxn id="37" idx="1"/>
          </p:cNvCxnSpPr>
          <p:nvPr/>
        </p:nvCxnSpPr>
        <p:spPr>
          <a:xfrm rot="16200000" flipH="1">
            <a:off x="3342481" y="5307807"/>
            <a:ext cx="1071563" cy="876300"/>
          </a:xfrm>
          <a:prstGeom prst="curved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441" name="TextBox 38"/>
          <p:cNvSpPr txBox="1">
            <a:spLocks noChangeArrowheads="1"/>
          </p:cNvSpPr>
          <p:nvPr/>
        </p:nvSpPr>
        <p:spPr bwMode="auto">
          <a:xfrm>
            <a:off x="2792413" y="5791200"/>
            <a:ext cx="12192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sz="1200">
                <a:latin typeface="Arial" pitchFamily="34" charset="0"/>
                <a:cs typeface="Arial" pitchFamily="34" charset="0"/>
              </a:rPr>
              <a:t>skos:inScheme</a:t>
            </a:r>
            <a:endParaRPr lang="en-US" altLang="en-US" sz="1200">
              <a:latin typeface="Arial" pitchFamily="34" charset="0"/>
              <a:cs typeface="Arial" pitchFamily="34" charset="0"/>
            </a:endParaRPr>
          </a:p>
        </p:txBody>
      </p:sp>
      <p:sp>
        <p:nvSpPr>
          <p:cNvPr id="60442" name="Title 1"/>
          <p:cNvSpPr>
            <a:spLocks noGrp="1"/>
          </p:cNvSpPr>
          <p:nvPr>
            <p:ph type="title"/>
          </p:nvPr>
        </p:nvSpPr>
        <p:spPr/>
        <p:txBody>
          <a:bodyPr/>
          <a:lstStyle/>
          <a:p>
            <a:r>
              <a:rPr lang="fr-BE" altLang="en-US" smtClean="0"/>
              <a:t>Linked Data</a:t>
            </a:r>
            <a:endParaRPr lang="en-US" altLang="en-US" smtClean="0"/>
          </a:p>
        </p:txBody>
      </p:sp>
      <p:sp>
        <p:nvSpPr>
          <p:cNvPr id="36" name="Rounded Rectangle 35"/>
          <p:cNvSpPr>
            <a:spLocks noChangeArrowheads="1"/>
          </p:cNvSpPr>
          <p:nvPr/>
        </p:nvSpPr>
        <p:spPr bwMode="auto">
          <a:xfrm>
            <a:off x="1476375" y="2908300"/>
            <a:ext cx="2057400" cy="304800"/>
          </a:xfrm>
          <a:prstGeom prst="roundRect">
            <a:avLst>
              <a:gd name="adj" fmla="val 16667"/>
            </a:avLst>
          </a:prstGeom>
          <a:solidFill>
            <a:schemeClr val="bg1"/>
          </a:solidFill>
          <a:ln w="12700">
            <a:solidFill>
              <a:schemeClr val="tx1"/>
            </a:solidFill>
            <a:round/>
            <a:headEnd/>
            <a:tailEnd/>
          </a:ln>
          <a:effectLst>
            <a:outerShdw blurRad="63500" dist="38100" dir="2700000" algn="tl" rotWithShape="0">
              <a:srgbClr val="000000">
                <a:alpha val="39998"/>
              </a:srgbClr>
            </a:outerShdw>
          </a:effectLst>
        </p:spPr>
        <p:txBody>
          <a:bodyPr anchor="ctr"/>
          <a:lstStyle/>
          <a:p>
            <a:pPr algn="ctr">
              <a:defRPr/>
            </a:pPr>
            <a:r>
              <a:rPr lang="fr-BE" sz="1200" dirty="0">
                <a:latin typeface="Arial" pitchFamily="34" charset="0"/>
                <a:ea typeface="+mn-ea"/>
                <a:cs typeface="Arial" pitchFamily="34" charset="0"/>
              </a:rPr>
              <a:t>"SENTINEL-1 C-SAR"</a:t>
            </a:r>
            <a:endParaRPr lang="en-US" sz="1200" dirty="0">
              <a:latin typeface="Arial" pitchFamily="34" charset="0"/>
              <a:ea typeface="+mn-ea"/>
              <a:cs typeface="Arial" pitchFamily="34" charset="0"/>
            </a:endParaRPr>
          </a:p>
        </p:txBody>
      </p:sp>
      <p:cxnSp>
        <p:nvCxnSpPr>
          <p:cNvPr id="40" name="Shape 39"/>
          <p:cNvCxnSpPr>
            <a:stCxn id="22" idx="3"/>
            <a:endCxn id="36" idx="1"/>
          </p:cNvCxnSpPr>
          <p:nvPr/>
        </p:nvCxnSpPr>
        <p:spPr>
          <a:xfrm rot="16200000" flipH="1">
            <a:off x="634207" y="2218531"/>
            <a:ext cx="1130300" cy="554037"/>
          </a:xfrm>
          <a:prstGeom prst="curved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445" name="TextBox 40"/>
          <p:cNvSpPr txBox="1">
            <a:spLocks noChangeArrowheads="1"/>
          </p:cNvSpPr>
          <p:nvPr/>
        </p:nvSpPr>
        <p:spPr bwMode="auto">
          <a:xfrm>
            <a:off x="0" y="2763838"/>
            <a:ext cx="1181100"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sz="1200">
                <a:latin typeface="Arial" pitchFamily="34" charset="0"/>
                <a:cs typeface="Arial" pitchFamily="34" charset="0"/>
              </a:rPr>
              <a:t>skos:prefLabel</a:t>
            </a:r>
            <a:endParaRPr lang="en-US" altLang="en-US" sz="120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fr-BE" altLang="en-US" smtClean="0"/>
              <a:t>Improved Search responses</a:t>
            </a:r>
            <a:endParaRPr lang="en-US" altLang="en-US" smtClean="0"/>
          </a:p>
        </p:txBody>
      </p:sp>
      <p:sp>
        <p:nvSpPr>
          <p:cNvPr id="61442" name="Content Placeholder 2"/>
          <p:cNvSpPr>
            <a:spLocks noGrp="1"/>
          </p:cNvSpPr>
          <p:nvPr>
            <p:ph idx="1"/>
          </p:nvPr>
        </p:nvSpPr>
        <p:spPr/>
        <p:txBody>
          <a:bodyPr/>
          <a:lstStyle/>
          <a:p>
            <a:r>
              <a:rPr lang="fr-BE" altLang="en-US" smtClean="0"/>
              <a:t>Faceted Search</a:t>
            </a:r>
          </a:p>
          <a:p>
            <a:pPr lvl="1"/>
            <a:r>
              <a:rPr lang="en-US" altLang="en-US" smtClean="0"/>
              <a:t>“allowing users to explore a collection of information by applying multiple filters” (*)</a:t>
            </a:r>
            <a:endParaRPr lang="fr-BE" altLang="en-US" smtClean="0"/>
          </a:p>
          <a:p>
            <a:pPr lvl="1"/>
            <a:r>
              <a:rPr lang="fr-BE" altLang="en-US" smtClean="0"/>
              <a:t>E.g. provide links to (dataset series) results per group (e.g. FedEO, CWIC, ECHO, VA4, GPOD, CSCDA etc.) or other classification.</a:t>
            </a:r>
          </a:p>
          <a:p>
            <a:pPr lvl="1"/>
            <a:r>
              <a:rPr lang="fr-BE" altLang="en-US" smtClean="0"/>
              <a:t>Can be integrated in Atom-based responses using rel=«  »:</a:t>
            </a:r>
          </a:p>
          <a:p>
            <a:pPr lvl="2"/>
            <a:r>
              <a:rPr lang="fr-BE" altLang="en-US" sz="1200" smtClean="0"/>
              <a:t>Advertise number of items (if known): thr:count=123 (</a:t>
            </a:r>
            <a:r>
              <a:rPr lang="fr-BE" altLang="en-US" sz="1200" smtClean="0">
                <a:hlinkClick r:id="rId2"/>
              </a:rPr>
              <a:t>http://www.ietf.org/rfc/rfc4685.txt</a:t>
            </a:r>
            <a:r>
              <a:rPr lang="fr-BE" altLang="en-US" sz="1200" smtClean="0"/>
              <a:t>)</a:t>
            </a:r>
          </a:p>
          <a:p>
            <a:pPr lvl="2"/>
            <a:r>
              <a:rPr lang="fr-BE" altLang="en-US" sz="1200" smtClean="0"/>
              <a:t>Other approaches at </a:t>
            </a:r>
            <a:r>
              <a:rPr lang="fr-BE" altLang="en-US" sz="1200" smtClean="0">
                <a:hlinkClick r:id="rId3"/>
              </a:rPr>
              <a:t>http://www.feedbooks.com/api/facets</a:t>
            </a:r>
            <a:r>
              <a:rPr lang="fr-BE" altLang="en-US" sz="1200" smtClean="0"/>
              <a:t> and http://opds-spec.org/specs/opds-catalog-1-1-20110627/#Facets. </a:t>
            </a:r>
          </a:p>
          <a:p>
            <a:pPr lvl="1"/>
            <a:r>
              <a:rPr lang="fr-BE" altLang="en-US" smtClean="0"/>
              <a:t>Addressed in OASIS searchRetrieve specifications.  </a:t>
            </a:r>
            <a:endParaRPr lang="en-US" altLang="en-US" smtClean="0"/>
          </a:p>
        </p:txBody>
      </p:sp>
      <p:sp>
        <p:nvSpPr>
          <p:cNvPr id="61443" name="TextBox 4"/>
          <p:cNvSpPr txBox="1">
            <a:spLocks noChangeArrowheads="1"/>
          </p:cNvSpPr>
          <p:nvPr/>
        </p:nvSpPr>
        <p:spPr bwMode="auto">
          <a:xfrm>
            <a:off x="395288" y="6308725"/>
            <a:ext cx="3614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100"/>
              <a:t>(*) http://en.wikipedia.org/wiki/Faceted_search</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fr-BE" altLang="en-US" smtClean="0"/>
              <a:t>API Documentation</a:t>
            </a:r>
            <a:endParaRPr lang="en-US" altLang="en-US" smtClean="0"/>
          </a:p>
        </p:txBody>
      </p:sp>
      <p:sp>
        <p:nvSpPr>
          <p:cNvPr id="62466" name="Content Placeholder 2"/>
          <p:cNvSpPr>
            <a:spLocks noGrp="1"/>
          </p:cNvSpPr>
          <p:nvPr>
            <p:ph idx="1"/>
          </p:nvPr>
        </p:nvSpPr>
        <p:spPr/>
        <p:txBody>
          <a:bodyPr/>
          <a:lstStyle/>
          <a:p>
            <a:r>
              <a:rPr lang="fr-BE" altLang="en-US" smtClean="0"/>
              <a:t>Update FedEO Client Partner Guide with additional capabilities.</a:t>
            </a:r>
          </a:p>
          <a:p>
            <a:r>
              <a:rPr lang="fr-BE" altLang="en-US" smtClean="0"/>
              <a:t>Make available online API documentation with examples.  Technology being considered:</a:t>
            </a:r>
          </a:p>
          <a:p>
            <a:pPr lvl="1"/>
            <a:r>
              <a:rPr lang="fr-BE" altLang="en-US" smtClean="0"/>
              <a:t>Swagger (</a:t>
            </a:r>
            <a:r>
              <a:rPr lang="fr-BE" altLang="en-US" smtClean="0">
                <a:hlinkClick r:id="rId2"/>
              </a:rPr>
              <a:t>http://swagger.io/</a:t>
            </a:r>
            <a:r>
              <a:rPr lang="fr-BE" altLang="en-US" smtClean="0"/>
              <a:t>), RAML (http://raml.org/)</a:t>
            </a:r>
          </a:p>
          <a:p>
            <a:pPr lvl="1"/>
            <a:r>
              <a:rPr lang="fr-BE" altLang="en-US" smtClean="0"/>
              <a:t>W3C Hydra, ApiDoc (http://apidocjs.com/)</a:t>
            </a:r>
          </a:p>
          <a:p>
            <a:pPr lvl="1"/>
            <a:endParaRPr lang="en-US" altLang="en-US" smtClean="0"/>
          </a:p>
        </p:txBody>
      </p:sp>
      <p:pic>
        <p:nvPicPr>
          <p:cNvPr id="62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765550"/>
            <a:ext cx="427037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60800"/>
            <a:ext cx="4427538"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ontent Placeholder 2"/>
          <p:cNvSpPr>
            <a:spLocks noGrp="1"/>
          </p:cNvSpPr>
          <p:nvPr>
            <p:ph idx="1"/>
          </p:nvPr>
        </p:nvSpPr>
        <p:spPr>
          <a:xfrm>
            <a:off x="457200" y="1341438"/>
            <a:ext cx="8229600" cy="4608512"/>
          </a:xfrm>
        </p:spPr>
        <p:txBody>
          <a:bodyPr/>
          <a:lstStyle/>
          <a:p>
            <a:pPr marL="0" indent="0" algn="ctr" eaLnBrk="1" hangingPunct="1">
              <a:buFontTx/>
              <a:buNone/>
            </a:pPr>
            <a:endParaRPr lang="fr-FR" altLang="en-US" smtClean="0"/>
          </a:p>
          <a:p>
            <a:pPr marL="0" indent="0" algn="ctr" eaLnBrk="1" hangingPunct="1">
              <a:buFontTx/>
              <a:buNone/>
            </a:pPr>
            <a:endParaRPr lang="fr-FR" altLang="en-US" smtClean="0"/>
          </a:p>
          <a:p>
            <a:pPr marL="0" indent="0" algn="ctr" eaLnBrk="1" hangingPunct="1">
              <a:buFontTx/>
              <a:buNone/>
            </a:pPr>
            <a:endParaRPr lang="fr-FR" altLang="en-US" smtClean="0"/>
          </a:p>
          <a:p>
            <a:pPr marL="0" indent="0" algn="ctr" eaLnBrk="1" hangingPunct="1">
              <a:buFontTx/>
              <a:buNone/>
            </a:pPr>
            <a:endParaRPr lang="fr-FR" altLang="en-US" smtClean="0"/>
          </a:p>
          <a:p>
            <a:pPr marL="0" indent="0" algn="ctr" eaLnBrk="1" hangingPunct="1">
              <a:buFontTx/>
              <a:buNone/>
            </a:pPr>
            <a:r>
              <a:rPr lang="fr-FR" altLang="en-US" sz="4000" smtClean="0"/>
              <a:t>DEMO Slides</a:t>
            </a:r>
          </a:p>
          <a:p>
            <a:pPr marL="0" indent="0" algn="ctr" eaLnBrk="1" hangingPunct="1">
              <a:buFontTx/>
              <a:buNone/>
            </a:pPr>
            <a:endParaRPr lang="en-US" altLang="en-US" smtClean="0"/>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fr-BE" altLang="en-US" smtClean="0"/>
              <a:t>Overview</a:t>
            </a:r>
            <a:endParaRPr lang="en-US" altLang="en-US" smtClean="0"/>
          </a:p>
        </p:txBody>
      </p:sp>
      <p:sp>
        <p:nvSpPr>
          <p:cNvPr id="64514" name="Content Placeholder 2"/>
          <p:cNvSpPr>
            <a:spLocks noGrp="1"/>
          </p:cNvSpPr>
          <p:nvPr>
            <p:ph idx="1"/>
          </p:nvPr>
        </p:nvSpPr>
        <p:spPr/>
        <p:txBody>
          <a:bodyPr/>
          <a:lstStyle/>
          <a:p>
            <a:r>
              <a:rPr lang="fr-BE" altLang="en-US" smtClean="0">
                <a:solidFill>
                  <a:srgbClr val="FF0000"/>
                </a:solidFill>
              </a:rPr>
              <a:t>Demo Architecture</a:t>
            </a:r>
          </a:p>
          <a:p>
            <a:r>
              <a:rPr lang="fr-BE" altLang="en-US" smtClean="0"/>
              <a:t>SmartHMA Client</a:t>
            </a:r>
          </a:p>
          <a:p>
            <a:r>
              <a:rPr lang="fr-BE" altLang="en-US" smtClean="0"/>
              <a:t>SSE and EO Portal Clients</a:t>
            </a:r>
          </a:p>
          <a:p>
            <a:pPr lvl="1"/>
            <a:r>
              <a:rPr lang="fr-BE" altLang="en-US" smtClean="0"/>
              <a:t>Examples two-step search</a:t>
            </a:r>
          </a:p>
          <a:p>
            <a:pPr lvl="2"/>
            <a:r>
              <a:rPr lang="fr-BE" altLang="en-US" smtClean="0"/>
              <a:t>With download</a:t>
            </a:r>
          </a:p>
          <a:p>
            <a:pPr lvl="2"/>
            <a:r>
              <a:rPr lang="fr-BE" altLang="en-US" smtClean="0"/>
              <a:t>With order</a:t>
            </a:r>
          </a:p>
          <a:p>
            <a:pPr lvl="1"/>
            <a:r>
              <a:rPr lang="fr-BE" altLang="en-US" smtClean="0"/>
              <a:t>Integration with Science Hub Sentinel-1</a:t>
            </a:r>
          </a:p>
          <a:p>
            <a:r>
              <a:rPr lang="fr-BE" altLang="en-US" smtClean="0"/>
              <a:t>Web Browser Client -&gt; fedeo.esa.int</a:t>
            </a:r>
          </a:p>
          <a:p>
            <a:pPr lvl="1"/>
            <a:r>
              <a:rPr lang="fr-BE" altLang="en-US" smtClean="0"/>
              <a:t>Partial integration with JAXA CATS-I</a:t>
            </a:r>
          </a:p>
          <a:p>
            <a:pPr lvl="1"/>
            <a:r>
              <a:rPr lang="fr-BE" altLang="en-US" smtClean="0"/>
              <a:t>Integration with Science Hub Sentinel-1</a:t>
            </a:r>
          </a:p>
          <a:p>
            <a:r>
              <a:rPr lang="fr-BE" altLang="en-US" smtClean="0"/>
              <a:t>Interoperability with NASA CwicSmart client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68313" y="476250"/>
            <a:ext cx="7154862" cy="401638"/>
          </a:xfrm>
        </p:spPr>
        <p:txBody>
          <a:bodyPr/>
          <a:lstStyle/>
          <a:p>
            <a:r>
              <a:rPr lang="en-US" altLang="en-US" sz="2000" smtClean="0"/>
              <a:t>High Level Concept – Scenario 2</a:t>
            </a:r>
            <a:br>
              <a:rPr lang="en-US" altLang="en-US" sz="2000" smtClean="0"/>
            </a:br>
            <a:r>
              <a:rPr lang="en-US" altLang="en-US" sz="1800" smtClean="0"/>
              <a:t>European Users </a:t>
            </a:r>
            <a:r>
              <a:rPr lang="en-GB" altLang="en-US" sz="1800" smtClean="0"/>
              <a:t>and projects to European and non-European EO data</a:t>
            </a:r>
            <a:endParaRPr lang="en-US" altLang="en-US" sz="1800" smtClean="0"/>
          </a:p>
        </p:txBody>
      </p:sp>
      <p:sp>
        <p:nvSpPr>
          <p:cNvPr id="23554" name="Rectangle 6"/>
          <p:cNvSpPr>
            <a:spLocks noChangeArrowheads="1"/>
          </p:cNvSpPr>
          <p:nvPr/>
        </p:nvSpPr>
        <p:spPr bwMode="auto">
          <a:xfrm>
            <a:off x="1331913" y="1339850"/>
            <a:ext cx="5472112" cy="12255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3555" name="Rectangle 14"/>
          <p:cNvSpPr>
            <a:spLocks noChangeArrowheads="1"/>
          </p:cNvSpPr>
          <p:nvPr/>
        </p:nvSpPr>
        <p:spPr bwMode="auto">
          <a:xfrm>
            <a:off x="2339975" y="2995613"/>
            <a:ext cx="1966913" cy="720725"/>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a:r>
              <a:rPr lang="en-US" altLang="en-US" sz="1800" b="1"/>
              <a:t>FedEO</a:t>
            </a:r>
          </a:p>
        </p:txBody>
      </p:sp>
      <p:sp>
        <p:nvSpPr>
          <p:cNvPr id="23556" name="Rectangle 19"/>
          <p:cNvSpPr>
            <a:spLocks noChangeArrowheads="1"/>
          </p:cNvSpPr>
          <p:nvPr/>
        </p:nvSpPr>
        <p:spPr bwMode="auto">
          <a:xfrm>
            <a:off x="3611563" y="6032500"/>
            <a:ext cx="1036637" cy="347663"/>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3557" name="Text Box 30"/>
          <p:cNvSpPr txBox="1">
            <a:spLocks noChangeArrowheads="1"/>
          </p:cNvSpPr>
          <p:nvPr/>
        </p:nvSpPr>
        <p:spPr bwMode="auto">
          <a:xfrm>
            <a:off x="1116013" y="5229225"/>
            <a:ext cx="2493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GB" altLang="en-US" sz="1200" b="1">
                <a:latin typeface="Arial" pitchFamily="34" charset="0"/>
              </a:rPr>
              <a:t>European Scientific Catalogues </a:t>
            </a:r>
          </a:p>
          <a:p>
            <a:r>
              <a:rPr lang="en-GB" altLang="en-US" sz="1200" b="1">
                <a:latin typeface="Arial" pitchFamily="34" charset="0"/>
              </a:rPr>
              <a:t>&amp; Services</a:t>
            </a:r>
          </a:p>
          <a:p>
            <a:endParaRPr lang="en-GB" altLang="en-US" sz="1200" b="1">
              <a:latin typeface="Arial" pitchFamily="34" charset="0"/>
            </a:endParaRPr>
          </a:p>
        </p:txBody>
      </p:sp>
      <p:sp>
        <p:nvSpPr>
          <p:cNvPr id="23558" name="Rectangle 31"/>
          <p:cNvSpPr>
            <a:spLocks noChangeArrowheads="1"/>
          </p:cNvSpPr>
          <p:nvPr/>
        </p:nvSpPr>
        <p:spPr bwMode="auto">
          <a:xfrm>
            <a:off x="3554413" y="5597525"/>
            <a:ext cx="1050925" cy="319088"/>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3559" name="Text Box 32"/>
          <p:cNvSpPr txBox="1">
            <a:spLocks noChangeArrowheads="1"/>
          </p:cNvSpPr>
          <p:nvPr/>
        </p:nvSpPr>
        <p:spPr bwMode="auto">
          <a:xfrm>
            <a:off x="3563938" y="5589588"/>
            <a:ext cx="1003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a:r>
              <a:rPr lang="fr-FR" altLang="en-US" sz="1000">
                <a:latin typeface="Arial" pitchFamily="34" charset="0"/>
              </a:rPr>
              <a:t>CNES</a:t>
            </a:r>
            <a:endParaRPr lang="en-US" altLang="en-US" sz="1000">
              <a:latin typeface="Arial" pitchFamily="34" charset="0"/>
            </a:endParaRPr>
          </a:p>
        </p:txBody>
      </p:sp>
      <p:sp>
        <p:nvSpPr>
          <p:cNvPr id="23560" name="Rectangle 35"/>
          <p:cNvSpPr>
            <a:spLocks noChangeArrowheads="1"/>
          </p:cNvSpPr>
          <p:nvPr/>
        </p:nvSpPr>
        <p:spPr bwMode="auto">
          <a:xfrm>
            <a:off x="1187450" y="5805488"/>
            <a:ext cx="1039813" cy="347662"/>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3561" name="Text Box 36"/>
          <p:cNvSpPr txBox="1">
            <a:spLocks noChangeArrowheads="1"/>
          </p:cNvSpPr>
          <p:nvPr/>
        </p:nvSpPr>
        <p:spPr bwMode="auto">
          <a:xfrm>
            <a:off x="1187450" y="5876925"/>
            <a:ext cx="968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000">
                <a:latin typeface="Arial" pitchFamily="34" charset="0"/>
              </a:rPr>
              <a:t>ESA Missions</a:t>
            </a:r>
            <a:endParaRPr lang="en-US" altLang="en-US" sz="1000">
              <a:latin typeface="Arial" pitchFamily="34" charset="0"/>
            </a:endParaRPr>
          </a:p>
        </p:txBody>
      </p:sp>
      <p:sp>
        <p:nvSpPr>
          <p:cNvPr id="23562" name="Rectangle 66"/>
          <p:cNvSpPr>
            <a:spLocks noChangeArrowheads="1"/>
          </p:cNvSpPr>
          <p:nvPr/>
        </p:nvSpPr>
        <p:spPr bwMode="auto">
          <a:xfrm>
            <a:off x="2397125" y="5578475"/>
            <a:ext cx="1031875" cy="274638"/>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3563" name="Text Box 80"/>
          <p:cNvSpPr txBox="1">
            <a:spLocks noChangeArrowheads="1"/>
          </p:cNvSpPr>
          <p:nvPr/>
        </p:nvSpPr>
        <p:spPr bwMode="auto">
          <a:xfrm>
            <a:off x="2500313" y="5626100"/>
            <a:ext cx="801687"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000">
                <a:latin typeface="Arial" pitchFamily="34" charset="0"/>
              </a:rPr>
              <a:t>EUMETSAT</a:t>
            </a:r>
            <a:endParaRPr lang="en-US" altLang="en-US" sz="1000">
              <a:latin typeface="Arial" pitchFamily="34" charset="0"/>
            </a:endParaRPr>
          </a:p>
        </p:txBody>
      </p:sp>
      <p:sp>
        <p:nvSpPr>
          <p:cNvPr id="23564" name="Rectangle 66"/>
          <p:cNvSpPr>
            <a:spLocks noChangeArrowheads="1"/>
          </p:cNvSpPr>
          <p:nvPr/>
        </p:nvSpPr>
        <p:spPr bwMode="auto">
          <a:xfrm>
            <a:off x="2403475" y="5946775"/>
            <a:ext cx="1031875" cy="274638"/>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3565" name="Text Box 80"/>
          <p:cNvSpPr txBox="1">
            <a:spLocks noChangeArrowheads="1"/>
          </p:cNvSpPr>
          <p:nvPr/>
        </p:nvSpPr>
        <p:spPr bwMode="auto">
          <a:xfrm>
            <a:off x="2484438" y="5949950"/>
            <a:ext cx="8080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000">
                <a:latin typeface="Arial" pitchFamily="34" charset="0"/>
              </a:rPr>
              <a:t>DLR, VITO</a:t>
            </a:r>
            <a:endParaRPr lang="en-US" altLang="en-US" sz="1000">
              <a:latin typeface="Arial" pitchFamily="34" charset="0"/>
            </a:endParaRPr>
          </a:p>
        </p:txBody>
      </p:sp>
      <p:sp>
        <p:nvSpPr>
          <p:cNvPr id="23566" name="Text Box 105"/>
          <p:cNvSpPr txBox="1">
            <a:spLocks noChangeArrowheads="1"/>
          </p:cNvSpPr>
          <p:nvPr/>
        </p:nvSpPr>
        <p:spPr bwMode="auto">
          <a:xfrm>
            <a:off x="3708400" y="6092825"/>
            <a:ext cx="717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US" altLang="en-US" sz="1000">
                <a:latin typeface="Arial" pitchFamily="34" charset="0"/>
              </a:rPr>
              <a:t>OTHERS</a:t>
            </a:r>
            <a:endParaRPr lang="en-US" altLang="en-US" sz="900">
              <a:latin typeface="Arial" pitchFamily="34" charset="0"/>
            </a:endParaRPr>
          </a:p>
        </p:txBody>
      </p:sp>
      <p:sp>
        <p:nvSpPr>
          <p:cNvPr id="23567" name="Rectangle 7"/>
          <p:cNvSpPr>
            <a:spLocks noChangeArrowheads="1"/>
          </p:cNvSpPr>
          <p:nvPr/>
        </p:nvSpPr>
        <p:spPr bwMode="auto">
          <a:xfrm>
            <a:off x="107950" y="2997200"/>
            <a:ext cx="18716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GB" altLang="en-US" sz="1400" b="1">
                <a:latin typeface="Arial" pitchFamily="34" charset="0"/>
              </a:rPr>
              <a:t>Data discovery, </a:t>
            </a:r>
          </a:p>
          <a:p>
            <a:pPr eaLnBrk="1" hangingPunct="1"/>
            <a:r>
              <a:rPr lang="en-GB" altLang="en-US" sz="1400" b="1">
                <a:latin typeface="Arial" pitchFamily="34" charset="0"/>
              </a:rPr>
              <a:t>access and ordering depending on agreement and interfaces (e.g. HMA, OpenSearch)</a:t>
            </a:r>
          </a:p>
        </p:txBody>
      </p:sp>
      <p:sp>
        <p:nvSpPr>
          <p:cNvPr id="23568" name="Rectangle 14"/>
          <p:cNvSpPr>
            <a:spLocks noChangeArrowheads="1"/>
          </p:cNvSpPr>
          <p:nvPr/>
        </p:nvSpPr>
        <p:spPr bwMode="auto">
          <a:xfrm>
            <a:off x="5364163" y="2995613"/>
            <a:ext cx="1822450" cy="720725"/>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a:r>
              <a:rPr lang="en-US" altLang="en-US" sz="1800" b="1"/>
              <a:t>CWIC</a:t>
            </a:r>
          </a:p>
        </p:txBody>
      </p:sp>
      <p:cxnSp>
        <p:nvCxnSpPr>
          <p:cNvPr id="23569" name="Straight Arrow Connector 39"/>
          <p:cNvCxnSpPr>
            <a:cxnSpLocks noChangeShapeType="1"/>
            <a:stCxn id="23555" idx="3"/>
            <a:endCxn id="23568" idx="1"/>
          </p:cNvCxnSpPr>
          <p:nvPr/>
        </p:nvCxnSpPr>
        <p:spPr bwMode="auto">
          <a:xfrm>
            <a:off x="4306888" y="3355975"/>
            <a:ext cx="1057275" cy="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570" name="Rectangle 12"/>
          <p:cNvSpPr>
            <a:spLocks noChangeArrowheads="1"/>
          </p:cNvSpPr>
          <p:nvPr/>
        </p:nvSpPr>
        <p:spPr bwMode="auto">
          <a:xfrm>
            <a:off x="900113" y="5157788"/>
            <a:ext cx="3816350" cy="13144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cxnSp>
        <p:nvCxnSpPr>
          <p:cNvPr id="23571" name="Straight Arrow Connector 43"/>
          <p:cNvCxnSpPr>
            <a:cxnSpLocks noChangeShapeType="1"/>
          </p:cNvCxnSpPr>
          <p:nvPr/>
        </p:nvCxnSpPr>
        <p:spPr bwMode="auto">
          <a:xfrm>
            <a:off x="3276600" y="3716338"/>
            <a:ext cx="0" cy="144145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572" name="Straight Arrow Connector 55"/>
          <p:cNvCxnSpPr>
            <a:cxnSpLocks noChangeShapeType="1"/>
          </p:cNvCxnSpPr>
          <p:nvPr/>
        </p:nvCxnSpPr>
        <p:spPr bwMode="auto">
          <a:xfrm>
            <a:off x="3348038" y="2565400"/>
            <a:ext cx="0" cy="43180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573" name="Text Box 7"/>
          <p:cNvSpPr txBox="1">
            <a:spLocks noChangeArrowheads="1"/>
          </p:cNvSpPr>
          <p:nvPr/>
        </p:nvSpPr>
        <p:spPr bwMode="auto">
          <a:xfrm>
            <a:off x="2627313" y="1352550"/>
            <a:ext cx="291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200">
                <a:latin typeface="Arial" pitchFamily="34" charset="0"/>
              </a:rPr>
              <a:t>European EO Clients (e.g. Web Portals) </a:t>
            </a:r>
            <a:endParaRPr lang="en-US" altLang="en-US" sz="1200">
              <a:latin typeface="Arial" pitchFamily="34" charset="0"/>
            </a:endParaRPr>
          </a:p>
        </p:txBody>
      </p:sp>
      <p:pic>
        <p:nvPicPr>
          <p:cNvPr id="2357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628775"/>
            <a:ext cx="9001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5" name="Rectangle 19"/>
          <p:cNvSpPr>
            <a:spLocks noChangeArrowheads="1"/>
          </p:cNvSpPr>
          <p:nvPr/>
        </p:nvSpPr>
        <p:spPr bwMode="auto">
          <a:xfrm>
            <a:off x="7715250" y="6032500"/>
            <a:ext cx="1036638" cy="347663"/>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3576" name="Text Box 30"/>
          <p:cNvSpPr txBox="1">
            <a:spLocks noChangeArrowheads="1"/>
          </p:cNvSpPr>
          <p:nvPr/>
        </p:nvSpPr>
        <p:spPr bwMode="auto">
          <a:xfrm>
            <a:off x="5221288" y="5229225"/>
            <a:ext cx="283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GB" altLang="en-US" sz="1200" b="1">
                <a:latin typeface="Arial" pitchFamily="34" charset="0"/>
              </a:rPr>
              <a:t>Non European Scientific Catalogues </a:t>
            </a:r>
          </a:p>
          <a:p>
            <a:r>
              <a:rPr lang="en-GB" altLang="en-US" sz="1200" b="1">
                <a:latin typeface="Arial" pitchFamily="34" charset="0"/>
              </a:rPr>
              <a:t>&amp; Services</a:t>
            </a:r>
          </a:p>
          <a:p>
            <a:endParaRPr lang="en-GB" altLang="en-US" sz="1200" b="1">
              <a:latin typeface="Arial" pitchFamily="34" charset="0"/>
            </a:endParaRPr>
          </a:p>
        </p:txBody>
      </p:sp>
      <p:sp>
        <p:nvSpPr>
          <p:cNvPr id="23577" name="Rectangle 31"/>
          <p:cNvSpPr>
            <a:spLocks noChangeArrowheads="1"/>
          </p:cNvSpPr>
          <p:nvPr/>
        </p:nvSpPr>
        <p:spPr bwMode="auto">
          <a:xfrm>
            <a:off x="7658100" y="5597525"/>
            <a:ext cx="1050925" cy="319088"/>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3578" name="Text Box 32"/>
          <p:cNvSpPr txBox="1">
            <a:spLocks noChangeArrowheads="1"/>
          </p:cNvSpPr>
          <p:nvPr/>
        </p:nvSpPr>
        <p:spPr bwMode="auto">
          <a:xfrm>
            <a:off x="7667625" y="5589588"/>
            <a:ext cx="1003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a:r>
              <a:rPr lang="fr-FR" altLang="en-US" sz="1000">
                <a:latin typeface="Arial" pitchFamily="34" charset="0"/>
              </a:rPr>
              <a:t>ISRO</a:t>
            </a:r>
            <a:endParaRPr lang="en-US" altLang="en-US" sz="1000">
              <a:latin typeface="Arial" pitchFamily="34" charset="0"/>
            </a:endParaRPr>
          </a:p>
        </p:txBody>
      </p:sp>
      <p:sp>
        <p:nvSpPr>
          <p:cNvPr id="23579" name="Rectangle 35"/>
          <p:cNvSpPr>
            <a:spLocks noChangeArrowheads="1"/>
          </p:cNvSpPr>
          <p:nvPr/>
        </p:nvSpPr>
        <p:spPr bwMode="auto">
          <a:xfrm>
            <a:off x="5292725" y="5805488"/>
            <a:ext cx="1039813" cy="347662"/>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3580" name="Text Box 36"/>
          <p:cNvSpPr txBox="1">
            <a:spLocks noChangeArrowheads="1"/>
          </p:cNvSpPr>
          <p:nvPr/>
        </p:nvSpPr>
        <p:spPr bwMode="auto">
          <a:xfrm>
            <a:off x="5580063" y="5876925"/>
            <a:ext cx="5445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000">
                <a:latin typeface="Arial" pitchFamily="34" charset="0"/>
              </a:rPr>
              <a:t>NASA</a:t>
            </a:r>
            <a:endParaRPr lang="en-US" altLang="en-US" sz="1000">
              <a:latin typeface="Arial" pitchFamily="34" charset="0"/>
            </a:endParaRPr>
          </a:p>
        </p:txBody>
      </p:sp>
      <p:sp>
        <p:nvSpPr>
          <p:cNvPr id="23581" name="Rectangle 66"/>
          <p:cNvSpPr>
            <a:spLocks noChangeArrowheads="1"/>
          </p:cNvSpPr>
          <p:nvPr/>
        </p:nvSpPr>
        <p:spPr bwMode="auto">
          <a:xfrm>
            <a:off x="6500813" y="5578475"/>
            <a:ext cx="1031875" cy="274638"/>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3582" name="Text Box 80"/>
          <p:cNvSpPr txBox="1">
            <a:spLocks noChangeArrowheads="1"/>
          </p:cNvSpPr>
          <p:nvPr/>
        </p:nvSpPr>
        <p:spPr bwMode="auto">
          <a:xfrm>
            <a:off x="6604000" y="5626100"/>
            <a:ext cx="5572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000">
                <a:latin typeface="Arial" pitchFamily="34" charset="0"/>
              </a:rPr>
              <a:t>NOAA</a:t>
            </a:r>
            <a:endParaRPr lang="en-US" altLang="en-US" sz="1000">
              <a:latin typeface="Arial" pitchFamily="34" charset="0"/>
            </a:endParaRPr>
          </a:p>
        </p:txBody>
      </p:sp>
      <p:sp>
        <p:nvSpPr>
          <p:cNvPr id="23583" name="Rectangle 66"/>
          <p:cNvSpPr>
            <a:spLocks noChangeArrowheads="1"/>
          </p:cNvSpPr>
          <p:nvPr/>
        </p:nvSpPr>
        <p:spPr bwMode="auto">
          <a:xfrm>
            <a:off x="6507163" y="5946775"/>
            <a:ext cx="1031875" cy="274638"/>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3584" name="Text Box 80"/>
          <p:cNvSpPr txBox="1">
            <a:spLocks noChangeArrowheads="1"/>
          </p:cNvSpPr>
          <p:nvPr/>
        </p:nvSpPr>
        <p:spPr bwMode="auto">
          <a:xfrm>
            <a:off x="6588125" y="5949950"/>
            <a:ext cx="547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000">
                <a:latin typeface="Arial" pitchFamily="34" charset="0"/>
              </a:rPr>
              <a:t>USGS</a:t>
            </a:r>
            <a:endParaRPr lang="en-US" altLang="en-US" sz="1000">
              <a:latin typeface="Arial" pitchFamily="34" charset="0"/>
            </a:endParaRPr>
          </a:p>
        </p:txBody>
      </p:sp>
      <p:sp>
        <p:nvSpPr>
          <p:cNvPr id="23585" name="Text Box 105"/>
          <p:cNvSpPr txBox="1">
            <a:spLocks noChangeArrowheads="1"/>
          </p:cNvSpPr>
          <p:nvPr/>
        </p:nvSpPr>
        <p:spPr bwMode="auto">
          <a:xfrm>
            <a:off x="7812088" y="6092825"/>
            <a:ext cx="717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US" altLang="en-US" sz="1000">
                <a:latin typeface="Arial" pitchFamily="34" charset="0"/>
              </a:rPr>
              <a:t>OTHERS</a:t>
            </a:r>
            <a:endParaRPr lang="en-US" altLang="en-US" sz="900">
              <a:latin typeface="Arial" pitchFamily="34" charset="0"/>
            </a:endParaRPr>
          </a:p>
        </p:txBody>
      </p:sp>
      <p:sp>
        <p:nvSpPr>
          <p:cNvPr id="23586" name="Rectangle 12"/>
          <p:cNvSpPr>
            <a:spLocks noChangeArrowheads="1"/>
          </p:cNvSpPr>
          <p:nvPr/>
        </p:nvSpPr>
        <p:spPr bwMode="auto">
          <a:xfrm>
            <a:off x="5003800" y="5157788"/>
            <a:ext cx="3816350" cy="13144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pic>
        <p:nvPicPr>
          <p:cNvPr id="2358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628775"/>
            <a:ext cx="12604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1700213"/>
            <a:ext cx="13446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1700213"/>
            <a:ext cx="11207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90" name="Straight Arrow Connector 48"/>
          <p:cNvCxnSpPr>
            <a:cxnSpLocks noChangeShapeType="1"/>
          </p:cNvCxnSpPr>
          <p:nvPr/>
        </p:nvCxnSpPr>
        <p:spPr bwMode="auto">
          <a:xfrm>
            <a:off x="6516688" y="3716338"/>
            <a:ext cx="0" cy="144145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txBox="1">
            <a:spLocks/>
          </p:cNvSpPr>
          <p:nvPr/>
        </p:nvSpPr>
        <p:spPr bwMode="auto">
          <a:xfrm>
            <a:off x="250825" y="263525"/>
            <a:ext cx="73723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US" altLang="en-US" b="1">
                <a:solidFill>
                  <a:schemeClr val="bg1"/>
                </a:solidFill>
              </a:rPr>
              <a:t>FedEO </a:t>
            </a:r>
            <a:r>
              <a:rPr lang="fr-FR" altLang="en-US" b="1">
                <a:solidFill>
                  <a:schemeClr val="bg1"/>
                </a:solidFill>
              </a:rPr>
              <a:t>Collection search</a:t>
            </a:r>
          </a:p>
        </p:txBody>
      </p:sp>
      <p:sp>
        <p:nvSpPr>
          <p:cNvPr id="65538" name="TextBox 131"/>
          <p:cNvSpPr txBox="1">
            <a:spLocks noChangeArrowheads="1"/>
          </p:cNvSpPr>
          <p:nvPr/>
        </p:nvSpPr>
        <p:spPr bwMode="auto">
          <a:xfrm>
            <a:off x="107950" y="6243638"/>
            <a:ext cx="30019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600"/>
              <a:t>OSDD is collection-specific.</a:t>
            </a:r>
          </a:p>
        </p:txBody>
      </p:sp>
      <p:sp>
        <p:nvSpPr>
          <p:cNvPr id="3" name="Rectangle 2"/>
          <p:cNvSpPr>
            <a:spLocks noChangeArrowheads="1"/>
          </p:cNvSpPr>
          <p:nvPr/>
        </p:nvSpPr>
        <p:spPr bwMode="auto">
          <a:xfrm>
            <a:off x="2765425" y="2544763"/>
            <a:ext cx="5629275" cy="204787"/>
          </a:xfrm>
          <a:prstGeom prst="rect">
            <a:avLst/>
          </a:prstGeom>
          <a:solidFill>
            <a:srgbClr val="C5EDFF"/>
          </a:solidFill>
          <a:ln w="9525">
            <a:solidFill>
              <a:schemeClr val="tx1"/>
            </a:solidFill>
            <a:miter lim="800000"/>
            <a:headEnd/>
            <a:tailEnd/>
          </a:ln>
          <a:effectLst>
            <a:outerShdw blurRad="63500" dist="23000" dir="5400000" rotWithShape="0">
              <a:srgbClr val="000000">
                <a:alpha val="34998"/>
              </a:srgbClr>
            </a:outerShdw>
          </a:effectLst>
        </p:spPr>
        <p:txBody>
          <a:bodyPr anchor="ctr"/>
          <a:lstStyle/>
          <a:p>
            <a:pPr algn="ctr">
              <a:defRPr/>
            </a:pPr>
            <a:r>
              <a:rPr lang="en-US" sz="800" dirty="0" err="1">
                <a:latin typeface="+mn-lt"/>
                <a:ea typeface="+mn-ea"/>
                <a:cs typeface="MS PGothic" charset="0"/>
              </a:rPr>
              <a:t>FedEO</a:t>
            </a:r>
            <a:r>
              <a:rPr lang="en-US" sz="800" dirty="0">
                <a:latin typeface="+mn-lt"/>
                <a:ea typeface="+mn-ea"/>
                <a:cs typeface="MS PGothic" charset="0"/>
              </a:rPr>
              <a:t> </a:t>
            </a:r>
            <a:r>
              <a:rPr lang="en-US" sz="800" dirty="0" err="1">
                <a:latin typeface="+mn-lt"/>
                <a:ea typeface="+mn-ea"/>
                <a:cs typeface="MS PGothic" charset="0"/>
              </a:rPr>
              <a:t>OpenSearch</a:t>
            </a:r>
            <a:endParaRPr lang="en-US" sz="800" dirty="0">
              <a:latin typeface="+mn-lt"/>
              <a:ea typeface="+mn-ea"/>
              <a:cs typeface="MS PGothic" charset="0"/>
            </a:endParaRPr>
          </a:p>
        </p:txBody>
      </p:sp>
      <p:sp>
        <p:nvSpPr>
          <p:cNvPr id="5" name="Can 4"/>
          <p:cNvSpPr>
            <a:spLocks noChangeArrowheads="1"/>
          </p:cNvSpPr>
          <p:nvPr/>
        </p:nvSpPr>
        <p:spPr bwMode="auto">
          <a:xfrm>
            <a:off x="2574925" y="3360738"/>
            <a:ext cx="858838" cy="711200"/>
          </a:xfrm>
          <a:prstGeom prst="can">
            <a:avLst>
              <a:gd name="adj" fmla="val 25000"/>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900" dirty="0" err="1">
                <a:latin typeface="+mn-lt"/>
                <a:ea typeface="+mn-ea"/>
                <a:cs typeface="MS PGothic" charset="0"/>
              </a:rPr>
              <a:t>FedEO</a:t>
            </a:r>
            <a:endParaRPr lang="en-US" sz="900" dirty="0">
              <a:latin typeface="+mn-lt"/>
              <a:ea typeface="+mn-ea"/>
              <a:cs typeface="MS PGothic" charset="0"/>
            </a:endParaRPr>
          </a:p>
          <a:p>
            <a:pPr algn="ctr">
              <a:defRPr/>
            </a:pPr>
            <a:r>
              <a:rPr lang="en-US" sz="900" dirty="0">
                <a:latin typeface="+mn-lt"/>
                <a:ea typeface="+mn-ea"/>
                <a:cs typeface="MS PGothic" charset="0"/>
              </a:rPr>
              <a:t>I15</a:t>
            </a:r>
          </a:p>
        </p:txBody>
      </p:sp>
      <p:sp>
        <p:nvSpPr>
          <p:cNvPr id="65541" name="Oval 28"/>
          <p:cNvSpPr>
            <a:spLocks noChangeArrowheads="1"/>
          </p:cNvSpPr>
          <p:nvPr/>
        </p:nvSpPr>
        <p:spPr bwMode="auto">
          <a:xfrm>
            <a:off x="5437188" y="1831975"/>
            <a:ext cx="185737" cy="195263"/>
          </a:xfrm>
          <a:prstGeom prst="ellipse">
            <a:avLst/>
          </a:prstGeom>
          <a:solidFill>
            <a:schemeClr val="bg1"/>
          </a:solidFill>
          <a:ln w="19050">
            <a:solidFill>
              <a:schemeClr val="tx1"/>
            </a:solidFill>
            <a:round/>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endParaRPr lang="en-US" altLang="en-US"/>
          </a:p>
        </p:txBody>
      </p:sp>
      <p:sp>
        <p:nvSpPr>
          <p:cNvPr id="65542" name="Line 54"/>
          <p:cNvSpPr>
            <a:spLocks noChangeShapeType="1"/>
          </p:cNvSpPr>
          <p:nvPr/>
        </p:nvSpPr>
        <p:spPr bwMode="auto">
          <a:xfrm>
            <a:off x="5527675" y="2027238"/>
            <a:ext cx="0" cy="509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Folded Corner 7"/>
          <p:cNvSpPr>
            <a:spLocks noChangeArrowheads="1"/>
          </p:cNvSpPr>
          <p:nvPr/>
        </p:nvSpPr>
        <p:spPr bwMode="auto">
          <a:xfrm>
            <a:off x="4578350" y="1981200"/>
            <a:ext cx="763588" cy="307975"/>
          </a:xfrm>
          <a:prstGeom prst="foldedCorner">
            <a:avLst>
              <a:gd name="adj" fmla="val 16667"/>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cs typeface="MS PGothic" charset="0"/>
              </a:rPr>
              <a:t>OSDD</a:t>
            </a:r>
          </a:p>
        </p:txBody>
      </p:sp>
      <p:sp>
        <p:nvSpPr>
          <p:cNvPr id="10" name="Can 9"/>
          <p:cNvSpPr>
            <a:spLocks noChangeArrowheads="1"/>
          </p:cNvSpPr>
          <p:nvPr/>
        </p:nvSpPr>
        <p:spPr bwMode="auto">
          <a:xfrm>
            <a:off x="4387850" y="3360738"/>
            <a:ext cx="666750" cy="711200"/>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cs typeface="MS PGothic" charset="0"/>
              </a:rPr>
              <a:t>GPOD</a:t>
            </a:r>
          </a:p>
        </p:txBody>
      </p:sp>
      <p:sp>
        <p:nvSpPr>
          <p:cNvPr id="11" name="Can 10"/>
          <p:cNvSpPr>
            <a:spLocks noChangeArrowheads="1"/>
          </p:cNvSpPr>
          <p:nvPr/>
        </p:nvSpPr>
        <p:spPr bwMode="auto">
          <a:xfrm>
            <a:off x="5246688" y="3360738"/>
            <a:ext cx="668337" cy="711200"/>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cs typeface="MS PGothic" charset="0"/>
              </a:rPr>
              <a:t>VA4</a:t>
            </a:r>
          </a:p>
        </p:txBody>
      </p:sp>
      <p:sp>
        <p:nvSpPr>
          <p:cNvPr id="65546" name="TextBox 11"/>
          <p:cNvSpPr txBox="1">
            <a:spLocks noChangeArrowheads="1"/>
          </p:cNvSpPr>
          <p:nvPr/>
        </p:nvSpPr>
        <p:spPr bwMode="auto">
          <a:xfrm>
            <a:off x="1173163" y="1384300"/>
            <a:ext cx="26082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600"/>
              <a:t>Collection Search</a:t>
            </a:r>
          </a:p>
        </p:txBody>
      </p:sp>
      <p:cxnSp>
        <p:nvCxnSpPr>
          <p:cNvPr id="14" name="Straight Connector 13"/>
          <p:cNvCxnSpPr>
            <a:stCxn id="5" idx="1"/>
          </p:cNvCxnSpPr>
          <p:nvPr/>
        </p:nvCxnSpPr>
        <p:spPr>
          <a:xfrm flipH="1" flipV="1">
            <a:off x="3003550" y="2749550"/>
            <a:ext cx="0" cy="6111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4729163" y="2747963"/>
            <a:ext cx="7937" cy="61912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561013" y="2747963"/>
            <a:ext cx="9525" cy="61912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a:spLocks noChangeArrowheads="1"/>
          </p:cNvSpPr>
          <p:nvPr/>
        </p:nvSpPr>
        <p:spPr bwMode="auto">
          <a:xfrm>
            <a:off x="2168525" y="2363788"/>
            <a:ext cx="6759575" cy="3297237"/>
          </a:xfrm>
          <a:prstGeom prst="rect">
            <a:avLst/>
          </a:prstGeom>
          <a:noFill/>
          <a:ln w="9525">
            <a:solidFill>
              <a:schemeClr val="tx1"/>
            </a:solidFill>
            <a:prstDash val="dash"/>
            <a:miter lim="800000"/>
            <a:headEnd/>
            <a:tailEnd/>
          </a:ln>
          <a:effectLst>
            <a:outerShdw blurRad="63500" dist="23000" dir="5400000" rotWithShape="0">
              <a:srgbClr val="000000">
                <a:alpha val="34998"/>
              </a:srgbClr>
            </a:outerShdw>
          </a:effectLst>
          <a:extLst/>
        </p:spPr>
        <p:txBody>
          <a:bodyPr anchor="ctr"/>
          <a:lstStyle/>
          <a:p>
            <a:pPr algn="ctr">
              <a:defRPr/>
            </a:pPr>
            <a:endParaRPr lang="en-US">
              <a:solidFill>
                <a:schemeClr val="lt1"/>
              </a:solidFill>
              <a:latin typeface="+mn-lt"/>
              <a:ea typeface="+mn-ea"/>
              <a:cs typeface="MS PGothic" charset="0"/>
            </a:endParaRPr>
          </a:p>
        </p:txBody>
      </p:sp>
      <p:sp>
        <p:nvSpPr>
          <p:cNvPr id="65551" name="TextBox 29"/>
          <p:cNvSpPr txBox="1">
            <a:spLocks noChangeArrowheads="1"/>
          </p:cNvSpPr>
          <p:nvPr/>
        </p:nvSpPr>
        <p:spPr bwMode="auto">
          <a:xfrm>
            <a:off x="8278813" y="5300663"/>
            <a:ext cx="7572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000"/>
              <a:t>@ESA</a:t>
            </a:r>
          </a:p>
        </p:txBody>
      </p:sp>
      <p:sp>
        <p:nvSpPr>
          <p:cNvPr id="31" name="Can 30"/>
          <p:cNvSpPr>
            <a:spLocks noChangeArrowheads="1"/>
          </p:cNvSpPr>
          <p:nvPr/>
        </p:nvSpPr>
        <p:spPr bwMode="auto">
          <a:xfrm>
            <a:off x="6122988" y="5591175"/>
            <a:ext cx="668337" cy="711200"/>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cs typeface="MS PGothic" charset="0"/>
              </a:rPr>
              <a:t>IDN</a:t>
            </a:r>
          </a:p>
        </p:txBody>
      </p:sp>
      <p:cxnSp>
        <p:nvCxnSpPr>
          <p:cNvPr id="32" name="Straight Connector 31"/>
          <p:cNvCxnSpPr>
            <a:stCxn id="31" idx="1"/>
          </p:cNvCxnSpPr>
          <p:nvPr/>
        </p:nvCxnSpPr>
        <p:spPr>
          <a:xfrm flipH="1" flipV="1">
            <a:off x="6443663" y="2781300"/>
            <a:ext cx="14287" cy="2809875"/>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4" name="Can 33"/>
          <p:cNvSpPr>
            <a:spLocks noChangeArrowheads="1"/>
          </p:cNvSpPr>
          <p:nvPr/>
        </p:nvSpPr>
        <p:spPr bwMode="auto">
          <a:xfrm>
            <a:off x="6981825" y="5597525"/>
            <a:ext cx="668338" cy="711200"/>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cs typeface="MS PGothic" charset="0"/>
              </a:rPr>
              <a:t>ECHO</a:t>
            </a:r>
          </a:p>
        </p:txBody>
      </p:sp>
      <p:cxnSp>
        <p:nvCxnSpPr>
          <p:cNvPr id="35" name="Straight Connector 34"/>
          <p:cNvCxnSpPr>
            <a:stCxn id="34" idx="1"/>
          </p:cNvCxnSpPr>
          <p:nvPr/>
        </p:nvCxnSpPr>
        <p:spPr>
          <a:xfrm flipH="1" flipV="1">
            <a:off x="7308850" y="2781300"/>
            <a:ext cx="7938" cy="2816225"/>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36" name="Folded Corner 35"/>
          <p:cNvSpPr>
            <a:spLocks noChangeArrowheads="1"/>
          </p:cNvSpPr>
          <p:nvPr/>
        </p:nvSpPr>
        <p:spPr bwMode="auto">
          <a:xfrm>
            <a:off x="2274888" y="3040063"/>
            <a:ext cx="682625" cy="246062"/>
          </a:xfrm>
          <a:prstGeom prst="foldedCorner">
            <a:avLst>
              <a:gd name="adj" fmla="val 16667"/>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cs typeface="MS PGothic" charset="0"/>
              </a:rPr>
              <a:t>OSDD</a:t>
            </a:r>
          </a:p>
        </p:txBody>
      </p:sp>
      <p:sp>
        <p:nvSpPr>
          <p:cNvPr id="38" name="Folded Corner 37"/>
          <p:cNvSpPr>
            <a:spLocks noChangeArrowheads="1"/>
          </p:cNvSpPr>
          <p:nvPr/>
        </p:nvSpPr>
        <p:spPr bwMode="auto">
          <a:xfrm>
            <a:off x="3910013" y="2952750"/>
            <a:ext cx="682625" cy="246063"/>
          </a:xfrm>
          <a:prstGeom prst="foldedCorner">
            <a:avLst>
              <a:gd name="adj" fmla="val 16667"/>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cs typeface="MS PGothic" charset="0"/>
              </a:rPr>
              <a:t>OSDD</a:t>
            </a:r>
          </a:p>
        </p:txBody>
      </p:sp>
      <p:sp>
        <p:nvSpPr>
          <p:cNvPr id="39" name="Folded Corner 38"/>
          <p:cNvSpPr>
            <a:spLocks noChangeArrowheads="1"/>
          </p:cNvSpPr>
          <p:nvPr/>
        </p:nvSpPr>
        <p:spPr bwMode="auto">
          <a:xfrm>
            <a:off x="4768850" y="2952750"/>
            <a:ext cx="682625" cy="246063"/>
          </a:xfrm>
          <a:prstGeom prst="foldedCorner">
            <a:avLst>
              <a:gd name="adj" fmla="val 16667"/>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cs typeface="MS PGothic" charset="0"/>
              </a:rPr>
              <a:t>OSDD</a:t>
            </a:r>
          </a:p>
        </p:txBody>
      </p:sp>
      <p:sp>
        <p:nvSpPr>
          <p:cNvPr id="40" name="Folded Corner 39"/>
          <p:cNvSpPr>
            <a:spLocks noChangeArrowheads="1"/>
          </p:cNvSpPr>
          <p:nvPr/>
        </p:nvSpPr>
        <p:spPr bwMode="auto">
          <a:xfrm>
            <a:off x="5721350" y="3032125"/>
            <a:ext cx="681038" cy="247650"/>
          </a:xfrm>
          <a:prstGeom prst="foldedCorner">
            <a:avLst>
              <a:gd name="adj" fmla="val 16667"/>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cs typeface="MS PGothic" charset="0"/>
              </a:rPr>
              <a:t>OSDD</a:t>
            </a:r>
          </a:p>
        </p:txBody>
      </p:sp>
      <p:sp>
        <p:nvSpPr>
          <p:cNvPr id="41" name="Folded Corner 40"/>
          <p:cNvSpPr>
            <a:spLocks noChangeArrowheads="1"/>
          </p:cNvSpPr>
          <p:nvPr/>
        </p:nvSpPr>
        <p:spPr bwMode="auto">
          <a:xfrm>
            <a:off x="6573838" y="3032125"/>
            <a:ext cx="681037" cy="247650"/>
          </a:xfrm>
          <a:prstGeom prst="foldedCorner">
            <a:avLst>
              <a:gd name="adj" fmla="val 16667"/>
            </a:avLst>
          </a:prstGeom>
          <a:solidFill>
            <a:srgbClr val="C5EDFF"/>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cs typeface="MS PGothic" charset="0"/>
              </a:rPr>
              <a:t>OSDD</a:t>
            </a:r>
          </a:p>
        </p:txBody>
      </p:sp>
      <p:cxnSp>
        <p:nvCxnSpPr>
          <p:cNvPr id="48" name="Shape 47"/>
          <p:cNvCxnSpPr>
            <a:cxnSpLocks noChangeShapeType="1"/>
            <a:stCxn id="5" idx="3"/>
            <a:endCxn id="31" idx="3"/>
          </p:cNvCxnSpPr>
          <p:nvPr/>
        </p:nvCxnSpPr>
        <p:spPr bwMode="auto">
          <a:xfrm rot="16200000" flipH="1">
            <a:off x="3615531" y="3459957"/>
            <a:ext cx="2230437" cy="3454400"/>
          </a:xfrm>
          <a:prstGeom prst="bentConnector3">
            <a:avLst>
              <a:gd name="adj1" fmla="val 110250"/>
            </a:avLst>
          </a:prstGeom>
          <a:noFill/>
          <a:ln w="19050">
            <a:solidFill>
              <a:srgbClr val="FF0000"/>
            </a:solidFill>
            <a:prstDash val="dash"/>
            <a:miter lim="800000"/>
            <a:headEnd type="arrow"/>
            <a:tailEnd type="arrow" w="med" len="med"/>
          </a:ln>
          <a:effectLst>
            <a:outerShdw blurRad="63500" dist="20000" dir="5400000" rotWithShape="0">
              <a:srgbClr val="000000">
                <a:alpha val="37999"/>
              </a:srgbClr>
            </a:outerShdw>
          </a:effectLst>
          <a:extLst/>
        </p:spPr>
      </p:cxnSp>
      <p:sp>
        <p:nvSpPr>
          <p:cNvPr id="65562" name="TextBox 52"/>
          <p:cNvSpPr txBox="1">
            <a:spLocks noChangeArrowheads="1"/>
          </p:cNvSpPr>
          <p:nvPr/>
        </p:nvSpPr>
        <p:spPr bwMode="auto">
          <a:xfrm>
            <a:off x="2995613" y="5859463"/>
            <a:ext cx="21129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800"/>
              <a:t>synch/convert (fedeo</a:t>
            </a:r>
            <a:r>
              <a:rPr lang="en-US" altLang="en-US" sz="800">
                <a:solidFill>
                  <a:srgbClr val="FF0000"/>
                </a:solidFill>
              </a:rPr>
              <a:t>/cwic</a:t>
            </a:r>
            <a:r>
              <a:rPr lang="en-US" altLang="en-US" sz="800"/>
              <a:t>)</a:t>
            </a:r>
          </a:p>
        </p:txBody>
      </p:sp>
      <p:sp>
        <p:nvSpPr>
          <p:cNvPr id="54" name="Folded Corner 53"/>
          <p:cNvSpPr>
            <a:spLocks noChangeArrowheads="1"/>
          </p:cNvSpPr>
          <p:nvPr/>
        </p:nvSpPr>
        <p:spPr bwMode="auto">
          <a:xfrm>
            <a:off x="3670300" y="3789363"/>
            <a:ext cx="446088" cy="500062"/>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cs typeface="MS PGothic" charset="0"/>
              </a:rPr>
              <a:t>ISO</a:t>
            </a:r>
          </a:p>
        </p:txBody>
      </p:sp>
      <p:sp>
        <p:nvSpPr>
          <p:cNvPr id="55" name="Folded Corner 54"/>
          <p:cNvSpPr>
            <a:spLocks noChangeArrowheads="1"/>
          </p:cNvSpPr>
          <p:nvPr/>
        </p:nvSpPr>
        <p:spPr bwMode="auto">
          <a:xfrm>
            <a:off x="3035300" y="4711700"/>
            <a:ext cx="446088" cy="501650"/>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cs typeface="MS PGothic" charset="0"/>
              </a:rPr>
              <a:t>ISO</a:t>
            </a:r>
          </a:p>
        </p:txBody>
      </p:sp>
      <p:sp>
        <p:nvSpPr>
          <p:cNvPr id="56" name="Folded Corner 55"/>
          <p:cNvSpPr>
            <a:spLocks noChangeArrowheads="1"/>
          </p:cNvSpPr>
          <p:nvPr/>
        </p:nvSpPr>
        <p:spPr bwMode="auto">
          <a:xfrm>
            <a:off x="5703888" y="1809750"/>
            <a:ext cx="446087" cy="500063"/>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cs typeface="MS PGothic" charset="0"/>
              </a:rPr>
              <a:t>ISO</a:t>
            </a:r>
          </a:p>
        </p:txBody>
      </p:sp>
      <p:sp>
        <p:nvSpPr>
          <p:cNvPr id="57" name="Can 56"/>
          <p:cNvSpPr>
            <a:spLocks noChangeArrowheads="1"/>
          </p:cNvSpPr>
          <p:nvPr/>
        </p:nvSpPr>
        <p:spPr bwMode="auto">
          <a:xfrm>
            <a:off x="5257800" y="4256088"/>
            <a:ext cx="669925" cy="712787"/>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700" dirty="0">
                <a:latin typeface="+mn-lt"/>
                <a:ea typeface="+mn-ea"/>
                <a:cs typeface="MS PGothic" charset="0"/>
              </a:rPr>
              <a:t>CSCDA</a:t>
            </a:r>
          </a:p>
        </p:txBody>
      </p:sp>
      <p:cxnSp>
        <p:nvCxnSpPr>
          <p:cNvPr id="58" name="Shape 57"/>
          <p:cNvCxnSpPr>
            <a:cxnSpLocks noChangeShapeType="1"/>
            <a:stCxn id="5" idx="4"/>
            <a:endCxn id="57" idx="2"/>
          </p:cNvCxnSpPr>
          <p:nvPr/>
        </p:nvCxnSpPr>
        <p:spPr bwMode="auto">
          <a:xfrm>
            <a:off x="3433763" y="3716338"/>
            <a:ext cx="1824037" cy="895350"/>
          </a:xfrm>
          <a:prstGeom prst="bentConnector3">
            <a:avLst>
              <a:gd name="adj1" fmla="val 41944"/>
            </a:avLst>
          </a:prstGeom>
          <a:noFill/>
          <a:ln w="19050">
            <a:solidFill>
              <a:srgbClr val="FF0000"/>
            </a:solidFill>
            <a:miter lim="800000"/>
            <a:headEnd type="arrow" w="med" len="med"/>
            <a:tailEnd/>
          </a:ln>
          <a:effectLst>
            <a:outerShdw blurRad="63500" dist="20000" dir="5400000" rotWithShape="0">
              <a:srgbClr val="000000">
                <a:alpha val="37999"/>
              </a:srgbClr>
            </a:outerShdw>
          </a:effectLst>
          <a:extLst/>
        </p:spPr>
      </p:cxnSp>
      <p:sp>
        <p:nvSpPr>
          <p:cNvPr id="65568" name="TextBox 63"/>
          <p:cNvSpPr txBox="1">
            <a:spLocks noChangeArrowheads="1"/>
          </p:cNvSpPr>
          <p:nvPr/>
        </p:nvSpPr>
        <p:spPr bwMode="auto">
          <a:xfrm>
            <a:off x="4246563" y="4292600"/>
            <a:ext cx="10810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800"/>
              <a:t>synch (gscda)</a:t>
            </a:r>
          </a:p>
        </p:txBody>
      </p:sp>
      <p:sp>
        <p:nvSpPr>
          <p:cNvPr id="66" name="Folded Corner 65"/>
          <p:cNvSpPr>
            <a:spLocks noChangeArrowheads="1"/>
          </p:cNvSpPr>
          <p:nvPr/>
        </p:nvSpPr>
        <p:spPr bwMode="auto">
          <a:xfrm>
            <a:off x="1530350" y="3571875"/>
            <a:ext cx="444500" cy="501650"/>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cs typeface="MS PGothic" charset="0"/>
              </a:rPr>
              <a:t>ISO</a:t>
            </a:r>
          </a:p>
        </p:txBody>
      </p:sp>
      <p:cxnSp>
        <p:nvCxnSpPr>
          <p:cNvPr id="67" name="Shape 66"/>
          <p:cNvCxnSpPr>
            <a:cxnSpLocks noChangeShapeType="1"/>
            <a:stCxn id="5" idx="2"/>
            <a:endCxn id="66" idx="3"/>
          </p:cNvCxnSpPr>
          <p:nvPr/>
        </p:nvCxnSpPr>
        <p:spPr bwMode="auto">
          <a:xfrm rot="10800000" flipV="1">
            <a:off x="1974850" y="3716338"/>
            <a:ext cx="600075" cy="106362"/>
          </a:xfrm>
          <a:prstGeom prst="bentConnector3">
            <a:avLst>
              <a:gd name="adj1" fmla="val 50000"/>
            </a:avLst>
          </a:prstGeom>
          <a:noFill/>
          <a:ln w="19050">
            <a:solidFill>
              <a:srgbClr val="FF0000"/>
            </a:solidFill>
            <a:miter lim="800000"/>
            <a:headEnd type="arrow" w="med" len="med"/>
            <a:tailEnd/>
          </a:ln>
          <a:effectLst>
            <a:outerShdw blurRad="63500" dist="20000" dir="5400000" rotWithShape="0">
              <a:srgbClr val="000000">
                <a:alpha val="37999"/>
              </a:srgbClr>
            </a:outerShdw>
          </a:effectLst>
          <a:extLst/>
        </p:spPr>
      </p:cxnSp>
      <p:sp>
        <p:nvSpPr>
          <p:cNvPr id="70" name="Folded Corner 69"/>
          <p:cNvSpPr>
            <a:spLocks noChangeArrowheads="1"/>
          </p:cNvSpPr>
          <p:nvPr/>
        </p:nvSpPr>
        <p:spPr bwMode="auto">
          <a:xfrm>
            <a:off x="1441450" y="3451225"/>
            <a:ext cx="446088" cy="500063"/>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cs typeface="MS PGothic" charset="0"/>
              </a:rPr>
              <a:t>ISO</a:t>
            </a:r>
          </a:p>
        </p:txBody>
      </p:sp>
      <p:sp>
        <p:nvSpPr>
          <p:cNvPr id="71" name="Folded Corner 70"/>
          <p:cNvSpPr>
            <a:spLocks noChangeArrowheads="1"/>
          </p:cNvSpPr>
          <p:nvPr/>
        </p:nvSpPr>
        <p:spPr bwMode="auto">
          <a:xfrm>
            <a:off x="1333500" y="3316288"/>
            <a:ext cx="446088" cy="500062"/>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600" dirty="0">
                <a:latin typeface="+mn-lt"/>
                <a:ea typeface="+mn-ea"/>
                <a:cs typeface="MS PGothic" charset="0"/>
              </a:rPr>
              <a:t>ISO</a:t>
            </a:r>
          </a:p>
        </p:txBody>
      </p:sp>
      <p:sp>
        <p:nvSpPr>
          <p:cNvPr id="42" name="Can 41"/>
          <p:cNvSpPr>
            <a:spLocks noChangeArrowheads="1"/>
          </p:cNvSpPr>
          <p:nvPr/>
        </p:nvSpPr>
        <p:spPr bwMode="auto">
          <a:xfrm>
            <a:off x="611188" y="4724400"/>
            <a:ext cx="668337" cy="711200"/>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cs typeface="MS PGothic" charset="0"/>
              </a:rPr>
              <a:t>OTHERS</a:t>
            </a:r>
          </a:p>
        </p:txBody>
      </p:sp>
      <p:sp>
        <p:nvSpPr>
          <p:cNvPr id="43" name="Can 42"/>
          <p:cNvSpPr>
            <a:spLocks noChangeArrowheads="1"/>
          </p:cNvSpPr>
          <p:nvPr/>
        </p:nvSpPr>
        <p:spPr bwMode="auto">
          <a:xfrm>
            <a:off x="900113" y="5013325"/>
            <a:ext cx="668337" cy="711200"/>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cs typeface="MS PGothic" charset="0"/>
              </a:rPr>
              <a:t>OTHERS</a:t>
            </a:r>
          </a:p>
        </p:txBody>
      </p:sp>
      <p:cxnSp>
        <p:nvCxnSpPr>
          <p:cNvPr id="65575" name="Straight Arrow Connector 8"/>
          <p:cNvCxnSpPr>
            <a:cxnSpLocks noChangeShapeType="1"/>
            <a:stCxn id="42" idx="1"/>
          </p:cNvCxnSpPr>
          <p:nvPr/>
        </p:nvCxnSpPr>
        <p:spPr bwMode="auto">
          <a:xfrm flipV="1">
            <a:off x="946150" y="3933825"/>
            <a:ext cx="312738" cy="790575"/>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5576" name="Straight Arrow Connector 50"/>
          <p:cNvCxnSpPr>
            <a:cxnSpLocks noChangeShapeType="1"/>
          </p:cNvCxnSpPr>
          <p:nvPr/>
        </p:nvCxnSpPr>
        <p:spPr bwMode="auto">
          <a:xfrm flipV="1">
            <a:off x="1547813" y="4005263"/>
            <a:ext cx="936625" cy="1008062"/>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5577" name="TextBox 63"/>
          <p:cNvSpPr txBox="1">
            <a:spLocks noChangeArrowheads="1"/>
          </p:cNvSpPr>
          <p:nvPr/>
        </p:nvSpPr>
        <p:spPr bwMode="auto">
          <a:xfrm>
            <a:off x="1476375" y="4437063"/>
            <a:ext cx="10810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800"/>
              <a:t>Synch</a:t>
            </a:r>
          </a:p>
        </p:txBody>
      </p:sp>
      <p:sp>
        <p:nvSpPr>
          <p:cNvPr id="45" name="Oval 44"/>
          <p:cNvSpPr>
            <a:spLocks noChangeArrowheads="1"/>
          </p:cNvSpPr>
          <p:nvPr/>
        </p:nvSpPr>
        <p:spPr bwMode="auto">
          <a:xfrm>
            <a:off x="2525713" y="3324225"/>
            <a:ext cx="977900" cy="852488"/>
          </a:xfrm>
          <a:prstGeom prst="ellipse">
            <a:avLst/>
          </a:prstGeom>
          <a:noFill/>
          <a:ln w="25400">
            <a:solidFill>
              <a:srgbClr val="FF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S PGothic" charset="0"/>
            </a:endParaRPr>
          </a:p>
        </p:txBody>
      </p:sp>
      <p:pic>
        <p:nvPicPr>
          <p:cNvPr id="655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025" y="173038"/>
            <a:ext cx="12890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8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55575"/>
            <a:ext cx="15049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81" name="Picture 2"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2950" y="688975"/>
            <a:ext cx="14827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82" name="Footer Placeholder 46"/>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800" smtClean="0">
                <a:solidFill>
                  <a:schemeClr val="bg2"/>
                </a:solidFill>
              </a:rPr>
              <a:t>WGISS#39 | FedEO Demo | Tsukuba Japan | 14 May 2015 </a:t>
            </a:r>
            <a:endParaRPr lang="en-GB" altLang="en-US" sz="800" smtClean="0">
              <a:solidFill>
                <a:schemeClr val="bg2"/>
              </a:solidFill>
            </a:endParaRPr>
          </a:p>
        </p:txBody>
      </p:sp>
      <p:pic>
        <p:nvPicPr>
          <p:cNvPr id="6558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738" y="2127250"/>
            <a:ext cx="1525587"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584" name="Straight Arrow Connector 59"/>
          <p:cNvCxnSpPr>
            <a:cxnSpLocks noChangeShapeType="1"/>
            <a:stCxn id="65583" idx="3"/>
            <a:endCxn id="45" idx="2"/>
          </p:cNvCxnSpPr>
          <p:nvPr/>
        </p:nvCxnSpPr>
        <p:spPr bwMode="auto">
          <a:xfrm>
            <a:off x="1838325" y="2674938"/>
            <a:ext cx="687388" cy="1076325"/>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pic>
        <p:nvPicPr>
          <p:cNvPr id="6558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4738" y="673100"/>
            <a:ext cx="1525587"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txBox="1">
            <a:spLocks/>
          </p:cNvSpPr>
          <p:nvPr/>
        </p:nvSpPr>
        <p:spPr bwMode="auto">
          <a:xfrm>
            <a:off x="287338" y="334963"/>
            <a:ext cx="73723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US" altLang="en-US" sz="1800" b="1">
                <a:solidFill>
                  <a:schemeClr val="bg1"/>
                </a:solidFill>
              </a:rPr>
              <a:t>FedEO</a:t>
            </a:r>
            <a:r>
              <a:rPr lang="fr-FR" altLang="en-US" sz="1800" b="1">
                <a:solidFill>
                  <a:schemeClr val="bg1"/>
                </a:solidFill>
              </a:rPr>
              <a:t> Granule </a:t>
            </a:r>
            <a:br>
              <a:rPr lang="fr-FR" altLang="en-US" sz="1800" b="1">
                <a:solidFill>
                  <a:schemeClr val="bg1"/>
                </a:solidFill>
              </a:rPr>
            </a:br>
            <a:r>
              <a:rPr lang="fr-FR" altLang="en-US" sz="1800" b="1">
                <a:solidFill>
                  <a:schemeClr val="bg1"/>
                </a:solidFill>
              </a:rPr>
              <a:t>search</a:t>
            </a:r>
          </a:p>
        </p:txBody>
      </p:sp>
      <p:cxnSp>
        <p:nvCxnSpPr>
          <p:cNvPr id="51" name="Straight Connector 50"/>
          <p:cNvCxnSpPr>
            <a:stCxn id="50" idx="1"/>
          </p:cNvCxnSpPr>
          <p:nvPr/>
        </p:nvCxnSpPr>
        <p:spPr>
          <a:xfrm flipH="1" flipV="1">
            <a:off x="1423988" y="3314700"/>
            <a:ext cx="14287" cy="1182688"/>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flipV="1">
            <a:off x="2703513" y="4683125"/>
            <a:ext cx="6350" cy="7889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flipV="1">
            <a:off x="2427288" y="4667250"/>
            <a:ext cx="6350" cy="7889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Rectangle 67"/>
          <p:cNvSpPr>
            <a:spLocks noChangeArrowheads="1"/>
          </p:cNvSpPr>
          <p:nvPr/>
        </p:nvSpPr>
        <p:spPr bwMode="auto">
          <a:xfrm>
            <a:off x="1397000" y="3303588"/>
            <a:ext cx="623888" cy="112712"/>
          </a:xfrm>
          <a:prstGeom prst="rect">
            <a:avLst/>
          </a:prstGeom>
          <a:gradFill rotWithShape="1">
            <a:gsLst>
              <a:gs pos="0">
                <a:srgbClr val="00A5FC"/>
              </a:gs>
              <a:gs pos="100000">
                <a:srgbClr val="7DD2FF"/>
              </a:gs>
            </a:gsLst>
            <a:lin ang="16200000"/>
          </a:gradFill>
          <a:ln w="9525">
            <a:solidFill>
              <a:srgbClr val="0097D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S PGothic" charset="0"/>
            </a:endParaRPr>
          </a:p>
        </p:txBody>
      </p:sp>
      <p:sp>
        <p:nvSpPr>
          <p:cNvPr id="3" name="Rectangle 2"/>
          <p:cNvSpPr>
            <a:spLocks noChangeArrowheads="1"/>
          </p:cNvSpPr>
          <p:nvPr/>
        </p:nvSpPr>
        <p:spPr bwMode="auto">
          <a:xfrm>
            <a:off x="1143000" y="2301875"/>
            <a:ext cx="6505575" cy="161925"/>
          </a:xfrm>
          <a:prstGeom prst="rect">
            <a:avLst/>
          </a:prstGeom>
          <a:solidFill>
            <a:srgbClr val="C5EDFF"/>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algn="ctr">
              <a:defRPr/>
            </a:pPr>
            <a:r>
              <a:rPr lang="en-US" sz="800" dirty="0" err="1">
                <a:latin typeface="+mn-lt"/>
                <a:ea typeface="+mn-ea"/>
                <a:cs typeface="MS PGothic" charset="0"/>
              </a:rPr>
              <a:t>FedEO</a:t>
            </a:r>
            <a:r>
              <a:rPr lang="en-US" sz="800" dirty="0">
                <a:latin typeface="+mn-lt"/>
                <a:ea typeface="+mn-ea"/>
                <a:cs typeface="MS PGothic" charset="0"/>
              </a:rPr>
              <a:t> </a:t>
            </a:r>
            <a:r>
              <a:rPr lang="en-US" sz="800" dirty="0" err="1">
                <a:latin typeface="+mn-lt"/>
                <a:ea typeface="+mn-ea"/>
                <a:cs typeface="MS PGothic" charset="0"/>
              </a:rPr>
              <a:t>OpenSearch</a:t>
            </a:r>
            <a:endParaRPr lang="en-US" sz="800" dirty="0">
              <a:latin typeface="+mn-lt"/>
              <a:ea typeface="+mn-ea"/>
              <a:cs typeface="MS PGothic" charset="0"/>
            </a:endParaRPr>
          </a:p>
        </p:txBody>
      </p:sp>
      <p:sp>
        <p:nvSpPr>
          <p:cNvPr id="67591" name="Oval 28"/>
          <p:cNvSpPr>
            <a:spLocks noChangeArrowheads="1"/>
          </p:cNvSpPr>
          <p:nvPr/>
        </p:nvSpPr>
        <p:spPr bwMode="auto">
          <a:xfrm>
            <a:off x="3794125" y="1738313"/>
            <a:ext cx="158750" cy="153987"/>
          </a:xfrm>
          <a:prstGeom prst="ellipse">
            <a:avLst/>
          </a:prstGeom>
          <a:solidFill>
            <a:schemeClr val="bg1"/>
          </a:solidFill>
          <a:ln w="19050">
            <a:solidFill>
              <a:schemeClr val="tx1"/>
            </a:solidFill>
            <a:round/>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endParaRPr lang="en-US" altLang="en-US"/>
          </a:p>
        </p:txBody>
      </p:sp>
      <p:sp>
        <p:nvSpPr>
          <p:cNvPr id="67592" name="Line 54"/>
          <p:cNvSpPr>
            <a:spLocks noChangeShapeType="1"/>
          </p:cNvSpPr>
          <p:nvPr/>
        </p:nvSpPr>
        <p:spPr bwMode="auto">
          <a:xfrm>
            <a:off x="3871913" y="1892300"/>
            <a:ext cx="0" cy="4032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Folded Corner 7"/>
          <p:cNvSpPr>
            <a:spLocks noChangeArrowheads="1"/>
          </p:cNvSpPr>
          <p:nvPr/>
        </p:nvSpPr>
        <p:spPr bwMode="auto">
          <a:xfrm>
            <a:off x="3055938" y="1857375"/>
            <a:ext cx="657225" cy="242888"/>
          </a:xfrm>
          <a:prstGeom prst="foldedCorner">
            <a:avLst>
              <a:gd name="adj" fmla="val 16667"/>
            </a:avLst>
          </a:prstGeom>
          <a:solidFill>
            <a:srgbClr val="C5EDFF"/>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OSDD</a:t>
            </a:r>
          </a:p>
        </p:txBody>
      </p:sp>
      <p:sp>
        <p:nvSpPr>
          <p:cNvPr id="9" name="Can 8"/>
          <p:cNvSpPr>
            <a:spLocks noChangeArrowheads="1"/>
          </p:cNvSpPr>
          <p:nvPr/>
        </p:nvSpPr>
        <p:spPr bwMode="auto">
          <a:xfrm>
            <a:off x="2127250" y="5253038"/>
            <a:ext cx="573088" cy="563562"/>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eaLnBrk="1" hangingPunct="1"/>
            <a:r>
              <a:rPr lang="en-US" altLang="en-US" sz="900"/>
              <a:t>…</a:t>
            </a:r>
          </a:p>
        </p:txBody>
      </p:sp>
      <p:sp>
        <p:nvSpPr>
          <p:cNvPr id="10" name="Can 9"/>
          <p:cNvSpPr>
            <a:spLocks noChangeArrowheads="1"/>
          </p:cNvSpPr>
          <p:nvPr/>
        </p:nvSpPr>
        <p:spPr bwMode="auto">
          <a:xfrm>
            <a:off x="4578350" y="29464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GPOD</a:t>
            </a:r>
          </a:p>
        </p:txBody>
      </p:sp>
      <p:sp>
        <p:nvSpPr>
          <p:cNvPr id="11" name="Can 10"/>
          <p:cNvSpPr>
            <a:spLocks noChangeArrowheads="1"/>
          </p:cNvSpPr>
          <p:nvPr/>
        </p:nvSpPr>
        <p:spPr bwMode="auto">
          <a:xfrm>
            <a:off x="5316538" y="29464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VA4</a:t>
            </a:r>
          </a:p>
        </p:txBody>
      </p:sp>
      <p:sp>
        <p:nvSpPr>
          <p:cNvPr id="67597" name="TextBox 11"/>
          <p:cNvSpPr txBox="1">
            <a:spLocks noChangeArrowheads="1"/>
          </p:cNvSpPr>
          <p:nvPr/>
        </p:nvSpPr>
        <p:spPr bwMode="auto">
          <a:xfrm>
            <a:off x="130175" y="1384300"/>
            <a:ext cx="20193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600"/>
              <a:t>Granule Search</a:t>
            </a:r>
          </a:p>
        </p:txBody>
      </p:sp>
      <p:cxnSp>
        <p:nvCxnSpPr>
          <p:cNvPr id="14" name="Straight Connector 13"/>
          <p:cNvCxnSpPr>
            <a:stCxn id="44" idx="0"/>
          </p:cNvCxnSpPr>
          <p:nvPr/>
        </p:nvCxnSpPr>
        <p:spPr>
          <a:xfrm flipH="1" flipV="1">
            <a:off x="1706563" y="2462213"/>
            <a:ext cx="1587" cy="8207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2471738" y="2462213"/>
            <a:ext cx="22225" cy="20558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4872038" y="2462213"/>
            <a:ext cx="6350" cy="4905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588000" y="2462213"/>
            <a:ext cx="6350" cy="4905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a:spLocks noChangeArrowheads="1"/>
          </p:cNvSpPr>
          <p:nvPr/>
        </p:nvSpPr>
        <p:spPr bwMode="auto">
          <a:xfrm>
            <a:off x="985838" y="2159000"/>
            <a:ext cx="6826250" cy="2108200"/>
          </a:xfrm>
          <a:prstGeom prst="rect">
            <a:avLst/>
          </a:prstGeom>
          <a:noFill/>
          <a:ln w="9525">
            <a:solidFill>
              <a:schemeClr val="tx1"/>
            </a:solidFill>
            <a:prstDash val="dash"/>
            <a:miter lim="800000"/>
            <a:headEnd/>
            <a:tailEnd/>
          </a:ln>
          <a:effectLst>
            <a:outerShdw blurRad="63500" dist="23000" dir="5400000" rotWithShape="0">
              <a:srgbClr val="000000">
                <a:alpha val="34999"/>
              </a:srgbClr>
            </a:outerShdw>
          </a:effectLst>
          <a:extLst/>
        </p:spPr>
        <p:txBody>
          <a:bodyPr anchor="ctr"/>
          <a:lstStyle/>
          <a:p>
            <a:pPr algn="ctr">
              <a:defRPr/>
            </a:pPr>
            <a:endParaRPr lang="en-US">
              <a:solidFill>
                <a:schemeClr val="lt1"/>
              </a:solidFill>
              <a:latin typeface="+mn-lt"/>
              <a:ea typeface="+mn-ea"/>
              <a:cs typeface="MS PGothic" charset="0"/>
            </a:endParaRPr>
          </a:p>
        </p:txBody>
      </p:sp>
      <p:sp>
        <p:nvSpPr>
          <p:cNvPr id="67603" name="TextBox 29"/>
          <p:cNvSpPr txBox="1">
            <a:spLocks noChangeArrowheads="1"/>
          </p:cNvSpPr>
          <p:nvPr/>
        </p:nvSpPr>
        <p:spPr bwMode="auto">
          <a:xfrm>
            <a:off x="6115050" y="3968750"/>
            <a:ext cx="650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000"/>
              <a:t>@ESA</a:t>
            </a:r>
          </a:p>
        </p:txBody>
      </p:sp>
      <p:sp>
        <p:nvSpPr>
          <p:cNvPr id="31" name="Can 30"/>
          <p:cNvSpPr>
            <a:spLocks noChangeArrowheads="1"/>
          </p:cNvSpPr>
          <p:nvPr/>
        </p:nvSpPr>
        <p:spPr bwMode="auto">
          <a:xfrm>
            <a:off x="6064250" y="2946400"/>
            <a:ext cx="574675" cy="563563"/>
          </a:xfrm>
          <a:prstGeom prst="can">
            <a:avLst>
              <a:gd name="adj" fmla="val 25000"/>
            </a:avLst>
          </a:prstGeom>
          <a:solidFill>
            <a:srgbClr val="C5EDFF"/>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DISSHARM</a:t>
            </a:r>
          </a:p>
        </p:txBody>
      </p:sp>
      <p:cxnSp>
        <p:nvCxnSpPr>
          <p:cNvPr id="32" name="Straight Connector 31"/>
          <p:cNvCxnSpPr>
            <a:stCxn id="31" idx="1"/>
          </p:cNvCxnSpPr>
          <p:nvPr/>
        </p:nvCxnSpPr>
        <p:spPr>
          <a:xfrm flipV="1">
            <a:off x="6351588" y="2462213"/>
            <a:ext cx="1587" cy="48418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Can 33"/>
          <p:cNvSpPr>
            <a:spLocks noChangeArrowheads="1"/>
          </p:cNvSpPr>
          <p:nvPr/>
        </p:nvSpPr>
        <p:spPr bwMode="auto">
          <a:xfrm>
            <a:off x="5049838" y="44323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EUM</a:t>
            </a:r>
          </a:p>
        </p:txBody>
      </p:sp>
      <p:cxnSp>
        <p:nvCxnSpPr>
          <p:cNvPr id="35" name="Straight Connector 34"/>
          <p:cNvCxnSpPr>
            <a:stCxn id="34" idx="1"/>
          </p:cNvCxnSpPr>
          <p:nvPr/>
        </p:nvCxnSpPr>
        <p:spPr>
          <a:xfrm flipV="1">
            <a:off x="5337175" y="3830638"/>
            <a:ext cx="3175" cy="601662"/>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54" name="Folded Corner 53"/>
          <p:cNvSpPr>
            <a:spLocks noChangeArrowheads="1"/>
          </p:cNvSpPr>
          <p:nvPr/>
        </p:nvSpPr>
        <p:spPr bwMode="auto">
          <a:xfrm>
            <a:off x="2532063" y="3711575"/>
            <a:ext cx="384175" cy="396875"/>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600" dirty="0">
                <a:latin typeface="+mn-lt"/>
                <a:ea typeface="+mn-ea"/>
                <a:cs typeface="MS PGothic" charset="0"/>
              </a:rPr>
              <a:t>ISO</a:t>
            </a:r>
          </a:p>
        </p:txBody>
      </p:sp>
      <p:sp>
        <p:nvSpPr>
          <p:cNvPr id="55" name="Folded Corner 54"/>
          <p:cNvSpPr>
            <a:spLocks noChangeArrowheads="1"/>
          </p:cNvSpPr>
          <p:nvPr/>
        </p:nvSpPr>
        <p:spPr bwMode="auto">
          <a:xfrm>
            <a:off x="2668588" y="3962400"/>
            <a:ext cx="382587" cy="395288"/>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600" dirty="0">
                <a:latin typeface="+mn-lt"/>
                <a:ea typeface="+mn-ea"/>
                <a:cs typeface="MS PGothic" charset="0"/>
              </a:rPr>
              <a:t>DC</a:t>
            </a:r>
          </a:p>
        </p:txBody>
      </p:sp>
      <p:sp>
        <p:nvSpPr>
          <p:cNvPr id="56" name="Folded Corner 55"/>
          <p:cNvSpPr>
            <a:spLocks noChangeArrowheads="1"/>
          </p:cNvSpPr>
          <p:nvPr/>
        </p:nvSpPr>
        <p:spPr bwMode="auto">
          <a:xfrm>
            <a:off x="4164013" y="1752600"/>
            <a:ext cx="384175" cy="395288"/>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500" dirty="0">
                <a:latin typeface="+mn-lt"/>
                <a:ea typeface="+mn-ea"/>
                <a:cs typeface="MS PGothic" charset="0"/>
              </a:rPr>
              <a:t>EOP O&amp;M</a:t>
            </a:r>
          </a:p>
        </p:txBody>
      </p:sp>
      <p:sp>
        <p:nvSpPr>
          <p:cNvPr id="71" name="Folded Corner 70"/>
          <p:cNvSpPr>
            <a:spLocks noChangeArrowheads="1"/>
          </p:cNvSpPr>
          <p:nvPr/>
        </p:nvSpPr>
        <p:spPr bwMode="auto">
          <a:xfrm>
            <a:off x="1268413" y="2684463"/>
            <a:ext cx="384175" cy="395287"/>
          </a:xfrm>
          <a:prstGeom prst="foldedCorner">
            <a:avLst>
              <a:gd name="adj" fmla="val 16667"/>
            </a:avLst>
          </a:prstGeom>
          <a:solidFill>
            <a:srgbClr val="C3F3CB"/>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500" dirty="0">
                <a:latin typeface="+mn-lt"/>
                <a:ea typeface="+mn-ea"/>
                <a:cs typeface="MS PGothic" charset="0"/>
              </a:rPr>
              <a:t>EOP O&amp;M</a:t>
            </a:r>
          </a:p>
        </p:txBody>
      </p:sp>
      <p:sp>
        <p:nvSpPr>
          <p:cNvPr id="44" name="Rectangle 43"/>
          <p:cNvSpPr>
            <a:spLocks noChangeArrowheads="1"/>
          </p:cNvSpPr>
          <p:nvPr/>
        </p:nvSpPr>
        <p:spPr bwMode="auto">
          <a:xfrm>
            <a:off x="1316038" y="3282950"/>
            <a:ext cx="785812" cy="160338"/>
          </a:xfrm>
          <a:prstGeom prst="rect">
            <a:avLst/>
          </a:prstGeom>
          <a:solidFill>
            <a:srgbClr val="FFFFCC"/>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CDS DAIL</a:t>
            </a:r>
          </a:p>
        </p:txBody>
      </p:sp>
      <p:sp>
        <p:nvSpPr>
          <p:cNvPr id="50" name="Can 49"/>
          <p:cNvSpPr>
            <a:spLocks noChangeArrowheads="1"/>
          </p:cNvSpPr>
          <p:nvPr/>
        </p:nvSpPr>
        <p:spPr bwMode="auto">
          <a:xfrm>
            <a:off x="1150938" y="4497388"/>
            <a:ext cx="574675" cy="561975"/>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CCM</a:t>
            </a:r>
          </a:p>
        </p:txBody>
      </p:sp>
      <p:sp>
        <p:nvSpPr>
          <p:cNvPr id="52" name="Can 51"/>
          <p:cNvSpPr>
            <a:spLocks noChangeArrowheads="1"/>
          </p:cNvSpPr>
          <p:nvPr/>
        </p:nvSpPr>
        <p:spPr bwMode="auto">
          <a:xfrm>
            <a:off x="1438275" y="4694238"/>
            <a:ext cx="574675" cy="561975"/>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CCM</a:t>
            </a:r>
          </a:p>
        </p:txBody>
      </p:sp>
      <p:cxnSp>
        <p:nvCxnSpPr>
          <p:cNvPr id="59" name="Straight Connector 58"/>
          <p:cNvCxnSpPr>
            <a:stCxn id="52" idx="1"/>
            <a:endCxn id="44" idx="2"/>
          </p:cNvCxnSpPr>
          <p:nvPr/>
        </p:nvCxnSpPr>
        <p:spPr>
          <a:xfrm flipH="1" flipV="1">
            <a:off x="1708150" y="3443288"/>
            <a:ext cx="17463" cy="1250950"/>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67616" name="TextBox 74"/>
          <p:cNvSpPr txBox="1">
            <a:spLocks noChangeArrowheads="1"/>
          </p:cNvSpPr>
          <p:nvPr/>
        </p:nvSpPr>
        <p:spPr bwMode="auto">
          <a:xfrm>
            <a:off x="2020888" y="5013325"/>
            <a:ext cx="3048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800"/>
              <a:t>…</a:t>
            </a:r>
          </a:p>
        </p:txBody>
      </p:sp>
      <p:sp>
        <p:nvSpPr>
          <p:cNvPr id="76" name="Rectangle 75"/>
          <p:cNvSpPr>
            <a:spLocks noChangeArrowheads="1"/>
          </p:cNvSpPr>
          <p:nvPr/>
        </p:nvSpPr>
        <p:spPr bwMode="auto">
          <a:xfrm>
            <a:off x="2101850" y="4518025"/>
            <a:ext cx="787400" cy="161925"/>
          </a:xfrm>
          <a:prstGeom prst="rect">
            <a:avLst/>
          </a:prstGeom>
          <a:solidFill>
            <a:srgbClr val="FFFFCC"/>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CWIC</a:t>
            </a:r>
          </a:p>
        </p:txBody>
      </p:sp>
      <p:sp>
        <p:nvSpPr>
          <p:cNvPr id="79" name="Can 78"/>
          <p:cNvSpPr>
            <a:spLocks noChangeArrowheads="1"/>
          </p:cNvSpPr>
          <p:nvPr/>
        </p:nvSpPr>
        <p:spPr bwMode="auto">
          <a:xfrm>
            <a:off x="2425700" y="5386388"/>
            <a:ext cx="574675" cy="563562"/>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eaLnBrk="1" hangingPunct="1"/>
            <a:r>
              <a:rPr lang="en-US" altLang="en-US" sz="800"/>
              <a:t>…</a:t>
            </a:r>
          </a:p>
        </p:txBody>
      </p:sp>
      <p:sp>
        <p:nvSpPr>
          <p:cNvPr id="93" name="Rectangle 92"/>
          <p:cNvSpPr>
            <a:spLocks noChangeArrowheads="1"/>
          </p:cNvSpPr>
          <p:nvPr/>
        </p:nvSpPr>
        <p:spPr bwMode="auto">
          <a:xfrm>
            <a:off x="3176588" y="3671888"/>
            <a:ext cx="4473575" cy="160337"/>
          </a:xfrm>
          <a:prstGeom prst="rect">
            <a:avLst/>
          </a:prstGeom>
          <a:solidFill>
            <a:srgbClr val="C5EDFF"/>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algn="ctr">
              <a:defRPr/>
            </a:pPr>
            <a:r>
              <a:rPr lang="en-US" sz="800" dirty="0" err="1">
                <a:latin typeface="+mn-lt"/>
                <a:ea typeface="+mn-ea"/>
                <a:cs typeface="MS PGothic" charset="0"/>
              </a:rPr>
              <a:t>FedEO</a:t>
            </a:r>
            <a:r>
              <a:rPr lang="en-US" sz="800" dirty="0">
                <a:latin typeface="+mn-lt"/>
                <a:ea typeface="+mn-ea"/>
                <a:cs typeface="MS PGothic" charset="0"/>
              </a:rPr>
              <a:t> </a:t>
            </a:r>
            <a:r>
              <a:rPr lang="en-US" sz="800" dirty="0" err="1">
                <a:latin typeface="+mn-lt"/>
                <a:ea typeface="+mn-ea"/>
                <a:cs typeface="MS PGothic" charset="0"/>
              </a:rPr>
              <a:t>OpenSearch</a:t>
            </a:r>
            <a:endParaRPr lang="en-US" sz="800" dirty="0">
              <a:latin typeface="+mn-lt"/>
              <a:ea typeface="+mn-ea"/>
              <a:cs typeface="MS PGothic" charset="0"/>
            </a:endParaRPr>
          </a:p>
        </p:txBody>
      </p:sp>
      <p:sp>
        <p:nvSpPr>
          <p:cNvPr id="94" name="Rectangle 93"/>
          <p:cNvSpPr>
            <a:spLocks noChangeArrowheads="1"/>
          </p:cNvSpPr>
          <p:nvPr/>
        </p:nvSpPr>
        <p:spPr bwMode="auto">
          <a:xfrm>
            <a:off x="7432675" y="2298700"/>
            <a:ext cx="217488" cy="1531938"/>
          </a:xfrm>
          <a:prstGeom prst="rect">
            <a:avLst/>
          </a:prstGeom>
          <a:solidFill>
            <a:srgbClr val="C5EDFF"/>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S PGothic" charset="0"/>
            </a:endParaRPr>
          </a:p>
        </p:txBody>
      </p:sp>
      <p:sp>
        <p:nvSpPr>
          <p:cNvPr id="95" name="Rectangle 94"/>
          <p:cNvSpPr/>
          <p:nvPr/>
        </p:nvSpPr>
        <p:spPr>
          <a:xfrm>
            <a:off x="7367588" y="2308225"/>
            <a:ext cx="190500" cy="142875"/>
          </a:xfrm>
          <a:prstGeom prst="rect">
            <a:avLst/>
          </a:prstGeom>
          <a:solidFill>
            <a:schemeClr val="accent1">
              <a:lumMod val="20000"/>
              <a:lumOff val="8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6" name="Rectangle 95"/>
          <p:cNvSpPr/>
          <p:nvPr/>
        </p:nvSpPr>
        <p:spPr>
          <a:xfrm>
            <a:off x="7340600" y="3678238"/>
            <a:ext cx="190500" cy="133350"/>
          </a:xfrm>
          <a:prstGeom prst="rect">
            <a:avLst/>
          </a:prstGeom>
          <a:solidFill>
            <a:schemeClr val="accent1">
              <a:lumMod val="20000"/>
              <a:lumOff val="8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0" name="Can 99"/>
          <p:cNvSpPr>
            <a:spLocks noChangeArrowheads="1"/>
          </p:cNvSpPr>
          <p:nvPr/>
        </p:nvSpPr>
        <p:spPr bwMode="auto">
          <a:xfrm>
            <a:off x="4344988" y="44323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DLR</a:t>
            </a:r>
          </a:p>
        </p:txBody>
      </p:sp>
      <p:cxnSp>
        <p:nvCxnSpPr>
          <p:cNvPr id="101" name="Straight Connector 100"/>
          <p:cNvCxnSpPr>
            <a:stCxn id="100" idx="1"/>
          </p:cNvCxnSpPr>
          <p:nvPr/>
        </p:nvCxnSpPr>
        <p:spPr>
          <a:xfrm flipV="1">
            <a:off x="4632325" y="3841750"/>
            <a:ext cx="1588" cy="590550"/>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2" name="Can 101"/>
          <p:cNvSpPr>
            <a:spLocks noChangeArrowheads="1"/>
          </p:cNvSpPr>
          <p:nvPr/>
        </p:nvSpPr>
        <p:spPr bwMode="auto">
          <a:xfrm>
            <a:off x="3640138" y="44323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VITO</a:t>
            </a:r>
          </a:p>
        </p:txBody>
      </p:sp>
      <p:cxnSp>
        <p:nvCxnSpPr>
          <p:cNvPr id="103" name="Straight Connector 102"/>
          <p:cNvCxnSpPr>
            <a:stCxn id="102" idx="1"/>
          </p:cNvCxnSpPr>
          <p:nvPr/>
        </p:nvCxnSpPr>
        <p:spPr>
          <a:xfrm flipV="1">
            <a:off x="3927475" y="3830638"/>
            <a:ext cx="1588" cy="601662"/>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4" name="Can 103"/>
          <p:cNvSpPr>
            <a:spLocks noChangeArrowheads="1"/>
          </p:cNvSpPr>
          <p:nvPr/>
        </p:nvSpPr>
        <p:spPr bwMode="auto">
          <a:xfrm>
            <a:off x="5765800" y="44323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CNES</a:t>
            </a:r>
          </a:p>
        </p:txBody>
      </p:sp>
      <p:cxnSp>
        <p:nvCxnSpPr>
          <p:cNvPr id="105" name="Straight Connector 104"/>
          <p:cNvCxnSpPr>
            <a:stCxn id="104" idx="1"/>
          </p:cNvCxnSpPr>
          <p:nvPr/>
        </p:nvCxnSpPr>
        <p:spPr>
          <a:xfrm flipV="1">
            <a:off x="6053138" y="3841750"/>
            <a:ext cx="1587" cy="590550"/>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16" name="Can 115"/>
          <p:cNvSpPr>
            <a:spLocks noChangeArrowheads="1"/>
          </p:cNvSpPr>
          <p:nvPr/>
        </p:nvSpPr>
        <p:spPr bwMode="auto">
          <a:xfrm>
            <a:off x="4697413" y="5119688"/>
            <a:ext cx="574675" cy="563562"/>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600" dirty="0">
                <a:latin typeface="+mn-lt"/>
                <a:ea typeface="+mn-ea"/>
                <a:cs typeface="MS PGothic" charset="0"/>
              </a:rPr>
              <a:t>ROSCOSMOS</a:t>
            </a:r>
          </a:p>
        </p:txBody>
      </p:sp>
      <p:sp>
        <p:nvSpPr>
          <p:cNvPr id="117" name="Can 116"/>
          <p:cNvSpPr>
            <a:spLocks noChangeArrowheads="1"/>
          </p:cNvSpPr>
          <p:nvPr/>
        </p:nvSpPr>
        <p:spPr bwMode="auto">
          <a:xfrm>
            <a:off x="3998913" y="5119688"/>
            <a:ext cx="574675" cy="563562"/>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JAXA</a:t>
            </a:r>
          </a:p>
          <a:p>
            <a:pPr algn="ctr">
              <a:defRPr/>
            </a:pPr>
            <a:r>
              <a:rPr lang="fr-BE" sz="800" dirty="0">
                <a:latin typeface="+mn-lt"/>
                <a:ea typeface="+mn-ea"/>
                <a:cs typeface="MS PGothic" charset="0"/>
              </a:rPr>
              <a:t>CATS-I</a:t>
            </a:r>
            <a:endParaRPr lang="en-US" sz="800" dirty="0">
              <a:latin typeface="+mn-lt"/>
              <a:ea typeface="+mn-ea"/>
              <a:cs typeface="MS PGothic" charset="0"/>
            </a:endParaRPr>
          </a:p>
        </p:txBody>
      </p:sp>
      <p:cxnSp>
        <p:nvCxnSpPr>
          <p:cNvPr id="118" name="Straight Connector 117"/>
          <p:cNvCxnSpPr>
            <a:stCxn id="116" idx="1"/>
          </p:cNvCxnSpPr>
          <p:nvPr/>
        </p:nvCxnSpPr>
        <p:spPr>
          <a:xfrm flipV="1">
            <a:off x="4984750" y="3836988"/>
            <a:ext cx="1588" cy="1282700"/>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117" idx="1"/>
          </p:cNvCxnSpPr>
          <p:nvPr/>
        </p:nvCxnSpPr>
        <p:spPr>
          <a:xfrm flipH="1" flipV="1">
            <a:off x="4281488" y="3836988"/>
            <a:ext cx="4762" cy="1282700"/>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25" name="Can 124"/>
          <p:cNvSpPr>
            <a:spLocks noChangeArrowheads="1"/>
          </p:cNvSpPr>
          <p:nvPr/>
        </p:nvSpPr>
        <p:spPr bwMode="auto">
          <a:xfrm>
            <a:off x="3889375" y="29464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M2CS</a:t>
            </a:r>
          </a:p>
        </p:txBody>
      </p:sp>
      <p:cxnSp>
        <p:nvCxnSpPr>
          <p:cNvPr id="126" name="Straight Connector 125"/>
          <p:cNvCxnSpPr/>
          <p:nvPr/>
        </p:nvCxnSpPr>
        <p:spPr>
          <a:xfrm flipV="1">
            <a:off x="4183063" y="2473325"/>
            <a:ext cx="6350" cy="48895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635" name="TextBox 126"/>
          <p:cNvSpPr txBox="1">
            <a:spLocks noChangeArrowheads="1"/>
          </p:cNvSpPr>
          <p:nvPr/>
        </p:nvSpPr>
        <p:spPr bwMode="auto">
          <a:xfrm>
            <a:off x="5811838" y="5002213"/>
            <a:ext cx="406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500"/>
              <a:t>SPIRIT</a:t>
            </a:r>
            <a:br>
              <a:rPr lang="en-US" altLang="en-US" sz="500"/>
            </a:br>
            <a:r>
              <a:rPr lang="en-US" altLang="en-US" sz="500"/>
              <a:t>SPOT</a:t>
            </a:r>
          </a:p>
        </p:txBody>
      </p:sp>
      <p:sp>
        <p:nvSpPr>
          <p:cNvPr id="128" name="Can 127"/>
          <p:cNvSpPr>
            <a:spLocks noChangeArrowheads="1"/>
          </p:cNvSpPr>
          <p:nvPr/>
        </p:nvSpPr>
        <p:spPr bwMode="auto">
          <a:xfrm>
            <a:off x="3168650" y="2946400"/>
            <a:ext cx="573088"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SMOS</a:t>
            </a:r>
          </a:p>
        </p:txBody>
      </p:sp>
      <p:cxnSp>
        <p:nvCxnSpPr>
          <p:cNvPr id="129" name="Straight Connector 128"/>
          <p:cNvCxnSpPr/>
          <p:nvPr/>
        </p:nvCxnSpPr>
        <p:spPr>
          <a:xfrm flipV="1">
            <a:off x="3460750" y="2473325"/>
            <a:ext cx="7938" cy="48895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0" name="Can 129"/>
          <p:cNvSpPr>
            <a:spLocks noChangeArrowheads="1"/>
          </p:cNvSpPr>
          <p:nvPr/>
        </p:nvSpPr>
        <p:spPr bwMode="auto">
          <a:xfrm>
            <a:off x="6497638" y="4432300"/>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en-US" sz="800" dirty="0">
                <a:latin typeface="+mn-lt"/>
                <a:ea typeface="+mn-ea"/>
                <a:cs typeface="MS PGothic" charset="0"/>
              </a:rPr>
              <a:t>ASF</a:t>
            </a:r>
          </a:p>
        </p:txBody>
      </p:sp>
      <p:cxnSp>
        <p:nvCxnSpPr>
          <p:cNvPr id="131" name="Straight Connector 130"/>
          <p:cNvCxnSpPr>
            <a:stCxn id="130" idx="1"/>
          </p:cNvCxnSpPr>
          <p:nvPr/>
        </p:nvCxnSpPr>
        <p:spPr>
          <a:xfrm flipV="1">
            <a:off x="6784975" y="3841750"/>
            <a:ext cx="3175" cy="590550"/>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67640" name="TextBox 131"/>
          <p:cNvSpPr txBox="1">
            <a:spLocks noChangeArrowheads="1"/>
          </p:cNvSpPr>
          <p:nvPr/>
        </p:nvSpPr>
        <p:spPr bwMode="auto">
          <a:xfrm>
            <a:off x="282575" y="6062663"/>
            <a:ext cx="8956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600"/>
              <a:t>OSDD is collection-specific and will exploit (ISO/Atom) collection metadata such as </a:t>
            </a:r>
            <a:br>
              <a:rPr lang="en-US" altLang="en-US" sz="1600"/>
            </a:br>
            <a:r>
              <a:rPr lang="en-US" altLang="en-US" sz="1600"/>
              <a:t>temporal extent (&lt;dc:date&gt;) and sensorType if available.</a:t>
            </a:r>
          </a:p>
        </p:txBody>
      </p:sp>
      <p:sp>
        <p:nvSpPr>
          <p:cNvPr id="67" name="Can 66"/>
          <p:cNvSpPr>
            <a:spLocks noChangeArrowheads="1"/>
          </p:cNvSpPr>
          <p:nvPr/>
        </p:nvSpPr>
        <p:spPr bwMode="auto">
          <a:xfrm>
            <a:off x="7097713" y="5072063"/>
            <a:ext cx="574675" cy="563562"/>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fr-BE" sz="800" dirty="0">
                <a:latin typeface="+mn-lt"/>
                <a:ea typeface="+mn-ea"/>
                <a:cs typeface="MS PGothic" charset="0"/>
              </a:rPr>
              <a:t>NASA ECHO</a:t>
            </a:r>
            <a:endParaRPr lang="en-US" sz="800" dirty="0">
              <a:latin typeface="+mn-lt"/>
              <a:ea typeface="+mn-ea"/>
              <a:cs typeface="MS PGothic" charset="0"/>
            </a:endParaRPr>
          </a:p>
        </p:txBody>
      </p:sp>
      <p:cxnSp>
        <p:nvCxnSpPr>
          <p:cNvPr id="69" name="Straight Connector 68"/>
          <p:cNvCxnSpPr>
            <a:stCxn id="67" idx="1"/>
          </p:cNvCxnSpPr>
          <p:nvPr/>
        </p:nvCxnSpPr>
        <p:spPr>
          <a:xfrm flipH="1" flipV="1">
            <a:off x="7380288" y="3860800"/>
            <a:ext cx="4762" cy="1211263"/>
          </a:xfrm>
          <a:prstGeom prst="line">
            <a:avLst/>
          </a:prstGeom>
          <a:ln w="190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70" name="Can 69"/>
          <p:cNvSpPr>
            <a:spLocks noChangeArrowheads="1"/>
          </p:cNvSpPr>
          <p:nvPr/>
        </p:nvSpPr>
        <p:spPr bwMode="auto">
          <a:xfrm>
            <a:off x="6804025" y="2936875"/>
            <a:ext cx="574675" cy="563563"/>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r>
              <a:rPr lang="fr-BE" sz="800" dirty="0">
                <a:latin typeface="+mn-lt"/>
                <a:ea typeface="+mn-ea"/>
                <a:cs typeface="MS PGothic" charset="0"/>
              </a:rPr>
              <a:t>SciHub</a:t>
            </a:r>
            <a:endParaRPr lang="en-US" sz="800" dirty="0">
              <a:latin typeface="+mn-lt"/>
              <a:ea typeface="+mn-ea"/>
              <a:cs typeface="MS PGothic" charset="0"/>
            </a:endParaRPr>
          </a:p>
        </p:txBody>
      </p:sp>
      <p:cxnSp>
        <p:nvCxnSpPr>
          <p:cNvPr id="72" name="Straight Connector 71"/>
          <p:cNvCxnSpPr/>
          <p:nvPr/>
        </p:nvCxnSpPr>
        <p:spPr>
          <a:xfrm flipV="1">
            <a:off x="7075488" y="2492375"/>
            <a:ext cx="6350" cy="49053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Can 64"/>
          <p:cNvSpPr>
            <a:spLocks noChangeArrowheads="1"/>
          </p:cNvSpPr>
          <p:nvPr/>
        </p:nvSpPr>
        <p:spPr bwMode="auto">
          <a:xfrm>
            <a:off x="6515100" y="979488"/>
            <a:ext cx="668338" cy="711200"/>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cs typeface="MS PGothic" charset="0"/>
              </a:rPr>
              <a:t>INDERS</a:t>
            </a:r>
          </a:p>
        </p:txBody>
      </p:sp>
      <p:sp>
        <p:nvSpPr>
          <p:cNvPr id="66" name="Can 65"/>
          <p:cNvSpPr>
            <a:spLocks noChangeArrowheads="1"/>
          </p:cNvSpPr>
          <p:nvPr/>
        </p:nvSpPr>
        <p:spPr bwMode="auto">
          <a:xfrm>
            <a:off x="6804025" y="1268413"/>
            <a:ext cx="792163" cy="711200"/>
          </a:xfrm>
          <a:prstGeom prst="can">
            <a:avLst>
              <a:gd name="adj" fmla="val 25000"/>
            </a:avLst>
          </a:prstGeom>
          <a:solidFill>
            <a:srgbClr val="FFFFCC"/>
          </a:solidFill>
          <a:ln w="9525">
            <a:solidFill>
              <a:schemeClr val="tx1"/>
            </a:solidFill>
            <a:round/>
            <a:headEnd/>
            <a:tailEnd/>
          </a:ln>
          <a:effectLst>
            <a:outerShdw blurRad="63500" dist="23000" dir="5400000" rotWithShape="0">
              <a:srgbClr val="000000">
                <a:alpha val="34998"/>
              </a:srgbClr>
            </a:outerShdw>
          </a:effectLst>
        </p:spPr>
        <p:txBody>
          <a:bodyPr anchor="ctr"/>
          <a:lstStyle/>
          <a:p>
            <a:pPr algn="ctr">
              <a:defRPr/>
            </a:pPr>
            <a:r>
              <a:rPr lang="en-US" sz="800" dirty="0">
                <a:latin typeface="+mn-lt"/>
                <a:ea typeface="+mn-ea"/>
                <a:cs typeface="MS PGothic" charset="0"/>
              </a:rPr>
              <a:t>INDEX</a:t>
            </a:r>
          </a:p>
          <a:p>
            <a:pPr algn="ctr">
              <a:defRPr/>
            </a:pPr>
            <a:r>
              <a:rPr lang="en-US" sz="800" dirty="0">
                <a:latin typeface="+mn-lt"/>
                <a:ea typeface="+mn-ea"/>
                <a:cs typeface="MS PGothic" charset="0"/>
              </a:rPr>
              <a:t>DISSHARM LDS  </a:t>
            </a:r>
          </a:p>
        </p:txBody>
      </p:sp>
      <p:sp>
        <p:nvSpPr>
          <p:cNvPr id="73" name="Oval 72"/>
          <p:cNvSpPr>
            <a:spLocks noChangeArrowheads="1"/>
          </p:cNvSpPr>
          <p:nvPr/>
        </p:nvSpPr>
        <p:spPr bwMode="auto">
          <a:xfrm>
            <a:off x="3771900" y="4972050"/>
            <a:ext cx="977900" cy="852488"/>
          </a:xfrm>
          <a:prstGeom prst="ellipse">
            <a:avLst/>
          </a:prstGeom>
          <a:noFill/>
          <a:ln w="25400">
            <a:solidFill>
              <a:srgbClr val="FF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S PGothic" charset="0"/>
            </a:endParaRPr>
          </a:p>
        </p:txBody>
      </p:sp>
      <p:cxnSp>
        <p:nvCxnSpPr>
          <p:cNvPr id="67648" name="Straight Arrow Connector 73"/>
          <p:cNvCxnSpPr>
            <a:cxnSpLocks noChangeShapeType="1"/>
          </p:cNvCxnSpPr>
          <p:nvPr/>
        </p:nvCxnSpPr>
        <p:spPr bwMode="auto">
          <a:xfrm flipH="1">
            <a:off x="6516688" y="1916113"/>
            <a:ext cx="287337" cy="936625"/>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7649" name="TextBox 63"/>
          <p:cNvSpPr txBox="1">
            <a:spLocks noChangeArrowheads="1"/>
          </p:cNvSpPr>
          <p:nvPr/>
        </p:nvSpPr>
        <p:spPr bwMode="auto">
          <a:xfrm>
            <a:off x="6300788" y="1989138"/>
            <a:ext cx="10810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800"/>
              <a:t>Synch</a:t>
            </a:r>
          </a:p>
        </p:txBody>
      </p:sp>
      <p:sp>
        <p:nvSpPr>
          <p:cNvPr id="77" name="Oval 76"/>
          <p:cNvSpPr>
            <a:spLocks noChangeArrowheads="1"/>
          </p:cNvSpPr>
          <p:nvPr/>
        </p:nvSpPr>
        <p:spPr bwMode="auto">
          <a:xfrm>
            <a:off x="6596063" y="2797175"/>
            <a:ext cx="977900" cy="852488"/>
          </a:xfrm>
          <a:prstGeom prst="ellipse">
            <a:avLst/>
          </a:prstGeom>
          <a:noFill/>
          <a:ln w="25400">
            <a:solidFill>
              <a:srgbClr val="FF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S PGothic" charset="0"/>
            </a:endParaRPr>
          </a:p>
        </p:txBody>
      </p:sp>
      <p:sp>
        <p:nvSpPr>
          <p:cNvPr id="78" name="Oval 77"/>
          <p:cNvSpPr>
            <a:spLocks noChangeArrowheads="1"/>
          </p:cNvSpPr>
          <p:nvPr/>
        </p:nvSpPr>
        <p:spPr bwMode="auto">
          <a:xfrm>
            <a:off x="1046163" y="4446588"/>
            <a:ext cx="977900" cy="852487"/>
          </a:xfrm>
          <a:prstGeom prst="ellipse">
            <a:avLst/>
          </a:prstGeom>
          <a:noFill/>
          <a:ln w="25400">
            <a:solidFill>
              <a:srgbClr val="FF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S PGothic" charset="0"/>
            </a:endParaRPr>
          </a:p>
        </p:txBody>
      </p:sp>
      <p:pic>
        <p:nvPicPr>
          <p:cNvPr id="67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350" y="196850"/>
            <a:ext cx="12890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4025" y="225425"/>
            <a:ext cx="1503363"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54" name="Picture 2"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7275" y="638175"/>
            <a:ext cx="1481138"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55" name="Footer Placeholder 8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800" smtClean="0">
                <a:solidFill>
                  <a:schemeClr val="bg2"/>
                </a:solidFill>
              </a:rPr>
              <a:t>WGISS#39 | FedEO Demo | Tsukuba Japan | 14 May 2015 </a:t>
            </a:r>
            <a:endParaRPr lang="en-GB" altLang="en-US" sz="800" smtClean="0">
              <a:solidFill>
                <a:schemeClr val="bg2"/>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644900"/>
            <a:ext cx="75311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itle 1"/>
          <p:cNvSpPr>
            <a:spLocks noGrp="1"/>
          </p:cNvSpPr>
          <p:nvPr>
            <p:ph type="title"/>
          </p:nvPr>
        </p:nvSpPr>
        <p:spPr/>
        <p:txBody>
          <a:bodyPr/>
          <a:lstStyle/>
          <a:p>
            <a:r>
              <a:rPr lang="fr-BE" altLang="en-US" smtClean="0"/>
              <a:t>Work performed – Collection Metadata</a:t>
            </a:r>
            <a:endParaRPr lang="en-US" altLang="en-US" smtClean="0"/>
          </a:p>
        </p:txBody>
      </p:sp>
      <p:sp>
        <p:nvSpPr>
          <p:cNvPr id="69635" name="Content Placeholder 2"/>
          <p:cNvSpPr>
            <a:spLocks noGrp="1"/>
          </p:cNvSpPr>
          <p:nvPr>
            <p:ph idx="1"/>
          </p:nvPr>
        </p:nvSpPr>
        <p:spPr/>
        <p:txBody>
          <a:bodyPr/>
          <a:lstStyle/>
          <a:p>
            <a:r>
              <a:rPr lang="fr-BE" altLang="en-US" smtClean="0"/>
              <a:t>Additional Collection Metadata in </a:t>
            </a:r>
            <a:r>
              <a:rPr lang="en-US" altLang="en-US" smtClean="0"/>
              <a:t>EOP:ESA:FEDEO:COLLECTIONS</a:t>
            </a:r>
            <a:endParaRPr lang="fr-BE" altLang="en-US" smtClean="0"/>
          </a:p>
          <a:p>
            <a:pPr lvl="1"/>
            <a:r>
              <a:rPr lang="fr-BE" altLang="en-US" smtClean="0"/>
              <a:t>Has positive effect on #collections that support 2-STEP search in FedEO.</a:t>
            </a:r>
            <a:endParaRPr lang="en-US" altLang="en-US" smtClean="0"/>
          </a:p>
        </p:txBody>
      </p:sp>
      <p:sp>
        <p:nvSpPr>
          <p:cNvPr id="5" name="Rectangle 4"/>
          <p:cNvSpPr>
            <a:spLocks noChangeArrowheads="1"/>
          </p:cNvSpPr>
          <p:nvPr/>
        </p:nvSpPr>
        <p:spPr bwMode="auto">
          <a:xfrm>
            <a:off x="4932363" y="4149725"/>
            <a:ext cx="3240087" cy="217488"/>
          </a:xfrm>
          <a:prstGeom prst="rect">
            <a:avLst/>
          </a:prstGeom>
          <a:noFill/>
          <a:ln w="381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6" name="Right Brace 5"/>
          <p:cNvSpPr>
            <a:spLocks/>
          </p:cNvSpPr>
          <p:nvPr/>
        </p:nvSpPr>
        <p:spPr bwMode="auto">
          <a:xfrm>
            <a:off x="8316913" y="4251325"/>
            <a:ext cx="115887" cy="762000"/>
          </a:xfrm>
          <a:prstGeom prst="rightBrace">
            <a:avLst>
              <a:gd name="adj1" fmla="val 8341"/>
              <a:gd name="adj2"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sp>
        <p:nvSpPr>
          <p:cNvPr id="69638" name="TextBox 6"/>
          <p:cNvSpPr txBox="1">
            <a:spLocks noChangeArrowheads="1"/>
          </p:cNvSpPr>
          <p:nvPr/>
        </p:nvSpPr>
        <p:spPr bwMode="auto">
          <a:xfrm>
            <a:off x="8532813" y="4251325"/>
            <a:ext cx="674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a:t>535</a:t>
            </a:r>
            <a:endParaRPr lang="en-US"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fr-BE" altLang="en-US" smtClean="0"/>
              <a:t>Overview</a:t>
            </a:r>
            <a:endParaRPr lang="en-US" altLang="en-US" smtClean="0"/>
          </a:p>
        </p:txBody>
      </p:sp>
      <p:sp>
        <p:nvSpPr>
          <p:cNvPr id="70658" name="Content Placeholder 2"/>
          <p:cNvSpPr>
            <a:spLocks noGrp="1"/>
          </p:cNvSpPr>
          <p:nvPr>
            <p:ph idx="1"/>
          </p:nvPr>
        </p:nvSpPr>
        <p:spPr/>
        <p:txBody>
          <a:bodyPr/>
          <a:lstStyle/>
          <a:p>
            <a:r>
              <a:rPr lang="fr-BE" altLang="en-US" smtClean="0"/>
              <a:t>Demo Architecture</a:t>
            </a:r>
          </a:p>
          <a:p>
            <a:r>
              <a:rPr lang="fr-BE" altLang="en-US" smtClean="0">
                <a:solidFill>
                  <a:srgbClr val="FF0000"/>
                </a:solidFill>
              </a:rPr>
              <a:t>SmartHMA Client</a:t>
            </a:r>
          </a:p>
          <a:p>
            <a:r>
              <a:rPr lang="fr-BE" altLang="en-US" smtClean="0"/>
              <a:t>SSE and EO Portal Clients</a:t>
            </a:r>
          </a:p>
          <a:p>
            <a:pPr lvl="1"/>
            <a:r>
              <a:rPr lang="fr-BE" altLang="en-US" smtClean="0"/>
              <a:t>Examples two-step search</a:t>
            </a:r>
          </a:p>
          <a:p>
            <a:pPr lvl="2"/>
            <a:r>
              <a:rPr lang="fr-BE" altLang="en-US" smtClean="0"/>
              <a:t>With download</a:t>
            </a:r>
          </a:p>
          <a:p>
            <a:pPr lvl="2"/>
            <a:r>
              <a:rPr lang="fr-BE" altLang="en-US" smtClean="0"/>
              <a:t>With order</a:t>
            </a:r>
          </a:p>
          <a:p>
            <a:pPr lvl="1"/>
            <a:r>
              <a:rPr lang="fr-BE" altLang="en-US" smtClean="0"/>
              <a:t>Integration with Science Hub Sentinel-1</a:t>
            </a:r>
          </a:p>
          <a:p>
            <a:r>
              <a:rPr lang="fr-BE" altLang="en-US" smtClean="0"/>
              <a:t>Web Browser Client -&gt; fedeo.esa.int</a:t>
            </a:r>
          </a:p>
          <a:p>
            <a:pPr lvl="1"/>
            <a:r>
              <a:rPr lang="fr-BE" altLang="en-US" smtClean="0"/>
              <a:t>Partial integration with JAXA CATS-I</a:t>
            </a:r>
          </a:p>
          <a:p>
            <a:pPr lvl="1"/>
            <a:r>
              <a:rPr lang="fr-BE" altLang="en-US" smtClean="0"/>
              <a:t>Integration with Science Hub Sentinel-1</a:t>
            </a:r>
          </a:p>
          <a:p>
            <a:r>
              <a:rPr lang="fr-BE" altLang="en-US" smtClean="0"/>
              <a:t>Interoperability with NASA CwicSmart client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fr-BE" altLang="en-US" smtClean="0"/>
              <a:t>SmartHMA Android Client</a:t>
            </a:r>
            <a:endParaRPr lang="en-US" altLang="en-US" smtClean="0"/>
          </a:p>
        </p:txBody>
      </p:sp>
      <p:sp>
        <p:nvSpPr>
          <p:cNvPr id="71682" name="Content Placeholder 2"/>
          <p:cNvSpPr>
            <a:spLocks noGrp="1"/>
          </p:cNvSpPr>
          <p:nvPr>
            <p:ph idx="1"/>
          </p:nvPr>
        </p:nvSpPr>
        <p:spPr/>
        <p:txBody>
          <a:bodyPr/>
          <a:lstStyle/>
          <a:p>
            <a:r>
              <a:rPr lang="fr-BE" altLang="en-US" smtClean="0"/>
              <a:t>Open-source Android Client</a:t>
            </a:r>
          </a:p>
          <a:p>
            <a:pPr lvl="1"/>
            <a:r>
              <a:rPr lang="fr-BE" altLang="en-US" smtClean="0"/>
              <a:t>WASAT (Poland)</a:t>
            </a:r>
          </a:p>
          <a:p>
            <a:pPr lvl="1"/>
            <a:r>
              <a:rPr lang="en-US" altLang="en-US" smtClean="0">
                <a:hlinkClick r:id="rId2"/>
              </a:rPr>
              <a:t>http://sourceforge.net/projects/smarthma/</a:t>
            </a:r>
            <a:endParaRPr lang="en-US" altLang="en-US" smtClean="0"/>
          </a:p>
        </p:txBody>
      </p:sp>
      <p:pic>
        <p:nvPicPr>
          <p:cNvPr id="71683" name="Symbol zastępczy zawartości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3813" y="2941638"/>
            <a:ext cx="5573712"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5"/>
          <p:cNvSpPr txBox="1">
            <a:spLocks noChangeArrowheads="1"/>
          </p:cNvSpPr>
          <p:nvPr/>
        </p:nvSpPr>
        <p:spPr bwMode="auto">
          <a:xfrm>
            <a:off x="6911975" y="5900738"/>
            <a:ext cx="2236788"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200"/>
              <a:t>SmartHMA screen shots</a:t>
            </a:r>
            <a:br>
              <a:rPr lang="en-US" altLang="en-US" sz="1200"/>
            </a:br>
            <a:r>
              <a:rPr lang="en-US" altLang="en-US" sz="1200"/>
              <a:t>courtesy Daniel Zinkiewicz</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fr-BE" altLang="en-US" smtClean="0"/>
              <a:t>SmartHMA Android Client</a:t>
            </a:r>
            <a:endParaRPr lang="en-US" altLang="en-US" smtClean="0"/>
          </a:p>
        </p:txBody>
      </p:sp>
      <p:pic>
        <p:nvPicPr>
          <p:cNvPr id="72706" name="Obraz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338" y="1535113"/>
            <a:ext cx="4411662"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Obraz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6563" y="2679700"/>
            <a:ext cx="5818187"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fr-BE" altLang="en-US" smtClean="0"/>
              <a:t>Overview</a:t>
            </a:r>
            <a:endParaRPr lang="en-US" altLang="en-US" smtClean="0"/>
          </a:p>
        </p:txBody>
      </p:sp>
      <p:sp>
        <p:nvSpPr>
          <p:cNvPr id="73730" name="Content Placeholder 2"/>
          <p:cNvSpPr>
            <a:spLocks noGrp="1"/>
          </p:cNvSpPr>
          <p:nvPr>
            <p:ph idx="1"/>
          </p:nvPr>
        </p:nvSpPr>
        <p:spPr/>
        <p:txBody>
          <a:bodyPr/>
          <a:lstStyle/>
          <a:p>
            <a:r>
              <a:rPr lang="fr-BE" altLang="en-US" smtClean="0"/>
              <a:t>Demo Architecture</a:t>
            </a:r>
          </a:p>
          <a:p>
            <a:r>
              <a:rPr lang="fr-BE" altLang="en-US" smtClean="0"/>
              <a:t>SmartHMA Client</a:t>
            </a:r>
          </a:p>
          <a:p>
            <a:r>
              <a:rPr lang="fr-BE" altLang="en-US" smtClean="0">
                <a:solidFill>
                  <a:srgbClr val="FF0000"/>
                </a:solidFill>
              </a:rPr>
              <a:t>SSE and EO Portal Clients</a:t>
            </a:r>
          </a:p>
          <a:p>
            <a:pPr lvl="1"/>
            <a:r>
              <a:rPr lang="fr-BE" altLang="en-US" smtClean="0"/>
              <a:t>Examples two-step search</a:t>
            </a:r>
          </a:p>
          <a:p>
            <a:pPr lvl="2"/>
            <a:r>
              <a:rPr lang="fr-BE" altLang="en-US" smtClean="0"/>
              <a:t>With download</a:t>
            </a:r>
          </a:p>
          <a:p>
            <a:pPr lvl="2"/>
            <a:r>
              <a:rPr lang="fr-BE" altLang="en-US" smtClean="0"/>
              <a:t>With order</a:t>
            </a:r>
          </a:p>
          <a:p>
            <a:pPr lvl="1"/>
            <a:r>
              <a:rPr lang="fr-BE" altLang="en-US" smtClean="0"/>
              <a:t>Integration with Science Hub Sentinel-1</a:t>
            </a:r>
          </a:p>
          <a:p>
            <a:r>
              <a:rPr lang="fr-BE" altLang="en-US" smtClean="0"/>
              <a:t>Web Browser Client -&gt; fedeo.esa.int</a:t>
            </a:r>
          </a:p>
          <a:p>
            <a:pPr lvl="1"/>
            <a:r>
              <a:rPr lang="fr-BE" altLang="en-US" smtClean="0"/>
              <a:t>Partial integration with JAXA CATS-I</a:t>
            </a:r>
          </a:p>
          <a:p>
            <a:pPr lvl="1"/>
            <a:r>
              <a:rPr lang="fr-BE" altLang="en-US" smtClean="0"/>
              <a:t>Integration with Science Hub Sentinel-1</a:t>
            </a:r>
          </a:p>
          <a:p>
            <a:r>
              <a:rPr lang="fr-BE" altLang="en-US" smtClean="0"/>
              <a:t>Interoperability with NASA CwicSmart client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r>
              <a:rPr lang="fr-BE" altLang="en-US" smtClean="0"/>
              <a:t>SSE Portal Client(s)</a:t>
            </a:r>
            <a:endParaRPr lang="en-US" altLang="en-US" smtClean="0"/>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1152525"/>
            <a:ext cx="73914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r>
              <a:rPr lang="fr-BE" altLang="en-US" smtClean="0"/>
              <a:t>SPOT Series Search</a:t>
            </a:r>
            <a:endParaRPr lang="en-US" altLang="en-US" smtClean="0"/>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950" y="1208088"/>
            <a:ext cx="696595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fr-BE" altLang="en-US" smtClean="0"/>
              <a:t>SPOT Dataset Search</a:t>
            </a:r>
            <a:endParaRPr lang="en-US" altLang="en-US" smtClean="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1082675"/>
            <a:ext cx="7824788"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7727950"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itle 1"/>
          <p:cNvSpPr>
            <a:spLocks noGrp="1"/>
          </p:cNvSpPr>
          <p:nvPr>
            <p:ph type="title"/>
          </p:nvPr>
        </p:nvSpPr>
        <p:spPr>
          <a:xfrm>
            <a:off x="179388" y="188913"/>
            <a:ext cx="7372350" cy="862012"/>
          </a:xfrm>
        </p:spPr>
        <p:txBody>
          <a:bodyPr/>
          <a:lstStyle/>
          <a:p>
            <a:r>
              <a:rPr lang="fr-FR" altLang="en-US" smtClean="0"/>
              <a:t>FedEO Current Brokered Architecture</a:t>
            </a:r>
            <a:endParaRPr lang="en-US" altLang="en-US" smtClean="0"/>
          </a:p>
        </p:txBody>
      </p:sp>
      <p:sp>
        <p:nvSpPr>
          <p:cNvPr id="25603" name="Rectangle 7"/>
          <p:cNvSpPr>
            <a:spLocks noChangeArrowheads="1"/>
          </p:cNvSpPr>
          <p:nvPr/>
        </p:nvSpPr>
        <p:spPr bwMode="auto">
          <a:xfrm>
            <a:off x="7812088" y="2276475"/>
            <a:ext cx="13303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GB" altLang="en-US" sz="1400" b="1">
                <a:latin typeface="Arial" pitchFamily="34" charset="0"/>
              </a:rPr>
              <a:t>Data discovery, </a:t>
            </a:r>
          </a:p>
          <a:p>
            <a:pPr eaLnBrk="1" hangingPunct="1"/>
            <a:r>
              <a:rPr lang="en-GB" altLang="en-US" sz="1400" b="1">
                <a:latin typeface="Arial" pitchFamily="34" charset="0"/>
              </a:rPr>
              <a:t>access &amp; ordering depending on agreement and interfaces (e.g. HMA, OpenSearch)</a:t>
            </a:r>
          </a:p>
        </p:txBody>
      </p:sp>
      <p:sp>
        <p:nvSpPr>
          <p:cNvPr id="25604" name="Text Box 30"/>
          <p:cNvSpPr txBox="1">
            <a:spLocks noChangeArrowheads="1"/>
          </p:cNvSpPr>
          <p:nvPr/>
        </p:nvSpPr>
        <p:spPr bwMode="auto">
          <a:xfrm>
            <a:off x="7885113" y="5589588"/>
            <a:ext cx="1079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GB" altLang="en-US" sz="1200" b="1">
                <a:latin typeface="Arial" pitchFamily="34" charset="0"/>
              </a:rPr>
              <a:t>Scientific Catalogues </a:t>
            </a:r>
          </a:p>
          <a:p>
            <a:r>
              <a:rPr lang="en-GB" altLang="en-US" sz="1200" b="1">
                <a:latin typeface="Arial" pitchFamily="34" charset="0"/>
              </a:rPr>
              <a:t>&amp; Services</a:t>
            </a:r>
          </a:p>
          <a:p>
            <a:endParaRPr lang="en-GB" altLang="en-US" sz="1200" b="1">
              <a:latin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fr-BE" altLang="en-US" smtClean="0"/>
              <a:t>SPOT Dataset Details</a:t>
            </a:r>
            <a:endParaRPr lang="en-US" altLang="en-US" smtClean="0"/>
          </a:p>
        </p:txBody>
      </p:sp>
      <p:pic>
        <p:nvPicPr>
          <p:cNvPr id="77826" name="Picture 3"/>
          <p:cNvPicPr>
            <a:picLocks noChangeAspect="1" noChangeArrowheads="1"/>
          </p:cNvPicPr>
          <p:nvPr/>
        </p:nvPicPr>
        <p:blipFill>
          <a:blip r:embed="rId2">
            <a:extLst>
              <a:ext uri="{28A0092B-C50C-407E-A947-70E740481C1C}">
                <a14:useLocalDpi xmlns:a14="http://schemas.microsoft.com/office/drawing/2010/main" val="0"/>
              </a:ext>
            </a:extLst>
          </a:blip>
          <a:srcRect t="8344"/>
          <a:stretch>
            <a:fillRect/>
          </a:stretch>
        </p:blipFill>
        <p:spPr bwMode="auto">
          <a:xfrm>
            <a:off x="347663" y="1069975"/>
            <a:ext cx="8245475"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r>
              <a:rPr lang="fr-BE" altLang="en-US" smtClean="0"/>
              <a:t>SPOT Dataset Details</a:t>
            </a:r>
            <a:endParaRPr lang="en-US" altLang="en-US" smtClean="0"/>
          </a:p>
        </p:txBody>
      </p:sp>
      <p:sp>
        <p:nvSpPr>
          <p:cNvPr id="78850" name="Content Placeholder 2"/>
          <p:cNvSpPr>
            <a:spLocks noGrp="1"/>
          </p:cNvSpPr>
          <p:nvPr>
            <p:ph idx="1"/>
          </p:nvPr>
        </p:nvSpPr>
        <p:spPr>
          <a:xfrm>
            <a:off x="2032000" y="1501775"/>
            <a:ext cx="6823075" cy="4876800"/>
          </a:xfrm>
        </p:spPr>
        <p:txBody>
          <a:bodyPr/>
          <a:lstStyle/>
          <a:p>
            <a:r>
              <a:rPr lang="fr-BE" altLang="en-US" smtClean="0"/>
              <a:t>GUI extracts info from Atom entry:</a:t>
            </a:r>
          </a:p>
          <a:p>
            <a:endParaRPr lang="fr-BE" altLang="en-US" smtClean="0"/>
          </a:p>
          <a:p>
            <a:pPr lvl="1"/>
            <a:r>
              <a:rPr lang="fr-BE" altLang="en-US" smtClean="0"/>
              <a:t>&lt;atom:link rel="enclosure" href="…" /&gt;</a:t>
            </a:r>
          </a:p>
          <a:p>
            <a:pPr lvl="1"/>
            <a:r>
              <a:rPr lang="fr-BE" altLang="en-US" smtClean="0"/>
              <a:t>&lt;atom:link rel="order" href="…" /&gt;</a:t>
            </a:r>
          </a:p>
          <a:p>
            <a:endParaRPr lang="fr-BE" altLang="en-US" smtClean="0"/>
          </a:p>
          <a:p>
            <a:pPr lvl="1"/>
            <a:r>
              <a:rPr lang="en-US" altLang="en-US" sz="2000" smtClean="0"/>
              <a:t>&lt;media:content medium="image" type="image/jpeg" url=…&gt;&lt;media:category scheme="http://www.opengis.net/spec/EOMPOM/1.0"&gt;QUICKLOOK&lt;/media:category&gt;&lt;/media:content&gt;</a:t>
            </a:r>
          </a:p>
          <a:p>
            <a:pPr lvl="1"/>
            <a:endParaRPr lang="fr-BE" altLang="en-US" sz="2000" smtClean="0"/>
          </a:p>
          <a:p>
            <a:pPr lvl="1"/>
            <a:r>
              <a:rPr lang="fr-BE" altLang="en-US" sz="2000" smtClean="0"/>
              <a:t>&lt;atom:link rel="alternate" href="…" /&gt;</a:t>
            </a:r>
            <a:endParaRPr lang="en-US" altLang="en-US" sz="2000" smtClean="0"/>
          </a:p>
          <a:p>
            <a:pPr lvl="1"/>
            <a:endParaRPr lang="en-US" altLang="en-US" smtClean="0"/>
          </a:p>
        </p:txBody>
      </p:sp>
      <p:pic>
        <p:nvPicPr>
          <p:cNvPr id="78851" name="Picture 3"/>
          <p:cNvPicPr>
            <a:picLocks noChangeAspect="1" noChangeArrowheads="1"/>
          </p:cNvPicPr>
          <p:nvPr/>
        </p:nvPicPr>
        <p:blipFill>
          <a:blip r:embed="rId2">
            <a:extLst>
              <a:ext uri="{28A0092B-C50C-407E-A947-70E740481C1C}">
                <a14:useLocalDpi xmlns:a14="http://schemas.microsoft.com/office/drawing/2010/main" val="0"/>
              </a:ext>
            </a:extLst>
          </a:blip>
          <a:srcRect l="19974" t="40057" r="68257" b="44255"/>
          <a:stretch>
            <a:fillRect/>
          </a:stretch>
        </p:blipFill>
        <p:spPr bwMode="auto">
          <a:xfrm>
            <a:off x="84138" y="3660775"/>
            <a:ext cx="20320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2138363"/>
            <a:ext cx="8858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806700"/>
            <a:ext cx="903287"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fr-BE" altLang="en-US" smtClean="0"/>
              <a:t>MDA Dataset Search</a:t>
            </a:r>
            <a:endParaRPr lang="en-US" altLang="en-US" smtClean="0"/>
          </a:p>
        </p:txBody>
      </p:sp>
      <p:pic>
        <p:nvPicPr>
          <p:cNvPr id="798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3" y="903288"/>
            <a:ext cx="8069262"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r>
              <a:rPr lang="fr-BE" altLang="en-US" smtClean="0"/>
              <a:t>G-POD Series Search</a:t>
            </a:r>
            <a:endParaRPr lang="en-US" altLang="en-US" smtClean="0"/>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3" y="1454150"/>
            <a:ext cx="8589962"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fr-BE" altLang="en-US" smtClean="0"/>
              <a:t>G-POD Dataset Search</a:t>
            </a:r>
            <a:endParaRPr lang="en-US" altLang="en-US" smtClean="0"/>
          </a:p>
        </p:txBody>
      </p:sp>
      <p:sp>
        <p:nvSpPr>
          <p:cNvPr id="81922" name="Content Placeholder 2"/>
          <p:cNvSpPr>
            <a:spLocks noGrp="1"/>
          </p:cNvSpPr>
          <p:nvPr>
            <p:ph idx="1"/>
          </p:nvPr>
        </p:nvSpPr>
        <p:spPr/>
        <p:txBody>
          <a:bodyPr/>
          <a:lstStyle/>
          <a:p>
            <a:r>
              <a:rPr lang="fr-BE" altLang="en-US" smtClean="0"/>
              <a:t>GPOD</a:t>
            </a:r>
            <a:endParaRPr lang="en-US" altLang="en-US" smtClean="0"/>
          </a:p>
        </p:txBody>
      </p:sp>
      <p:pic>
        <p:nvPicPr>
          <p:cNvPr id="819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1644650"/>
            <a:ext cx="9136062"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r>
              <a:rPr lang="fr-BE" altLang="en-US" smtClean="0"/>
              <a:t>G-POD Dataset Details / (Download)</a:t>
            </a:r>
            <a:endParaRPr lang="en-US" altLang="en-US" smtClean="0"/>
          </a:p>
        </p:txBody>
      </p:sp>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8" y="1155700"/>
            <a:ext cx="8586787"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762000" y="3225800"/>
            <a:ext cx="546100" cy="309563"/>
          </a:xfrm>
          <a:prstGeom prst="rect">
            <a:avLst/>
          </a:prstGeom>
          <a:noFill/>
          <a:ln w="381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82948" name="TextBox 21"/>
          <p:cNvSpPr txBox="1">
            <a:spLocks noChangeArrowheads="1"/>
          </p:cNvSpPr>
          <p:nvPr/>
        </p:nvSpPr>
        <p:spPr bwMode="auto">
          <a:xfrm>
            <a:off x="1373188" y="3122613"/>
            <a:ext cx="1712912" cy="495300"/>
          </a:xfrm>
          <a:prstGeom prst="rect">
            <a:avLst/>
          </a:prstGeom>
          <a:solidFill>
            <a:srgbClr val="F4F5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sz="1100"/>
              <a:t>Button allowing </a:t>
            </a:r>
            <a:br>
              <a:rPr lang="fr-BE" altLang="en-US" sz="1100"/>
            </a:br>
            <a:r>
              <a:rPr lang="fr-BE" altLang="en-US" sz="1100"/>
              <a:t>for Product Download</a:t>
            </a:r>
            <a:endParaRPr lang="en-US" altLang="en-US" sz="120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fr-BE" altLang="en-US" smtClean="0"/>
              <a:t>VA4 Series Search</a:t>
            </a:r>
            <a:endParaRPr lang="en-US" altLang="en-US" smtClean="0"/>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1881188"/>
            <a:ext cx="8483600"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r>
              <a:rPr lang="fr-BE" altLang="en-US" smtClean="0"/>
              <a:t>VA4 Dataset Search</a:t>
            </a:r>
            <a:endParaRPr lang="en-US" altLang="en-US" smtClean="0"/>
          </a:p>
        </p:txBody>
      </p:sp>
      <p:sp>
        <p:nvSpPr>
          <p:cNvPr id="84994" name="Content Placeholder 2"/>
          <p:cNvSpPr>
            <a:spLocks noGrp="1"/>
          </p:cNvSpPr>
          <p:nvPr>
            <p:ph idx="1"/>
          </p:nvPr>
        </p:nvSpPr>
        <p:spPr/>
        <p:txBody>
          <a:bodyPr/>
          <a:lstStyle/>
          <a:p>
            <a:endParaRPr lang="en-US" altLang="en-US" smtClean="0"/>
          </a:p>
        </p:txBody>
      </p:sp>
      <p:pic>
        <p:nvPicPr>
          <p:cNvPr id="849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204913"/>
            <a:ext cx="8678863" cy="56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fr-BE" altLang="en-US" smtClean="0"/>
              <a:t>VA4 Dataset Details / Download</a:t>
            </a:r>
            <a:endParaRPr lang="en-US" altLang="en-US" smtClean="0"/>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171575"/>
            <a:ext cx="7559675"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4048125"/>
            <a:ext cx="456247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r>
              <a:rPr lang="fr-BE" altLang="en-US" smtClean="0"/>
              <a:t>EUMETSAT Series Search</a:t>
            </a:r>
            <a:endParaRPr lang="en-US" altLang="en-US" smtClean="0"/>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2093913"/>
            <a:ext cx="8883650" cy="414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0638" y="1381125"/>
            <a:ext cx="5132387"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itle 1"/>
          <p:cNvSpPr>
            <a:spLocks noGrp="1"/>
          </p:cNvSpPr>
          <p:nvPr>
            <p:ph type="title"/>
          </p:nvPr>
        </p:nvSpPr>
        <p:spPr/>
        <p:txBody>
          <a:bodyPr/>
          <a:lstStyle/>
          <a:p>
            <a:r>
              <a:rPr lang="fr-FR" altLang="en-US" smtClean="0"/>
              <a:t>FedEO Back-end Connections</a:t>
            </a:r>
            <a:endParaRPr lang="en-US" altLang="en-US" smtClean="0"/>
          </a:p>
        </p:txBody>
      </p:sp>
      <p:sp>
        <p:nvSpPr>
          <p:cNvPr id="26627" name="Content Placeholder 2"/>
          <p:cNvSpPr>
            <a:spLocks noGrp="1"/>
          </p:cNvSpPr>
          <p:nvPr>
            <p:ph idx="1"/>
          </p:nvPr>
        </p:nvSpPr>
        <p:spPr/>
        <p:txBody>
          <a:bodyPr/>
          <a:lstStyle/>
          <a:p>
            <a:r>
              <a:rPr lang="fr-FR" altLang="en-US" smtClean="0">
                <a:solidFill>
                  <a:schemeClr val="tx1"/>
                </a:solidFill>
              </a:rPr>
              <a:t>Backend Connectors supporting:</a:t>
            </a:r>
          </a:p>
          <a:p>
            <a:pPr lvl="1"/>
            <a:r>
              <a:rPr lang="fr-FR" altLang="en-US" smtClean="0">
                <a:solidFill>
                  <a:schemeClr val="tx1"/>
                </a:solidFill>
              </a:rPr>
              <a:t>OGC 06-131 (CSW EOP EP)</a:t>
            </a:r>
          </a:p>
          <a:p>
            <a:pPr lvl="1"/>
            <a:r>
              <a:rPr lang="fr-FR" altLang="en-US" smtClean="0">
                <a:solidFill>
                  <a:schemeClr val="tx1"/>
                </a:solidFill>
              </a:rPr>
              <a:t>OGC 10-032 (OpenSearch)</a:t>
            </a:r>
          </a:p>
          <a:p>
            <a:pPr lvl="1"/>
            <a:r>
              <a:rPr lang="fr-FR" altLang="en-US" smtClean="0">
                <a:solidFill>
                  <a:schemeClr val="tx1"/>
                </a:solidFill>
              </a:rPr>
              <a:t>OGC 07-045 (CSW ISO AP)</a:t>
            </a:r>
          </a:p>
          <a:p>
            <a:pPr lvl="1"/>
            <a:r>
              <a:rPr lang="fr-FR" altLang="en-US" smtClean="0">
                <a:solidFill>
                  <a:schemeClr val="tx1"/>
                </a:solidFill>
              </a:rPr>
              <a:t>OGC 07-038 (CSW CIM EP)</a:t>
            </a:r>
          </a:p>
          <a:p>
            <a:pPr lvl="1"/>
            <a:r>
              <a:rPr lang="fr-FR" altLang="en-US" smtClean="0">
                <a:solidFill>
                  <a:schemeClr val="tx1"/>
                </a:solidFill>
              </a:rPr>
              <a:t>OGC 13-084 (CSW I15 EP)</a:t>
            </a:r>
          </a:p>
          <a:p>
            <a:pPr lvl="1"/>
            <a:r>
              <a:rPr lang="fr-FR" altLang="en-US" smtClean="0">
                <a:solidFill>
                  <a:schemeClr val="tx1"/>
                </a:solidFill>
              </a:rPr>
              <a:t>CWIC</a:t>
            </a:r>
          </a:p>
          <a:p>
            <a:pPr lvl="1"/>
            <a:r>
              <a:rPr lang="fr-FR" altLang="en-US" smtClean="0">
                <a:solidFill>
                  <a:schemeClr val="tx1"/>
                </a:solidFill>
              </a:rPr>
              <a:t>ASF</a:t>
            </a:r>
            <a:endParaRPr lang="en-US" altLang="en-US" smtClean="0">
              <a:solidFill>
                <a:schemeClr val="tx1"/>
              </a:solidFill>
            </a:endParaRPr>
          </a:p>
        </p:txBody>
      </p:sp>
      <p:sp>
        <p:nvSpPr>
          <p:cNvPr id="26628" name="Rectangle 4"/>
          <p:cNvSpPr>
            <a:spLocks noChangeArrowheads="1"/>
          </p:cNvSpPr>
          <p:nvPr/>
        </p:nvSpPr>
        <p:spPr bwMode="auto">
          <a:xfrm>
            <a:off x="3635375" y="4941888"/>
            <a:ext cx="27368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100" b="1"/>
              <a:t>No impact on EO-DAIL or restrictions on CCMs data visibility</a:t>
            </a:r>
          </a:p>
          <a:p>
            <a:pPr eaLnBrk="1" hangingPunct="1"/>
            <a:endParaRPr lang="en-US" altLang="en-US" sz="1100" b="1"/>
          </a:p>
          <a:p>
            <a:pPr eaLnBrk="1" hangingPunct="1"/>
            <a:r>
              <a:rPr lang="en-US" altLang="en-US" sz="1100" b="1"/>
              <a:t>No data access/ordering through DAIL towards FedEO (Copernicus licenses)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fr-BE" altLang="en-US" smtClean="0"/>
              <a:t>EUMETSAT Dataset Details / Order</a:t>
            </a:r>
            <a:endParaRPr lang="en-US" altLang="en-US" smtClean="0"/>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5" y="1419225"/>
            <a:ext cx="5557838"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2125663" y="3551238"/>
            <a:ext cx="544512" cy="311150"/>
          </a:xfrm>
          <a:prstGeom prst="rect">
            <a:avLst/>
          </a:prstGeom>
          <a:noFill/>
          <a:ln w="381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88068" name="TextBox 21"/>
          <p:cNvSpPr txBox="1">
            <a:spLocks noChangeArrowheads="1"/>
          </p:cNvSpPr>
          <p:nvPr/>
        </p:nvSpPr>
        <p:spPr bwMode="auto">
          <a:xfrm>
            <a:off x="2781300" y="3448050"/>
            <a:ext cx="1422400" cy="495300"/>
          </a:xfrm>
          <a:prstGeom prst="rect">
            <a:avLst/>
          </a:prstGeom>
          <a:solidFill>
            <a:srgbClr val="F4F5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fr-BE" altLang="en-US" sz="1100"/>
              <a:t>Button allowing </a:t>
            </a:r>
            <a:br>
              <a:rPr lang="fr-BE" altLang="en-US" sz="1100"/>
            </a:br>
            <a:r>
              <a:rPr lang="fr-BE" altLang="en-US" sz="1100"/>
              <a:t>for Product Order</a:t>
            </a:r>
            <a:endParaRPr lang="en-US" altLang="en-US" sz="1200"/>
          </a:p>
        </p:txBody>
      </p:sp>
      <p:pic>
        <p:nvPicPr>
          <p:cNvPr id="880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4206875"/>
            <a:ext cx="40068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lang="fr-BE" altLang="en-US" smtClean="0"/>
              <a:t>Science Hub Sentinel-1 Series Search</a:t>
            </a:r>
            <a:endParaRPr lang="en-US" altLang="en-US" smtClean="0"/>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313" y="1103313"/>
            <a:ext cx="6851650" cy="537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fr-BE" altLang="en-US" smtClean="0"/>
              <a:t>Science Hub Sentinel-1 Dataset Search</a:t>
            </a:r>
            <a:endParaRPr lang="en-US" altLang="en-US" smtClean="0"/>
          </a:p>
        </p:txBody>
      </p:sp>
      <p:pic>
        <p:nvPicPr>
          <p:cNvPr id="901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 y="901700"/>
            <a:ext cx="8316913"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287338" y="219075"/>
            <a:ext cx="7642225" cy="862013"/>
          </a:xfrm>
        </p:spPr>
        <p:txBody>
          <a:bodyPr/>
          <a:lstStyle/>
          <a:p>
            <a:r>
              <a:rPr lang="fr-BE" altLang="en-US" smtClean="0"/>
              <a:t>Science Hub Sentinel-1 Dataset Download</a:t>
            </a:r>
            <a:endParaRPr lang="en-US" altLang="en-US" smtClean="0"/>
          </a:p>
        </p:txBody>
      </p:sp>
      <p:pic>
        <p:nvPicPr>
          <p:cNvPr id="911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1016000"/>
            <a:ext cx="800735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r>
              <a:rPr lang="fr-BE" altLang="en-US" smtClean="0"/>
              <a:t>LDS-DISSHARM Series Search</a:t>
            </a:r>
            <a:endParaRPr lang="en-US" altLang="en-US" smtClean="0"/>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8763"/>
            <a:ext cx="923131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fr-BE" altLang="en-US" smtClean="0"/>
              <a:t>M2CS Dataset Search / Download</a:t>
            </a:r>
            <a:endParaRPr lang="en-US" altLang="en-US" smtClean="0"/>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5" y="1254125"/>
            <a:ext cx="8113713"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975" y="4433888"/>
            <a:ext cx="4862513"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r>
              <a:rPr lang="fr-BE" altLang="en-US" smtClean="0"/>
              <a:t>ASF Series Search</a:t>
            </a:r>
            <a:endParaRPr lang="en-US" altLang="en-US" smtClean="0"/>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438" y="857250"/>
            <a:ext cx="76676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fr-BE" altLang="en-US" smtClean="0"/>
              <a:t>ASF Dataset Search</a:t>
            </a:r>
            <a:endParaRPr lang="en-US" altLang="en-US" smtClean="0"/>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208088"/>
            <a:ext cx="64262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fr-BE" altLang="en-US" smtClean="0"/>
              <a:t>ASF Dataset Details/ Download</a:t>
            </a:r>
            <a:endParaRPr lang="en-US" altLang="en-US" smtClean="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946150"/>
            <a:ext cx="6570662"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213" y="3017838"/>
            <a:ext cx="2224087"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fr-BE" altLang="en-US" smtClean="0"/>
              <a:t>Overview</a:t>
            </a:r>
            <a:endParaRPr lang="en-US" altLang="en-US" smtClean="0"/>
          </a:p>
        </p:txBody>
      </p:sp>
      <p:sp>
        <p:nvSpPr>
          <p:cNvPr id="97282" name="Content Placeholder 2"/>
          <p:cNvSpPr>
            <a:spLocks noGrp="1"/>
          </p:cNvSpPr>
          <p:nvPr>
            <p:ph idx="1"/>
          </p:nvPr>
        </p:nvSpPr>
        <p:spPr/>
        <p:txBody>
          <a:bodyPr/>
          <a:lstStyle/>
          <a:p>
            <a:r>
              <a:rPr lang="fr-BE" altLang="en-US" smtClean="0"/>
              <a:t>Demo Architecture</a:t>
            </a:r>
          </a:p>
          <a:p>
            <a:r>
              <a:rPr lang="fr-BE" altLang="en-US" smtClean="0"/>
              <a:t>SmartHMA Client</a:t>
            </a:r>
          </a:p>
          <a:p>
            <a:r>
              <a:rPr lang="fr-BE" altLang="en-US" smtClean="0"/>
              <a:t>SSE and EO Portal Client</a:t>
            </a:r>
          </a:p>
          <a:p>
            <a:pPr lvl="1"/>
            <a:r>
              <a:rPr lang="fr-BE" altLang="en-US" smtClean="0"/>
              <a:t>Examples two-step search</a:t>
            </a:r>
          </a:p>
          <a:p>
            <a:pPr lvl="2"/>
            <a:r>
              <a:rPr lang="fr-BE" altLang="en-US" smtClean="0"/>
              <a:t>With download</a:t>
            </a:r>
          </a:p>
          <a:p>
            <a:pPr lvl="2"/>
            <a:r>
              <a:rPr lang="fr-BE" altLang="en-US" smtClean="0"/>
              <a:t>With order</a:t>
            </a:r>
          </a:p>
          <a:p>
            <a:pPr lvl="1"/>
            <a:r>
              <a:rPr lang="fr-BE" altLang="en-US" smtClean="0"/>
              <a:t>Integration with Science Hub Sentinel-1</a:t>
            </a:r>
          </a:p>
          <a:p>
            <a:r>
              <a:rPr lang="fr-BE" altLang="en-US" smtClean="0">
                <a:solidFill>
                  <a:srgbClr val="FF0000"/>
                </a:solidFill>
              </a:rPr>
              <a:t>Web Browser Client -&gt; fedeo.esa.int</a:t>
            </a:r>
          </a:p>
          <a:p>
            <a:pPr lvl="1"/>
            <a:r>
              <a:rPr lang="fr-BE" altLang="en-US" smtClean="0"/>
              <a:t>Partial integration with JAXA CATS-I</a:t>
            </a:r>
          </a:p>
          <a:p>
            <a:pPr lvl="1"/>
            <a:r>
              <a:rPr lang="fr-BE" altLang="en-US" smtClean="0"/>
              <a:t>Integration with Science Hub Sentinel-1</a:t>
            </a:r>
          </a:p>
          <a:p>
            <a:r>
              <a:rPr lang="fr-BE" altLang="en-US" smtClean="0"/>
              <a:t>Interoperability with NASA CwicSmart client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GB" altLang="en-US" smtClean="0"/>
              <a:t>FedEO Operational Environment</a:t>
            </a:r>
          </a:p>
        </p:txBody>
      </p:sp>
      <p:sp>
        <p:nvSpPr>
          <p:cNvPr id="27650" name="Rectangle 6"/>
          <p:cNvSpPr>
            <a:spLocks noChangeArrowheads="1"/>
          </p:cNvSpPr>
          <p:nvPr/>
        </p:nvSpPr>
        <p:spPr bwMode="auto">
          <a:xfrm>
            <a:off x="900113" y="1484313"/>
            <a:ext cx="3024187" cy="12255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7651" name="Rectangle 14"/>
          <p:cNvSpPr>
            <a:spLocks noChangeArrowheads="1"/>
          </p:cNvSpPr>
          <p:nvPr/>
        </p:nvSpPr>
        <p:spPr bwMode="auto">
          <a:xfrm>
            <a:off x="2124075" y="3284538"/>
            <a:ext cx="5543550" cy="720725"/>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a:r>
              <a:rPr lang="en-US" altLang="en-US" sz="1800" b="1"/>
              <a:t>FedEO@ESA</a:t>
            </a:r>
          </a:p>
        </p:txBody>
      </p:sp>
      <p:sp>
        <p:nvSpPr>
          <p:cNvPr id="27652" name="Rectangle 19"/>
          <p:cNvSpPr>
            <a:spLocks noChangeArrowheads="1"/>
          </p:cNvSpPr>
          <p:nvPr/>
        </p:nvSpPr>
        <p:spPr bwMode="auto">
          <a:xfrm>
            <a:off x="3470275" y="5715000"/>
            <a:ext cx="1036638" cy="347663"/>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7653" name="Text Box 30"/>
          <p:cNvSpPr txBox="1">
            <a:spLocks noChangeArrowheads="1"/>
          </p:cNvSpPr>
          <p:nvPr/>
        </p:nvSpPr>
        <p:spPr bwMode="auto">
          <a:xfrm>
            <a:off x="974725" y="4911725"/>
            <a:ext cx="2595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GB" altLang="en-US" sz="1200" b="1">
                <a:latin typeface="Arial" pitchFamily="34" charset="0"/>
              </a:rPr>
              <a:t>(European) Scientific Catalogues </a:t>
            </a:r>
          </a:p>
          <a:p>
            <a:r>
              <a:rPr lang="en-GB" altLang="en-US" sz="1200" b="1">
                <a:latin typeface="Arial" pitchFamily="34" charset="0"/>
              </a:rPr>
              <a:t>&amp; Services</a:t>
            </a:r>
          </a:p>
          <a:p>
            <a:endParaRPr lang="en-GB" altLang="en-US" sz="1200" b="1">
              <a:latin typeface="Arial" pitchFamily="34" charset="0"/>
            </a:endParaRPr>
          </a:p>
        </p:txBody>
      </p:sp>
      <p:sp>
        <p:nvSpPr>
          <p:cNvPr id="27654" name="Rectangle 31"/>
          <p:cNvSpPr>
            <a:spLocks noChangeArrowheads="1"/>
          </p:cNvSpPr>
          <p:nvPr/>
        </p:nvSpPr>
        <p:spPr bwMode="auto">
          <a:xfrm>
            <a:off x="3413125" y="5280025"/>
            <a:ext cx="1050925" cy="319088"/>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7655" name="Text Box 32"/>
          <p:cNvSpPr txBox="1">
            <a:spLocks noChangeArrowheads="1"/>
          </p:cNvSpPr>
          <p:nvPr/>
        </p:nvSpPr>
        <p:spPr bwMode="auto">
          <a:xfrm>
            <a:off x="3422650" y="5272088"/>
            <a:ext cx="1003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a:r>
              <a:rPr lang="fr-FR" altLang="en-US" sz="1000">
                <a:latin typeface="Arial" pitchFamily="34" charset="0"/>
              </a:rPr>
              <a:t>CNES, NASA</a:t>
            </a:r>
            <a:endParaRPr lang="en-US" altLang="en-US" sz="1000">
              <a:latin typeface="Arial" pitchFamily="34" charset="0"/>
            </a:endParaRPr>
          </a:p>
        </p:txBody>
      </p:sp>
      <p:sp>
        <p:nvSpPr>
          <p:cNvPr id="27656" name="Rectangle 35"/>
          <p:cNvSpPr>
            <a:spLocks noChangeArrowheads="1"/>
          </p:cNvSpPr>
          <p:nvPr/>
        </p:nvSpPr>
        <p:spPr bwMode="auto">
          <a:xfrm>
            <a:off x="1046163" y="5487988"/>
            <a:ext cx="1039812" cy="347662"/>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7657" name="Text Box 36"/>
          <p:cNvSpPr txBox="1">
            <a:spLocks noChangeArrowheads="1"/>
          </p:cNvSpPr>
          <p:nvPr/>
        </p:nvSpPr>
        <p:spPr bwMode="auto">
          <a:xfrm>
            <a:off x="1046163" y="5559425"/>
            <a:ext cx="968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000">
                <a:latin typeface="Arial" pitchFamily="34" charset="0"/>
              </a:rPr>
              <a:t>ESA Missions</a:t>
            </a:r>
            <a:endParaRPr lang="en-US" altLang="en-US" sz="1000">
              <a:latin typeface="Arial" pitchFamily="34" charset="0"/>
            </a:endParaRPr>
          </a:p>
        </p:txBody>
      </p:sp>
      <p:sp>
        <p:nvSpPr>
          <p:cNvPr id="27658" name="Rectangle 66"/>
          <p:cNvSpPr>
            <a:spLocks noChangeArrowheads="1"/>
          </p:cNvSpPr>
          <p:nvPr/>
        </p:nvSpPr>
        <p:spPr bwMode="auto">
          <a:xfrm>
            <a:off x="2255838" y="5260975"/>
            <a:ext cx="1031875" cy="274638"/>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7659" name="Text Box 80"/>
          <p:cNvSpPr txBox="1">
            <a:spLocks noChangeArrowheads="1"/>
          </p:cNvSpPr>
          <p:nvPr/>
        </p:nvSpPr>
        <p:spPr bwMode="auto">
          <a:xfrm>
            <a:off x="2359025" y="5308600"/>
            <a:ext cx="801688"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000">
                <a:latin typeface="Arial" pitchFamily="34" charset="0"/>
              </a:rPr>
              <a:t>EUMETSAT</a:t>
            </a:r>
            <a:endParaRPr lang="en-US" altLang="en-US" sz="1000">
              <a:latin typeface="Arial" pitchFamily="34" charset="0"/>
            </a:endParaRPr>
          </a:p>
        </p:txBody>
      </p:sp>
      <p:sp>
        <p:nvSpPr>
          <p:cNvPr id="27660" name="Rectangle 66"/>
          <p:cNvSpPr>
            <a:spLocks noChangeArrowheads="1"/>
          </p:cNvSpPr>
          <p:nvPr/>
        </p:nvSpPr>
        <p:spPr bwMode="auto">
          <a:xfrm>
            <a:off x="2262188" y="5629275"/>
            <a:ext cx="1031875" cy="274638"/>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7661" name="Text Box 80"/>
          <p:cNvSpPr txBox="1">
            <a:spLocks noChangeArrowheads="1"/>
          </p:cNvSpPr>
          <p:nvPr/>
        </p:nvSpPr>
        <p:spPr bwMode="auto">
          <a:xfrm>
            <a:off x="2343150" y="5632450"/>
            <a:ext cx="8080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000">
                <a:latin typeface="Arial" pitchFamily="34" charset="0"/>
              </a:rPr>
              <a:t>DLR, VITO</a:t>
            </a:r>
            <a:endParaRPr lang="en-US" altLang="en-US" sz="1000">
              <a:latin typeface="Arial" pitchFamily="34" charset="0"/>
            </a:endParaRPr>
          </a:p>
        </p:txBody>
      </p:sp>
      <p:sp>
        <p:nvSpPr>
          <p:cNvPr id="27662" name="Text Box 105"/>
          <p:cNvSpPr txBox="1">
            <a:spLocks noChangeArrowheads="1"/>
          </p:cNvSpPr>
          <p:nvPr/>
        </p:nvSpPr>
        <p:spPr bwMode="auto">
          <a:xfrm>
            <a:off x="3567113" y="5775325"/>
            <a:ext cx="8826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US" altLang="en-US" sz="1000">
                <a:latin typeface="Arial" pitchFamily="34" charset="0"/>
              </a:rPr>
              <a:t>OTHERS …</a:t>
            </a:r>
            <a:endParaRPr lang="en-US" altLang="en-US" sz="900">
              <a:latin typeface="Arial" pitchFamily="34" charset="0"/>
            </a:endParaRPr>
          </a:p>
        </p:txBody>
      </p:sp>
      <p:sp>
        <p:nvSpPr>
          <p:cNvPr id="27663" name="Rectangle 12"/>
          <p:cNvSpPr>
            <a:spLocks noChangeArrowheads="1"/>
          </p:cNvSpPr>
          <p:nvPr/>
        </p:nvSpPr>
        <p:spPr bwMode="auto">
          <a:xfrm>
            <a:off x="755650" y="4840288"/>
            <a:ext cx="3960813" cy="13144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cxnSp>
        <p:nvCxnSpPr>
          <p:cNvPr id="27664" name="Straight Arrow Connector 20"/>
          <p:cNvCxnSpPr>
            <a:cxnSpLocks noChangeShapeType="1"/>
          </p:cNvCxnSpPr>
          <p:nvPr/>
        </p:nvCxnSpPr>
        <p:spPr bwMode="auto">
          <a:xfrm flipH="1">
            <a:off x="3635375" y="4005263"/>
            <a:ext cx="0" cy="86360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665" name="Straight Arrow Connector 21"/>
          <p:cNvCxnSpPr>
            <a:cxnSpLocks noChangeShapeType="1"/>
          </p:cNvCxnSpPr>
          <p:nvPr/>
        </p:nvCxnSpPr>
        <p:spPr bwMode="auto">
          <a:xfrm>
            <a:off x="2700338" y="2708275"/>
            <a:ext cx="0" cy="576263"/>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7666" name="Text Box 7"/>
          <p:cNvSpPr txBox="1">
            <a:spLocks noChangeArrowheads="1"/>
          </p:cNvSpPr>
          <p:nvPr/>
        </p:nvSpPr>
        <p:spPr bwMode="auto">
          <a:xfrm>
            <a:off x="1044575" y="1492250"/>
            <a:ext cx="291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200">
                <a:latin typeface="Arial" pitchFamily="34" charset="0"/>
              </a:rPr>
              <a:t>European EO Clients (e.g. Web Portals) </a:t>
            </a:r>
            <a:endParaRPr lang="en-US" altLang="en-US" sz="1200">
              <a:latin typeface="Arial" pitchFamily="34" charset="0"/>
            </a:endParaRPr>
          </a:p>
        </p:txBody>
      </p:sp>
      <p:pic>
        <p:nvPicPr>
          <p:cNvPr id="276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4575" y="1773238"/>
            <a:ext cx="9001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1779588"/>
            <a:ext cx="12604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1350" y="1844675"/>
            <a:ext cx="134461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1851025"/>
            <a:ext cx="11207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1" name="TextBox 49"/>
          <p:cNvSpPr txBox="1">
            <a:spLocks noChangeArrowheads="1"/>
          </p:cNvSpPr>
          <p:nvPr/>
        </p:nvSpPr>
        <p:spPr bwMode="auto">
          <a:xfrm>
            <a:off x="179388" y="3068638"/>
            <a:ext cx="15843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GB" altLang="en-US" sz="1400"/>
              <a:t>FedEO@ESA is the operational instance with an associated Service Level Agreement</a:t>
            </a:r>
          </a:p>
        </p:txBody>
      </p:sp>
      <p:sp>
        <p:nvSpPr>
          <p:cNvPr id="5145" name="TextBox 50"/>
          <p:cNvSpPr txBox="1">
            <a:spLocks noChangeArrowheads="1"/>
          </p:cNvSpPr>
          <p:nvPr/>
        </p:nvSpPr>
        <p:spPr bwMode="auto">
          <a:xfrm>
            <a:off x="5148263" y="4292600"/>
            <a:ext cx="3816350" cy="2232025"/>
          </a:xfrm>
          <a:prstGeom prst="rect">
            <a:avLst/>
          </a:prstGeom>
          <a:noFill/>
          <a:ln>
            <a:noFill/>
          </a:ln>
          <a:extLst/>
        </p:spPr>
        <p:txBody>
          <a:bodyPr>
            <a:spAutoFit/>
          </a:bodyPr>
          <a:lstStyle>
            <a:lvl1pPr eaLnBrk="0" hangingPunct="0">
              <a:defRPr sz="2000">
                <a:solidFill>
                  <a:schemeClr val="tx1"/>
                </a:solidFill>
                <a:latin typeface="Verdana" charset="0"/>
                <a:ea typeface="MS PGothic" charset="0"/>
                <a:cs typeface="MS PGothic" charset="0"/>
              </a:defRPr>
            </a:lvl1pPr>
            <a:lvl2pPr marL="742950" indent="-285750" eaLnBrk="0" hangingPunct="0">
              <a:defRPr sz="2000">
                <a:solidFill>
                  <a:schemeClr val="tx1"/>
                </a:solidFill>
                <a:latin typeface="Verdana" charset="0"/>
                <a:ea typeface="MS PGothic" charset="0"/>
                <a:cs typeface="MS PGothic" charset="0"/>
              </a:defRPr>
            </a:lvl2pPr>
            <a:lvl3pPr marL="1143000" indent="-228600" eaLnBrk="0" hangingPunct="0">
              <a:defRPr sz="2000">
                <a:solidFill>
                  <a:schemeClr val="tx1"/>
                </a:solidFill>
                <a:latin typeface="Verdana" charset="0"/>
                <a:ea typeface="MS PGothic" charset="0"/>
                <a:cs typeface="MS PGothic" charset="0"/>
              </a:defRPr>
            </a:lvl3pPr>
            <a:lvl4pPr marL="1600200" indent="-228600" eaLnBrk="0" hangingPunct="0">
              <a:defRPr sz="2000">
                <a:solidFill>
                  <a:schemeClr val="tx1"/>
                </a:solidFill>
                <a:latin typeface="Verdana" charset="0"/>
                <a:ea typeface="MS PGothic" charset="0"/>
                <a:cs typeface="MS PGothic" charset="0"/>
              </a:defRPr>
            </a:lvl4pPr>
            <a:lvl5pPr marL="2057400" indent="-228600" eaLnBrk="0" hangingPunct="0">
              <a:defRPr sz="20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Verdana" charset="0"/>
                <a:ea typeface="MS PGothic" charset="0"/>
                <a:cs typeface="MS PGothic" charset="0"/>
              </a:defRPr>
            </a:lvl9pPr>
          </a:lstStyle>
          <a:p>
            <a:pPr eaLnBrk="1" hangingPunct="1">
              <a:spcBef>
                <a:spcPts val="600"/>
              </a:spcBef>
              <a:defRPr/>
            </a:pPr>
            <a:r>
              <a:rPr lang="en-GB" sz="1600" dirty="0" smtClean="0"/>
              <a:t>Catalogues connected to </a:t>
            </a:r>
            <a:r>
              <a:rPr lang="en-GB" sz="1600" dirty="0" err="1" smtClean="0"/>
              <a:t>FedEO@ESA</a:t>
            </a:r>
            <a:r>
              <a:rPr lang="en-GB" sz="1600" dirty="0" smtClean="0"/>
              <a:t> can be either: </a:t>
            </a:r>
          </a:p>
          <a:p>
            <a:pPr marL="285750" indent="-285750" eaLnBrk="1" hangingPunct="1">
              <a:spcBef>
                <a:spcPts val="600"/>
              </a:spcBef>
              <a:buFont typeface="Arial"/>
              <a:buChar char="•"/>
              <a:defRPr/>
            </a:pPr>
            <a:r>
              <a:rPr lang="en-GB" sz="1200" dirty="0" smtClean="0"/>
              <a:t>Fully operational (preferred/recommended)</a:t>
            </a:r>
          </a:p>
          <a:p>
            <a:pPr marL="285750" indent="-285750" eaLnBrk="1" hangingPunct="1">
              <a:spcBef>
                <a:spcPts val="600"/>
              </a:spcBef>
              <a:buFont typeface="Arial"/>
              <a:buChar char="•"/>
              <a:defRPr/>
            </a:pPr>
            <a:r>
              <a:rPr lang="en-GB" sz="1200" dirty="0" smtClean="0"/>
              <a:t>Demo but representative ones (i.e. some data collections)</a:t>
            </a:r>
          </a:p>
          <a:p>
            <a:pPr eaLnBrk="1" hangingPunct="1">
              <a:spcBef>
                <a:spcPts val="600"/>
              </a:spcBef>
              <a:defRPr/>
            </a:pPr>
            <a:r>
              <a:rPr lang="en-US" sz="1400" dirty="0" smtClean="0"/>
              <a:t>Catalogue owners are responsible for the level of service they offer, but ESA maintains contact to obtain the best service</a:t>
            </a:r>
            <a:endParaRPr lang="en-GB" sz="1400" dirty="0" smtClean="0"/>
          </a:p>
        </p:txBody>
      </p:sp>
      <p:sp>
        <p:nvSpPr>
          <p:cNvPr id="27673" name="Rectangle 6"/>
          <p:cNvSpPr>
            <a:spLocks noChangeArrowheads="1"/>
          </p:cNvSpPr>
          <p:nvPr/>
        </p:nvSpPr>
        <p:spPr bwMode="auto">
          <a:xfrm>
            <a:off x="4211638" y="1484313"/>
            <a:ext cx="1944687" cy="12255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7674" name="Text Box 7"/>
          <p:cNvSpPr txBox="1">
            <a:spLocks noChangeArrowheads="1"/>
          </p:cNvSpPr>
          <p:nvPr/>
        </p:nvSpPr>
        <p:spPr bwMode="auto">
          <a:xfrm>
            <a:off x="4572000" y="1557338"/>
            <a:ext cx="1031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200">
                <a:latin typeface="Arial" pitchFamily="34" charset="0"/>
              </a:rPr>
              <a:t>Demo Client</a:t>
            </a:r>
            <a:endParaRPr lang="en-US" altLang="en-US" sz="1200">
              <a:latin typeface="Arial" pitchFamily="34" charset="0"/>
            </a:endParaRPr>
          </a:p>
        </p:txBody>
      </p:sp>
      <p:cxnSp>
        <p:nvCxnSpPr>
          <p:cNvPr id="27675" name="Straight Arrow Connector 43"/>
          <p:cNvCxnSpPr>
            <a:cxnSpLocks noChangeShapeType="1"/>
          </p:cNvCxnSpPr>
          <p:nvPr/>
        </p:nvCxnSpPr>
        <p:spPr bwMode="auto">
          <a:xfrm>
            <a:off x="5076825" y="2708275"/>
            <a:ext cx="0" cy="576263"/>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7676" name="Rectangle 1"/>
          <p:cNvSpPr>
            <a:spLocks noChangeArrowheads="1"/>
          </p:cNvSpPr>
          <p:nvPr/>
        </p:nvSpPr>
        <p:spPr bwMode="auto">
          <a:xfrm>
            <a:off x="6372225" y="1484313"/>
            <a:ext cx="2663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1200">
                <a:hlinkClick r:id="rId6"/>
              </a:rPr>
              <a:t>http://services-test.eoportal.org/web/guest/fedeo-demo-services</a:t>
            </a:r>
            <a:endParaRPr lang="en-US" altLang="en-US" sz="12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fr-BE" altLang="en-US" smtClean="0"/>
              <a:t>JAXA CATS-I</a:t>
            </a:r>
            <a:endParaRPr lang="en-US" altLang="en-US" smtClean="0"/>
          </a:p>
        </p:txBody>
      </p:sp>
      <p:sp>
        <p:nvSpPr>
          <p:cNvPr id="98306" name="Content Placeholder 2"/>
          <p:cNvSpPr>
            <a:spLocks noGrp="1"/>
          </p:cNvSpPr>
          <p:nvPr>
            <p:ph idx="1"/>
          </p:nvPr>
        </p:nvSpPr>
        <p:spPr/>
        <p:txBody>
          <a:bodyPr/>
          <a:lstStyle/>
          <a:p>
            <a:r>
              <a:rPr lang="fr-BE" altLang="en-US" smtClean="0"/>
              <a:t>Series Search</a:t>
            </a:r>
          </a:p>
          <a:p>
            <a:pPr lvl="1"/>
            <a:r>
              <a:rPr lang="fr-BE" altLang="en-US" smtClean="0"/>
              <a:t>Integration underway.</a:t>
            </a:r>
          </a:p>
          <a:p>
            <a:r>
              <a:rPr lang="fr-BE" altLang="en-US" smtClean="0"/>
              <a:t>Dataset Search</a:t>
            </a:r>
            <a:endParaRPr lang="en-US" altLang="en-US" smtClean="0"/>
          </a:p>
          <a:p>
            <a:pPr lvl="1"/>
            <a:r>
              <a:rPr lang="en-US" altLang="en-US" smtClean="0"/>
              <a:t>http://fedeo.esa.int/opensearch/request/?httpAccept=application/atom%2Bxml&amp;parentIdentifier=ALOS_PALSAR&amp;startDate=2006-10-10T00:00:00&amp;endDate=2006-10-14T00:00:00&amp;orbitDirection=Descending&amp;polarisationChannels=HH&amp;maximumRecords=10</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fr-BE" altLang="en-US" smtClean="0"/>
              <a:t>JAXA CATS-I Dataset Search</a:t>
            </a:r>
            <a:endParaRPr lang="en-US" altLang="en-US" smtClean="0"/>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257300"/>
            <a:ext cx="83439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r>
              <a:rPr lang="fr-BE" altLang="en-US" smtClean="0"/>
              <a:t>Sentinel-1</a:t>
            </a:r>
            <a:endParaRPr lang="en-US" altLang="en-US" smtClean="0"/>
          </a:p>
        </p:txBody>
      </p:sp>
      <p:sp>
        <p:nvSpPr>
          <p:cNvPr id="101378" name="Content Placeholder 2"/>
          <p:cNvSpPr>
            <a:spLocks noGrp="1"/>
          </p:cNvSpPr>
          <p:nvPr>
            <p:ph idx="1"/>
          </p:nvPr>
        </p:nvSpPr>
        <p:spPr/>
        <p:txBody>
          <a:bodyPr/>
          <a:lstStyle/>
          <a:p>
            <a:r>
              <a:rPr lang="en-US" altLang="en-US" u="sng" smtClean="0">
                <a:hlinkClick r:id="rId2"/>
              </a:rPr>
              <a:t>http://fedeo.esa.int/opensearch/description.xml?parentIdentifier=EOP:ESA:SENTINEL_1_L1_GRD</a:t>
            </a:r>
          </a:p>
          <a:p>
            <a:r>
              <a:rPr lang="en-US" altLang="en-US" u="sng" smtClean="0">
                <a:hlinkClick r:id="rId2"/>
              </a:rPr>
              <a:t>http://fedeo.esa.int/opensearch/request?platform=sentinel</a:t>
            </a:r>
          </a:p>
          <a:p>
            <a:r>
              <a:rPr lang="en-US" altLang="en-US" smtClean="0"/>
              <a:t>http</a:t>
            </a:r>
            <a:r>
              <a:rPr lang="en-US" altLang="en-US" smtClean="0">
                <a:solidFill>
                  <a:srgbClr val="FF0000"/>
                </a:solidFill>
              </a:rPr>
              <a:t>s</a:t>
            </a:r>
            <a:r>
              <a:rPr lang="en-US" altLang="en-US" smtClean="0"/>
              <a:t>://fedeo.esa.int/opensearch/request/?httpAccept=application/atom%2Bxml&amp;parentIdentifier=EOP:ESA:SENTINEL_1_L1_GRD&amp;orbitDirection=ASCENDING&amp;polarisationMode=HH&amp;startDate=2015-01-01T00:00:00Z&amp;endDate=2015-01-02T00:00:00Z&amp;username=uuu&amp;password=xxxxxx</a:t>
            </a:r>
          </a:p>
          <a:p>
            <a:endParaRPr lang="en-US" altLang="en-US" smtClean="0"/>
          </a:p>
        </p:txBody>
      </p:sp>
      <p:sp>
        <p:nvSpPr>
          <p:cNvPr id="5" name="Content Placeholder 2"/>
          <p:cNvSpPr txBox="1">
            <a:spLocks/>
          </p:cNvSpPr>
          <p:nvPr/>
        </p:nvSpPr>
        <p:spPr bwMode="auto">
          <a:xfrm>
            <a:off x="2295525" y="4822825"/>
            <a:ext cx="6499225" cy="1619250"/>
          </a:xfrm>
          <a:prstGeom prst="rect">
            <a:avLst/>
          </a:prstGeom>
          <a:noFill/>
          <a:ln w="9525" algn="ctr">
            <a:noFill/>
            <a:miter lim="800000"/>
            <a:headEnd/>
            <a:tailEnd/>
          </a:ln>
        </p:spPr>
        <p:txBody>
          <a:bodyPr/>
          <a:lstStyle/>
          <a:p>
            <a:pPr marL="342900" indent="-342900" eaLnBrk="0" hangingPunct="0">
              <a:lnSpc>
                <a:spcPct val="119000"/>
              </a:lnSpc>
              <a:spcBef>
                <a:spcPct val="20000"/>
              </a:spcBef>
              <a:buClr>
                <a:srgbClr val="00549F"/>
              </a:buClr>
              <a:buFontTx/>
              <a:buChar char="•"/>
              <a:defRPr/>
            </a:pPr>
            <a:r>
              <a:rPr lang="en-US" sz="1600" kern="0" dirty="0">
                <a:solidFill>
                  <a:schemeClr val="bg2"/>
                </a:solidFill>
                <a:latin typeface="+mn-lt"/>
                <a:ea typeface="+mn-ea"/>
              </a:rPr>
              <a:t>password={</a:t>
            </a:r>
            <a:r>
              <a:rPr lang="en-US" sz="1600" kern="0" dirty="0" err="1">
                <a:solidFill>
                  <a:schemeClr val="bg2"/>
                </a:solidFill>
                <a:latin typeface="+mn-lt"/>
                <a:ea typeface="+mn-ea"/>
              </a:rPr>
              <a:t>wsse:Password</a:t>
            </a:r>
            <a:r>
              <a:rPr lang="en-US" sz="1600" kern="0" dirty="0">
                <a:solidFill>
                  <a:schemeClr val="bg2"/>
                </a:solidFill>
                <a:latin typeface="+mn-lt"/>
                <a:ea typeface="+mn-ea"/>
              </a:rPr>
              <a:t>}</a:t>
            </a:r>
            <a:br>
              <a:rPr lang="en-US" sz="1600" kern="0" dirty="0">
                <a:solidFill>
                  <a:schemeClr val="bg2"/>
                </a:solidFill>
                <a:latin typeface="+mn-lt"/>
                <a:ea typeface="+mn-ea"/>
              </a:rPr>
            </a:br>
            <a:r>
              <a:rPr lang="en-US" sz="1600" kern="0" dirty="0">
                <a:solidFill>
                  <a:schemeClr val="bg2"/>
                </a:solidFill>
                <a:latin typeface="+mn-lt"/>
                <a:ea typeface="+mn-ea"/>
              </a:rPr>
              <a:t>username={</a:t>
            </a:r>
            <a:r>
              <a:rPr lang="en-US" sz="1600" kern="0" dirty="0" err="1">
                <a:solidFill>
                  <a:schemeClr val="bg2"/>
                </a:solidFill>
                <a:latin typeface="+mn-lt"/>
                <a:ea typeface="+mn-ea"/>
              </a:rPr>
              <a:t>wsse:Username</a:t>
            </a:r>
            <a:r>
              <a:rPr lang="en-US" sz="1600" kern="0" dirty="0">
                <a:solidFill>
                  <a:schemeClr val="bg2"/>
                </a:solidFill>
                <a:latin typeface="+mn-lt"/>
                <a:ea typeface="+mn-ea"/>
              </a:rPr>
              <a:t>}</a:t>
            </a:r>
          </a:p>
          <a:p>
            <a:pPr marL="342900" indent="-342900">
              <a:buFontTx/>
              <a:buChar char="•"/>
              <a:defRPr/>
            </a:pPr>
            <a:r>
              <a:rPr lang="en-US" sz="1600" kern="0" dirty="0" err="1">
                <a:latin typeface="+mn-lt"/>
                <a:ea typeface="MS PGothic" charset="0"/>
                <a:cs typeface="MS PGothic" charset="0"/>
              </a:rPr>
              <a:t>xmlns:wsse</a:t>
            </a:r>
            <a:r>
              <a:rPr lang="en-US" sz="1600" kern="0" dirty="0">
                <a:latin typeface="+mn-lt"/>
                <a:ea typeface="MS PGothic" charset="0"/>
                <a:cs typeface="MS PGothic" charset="0"/>
              </a:rPr>
              <a:t>="http://docs.oasis-open.org/wss/2004/01/oasis-200401-wss-wssecurity-secext-1.0.xsd"</a:t>
            </a:r>
            <a:endParaRPr lang="en-US" sz="1600" kern="0" dirty="0">
              <a:solidFill>
                <a:schemeClr val="bg2"/>
              </a:solidFill>
              <a:latin typeface="+mn-lt"/>
              <a:ea typeface="+mn-ea"/>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r>
              <a:rPr lang="fr-BE" altLang="en-US" smtClean="0"/>
              <a:t>Sentinel-1</a:t>
            </a:r>
            <a:endParaRPr lang="en-US" altLang="en-US" smtClean="0"/>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289050"/>
            <a:ext cx="8593138"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fr-BE" altLang="en-US" smtClean="0"/>
              <a:t>Overview</a:t>
            </a:r>
            <a:endParaRPr lang="en-US" altLang="en-US" smtClean="0"/>
          </a:p>
        </p:txBody>
      </p:sp>
      <p:sp>
        <p:nvSpPr>
          <p:cNvPr id="104450" name="Content Placeholder 2"/>
          <p:cNvSpPr>
            <a:spLocks noGrp="1"/>
          </p:cNvSpPr>
          <p:nvPr>
            <p:ph idx="1"/>
          </p:nvPr>
        </p:nvSpPr>
        <p:spPr/>
        <p:txBody>
          <a:bodyPr/>
          <a:lstStyle/>
          <a:p>
            <a:r>
              <a:rPr lang="fr-BE" altLang="en-US" smtClean="0"/>
              <a:t>Demo Architecture</a:t>
            </a:r>
          </a:p>
          <a:p>
            <a:r>
              <a:rPr lang="fr-BE" altLang="en-US" smtClean="0"/>
              <a:t>SmartHMA Client</a:t>
            </a:r>
          </a:p>
          <a:p>
            <a:r>
              <a:rPr lang="fr-BE" altLang="en-US" smtClean="0"/>
              <a:t>SSE and EO Portal Client</a:t>
            </a:r>
          </a:p>
          <a:p>
            <a:pPr lvl="1"/>
            <a:r>
              <a:rPr lang="fr-BE" altLang="en-US" smtClean="0"/>
              <a:t>Examples two-step search</a:t>
            </a:r>
          </a:p>
          <a:p>
            <a:pPr lvl="2"/>
            <a:r>
              <a:rPr lang="fr-BE" altLang="en-US" smtClean="0"/>
              <a:t>With download</a:t>
            </a:r>
          </a:p>
          <a:p>
            <a:pPr lvl="2"/>
            <a:r>
              <a:rPr lang="fr-BE" altLang="en-US" smtClean="0"/>
              <a:t>With order</a:t>
            </a:r>
          </a:p>
          <a:p>
            <a:pPr lvl="1"/>
            <a:r>
              <a:rPr lang="fr-BE" altLang="en-US" smtClean="0"/>
              <a:t>Integration with Science Hub Sentinel-1</a:t>
            </a:r>
          </a:p>
          <a:p>
            <a:r>
              <a:rPr lang="fr-BE" altLang="en-US" smtClean="0"/>
              <a:t>Web Browser Client -&gt; fedeo.esa.int</a:t>
            </a:r>
          </a:p>
          <a:p>
            <a:pPr lvl="1"/>
            <a:r>
              <a:rPr lang="fr-BE" altLang="en-US" smtClean="0"/>
              <a:t>Partial integration with JAXA CATS-I</a:t>
            </a:r>
          </a:p>
          <a:p>
            <a:pPr lvl="1"/>
            <a:r>
              <a:rPr lang="fr-BE" altLang="en-US" smtClean="0"/>
              <a:t>Integration with Science Hub Sentinel-1</a:t>
            </a:r>
          </a:p>
          <a:p>
            <a:r>
              <a:rPr lang="fr-BE" altLang="en-US" smtClean="0">
                <a:solidFill>
                  <a:srgbClr val="FF0000"/>
                </a:solidFill>
              </a:rPr>
              <a:t>Interoperability with NASA CwicSmart client</a:t>
            </a:r>
          </a:p>
          <a:p>
            <a:pPr lvl="1"/>
            <a:r>
              <a:rPr lang="en-US" altLang="en-US" u="sng" smtClean="0">
                <a:hlinkClick r:id="rId2"/>
              </a:rPr>
              <a:t>http://testbed.echo.nasa.gov/cwic-smart/</a:t>
            </a:r>
            <a:endParaRPr lang="en-US" altLang="en-US" u="sng"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63" y="1162050"/>
            <a:ext cx="6834187"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itle 1"/>
          <p:cNvSpPr>
            <a:spLocks noGrp="1"/>
          </p:cNvSpPr>
          <p:nvPr>
            <p:ph type="title"/>
          </p:nvPr>
        </p:nvSpPr>
        <p:spPr/>
        <p:txBody>
          <a:bodyPr/>
          <a:lstStyle/>
          <a:p>
            <a:r>
              <a:rPr lang="fr-BE" altLang="en-US" smtClean="0"/>
              <a:t>CwicSmart access to FedEO</a:t>
            </a:r>
            <a:endParaRPr lang="en-US" altLang="en-US" smtClean="0"/>
          </a:p>
        </p:txBody>
      </p:sp>
      <p:sp>
        <p:nvSpPr>
          <p:cNvPr id="6" name="Oval Callout 5"/>
          <p:cNvSpPr>
            <a:spLocks noChangeArrowheads="1"/>
          </p:cNvSpPr>
          <p:nvPr/>
        </p:nvSpPr>
        <p:spPr bwMode="auto">
          <a:xfrm>
            <a:off x="4140200" y="4291013"/>
            <a:ext cx="1547813" cy="1079500"/>
          </a:xfrm>
          <a:prstGeom prst="wedgeEllipseCallout">
            <a:avLst>
              <a:gd name="adj1" fmla="val -68329"/>
              <a:gd name="adj2" fmla="val 49616"/>
            </a:avLst>
          </a:prstGeom>
          <a:solidFill>
            <a:srgbClr val="FFFF99"/>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r>
              <a:rPr lang="fr-BE" sz="1000" dirty="0" err="1">
                <a:latin typeface="+mn-lt"/>
                <a:ea typeface="+mn-ea"/>
              </a:rPr>
              <a:t>FedEO</a:t>
            </a:r>
            <a:r>
              <a:rPr lang="fr-BE" sz="1000" dirty="0">
                <a:latin typeface="+mn-lt"/>
                <a:ea typeface="+mn-ea"/>
              </a:rPr>
              <a:t> top-</a:t>
            </a:r>
            <a:r>
              <a:rPr lang="fr-BE" sz="1000" dirty="0" err="1">
                <a:latin typeface="+mn-lt"/>
                <a:ea typeface="+mn-ea"/>
              </a:rPr>
              <a:t>level</a:t>
            </a:r>
            <a:r>
              <a:rPr lang="fr-BE" sz="1000" dirty="0">
                <a:latin typeface="+mn-lt"/>
                <a:ea typeface="+mn-ea"/>
              </a:rPr>
              <a:t> OSDD</a:t>
            </a:r>
            <a:endParaRPr lang="en-US" sz="1000" dirty="0">
              <a:latin typeface="+mn-lt"/>
              <a:ea typeface="+mn-ea"/>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r>
              <a:rPr lang="fr-BE" altLang="en-US" smtClean="0"/>
              <a:t>CwicSmart access to FedEO</a:t>
            </a:r>
            <a:endParaRPr lang="en-US" altLang="en-US" smtClean="0"/>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13" y="1038225"/>
            <a:ext cx="7735887"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fr-BE" altLang="en-US" smtClean="0"/>
              <a:t>CwicSmart access to FedEO</a:t>
            </a:r>
            <a:endParaRPr lang="en-US" altLang="en-US" smtClean="0"/>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 y="1235075"/>
            <a:ext cx="918845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Footer Placeholder 3"/>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eaLnBrk="1" hangingPunct="1"/>
            <a:r>
              <a:rPr lang="en-US" altLang="en-US" sz="800" smtClean="0">
                <a:solidFill>
                  <a:schemeClr val="bg2"/>
                </a:solidFill>
              </a:rPr>
              <a:t>WGISS#39 | FedEO Demo | Tsukuba Japan | 14 May 2015 </a:t>
            </a:r>
            <a:endParaRPr lang="en-GB" altLang="en-US" sz="800" smtClean="0">
              <a:solidFill>
                <a:schemeClr val="bg2"/>
              </a:solidFill>
            </a:endParaRPr>
          </a:p>
        </p:txBody>
      </p:sp>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620713"/>
            <a:ext cx="6110287"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5" y="2103438"/>
            <a:ext cx="7219950"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Content Placeholder 2"/>
          <p:cNvSpPr>
            <a:spLocks noGrp="1"/>
          </p:cNvSpPr>
          <p:nvPr>
            <p:ph idx="1"/>
          </p:nvPr>
        </p:nvSpPr>
        <p:spPr/>
        <p:txBody>
          <a:bodyPr/>
          <a:lstStyle/>
          <a:p>
            <a:endParaRPr lang="fr-BE" altLang="en-US" smtClean="0"/>
          </a:p>
          <a:p>
            <a:r>
              <a:rPr lang="fr-BE" altLang="en-US" smtClean="0"/>
              <a:t>More info:</a:t>
            </a:r>
          </a:p>
          <a:p>
            <a:pPr lvl="1"/>
            <a:r>
              <a:rPr lang="fr-BE" altLang="en-US" smtClean="0"/>
              <a:t>http://ceos.org/ourwork/workinggroups/wgiss/projects/fedeo/</a:t>
            </a:r>
          </a:p>
          <a:p>
            <a:endParaRPr lang="fr-BE" altLang="en-US" smtClean="0"/>
          </a:p>
          <a:p>
            <a:r>
              <a:rPr lang="fr-BE" altLang="en-US" smtClean="0"/>
              <a:t>Questions ?</a:t>
            </a:r>
            <a:endParaRPr lang="en-US" alt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GB" altLang="en-US" smtClean="0"/>
              <a:t>FedEO Test/Developmnet Evironment</a:t>
            </a:r>
          </a:p>
        </p:txBody>
      </p:sp>
      <p:sp>
        <p:nvSpPr>
          <p:cNvPr id="28674" name="Rectangle 6"/>
          <p:cNvSpPr>
            <a:spLocks noChangeArrowheads="1"/>
          </p:cNvSpPr>
          <p:nvPr/>
        </p:nvSpPr>
        <p:spPr bwMode="auto">
          <a:xfrm>
            <a:off x="1530350" y="1462088"/>
            <a:ext cx="2433638" cy="12255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8675" name="Rectangle 14"/>
          <p:cNvSpPr>
            <a:spLocks noChangeArrowheads="1"/>
          </p:cNvSpPr>
          <p:nvPr/>
        </p:nvSpPr>
        <p:spPr bwMode="auto">
          <a:xfrm>
            <a:off x="1752600" y="3121025"/>
            <a:ext cx="1966913" cy="720725"/>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a:r>
              <a:rPr lang="en-US" altLang="en-US" sz="1800" b="1"/>
              <a:t>FedEO@SPB</a:t>
            </a:r>
          </a:p>
        </p:txBody>
      </p:sp>
      <p:sp>
        <p:nvSpPr>
          <p:cNvPr id="28676" name="Rectangle 19"/>
          <p:cNvSpPr>
            <a:spLocks noChangeArrowheads="1"/>
          </p:cNvSpPr>
          <p:nvPr/>
        </p:nvSpPr>
        <p:spPr bwMode="auto">
          <a:xfrm>
            <a:off x="3038475" y="5715000"/>
            <a:ext cx="1036638" cy="347663"/>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8677" name="Text Box 30"/>
          <p:cNvSpPr txBox="1">
            <a:spLocks noChangeArrowheads="1"/>
          </p:cNvSpPr>
          <p:nvPr/>
        </p:nvSpPr>
        <p:spPr bwMode="auto">
          <a:xfrm>
            <a:off x="1327150" y="4911725"/>
            <a:ext cx="2597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GB" altLang="en-US" sz="1200" b="1">
                <a:latin typeface="Arial" pitchFamily="34" charset="0"/>
              </a:rPr>
              <a:t>(European) Scientific Catalogues </a:t>
            </a:r>
          </a:p>
          <a:p>
            <a:r>
              <a:rPr lang="en-GB" altLang="en-US" sz="1200" b="1">
                <a:latin typeface="Arial" pitchFamily="34" charset="0"/>
              </a:rPr>
              <a:t>&amp; Services for test</a:t>
            </a:r>
          </a:p>
          <a:p>
            <a:endParaRPr lang="en-GB" altLang="en-US" sz="1200" b="1">
              <a:latin typeface="Arial" pitchFamily="34" charset="0"/>
            </a:endParaRPr>
          </a:p>
        </p:txBody>
      </p:sp>
      <p:sp>
        <p:nvSpPr>
          <p:cNvPr id="28678" name="Rectangle 31"/>
          <p:cNvSpPr>
            <a:spLocks noChangeArrowheads="1"/>
          </p:cNvSpPr>
          <p:nvPr/>
        </p:nvSpPr>
        <p:spPr bwMode="auto">
          <a:xfrm>
            <a:off x="2981325" y="5280025"/>
            <a:ext cx="1050925" cy="319088"/>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8679" name="Text Box 32"/>
          <p:cNvSpPr txBox="1">
            <a:spLocks noChangeArrowheads="1"/>
          </p:cNvSpPr>
          <p:nvPr/>
        </p:nvSpPr>
        <p:spPr bwMode="auto">
          <a:xfrm>
            <a:off x="2990850" y="5272088"/>
            <a:ext cx="1003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pPr algn="ctr"/>
            <a:r>
              <a:rPr lang="fr-FR" altLang="en-US" sz="1000">
                <a:latin typeface="Arial" pitchFamily="34" charset="0"/>
              </a:rPr>
              <a:t>JAXA</a:t>
            </a:r>
            <a:endParaRPr lang="en-US" altLang="en-US" sz="1000">
              <a:latin typeface="Arial" pitchFamily="34" charset="0"/>
            </a:endParaRPr>
          </a:p>
        </p:txBody>
      </p:sp>
      <p:sp>
        <p:nvSpPr>
          <p:cNvPr id="28680" name="Rectangle 66"/>
          <p:cNvSpPr>
            <a:spLocks noChangeArrowheads="1"/>
          </p:cNvSpPr>
          <p:nvPr/>
        </p:nvSpPr>
        <p:spPr bwMode="auto">
          <a:xfrm>
            <a:off x="1331913" y="5818188"/>
            <a:ext cx="1295400" cy="274637"/>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8681" name="Text Box 80"/>
          <p:cNvSpPr txBox="1">
            <a:spLocks noChangeArrowheads="1"/>
          </p:cNvSpPr>
          <p:nvPr/>
        </p:nvSpPr>
        <p:spPr bwMode="auto">
          <a:xfrm>
            <a:off x="1403350" y="5797550"/>
            <a:ext cx="12922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000">
                <a:latin typeface="Arial" pitchFamily="34" charset="0"/>
              </a:rPr>
              <a:t>EUMETSAT (order)</a:t>
            </a:r>
            <a:endParaRPr lang="en-US" altLang="en-US" sz="1000">
              <a:latin typeface="Arial" pitchFamily="34" charset="0"/>
            </a:endParaRPr>
          </a:p>
        </p:txBody>
      </p:sp>
      <p:sp>
        <p:nvSpPr>
          <p:cNvPr id="28682" name="Text Box 105"/>
          <p:cNvSpPr txBox="1">
            <a:spLocks noChangeArrowheads="1"/>
          </p:cNvSpPr>
          <p:nvPr/>
        </p:nvSpPr>
        <p:spPr bwMode="auto">
          <a:xfrm>
            <a:off x="3135313" y="5775325"/>
            <a:ext cx="8826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en-US" altLang="en-US" sz="1000">
                <a:latin typeface="Arial" pitchFamily="34" charset="0"/>
              </a:rPr>
              <a:t>OTHERS …</a:t>
            </a:r>
            <a:endParaRPr lang="en-US" altLang="en-US" sz="900">
              <a:latin typeface="Arial" pitchFamily="34" charset="0"/>
            </a:endParaRPr>
          </a:p>
        </p:txBody>
      </p:sp>
      <p:sp>
        <p:nvSpPr>
          <p:cNvPr id="28683" name="Rectangle 12"/>
          <p:cNvSpPr>
            <a:spLocks noChangeArrowheads="1"/>
          </p:cNvSpPr>
          <p:nvPr/>
        </p:nvSpPr>
        <p:spPr bwMode="auto">
          <a:xfrm>
            <a:off x="827088" y="4840288"/>
            <a:ext cx="3816350" cy="13144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cxnSp>
        <p:nvCxnSpPr>
          <p:cNvPr id="28684" name="Straight Arrow Connector 20"/>
          <p:cNvCxnSpPr>
            <a:cxnSpLocks noChangeShapeType="1"/>
            <a:stCxn id="28675" idx="2"/>
            <a:endCxn id="28683" idx="0"/>
          </p:cNvCxnSpPr>
          <p:nvPr/>
        </p:nvCxnSpPr>
        <p:spPr bwMode="auto">
          <a:xfrm flipH="1">
            <a:off x="2735263" y="3841750"/>
            <a:ext cx="1587" cy="99853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685" name="Straight Arrow Connector 21"/>
          <p:cNvCxnSpPr>
            <a:cxnSpLocks noChangeShapeType="1"/>
            <a:stCxn id="28674" idx="2"/>
            <a:endCxn id="28675" idx="0"/>
          </p:cNvCxnSpPr>
          <p:nvPr/>
        </p:nvCxnSpPr>
        <p:spPr bwMode="auto">
          <a:xfrm flipH="1">
            <a:off x="2735263" y="2687638"/>
            <a:ext cx="12700" cy="4333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8686" name="Text Box 7"/>
          <p:cNvSpPr txBox="1">
            <a:spLocks noChangeArrowheads="1"/>
          </p:cNvSpPr>
          <p:nvPr/>
        </p:nvSpPr>
        <p:spPr bwMode="auto">
          <a:xfrm>
            <a:off x="1604963" y="1609725"/>
            <a:ext cx="2246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200">
                <a:latin typeface="Arial" pitchFamily="34" charset="0"/>
              </a:rPr>
              <a:t>Test / Development GUI @ SPB</a:t>
            </a:r>
            <a:endParaRPr lang="en-US" altLang="en-US" sz="1200">
              <a:latin typeface="Arial" pitchFamily="34" charset="0"/>
            </a:endParaRPr>
          </a:p>
        </p:txBody>
      </p:sp>
      <p:sp>
        <p:nvSpPr>
          <p:cNvPr id="6164" name="TextBox 49"/>
          <p:cNvSpPr txBox="1">
            <a:spLocks noChangeArrowheads="1"/>
          </p:cNvSpPr>
          <p:nvPr/>
        </p:nvSpPr>
        <p:spPr bwMode="auto">
          <a:xfrm>
            <a:off x="5148263" y="1557338"/>
            <a:ext cx="3600450" cy="4754562"/>
          </a:xfrm>
          <a:prstGeom prst="rect">
            <a:avLst/>
          </a:prstGeom>
          <a:noFill/>
          <a:ln>
            <a:noFill/>
          </a:ln>
          <a:extLst/>
        </p:spPr>
        <p:txBody>
          <a:bodyPr>
            <a:spAutoFit/>
          </a:bodyPr>
          <a:lstStyle>
            <a:lvl1pPr eaLnBrk="0" hangingPunct="0">
              <a:defRPr sz="2000">
                <a:solidFill>
                  <a:schemeClr val="tx1"/>
                </a:solidFill>
                <a:latin typeface="Verdana" charset="0"/>
                <a:ea typeface="MS PGothic" charset="0"/>
                <a:cs typeface="MS PGothic" charset="0"/>
              </a:defRPr>
            </a:lvl1pPr>
            <a:lvl2pPr marL="742950" indent="-285750" eaLnBrk="0" hangingPunct="0">
              <a:defRPr sz="2000">
                <a:solidFill>
                  <a:schemeClr val="tx1"/>
                </a:solidFill>
                <a:latin typeface="Verdana" charset="0"/>
                <a:ea typeface="MS PGothic" charset="0"/>
                <a:cs typeface="MS PGothic" charset="0"/>
              </a:defRPr>
            </a:lvl2pPr>
            <a:lvl3pPr marL="1143000" indent="-228600" eaLnBrk="0" hangingPunct="0">
              <a:defRPr sz="2000">
                <a:solidFill>
                  <a:schemeClr val="tx1"/>
                </a:solidFill>
                <a:latin typeface="Verdana" charset="0"/>
                <a:ea typeface="MS PGothic" charset="0"/>
                <a:cs typeface="MS PGothic" charset="0"/>
              </a:defRPr>
            </a:lvl3pPr>
            <a:lvl4pPr marL="1600200" indent="-228600" eaLnBrk="0" hangingPunct="0">
              <a:defRPr sz="2000">
                <a:solidFill>
                  <a:schemeClr val="tx1"/>
                </a:solidFill>
                <a:latin typeface="Verdana" charset="0"/>
                <a:ea typeface="MS PGothic" charset="0"/>
                <a:cs typeface="MS PGothic" charset="0"/>
              </a:defRPr>
            </a:lvl4pPr>
            <a:lvl5pPr marL="2057400" indent="-228600" eaLnBrk="0" hangingPunct="0">
              <a:defRPr sz="20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Verdana" charset="0"/>
                <a:ea typeface="MS PGothic" charset="0"/>
                <a:cs typeface="MS PGothic" charset="0"/>
              </a:defRPr>
            </a:lvl9pPr>
          </a:lstStyle>
          <a:p>
            <a:pPr eaLnBrk="1" hangingPunct="1">
              <a:spcBef>
                <a:spcPts val="600"/>
              </a:spcBef>
              <a:defRPr/>
            </a:pPr>
            <a:r>
              <a:rPr lang="en-GB" sz="1600" dirty="0" err="1" smtClean="0"/>
              <a:t>FedEO@SPB</a:t>
            </a:r>
            <a:r>
              <a:rPr lang="en-GB" sz="1600" dirty="0" smtClean="0"/>
              <a:t> is the test/development instance:</a:t>
            </a:r>
          </a:p>
          <a:p>
            <a:pPr marL="285750" indent="-285750" eaLnBrk="1" hangingPunct="1">
              <a:spcBef>
                <a:spcPts val="600"/>
              </a:spcBef>
              <a:buFont typeface="Arial"/>
              <a:buChar char="•"/>
              <a:defRPr/>
            </a:pPr>
            <a:r>
              <a:rPr lang="en-GB" sz="1400" dirty="0" smtClean="0"/>
              <a:t>New features, evolutions and enhancements</a:t>
            </a:r>
          </a:p>
          <a:p>
            <a:pPr marL="285750" indent="-285750" eaLnBrk="1" hangingPunct="1">
              <a:spcBef>
                <a:spcPts val="600"/>
              </a:spcBef>
              <a:buFont typeface="Arial"/>
              <a:buChar char="•"/>
              <a:defRPr/>
            </a:pPr>
            <a:r>
              <a:rPr lang="en-GB" sz="1400" dirty="0" smtClean="0"/>
              <a:t>Interface tests with new catalogues from (new) </a:t>
            </a:r>
            <a:r>
              <a:rPr lang="en-GB" sz="1400" dirty="0" err="1" smtClean="0"/>
              <a:t>FedEO</a:t>
            </a:r>
            <a:r>
              <a:rPr lang="en-GB" sz="1400" dirty="0" smtClean="0"/>
              <a:t> partners</a:t>
            </a:r>
          </a:p>
          <a:p>
            <a:pPr marL="285750" indent="-285750" eaLnBrk="1" hangingPunct="1">
              <a:spcBef>
                <a:spcPts val="600"/>
              </a:spcBef>
              <a:buFont typeface="Arial"/>
              <a:buChar char="•"/>
              <a:defRPr/>
            </a:pPr>
            <a:r>
              <a:rPr lang="en-GB" sz="1400" dirty="0" smtClean="0"/>
              <a:t>Catalogues connected to </a:t>
            </a:r>
            <a:r>
              <a:rPr lang="en-GB" sz="1400" dirty="0" err="1" smtClean="0"/>
              <a:t>FedEO@SPB</a:t>
            </a:r>
            <a:r>
              <a:rPr lang="en-GB" sz="1400" dirty="0" smtClean="0"/>
              <a:t> are mainly testing instances (i.e. for integration)</a:t>
            </a:r>
          </a:p>
          <a:p>
            <a:pPr marL="285750" indent="-285750" eaLnBrk="1" hangingPunct="1">
              <a:spcBef>
                <a:spcPts val="600"/>
              </a:spcBef>
              <a:buFont typeface="Arial"/>
              <a:buChar char="•"/>
              <a:defRPr/>
            </a:pPr>
            <a:r>
              <a:rPr lang="en-GB" sz="1400" dirty="0" smtClean="0"/>
              <a:t>Joint activities with partners to perform integration tests</a:t>
            </a:r>
          </a:p>
          <a:p>
            <a:pPr eaLnBrk="1" hangingPunct="1">
              <a:spcBef>
                <a:spcPts val="600"/>
              </a:spcBef>
              <a:defRPr/>
            </a:pPr>
            <a:endParaRPr lang="en-US" sz="1600" dirty="0" smtClean="0"/>
          </a:p>
          <a:p>
            <a:pPr eaLnBrk="1" hangingPunct="1">
              <a:spcBef>
                <a:spcPts val="600"/>
              </a:spcBef>
              <a:defRPr/>
            </a:pPr>
            <a:r>
              <a:rPr lang="en-US" sz="1600" dirty="0" smtClean="0"/>
              <a:t>Transfer to operations once developments and/or new catalogues integration tests are completed</a:t>
            </a:r>
            <a:endParaRPr lang="en-GB" sz="1600" dirty="0" smtClean="0"/>
          </a:p>
          <a:p>
            <a:pPr eaLnBrk="1" hangingPunct="1">
              <a:spcBef>
                <a:spcPts val="600"/>
              </a:spcBef>
              <a:defRPr/>
            </a:pPr>
            <a:endParaRPr lang="en-GB" sz="1600" dirty="0" smtClean="0"/>
          </a:p>
        </p:txBody>
      </p:sp>
      <p:sp>
        <p:nvSpPr>
          <p:cNvPr id="28688" name="Rectangle 66"/>
          <p:cNvSpPr>
            <a:spLocks noChangeArrowheads="1"/>
          </p:cNvSpPr>
          <p:nvPr/>
        </p:nvSpPr>
        <p:spPr bwMode="auto">
          <a:xfrm>
            <a:off x="971550" y="5373688"/>
            <a:ext cx="1031875" cy="274637"/>
          </a:xfrm>
          <a:prstGeom prst="rect">
            <a:avLst/>
          </a:prstGeom>
          <a:solidFill>
            <a:srgbClr val="FFFF99"/>
          </a:solidFill>
          <a:ln w="9525">
            <a:solidFill>
              <a:schemeClr val="tx1"/>
            </a:solidFill>
            <a:miter lim="800000"/>
            <a:headEnd/>
            <a:tailEnd/>
          </a:ln>
        </p:spPr>
        <p:txBody>
          <a:bodyPr wrap="none" anchor="ct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endParaRPr lang="en-US" altLang="en-US" sz="1800"/>
          </a:p>
        </p:txBody>
      </p:sp>
      <p:sp>
        <p:nvSpPr>
          <p:cNvPr id="28689" name="Text Box 80"/>
          <p:cNvSpPr txBox="1">
            <a:spLocks noChangeArrowheads="1"/>
          </p:cNvSpPr>
          <p:nvPr/>
        </p:nvSpPr>
        <p:spPr bwMode="auto">
          <a:xfrm>
            <a:off x="1042988" y="5373688"/>
            <a:ext cx="9667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ea typeface="MS PGothic" pitchFamily="34" charset="-128"/>
              </a:defRPr>
            </a:lvl1pPr>
            <a:lvl2pPr marL="742950" indent="-285750" eaLnBrk="0" hangingPunct="0">
              <a:defRPr sz="2000">
                <a:solidFill>
                  <a:schemeClr val="tx1"/>
                </a:solidFill>
                <a:latin typeface="Verdana" pitchFamily="34" charset="0"/>
                <a:ea typeface="MS PGothic" pitchFamily="34" charset="-128"/>
              </a:defRPr>
            </a:lvl2pPr>
            <a:lvl3pPr marL="1143000" indent="-228600" eaLnBrk="0" hangingPunct="0">
              <a:defRPr sz="2000">
                <a:solidFill>
                  <a:schemeClr val="tx1"/>
                </a:solidFill>
                <a:latin typeface="Verdana" pitchFamily="34" charset="0"/>
                <a:ea typeface="MS PGothic" pitchFamily="34" charset="-128"/>
              </a:defRPr>
            </a:lvl3pPr>
            <a:lvl4pPr marL="1600200" indent="-228600" eaLnBrk="0" hangingPunct="0">
              <a:defRPr sz="2000">
                <a:solidFill>
                  <a:schemeClr val="tx1"/>
                </a:solidFill>
                <a:latin typeface="Verdana" pitchFamily="34" charset="0"/>
                <a:ea typeface="MS PGothic" pitchFamily="34" charset="-128"/>
              </a:defRPr>
            </a:lvl4pPr>
            <a:lvl5pPr marL="2057400" indent="-228600" eaLnBrk="0" hangingPunct="0">
              <a:defRPr sz="20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MS PGothic" pitchFamily="34" charset="-128"/>
              </a:defRPr>
            </a:lvl9pPr>
          </a:lstStyle>
          <a:p>
            <a:r>
              <a:rPr lang="fr-FR" altLang="en-US" sz="1000">
                <a:latin typeface="Arial" pitchFamily="34" charset="0"/>
              </a:rPr>
              <a:t>CNES-THEIA</a:t>
            </a:r>
            <a:endParaRPr lang="en-US" altLang="en-US" sz="1000">
              <a:latin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395288" y="188913"/>
            <a:ext cx="8229600" cy="922337"/>
          </a:xfrm>
        </p:spPr>
        <p:txBody>
          <a:bodyPr/>
          <a:lstStyle/>
          <a:p>
            <a:pPr eaLnBrk="1" hangingPunct="1"/>
            <a:r>
              <a:rPr lang="en-GB" altLang="en-US" smtClean="0"/>
              <a:t>FedEO Current Operational Set-up</a:t>
            </a:r>
          </a:p>
        </p:txBody>
      </p:sp>
      <p:sp>
        <p:nvSpPr>
          <p:cNvPr id="47106" name="Content Placeholder 2"/>
          <p:cNvSpPr>
            <a:spLocks noGrp="1"/>
          </p:cNvSpPr>
          <p:nvPr>
            <p:ph idx="1"/>
          </p:nvPr>
        </p:nvSpPr>
        <p:spPr>
          <a:xfrm>
            <a:off x="179388" y="1341438"/>
            <a:ext cx="8856662" cy="4824412"/>
          </a:xfrm>
        </p:spPr>
        <p:txBody>
          <a:bodyPr/>
          <a:lstStyle/>
          <a:p>
            <a:pPr eaLnBrk="1" hangingPunct="1">
              <a:defRPr/>
            </a:pPr>
            <a:r>
              <a:rPr lang="en-US" dirty="0" err="1">
                <a:solidFill>
                  <a:schemeClr val="tx1"/>
                </a:solidFill>
                <a:ea typeface="ＭＳ Ｐゴシック" charset="0"/>
                <a:cs typeface="ＭＳ Ｐゴシック" charset="0"/>
              </a:rPr>
              <a:t>FedEO</a:t>
            </a:r>
            <a:r>
              <a:rPr lang="en-US" dirty="0">
                <a:solidFill>
                  <a:schemeClr val="tx1"/>
                </a:solidFill>
                <a:ea typeface="ＭＳ Ｐゴシック" charset="0"/>
                <a:cs typeface="ＭＳ Ｐゴシック" charset="0"/>
              </a:rPr>
              <a:t> end-point/component on </a:t>
            </a:r>
            <a:r>
              <a:rPr lang="en-US" dirty="0" err="1">
                <a:solidFill>
                  <a:schemeClr val="tx1"/>
                </a:solidFill>
                <a:ea typeface="ＭＳ Ｐゴシック" charset="0"/>
                <a:cs typeface="ＭＳ Ｐゴシック" charset="0"/>
              </a:rPr>
              <a:t>Interoute</a:t>
            </a:r>
            <a:r>
              <a:rPr lang="en-US" dirty="0">
                <a:solidFill>
                  <a:schemeClr val="tx1"/>
                </a:solidFill>
                <a:ea typeface="ＭＳ Ｐゴシック" charset="0"/>
                <a:cs typeface="ＭＳ Ｐゴシック" charset="0"/>
              </a:rPr>
              <a:t> </a:t>
            </a:r>
            <a:r>
              <a:rPr lang="en-US" dirty="0" smtClean="0">
                <a:solidFill>
                  <a:schemeClr val="tx1"/>
                </a:solidFill>
                <a:ea typeface="ＭＳ Ｐゴシック" charset="0"/>
                <a:cs typeface="ＭＳ Ｐゴシック" charset="0"/>
              </a:rPr>
              <a:t>Cloud including hot back-up and test platforms; development platform </a:t>
            </a:r>
            <a:r>
              <a:rPr lang="en-US" dirty="0">
                <a:solidFill>
                  <a:schemeClr val="tx1"/>
                </a:solidFill>
                <a:ea typeface="ＭＳ Ｐゴシック" charset="0"/>
                <a:cs typeface="ＭＳ Ｐゴシック" charset="0"/>
              </a:rPr>
              <a:t>at </a:t>
            </a:r>
            <a:r>
              <a:rPr lang="en-US" dirty="0" err="1">
                <a:solidFill>
                  <a:schemeClr val="tx1"/>
                </a:solidFill>
                <a:ea typeface="ＭＳ Ｐゴシック" charset="0"/>
                <a:cs typeface="ＭＳ Ｐゴシック" charset="0"/>
              </a:rPr>
              <a:t>Spacebel</a:t>
            </a:r>
            <a:r>
              <a:rPr lang="en-US" dirty="0">
                <a:solidFill>
                  <a:schemeClr val="tx1"/>
                </a:solidFill>
                <a:ea typeface="ＭＳ Ｐゴシック" charset="0"/>
                <a:cs typeface="ＭＳ Ｐゴシック" charset="0"/>
              </a:rPr>
              <a:t>.</a:t>
            </a:r>
          </a:p>
          <a:p>
            <a:pPr lvl="1" eaLnBrk="1" hangingPunct="1">
              <a:buFont typeface="Verdana" charset="0"/>
              <a:buChar char="–"/>
              <a:defRPr/>
            </a:pPr>
            <a:r>
              <a:rPr lang="en-US" sz="1400" dirty="0" smtClean="0">
                <a:solidFill>
                  <a:schemeClr val="tx1"/>
                </a:solidFill>
                <a:ea typeface="ＭＳ Ｐゴシック" charset="0"/>
                <a:cs typeface="ＭＳ Ｐゴシック" charset="0"/>
              </a:rPr>
              <a:t>Link on Cloud: </a:t>
            </a:r>
            <a:r>
              <a:rPr lang="en-US" sz="1400" dirty="0">
                <a:solidFill>
                  <a:schemeClr val="tx1"/>
                </a:solidFill>
                <a:ea typeface="MS PGothic" charset="0"/>
                <a:hlinkClick r:id="rId2"/>
              </a:rPr>
              <a:t>http://fedeo.esa.int</a:t>
            </a:r>
            <a:endParaRPr lang="en-US" sz="1400" dirty="0">
              <a:solidFill>
                <a:schemeClr val="tx1"/>
              </a:solidFill>
              <a:ea typeface="ＭＳ Ｐゴシック" charset="0"/>
              <a:cs typeface="ＭＳ Ｐゴシック" charset="0"/>
            </a:endParaRPr>
          </a:p>
          <a:p>
            <a:pPr marL="0" indent="0" eaLnBrk="1" hangingPunct="1">
              <a:buFontTx/>
              <a:buNone/>
              <a:defRPr/>
            </a:pPr>
            <a:endParaRPr lang="en-US" sz="600" dirty="0">
              <a:solidFill>
                <a:schemeClr val="tx1"/>
              </a:solidFill>
              <a:ea typeface="MS PGothic" charset="0"/>
            </a:endParaRPr>
          </a:p>
          <a:p>
            <a:pPr eaLnBrk="1" hangingPunct="1">
              <a:defRPr/>
            </a:pPr>
            <a:r>
              <a:rPr lang="en-US" dirty="0">
                <a:solidFill>
                  <a:schemeClr val="tx1"/>
                </a:solidFill>
                <a:ea typeface="MS PGothic" charset="0"/>
              </a:rPr>
              <a:t>Info on </a:t>
            </a:r>
            <a:r>
              <a:rPr lang="en-US" dirty="0" err="1">
                <a:solidFill>
                  <a:schemeClr val="tx1"/>
                </a:solidFill>
                <a:ea typeface="MS PGothic" charset="0"/>
              </a:rPr>
              <a:t>Opensearch</a:t>
            </a:r>
            <a:r>
              <a:rPr lang="en-US" dirty="0">
                <a:solidFill>
                  <a:schemeClr val="tx1"/>
                </a:solidFill>
                <a:ea typeface="MS PGothic" charset="0"/>
              </a:rPr>
              <a:t> implementation available at: </a:t>
            </a:r>
            <a:r>
              <a:rPr lang="en-US" sz="1400" dirty="0">
                <a:solidFill>
                  <a:schemeClr val="tx1"/>
                </a:solidFill>
                <a:ea typeface="MS PGothic" charset="0"/>
                <a:hlinkClick r:id="rId2"/>
              </a:rPr>
              <a:t>http://fedeo.esa.int/opensearch/readme.html</a:t>
            </a:r>
            <a:r>
              <a:rPr lang="en-US" sz="1400" dirty="0">
                <a:solidFill>
                  <a:schemeClr val="tx1"/>
                </a:solidFill>
                <a:ea typeface="MS PGothic" charset="0"/>
              </a:rPr>
              <a:t> (Main)</a:t>
            </a:r>
            <a:r>
              <a:rPr lang="en-US" sz="1400" dirty="0">
                <a:solidFill>
                  <a:schemeClr val="tx1"/>
                </a:solidFill>
                <a:ea typeface="MS PGothic" charset="0"/>
                <a:hlinkClick r:id="rId3"/>
              </a:rPr>
              <a:t>http://geo.spacebel.be/opensearch/readme.html</a:t>
            </a:r>
            <a:r>
              <a:rPr lang="en-US" sz="1400" dirty="0">
                <a:solidFill>
                  <a:schemeClr val="tx1"/>
                </a:solidFill>
                <a:ea typeface="MS PGothic" charset="0"/>
              </a:rPr>
              <a:t> (Test)</a:t>
            </a:r>
          </a:p>
          <a:p>
            <a:pPr eaLnBrk="1" hangingPunct="1">
              <a:defRPr/>
            </a:pPr>
            <a:endParaRPr lang="en-US" sz="1100" dirty="0">
              <a:solidFill>
                <a:schemeClr val="tx1"/>
              </a:solidFill>
              <a:ea typeface="MS PGothic" charset="0"/>
            </a:endParaRPr>
          </a:p>
          <a:p>
            <a:pPr eaLnBrk="1" hangingPunct="1">
              <a:defRPr/>
            </a:pPr>
            <a:r>
              <a:rPr lang="en-US" dirty="0" err="1">
                <a:solidFill>
                  <a:schemeClr val="tx1"/>
                </a:solidFill>
                <a:ea typeface="MS PGothic" charset="0"/>
              </a:rPr>
              <a:t>FedEO</a:t>
            </a:r>
            <a:r>
              <a:rPr lang="en-US" dirty="0">
                <a:solidFill>
                  <a:schemeClr val="tx1"/>
                </a:solidFill>
                <a:ea typeface="MS PGothic" charset="0"/>
              </a:rPr>
              <a:t> accessible for demos and administration through a dedicated Client Portal: </a:t>
            </a:r>
            <a:r>
              <a:rPr lang="en-US" sz="1400" dirty="0">
                <a:solidFill>
                  <a:schemeClr val="tx1"/>
                </a:solidFill>
                <a:ea typeface="MS PGothic" charset="0"/>
                <a:hlinkClick r:id="rId4"/>
              </a:rPr>
              <a:t>http://services-test.eoportal.org/web/guest/fedeo-demo-services</a:t>
            </a:r>
            <a:endParaRPr lang="en-US" sz="1400" dirty="0">
              <a:solidFill>
                <a:schemeClr val="tx1"/>
              </a:solidFill>
              <a:ea typeface="MS PGothic" charset="0"/>
            </a:endParaRPr>
          </a:p>
          <a:p>
            <a:pPr lvl="1" eaLnBrk="1" hangingPunct="1">
              <a:buFont typeface="Verdana" charset="0"/>
              <a:buChar char="–"/>
              <a:defRPr/>
            </a:pPr>
            <a:r>
              <a:rPr lang="en-US" sz="1400" dirty="0">
                <a:solidFill>
                  <a:schemeClr val="tx1"/>
                </a:solidFill>
                <a:ea typeface="ＭＳ Ｐゴシック" charset="0"/>
                <a:cs typeface="ＭＳ Ｐゴシック" charset="0"/>
              </a:rPr>
              <a:t>SSE Portal implementation (Primary Client) under TTO</a:t>
            </a:r>
          </a:p>
          <a:p>
            <a:pPr lvl="1" eaLnBrk="1" hangingPunct="1">
              <a:buFont typeface="Verdana" charset="0"/>
              <a:buChar char="–"/>
              <a:defRPr/>
            </a:pPr>
            <a:r>
              <a:rPr lang="en-US" sz="1400" dirty="0">
                <a:solidFill>
                  <a:schemeClr val="tx1"/>
                </a:solidFill>
                <a:ea typeface="ＭＳ Ｐゴシック" charset="0"/>
                <a:cs typeface="ＭＳ Ｐゴシック" charset="0"/>
              </a:rPr>
              <a:t>Future migration into ESA </a:t>
            </a:r>
            <a:r>
              <a:rPr lang="en-US" sz="1400" dirty="0" err="1">
                <a:solidFill>
                  <a:schemeClr val="tx1"/>
                </a:solidFill>
                <a:ea typeface="ＭＳ Ｐゴシック" charset="0"/>
                <a:cs typeface="ＭＳ Ｐゴシック" charset="0"/>
              </a:rPr>
              <a:t>eoPortal</a:t>
            </a:r>
            <a:endParaRPr lang="en-US" sz="1400" dirty="0">
              <a:solidFill>
                <a:schemeClr val="tx1"/>
              </a:solidFill>
              <a:ea typeface="ＭＳ Ｐゴシック" charset="0"/>
              <a:cs typeface="ＭＳ Ｐゴシック" charset="0"/>
            </a:endParaRPr>
          </a:p>
          <a:p>
            <a:pPr eaLnBrk="1" hangingPunct="1">
              <a:defRPr/>
            </a:pPr>
            <a:endParaRPr lang="en-US" sz="900" dirty="0">
              <a:solidFill>
                <a:schemeClr val="tx1"/>
              </a:solidFill>
              <a:ea typeface="ＭＳ Ｐゴシック" charset="0"/>
              <a:cs typeface="ＭＳ Ｐゴシック" charset="0"/>
            </a:endParaRPr>
          </a:p>
          <a:p>
            <a:pPr eaLnBrk="1" hangingPunct="1">
              <a:defRPr/>
            </a:pPr>
            <a:r>
              <a:rPr lang="en-US" dirty="0" smtClean="0">
                <a:solidFill>
                  <a:schemeClr val="tx1"/>
                </a:solidFill>
                <a:ea typeface="ＭＳ Ｐゴシック" charset="0"/>
                <a:cs typeface="ＭＳ Ｐゴシック" charset="0"/>
              </a:rPr>
              <a:t>ESA RSS</a:t>
            </a:r>
            <a:r>
              <a:rPr lang="en-US" dirty="0">
                <a:solidFill>
                  <a:schemeClr val="tx1"/>
                </a:solidFill>
                <a:ea typeface="ＭＳ Ｐゴシック" charset="0"/>
                <a:cs typeface="ＭＳ Ｐゴシック" charset="0"/>
              </a:rPr>
              <a:t>/SSE Team in charge of </a:t>
            </a:r>
            <a:r>
              <a:rPr lang="en-US" dirty="0" err="1">
                <a:solidFill>
                  <a:schemeClr val="tx1"/>
                </a:solidFill>
                <a:ea typeface="ＭＳ Ｐゴシック" charset="0"/>
                <a:cs typeface="ＭＳ Ｐゴシック" charset="0"/>
              </a:rPr>
              <a:t>FedEO</a:t>
            </a:r>
            <a:r>
              <a:rPr lang="en-US" dirty="0">
                <a:solidFill>
                  <a:schemeClr val="tx1"/>
                </a:solidFill>
                <a:ea typeface="ＭＳ Ｐゴシック" charset="0"/>
                <a:cs typeface="ＭＳ Ｐゴシック" charset="0"/>
              </a:rPr>
              <a:t> Routine </a:t>
            </a:r>
            <a:r>
              <a:rPr lang="en-US" dirty="0" smtClean="0">
                <a:solidFill>
                  <a:schemeClr val="tx1"/>
                </a:solidFill>
                <a:ea typeface="ＭＳ Ｐゴシック" charset="0"/>
                <a:cs typeface="ＭＳ Ｐゴシック" charset="0"/>
              </a:rPr>
              <a:t>Operations: SLA based on working hours (not 24/7)</a:t>
            </a:r>
            <a:endParaRPr lang="en-US" dirty="0">
              <a:solidFill>
                <a:schemeClr val="tx1"/>
              </a:solidFill>
              <a:ea typeface="ＭＳ Ｐゴシック" charset="0"/>
              <a:cs typeface="ＭＳ Ｐゴシック" charset="0"/>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1_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1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1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ESA presentation</Template>
  <TotalTime>14037</TotalTime>
  <Words>2687</Words>
  <Application>Microsoft Office PowerPoint</Application>
  <PresentationFormat>On-screen Show (4:3)</PresentationFormat>
  <Paragraphs>603</Paragraphs>
  <Slides>79</Slides>
  <Notes>12</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Verdana</vt:lpstr>
      <vt:lpstr>MS PGothic</vt:lpstr>
      <vt:lpstr>Arial</vt:lpstr>
      <vt:lpstr>MS PGothic</vt:lpstr>
      <vt:lpstr>Tahoma</vt:lpstr>
      <vt:lpstr>Calibri</vt:lpstr>
      <vt:lpstr>1_Default Design</vt:lpstr>
      <vt:lpstr>Federated Earth Observation (FedEO) Status</vt:lpstr>
      <vt:lpstr>FedEO: Federated Earth Observation Gateway System</vt:lpstr>
      <vt:lpstr>High Level Concept – Scenario 1 European Data in the International Context</vt:lpstr>
      <vt:lpstr>High Level Concept – Scenario 2 European Users and projects to European and non-European EO data</vt:lpstr>
      <vt:lpstr>FedEO Current Brokered Architecture</vt:lpstr>
      <vt:lpstr>FedEO Back-end Connections</vt:lpstr>
      <vt:lpstr>FedEO Operational Environment</vt:lpstr>
      <vt:lpstr>FedEO Test/Developmnet Evironment</vt:lpstr>
      <vt:lpstr>FedEO Current Operational Set-up</vt:lpstr>
      <vt:lpstr>Two Step Search</vt:lpstr>
      <vt:lpstr>PowerPoint Presentation</vt:lpstr>
      <vt:lpstr>PowerPoint Presentation</vt:lpstr>
      <vt:lpstr>PowerPoint Presentation</vt:lpstr>
      <vt:lpstr>PowerPoint Presentation</vt:lpstr>
      <vt:lpstr>Relation/interfaces with CWIC &amp; IDN</vt:lpstr>
      <vt:lpstr>FedEO OpenSearch Implementation</vt:lpstr>
      <vt:lpstr>FedEO Statistics (April 2015)</vt:lpstr>
      <vt:lpstr>WGISS#39 Japan</vt:lpstr>
      <vt:lpstr>Work performed - Harmonisation</vt:lpstr>
      <vt:lpstr>Work performed – Collection Metadata</vt:lpstr>
      <vt:lpstr>EO Collections discovery/access in GEOSS via FedEO</vt:lpstr>
      <vt:lpstr>GEO Discovery and Access Broker Statistics</vt:lpstr>
      <vt:lpstr>FedEO on WGISS Web Site and contacts</vt:lpstr>
      <vt:lpstr>FedEO Client Partner Guide</vt:lpstr>
      <vt:lpstr>FedEO Data Partners Guide:  How to be accessed by FedEO (1)</vt:lpstr>
      <vt:lpstr>FedEO Data Partners Guide:  How to be accessed by FedEO (2)</vt:lpstr>
      <vt:lpstr>FedEO Data Partners Guide:  How to be accessed by FedEO (3)</vt:lpstr>
      <vt:lpstr>PowerPoint Presentation</vt:lpstr>
      <vt:lpstr>Ongoing/future Activities: FedEO Consolidation &amp; Population</vt:lpstr>
      <vt:lpstr>RESTful interface - Discovery</vt:lpstr>
      <vt:lpstr>Extend HATEOAS for ordering</vt:lpstr>
      <vt:lpstr>RESTful interface - Ordering</vt:lpstr>
      <vt:lpstr>RESTful Interface – Linked Data</vt:lpstr>
      <vt:lpstr>Linked Data - Data Model</vt:lpstr>
      <vt:lpstr>Linked Data</vt:lpstr>
      <vt:lpstr>Improved Search responses</vt:lpstr>
      <vt:lpstr>API Documentation</vt:lpstr>
      <vt:lpstr>PowerPoint Presentation</vt:lpstr>
      <vt:lpstr>Overview</vt:lpstr>
      <vt:lpstr>PowerPoint Presentation</vt:lpstr>
      <vt:lpstr>PowerPoint Presentation</vt:lpstr>
      <vt:lpstr>Work performed – Collection Metadata</vt:lpstr>
      <vt:lpstr>Overview</vt:lpstr>
      <vt:lpstr>SmartHMA Android Client</vt:lpstr>
      <vt:lpstr>SmartHMA Android Client</vt:lpstr>
      <vt:lpstr>Overview</vt:lpstr>
      <vt:lpstr>SSE Portal Client(s)</vt:lpstr>
      <vt:lpstr>SPOT Series Search</vt:lpstr>
      <vt:lpstr>SPOT Dataset Search</vt:lpstr>
      <vt:lpstr>SPOT Dataset Details</vt:lpstr>
      <vt:lpstr>SPOT Dataset Details</vt:lpstr>
      <vt:lpstr>MDA Dataset Search</vt:lpstr>
      <vt:lpstr>G-POD Series Search</vt:lpstr>
      <vt:lpstr>G-POD Dataset Search</vt:lpstr>
      <vt:lpstr>G-POD Dataset Details / (Download)</vt:lpstr>
      <vt:lpstr>VA4 Series Search</vt:lpstr>
      <vt:lpstr>VA4 Dataset Search</vt:lpstr>
      <vt:lpstr>VA4 Dataset Details / Download</vt:lpstr>
      <vt:lpstr>EUMETSAT Series Search</vt:lpstr>
      <vt:lpstr>EUMETSAT Dataset Details / Order</vt:lpstr>
      <vt:lpstr>Science Hub Sentinel-1 Series Search</vt:lpstr>
      <vt:lpstr>Science Hub Sentinel-1 Dataset Search</vt:lpstr>
      <vt:lpstr>Science Hub Sentinel-1 Dataset Download</vt:lpstr>
      <vt:lpstr>LDS-DISSHARM Series Search</vt:lpstr>
      <vt:lpstr>M2CS Dataset Search / Download</vt:lpstr>
      <vt:lpstr>ASF Series Search</vt:lpstr>
      <vt:lpstr>ASF Dataset Search</vt:lpstr>
      <vt:lpstr>ASF Dataset Details/ Download</vt:lpstr>
      <vt:lpstr>Overview</vt:lpstr>
      <vt:lpstr>JAXA CATS-I</vt:lpstr>
      <vt:lpstr>JAXA CATS-I Dataset Search</vt:lpstr>
      <vt:lpstr>Sentinel-1</vt:lpstr>
      <vt:lpstr>Sentinel-1</vt:lpstr>
      <vt:lpstr>Overview</vt:lpstr>
      <vt:lpstr>CwicSmart access to FedEO</vt:lpstr>
      <vt:lpstr>CwicSmart access to FedEO</vt:lpstr>
      <vt:lpstr>CwicSmart access to FedEO</vt:lpstr>
      <vt:lpstr>PowerPoint Presentation</vt:lpstr>
      <vt:lpstr>PowerPoint Presentation</vt:lpstr>
    </vt:vector>
  </TitlesOfParts>
  <Company>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EOP-G Work Plan 2010</dc:title>
  <dc:creator>Mats Önnestam</dc:creator>
  <cp:lastModifiedBy>Anne Kennerley</cp:lastModifiedBy>
  <cp:revision>603</cp:revision>
  <cp:lastPrinted>2010-02-03T16:51:09Z</cp:lastPrinted>
  <dcterms:created xsi:type="dcterms:W3CDTF">2010-03-25T09:15:30Z</dcterms:created>
  <dcterms:modified xsi:type="dcterms:W3CDTF">2015-06-30T13:01:35Z</dcterms:modified>
</cp:coreProperties>
</file>