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5" r:id="rId2"/>
  </p:sldMasterIdLst>
  <p:notesMasterIdLst>
    <p:notesMasterId r:id="rId5"/>
  </p:notesMasterIdLst>
  <p:sldIdLst>
    <p:sldId id="331" r:id="rId3"/>
    <p:sldId id="332" r:id="rId4"/>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FF"/>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103" autoAdjust="0"/>
  </p:normalViewPr>
  <p:slideViewPr>
    <p:cSldViewPr>
      <p:cViewPr>
        <p:scale>
          <a:sx n="77" d="100"/>
          <a:sy n="77" d="100"/>
        </p:scale>
        <p:origin x="-684"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AU" dirty="0" err="1" smtClean="0">
                <a:solidFill>
                  <a:srgbClr val="FFFFFF"/>
                </a:solidFill>
              </a:rPr>
              <a:t>Datacube</a:t>
            </a:r>
            <a:r>
              <a:rPr lang="en-AU" dirty="0" smtClean="0">
                <a:solidFill>
                  <a:srgbClr val="FFFFFF"/>
                </a:solidFill>
              </a:rPr>
              <a:t> Training Workshop</a:t>
            </a:r>
            <a:endParaRPr lang="en-AU" dirty="0">
              <a:solidFill>
                <a:srgbClr val="FFFFFF"/>
              </a:solidFill>
            </a:endParaRPr>
          </a:p>
        </p:txBody>
      </p:sp>
    </p:spTree>
    <p:extLst>
      <p:ext uri="{BB962C8B-B14F-4D97-AF65-F5344CB8AC3E}">
        <p14:creationId xmlns:p14="http://schemas.microsoft.com/office/powerpoint/2010/main" val="1611568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AU" smtClean="0">
                <a:solidFill>
                  <a:srgbClr val="FFFFFF"/>
                </a:solidFill>
              </a:rPr>
              <a:t>Datacube Project – April 15</a:t>
            </a:r>
            <a:r>
              <a:rPr lang="en-AU" baseline="30000" smtClean="0">
                <a:solidFill>
                  <a:srgbClr val="FFFFFF"/>
                </a:solidFill>
              </a:rPr>
              <a:t>th</a:t>
            </a:r>
            <a:r>
              <a:rPr lang="en-AU" smtClean="0">
                <a:solidFill>
                  <a:srgbClr val="FFFFFF"/>
                </a:solidFill>
              </a:rPr>
              <a:t>, 2013</a:t>
            </a:r>
            <a:endParaRPr lang="en-AU" dirty="0">
              <a:solidFill>
                <a:srgbClr val="FFFFFF"/>
              </a:solidFill>
            </a:endParaRPr>
          </a:p>
        </p:txBody>
      </p:sp>
    </p:spTree>
    <p:extLst>
      <p:ext uri="{BB962C8B-B14F-4D97-AF65-F5344CB8AC3E}">
        <p14:creationId xmlns:p14="http://schemas.microsoft.com/office/powerpoint/2010/main" val="3138620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AU" smtClean="0">
                <a:solidFill>
                  <a:srgbClr val="FFFFFF"/>
                </a:solidFill>
              </a:rPr>
              <a:t>Datacube Project – April 15</a:t>
            </a:r>
            <a:r>
              <a:rPr lang="en-AU" baseline="30000" smtClean="0">
                <a:solidFill>
                  <a:srgbClr val="FFFFFF"/>
                </a:solidFill>
              </a:rPr>
              <a:t>th</a:t>
            </a:r>
            <a:r>
              <a:rPr lang="en-AU" smtClean="0">
                <a:solidFill>
                  <a:srgbClr val="FFFFFF"/>
                </a:solidFill>
              </a:rPr>
              <a:t>, 2013</a:t>
            </a:r>
            <a:endParaRPr lang="en-AU" dirty="0">
              <a:solidFill>
                <a:srgbClr val="FFFFFF"/>
              </a:solidFill>
            </a:endParaRPr>
          </a:p>
        </p:txBody>
      </p:sp>
    </p:spTree>
    <p:extLst>
      <p:ext uri="{BB962C8B-B14F-4D97-AF65-F5344CB8AC3E}">
        <p14:creationId xmlns:p14="http://schemas.microsoft.com/office/powerpoint/2010/main" val="322051716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15925"/>
            <a:ext cx="2057400" cy="5821363"/>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415925"/>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AU" smtClean="0">
                <a:solidFill>
                  <a:srgbClr val="FFFFFF"/>
                </a:solidFill>
              </a:rPr>
              <a:t>Datacube Project – April 15</a:t>
            </a:r>
            <a:r>
              <a:rPr lang="en-AU" baseline="30000" smtClean="0">
                <a:solidFill>
                  <a:srgbClr val="FFFFFF"/>
                </a:solidFill>
              </a:rPr>
              <a:t>th</a:t>
            </a:r>
            <a:r>
              <a:rPr lang="en-AU" smtClean="0">
                <a:solidFill>
                  <a:srgbClr val="FFFFFF"/>
                </a:solidFill>
              </a:rPr>
              <a:t>, 2013</a:t>
            </a:r>
            <a:endParaRPr lang="en-AU" dirty="0">
              <a:solidFill>
                <a:srgbClr val="FFFFFF"/>
              </a:solidFill>
            </a:endParaRPr>
          </a:p>
        </p:txBody>
      </p:sp>
    </p:spTree>
    <p:extLst>
      <p:ext uri="{BB962C8B-B14F-4D97-AF65-F5344CB8AC3E}">
        <p14:creationId xmlns:p14="http://schemas.microsoft.com/office/powerpoint/2010/main" val="18282022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3" name="Rectangle 2"/>
          <p:cNvSpPr/>
          <p:nvPr userDrawn="1"/>
        </p:nvSpPr>
        <p:spPr>
          <a:xfrm>
            <a:off x="-5374" y="1188720"/>
            <a:ext cx="9144000" cy="5669280"/>
          </a:xfrm>
          <a:prstGeom prst="rect">
            <a:avLst/>
          </a:prstGeom>
          <a:solidFill>
            <a:srgbClr val="FFFFFF"/>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2569"/>
              </a:solidFill>
              <a:effectLst/>
              <a:uFillTx/>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386050" name="Rectangle 2"/>
          <p:cNvSpPr>
            <a:spLocks noGrp="1" noChangeArrowheads="1"/>
          </p:cNvSpPr>
          <p:nvPr>
            <p:ph type="ctrTitle"/>
          </p:nvPr>
        </p:nvSpPr>
        <p:spPr>
          <a:xfrm>
            <a:off x="614363" y="1860550"/>
            <a:ext cx="7916862" cy="549275"/>
          </a:xfrm>
        </p:spPr>
        <p:txBody>
          <a:bodyPr lIns="90000" tIns="46800" rIns="90000" bIns="46800"/>
          <a:lstStyle>
            <a:lvl1pPr>
              <a:defRPr sz="3000">
                <a:solidFill>
                  <a:srgbClr val="4D4D4D"/>
                </a:solidFill>
              </a:defRPr>
            </a:lvl1pPr>
          </a:lstStyle>
          <a:p>
            <a:pPr lvl="0"/>
            <a:r>
              <a:rPr lang="en-US" noProof="0" smtClean="0"/>
              <a:t>Click to edit Master title style</a:t>
            </a:r>
            <a:endParaRPr lang="en-AU" noProof="0" smtClean="0"/>
          </a:p>
        </p:txBody>
      </p:sp>
      <p:sp>
        <p:nvSpPr>
          <p:cNvPr id="386051" name="Rectangle 3"/>
          <p:cNvSpPr>
            <a:spLocks noGrp="1" noChangeArrowheads="1"/>
          </p:cNvSpPr>
          <p:nvPr>
            <p:ph type="subTitle" idx="1"/>
          </p:nvPr>
        </p:nvSpPr>
        <p:spPr>
          <a:xfrm>
            <a:off x="611188" y="2482850"/>
            <a:ext cx="7916862" cy="396875"/>
          </a:xfrm>
        </p:spPr>
        <p:txBody>
          <a:bodyPr lIns="90000" tIns="46800" rIns="90000" bIns="46800">
            <a:spAutoFit/>
          </a:bodyPr>
          <a:lstStyle>
            <a:lvl1pPr>
              <a:defRPr sz="2000"/>
            </a:lvl1pPr>
          </a:lstStyle>
          <a:p>
            <a:pPr lvl="0"/>
            <a:r>
              <a:rPr lang="en-US" noProof="0" smtClean="0"/>
              <a:t>Click to edit Master subtitle style</a:t>
            </a:r>
            <a:endParaRPr lang="en-AU" noProof="0" smtClean="0"/>
          </a:p>
        </p:txBody>
      </p:sp>
    </p:spTree>
    <p:extLst>
      <p:ext uri="{BB962C8B-B14F-4D97-AF65-F5344CB8AC3E}">
        <p14:creationId xmlns:p14="http://schemas.microsoft.com/office/powerpoint/2010/main" val="2452480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AU" dirty="0" err="1" smtClean="0">
                <a:solidFill>
                  <a:srgbClr val="FFFFFF"/>
                </a:solidFill>
              </a:rPr>
              <a:t>Datacube</a:t>
            </a:r>
            <a:r>
              <a:rPr lang="en-AU" dirty="0" smtClean="0">
                <a:solidFill>
                  <a:srgbClr val="FFFFFF"/>
                </a:solidFill>
              </a:rPr>
              <a:t> Training Workshop</a:t>
            </a:r>
            <a:endParaRPr lang="en-AU" dirty="0">
              <a:solidFill>
                <a:srgbClr val="FFFFFF"/>
              </a:solidFill>
            </a:endParaRPr>
          </a:p>
        </p:txBody>
      </p:sp>
    </p:spTree>
    <p:extLst>
      <p:ext uri="{BB962C8B-B14F-4D97-AF65-F5344CB8AC3E}">
        <p14:creationId xmlns:p14="http://schemas.microsoft.com/office/powerpoint/2010/main" val="70304123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AU" dirty="0" err="1" smtClean="0">
                <a:solidFill>
                  <a:srgbClr val="FFFFFF"/>
                </a:solidFill>
              </a:rPr>
              <a:t>Datacube</a:t>
            </a:r>
            <a:r>
              <a:rPr lang="en-AU" dirty="0" smtClean="0">
                <a:solidFill>
                  <a:srgbClr val="FFFFFF"/>
                </a:solidFill>
              </a:rPr>
              <a:t> Training Workshop</a:t>
            </a:r>
            <a:endParaRPr lang="en-AU" dirty="0">
              <a:solidFill>
                <a:srgbClr val="FFFFFF"/>
              </a:solidFill>
            </a:endParaRPr>
          </a:p>
        </p:txBody>
      </p:sp>
    </p:spTree>
    <p:extLst>
      <p:ext uri="{BB962C8B-B14F-4D97-AF65-F5344CB8AC3E}">
        <p14:creationId xmlns:p14="http://schemas.microsoft.com/office/powerpoint/2010/main" val="1152278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981075"/>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981075"/>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Footer Placeholder 4"/>
          <p:cNvSpPr>
            <a:spLocks noGrp="1"/>
          </p:cNvSpPr>
          <p:nvPr>
            <p:ph type="ftr" sz="quarter" idx="10"/>
          </p:nvPr>
        </p:nvSpPr>
        <p:spPr/>
        <p:txBody>
          <a:bodyPr/>
          <a:lstStyle>
            <a:lvl1pPr>
              <a:defRPr/>
            </a:lvl1pPr>
          </a:lstStyle>
          <a:p>
            <a:r>
              <a:rPr lang="en-AU" dirty="0" err="1" smtClean="0">
                <a:solidFill>
                  <a:srgbClr val="FFFFFF"/>
                </a:solidFill>
              </a:rPr>
              <a:t>Datacube</a:t>
            </a:r>
            <a:r>
              <a:rPr lang="en-AU" dirty="0" smtClean="0">
                <a:solidFill>
                  <a:srgbClr val="FFFFFF"/>
                </a:solidFill>
              </a:rPr>
              <a:t> Training Workshop</a:t>
            </a:r>
            <a:endParaRPr lang="en-AU" dirty="0">
              <a:solidFill>
                <a:srgbClr val="FFFFFF"/>
              </a:solidFill>
            </a:endParaRPr>
          </a:p>
        </p:txBody>
      </p:sp>
    </p:spTree>
    <p:extLst>
      <p:ext uri="{BB962C8B-B14F-4D97-AF65-F5344CB8AC3E}">
        <p14:creationId xmlns:p14="http://schemas.microsoft.com/office/powerpoint/2010/main" val="604822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Footer Placeholder 6"/>
          <p:cNvSpPr>
            <a:spLocks noGrp="1"/>
          </p:cNvSpPr>
          <p:nvPr>
            <p:ph type="ftr" sz="quarter" idx="10"/>
          </p:nvPr>
        </p:nvSpPr>
        <p:spPr/>
        <p:txBody>
          <a:bodyPr/>
          <a:lstStyle>
            <a:lvl1pPr>
              <a:defRPr/>
            </a:lvl1pPr>
          </a:lstStyle>
          <a:p>
            <a:r>
              <a:rPr lang="en-AU" dirty="0" err="1" smtClean="0">
                <a:solidFill>
                  <a:srgbClr val="FFFFFF"/>
                </a:solidFill>
              </a:rPr>
              <a:t>Datacube</a:t>
            </a:r>
            <a:r>
              <a:rPr lang="en-AU" dirty="0" smtClean="0">
                <a:solidFill>
                  <a:srgbClr val="FFFFFF"/>
                </a:solidFill>
              </a:rPr>
              <a:t> Training Workshop</a:t>
            </a:r>
            <a:endParaRPr lang="en-AU" dirty="0">
              <a:solidFill>
                <a:srgbClr val="FFFFFF"/>
              </a:solidFill>
            </a:endParaRPr>
          </a:p>
        </p:txBody>
      </p:sp>
    </p:spTree>
    <p:extLst>
      <p:ext uri="{BB962C8B-B14F-4D97-AF65-F5344CB8AC3E}">
        <p14:creationId xmlns:p14="http://schemas.microsoft.com/office/powerpoint/2010/main" val="389731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Footer Placeholder 2"/>
          <p:cNvSpPr>
            <a:spLocks noGrp="1"/>
          </p:cNvSpPr>
          <p:nvPr>
            <p:ph type="ftr" sz="quarter" idx="10"/>
          </p:nvPr>
        </p:nvSpPr>
        <p:spPr/>
        <p:txBody>
          <a:bodyPr/>
          <a:lstStyle>
            <a:lvl1pPr>
              <a:defRPr/>
            </a:lvl1pPr>
          </a:lstStyle>
          <a:p>
            <a:r>
              <a:rPr lang="en-AU" dirty="0" err="1" smtClean="0">
                <a:solidFill>
                  <a:srgbClr val="FFFFFF"/>
                </a:solidFill>
              </a:rPr>
              <a:t>Datacube</a:t>
            </a:r>
            <a:r>
              <a:rPr lang="en-AU" dirty="0" smtClean="0">
                <a:solidFill>
                  <a:srgbClr val="FFFFFF"/>
                </a:solidFill>
              </a:rPr>
              <a:t> Training Workshop</a:t>
            </a:r>
            <a:endParaRPr lang="en-AU" dirty="0">
              <a:solidFill>
                <a:srgbClr val="FFFFFF"/>
              </a:solidFill>
            </a:endParaRPr>
          </a:p>
        </p:txBody>
      </p:sp>
    </p:spTree>
    <p:extLst>
      <p:ext uri="{BB962C8B-B14F-4D97-AF65-F5344CB8AC3E}">
        <p14:creationId xmlns:p14="http://schemas.microsoft.com/office/powerpoint/2010/main" val="1731989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AU" dirty="0" err="1" smtClean="0">
                <a:solidFill>
                  <a:srgbClr val="FFFFFF"/>
                </a:solidFill>
              </a:rPr>
              <a:t>Datacube</a:t>
            </a:r>
            <a:r>
              <a:rPr lang="en-AU" dirty="0" smtClean="0">
                <a:solidFill>
                  <a:srgbClr val="FFFFFF"/>
                </a:solidFill>
              </a:rPr>
              <a:t> Training Workshop</a:t>
            </a:r>
            <a:endParaRPr lang="en-AU" dirty="0">
              <a:solidFill>
                <a:srgbClr val="FFFFFF"/>
              </a:solidFill>
            </a:endParaRPr>
          </a:p>
        </p:txBody>
      </p:sp>
    </p:spTree>
    <p:extLst>
      <p:ext uri="{BB962C8B-B14F-4D97-AF65-F5344CB8AC3E}">
        <p14:creationId xmlns:p14="http://schemas.microsoft.com/office/powerpoint/2010/main" val="4140318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3.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a:xfrm>
            <a:off x="-5374" y="1188720"/>
            <a:ext cx="9144000" cy="5669280"/>
          </a:xfrm>
          <a:prstGeom prst="rect">
            <a:avLst/>
          </a:prstGeom>
          <a:solidFill>
            <a:srgbClr val="FFFFFF"/>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2569"/>
              </a:solidFill>
              <a:effectLst/>
              <a:uFillTx/>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bwMode="auto">
          <a:xfrm>
            <a:off x="457200" y="415925"/>
            <a:ext cx="82296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US" smtClean="0"/>
              <a:t>Click to edit Master title style</a:t>
            </a:r>
            <a:endParaRPr lang="en-AU" smtClean="0"/>
          </a:p>
        </p:txBody>
      </p:sp>
      <p:sp>
        <p:nvSpPr>
          <p:cNvPr id="385027" name="Rectangle 3"/>
          <p:cNvSpPr>
            <a:spLocks noGrp="1" noChangeArrowheads="1"/>
          </p:cNvSpPr>
          <p:nvPr>
            <p:ph type="body" idx="1"/>
          </p:nvPr>
        </p:nvSpPr>
        <p:spPr bwMode="auto">
          <a:xfrm>
            <a:off x="457200" y="981075"/>
            <a:ext cx="8229600" cy="525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385028" name="Rectangle 4"/>
          <p:cNvSpPr>
            <a:spLocks noGrp="1" noChangeArrowheads="1"/>
          </p:cNvSpPr>
          <p:nvPr>
            <p:ph type="ftr" sz="quarter" idx="3"/>
          </p:nvPr>
        </p:nvSpPr>
        <p:spPr bwMode="auto">
          <a:xfrm>
            <a:off x="4284663" y="6459538"/>
            <a:ext cx="4751387"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eaLnBrk="1" hangingPunct="1">
              <a:spcBef>
                <a:spcPct val="50000"/>
              </a:spcBef>
              <a:defRPr sz="1000">
                <a:solidFill>
                  <a:schemeClr val="bg1"/>
                </a:solidFill>
              </a:defRPr>
            </a:lvl1pPr>
          </a:lstStyle>
          <a:p>
            <a:pPr defTabSz="914400" rtl="0" fontAlgn="base">
              <a:spcAft>
                <a:spcPct val="0"/>
              </a:spcAft>
            </a:pPr>
            <a:r>
              <a:rPr lang="en-AU" kern="1200" smtClean="0">
                <a:solidFill>
                  <a:srgbClr val="FFFFFF"/>
                </a:solidFill>
                <a:latin typeface="Arial" charset="0"/>
                <a:ea typeface="+mn-ea"/>
                <a:cs typeface="+mn-cs"/>
              </a:rPr>
              <a:t>Phone: +61 2 6249 9111</a:t>
            </a:r>
          </a:p>
          <a:p>
            <a:pPr defTabSz="914400" rtl="0" fontAlgn="base">
              <a:spcAft>
                <a:spcPct val="0"/>
              </a:spcAft>
            </a:pPr>
            <a:r>
              <a:rPr lang="en-AU" kern="1200" smtClean="0">
                <a:solidFill>
                  <a:srgbClr val="FFFFFF"/>
                </a:solidFill>
                <a:latin typeface="Arial" charset="0"/>
                <a:ea typeface="+mn-ea"/>
                <a:cs typeface="+mn-cs"/>
              </a:rPr>
              <a:t>Web: www.ga.gov.au</a:t>
            </a:r>
          </a:p>
          <a:p>
            <a:pPr defTabSz="914400" rtl="0" fontAlgn="base">
              <a:spcAft>
                <a:spcPct val="0"/>
              </a:spcAft>
            </a:pPr>
            <a:r>
              <a:rPr lang="en-AU" kern="1200" smtClean="0">
                <a:solidFill>
                  <a:srgbClr val="FFFFFF"/>
                </a:solidFill>
                <a:latin typeface="Arial" charset="0"/>
                <a:ea typeface="+mn-ea"/>
                <a:cs typeface="+mn-cs"/>
              </a:rPr>
              <a:t>Email: feedback@ga.gov.au</a:t>
            </a:r>
          </a:p>
          <a:p>
            <a:pPr defTabSz="914400" rtl="0" fontAlgn="base">
              <a:spcAft>
                <a:spcPct val="0"/>
              </a:spcAft>
            </a:pPr>
            <a:r>
              <a:rPr lang="en-AU" kern="1200" smtClean="0">
                <a:solidFill>
                  <a:srgbClr val="FFFFFF"/>
                </a:solidFill>
                <a:latin typeface="Arial" charset="0"/>
                <a:ea typeface="+mn-ea"/>
                <a:cs typeface="+mn-cs"/>
              </a:rPr>
              <a:t>Address: Cnr Jerrabomberra Avenue and Hindmarsh Drive, Symonston ACT 2609</a:t>
            </a:r>
          </a:p>
          <a:p>
            <a:pPr defTabSz="914400" rtl="0" fontAlgn="base">
              <a:spcAft>
                <a:spcPct val="0"/>
              </a:spcAft>
            </a:pPr>
            <a:r>
              <a:rPr lang="en-AU" kern="1200" smtClean="0">
                <a:solidFill>
                  <a:srgbClr val="FFFFFF"/>
                </a:solidFill>
                <a:latin typeface="Arial" charset="0"/>
                <a:ea typeface="+mn-ea"/>
                <a:cs typeface="+mn-cs"/>
              </a:rPr>
              <a:t>Postal Address: GPO Box 378, Canberra ACT 2601</a:t>
            </a:r>
            <a:endParaRPr lang="en-AU" kern="1200">
              <a:solidFill>
                <a:srgbClr val="FFFFFF"/>
              </a:solidFill>
              <a:latin typeface="Arial" charset="0"/>
              <a:ea typeface="+mn-ea"/>
              <a:cs typeface="+mn-cs"/>
            </a:endParaRPr>
          </a:p>
        </p:txBody>
      </p:sp>
    </p:spTree>
    <p:extLst>
      <p:ext uri="{BB962C8B-B14F-4D97-AF65-F5344CB8AC3E}">
        <p14:creationId xmlns:p14="http://schemas.microsoft.com/office/powerpoint/2010/main" val="3268803786"/>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iming>
    <p:tnLst>
      <p:par>
        <p:cTn id="1" dur="indefinite" restart="never" nodeType="tmRoot"/>
      </p:par>
    </p:tnLst>
  </p:timing>
  <p:hf sldNum="0" hdr="0" dt="0"/>
  <p:txStyles>
    <p:titleStyle>
      <a:lvl1pPr algn="l" rtl="0" eaLnBrk="1" fontAlgn="base" hangingPunct="1">
        <a:spcBef>
          <a:spcPct val="0"/>
        </a:spcBef>
        <a:spcAft>
          <a:spcPct val="0"/>
        </a:spcAft>
        <a:defRPr sz="2600" b="1">
          <a:solidFill>
            <a:schemeClr val="tx2"/>
          </a:solidFill>
          <a:latin typeface="+mj-lt"/>
          <a:ea typeface="+mj-ea"/>
          <a:cs typeface="+mj-cs"/>
        </a:defRPr>
      </a:lvl1pPr>
      <a:lvl2pPr algn="l" rtl="0" eaLnBrk="1" fontAlgn="base" hangingPunct="1">
        <a:spcBef>
          <a:spcPct val="0"/>
        </a:spcBef>
        <a:spcAft>
          <a:spcPct val="0"/>
        </a:spcAft>
        <a:defRPr sz="2600" b="1">
          <a:solidFill>
            <a:schemeClr val="tx2"/>
          </a:solidFill>
          <a:latin typeface="Arial" charset="0"/>
        </a:defRPr>
      </a:lvl2pPr>
      <a:lvl3pPr algn="l" rtl="0" eaLnBrk="1" fontAlgn="base" hangingPunct="1">
        <a:spcBef>
          <a:spcPct val="0"/>
        </a:spcBef>
        <a:spcAft>
          <a:spcPct val="0"/>
        </a:spcAft>
        <a:defRPr sz="2600" b="1">
          <a:solidFill>
            <a:schemeClr val="tx2"/>
          </a:solidFill>
          <a:latin typeface="Arial" charset="0"/>
        </a:defRPr>
      </a:lvl3pPr>
      <a:lvl4pPr algn="l" rtl="0" eaLnBrk="1" fontAlgn="base" hangingPunct="1">
        <a:spcBef>
          <a:spcPct val="0"/>
        </a:spcBef>
        <a:spcAft>
          <a:spcPct val="0"/>
        </a:spcAft>
        <a:defRPr sz="2600" b="1">
          <a:solidFill>
            <a:schemeClr val="tx2"/>
          </a:solidFill>
          <a:latin typeface="Arial" charset="0"/>
        </a:defRPr>
      </a:lvl4pPr>
      <a:lvl5pPr algn="l" rtl="0" eaLnBrk="1" fontAlgn="base" hangingPunct="1">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algn="l" rtl="0" eaLnBrk="1" fontAlgn="base" hangingPunct="1">
        <a:spcBef>
          <a:spcPct val="50000"/>
        </a:spcBef>
        <a:spcAft>
          <a:spcPct val="0"/>
        </a:spcAft>
        <a:defRPr sz="2200">
          <a:solidFill>
            <a:srgbClr val="4D4D4D"/>
          </a:solidFill>
          <a:latin typeface="+mn-lt"/>
          <a:ea typeface="+mn-ea"/>
          <a:cs typeface="+mn-cs"/>
        </a:defRPr>
      </a:lvl1pPr>
      <a:lvl2pPr marL="447675" indent="-268288" algn="l" rtl="0" eaLnBrk="1" fontAlgn="base" hangingPunct="1">
        <a:spcBef>
          <a:spcPct val="50000"/>
        </a:spcBef>
        <a:spcAft>
          <a:spcPct val="0"/>
        </a:spcAft>
        <a:buChar char="•"/>
        <a:defRPr sz="2200">
          <a:solidFill>
            <a:srgbClr val="4D4D4D"/>
          </a:solidFill>
          <a:latin typeface="+mn-lt"/>
        </a:defRPr>
      </a:lvl2pPr>
      <a:lvl3pPr marL="895350" indent="-268288" algn="l" rtl="0" eaLnBrk="1" fontAlgn="base" hangingPunct="1">
        <a:spcBef>
          <a:spcPct val="25000"/>
        </a:spcBef>
        <a:spcAft>
          <a:spcPct val="0"/>
        </a:spcAft>
        <a:buFont typeface="Arial" charset="0"/>
        <a:buChar char="–"/>
        <a:defRPr sz="2000">
          <a:solidFill>
            <a:srgbClr val="4D4D4D"/>
          </a:solidFill>
          <a:latin typeface="+mn-lt"/>
        </a:defRPr>
      </a:lvl3pPr>
      <a:lvl4pPr marL="1350963" indent="-271463" algn="l" rtl="0" eaLnBrk="1" fontAlgn="base" hangingPunct="1">
        <a:spcBef>
          <a:spcPct val="25000"/>
        </a:spcBef>
        <a:spcAft>
          <a:spcPct val="0"/>
        </a:spcAft>
        <a:buChar char="•"/>
        <a:defRPr sz="2000">
          <a:solidFill>
            <a:srgbClr val="4D4D4D"/>
          </a:solidFill>
          <a:latin typeface="+mn-lt"/>
        </a:defRPr>
      </a:lvl4pPr>
      <a:lvl5pPr marL="1792288" indent="-261938" algn="l" rtl="0" eaLnBrk="1" fontAlgn="base" hangingPunct="1">
        <a:spcBef>
          <a:spcPct val="25000"/>
        </a:spcBef>
        <a:spcAft>
          <a:spcPct val="0"/>
        </a:spcAft>
        <a:buFont typeface="Arial" charset="0"/>
        <a:buChar char="–"/>
        <a:defRPr sz="2000">
          <a:solidFill>
            <a:srgbClr val="4D4D4D"/>
          </a:solidFill>
          <a:latin typeface="+mn-lt"/>
        </a:defRPr>
      </a:lvl5pPr>
      <a:lvl6pPr marL="2249488" indent="-261938" algn="l" rtl="0" eaLnBrk="1" fontAlgn="base" hangingPunct="1">
        <a:spcBef>
          <a:spcPct val="25000"/>
        </a:spcBef>
        <a:spcAft>
          <a:spcPct val="0"/>
        </a:spcAft>
        <a:buFont typeface="Arial" charset="0"/>
        <a:buChar char="–"/>
        <a:defRPr sz="2000">
          <a:solidFill>
            <a:srgbClr val="4D4D4D"/>
          </a:solidFill>
          <a:latin typeface="+mn-lt"/>
        </a:defRPr>
      </a:lvl6pPr>
      <a:lvl7pPr marL="2706688" indent="-261938" algn="l" rtl="0" eaLnBrk="1" fontAlgn="base" hangingPunct="1">
        <a:spcBef>
          <a:spcPct val="25000"/>
        </a:spcBef>
        <a:spcAft>
          <a:spcPct val="0"/>
        </a:spcAft>
        <a:buFont typeface="Arial" charset="0"/>
        <a:buChar char="–"/>
        <a:defRPr sz="2000">
          <a:solidFill>
            <a:srgbClr val="4D4D4D"/>
          </a:solidFill>
          <a:latin typeface="+mn-lt"/>
        </a:defRPr>
      </a:lvl7pPr>
      <a:lvl8pPr marL="3163888" indent="-261938" algn="l" rtl="0" eaLnBrk="1" fontAlgn="base" hangingPunct="1">
        <a:spcBef>
          <a:spcPct val="25000"/>
        </a:spcBef>
        <a:spcAft>
          <a:spcPct val="0"/>
        </a:spcAft>
        <a:buFont typeface="Arial" charset="0"/>
        <a:buChar char="–"/>
        <a:defRPr sz="2000">
          <a:solidFill>
            <a:srgbClr val="4D4D4D"/>
          </a:solidFill>
          <a:latin typeface="+mn-lt"/>
        </a:defRPr>
      </a:lvl8pPr>
      <a:lvl9pPr marL="3621088" indent="-261938" algn="l" rtl="0" eaLnBrk="1" fontAlgn="base" hangingPunct="1">
        <a:spcBef>
          <a:spcPct val="25000"/>
        </a:spcBef>
        <a:spcAft>
          <a:spcPct val="0"/>
        </a:spcAft>
        <a:buFont typeface="Arial" charset="0"/>
        <a:buChar char="–"/>
        <a:defRPr sz="2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533400" y="1524000"/>
            <a:ext cx="8305800" cy="11430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3600" b="1" dirty="0" smtClean="0">
                <a:solidFill>
                  <a:srgbClr val="FFFFFF"/>
                </a:solidFill>
              </a:rPr>
              <a:t>Proposed WGISS Engagement for the CEOS Data Cube Project</a:t>
            </a:r>
            <a:br>
              <a:rPr lang="en-US" sz="3600" b="1" dirty="0" smtClean="0">
                <a:solidFill>
                  <a:srgbClr val="FFFFFF"/>
                </a:solidFill>
              </a:rPr>
            </a:br>
            <a:endParaRPr sz="3600" b="1" dirty="0">
              <a:solidFill>
                <a:srgbClr val="FFFFFF"/>
              </a:solidFill>
            </a:endParaRPr>
          </a:p>
        </p:txBody>
      </p:sp>
      <p:sp>
        <p:nvSpPr>
          <p:cNvPr id="11" name="Shape 11"/>
          <p:cNvSpPr/>
          <p:nvPr/>
        </p:nvSpPr>
        <p:spPr>
          <a:xfrm>
            <a:off x="533400" y="3048000"/>
            <a:ext cx="4810858"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defRPr>
                <a:solidFill>
                  <a:srgbClr val="000000"/>
                </a:solidFill>
              </a:defRPr>
            </a:pPr>
            <a:r>
              <a:rPr lang="en-US" sz="2000" dirty="0">
                <a:solidFill>
                  <a:srgbClr val="FFFFFF"/>
                </a:solidFill>
                <a:latin typeface="Arial Bold"/>
                <a:ea typeface="Arial Bold"/>
                <a:cs typeface="Arial Bold"/>
                <a:sym typeface="Arial Bold"/>
              </a:rPr>
              <a:t>Brian Killough</a:t>
            </a:r>
            <a:br>
              <a:rPr lang="en-US" sz="2000" dirty="0">
                <a:solidFill>
                  <a:srgbClr val="FFFFFF"/>
                </a:solidFill>
                <a:latin typeface="Arial Bold"/>
                <a:ea typeface="Arial Bold"/>
                <a:cs typeface="Arial Bold"/>
                <a:sym typeface="Arial Bold"/>
              </a:rPr>
            </a:br>
            <a:r>
              <a:rPr lang="en-US" sz="2000" dirty="0">
                <a:solidFill>
                  <a:srgbClr val="FFFFFF"/>
                </a:solidFill>
                <a:latin typeface="Arial Bold"/>
                <a:ea typeface="Arial Bold"/>
                <a:cs typeface="Arial Bold"/>
                <a:sym typeface="Arial Bold"/>
              </a:rPr>
              <a:t>CEOS Systems Engineering Office (SEO)</a:t>
            </a:r>
            <a:endParaRPr lang="en-US" sz="2000" dirty="0" smtClean="0">
              <a:solidFill>
                <a:srgbClr val="FFFFFF"/>
              </a:solidFill>
              <a:latin typeface="Arial Bold"/>
              <a:ea typeface="Arial Bold"/>
              <a:cs typeface="Arial Bold"/>
              <a:sym typeface="Arial Bold"/>
            </a:endParaRPr>
          </a:p>
          <a:p>
            <a:pPr lvl="0" defTabSz="914400">
              <a:defRPr>
                <a:solidFill>
                  <a:srgbClr val="000000"/>
                </a:solidFill>
              </a:defRPr>
            </a:pPr>
            <a:endParaRPr lang="en-US" sz="2000" dirty="0">
              <a:solidFill>
                <a:srgbClr val="FFFFFF"/>
              </a:solidFill>
              <a:latin typeface="Arial Bold"/>
              <a:ea typeface="Arial Bold"/>
              <a:cs typeface="Arial Bold"/>
              <a:sym typeface="Arial Bold"/>
            </a:endParaRPr>
          </a:p>
          <a:p>
            <a:pPr lvl="0" defTabSz="914400">
              <a:defRPr>
                <a:solidFill>
                  <a:srgbClr val="000000"/>
                </a:solidFill>
              </a:defRPr>
            </a:pPr>
            <a:r>
              <a:rPr lang="en-US" sz="2000" dirty="0">
                <a:solidFill>
                  <a:srgbClr val="FFFFFF"/>
                </a:solidFill>
                <a:latin typeface="Arial Bold"/>
                <a:ea typeface="Arial Bold"/>
                <a:cs typeface="Arial Bold"/>
                <a:sym typeface="Arial Bold"/>
              </a:rPr>
              <a:t>WGISS-39</a:t>
            </a:r>
            <a:endParaRPr sz="2000" dirty="0">
              <a:solidFill>
                <a:srgbClr val="FFFFFF"/>
              </a:solidFill>
              <a:latin typeface="Arial Bold"/>
              <a:ea typeface="Arial Bold"/>
              <a:cs typeface="Arial Bold"/>
              <a:sym typeface="Arial Bold"/>
            </a:endParaRPr>
          </a:p>
          <a:p>
            <a:pPr lvl="0" defTabSz="914400">
              <a:defRPr>
                <a:solidFill>
                  <a:srgbClr val="000000"/>
                </a:solidFill>
              </a:defRPr>
            </a:pPr>
            <a:r>
              <a:rPr lang="en-US" sz="2000" dirty="0">
                <a:solidFill>
                  <a:srgbClr val="FFFFFF"/>
                </a:solidFill>
                <a:latin typeface="Arial Bold"/>
                <a:ea typeface="Arial Bold"/>
                <a:cs typeface="Arial Bold"/>
                <a:sym typeface="Arial Bold"/>
              </a:rPr>
              <a:t>May 11-15, 2015</a:t>
            </a:r>
            <a:endParaRPr sz="2000" dirty="0">
              <a:solidFill>
                <a:srgbClr val="FFFFFF"/>
              </a:solidFill>
              <a:latin typeface="Arial Bold"/>
              <a:ea typeface="Arial Bold"/>
              <a:cs typeface="Arial Bold"/>
              <a:sym typeface="Arial Bold"/>
            </a:endParaRPr>
          </a:p>
        </p:txBody>
      </p:sp>
      <p:pic>
        <p:nvPicPr>
          <p:cNvPr id="12" name="ceos_logo.png"/>
          <p:cNvPicPr/>
          <p:nvPr/>
        </p:nvPicPr>
        <p:blipFill>
          <a:blip r:embed="rId2">
            <a:extLst/>
          </a:blip>
          <a:stretch>
            <a:fillRect/>
          </a:stretch>
        </p:blipFill>
        <p:spPr>
          <a:xfrm>
            <a:off x="533400" y="304800"/>
            <a:ext cx="2507906" cy="993132"/>
          </a:xfrm>
          <a:prstGeom prst="rect">
            <a:avLst/>
          </a:prstGeom>
          <a:ln w="12700">
            <a:miter lim="400000"/>
          </a:ln>
        </p:spPr>
      </p:pic>
    </p:spTree>
    <p:extLst>
      <p:ext uri="{BB962C8B-B14F-4D97-AF65-F5344CB8AC3E}">
        <p14:creationId xmlns:p14="http://schemas.microsoft.com/office/powerpoint/2010/main" val="2575103093"/>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 15"/>
          <p:cNvSpPr/>
          <p:nvPr/>
        </p:nvSpPr>
        <p:spPr>
          <a:xfrm>
            <a:off x="228600" y="1219200"/>
            <a:ext cx="8686800" cy="4555093"/>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0" algn="l">
              <a:spcAft>
                <a:spcPts val="600"/>
              </a:spcAft>
              <a:buSzPct val="100000"/>
              <a:defRPr>
                <a:solidFill>
                  <a:srgbClr val="000000"/>
                </a:solidFill>
              </a:defRPr>
            </a:pPr>
            <a:r>
              <a:rPr lang="en-US" sz="2000" dirty="0">
                <a:latin typeface="Arial"/>
                <a:ea typeface="Arial"/>
                <a:cs typeface="Arial"/>
                <a:sym typeface="Arial"/>
              </a:rPr>
              <a:t>(1) Conduct a data format study to analyze the advantages and disadvantages of using GEOTIFF, NetCDF, and HDF formats in a Data Cube.  Are there computational and data assimilation advantages?  The SEO/GA can provide WGISS with a small data cube for testing.</a:t>
            </a:r>
          </a:p>
          <a:p>
            <a:pPr lvl="0" algn="l">
              <a:spcAft>
                <a:spcPts val="600"/>
              </a:spcAft>
              <a:buSzPct val="100000"/>
              <a:defRPr>
                <a:solidFill>
                  <a:srgbClr val="000000"/>
                </a:solidFill>
              </a:defRPr>
            </a:pPr>
            <a:r>
              <a:rPr lang="en-US" sz="2000" dirty="0">
                <a:latin typeface="Arial"/>
                <a:ea typeface="Arial"/>
                <a:cs typeface="Arial"/>
                <a:sym typeface="Arial"/>
              </a:rPr>
              <a:t>(2) Develop an automated data ingestion scheme that utilizes CWIC/FedEO to ingest new data products into the Data Cube infrastructure as functional layers.  The SEO is working with USGS to create automated scripting and requests for Landsat data.  Can this work for the Sentinel missions? No other missions have open access or would be desired as “regular” data layers.</a:t>
            </a:r>
          </a:p>
          <a:p>
            <a:pPr lvl="0" algn="l">
              <a:spcAft>
                <a:spcPts val="600"/>
              </a:spcAft>
              <a:buSzPct val="100000"/>
              <a:defRPr>
                <a:solidFill>
                  <a:srgbClr val="000000"/>
                </a:solidFill>
              </a:defRPr>
            </a:pPr>
            <a:r>
              <a:rPr lang="en-US" sz="2000" dirty="0">
                <a:latin typeface="Arial"/>
                <a:ea typeface="Arial"/>
                <a:cs typeface="Arial"/>
                <a:sym typeface="Arial"/>
              </a:rPr>
              <a:t>(3) Conduct a data compression study to compare different compression approaches (e.g., JPEG-2000, HDF-5) for the Data Cube storage.  Consider initial Data Cube formation, delivery to countries and deployment, Data Cube regridding, and regular operations of algorithms.</a:t>
            </a:r>
          </a:p>
        </p:txBody>
      </p:sp>
      <p:sp>
        <p:nvSpPr>
          <p:cNvPr id="5" name="Shape 3"/>
          <p:cNvSpPr/>
          <p:nvPr/>
        </p:nvSpPr>
        <p:spPr>
          <a:xfrm>
            <a:off x="2057400" y="304800"/>
            <a:ext cx="5336729" cy="492443"/>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en-US" sz="3200" b="1" dirty="0">
                <a:solidFill>
                  <a:srgbClr val="FFFF00"/>
                </a:solidFill>
                <a:latin typeface="Proxima Nova Regular"/>
                <a:ea typeface="Proxima Nova Regular"/>
                <a:cs typeface="Proxima Nova Regular"/>
                <a:sym typeface="Proxima Nova Regular"/>
              </a:rPr>
              <a:t>Proposed</a:t>
            </a:r>
            <a:r>
              <a:rPr lang="en-US" sz="3200" b="1" dirty="0">
                <a:solidFill>
                  <a:srgbClr val="FFFFFF"/>
                </a:solidFill>
                <a:latin typeface="Proxima Nova Regular"/>
                <a:ea typeface="Proxima Nova Regular"/>
                <a:cs typeface="Proxima Nova Regular"/>
                <a:sym typeface="Proxima Nova Regular"/>
              </a:rPr>
              <a:t> WGISS Support</a:t>
            </a:r>
            <a:endParaRPr sz="3200" b="1" dirty="0">
              <a:solidFill>
                <a:srgbClr val="FFFFFF"/>
              </a:solidFill>
              <a:latin typeface="Proxima Nova Regular"/>
              <a:ea typeface="Proxima Nova Regular"/>
              <a:cs typeface="Proxima Nova Regular"/>
              <a:sym typeface="Proxima Nova Regular"/>
            </a:endParaRPr>
          </a:p>
        </p:txBody>
      </p:sp>
      <p:sp>
        <p:nvSpPr>
          <p:cNvPr id="2" name="TextBox 1"/>
          <p:cNvSpPr txBox="1"/>
          <p:nvPr/>
        </p:nvSpPr>
        <p:spPr>
          <a:xfrm>
            <a:off x="381001" y="5943600"/>
            <a:ext cx="8382000" cy="646329"/>
          </a:xfrm>
          <a:prstGeom prst="rect">
            <a:avLst/>
          </a:prstGeom>
          <a:solidFill>
            <a:schemeClr val="accent1">
              <a:lumMod val="40000"/>
              <a:lumOff val="60000"/>
            </a:schemeClr>
          </a:solidFill>
          <a:ln w="12700" cap="flat">
            <a:solidFill>
              <a:schemeClr val="tx1">
                <a:lumMod val="50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a:ln>
                  <a:noFill/>
                </a:ln>
                <a:solidFill>
                  <a:schemeClr val="tx1">
                    <a:lumMod val="50000"/>
                  </a:schemeClr>
                </a:solidFill>
                <a:effectLst/>
                <a:uFillTx/>
              </a:rPr>
              <a:t>If WGISS cannot directly</a:t>
            </a:r>
            <a:r>
              <a:rPr kumimoji="0" lang="en-US" sz="1800" b="0" i="0" u="none" strike="noStrike" cap="none" spc="0" normalizeH="0">
                <a:ln>
                  <a:noFill/>
                </a:ln>
                <a:solidFill>
                  <a:schemeClr val="tx1">
                    <a:lumMod val="50000"/>
                  </a:schemeClr>
                </a:solidFill>
                <a:effectLst/>
                <a:uFillTx/>
              </a:rPr>
              <a:t> support these tasks, what are your thoughts?  </a:t>
            </a:r>
            <a:br>
              <a:rPr kumimoji="0" lang="en-US" sz="1800" b="0" i="0" u="none" strike="noStrike" cap="none" spc="0" normalizeH="0">
                <a:ln>
                  <a:noFill/>
                </a:ln>
                <a:solidFill>
                  <a:schemeClr val="tx1">
                    <a:lumMod val="50000"/>
                  </a:schemeClr>
                </a:solidFill>
                <a:effectLst/>
                <a:uFillTx/>
              </a:rPr>
            </a:br>
            <a:r>
              <a:rPr kumimoji="0" lang="en-US" sz="1800" b="0" i="0" u="none" strike="noStrike" cap="none" spc="0" normalizeH="0">
                <a:ln>
                  <a:noFill/>
                </a:ln>
                <a:solidFill>
                  <a:schemeClr val="tx1">
                    <a:lumMod val="50000"/>
                  </a:schemeClr>
                </a:solidFill>
                <a:effectLst/>
                <a:uFillTx/>
              </a:rPr>
              <a:t>What do you view as the highest priority and relevance among these tasks?</a:t>
            </a:r>
            <a:endParaRPr kumimoji="0" lang="en-US" sz="1800" b="0" i="0" u="none" strike="noStrike" cap="none" spc="0" normalizeH="0" baseline="0">
              <a:ln>
                <a:noFill/>
              </a:ln>
              <a:solidFill>
                <a:schemeClr val="tx1">
                  <a:lumMod val="50000"/>
                </a:schemeClr>
              </a:solidFill>
              <a:effectLst/>
              <a:uFillTx/>
            </a:endParaRPr>
          </a:p>
        </p:txBody>
      </p:sp>
    </p:spTree>
    <p:extLst>
      <p:ext uri="{BB962C8B-B14F-4D97-AF65-F5344CB8AC3E}">
        <p14:creationId xmlns:p14="http://schemas.microsoft.com/office/powerpoint/2010/main" val="223518844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GA White Pages">
  <a:themeElements>
    <a:clrScheme name="GA White Pages 13">
      <a:dk1>
        <a:srgbClr val="4D4D4F"/>
      </a:dk1>
      <a:lt1>
        <a:srgbClr val="FFFFFF"/>
      </a:lt1>
      <a:dk2>
        <a:srgbClr val="267485"/>
      </a:dk2>
      <a:lt2>
        <a:srgbClr val="808080"/>
      </a:lt2>
      <a:accent1>
        <a:srgbClr val="A0D7E4"/>
      </a:accent1>
      <a:accent2>
        <a:srgbClr val="333399"/>
      </a:accent2>
      <a:accent3>
        <a:srgbClr val="FFFFFF"/>
      </a:accent3>
      <a:accent4>
        <a:srgbClr val="404042"/>
      </a:accent4>
      <a:accent5>
        <a:srgbClr val="CDE8EF"/>
      </a:accent5>
      <a:accent6>
        <a:srgbClr val="2D2D8A"/>
      </a:accent6>
      <a:hlink>
        <a:srgbClr val="0000FF"/>
      </a:hlink>
      <a:folHlink>
        <a:srgbClr val="99CC00"/>
      </a:folHlink>
    </a:clrScheme>
    <a:fontScheme name="GA White Pag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lnDef>
  </a:objectDefaults>
  <a:extraClrSchemeLst>
    <a:extraClrScheme>
      <a:clrScheme name="GA White Pag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A White Pag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A White Pag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A White Pag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A White Pag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A White Pag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A White Pag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A White Pag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A White Pag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A White Pag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A White Pag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A White Pag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A White Pages 13">
        <a:dk1>
          <a:srgbClr val="4D4D4F"/>
        </a:dk1>
        <a:lt1>
          <a:srgbClr val="FFFFFF"/>
        </a:lt1>
        <a:dk2>
          <a:srgbClr val="267485"/>
        </a:dk2>
        <a:lt2>
          <a:srgbClr val="808080"/>
        </a:lt2>
        <a:accent1>
          <a:srgbClr val="A0D7E4"/>
        </a:accent1>
        <a:accent2>
          <a:srgbClr val="333399"/>
        </a:accent2>
        <a:accent3>
          <a:srgbClr val="FFFFFF"/>
        </a:accent3>
        <a:accent4>
          <a:srgbClr val="404042"/>
        </a:accent4>
        <a:accent5>
          <a:srgbClr val="CDE8EF"/>
        </a:accent5>
        <a:accent6>
          <a:srgbClr val="2D2D8A"/>
        </a:accent6>
        <a:hlink>
          <a:srgbClr val="0000FF"/>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5115</TotalTime>
  <Words>191</Words>
  <Application>Microsoft Office PowerPoint</Application>
  <PresentationFormat>On-screen Show (4:3)</PresentationFormat>
  <Paragraphs>10</Paragraphs>
  <Slides>2</Slides>
  <Notes>0</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Default</vt:lpstr>
      <vt:lpstr>GA White Pages</vt:lpstr>
      <vt:lpstr>Proposed WGISS Engagement for the CEOS Data Cube Project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Anne</cp:lastModifiedBy>
  <cp:revision>206</cp:revision>
  <cp:lastPrinted>2015-02-04T17:36:21Z</cp:lastPrinted>
  <dcterms:modified xsi:type="dcterms:W3CDTF">2015-06-24T18:07:04Z</dcterms:modified>
</cp:coreProperties>
</file>