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1" r:id="rId3"/>
    <p:sldId id="262" r:id="rId4"/>
    <p:sldId id="263" r:id="rId5"/>
    <p:sldId id="269" r:id="rId6"/>
    <p:sldId id="264" r:id="rId7"/>
    <p:sldId id="258" r:id="rId8"/>
    <p:sldId id="265" r:id="rId9"/>
    <p:sldId id="266" r:id="rId10"/>
    <p:sldId id="267" r:id="rId11"/>
    <p:sldId id="268" r:id="rId12"/>
    <p:sldId id="270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>
        <p:scale>
          <a:sx n="74" d="100"/>
          <a:sy n="74" d="100"/>
        </p:scale>
        <p:origin x="-90" y="-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6/24/2015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6/24/2015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6/24/2015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6/24/2015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6/24/2015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6/24/2015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6/24/2015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6/24/2015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6/24/2015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Open Source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WGISS 39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61736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Licensing - </a:t>
            </a:r>
            <a:r>
              <a:rPr lang="en-US" sz="2000" dirty="0" smtClean="0"/>
              <a:t>allows </a:t>
            </a:r>
            <a:r>
              <a:rPr lang="en-US" sz="2000" dirty="0"/>
              <a:t>the source </a:t>
            </a:r>
            <a:r>
              <a:rPr lang="en-US" sz="2000" dirty="0" smtClean="0"/>
              <a:t>code </a:t>
            </a:r>
            <a:r>
              <a:rPr lang="en-US" sz="2000" dirty="0"/>
              <a:t>to be used, modified and/or shared under defined terms and conditions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Does the license suit all your future plans for the code?</a:t>
            </a:r>
            <a:endParaRPr lang="en-US" dirty="0"/>
          </a:p>
          <a:p>
            <a:pPr lvl="1"/>
            <a:r>
              <a:rPr lang="en-US" dirty="0"/>
              <a:t>The </a:t>
            </a:r>
            <a:r>
              <a:rPr lang="en-US" b="1" dirty="0"/>
              <a:t>GNU General Public License</a:t>
            </a:r>
            <a:r>
              <a:rPr lang="en-US" dirty="0"/>
              <a:t> (</a:t>
            </a:r>
            <a:r>
              <a:rPr lang="en-US" b="1" dirty="0"/>
              <a:t>GNU GPL</a:t>
            </a:r>
            <a:r>
              <a:rPr lang="en-US" dirty="0"/>
              <a:t> or </a:t>
            </a:r>
            <a:r>
              <a:rPr lang="en-US" b="1" dirty="0"/>
              <a:t>GPL</a:t>
            </a:r>
            <a:r>
              <a:rPr lang="en-US" dirty="0"/>
              <a:t>) is the most widely </a:t>
            </a:r>
            <a:r>
              <a:rPr lang="en-US" dirty="0" smtClean="0"/>
              <a:t>used </a:t>
            </a:r>
            <a:r>
              <a:rPr lang="en-US" dirty="0"/>
              <a:t>free software license, which guarantees end users (individuals, organizations, companies) the freedoms to use, study, share (copy), and modify the software.</a:t>
            </a:r>
          </a:p>
          <a:p>
            <a:pPr lvl="1"/>
            <a:r>
              <a:rPr lang="en-US" dirty="0" smtClean="0"/>
              <a:t>Some </a:t>
            </a:r>
            <a:r>
              <a:rPr lang="en-US" dirty="0"/>
              <a:t>open source licenses allow for free use in </a:t>
            </a:r>
            <a:r>
              <a:rPr lang="en-US" dirty="0" smtClean="0"/>
              <a:t>commercial applications </a:t>
            </a:r>
            <a:r>
              <a:rPr lang="en-US" dirty="0"/>
              <a:t>and others do not.</a:t>
            </a:r>
          </a:p>
          <a:p>
            <a:pPr lvl="1"/>
            <a:r>
              <a:rPr lang="en-US" dirty="0" smtClean="0"/>
              <a:t>Now in the cloud era…</a:t>
            </a:r>
          </a:p>
          <a:p>
            <a:pPr lvl="2"/>
            <a:r>
              <a:rPr lang="en-US" dirty="0" smtClean="0"/>
              <a:t>Some </a:t>
            </a:r>
            <a:r>
              <a:rPr lang="en-US" dirty="0"/>
              <a:t>open source licenses specify some restrictions when you host software-as-a-service.</a:t>
            </a:r>
          </a:p>
          <a:p>
            <a:pPr lvl="2"/>
            <a:r>
              <a:rPr lang="en-US" dirty="0" smtClean="0"/>
              <a:t>Understand </a:t>
            </a:r>
            <a:r>
              <a:rPr lang="en-US" dirty="0"/>
              <a:t>if the software you plan to use can be hosted on either a private or public cloud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77714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Reputation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Is </a:t>
            </a:r>
            <a:r>
              <a:rPr lang="en-US" b="1" dirty="0" smtClean="0"/>
              <a:t>your code (or the code you are using) well </a:t>
            </a:r>
            <a:r>
              <a:rPr lang="en-US" b="1" dirty="0"/>
              <a:t>architected and implemented?</a:t>
            </a:r>
            <a:endParaRPr lang="en-US" dirty="0"/>
          </a:p>
          <a:p>
            <a:pPr lvl="1"/>
            <a:r>
              <a:rPr lang="en-US" dirty="0" smtClean="0"/>
              <a:t>Experts should asses </a:t>
            </a:r>
            <a:r>
              <a:rPr lang="en-US" dirty="0"/>
              <a:t>the quality of the code</a:t>
            </a:r>
            <a:r>
              <a:rPr lang="en-US" dirty="0" smtClean="0"/>
              <a:t>. Don’t force bad code down your developers throat. </a:t>
            </a:r>
            <a:endParaRPr lang="en-US" dirty="0"/>
          </a:p>
          <a:p>
            <a:pPr lvl="2"/>
            <a:r>
              <a:rPr lang="en-US" dirty="0" smtClean="0"/>
              <a:t>Includes quality </a:t>
            </a:r>
            <a:r>
              <a:rPr lang="en-US" dirty="0"/>
              <a:t>of the documentation and user interface </a:t>
            </a:r>
            <a:endParaRPr lang="en-US" dirty="0" smtClean="0"/>
          </a:p>
          <a:p>
            <a:pPr lvl="1"/>
            <a:r>
              <a:rPr lang="en-US" dirty="0" smtClean="0"/>
              <a:t>Know the contributors. Whether you are accepting open source code or trying to release it.  </a:t>
            </a:r>
          </a:p>
          <a:p>
            <a:pPr lvl="1"/>
            <a:r>
              <a:rPr lang="en-US" dirty="0" smtClean="0"/>
              <a:t>Know your potential and current users of the software. Learn </a:t>
            </a:r>
            <a:r>
              <a:rPr lang="en-US" dirty="0"/>
              <a:t>what other users have done with the </a:t>
            </a:r>
            <a:r>
              <a:rPr lang="en-US" dirty="0" smtClean="0"/>
              <a:t>software and </a:t>
            </a:r>
            <a:r>
              <a:rPr lang="en-US" dirty="0"/>
              <a:t>about the quality of their </a:t>
            </a:r>
            <a:r>
              <a:rPr lang="en-US" dirty="0" smtClean="0"/>
              <a:t>experiences.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37886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2800" dirty="0"/>
              <a:t>Should WGISS do more to support OSS use in CEOS?</a:t>
            </a:r>
          </a:p>
          <a:p>
            <a:pPr marL="457200" lvl="1" indent="0" algn="ctr">
              <a:buNone/>
            </a:pPr>
            <a:r>
              <a:rPr lang="en-US" sz="2400" dirty="0"/>
              <a:t> </a:t>
            </a:r>
            <a:endParaRPr lang="en-US" sz="2400" dirty="0" smtClean="0"/>
          </a:p>
          <a:p>
            <a:pPr marL="457200" lvl="1" indent="0" algn="ctr">
              <a:buNone/>
            </a:pPr>
            <a:r>
              <a:rPr lang="en-US" sz="2400" dirty="0" smtClean="0"/>
              <a:t>Can/should </a:t>
            </a:r>
            <a:r>
              <a:rPr lang="en-US" sz="2400" dirty="0"/>
              <a:t>we offer lessons learned? </a:t>
            </a:r>
            <a:endParaRPr lang="en-US" sz="2400" dirty="0" smtClean="0"/>
          </a:p>
          <a:p>
            <a:pPr marL="457200" lvl="1" indent="0" algn="ctr">
              <a:buNone/>
            </a:pPr>
            <a:endParaRPr lang="en-US" sz="2400" dirty="0"/>
          </a:p>
          <a:p>
            <a:pPr marL="457200" lvl="1" indent="0" algn="ctr">
              <a:buNone/>
            </a:pPr>
            <a:endParaRPr lang="en-US" sz="24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71699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 of Open Source Software (OSS)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Open source or open source software (OSS) is any computer software distributed under a license which allows users to change and share the software freely. Open source software is required to have its source code freely available and end-users have the right to modify and redistribute the software to others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37465" y="3953057"/>
            <a:ext cx="8305352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0" cap="none" spc="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Open source software is </a:t>
            </a:r>
          </a:p>
          <a:p>
            <a:pPr algn="ctr"/>
            <a:r>
              <a:rPr lang="en-US" sz="4000" b="0" cap="none" spc="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free to use, distribute, and modify.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0385861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Source Software Benefits to WGISS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Open </a:t>
            </a:r>
            <a:r>
              <a:rPr lang="en-US" dirty="0"/>
              <a:t>source software is much better at adhering to open standards than proprietary software is.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Since we all value </a:t>
            </a:r>
            <a:r>
              <a:rPr lang="en-US" dirty="0"/>
              <a:t>interoperability with other </a:t>
            </a:r>
            <a:r>
              <a:rPr lang="en-US" dirty="0" smtClean="0"/>
              <a:t>agencies, computer systems and science users, open </a:t>
            </a:r>
            <a:r>
              <a:rPr lang="en-US" dirty="0"/>
              <a:t>source software is definitely the way to go</a:t>
            </a:r>
            <a:r>
              <a:rPr lang="en-US" dirty="0" smtClean="0"/>
              <a:t>.</a:t>
            </a:r>
            <a:r>
              <a:rPr lang="en-US" dirty="0"/>
              <a:t>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Plus this allows us not to be limited </a:t>
            </a:r>
            <a:r>
              <a:rPr lang="en-US" dirty="0"/>
              <a:t>by proprietary data formats</a:t>
            </a:r>
          </a:p>
        </p:txBody>
      </p:sp>
    </p:spTree>
    <p:extLst>
      <p:ext uri="{BB962C8B-B14F-4D97-AF65-F5344CB8AC3E}">
        <p14:creationId xmlns:p14="http://schemas.microsoft.com/office/powerpoint/2010/main" val="40094558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Barriers to Reuse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Many of the traditional </a:t>
            </a:r>
            <a:r>
              <a:rPr lang="en-US" dirty="0"/>
              <a:t>software licensing mechanisms </a:t>
            </a:r>
            <a:r>
              <a:rPr lang="en-US" dirty="0" smtClean="0"/>
              <a:t>are viewed as </a:t>
            </a:r>
            <a:r>
              <a:rPr lang="en-US" dirty="0"/>
              <a:t>a potential barrier to software reuse. Traditional licensing typically requires the </a:t>
            </a:r>
            <a:r>
              <a:rPr lang="en-US" dirty="0" smtClean="0"/>
              <a:t>re-user </a:t>
            </a:r>
            <a:r>
              <a:rPr lang="en-US" dirty="0"/>
              <a:t>to negotiate usage terms and conditions with the intellectual property owner every time that they want to reuse something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It is worth noting that open </a:t>
            </a:r>
            <a:r>
              <a:rPr lang="en-US" dirty="0"/>
              <a:t>source licensing is not appropriate for </a:t>
            </a:r>
            <a:r>
              <a:rPr lang="en-US" dirty="0" smtClean="0"/>
              <a:t>ALL software</a:t>
            </a:r>
            <a:r>
              <a:rPr lang="en-US" dirty="0"/>
              <a:t>. For example, the presence of proprietary code or export control restrictions may be valid reasons for choosing not to go open source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109499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First, let's make sure we all understand that I Am Not A Lawyer. This is not legal advice.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38116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Discuss….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How do you use open source </a:t>
            </a:r>
            <a:r>
              <a:rPr lang="en-US" dirty="0" smtClean="0"/>
              <a:t>software in </a:t>
            </a:r>
            <a:r>
              <a:rPr lang="en-US" dirty="0"/>
              <a:t>daily practice?</a:t>
            </a:r>
          </a:p>
          <a:p>
            <a:r>
              <a:rPr lang="en-US" dirty="0"/>
              <a:t>What repository do you use? What license?</a:t>
            </a:r>
          </a:p>
          <a:p>
            <a:r>
              <a:rPr lang="en-US" dirty="0"/>
              <a:t>How does management at </a:t>
            </a:r>
            <a:r>
              <a:rPr lang="en-US" dirty="0" smtClean="0"/>
              <a:t>your agency encourage </a:t>
            </a:r>
            <a:r>
              <a:rPr lang="en-US" dirty="0"/>
              <a:t>open source business practices?</a:t>
            </a:r>
          </a:p>
          <a:p>
            <a:r>
              <a:rPr lang="en-US" dirty="0" smtClean="0"/>
              <a:t>What </a:t>
            </a:r>
            <a:r>
              <a:rPr lang="en-US" dirty="0"/>
              <a:t>is your flagship open sourced application? What problems did you encounter along the way?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03256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Intellectual Property – Who owns it?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Does your agency have intellectual </a:t>
            </a:r>
            <a:r>
              <a:rPr lang="en-US" b="1" dirty="0"/>
              <a:t>property issues involving copyrights or code provenance?</a:t>
            </a:r>
            <a:endParaRPr lang="en-US" dirty="0"/>
          </a:p>
          <a:p>
            <a:pPr lvl="1"/>
            <a:r>
              <a:rPr lang="en-US" dirty="0"/>
              <a:t>Ignoring legal issues with software </a:t>
            </a:r>
            <a:r>
              <a:rPr lang="en-US" dirty="0" smtClean="0"/>
              <a:t>is costly!</a:t>
            </a:r>
            <a:endParaRPr lang="en-US" dirty="0"/>
          </a:p>
          <a:p>
            <a:pPr lvl="1"/>
            <a:r>
              <a:rPr lang="en-US" dirty="0" smtClean="0"/>
              <a:t>Many organizations have lawyers to consult on this topic. </a:t>
            </a:r>
          </a:p>
          <a:p>
            <a:pPr lvl="1"/>
            <a:r>
              <a:rPr lang="en-US" dirty="0" smtClean="0"/>
              <a:t>NEVER pretend </a:t>
            </a:r>
            <a:r>
              <a:rPr lang="en-US" dirty="0"/>
              <a:t>to be </a:t>
            </a:r>
            <a:r>
              <a:rPr lang="en-US" dirty="0" smtClean="0"/>
              <a:t>a lawyer representing your agency.</a:t>
            </a:r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491804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Governance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Does your agency have legal </a:t>
            </a:r>
            <a:r>
              <a:rPr lang="en-US" b="1" dirty="0"/>
              <a:t>controls and </a:t>
            </a:r>
            <a:r>
              <a:rPr lang="en-US" b="1" dirty="0" smtClean="0"/>
              <a:t>processes </a:t>
            </a:r>
            <a:r>
              <a:rPr lang="en-US" b="1" dirty="0"/>
              <a:t>in place to deal with open source software?</a:t>
            </a:r>
            <a:endParaRPr lang="en-US" dirty="0"/>
          </a:p>
          <a:p>
            <a:pPr lvl="1"/>
            <a:r>
              <a:rPr lang="en-US" dirty="0"/>
              <a:t>That is, what is your open source governance strategy?</a:t>
            </a:r>
          </a:p>
          <a:p>
            <a:pPr lvl="2"/>
            <a:r>
              <a:rPr lang="en-US" dirty="0" smtClean="0"/>
              <a:t>“</a:t>
            </a:r>
            <a:r>
              <a:rPr lang="en-US" dirty="0"/>
              <a:t>you shall use no open source software.”</a:t>
            </a:r>
          </a:p>
          <a:p>
            <a:pPr lvl="1"/>
            <a:r>
              <a:rPr lang="en-US" dirty="0" smtClean="0"/>
              <a:t>Develop a plan </a:t>
            </a:r>
            <a:r>
              <a:rPr lang="en-US" dirty="0"/>
              <a:t>that specifies what </a:t>
            </a:r>
            <a:r>
              <a:rPr lang="en-US" dirty="0" smtClean="0"/>
              <a:t>processes are in </a:t>
            </a:r>
            <a:r>
              <a:rPr lang="en-US" dirty="0"/>
              <a:t>place to </a:t>
            </a:r>
            <a:r>
              <a:rPr lang="en-US" dirty="0" smtClean="0"/>
              <a:t>release open </a:t>
            </a:r>
            <a:r>
              <a:rPr lang="en-US" dirty="0"/>
              <a:t>source </a:t>
            </a:r>
            <a:r>
              <a:rPr lang="en-US" dirty="0" smtClean="0"/>
              <a:t>software in </a:t>
            </a:r>
            <a:r>
              <a:rPr lang="en-US" dirty="0"/>
              <a:t>your </a:t>
            </a:r>
            <a:r>
              <a:rPr lang="en-US" dirty="0" smtClean="0"/>
              <a:t>organization.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45437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How </a:t>
            </a:r>
            <a:r>
              <a:rPr lang="en-US" b="1" dirty="0" smtClean="0"/>
              <a:t>easy or hard has </a:t>
            </a:r>
            <a:r>
              <a:rPr lang="en-US" b="1" dirty="0"/>
              <a:t>it </a:t>
            </a:r>
            <a:r>
              <a:rPr lang="en-US" b="1" dirty="0" smtClean="0"/>
              <a:t>been to </a:t>
            </a:r>
            <a:r>
              <a:rPr lang="en-US" b="1" dirty="0"/>
              <a:t>integrate </a:t>
            </a:r>
            <a:r>
              <a:rPr lang="en-US" b="1" dirty="0" smtClean="0"/>
              <a:t>open source software in your agency?</a:t>
            </a:r>
            <a:endParaRPr lang="en-US" dirty="0"/>
          </a:p>
          <a:p>
            <a:pPr lvl="1"/>
            <a:r>
              <a:rPr lang="en-US" dirty="0" smtClean="0"/>
              <a:t>Ask yourself, does the software </a:t>
            </a:r>
            <a:r>
              <a:rPr lang="en-US" dirty="0"/>
              <a:t>use recognized industry </a:t>
            </a:r>
            <a:r>
              <a:rPr lang="en-US" dirty="0" smtClean="0"/>
              <a:t>standards that allow interoperability?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0425319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3852</TotalTime>
  <Words>666</Words>
  <Application>Microsoft Office PowerPoint</Application>
  <PresentationFormat>Custom</PresentationFormat>
  <Paragraphs>52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Facet</vt:lpstr>
      <vt:lpstr>Open Source </vt:lpstr>
      <vt:lpstr>Definition of Open Source Software (OSS)</vt:lpstr>
      <vt:lpstr>Open Source Software Benefits to WGISS</vt:lpstr>
      <vt:lpstr>Barriers to Reuse</vt:lpstr>
      <vt:lpstr>First, let's make sure we all understand that I Am Not A Lawyer. This is not legal advice.  </vt:lpstr>
      <vt:lpstr>Let’s Discuss….</vt:lpstr>
      <vt:lpstr>Intellectual Property – Who owns it?  </vt:lpstr>
      <vt:lpstr>Governance </vt:lpstr>
      <vt:lpstr>Implementation </vt:lpstr>
      <vt:lpstr>Licensing - allows the source code to be used, modified and/or shared under defined terms and conditions</vt:lpstr>
      <vt:lpstr>Reputation</vt:lpstr>
      <vt:lpstr>PowerPoint Presentation</vt:lpstr>
    </vt:vector>
  </TitlesOfParts>
  <Company>HPES ACES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Open Source</dc:title>
  <dc:creator>Mitchell, Andrew E. (GSFC-5860)</dc:creator>
  <cp:lastModifiedBy>Anne</cp:lastModifiedBy>
  <cp:revision>18</cp:revision>
  <dcterms:created xsi:type="dcterms:W3CDTF">2015-05-09T03:13:11Z</dcterms:created>
  <dcterms:modified xsi:type="dcterms:W3CDTF">2015-06-24T18:05:51Z</dcterms:modified>
</cp:coreProperties>
</file>