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30"/>
  </p:notesMasterIdLst>
  <p:handoutMasterIdLst>
    <p:handoutMasterId r:id="rId31"/>
  </p:handoutMasterIdLst>
  <p:sldIdLst>
    <p:sldId id="351" r:id="rId2"/>
    <p:sldId id="370" r:id="rId3"/>
    <p:sldId id="371" r:id="rId4"/>
    <p:sldId id="349" r:id="rId5"/>
    <p:sldId id="350" r:id="rId6"/>
    <p:sldId id="352" r:id="rId7"/>
    <p:sldId id="387" r:id="rId8"/>
    <p:sldId id="388" r:id="rId9"/>
    <p:sldId id="353" r:id="rId10"/>
    <p:sldId id="337" r:id="rId11"/>
    <p:sldId id="354" r:id="rId12"/>
    <p:sldId id="368" r:id="rId13"/>
    <p:sldId id="374" r:id="rId14"/>
    <p:sldId id="369" r:id="rId15"/>
    <p:sldId id="367" r:id="rId16"/>
    <p:sldId id="366" r:id="rId17"/>
    <p:sldId id="389" r:id="rId18"/>
    <p:sldId id="392" r:id="rId19"/>
    <p:sldId id="393" r:id="rId20"/>
    <p:sldId id="362" r:id="rId21"/>
    <p:sldId id="390" r:id="rId22"/>
    <p:sldId id="391" r:id="rId23"/>
    <p:sldId id="394" r:id="rId24"/>
    <p:sldId id="380" r:id="rId25"/>
    <p:sldId id="364" r:id="rId26"/>
    <p:sldId id="365" r:id="rId27"/>
    <p:sldId id="385" r:id="rId28"/>
    <p:sldId id="386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4">
          <p15:clr>
            <a:srgbClr val="A4A3A4"/>
          </p15:clr>
        </p15:guide>
        <p15:guide id="4" pos="1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C055"/>
    <a:srgbClr val="00FF00"/>
    <a:srgbClr val="FAEC0B"/>
    <a:srgbClr val="FFF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24" autoAdjust="0"/>
    <p:restoredTop sz="89055" autoAdjust="0"/>
  </p:normalViewPr>
  <p:slideViewPr>
    <p:cSldViewPr snapToGrid="0" snapToObjects="1">
      <p:cViewPr>
        <p:scale>
          <a:sx n="100" d="100"/>
          <a:sy n="100" d="100"/>
        </p:scale>
        <p:origin x="300" y="666"/>
      </p:cViewPr>
      <p:guideLst>
        <p:guide orient="horz" pos="2160"/>
        <p:guide orient="horz" pos="2164"/>
        <p:guide pos="2880"/>
        <p:guide pos="1204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50" d="100"/>
        <a:sy n="150" d="100"/>
      </p:scale>
      <p:origin x="0" y="9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7720A-D000-43EF-9D0F-3604A1A39101}" type="datetime1">
              <a:rPr lang="en-US" altLang="en-US"/>
              <a:pPr>
                <a:defRPr/>
              </a:pPr>
              <a:t>6/24/2015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218147-AD49-456F-8F0A-F5E463C79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826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DD57E-5966-424B-A41C-3A8A133F67A4}" type="datetime1">
              <a:rPr lang="en-US" altLang="en-US"/>
              <a:pPr>
                <a:defRPr/>
              </a:pPr>
              <a:t>6/24/2015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FD23CB-1919-408B-9EF9-D49AA7539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854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DIF10 Tool: </a:t>
            </a:r>
            <a:r>
              <a:rPr lang="en-US" dirty="0" err="1" smtClean="0"/>
              <a:t>QAtool</a:t>
            </a:r>
            <a:r>
              <a:rPr lang="en-US" dirty="0" smtClean="0"/>
              <a:t> </a:t>
            </a:r>
            <a:r>
              <a:rPr lang="en-US" dirty="0" err="1" smtClean="0"/>
              <a:t>CrossWalk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8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NetInsight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16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gcmdsrv1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23E06-BE38-7547-89B7-C559978CB9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Day of Harvest was May 3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Day of Harvest was May 3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to</a:t>
            </a:r>
            <a:r>
              <a:rPr lang="en-US" baseline="0" dirty="0" smtClean="0"/>
              <a:t> moving to DIF10 and QA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UMM-C standard for !SO referenced in the UMM-C Doc.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to</a:t>
            </a:r>
            <a:r>
              <a:rPr lang="en-US" baseline="0" dirty="0" smtClean="0"/>
              <a:t> moving to DIF10 and QA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UMM-C standard for !SO referenced in the UMM-C Doc.</a:t>
            </a:r>
          </a:p>
          <a:p>
            <a:endParaRPr lang="en-US" baseline="0" dirty="0" smtClean="0"/>
          </a:p>
          <a:p>
            <a:pPr lvl="1"/>
            <a:r>
              <a:rPr lang="en-US" sz="2000" b="0" dirty="0" smtClean="0"/>
              <a:t>DIF</a:t>
            </a:r>
            <a:r>
              <a:rPr lang="en-US" sz="2000" b="0" baseline="-25000" dirty="0" smtClean="0"/>
              <a:t>9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Dataset_DOI</a:t>
            </a:r>
            <a:r>
              <a:rPr lang="en-US" sz="2000" b="0" dirty="0" smtClean="0"/>
              <a:t> field is available for metadata providers to use now. </a:t>
            </a:r>
            <a:r>
              <a:rPr lang="en-US" sz="2000" b="0" dirty="0" err="1" smtClean="0"/>
              <a:t>PersistentIdentifier</a:t>
            </a:r>
            <a:r>
              <a:rPr lang="en-US" sz="2000" b="0" dirty="0" smtClean="0"/>
              <a:t> field will be available with the public release of DIF</a:t>
            </a:r>
            <a:r>
              <a:rPr lang="en-US" sz="2000" b="0" baseline="-25000" dirty="0" smtClean="0"/>
              <a:t>10</a:t>
            </a:r>
            <a:r>
              <a:rPr lang="en-US" sz="2000" b="0" dirty="0" smtClean="0"/>
              <a:t>. (In review by the CMR group.)</a:t>
            </a:r>
          </a:p>
          <a:p>
            <a:r>
              <a:rPr lang="en-US" sz="2000" b="0" dirty="0" smtClean="0"/>
              <a:t>Details:</a:t>
            </a:r>
          </a:p>
          <a:p>
            <a:pPr lvl="1"/>
            <a:r>
              <a:rPr lang="en-US" sz="2000" b="0" dirty="0" smtClean="0"/>
              <a:t>If providers use the DIF</a:t>
            </a:r>
            <a:r>
              <a:rPr lang="en-US" sz="2000" b="0" baseline="-25000" dirty="0" smtClean="0"/>
              <a:t>9</a:t>
            </a:r>
            <a:r>
              <a:rPr lang="en-US" sz="2000" b="0" dirty="0" smtClean="0"/>
              <a:t> format; they should use the Persistent Identifiers prefix (</a:t>
            </a:r>
            <a:r>
              <a:rPr lang="en-US" sz="2000" b="0" dirty="0" err="1" smtClean="0"/>
              <a:t>doi</a:t>
            </a:r>
            <a:r>
              <a:rPr lang="en-US" sz="2000" b="0" dirty="0" smtClean="0"/>
              <a:t>:, ark:, or others) in the field syntax with the </a:t>
            </a:r>
            <a:r>
              <a:rPr lang="en-US" sz="2000" b="0" dirty="0" err="1" smtClean="0"/>
              <a:t>url</a:t>
            </a:r>
            <a:r>
              <a:rPr lang="en-US" sz="2000" b="0" dirty="0" smtClean="0"/>
              <a:t>. </a:t>
            </a:r>
          </a:p>
          <a:p>
            <a:pPr lvl="1"/>
            <a:r>
              <a:rPr lang="en-US" sz="2000" b="0" dirty="0" smtClean="0"/>
              <a:t>If DIF</a:t>
            </a:r>
            <a:r>
              <a:rPr lang="en-US" sz="2000" b="0" baseline="-25000" dirty="0" smtClean="0"/>
              <a:t>10</a:t>
            </a:r>
            <a:r>
              <a:rPr lang="en-US" sz="2000" b="0" dirty="0" smtClean="0"/>
              <a:t> is used; the provider can select the Persistent Identifier prefix and populate the identifier </a:t>
            </a:r>
            <a:r>
              <a:rPr lang="en-US" sz="2000" b="0" dirty="0" err="1" smtClean="0"/>
              <a:t>url</a:t>
            </a:r>
            <a:r>
              <a:rPr lang="en-US" sz="2000" b="0" dirty="0" smtClean="0"/>
              <a:t> with a fixed set of supported identifier types (DOI, ARK). </a:t>
            </a:r>
          </a:p>
          <a:p>
            <a:pPr lvl="1"/>
            <a:r>
              <a:rPr lang="en-US" sz="2000" b="0" dirty="0" smtClean="0"/>
              <a:t>DIF</a:t>
            </a:r>
            <a:r>
              <a:rPr lang="en-US" sz="2000" b="0" baseline="-25000" dirty="0" smtClean="0"/>
              <a:t>9</a:t>
            </a:r>
            <a:r>
              <a:rPr lang="en-US" sz="2000" b="0" dirty="0" smtClean="0"/>
              <a:t> data properly encoded is forward compatible with DIF</a:t>
            </a:r>
            <a:r>
              <a:rPr lang="en-US" sz="2000" b="0" baseline="-25000" dirty="0" smtClean="0"/>
              <a:t>10</a:t>
            </a:r>
            <a:r>
              <a:rPr lang="en-US" sz="2000" b="0" dirty="0" smtClean="0"/>
              <a:t> as the DIF</a:t>
            </a:r>
            <a:r>
              <a:rPr lang="en-US" sz="2000" b="0" baseline="-25000" dirty="0" smtClean="0"/>
              <a:t>9</a:t>
            </a:r>
            <a:r>
              <a:rPr lang="en-US" sz="2000" b="0" dirty="0" smtClean="0"/>
              <a:t>-&gt;DIF</a:t>
            </a:r>
            <a:r>
              <a:rPr lang="en-US" sz="2000" b="0" baseline="-25000" dirty="0" smtClean="0"/>
              <a:t>10</a:t>
            </a:r>
            <a:r>
              <a:rPr lang="en-US" sz="2000" b="0" dirty="0" smtClean="0"/>
              <a:t> translators can correctly migrate the data.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2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consider question "will IDN providers be expected to migrate from DIF9 to DIF10?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background</a:t>
            </a:r>
          </a:p>
          <a:p>
            <a:r>
              <a:rPr lang="en-US" dirty="0" smtClean="0"/>
              <a:t>	Why and UMM-C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Summary list of benefits for using DIF10 </a:t>
            </a:r>
          </a:p>
          <a:p>
            <a:r>
              <a:rPr lang="en-US" dirty="0" smtClean="0"/>
              <a:t>Discuss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9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1" descr="meatb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24" y="6255617"/>
            <a:ext cx="14970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2364" y="962313"/>
            <a:ext cx="6092891" cy="187483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Science Operations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Status and Plans</a:t>
            </a:r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236" y="4915045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Stephen Wharton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CMR Monthly Management Meeting</a:t>
            </a:r>
          </a:p>
          <a:p>
            <a:pPr>
              <a:spcBef>
                <a:spcPct val="0"/>
              </a:spcBef>
            </a:pPr>
            <a:fld id="{18A859FF-1913-4E27-8608-5D9B7F33CE4F}" type="datetime1">
              <a:rPr lang="en-US" altLang="en-US" sz="16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6/24/2015</a:t>
            </a:fld>
            <a:endParaRPr lang="en-US" alt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573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ent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11543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6954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/>
          <a:lstStyle/>
          <a:p>
            <a:fld id="{C47CB7BB-D6CF-B340-9DAF-F4ED6C7D13F6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EC85-5A16-B04F-B3DD-DECEF51CA9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defRPr/>
            </a:pPr>
            <a:endParaRPr lang="en-US" altLang="en-US" sz="150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3300" y="258763"/>
            <a:ext cx="7396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>
                <a:solidFill>
                  <a:srgbClr val="00256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6E5BB1-BC31-4730-8B8E-85CCCD5F5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4" descr="meatbal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913"/>
            <a:ext cx="812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364" y="6292850"/>
            <a:ext cx="14970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cmd.nasa.gov/learn/keyword_releas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dn.ceos.org/idn-resources/stats_ceos_dif_coun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eos-idn-docbuilder@lists.nasa.gov" TargetMode="External"/><Relationship Id="rId2" Type="http://schemas.openxmlformats.org/officeDocument/2006/relationships/hyperlink" Target="mailto:gsfc-gcmduso@mail.nasa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eos-idn-interop@lists.nasa.go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cmdservices.gsfc.nasa.gov/kms/concept/80eca755-c564-4616-b910-a4c4387b7c5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cmdservices.gsfc.nasa.gov/kms/concept/6a426480-c58f-4b6b-8e35-0975b7f6edb5" TargetMode="External"/><Relationship Id="rId4" Type="http://schemas.openxmlformats.org/officeDocument/2006/relationships/hyperlink" Target="http://gcmdservices.gsfc.nasa.gov/kms/concept/2878f334-35dc-47a7-a3ae-8c5da1adccd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207963" y="1057275"/>
            <a:ext cx="8531225" cy="1874838"/>
          </a:xfrm>
        </p:spPr>
        <p:txBody>
          <a:bodyPr anchor="t"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WGISS-39 IDN Report</a:t>
            </a:r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50" y="5889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238" y="5070475"/>
            <a:ext cx="5988050" cy="10937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Michael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Morahan</a:t>
            </a:r>
            <a:endParaRPr lang="en-US" altLang="en-US" sz="16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</a:rPr>
              <a:t>CEOS WGISS-39 Spring </a:t>
            </a:r>
            <a:r>
              <a:rPr lang="en-US" altLang="en-US" sz="1600" dirty="0" smtClean="0">
                <a:solidFill>
                  <a:srgbClr val="000000"/>
                </a:solidFill>
              </a:rPr>
              <a:t>Meeting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Japan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Aeronautics Exploration Agency (JAXA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Tsukuba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Japan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solidFill>
                  <a:srgbClr val="000000"/>
                </a:solidFill>
              </a:rPr>
              <a:t>May 12, 2015</a:t>
            </a:r>
          </a:p>
        </p:txBody>
      </p:sp>
    </p:spTree>
    <p:extLst>
      <p:ext uri="{BB962C8B-B14F-4D97-AF65-F5344CB8AC3E}">
        <p14:creationId xmlns:p14="http://schemas.microsoft.com/office/powerpoint/2010/main" val="3710289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04" y="282327"/>
            <a:ext cx="8140700" cy="501650"/>
          </a:xfrm>
        </p:spPr>
        <p:txBody>
          <a:bodyPr/>
          <a:lstStyle/>
          <a:p>
            <a:pPr marL="457200"/>
            <a:r>
              <a:rPr lang="en-US" b="0" dirty="0" smtClean="0"/>
              <a:t>GCMD Keyword </a:t>
            </a:r>
            <a:r>
              <a:rPr lang="en-US" b="0" dirty="0"/>
              <a:t>Status and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96391" y="1366214"/>
            <a:ext cx="8938752" cy="48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b="0" dirty="0" smtClean="0"/>
              <a:t>Science </a:t>
            </a:r>
            <a:r>
              <a:rPr lang="en-US" sz="2200" b="0" dirty="0"/>
              <a:t>Keyword Release Version 8.1 (Land Surface and Atmosphere) </a:t>
            </a:r>
            <a:r>
              <a:rPr lang="en-US" sz="2200" b="0" dirty="0" smtClean="0">
                <a:solidFill>
                  <a:srgbClr val="008000"/>
                </a:solidFill>
              </a:rPr>
              <a:t>(March 26)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en-US" sz="2000" b="0" dirty="0"/>
              <a:t>Changes are new/updated Land Surface and Atmosphere keywords (246 new keywords and 10 updated keywords).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en-US" sz="2000" b="0" dirty="0"/>
              <a:t>Posted announcement to GCMD/IDN listserv and website             (</a:t>
            </a:r>
            <a:r>
              <a:rPr lang="en-GB" altLang="en-US" sz="2000" b="0" dirty="0">
                <a:hlinkClick r:id="rId3"/>
              </a:rPr>
              <a:t>http://gcmd.nasa.gov/learn/keyword_release.html</a:t>
            </a:r>
            <a:r>
              <a:rPr lang="en-GB" altLang="en-US" sz="2000" b="0" dirty="0"/>
              <a:t>)</a:t>
            </a:r>
            <a:r>
              <a:rPr lang="en-GB" altLang="en-US" sz="2000" b="0" dirty="0" smtClean="0"/>
              <a:t>.</a:t>
            </a:r>
            <a:endParaRPr lang="en-US" sz="2000" b="0" dirty="0"/>
          </a:p>
          <a:p>
            <a:r>
              <a:rPr lang="en-US" sz="2200" b="0" dirty="0">
                <a:solidFill>
                  <a:schemeClr val="tx1"/>
                </a:solidFill>
              </a:rPr>
              <a:t>Version 8.2 (Atmosphere, Ecosystem, and Terrestrial Hydrosphere) 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Document proposed changes by September 2015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Submit </a:t>
            </a:r>
            <a:r>
              <a:rPr lang="en-US" sz="1600" b="0" dirty="0" smtClean="0">
                <a:solidFill>
                  <a:schemeClr val="tx1"/>
                </a:solidFill>
              </a:rPr>
              <a:t>to NASA </a:t>
            </a:r>
            <a:r>
              <a:rPr lang="en-US" sz="1600" b="0" dirty="0" smtClean="0"/>
              <a:t>ESDIS </a:t>
            </a:r>
            <a:r>
              <a:rPr lang="en-US" sz="1600" b="0" dirty="0"/>
              <a:t>standards office</a:t>
            </a:r>
            <a:r>
              <a:rPr lang="en-US" sz="1600" b="0" dirty="0" smtClean="0">
                <a:solidFill>
                  <a:schemeClr val="tx1"/>
                </a:solidFill>
              </a:rPr>
              <a:t> (ESO) </a:t>
            </a:r>
            <a:r>
              <a:rPr lang="en-US" sz="1600" b="0" dirty="0">
                <a:solidFill>
                  <a:schemeClr val="tx1"/>
                </a:solidFill>
              </a:rPr>
              <a:t>for review by October 2015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Aim to release by March 2016</a:t>
            </a:r>
            <a:endParaRPr lang="en-US" sz="1400" b="0" dirty="0">
              <a:solidFill>
                <a:schemeClr val="tx1"/>
              </a:solidFill>
            </a:endParaRPr>
          </a:p>
          <a:p>
            <a:r>
              <a:rPr lang="en-US" sz="2200" b="0" dirty="0">
                <a:solidFill>
                  <a:schemeClr val="tx1"/>
                </a:solidFill>
              </a:rPr>
              <a:t>Version 8.3 (Water Vapor, Water Quality/Chemistry, and Ecosystems)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Document proposed changes by April 2016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Submit to ESO for review by May 2016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Aim to release by October 2016</a:t>
            </a:r>
          </a:p>
          <a:p>
            <a:r>
              <a:rPr lang="en-US" sz="2200" b="0" dirty="0">
                <a:solidFill>
                  <a:schemeClr val="tx1"/>
                </a:solidFill>
              </a:rPr>
              <a:t>Further Releases are TBD – on 6 month cycle</a:t>
            </a:r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68772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8763"/>
            <a:ext cx="8140700" cy="501650"/>
          </a:xfrm>
        </p:spPr>
        <p:txBody>
          <a:bodyPr/>
          <a:lstStyle/>
          <a:p>
            <a:r>
              <a:rPr lang="en-US" sz="3200" b="0" dirty="0"/>
              <a:t>Unified Metadata Model – </a:t>
            </a:r>
            <a:r>
              <a:rPr lang="en-US" sz="3200" b="0" dirty="0" smtClean="0"/>
              <a:t>Collections</a:t>
            </a:r>
            <a:br>
              <a:rPr lang="en-US" sz="3200" b="0" dirty="0" smtClean="0"/>
            </a:br>
            <a:r>
              <a:rPr lang="en-US" sz="2800" b="0" dirty="0" smtClean="0"/>
              <a:t>(</a:t>
            </a:r>
            <a:r>
              <a:rPr lang="en-US" sz="2800" b="0" dirty="0"/>
              <a:t>UMM-C)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96391" y="1366214"/>
            <a:ext cx="8938752" cy="48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/>
              <a:t>Background information</a:t>
            </a:r>
          </a:p>
          <a:p>
            <a:pPr lvl="1"/>
            <a:r>
              <a:rPr lang="en-US" b="0" dirty="0"/>
              <a:t>U</a:t>
            </a:r>
            <a:r>
              <a:rPr lang="en-US" b="0" dirty="0" smtClean="0"/>
              <a:t>sed </a:t>
            </a:r>
            <a:r>
              <a:rPr lang="en-US" b="0" dirty="0"/>
              <a:t>by the NASA </a:t>
            </a:r>
            <a:r>
              <a:rPr lang="en-US" b="0" dirty="0" smtClean="0"/>
              <a:t>EOSDIS community </a:t>
            </a:r>
            <a:r>
              <a:rPr lang="en-US" b="0" dirty="0"/>
              <a:t>as a guide during metadata </a:t>
            </a:r>
            <a:r>
              <a:rPr lang="en-US" b="0" dirty="0" smtClean="0"/>
              <a:t>generation for the </a:t>
            </a:r>
            <a:r>
              <a:rPr lang="en-US" b="0" dirty="0"/>
              <a:t>Common Metadata Repository (CMR)</a:t>
            </a:r>
            <a:endParaRPr lang="en-US" b="0" dirty="0" smtClean="0"/>
          </a:p>
          <a:p>
            <a:pPr lvl="1"/>
            <a:r>
              <a:rPr lang="en-US" b="0" dirty="0" smtClean="0"/>
              <a:t>Takes </a:t>
            </a:r>
            <a:r>
              <a:rPr lang="en-US" b="0" dirty="0"/>
              <a:t>into account existing collection metadata </a:t>
            </a:r>
            <a:r>
              <a:rPr lang="en-US" b="0" dirty="0" smtClean="0"/>
              <a:t>formats </a:t>
            </a:r>
            <a:r>
              <a:rPr lang="pt-BR" b="0" dirty="0"/>
              <a:t>(DIF, </a:t>
            </a:r>
            <a:r>
              <a:rPr lang="pt-BR" b="0" dirty="0" smtClean="0"/>
              <a:t>ECHO, </a:t>
            </a:r>
            <a:r>
              <a:rPr lang="pt-BR" b="0" dirty="0"/>
              <a:t>ISO 19115-2)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Developed </a:t>
            </a:r>
            <a:r>
              <a:rPr lang="en-US" b="0" dirty="0"/>
              <a:t>DIF-10 </a:t>
            </a:r>
            <a:r>
              <a:rPr lang="en-US" b="0" dirty="0" smtClean="0"/>
              <a:t>to </a:t>
            </a:r>
            <a:r>
              <a:rPr lang="en-US" b="0" dirty="0"/>
              <a:t>support </a:t>
            </a:r>
            <a:r>
              <a:rPr lang="en-US" b="0" dirty="0" smtClean="0"/>
              <a:t>for UMM</a:t>
            </a:r>
            <a:r>
              <a:rPr lang="en-US" b="0" dirty="0"/>
              <a:t>-C </a:t>
            </a:r>
            <a:r>
              <a:rPr lang="en-US" b="0" dirty="0" smtClean="0"/>
              <a:t>Compliance</a:t>
            </a:r>
            <a:endParaRPr lang="en-US" b="0" dirty="0"/>
          </a:p>
          <a:p>
            <a:pPr lvl="2"/>
            <a:r>
              <a:rPr lang="en-US" b="0" dirty="0"/>
              <a:t>DIF-10 Changes </a:t>
            </a:r>
          </a:p>
          <a:p>
            <a:pPr lvl="3"/>
            <a:r>
              <a:rPr lang="en-US" b="0" dirty="0" smtClean="0"/>
              <a:t>Additional required fields</a:t>
            </a:r>
          </a:p>
          <a:p>
            <a:pPr lvl="3"/>
            <a:r>
              <a:rPr lang="en-US" b="0" dirty="0"/>
              <a:t>N</a:t>
            </a:r>
            <a:r>
              <a:rPr lang="en-US" b="0" dirty="0" smtClean="0"/>
              <a:t>ew fields</a:t>
            </a:r>
          </a:p>
          <a:p>
            <a:pPr lvl="3"/>
            <a:r>
              <a:rPr lang="en-US" b="0" dirty="0" smtClean="0"/>
              <a:t>Addition of enumerations for specific fields</a:t>
            </a:r>
          </a:p>
          <a:p>
            <a:pPr lvl="3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4914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505737"/>
            <a:ext cx="8140700" cy="501650"/>
          </a:xfrm>
        </p:spPr>
        <p:txBody>
          <a:bodyPr/>
          <a:lstStyle/>
          <a:p>
            <a:pPr lvl="2"/>
            <a:r>
              <a:rPr lang="en-US" b="0" dirty="0"/>
              <a:t>DIF-10 </a:t>
            </a:r>
            <a:r>
              <a:rPr lang="en-US" b="0" dirty="0" smtClean="0"/>
              <a:t>Changes:</a:t>
            </a:r>
            <a:br>
              <a:rPr lang="en-US" b="0" dirty="0" smtClean="0"/>
            </a:br>
            <a:r>
              <a:rPr lang="en-US" sz="2400" b="0" dirty="0" smtClean="0"/>
              <a:t>Additional </a:t>
            </a:r>
            <a:r>
              <a:rPr lang="en-US" sz="2400" b="0" dirty="0"/>
              <a:t>required fields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863" y="1390650"/>
            <a:ext cx="4227512" cy="3333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Entry ID</a:t>
            </a:r>
            <a:br>
              <a:rPr lang="en-US" b="0" dirty="0"/>
            </a:br>
            <a:r>
              <a:rPr lang="en-US" b="0" dirty="0"/>
              <a:t>Entry Title</a:t>
            </a:r>
            <a:br>
              <a:rPr lang="en-US" b="0" dirty="0"/>
            </a:br>
            <a:r>
              <a:rPr lang="en-US" b="0" dirty="0"/>
              <a:t>Summary</a:t>
            </a:r>
            <a:br>
              <a:rPr lang="en-US" b="0" dirty="0"/>
            </a:br>
            <a:r>
              <a:rPr lang="en-US" b="0" dirty="0"/>
              <a:t>Science Keywords</a:t>
            </a:r>
            <a:br>
              <a:rPr lang="en-US" b="0" dirty="0"/>
            </a:br>
            <a:r>
              <a:rPr lang="en-US" b="0" dirty="0">
                <a:solidFill>
                  <a:srgbClr val="FF6600"/>
                </a:solidFill>
              </a:rPr>
              <a:t>Platform</a:t>
            </a:r>
            <a:br>
              <a:rPr lang="en-US" b="0" dirty="0">
                <a:solidFill>
                  <a:srgbClr val="FF6600"/>
                </a:solidFill>
              </a:rPr>
            </a:br>
            <a:r>
              <a:rPr lang="en-US" b="0" dirty="0">
                <a:solidFill>
                  <a:srgbClr val="FF6600"/>
                </a:solidFill>
              </a:rPr>
              <a:t>Platform/Instrument</a:t>
            </a:r>
            <a:br>
              <a:rPr lang="en-US" b="0" dirty="0">
                <a:solidFill>
                  <a:srgbClr val="FF6600"/>
                </a:solidFill>
              </a:rPr>
            </a:br>
            <a:r>
              <a:rPr lang="en-US" b="0" dirty="0">
                <a:solidFill>
                  <a:srgbClr val="FF6600"/>
                </a:solidFill>
              </a:rPr>
              <a:t>Temporal Coverage</a:t>
            </a:r>
            <a:br>
              <a:rPr lang="en-US" b="0" dirty="0">
                <a:solidFill>
                  <a:srgbClr val="FF6600"/>
                </a:solidFill>
              </a:rPr>
            </a:br>
            <a:r>
              <a:rPr lang="en-US" b="0" dirty="0">
                <a:solidFill>
                  <a:srgbClr val="FF6600"/>
                </a:solidFill>
              </a:rPr>
              <a:t>Spatial Coverage</a:t>
            </a:r>
            <a:br>
              <a:rPr lang="en-US" b="0" dirty="0">
                <a:solidFill>
                  <a:srgbClr val="FF6600"/>
                </a:solidFill>
              </a:rPr>
            </a:b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676775" y="1390650"/>
            <a:ext cx="42275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>
                <a:solidFill>
                  <a:srgbClr val="FF6600"/>
                </a:solidFill>
              </a:rPr>
              <a:t>Project</a:t>
            </a:r>
            <a:br>
              <a:rPr lang="en-US" b="0" dirty="0" smtClean="0">
                <a:solidFill>
                  <a:srgbClr val="FF6600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Organization</a:t>
            </a:r>
            <a:r>
              <a:rPr lang="en-US" b="0" dirty="0" smtClean="0">
                <a:solidFill>
                  <a:srgbClr val="FF6600"/>
                </a:solidFill>
              </a:rPr>
              <a:t/>
            </a:r>
            <a:br>
              <a:rPr lang="en-US" b="0" dirty="0" smtClean="0">
                <a:solidFill>
                  <a:srgbClr val="FF6600"/>
                </a:solidFill>
              </a:rPr>
            </a:br>
            <a:r>
              <a:rPr lang="en-US" b="0" dirty="0" smtClean="0">
                <a:solidFill>
                  <a:srgbClr val="FF6600"/>
                </a:solidFill>
              </a:rPr>
              <a:t>Related URL</a:t>
            </a:r>
            <a:br>
              <a:rPr lang="en-US" b="0" dirty="0" smtClean="0">
                <a:solidFill>
                  <a:srgbClr val="FF6600"/>
                </a:solidFill>
              </a:rPr>
            </a:br>
            <a:r>
              <a:rPr lang="en-US" b="0" dirty="0" smtClean="0"/>
              <a:t>Metadata Standard Name</a:t>
            </a:r>
            <a:br>
              <a:rPr lang="en-US" b="0" dirty="0" smtClean="0"/>
            </a:br>
            <a:r>
              <a:rPr lang="en-US" b="0" dirty="0" smtClean="0"/>
              <a:t>Metadata Standard Version</a:t>
            </a:r>
            <a:br>
              <a:rPr lang="en-US" b="0" dirty="0" smtClean="0"/>
            </a:br>
            <a:r>
              <a:rPr lang="en-US" b="0" dirty="0" smtClean="0">
                <a:solidFill>
                  <a:srgbClr val="FF6600"/>
                </a:solidFill>
              </a:rPr>
              <a:t>Metadata Creation Date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rgbClr val="FF6600"/>
                </a:solidFill>
              </a:rPr>
              <a:t>Product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212" y="4879945"/>
            <a:ext cx="5358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Previously not required in the GCMD/IDN DIF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71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4912"/>
            <a:ext cx="8140700" cy="501650"/>
          </a:xfrm>
        </p:spPr>
        <p:txBody>
          <a:bodyPr/>
          <a:lstStyle/>
          <a:p>
            <a:pPr lvl="2"/>
            <a:r>
              <a:rPr lang="en-US" b="0" dirty="0"/>
              <a:t>DIF-10 </a:t>
            </a:r>
            <a:r>
              <a:rPr lang="en-US" b="0" dirty="0" smtClean="0"/>
              <a:t>Changes: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400" dirty="0" smtClean="0"/>
              <a:t>New enumeration fields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4743" y="1409700"/>
            <a:ext cx="4227512" cy="3333750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SpatialCoverageType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Organization_Type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PlatformType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Duration_Unit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PersistentIdentifierType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>
                <a:solidFill>
                  <a:srgbClr val="FF6600"/>
                </a:solidFill>
              </a:rPr>
              <a:t>MetadataAssociationType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916488" y="1390650"/>
            <a:ext cx="4227512" cy="27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MetadataAssociationType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 smtClean="0">
                <a:solidFill>
                  <a:srgbClr val="FF6600"/>
                </a:solidFill>
              </a:rPr>
              <a:t>PhoneType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smtClean="0"/>
              <a:t>Metadata Standard Name</a:t>
            </a:r>
            <a:br>
              <a:rPr lang="en-US" b="0" dirty="0" smtClean="0"/>
            </a:br>
            <a:r>
              <a:rPr lang="en-US" b="0" dirty="0" err="1" smtClean="0"/>
              <a:t>Metadata_Version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rgbClr val="FF6600"/>
                </a:solidFill>
              </a:rPr>
              <a:t>Metadata Creation Date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>
                <a:solidFill>
                  <a:srgbClr val="FF6600"/>
                </a:solidFill>
              </a:rPr>
              <a:t>ProductFlag</a:t>
            </a:r>
            <a:endParaRPr lang="en-US" b="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b="0" dirty="0" err="1">
                <a:solidFill>
                  <a:srgbClr val="FF6600"/>
                </a:solidFill>
              </a:rPr>
              <a:t>ProductLevelId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7212" y="4879945"/>
            <a:ext cx="434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Previously not in the GCMD/IDN DIF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66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664487"/>
            <a:ext cx="8140700" cy="501650"/>
          </a:xfrm>
        </p:spPr>
        <p:txBody>
          <a:bodyPr/>
          <a:lstStyle/>
          <a:p>
            <a:pPr lvl="2"/>
            <a:r>
              <a:rPr lang="en-US" b="0" dirty="0"/>
              <a:t>DIF-10 </a:t>
            </a:r>
            <a:r>
              <a:rPr lang="en-US" b="0" dirty="0" smtClean="0"/>
              <a:t>Changes:</a:t>
            </a:r>
            <a:br>
              <a:rPr lang="en-US" b="0" dirty="0" smtClean="0"/>
            </a:br>
            <a:r>
              <a:rPr lang="en-US" sz="2400" b="0" dirty="0"/>
              <a:t>N</a:t>
            </a:r>
            <a:r>
              <a:rPr lang="en-US" sz="2400" b="0" dirty="0" smtClean="0"/>
              <a:t>ew </a:t>
            </a:r>
            <a:r>
              <a:rPr lang="en-US" sz="2400" b="0" dirty="0"/>
              <a:t>fields</a:t>
            </a:r>
            <a:br>
              <a:rPr lang="en-US" sz="2400" b="0" dirty="0"/>
            </a:b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70321"/>
              </p:ext>
            </p:extLst>
          </p:nvPr>
        </p:nvGraphicFramePr>
        <p:xfrm>
          <a:off x="118174" y="1488337"/>
          <a:ext cx="8937626" cy="478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826"/>
                <a:gridCol w="6261800"/>
              </a:tblGrid>
              <a:tr h="303512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/>
                          <a:cs typeface="Arial"/>
                        </a:rPr>
                        <a:t>Field Name</a:t>
                      </a:r>
                      <a:endParaRPr lang="en-US" sz="1800" b="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Arial"/>
                          <a:cs typeface="Arial"/>
                        </a:rPr>
                        <a:t>Field Definition</a:t>
                      </a:r>
                      <a:endParaRPr lang="en-US" sz="1800" b="0" i="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Version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 version identifier of the data set.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142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91540" algn="l"/>
                        </a:tabLst>
                        <a:defRPr/>
                      </a:pPr>
                      <a:r>
                        <a:rPr lang="en-US" sz="1800" b="0" i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Version_Description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800" b="0" i="0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 brief description of the differences between one data set version and another version.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Metadata_Association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Describes the metadata associated with the instance of a data set; i.e., the name and other details of input data, data sets associated (in science data terms) with the instance and/or data sets dependent on the collection.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Metadata_Dates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A union of the DIF metadata event date fields with the three ECHO event time fields.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Additional_Attributes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262626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Parameters which further describe the data represented in each granule within a collection.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Product_Level_Id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 product identifier of the data collection.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Collection_Data_Type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Identifies non-science-quality products.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035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91540" algn="l"/>
                        </a:tabLst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Product_Flag </a:t>
                      </a:r>
                      <a:endParaRPr lang="en-US" sz="1800" b="0" i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Specifies the product type of </a:t>
                      </a: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the 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data.  </a:t>
                      </a:r>
                      <a:endParaRPr lang="en-US" sz="1800" b="0" i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144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58763"/>
            <a:ext cx="8140700" cy="501650"/>
          </a:xfrm>
        </p:spPr>
        <p:txBody>
          <a:bodyPr/>
          <a:lstStyle/>
          <a:p>
            <a:pPr marL="457200"/>
            <a:r>
              <a:rPr lang="en-US" sz="3200" b="0" dirty="0"/>
              <a:t>Summary list of benefits for using DIF10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96391" y="1366214"/>
            <a:ext cx="8938752" cy="48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/>
            <a:r>
              <a:rPr lang="en-US" b="0" dirty="0" smtClean="0"/>
              <a:t>UMM</a:t>
            </a:r>
            <a:r>
              <a:rPr lang="en-US" b="0" dirty="0"/>
              <a:t>-C c</a:t>
            </a:r>
            <a:r>
              <a:rPr lang="en-US" b="0" dirty="0" smtClean="0"/>
              <a:t>ompliance for the </a:t>
            </a:r>
            <a:r>
              <a:rPr lang="en-US" b="0" dirty="0"/>
              <a:t>Common Metadata </a:t>
            </a:r>
            <a:r>
              <a:rPr lang="en-US" b="0" dirty="0" smtClean="0"/>
              <a:t>Repository.</a:t>
            </a:r>
          </a:p>
          <a:p>
            <a:pPr marL="800100" lvl="1"/>
            <a:r>
              <a:rPr lang="en-US" b="0" dirty="0" smtClean="0"/>
              <a:t>Allows easy of metadata record ingest into the new repository</a:t>
            </a:r>
          </a:p>
          <a:p>
            <a:pPr marL="400050"/>
            <a:r>
              <a:rPr lang="en-US" b="0" dirty="0" smtClean="0"/>
              <a:t>Developed with ISO in mind.</a:t>
            </a:r>
          </a:p>
          <a:p>
            <a:pPr marL="800100" lvl="1"/>
            <a:r>
              <a:rPr lang="en-US" b="0" dirty="0" smtClean="0"/>
              <a:t>Help maps ISO fields to the DIF</a:t>
            </a:r>
          </a:p>
          <a:p>
            <a:pPr marL="400050"/>
            <a:r>
              <a:rPr lang="en-US" b="0" dirty="0" smtClean="0"/>
              <a:t>New Fields to describe the datasets</a:t>
            </a:r>
          </a:p>
          <a:p>
            <a:pPr marL="800100" lvl="1"/>
            <a:r>
              <a:rPr lang="en-US" b="0" dirty="0" err="1" smtClean="0"/>
              <a:t>AdditionalAttribute</a:t>
            </a:r>
            <a:r>
              <a:rPr lang="en-US" b="0" dirty="0" smtClean="0"/>
              <a:t> </a:t>
            </a:r>
          </a:p>
          <a:p>
            <a:pPr marL="800100" lvl="1"/>
            <a:r>
              <a:rPr lang="en-US" b="0" dirty="0" err="1" smtClean="0"/>
              <a:t>ProductLevelId</a:t>
            </a:r>
            <a:r>
              <a:rPr lang="en-US" b="0" dirty="0" smtClean="0"/>
              <a:t> </a:t>
            </a:r>
          </a:p>
          <a:p>
            <a:pPr marL="800100" lvl="1"/>
            <a:r>
              <a:rPr lang="en-US" b="0" dirty="0" smtClean="0"/>
              <a:t>Version</a:t>
            </a:r>
          </a:p>
          <a:p>
            <a:pPr marL="400050"/>
            <a:r>
              <a:rPr lang="en-US" b="0" dirty="0" smtClean="0"/>
              <a:t>Restructured existing fields to better describe the datasets</a:t>
            </a:r>
          </a:p>
          <a:p>
            <a:pPr marL="800100" lvl="1"/>
            <a:r>
              <a:rPr lang="en-US" b="0" dirty="0"/>
              <a:t>Platform &gt; Instrument &gt; Sensor hierarchy</a:t>
            </a:r>
          </a:p>
          <a:p>
            <a:pPr marL="800100" lvl="1"/>
            <a:r>
              <a:rPr lang="en-US" b="0" dirty="0" err="1"/>
              <a:t>PersistentIdentifier</a:t>
            </a:r>
            <a:endParaRPr lang="en-US" b="0" dirty="0"/>
          </a:p>
          <a:p>
            <a:pPr marL="800100" lvl="1"/>
            <a:r>
              <a:rPr lang="en-US" b="0" dirty="0" err="1"/>
              <a:t>Spatial_Coverage</a:t>
            </a:r>
            <a:endParaRPr lang="en-US" b="0" dirty="0"/>
          </a:p>
          <a:p>
            <a:pPr marL="800100" lvl="1"/>
            <a:endParaRPr lang="en-US" b="0" dirty="0" smtClean="0"/>
          </a:p>
          <a:p>
            <a:pPr marL="800100" lvl="1"/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482609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DIF10 Translators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979761"/>
            <a:ext cx="8445500" cy="5347820"/>
          </a:xfrm>
        </p:spPr>
        <p:txBody>
          <a:bodyPr/>
          <a:lstStyle/>
          <a:p>
            <a:pPr marL="457200" lvl="1" indent="0">
              <a:buNone/>
            </a:pPr>
            <a:endParaRPr lang="en-US" b="0" dirty="0" smtClean="0">
              <a:solidFill>
                <a:srgbClr val="002569"/>
              </a:solidFill>
            </a:endParaRPr>
          </a:p>
          <a:p>
            <a:r>
              <a:rPr lang="en-US" b="0" dirty="0" smtClean="0">
                <a:solidFill>
                  <a:srgbClr val="002569"/>
                </a:solidFill>
              </a:rPr>
              <a:t>What it does: </a:t>
            </a:r>
          </a:p>
          <a:p>
            <a:pPr lvl="1"/>
            <a:r>
              <a:rPr lang="en-US" b="0" dirty="0">
                <a:solidFill>
                  <a:srgbClr val="002569"/>
                </a:solidFill>
              </a:rPr>
              <a:t>Converts DIF-9 to DIF-</a:t>
            </a:r>
            <a:r>
              <a:rPr lang="en-US" b="0" dirty="0" smtClean="0">
                <a:solidFill>
                  <a:srgbClr val="002569"/>
                </a:solidFill>
              </a:rPr>
              <a:t>10, DIF-10 to DIF-9, ECHO-10 to DIF-10 </a:t>
            </a:r>
          </a:p>
          <a:p>
            <a:pPr lvl="1"/>
            <a:r>
              <a:rPr lang="en-US" b="0" dirty="0" smtClean="0">
                <a:solidFill>
                  <a:srgbClr val="002569"/>
                </a:solidFill>
              </a:rPr>
              <a:t>Fills in missing required UMM-C fields where possible </a:t>
            </a:r>
          </a:p>
          <a:p>
            <a:r>
              <a:rPr lang="en-US" b="0" dirty="0">
                <a:solidFill>
                  <a:srgbClr val="002569"/>
                </a:solidFill>
              </a:rPr>
              <a:t>How it works: </a:t>
            </a:r>
          </a:p>
          <a:p>
            <a:pPr lvl="1"/>
            <a:r>
              <a:rPr lang="en-US" b="0" dirty="0">
                <a:solidFill>
                  <a:srgbClr val="002569"/>
                </a:solidFill>
              </a:rPr>
              <a:t>Implemented in Adapter Framework (not XSLT conversion)</a:t>
            </a:r>
          </a:p>
          <a:p>
            <a:pPr lvl="1"/>
            <a:r>
              <a:rPr lang="en-US" b="0" dirty="0">
                <a:solidFill>
                  <a:srgbClr val="002569"/>
                </a:solidFill>
              </a:rPr>
              <a:t>Supports file-based “</a:t>
            </a:r>
            <a:r>
              <a:rPr lang="en-US" b="0" dirty="0" err="1">
                <a:solidFill>
                  <a:srgbClr val="002569"/>
                </a:solidFill>
              </a:rPr>
              <a:t>dropbox</a:t>
            </a:r>
            <a:r>
              <a:rPr lang="en-US" b="0" dirty="0">
                <a:solidFill>
                  <a:srgbClr val="002569"/>
                </a:solidFill>
              </a:rPr>
              <a:t>” capability (GUI in the works</a:t>
            </a:r>
            <a:r>
              <a:rPr lang="en-US" b="0" dirty="0" smtClean="0">
                <a:solidFill>
                  <a:srgbClr val="00256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2012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IDN Metrics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IDN Site</a:t>
            </a:r>
          </a:p>
          <a:p>
            <a:pPr algn="ctr">
              <a:buNone/>
            </a:pPr>
            <a:r>
              <a:rPr lang="en-US" b="0" dirty="0" smtClean="0"/>
              <a:t>March 2014 –  April 2015</a:t>
            </a:r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r>
              <a:rPr lang="en-US" b="0" dirty="0" smtClean="0"/>
              <a:t>	Total Visits: 36,233</a:t>
            </a:r>
          </a:p>
          <a:p>
            <a:pPr>
              <a:buNone/>
            </a:pPr>
            <a:r>
              <a:rPr lang="en-US" b="0" dirty="0" smtClean="0"/>
              <a:t>	Average Visits per day: 85	</a:t>
            </a:r>
          </a:p>
          <a:p>
            <a:pPr>
              <a:buNone/>
            </a:pPr>
            <a:r>
              <a:rPr lang="en-US" b="0" dirty="0" smtClean="0"/>
              <a:t>	Average Visits per month: 2,587</a:t>
            </a:r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r>
              <a:rPr lang="en-US" b="0" dirty="0" smtClean="0"/>
              <a:t>	Total Page Views: 74,591</a:t>
            </a:r>
          </a:p>
          <a:p>
            <a:pPr>
              <a:buNone/>
            </a:pPr>
            <a:r>
              <a:rPr lang="en-US" b="0" dirty="0" smtClean="0"/>
              <a:t>	Average pages viewed per day: 175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IDN_HomePag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04" y="2405805"/>
            <a:ext cx="3145028" cy="383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075" y="111248"/>
            <a:ext cx="8229600" cy="791492"/>
          </a:xfrm>
        </p:spPr>
        <p:txBody>
          <a:bodyPr/>
          <a:lstStyle/>
          <a:p>
            <a:r>
              <a:rPr lang="en-US" sz="3200" dirty="0" smtClean="0"/>
              <a:t>IDN Usage by Continent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994"/>
            <a:ext cx="8827028" cy="44571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06" y="5104772"/>
            <a:ext cx="3518303" cy="1732698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7158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14833"/>
            <a:ext cx="8229600" cy="6902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IDN Usage by Country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" y="1370645"/>
            <a:ext cx="9106598" cy="4621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6721" y="4962814"/>
            <a:ext cx="2665423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Top 10 Countries:</a:t>
            </a:r>
          </a:p>
          <a:p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600" dirty="0" smtClean="0"/>
              <a:t>United States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India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China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Republic of Korea</a:t>
            </a:r>
          </a:p>
          <a:p>
            <a:pPr marL="342900" indent="-342900">
              <a:buAutoNum type="arabicParenR"/>
            </a:pPr>
            <a:r>
              <a:rPr lang="en-US" sz="1600" dirty="0" smtClean="0"/>
              <a:t>Canada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712143" y="4962814"/>
            <a:ext cx="2652398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  6)   Great Britain</a:t>
            </a:r>
          </a:p>
          <a:p>
            <a:r>
              <a:rPr lang="en-US" sz="1600" dirty="0" smtClean="0"/>
              <a:t>  7)   Iran</a:t>
            </a:r>
          </a:p>
          <a:p>
            <a:r>
              <a:rPr lang="en-US" sz="1600" dirty="0" smtClean="0"/>
              <a:t>  8)   Australia</a:t>
            </a:r>
          </a:p>
          <a:p>
            <a:r>
              <a:rPr lang="en-US" sz="1600" dirty="0" smtClean="0"/>
              <a:t>  9)   Germany</a:t>
            </a:r>
          </a:p>
          <a:p>
            <a:r>
              <a:rPr lang="en-US" sz="1600" dirty="0" smtClean="0"/>
              <a:t>10)   Italy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27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WGISS38 Action Item </a:t>
            </a:r>
            <a:r>
              <a:rPr lang="en-US" b="0" dirty="0" smtClean="0"/>
              <a:t>Review</a:t>
            </a:r>
          </a:p>
          <a:p>
            <a:pPr lvl="1"/>
            <a:r>
              <a:rPr lang="en-US" b="0" dirty="0"/>
              <a:t>Action item WGISS-38-</a:t>
            </a:r>
            <a:r>
              <a:rPr lang="en-US" b="0" dirty="0" smtClean="0"/>
              <a:t>9</a:t>
            </a:r>
          </a:p>
          <a:p>
            <a:pPr lvl="1"/>
            <a:r>
              <a:rPr lang="en-US" b="0" dirty="0" smtClean="0"/>
              <a:t>Action </a:t>
            </a:r>
            <a:r>
              <a:rPr lang="en-US" b="0" dirty="0"/>
              <a:t>item WGISS-38</a:t>
            </a:r>
            <a:r>
              <a:rPr lang="en-US" b="0" dirty="0" smtClean="0"/>
              <a:t>-10</a:t>
            </a:r>
          </a:p>
          <a:p>
            <a:r>
              <a:rPr lang="en-US" b="0" dirty="0" smtClean="0"/>
              <a:t>Upgraded </a:t>
            </a:r>
            <a:r>
              <a:rPr lang="en-US" b="0" dirty="0"/>
              <a:t>IDN </a:t>
            </a:r>
            <a:r>
              <a:rPr lang="en-US" b="0" dirty="0" smtClean="0"/>
              <a:t>Site DEMO</a:t>
            </a:r>
          </a:p>
          <a:p>
            <a:r>
              <a:rPr lang="en-US" b="0" dirty="0"/>
              <a:t>Continuity of Support for </a:t>
            </a:r>
            <a:r>
              <a:rPr lang="en-US" b="0" dirty="0" smtClean="0"/>
              <a:t>IDN</a:t>
            </a:r>
          </a:p>
          <a:p>
            <a:pPr lvl="1"/>
            <a:r>
              <a:rPr lang="en-US" b="0" dirty="0">
                <a:latin typeface="Helvetica Neue"/>
                <a:cs typeface="Helvetica Neue"/>
              </a:rPr>
              <a:t>Maintain continuity of CEOS/GEOSS Services (Near-Term)</a:t>
            </a:r>
          </a:p>
          <a:p>
            <a:pPr lvl="1"/>
            <a:r>
              <a:rPr lang="en-US" b="0" dirty="0">
                <a:latin typeface="Helvetica Neue"/>
                <a:cs typeface="Helvetica Neue"/>
              </a:rPr>
              <a:t>Maintain continuity of DIF format/</a:t>
            </a:r>
            <a:r>
              <a:rPr lang="en-US" b="0" dirty="0" smtClean="0">
                <a:latin typeface="Helvetica Neue"/>
                <a:cs typeface="Helvetica Neue"/>
              </a:rPr>
              <a:t>content</a:t>
            </a:r>
            <a:endParaRPr lang="en-US" b="0" dirty="0"/>
          </a:p>
          <a:p>
            <a:pPr lvl="1"/>
            <a:r>
              <a:rPr lang="en-US" b="0" dirty="0">
                <a:latin typeface="Helvetica Neue"/>
                <a:cs typeface="Helvetica Neue"/>
              </a:rPr>
              <a:t>IDN records would eventually move to the CMR </a:t>
            </a:r>
          </a:p>
          <a:p>
            <a:pPr lvl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260385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775" y="168810"/>
            <a:ext cx="7313613" cy="584993"/>
          </a:xfrm>
        </p:spPr>
        <p:txBody>
          <a:bodyPr>
            <a:noAutofit/>
          </a:bodyPr>
          <a:lstStyle/>
          <a:p>
            <a:r>
              <a:rPr lang="en-US" sz="3000" dirty="0" smtClean="0"/>
              <a:t>User Access: Production CSW Service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3866" y="1902879"/>
            <a:ext cx="8602134" cy="1569660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Total Visits: </a:t>
            </a:r>
            <a:r>
              <a:rPr lang="en-US" sz="2400" dirty="0" smtClean="0"/>
              <a:t> 30,128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Average Visits per day</a:t>
            </a:r>
            <a:r>
              <a:rPr lang="en-US" sz="2400" b="1" dirty="0" smtClean="0">
                <a:solidFill>
                  <a:schemeClr val="tx2"/>
                </a:solidFill>
              </a:rPr>
              <a:t>:  </a:t>
            </a:r>
            <a:r>
              <a:rPr lang="en-US" sz="2400" dirty="0" smtClean="0">
                <a:solidFill>
                  <a:schemeClr val="tx2"/>
                </a:solidFill>
              </a:rPr>
              <a:t>70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Total Page Views: </a:t>
            </a:r>
            <a:r>
              <a:rPr lang="en-US" sz="2400" dirty="0" smtClean="0"/>
              <a:t>1,596,580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Average Page Views per day: </a:t>
            </a:r>
            <a:r>
              <a:rPr lang="en-US" sz="2400" dirty="0"/>
              <a:t>3,747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05700" y="2832100"/>
            <a:ext cx="6223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28000" y="2472267"/>
            <a:ext cx="643467" cy="1862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6692" y="6611779"/>
            <a:ext cx="3273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4033504-764F-4D7D-8E80-01B1CC0E791C}" type="slidenum">
              <a:rPr lang="en-US" sz="1000"/>
              <a:pPr/>
              <a:t>20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2853986" y="1370166"/>
            <a:ext cx="3606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March 2014 –  </a:t>
            </a:r>
            <a:r>
              <a:rPr lang="en-US" sz="2400" dirty="0" smtClean="0"/>
              <a:t>April </a:t>
            </a:r>
            <a:r>
              <a:rPr lang="en-US" sz="2400" dirty="0"/>
              <a:t>2015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037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325" y="111248"/>
            <a:ext cx="8229600" cy="791492"/>
          </a:xfrm>
        </p:spPr>
        <p:txBody>
          <a:bodyPr/>
          <a:lstStyle/>
          <a:p>
            <a:r>
              <a:rPr lang="en-US" sz="3200" dirty="0" smtClean="0"/>
              <a:t>Number of IDN Metadata Records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2" y="1338551"/>
            <a:ext cx="7300874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50" y="111248"/>
            <a:ext cx="8229600" cy="791492"/>
          </a:xfrm>
        </p:spPr>
        <p:txBody>
          <a:bodyPr/>
          <a:lstStyle/>
          <a:p>
            <a:r>
              <a:rPr lang="en-US" sz="3200" dirty="0" smtClean="0"/>
              <a:t>Number of IDN Records Updated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3" y="1341953"/>
            <a:ext cx="7311238" cy="49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2" y="1345139"/>
            <a:ext cx="7569281" cy="5149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39" y="269876"/>
            <a:ext cx="7556499" cy="8889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CWIC Data Sets by Topic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6499" y="1918275"/>
            <a:ext cx="54021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35574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11248"/>
            <a:ext cx="8229600" cy="791492"/>
          </a:xfrm>
        </p:spPr>
        <p:txBody>
          <a:bodyPr/>
          <a:lstStyle/>
          <a:p>
            <a:r>
              <a:rPr lang="en-US" sz="3200" dirty="0" smtClean="0"/>
              <a:t>DIF Break </a:t>
            </a:r>
            <a:r>
              <a:rPr lang="en-US" sz="3200" dirty="0"/>
              <a:t>D</a:t>
            </a:r>
            <a:r>
              <a:rPr lang="en-US" sz="3200" dirty="0" smtClean="0"/>
              <a:t>own of the GCMD </a:t>
            </a:r>
            <a:endParaRPr lang="en-US" sz="3200" dirty="0"/>
          </a:p>
        </p:txBody>
      </p:sp>
      <p:pic>
        <p:nvPicPr>
          <p:cNvPr id="8" name="Picture 7" descr="Chart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821264"/>
            <a:ext cx="8046720" cy="6217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1467" y="3608457"/>
            <a:ext cx="96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CEOS</a:t>
            </a:r>
          </a:p>
          <a:p>
            <a:r>
              <a:rPr lang="en-US" sz="2000" b="1" dirty="0" smtClean="0"/>
              <a:t>19,334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199" y="4197812"/>
            <a:ext cx="901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NASA</a:t>
            </a:r>
          </a:p>
          <a:p>
            <a:r>
              <a:rPr lang="en-US" sz="2000" b="1" dirty="0" smtClean="0"/>
              <a:t>6358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7751" y="2727924"/>
            <a:ext cx="968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Other*</a:t>
            </a:r>
          </a:p>
          <a:p>
            <a:r>
              <a:rPr lang="en-US" sz="2000" b="1" dirty="0" smtClean="0"/>
              <a:t>8034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0652" y="6334669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Other 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DIFs (Antarctic Master Directory (AMD)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USDA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National Science Foundation (NSF))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612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003417" y="238434"/>
            <a:ext cx="7454541" cy="941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3"/>
                </a:solidFill>
                <a:latin typeface="Arial"/>
                <a:cs typeface="Arial"/>
              </a:rPr>
              <a:t>US GEO/GEOSS Metrics</a:t>
            </a:r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US" sz="2400" b="1" dirty="0" smtClean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(Updated April 1, 2015)</a:t>
            </a:r>
            <a:endParaRPr lang="en-US" sz="2400" b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9868" y="5843078"/>
            <a:ext cx="8365309" cy="16435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b="0" dirty="0" smtClean="0"/>
              <a:t>Total ISO-19115 Metadata Records in CSW Server: 	      	28108</a:t>
            </a:r>
          </a:p>
          <a:p>
            <a:pPr algn="just">
              <a:buNone/>
            </a:pPr>
            <a:r>
              <a:rPr lang="en-US" sz="1800" b="0" dirty="0" smtClean="0"/>
              <a:t>ISO-19115 Metadata Records Tagged as </a:t>
            </a:r>
            <a:r>
              <a:rPr lang="en-US" sz="1800" b="0" dirty="0" err="1" smtClean="0"/>
              <a:t>GEOSSDataCore</a:t>
            </a:r>
            <a:r>
              <a:rPr lang="en-US" sz="1800" b="0" dirty="0" smtClean="0"/>
              <a:t>:     12994 </a:t>
            </a:r>
          </a:p>
          <a:p>
            <a:pPr algn="just">
              <a:buNone/>
            </a:pPr>
            <a:r>
              <a:rPr lang="en-US" sz="1800" b="0" dirty="0" smtClean="0"/>
              <a:t>(+15 INPE &amp; +1 JAXA Metadata Records)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37612"/>
              </p:ext>
            </p:extLst>
          </p:nvPr>
        </p:nvGraphicFramePr>
        <p:xfrm>
          <a:off x="78439" y="1695590"/>
          <a:ext cx="7454541" cy="416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77269"/>
                <a:gridCol w="1677272"/>
              </a:tblGrid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Centers for Disease Control and Prevention (CDC)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18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Homeland Security (DHS)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8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National Oceanic and Atmospheric Administration (NOAA)</a:t>
                      </a:r>
                      <a:endParaRPr lang="en-US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5788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Defense (DOD)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142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Energy (DOE)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346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the Interior (DOI)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2051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State (DOS)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15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Department of Transportation (DOT)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23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Environmental Protection Agency (EPA)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164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National Aeronautics and Space Administration (NASA)</a:t>
                      </a:r>
                      <a:endParaRPr lang="en-US" sz="15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4433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National Science Foundation (NSF)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1618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Smithsonian Institute  (SI)</a:t>
                      </a:r>
                      <a:r>
                        <a:rPr lang="en-US" sz="1500" b="1" dirty="0" smtClean="0"/>
                        <a:t>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46</a:t>
                      </a:r>
                      <a:endParaRPr lang="en-US" sz="1500" b="1" dirty="0"/>
                    </a:p>
                  </a:txBody>
                  <a:tcPr/>
                </a:tc>
              </a:tr>
              <a:tr h="2926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U.S. Department of Agriculture (USDA)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 smtClean="0"/>
                        <a:t>710</a:t>
                      </a:r>
                      <a:endParaRPr lang="en-US" sz="15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9421" y="1305650"/>
            <a:ext cx="573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 GEO Data Core Contributions by Agency: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47597" y="774698"/>
            <a:ext cx="7454541" cy="44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</a:rPr>
              <a:t>IDN Statistics Page link</a:t>
            </a:r>
          </a:p>
          <a:p>
            <a:pPr lvl="0">
              <a:spcBef>
                <a:spcPct val="0"/>
              </a:spcBef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497577"/>
            <a:ext cx="9144000" cy="4495800"/>
          </a:xfrm>
        </p:spPr>
        <p:txBody>
          <a:bodyPr/>
          <a:lstStyle/>
          <a:p>
            <a:r>
              <a:rPr lang="en-US" b="0" dirty="0" smtClean="0"/>
              <a:t>Stats:</a:t>
            </a:r>
          </a:p>
          <a:p>
            <a:pPr lvl="2"/>
            <a:r>
              <a:rPr lang="en-US" b="0" dirty="0" smtClean="0"/>
              <a:t>CEOS DIF counts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Parameters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</a:t>
            </a:r>
            <a:r>
              <a:rPr lang="en-US" b="0" dirty="0" err="1" smtClean="0"/>
              <a:t>Source_Name</a:t>
            </a:r>
            <a:r>
              <a:rPr lang="en-US" b="0" dirty="0" smtClean="0"/>
              <a:t> Bucket (Platform Type)</a:t>
            </a:r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</a:t>
            </a:r>
            <a:r>
              <a:rPr lang="en-US" b="0" dirty="0" err="1" smtClean="0"/>
              <a:t>IDN_Node</a:t>
            </a:r>
            <a:endParaRPr lang="en-US" b="0" dirty="0" smtClean="0"/>
          </a:p>
          <a:p>
            <a:pPr lvl="2"/>
            <a:r>
              <a:rPr lang="en-US" b="0" dirty="0" smtClean="0"/>
              <a:t>CEOS </a:t>
            </a:r>
            <a:r>
              <a:rPr lang="en-US" b="0" dirty="0" err="1" smtClean="0"/>
              <a:t>DIFs</a:t>
            </a:r>
            <a:r>
              <a:rPr lang="en-US" b="0" dirty="0" smtClean="0"/>
              <a:t> by Data Center</a:t>
            </a:r>
          </a:p>
          <a:p>
            <a:pPr lvl="2"/>
            <a:endParaRPr lang="en-US" b="0" dirty="0" smtClean="0"/>
          </a:p>
          <a:p>
            <a:pPr algn="just"/>
            <a:r>
              <a:rPr lang="en-US" b="0" dirty="0" smtClean="0">
                <a:hlinkClick r:id="rId3"/>
              </a:rPr>
              <a:t>http://idn.ceos.org/idn-resources/stats_ceos_dif_count.pdf</a:t>
            </a: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>
              <a:spcAft>
                <a:spcPts val="1077"/>
              </a:spcAft>
              <a:buSzPct val="100000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Email notifications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(Send email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gsfc-gcmduso@mail.nasa.gov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to sign up)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docBUILDER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News and downtime notifications on metadata authoring tool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ceos-idn-docbuilder@lists.nasa.gov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Aft>
                <a:spcPts val="1077"/>
              </a:spcAft>
              <a:buSzPct val="80000"/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Interoperability Forum: Release announcements and proposed changes to DIF and SERF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ceos-idn-interop@lists.nasa.gov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252133" y="5723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68" y="1457325"/>
            <a:ext cx="8445500" cy="4864100"/>
          </a:xfrm>
        </p:spPr>
        <p:txBody>
          <a:bodyPr/>
          <a:lstStyle/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3600" dirty="0" smtClean="0"/>
              <a:t>Questions</a:t>
            </a:r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lvl="1" algn="ctr">
              <a:buNone/>
            </a:pPr>
            <a:r>
              <a:rPr lang="en-US" sz="1800" dirty="0" err="1" smtClean="0"/>
              <a:t>Michael.P.Morahan@nasa.gov</a:t>
            </a:r>
            <a:endParaRPr lang="en-US" sz="1800" dirty="0" smtClean="0"/>
          </a:p>
          <a:p>
            <a:pPr lvl="1" algn="ctr">
              <a:buNone/>
            </a:pPr>
            <a:endParaRPr lang="en-US" sz="1800" dirty="0" smtClean="0"/>
          </a:p>
          <a:p>
            <a:pPr marL="342900" lvl="1" indent="-342900" algn="ctr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2" algn="ctr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GCMD Keyword Status and </a:t>
            </a:r>
            <a:r>
              <a:rPr lang="en-US" b="0" dirty="0" smtClean="0"/>
              <a:t>Plan</a:t>
            </a:r>
          </a:p>
          <a:p>
            <a:pPr lvl="1"/>
            <a:r>
              <a:rPr lang="en-US" b="0" dirty="0" smtClean="0"/>
              <a:t>Release </a:t>
            </a:r>
            <a:r>
              <a:rPr lang="en-US" b="0" dirty="0"/>
              <a:t>Version 8.1 (Land Surface and Atmosphere) </a:t>
            </a:r>
            <a:endParaRPr lang="en-US" b="0" dirty="0" smtClean="0"/>
          </a:p>
          <a:p>
            <a:pPr lvl="1"/>
            <a:r>
              <a:rPr lang="en-US" b="0" dirty="0" smtClean="0"/>
              <a:t>Release </a:t>
            </a:r>
            <a:r>
              <a:rPr lang="en-US" b="0" dirty="0" smtClean="0">
                <a:solidFill>
                  <a:schemeClr val="tx1"/>
                </a:solidFill>
              </a:rPr>
              <a:t>Version </a:t>
            </a:r>
            <a:r>
              <a:rPr lang="en-US" b="0" dirty="0">
                <a:solidFill>
                  <a:schemeClr val="tx1"/>
                </a:solidFill>
              </a:rPr>
              <a:t>8.2 (Atmosphere, Ecosystem, and Terrestrial Hydrosphere) </a:t>
            </a:r>
            <a:endParaRPr lang="en-US" b="0" dirty="0" smtClean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Version 8.3 (Water Vapor, Water Quality/Chemistry, and Ecosystems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/>
              <a:t>Unified Metadata Model – </a:t>
            </a:r>
            <a:r>
              <a:rPr lang="en-US" b="0" dirty="0" smtClean="0"/>
              <a:t>Collections (</a:t>
            </a:r>
            <a:r>
              <a:rPr lang="en-US" b="0" dirty="0"/>
              <a:t>UMM-C) </a:t>
            </a:r>
            <a:r>
              <a:rPr lang="en-US" b="0" dirty="0" smtClean="0"/>
              <a:t>Upgraded</a:t>
            </a:r>
          </a:p>
          <a:p>
            <a:pPr lvl="1"/>
            <a:r>
              <a:rPr lang="en-US" b="0" dirty="0"/>
              <a:t>Background </a:t>
            </a:r>
            <a:r>
              <a:rPr lang="en-US" b="0" dirty="0" smtClean="0"/>
              <a:t>information</a:t>
            </a:r>
          </a:p>
          <a:p>
            <a:pPr lvl="1"/>
            <a:r>
              <a:rPr lang="en-US" b="0" dirty="0"/>
              <a:t>Developed DIF-10 to support for UMM-C </a:t>
            </a:r>
            <a:r>
              <a:rPr lang="en-US" b="0" dirty="0" smtClean="0"/>
              <a:t>Compliance</a:t>
            </a:r>
          </a:p>
          <a:p>
            <a:pPr lvl="1"/>
            <a:r>
              <a:rPr lang="en-US" b="0" dirty="0" smtClean="0"/>
              <a:t>Summary </a:t>
            </a:r>
            <a:r>
              <a:rPr lang="en-US" b="0" dirty="0"/>
              <a:t>list of benefits for using </a:t>
            </a:r>
            <a:r>
              <a:rPr lang="en-US" b="0" dirty="0" smtClean="0"/>
              <a:t>DIF10</a:t>
            </a:r>
          </a:p>
          <a:p>
            <a:pPr lvl="1"/>
            <a:r>
              <a:rPr lang="en-US" b="0" dirty="0"/>
              <a:t>DIF10.1 Translators</a:t>
            </a:r>
          </a:p>
          <a:p>
            <a:r>
              <a:rPr lang="en-US" b="0" dirty="0"/>
              <a:t>IDN Metrics</a:t>
            </a:r>
          </a:p>
          <a:p>
            <a:pPr lvl="1"/>
            <a:endParaRPr lang="en-US" b="0" dirty="0"/>
          </a:p>
          <a:p>
            <a:pPr lvl="2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085707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8763"/>
            <a:ext cx="8140700" cy="501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WGISS38 Action Item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96391" y="1683733"/>
            <a:ext cx="8938752" cy="48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Action item WGISS-</a:t>
            </a:r>
            <a:r>
              <a:rPr lang="en-US" dirty="0"/>
              <a:t>38-</a:t>
            </a:r>
            <a:r>
              <a:rPr lang="en-US" dirty="0" smtClean="0"/>
              <a:t>9: </a:t>
            </a:r>
            <a:r>
              <a:rPr lang="en-US" dirty="0" smtClean="0">
                <a:solidFill>
                  <a:srgbClr val="FF6600"/>
                </a:solidFill>
              </a:rPr>
              <a:t>“</a:t>
            </a:r>
            <a:r>
              <a:rPr lang="en-US" b="0" dirty="0" smtClean="0">
                <a:solidFill>
                  <a:srgbClr val="FF6600"/>
                </a:solidFill>
              </a:rPr>
              <a:t>Yves </a:t>
            </a:r>
            <a:r>
              <a:rPr lang="en-US" b="0" dirty="0" err="1" smtClean="0">
                <a:solidFill>
                  <a:srgbClr val="FF6600"/>
                </a:solidFill>
              </a:rPr>
              <a:t>Coene</a:t>
            </a:r>
            <a:r>
              <a:rPr lang="en-US" b="0" dirty="0" smtClean="0">
                <a:solidFill>
                  <a:srgbClr val="FF6600"/>
                </a:solidFill>
              </a:rPr>
              <a:t> </a:t>
            </a:r>
            <a:r>
              <a:rPr lang="en-US" b="0" dirty="0">
                <a:solidFill>
                  <a:srgbClr val="FF6600"/>
                </a:solidFill>
              </a:rPr>
              <a:t>(ESA) to check whether the SKOS description of satellite and missions is in the </a:t>
            </a:r>
            <a:r>
              <a:rPr lang="en-US" b="0" dirty="0" smtClean="0">
                <a:solidFill>
                  <a:srgbClr val="FF6600"/>
                </a:solidFill>
              </a:rPr>
              <a:t>IDN”</a:t>
            </a:r>
          </a:p>
          <a:p>
            <a:r>
              <a:rPr lang="en-US" b="0" dirty="0" smtClean="0"/>
              <a:t>Response: GCMD</a:t>
            </a:r>
            <a:r>
              <a:rPr lang="en-US" b="0" dirty="0"/>
              <a:t>/IDN </a:t>
            </a:r>
            <a:r>
              <a:rPr lang="en-US" b="0" dirty="0" smtClean="0"/>
              <a:t>opened up the KMS </a:t>
            </a:r>
            <a:r>
              <a:rPr lang="en-US" b="0" dirty="0"/>
              <a:t>SKOS </a:t>
            </a:r>
            <a:r>
              <a:rPr lang="en-US" b="0" dirty="0" smtClean="0"/>
              <a:t>API (</a:t>
            </a:r>
            <a:r>
              <a:rPr lang="en-US" b="0" dirty="0"/>
              <a:t>dynamic search</a:t>
            </a:r>
            <a:r>
              <a:rPr lang="en-US" b="0" dirty="0" smtClean="0"/>
              <a:t>) </a:t>
            </a:r>
            <a:r>
              <a:rPr lang="en-US" b="0" dirty="0"/>
              <a:t>without </a:t>
            </a:r>
            <a:r>
              <a:rPr lang="en-US" b="0" dirty="0" smtClean="0"/>
              <a:t>authentication: </a:t>
            </a:r>
          </a:p>
          <a:p>
            <a:pPr lvl="2"/>
            <a:r>
              <a:rPr lang="en-US" sz="1600" b="0" dirty="0" smtClean="0"/>
              <a:t>Platform </a:t>
            </a:r>
            <a:r>
              <a:rPr lang="en-US" sz="1600" b="0" dirty="0"/>
              <a:t>example: </a:t>
            </a:r>
            <a:br>
              <a:rPr lang="en-US" sz="1600" b="0" dirty="0"/>
            </a:br>
            <a:r>
              <a:rPr lang="en-US" sz="1600" b="0" dirty="0">
                <a:hlinkClick r:id="rId3"/>
              </a:rPr>
              <a:t>http://gcmdservices.gsfc.nasa.gov/kms/concept/80eca755-c564-4616-b910-a4c4387b7c54</a:t>
            </a:r>
            <a:r>
              <a:rPr lang="en-US" sz="1600" b="0" dirty="0"/>
              <a:t> </a:t>
            </a:r>
          </a:p>
          <a:p>
            <a:pPr lvl="2"/>
            <a:r>
              <a:rPr lang="en-US" sz="1600" b="0" dirty="0" smtClean="0"/>
              <a:t>Instrument </a:t>
            </a:r>
            <a:r>
              <a:rPr lang="en-US" sz="1600" b="0" dirty="0"/>
              <a:t>example: </a:t>
            </a:r>
            <a:br>
              <a:rPr lang="en-US" sz="1600" b="0" dirty="0"/>
            </a:br>
            <a:r>
              <a:rPr lang="en-US" sz="1600" b="0" dirty="0">
                <a:hlinkClick r:id="rId4"/>
              </a:rPr>
              <a:t>http://gcmdservices.gsfc.nasa.gov/kms/concept/2878f334-35dc-47a7-a3ae-8c5da1adccd3</a:t>
            </a:r>
            <a:r>
              <a:rPr lang="en-US" sz="1600" b="0" dirty="0"/>
              <a:t> </a:t>
            </a:r>
            <a:endParaRPr lang="en-US" sz="1600" b="0" dirty="0" smtClean="0"/>
          </a:p>
          <a:p>
            <a:pPr lvl="2"/>
            <a:r>
              <a:rPr lang="en-US" sz="1600" b="0" dirty="0" smtClean="0"/>
              <a:t>Science </a:t>
            </a:r>
            <a:r>
              <a:rPr lang="en-US" sz="1600" b="0" dirty="0"/>
              <a:t>Keyword example: </a:t>
            </a:r>
            <a:br>
              <a:rPr lang="en-US" sz="1600" b="0" dirty="0"/>
            </a:br>
            <a:r>
              <a:rPr lang="en-US" sz="1600" b="0" dirty="0">
                <a:hlinkClick r:id="rId5"/>
              </a:rPr>
              <a:t>http://gcmdservices.gsfc.nasa.gov/kms/concept/6a426480-c58f-4b6b-8e35-0975b7f6edb5</a:t>
            </a:r>
            <a:r>
              <a:rPr lang="en-US" sz="16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6610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8763"/>
            <a:ext cx="8140700" cy="501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WGISS38 Action Item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997" y="1683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96391" y="1413858"/>
            <a:ext cx="8938752" cy="48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Action item </a:t>
            </a:r>
            <a:r>
              <a:rPr lang="en-US" sz="2000" dirty="0" smtClean="0"/>
              <a:t>WGISS-</a:t>
            </a:r>
            <a:r>
              <a:rPr lang="en-US" sz="2000" dirty="0"/>
              <a:t>38-</a:t>
            </a:r>
            <a:r>
              <a:rPr lang="en-US" sz="2000" dirty="0" smtClean="0"/>
              <a:t>10: </a:t>
            </a:r>
            <a:r>
              <a:rPr lang="en-US" sz="2000" dirty="0" smtClean="0">
                <a:solidFill>
                  <a:srgbClr val="FF6600"/>
                </a:solidFill>
              </a:rPr>
              <a:t>“</a:t>
            </a:r>
            <a:r>
              <a:rPr lang="en-US" sz="2200" b="0" dirty="0" smtClean="0">
                <a:solidFill>
                  <a:srgbClr val="FF6600"/>
                </a:solidFill>
              </a:rPr>
              <a:t>Andy </a:t>
            </a:r>
            <a:r>
              <a:rPr lang="en-US" sz="2200" b="0" dirty="0">
                <a:solidFill>
                  <a:srgbClr val="FF6600"/>
                </a:solidFill>
              </a:rPr>
              <a:t>Mitchell (NASA) to review the use of the term DOI in the IDN DIF metadata field to determine if it is appropriate to use PI </a:t>
            </a:r>
            <a:r>
              <a:rPr lang="en-US" sz="2200" b="0" dirty="0" smtClean="0">
                <a:solidFill>
                  <a:srgbClr val="FF6600"/>
                </a:solidFill>
              </a:rPr>
              <a:t>instead.”</a:t>
            </a:r>
          </a:p>
          <a:p>
            <a:r>
              <a:rPr lang="en-US" sz="2200" b="0" dirty="0" smtClean="0"/>
              <a:t>Response: GCMD/IDN has updated the DIF (version 10) schema to use the appropriate Persistent Identifier: </a:t>
            </a:r>
            <a:endParaRPr lang="en-US" sz="2200" b="0" dirty="0"/>
          </a:p>
          <a:p>
            <a:pPr lvl="1"/>
            <a:r>
              <a:rPr lang="en-US" sz="1800" dirty="0" smtClean="0"/>
              <a:t>DIF</a:t>
            </a:r>
            <a:r>
              <a:rPr lang="en-US" sz="1800" baseline="-25000" dirty="0" smtClean="0"/>
              <a:t>9</a:t>
            </a:r>
            <a:r>
              <a:rPr lang="en-US" sz="1800" dirty="0" smtClean="0"/>
              <a:t> </a:t>
            </a:r>
            <a:r>
              <a:rPr lang="en-US" sz="1800" dirty="0" err="1"/>
              <a:t>Dataset_DOI</a:t>
            </a:r>
            <a:r>
              <a:rPr lang="en-US" sz="1800" dirty="0"/>
              <a:t> examples: </a:t>
            </a:r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 err="1"/>
              <a:t>Dataset_DOI</a:t>
            </a:r>
            <a:r>
              <a:rPr lang="en-US" sz="1400" b="0" dirty="0"/>
              <a:t>&gt;ark:68059/27666ebcdcf35e04eb87602da5b3a5ab&lt;/</a:t>
            </a:r>
            <a:r>
              <a:rPr lang="en-US" sz="1400" b="0" dirty="0" err="1"/>
              <a:t>Dataset_DOI</a:t>
            </a:r>
            <a:r>
              <a:rPr lang="en-US" sz="1400" b="0" dirty="0" smtClean="0"/>
              <a:t>&gt;</a:t>
            </a:r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 err="1"/>
              <a:t>Dataset_DOI</a:t>
            </a:r>
            <a:r>
              <a:rPr lang="en-US" sz="1400" b="0" dirty="0"/>
              <a:t>&gt;doi:10.5067/ICESAT/GLAS/DATA125&lt;/</a:t>
            </a:r>
            <a:r>
              <a:rPr lang="en-US" sz="1400" b="0" dirty="0" err="1"/>
              <a:t>Dataset_DOI</a:t>
            </a:r>
            <a:r>
              <a:rPr lang="en-US" sz="1400" b="0" dirty="0"/>
              <a:t>&gt; 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 err="1"/>
              <a:t>Dataset_DOI</a:t>
            </a:r>
            <a:r>
              <a:rPr lang="en-US" sz="1400" b="0" dirty="0"/>
              <a:t>&gt;hdl:68059/27666ebcdcf35e04eb87602da5b3a5ab&lt;/</a:t>
            </a:r>
            <a:r>
              <a:rPr lang="en-US" sz="1400" b="0" dirty="0" err="1"/>
              <a:t>Dataset_DOI</a:t>
            </a:r>
            <a:r>
              <a:rPr lang="en-US" sz="1400" b="0" dirty="0"/>
              <a:t>&gt; </a:t>
            </a:r>
            <a:endParaRPr lang="en-US" sz="1600" b="0" dirty="0" smtClean="0"/>
          </a:p>
          <a:p>
            <a:pPr lvl="1"/>
            <a:r>
              <a:rPr lang="en-US" sz="1800" dirty="0" smtClean="0"/>
              <a:t>DIF</a:t>
            </a:r>
            <a:r>
              <a:rPr lang="en-US" sz="1800" baseline="-25000" dirty="0" smtClean="0"/>
              <a:t>10</a:t>
            </a:r>
            <a:r>
              <a:rPr lang="en-US" sz="1800" dirty="0" smtClean="0"/>
              <a:t> </a:t>
            </a:r>
            <a:r>
              <a:rPr lang="en-US" sz="1800" dirty="0"/>
              <a:t>Proposed </a:t>
            </a:r>
            <a:r>
              <a:rPr lang="en-US" sz="1800" dirty="0" err="1"/>
              <a:t>PersistentIdentifier</a:t>
            </a:r>
            <a:r>
              <a:rPr lang="en-US" sz="1800" dirty="0"/>
              <a:t> example: </a:t>
            </a:r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 err="1"/>
              <a:t>PersistentIdentifier</a:t>
            </a:r>
            <a:r>
              <a:rPr lang="en-US" sz="1400" b="0" dirty="0"/>
              <a:t>&gt;</a:t>
            </a:r>
          </a:p>
          <a:p>
            <a:pPr marL="0" indent="0">
              <a:buNone/>
            </a:pPr>
            <a:r>
              <a:rPr lang="en-US" sz="1400" b="0" dirty="0"/>
              <a:t>   </a:t>
            </a:r>
            <a:r>
              <a:rPr lang="en-US" sz="1400" b="0" dirty="0" smtClean="0"/>
              <a:t> 	    &lt;</a:t>
            </a:r>
            <a:r>
              <a:rPr lang="en-US" sz="1400" b="0" dirty="0"/>
              <a:t>Type&gt;DOI&lt;/Type&gt;</a:t>
            </a:r>
          </a:p>
          <a:p>
            <a:pPr marL="0" indent="0">
              <a:buNone/>
            </a:pPr>
            <a:r>
              <a:rPr lang="en-US" sz="1400" b="0" dirty="0"/>
              <a:t>   </a:t>
            </a:r>
            <a:r>
              <a:rPr lang="en-US" sz="1400" b="0" dirty="0" smtClean="0"/>
              <a:t> 	    &lt;</a:t>
            </a:r>
            <a:r>
              <a:rPr lang="en-US" sz="1400" b="0" dirty="0"/>
              <a:t>Identifier&gt;10.5067/ICESAT/GLAS/DATA125&lt;/Identifier&gt;</a:t>
            </a:r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/>
              <a:t>/</a:t>
            </a:r>
            <a:r>
              <a:rPr lang="en-US" sz="1400" b="0" dirty="0" err="1"/>
              <a:t>PersistentIdentifier</a:t>
            </a:r>
            <a:r>
              <a:rPr lang="en-US" sz="1400" b="0" dirty="0" smtClean="0"/>
              <a:t>&gt;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 err="1"/>
              <a:t>PersistentIdentifier</a:t>
            </a:r>
            <a:r>
              <a:rPr lang="en-US" sz="1400" b="0" dirty="0"/>
              <a:t>&gt;</a:t>
            </a:r>
          </a:p>
          <a:p>
            <a:pPr marL="0" indent="0">
              <a:buNone/>
            </a:pPr>
            <a:r>
              <a:rPr lang="en-US" sz="1400" b="0" dirty="0"/>
              <a:t>      </a:t>
            </a:r>
            <a:r>
              <a:rPr lang="en-US" sz="1400" b="0" dirty="0" smtClean="0"/>
              <a:t>	    &lt;</a:t>
            </a:r>
            <a:r>
              <a:rPr lang="en-US" sz="1400" b="0" dirty="0"/>
              <a:t>Type&gt;ARK&lt;/Type&gt;</a:t>
            </a:r>
          </a:p>
          <a:p>
            <a:pPr marL="0" indent="0">
              <a:buNone/>
            </a:pPr>
            <a:r>
              <a:rPr lang="en-US" sz="1400" b="0" dirty="0"/>
              <a:t>      </a:t>
            </a:r>
            <a:r>
              <a:rPr lang="en-US" sz="1400" b="0" dirty="0" smtClean="0"/>
              <a:t>	    &lt;</a:t>
            </a:r>
            <a:r>
              <a:rPr lang="en-US" sz="1400" b="0" dirty="0"/>
              <a:t>Identifier&gt;68059/27666ebcdcf35e04eb87602da5b3a5ab&lt;/Identifier&gt;</a:t>
            </a:r>
          </a:p>
          <a:p>
            <a:pPr marL="0" indent="0">
              <a:buNone/>
            </a:pPr>
            <a:r>
              <a:rPr lang="en-US" sz="1400" b="0" dirty="0" smtClean="0"/>
              <a:t>	&lt;</a:t>
            </a:r>
            <a:r>
              <a:rPr lang="en-US" sz="1400" b="0" dirty="0"/>
              <a:t>/</a:t>
            </a:r>
            <a:r>
              <a:rPr lang="en-US" sz="1400" b="0" dirty="0" err="1"/>
              <a:t>PersistentIdentifier</a:t>
            </a:r>
            <a:r>
              <a:rPr lang="en-US" sz="1400" b="0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781919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8763"/>
            <a:ext cx="8140700" cy="501650"/>
          </a:xfrm>
        </p:spPr>
        <p:txBody>
          <a:bodyPr/>
          <a:lstStyle/>
          <a:p>
            <a:r>
              <a:rPr lang="en-US" sz="3200" dirty="0" smtClean="0"/>
              <a:t>Upgraded IDN Site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Rectangle 58"/>
          <p:cNvSpPr>
            <a:spLocks noGrp="1" noChangeArrowheads="1"/>
          </p:cNvSpPr>
          <p:nvPr>
            <p:ph idx="1"/>
          </p:nvPr>
        </p:nvSpPr>
        <p:spPr bwMode="auto">
          <a:xfrm>
            <a:off x="100081" y="1585861"/>
            <a:ext cx="8943837" cy="52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b="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00082" y="1401958"/>
            <a:ext cx="8943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Aim:  </a:t>
            </a:r>
            <a:r>
              <a:rPr lang="en-US" sz="2000" dirty="0"/>
              <a:t>Incorporate current look/feel GCMD search to improve </a:t>
            </a:r>
            <a:r>
              <a:rPr lang="en-US" sz="2000" dirty="0" smtClean="0"/>
              <a:t>navigation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Demo - http://</a:t>
            </a:r>
            <a:r>
              <a:rPr lang="en-US" sz="2000" dirty="0" err="1"/>
              <a:t>idn.ceos.org</a:t>
            </a:r>
            <a:r>
              <a:rPr lang="en-US" sz="2000" dirty="0"/>
              <a:t>/</a:t>
            </a:r>
          </a:p>
        </p:txBody>
      </p:sp>
      <p:pic>
        <p:nvPicPr>
          <p:cNvPr id="7" name="Picture 6" descr="CEOSIDN_mock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3" y="2155611"/>
            <a:ext cx="6876415" cy="43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1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6863" y="1146037"/>
            <a:ext cx="8445500" cy="4864100"/>
          </a:xfrm>
        </p:spPr>
        <p:txBody>
          <a:bodyPr/>
          <a:lstStyle/>
          <a:p>
            <a:pPr lvl="1"/>
            <a:endParaRPr lang="en-US" b="0" dirty="0"/>
          </a:p>
          <a:p>
            <a:r>
              <a:rPr lang="en-US" b="0" dirty="0" smtClean="0"/>
              <a:t>Recommendations: What datasets to include</a:t>
            </a:r>
          </a:p>
          <a:p>
            <a:pPr lvl="1"/>
            <a:r>
              <a:rPr lang="en-US" b="0" dirty="0"/>
              <a:t>I</a:t>
            </a:r>
            <a:r>
              <a:rPr lang="en-US" b="0" dirty="0" smtClean="0"/>
              <a:t>nclude CEOS Agencies </a:t>
            </a:r>
          </a:p>
          <a:p>
            <a:pPr lvl="1"/>
            <a:r>
              <a:rPr lang="en-US" b="0" dirty="0" smtClean="0"/>
              <a:t>Include the CEOS Agency Associates </a:t>
            </a:r>
          </a:p>
          <a:p>
            <a:pPr lvl="1"/>
            <a:r>
              <a:rPr lang="en-US" b="0" dirty="0" smtClean="0"/>
              <a:t>Include datasets sponsored by CEOS </a:t>
            </a:r>
          </a:p>
          <a:p>
            <a:r>
              <a:rPr lang="en-US" b="0" dirty="0" smtClean="0"/>
              <a:t>Recommendations: What Portals to include </a:t>
            </a:r>
          </a:p>
          <a:p>
            <a:pPr lvl="1"/>
            <a:r>
              <a:rPr lang="en-US" b="0" dirty="0"/>
              <a:t>I</a:t>
            </a:r>
            <a:r>
              <a:rPr lang="en-US" b="0" dirty="0" smtClean="0"/>
              <a:t>nclude </a:t>
            </a:r>
            <a:r>
              <a:rPr lang="en-US" b="0" dirty="0"/>
              <a:t>CEOS Agencies </a:t>
            </a:r>
          </a:p>
          <a:p>
            <a:pPr lvl="1"/>
            <a:r>
              <a:rPr lang="en-US" b="0" dirty="0"/>
              <a:t>Include the CEOS Agency Associates </a:t>
            </a:r>
            <a:endParaRPr lang="en-US" b="0" dirty="0" smtClean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Include non-CEOS Agency portals that have datasets sponsored by CEOS?</a:t>
            </a:r>
            <a:r>
              <a:rPr lang="en-US" b="0" dirty="0" smtClean="0"/>
              <a:t> </a:t>
            </a:r>
          </a:p>
          <a:p>
            <a:pPr lvl="1"/>
            <a:endParaRPr lang="en-US" b="0" dirty="0"/>
          </a:p>
          <a:p>
            <a:endParaRPr lang="en-US" b="0" dirty="0"/>
          </a:p>
          <a:p>
            <a:endParaRPr lang="en-US" b="0" dirty="0" smtClean="0"/>
          </a:p>
          <a:p>
            <a:pPr lvl="1"/>
            <a:endParaRPr lang="en-US" b="0" dirty="0" smtClean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5822197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300" y="258763"/>
            <a:ext cx="7700433" cy="501650"/>
          </a:xfrm>
        </p:spPr>
        <p:txBody>
          <a:bodyPr/>
          <a:lstStyle/>
          <a:p>
            <a:r>
              <a:rPr lang="en-US" dirty="0" smtClean="0"/>
              <a:t>CEOS </a:t>
            </a:r>
            <a:r>
              <a:rPr lang="en-US" dirty="0"/>
              <a:t>agencies that have IDN portals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E5BB1-BC31-4730-8B8E-85CCCD5F51E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745" y="1437714"/>
            <a:ext cx="8706254" cy="4864100"/>
          </a:xfrm>
        </p:spPr>
        <p:txBody>
          <a:bodyPr/>
          <a:lstStyle/>
          <a:p>
            <a:r>
              <a:rPr lang="en-US" b="0" dirty="0" smtClean="0"/>
              <a:t>CEOS Agency members: ESA, JAXA, EOSDIS, NOAA</a:t>
            </a:r>
          </a:p>
          <a:p>
            <a:r>
              <a:rPr lang="en-US" b="0" dirty="0" smtClean="0"/>
              <a:t>CEOS Agency Associate members: GOFC, UN, CEOP</a:t>
            </a:r>
          </a:p>
          <a:p>
            <a:r>
              <a:rPr lang="en-US" b="0" dirty="0" smtClean="0"/>
              <a:t>CEOS Other Agencies that have CEOS data:</a:t>
            </a:r>
          </a:p>
          <a:p>
            <a:pPr lvl="1"/>
            <a:r>
              <a:rPr lang="en-US" b="0" dirty="0" smtClean="0"/>
              <a:t>WWF (World Water Forum)</a:t>
            </a:r>
          </a:p>
          <a:p>
            <a:pPr lvl="1"/>
            <a:r>
              <a:rPr lang="en-US" b="0" dirty="0" smtClean="0"/>
              <a:t>AMD</a:t>
            </a:r>
          </a:p>
          <a:p>
            <a:pPr lvl="1"/>
            <a:r>
              <a:rPr lang="en-US" b="0" dirty="0" smtClean="0"/>
              <a:t>ANTABIF</a:t>
            </a:r>
            <a:endParaRPr lang="en-US" b="0" dirty="0"/>
          </a:p>
          <a:p>
            <a:r>
              <a:rPr lang="en-US" b="0" dirty="0" smtClean="0"/>
              <a:t>Recommendation: remove portals that have been incorporated in the past, but are not CEOS affiliated: </a:t>
            </a:r>
            <a:endParaRPr lang="en-US" b="0" dirty="0"/>
          </a:p>
          <a:p>
            <a:pPr lvl="1"/>
            <a:r>
              <a:rPr lang="en-US" b="0" dirty="0"/>
              <a:t>GISD</a:t>
            </a:r>
          </a:p>
          <a:p>
            <a:pPr lvl="1"/>
            <a:r>
              <a:rPr lang="en-US" b="0" dirty="0"/>
              <a:t>Human Health and Disease Portal</a:t>
            </a:r>
          </a:p>
          <a:p>
            <a:pPr lvl="1"/>
            <a:r>
              <a:rPr lang="en-US" b="0" dirty="0"/>
              <a:t>Human Health and Disease Portal Services</a:t>
            </a:r>
          </a:p>
          <a:p>
            <a:pPr lvl="1"/>
            <a:endParaRPr lang="en-US" b="0" dirty="0"/>
          </a:p>
          <a:p>
            <a:endParaRPr lang="en-US" b="0" dirty="0" smtClean="0"/>
          </a:p>
          <a:p>
            <a:pPr lvl="1"/>
            <a:endParaRPr lang="en-US" b="0" dirty="0" smtClean="0"/>
          </a:p>
          <a:p>
            <a:pPr marL="0" indent="0">
              <a:buNone/>
            </a:pPr>
            <a:endParaRPr lang="en-US" b="0" dirty="0"/>
          </a:p>
          <a:p>
            <a:endParaRPr lang="en-US" b="0" dirty="0" smtClean="0"/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12188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999068" y="269876"/>
            <a:ext cx="7396163" cy="501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Continuity of Support for IDN 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5C3E-A63D-0E4D-9927-9898878804D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93700" y="1379542"/>
            <a:ext cx="8356600" cy="486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Helvetica Neue"/>
                <a:cs typeface="Helvetica Neue"/>
              </a:rPr>
              <a:t>CEOS</a:t>
            </a:r>
            <a:r>
              <a:rPr lang="en-US" sz="2200" dirty="0">
                <a:latin typeface="Helvetica Neue"/>
                <a:cs typeface="Helvetica Neue"/>
              </a:rPr>
              <a:t>/GEOSS Services </a:t>
            </a:r>
            <a:endParaRPr lang="en-US" sz="2200" dirty="0" smtClean="0">
              <a:latin typeface="Helvetica Neue"/>
              <a:cs typeface="Helvetica Neue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IDN </a:t>
            </a:r>
            <a:r>
              <a:rPr lang="en-US" sz="2000" dirty="0">
                <a:latin typeface="Helvetica Neue"/>
                <a:cs typeface="Helvetica Neue"/>
              </a:rPr>
              <a:t>portals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CWIC </a:t>
            </a:r>
            <a:r>
              <a:rPr lang="en-US" sz="2000" dirty="0">
                <a:latin typeface="Helvetica Neue"/>
                <a:cs typeface="Helvetica Neue"/>
              </a:rPr>
              <a:t>(records, members, QA, metadata </a:t>
            </a:r>
            <a:r>
              <a:rPr lang="en-US" sz="2000" dirty="0" smtClean="0">
                <a:latin typeface="Helvetica Neue"/>
                <a:cs typeface="Helvetica Neue"/>
              </a:rPr>
              <a:t>mappings)</a:t>
            </a:r>
            <a:endParaRPr lang="en-US" sz="2000" dirty="0">
              <a:latin typeface="Helvetica Neue"/>
              <a:cs typeface="Helvetica Neue"/>
            </a:endParaRP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D</a:t>
            </a:r>
            <a:r>
              <a:rPr lang="en-US" sz="2000" dirty="0" smtClean="0">
                <a:latin typeface="Helvetica Neue"/>
                <a:cs typeface="Helvetica Neue"/>
              </a:rPr>
              <a:t>iscovery </a:t>
            </a:r>
            <a:r>
              <a:rPr lang="en-US" sz="2000" dirty="0">
                <a:latin typeface="Helvetica Neue"/>
                <a:cs typeface="Helvetica Neue"/>
              </a:rPr>
              <a:t>of CWIC records (OpenSearch or CSW </a:t>
            </a:r>
            <a:r>
              <a:rPr lang="en-US" sz="2000" dirty="0" smtClean="0">
                <a:latin typeface="Helvetica Neue"/>
                <a:cs typeface="Helvetica Neue"/>
              </a:rPr>
              <a:t>servers).</a:t>
            </a:r>
            <a:endParaRPr lang="en-US" sz="2000" dirty="0">
              <a:latin typeface="Helvetica Neue"/>
              <a:cs typeface="Helvetica Neue"/>
            </a:endParaRPr>
          </a:p>
          <a:p>
            <a:pPr marL="1200150" lvl="2" indent="-285750">
              <a:buFont typeface="Courier New"/>
              <a:buChar char="o"/>
            </a:pPr>
            <a:r>
              <a:rPr lang="en-US" sz="2000" dirty="0" smtClean="0">
                <a:latin typeface="Helvetica Neue"/>
                <a:cs typeface="Helvetica Neue"/>
              </a:rPr>
              <a:t>OpenSearch </a:t>
            </a:r>
            <a:r>
              <a:rPr lang="en-US" sz="2000" dirty="0">
                <a:latin typeface="Helvetica Neue"/>
                <a:cs typeface="Helvetica Neue"/>
              </a:rPr>
              <a:t>server</a:t>
            </a:r>
          </a:p>
          <a:p>
            <a:pPr marL="1200150" lvl="2" indent="-285750">
              <a:buFont typeface="Courier New"/>
              <a:buChar char="o"/>
            </a:pPr>
            <a:r>
              <a:rPr lang="en-US" sz="2000" dirty="0" smtClean="0">
                <a:latin typeface="Helvetica Neue"/>
                <a:cs typeface="Helvetica Neue"/>
              </a:rPr>
              <a:t>CSW </a:t>
            </a:r>
            <a:r>
              <a:rPr lang="en-US" sz="2000" dirty="0">
                <a:latin typeface="Helvetica Neue"/>
                <a:cs typeface="Helvetica Neue"/>
              </a:rPr>
              <a:t>server for GEOSS services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Deploy GEODataCore tags on request from </a:t>
            </a:r>
            <a:r>
              <a:rPr lang="en-US" sz="2000" dirty="0" smtClean="0">
                <a:latin typeface="Helvetica Neue"/>
                <a:cs typeface="Helvetica Neue"/>
              </a:rPr>
              <a:t>agencies</a:t>
            </a:r>
            <a:endParaRPr lang="en-US" sz="20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latin typeface="Helvetica Neue"/>
                <a:cs typeface="Helvetica Neue"/>
              </a:rPr>
              <a:t>Maintain continuity of DIF format/content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upport </a:t>
            </a:r>
            <a:r>
              <a:rPr lang="en-US" sz="2000" dirty="0"/>
              <a:t>DIF 9 for IDN</a:t>
            </a:r>
            <a:r>
              <a:rPr lang="en-US" sz="2000" dirty="0" smtClean="0">
                <a:latin typeface="Helvetica Neue"/>
                <a:cs typeface="Helvetica Neue"/>
              </a:rPr>
              <a:t> partners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DIF </a:t>
            </a:r>
            <a:r>
              <a:rPr lang="en-US" sz="2000" dirty="0">
                <a:latin typeface="Helvetica Neue"/>
                <a:cs typeface="Helvetica Neue"/>
              </a:rPr>
              <a:t>format evolution (In parallel with UMM-C)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 smtClean="0">
                <a:latin typeface="Helvetica Neue"/>
                <a:cs typeface="Helvetica Neue"/>
              </a:rPr>
              <a:t>Work with IDN partners </a:t>
            </a:r>
            <a:r>
              <a:rPr lang="en-US" sz="2000" dirty="0">
                <a:latin typeface="Helvetica Neue"/>
                <a:cs typeface="Helvetica Neue"/>
              </a:rPr>
              <a:t>to ensure high quality DIF </a:t>
            </a:r>
            <a:r>
              <a:rPr lang="en-US" sz="2000" dirty="0" smtClean="0">
                <a:latin typeface="Helvetica Neue"/>
                <a:cs typeface="Helvetica Neue"/>
              </a:rPr>
              <a:t>content</a:t>
            </a:r>
            <a:endParaRPr lang="en-US" sz="2000" dirty="0">
              <a:latin typeface="Helvetica Neue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latin typeface="Helvetica Neue"/>
                <a:cs typeface="Helvetica Neue"/>
              </a:rPr>
              <a:t>IDN records would eventually move to the CMR </a:t>
            </a: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Transition IDN (CEOS) metadata records into the CMR </a:t>
            </a:r>
            <a:r>
              <a:rPr lang="en-US" sz="2000" dirty="0" smtClean="0">
                <a:latin typeface="Helvetica Neue"/>
                <a:cs typeface="Helvetica Neue"/>
              </a:rPr>
              <a:t>(by </a:t>
            </a:r>
            <a:r>
              <a:rPr lang="en-US" sz="2000" dirty="0">
                <a:latin typeface="Helvetica Neue"/>
                <a:cs typeface="Helvetica Neue"/>
              </a:rPr>
              <a:t>the end of the year</a:t>
            </a:r>
            <a:r>
              <a:rPr lang="en-US" sz="2000" dirty="0" smtClean="0">
                <a:latin typeface="Helvetica Neue"/>
                <a:cs typeface="Helvetica Neue"/>
              </a:rPr>
              <a:t>)</a:t>
            </a:r>
            <a:endParaRPr lang="en-US" sz="2000" dirty="0">
              <a:latin typeface="Helvetica Neue"/>
              <a:cs typeface="Helvetica Neue"/>
            </a:endParaRPr>
          </a:p>
          <a:p>
            <a:pPr marL="742950" lvl="1" indent="-285750">
              <a:buFont typeface="Arial" pitchFamily="-107" charset="0"/>
              <a:buChar char="•"/>
            </a:pPr>
            <a:r>
              <a:rPr lang="en-US" sz="2000" dirty="0">
                <a:latin typeface="Helvetica Neue"/>
                <a:cs typeface="Helvetica Neue"/>
              </a:rPr>
              <a:t>Support </a:t>
            </a:r>
            <a:r>
              <a:rPr lang="en-US" sz="2000" dirty="0" smtClean="0">
                <a:latin typeface="Helvetica Neue"/>
                <a:cs typeface="Helvetica Neue"/>
              </a:rPr>
              <a:t>QA </a:t>
            </a:r>
            <a:r>
              <a:rPr lang="en-US" sz="2000" dirty="0">
                <a:latin typeface="Helvetica Neue"/>
                <a:cs typeface="Helvetica Neue"/>
              </a:rPr>
              <a:t>of CEOS and other non-NASA metadata in the </a:t>
            </a:r>
            <a:r>
              <a:rPr lang="en-US" sz="2000" dirty="0" smtClean="0">
                <a:latin typeface="Helvetica Neue"/>
                <a:cs typeface="Helvetica Neue"/>
              </a:rPr>
              <a:t>CMR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93700" y="3586163"/>
            <a:ext cx="816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2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27457</TotalTime>
  <Words>1496</Words>
  <Application>Microsoft Office PowerPoint</Application>
  <PresentationFormat>On-screen Show (4:3)</PresentationFormat>
  <Paragraphs>340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5_EUM_template_v03</vt:lpstr>
      <vt:lpstr>WGISS-39 IDN Report</vt:lpstr>
      <vt:lpstr>Outline</vt:lpstr>
      <vt:lpstr>Outline</vt:lpstr>
      <vt:lpstr>WGISS38 Action Item Review</vt:lpstr>
      <vt:lpstr>WGISS38 Action Item Review</vt:lpstr>
      <vt:lpstr>Upgraded IDN Site</vt:lpstr>
      <vt:lpstr>What to include</vt:lpstr>
      <vt:lpstr>CEOS agencies that have IDN portals </vt:lpstr>
      <vt:lpstr>Continuity of Support for IDN </vt:lpstr>
      <vt:lpstr>GCMD Keyword Status and Plan</vt:lpstr>
      <vt:lpstr>Unified Metadata Model – Collections (UMM-C) </vt:lpstr>
      <vt:lpstr>DIF-10 Changes: Additional required fields </vt:lpstr>
      <vt:lpstr>DIF-10 Changes:  New enumeration fields</vt:lpstr>
      <vt:lpstr>DIF-10 Changes: New fields  </vt:lpstr>
      <vt:lpstr>Summary list of benefits for using DIF10 </vt:lpstr>
      <vt:lpstr>DIF10 Translators</vt:lpstr>
      <vt:lpstr>IDN Metrics</vt:lpstr>
      <vt:lpstr>IDN Usage by Continent</vt:lpstr>
      <vt:lpstr>IDN Usage by Country</vt:lpstr>
      <vt:lpstr>User Access: Production CSW Service</vt:lpstr>
      <vt:lpstr>Number of IDN Metadata Records </vt:lpstr>
      <vt:lpstr>Number of IDN Records Updated </vt:lpstr>
      <vt:lpstr>Current CWIC Data Sets by Topic </vt:lpstr>
      <vt:lpstr>DIF Break Down of the GCMD </vt:lpstr>
      <vt:lpstr>PowerPoint Presentation</vt:lpstr>
      <vt:lpstr>PowerPoint Presentation</vt:lpstr>
      <vt:lpstr>Stay Connected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Anne</cp:lastModifiedBy>
  <cp:revision>1037</cp:revision>
  <cp:lastPrinted>2015-04-03T16:58:26Z</cp:lastPrinted>
  <dcterms:created xsi:type="dcterms:W3CDTF">2015-03-23T14:02:20Z</dcterms:created>
  <dcterms:modified xsi:type="dcterms:W3CDTF">2015-06-24T18:05:24Z</dcterms:modified>
</cp:coreProperties>
</file>