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4" r:id="rId2"/>
  </p:sldMasterIdLst>
  <p:notesMasterIdLst>
    <p:notesMasterId r:id="rId24"/>
  </p:notesMasterIdLst>
  <p:handoutMasterIdLst>
    <p:handoutMasterId r:id="rId25"/>
  </p:handoutMasterIdLst>
  <p:sldIdLst>
    <p:sldId id="2703" r:id="rId3"/>
    <p:sldId id="2708" r:id="rId4"/>
    <p:sldId id="2709" r:id="rId5"/>
    <p:sldId id="2710" r:id="rId6"/>
    <p:sldId id="2717" r:id="rId7"/>
    <p:sldId id="2711" r:id="rId8"/>
    <p:sldId id="2712" r:id="rId9"/>
    <p:sldId id="2713" r:id="rId10"/>
    <p:sldId id="2714" r:id="rId11"/>
    <p:sldId id="2716" r:id="rId12"/>
    <p:sldId id="2718" r:id="rId13"/>
    <p:sldId id="2705" r:id="rId14"/>
    <p:sldId id="2704" r:id="rId15"/>
    <p:sldId id="2719" r:id="rId16"/>
    <p:sldId id="2720" r:id="rId17"/>
    <p:sldId id="2721" r:id="rId18"/>
    <p:sldId id="2722" r:id="rId19"/>
    <p:sldId id="2723" r:id="rId20"/>
    <p:sldId id="2724" r:id="rId21"/>
    <p:sldId id="2726" r:id="rId22"/>
    <p:sldId id="2725" r:id="rId23"/>
  </p:sldIdLst>
  <p:sldSz cx="9144000" cy="6858000" type="screen4x3"/>
  <p:notesSz cx="6797675" cy="9926638"/>
  <p:defaultTextStyle>
    <a:defPPr>
      <a:defRPr lang="en-ZA"/>
    </a:defPPr>
    <a:lvl1pPr algn="ctr" rtl="0" fontAlgn="base">
      <a:spcBef>
        <a:spcPct val="0"/>
      </a:spcBef>
      <a:spcAft>
        <a:spcPct val="0"/>
      </a:spcAft>
      <a:defRPr sz="2000" b="1" u="sng" kern="1200">
        <a:solidFill>
          <a:schemeClr val="tx2"/>
        </a:solidFill>
        <a:latin typeface="Tahoma" pitchFamily="34" charset="0"/>
        <a:ea typeface="MS PGothic" pitchFamily="34" charset="-128"/>
        <a:cs typeface="+mn-cs"/>
      </a:defRPr>
    </a:lvl1pPr>
    <a:lvl2pPr marL="457200" algn="ctr" rtl="0" fontAlgn="base">
      <a:spcBef>
        <a:spcPct val="0"/>
      </a:spcBef>
      <a:spcAft>
        <a:spcPct val="0"/>
      </a:spcAft>
      <a:defRPr sz="2000" b="1" u="sng" kern="1200">
        <a:solidFill>
          <a:schemeClr val="tx2"/>
        </a:solidFill>
        <a:latin typeface="Tahoma" pitchFamily="34" charset="0"/>
        <a:ea typeface="MS PGothic" pitchFamily="34" charset="-128"/>
        <a:cs typeface="+mn-cs"/>
      </a:defRPr>
    </a:lvl2pPr>
    <a:lvl3pPr marL="914400" algn="ctr" rtl="0" fontAlgn="base">
      <a:spcBef>
        <a:spcPct val="0"/>
      </a:spcBef>
      <a:spcAft>
        <a:spcPct val="0"/>
      </a:spcAft>
      <a:defRPr sz="2000" b="1" u="sng" kern="1200">
        <a:solidFill>
          <a:schemeClr val="tx2"/>
        </a:solidFill>
        <a:latin typeface="Tahoma" pitchFamily="34" charset="0"/>
        <a:ea typeface="MS PGothic" pitchFamily="34" charset="-128"/>
        <a:cs typeface="+mn-cs"/>
      </a:defRPr>
    </a:lvl3pPr>
    <a:lvl4pPr marL="1371600" algn="ctr" rtl="0" fontAlgn="base">
      <a:spcBef>
        <a:spcPct val="0"/>
      </a:spcBef>
      <a:spcAft>
        <a:spcPct val="0"/>
      </a:spcAft>
      <a:defRPr sz="2000" b="1" u="sng" kern="1200">
        <a:solidFill>
          <a:schemeClr val="tx2"/>
        </a:solidFill>
        <a:latin typeface="Tahoma" pitchFamily="34" charset="0"/>
        <a:ea typeface="MS PGothic" pitchFamily="34" charset="-128"/>
        <a:cs typeface="+mn-cs"/>
      </a:defRPr>
    </a:lvl4pPr>
    <a:lvl5pPr marL="1828800" algn="ctr" rtl="0" fontAlgn="base">
      <a:spcBef>
        <a:spcPct val="0"/>
      </a:spcBef>
      <a:spcAft>
        <a:spcPct val="0"/>
      </a:spcAft>
      <a:defRPr sz="2000" b="1" u="sng" kern="1200">
        <a:solidFill>
          <a:schemeClr val="tx2"/>
        </a:solidFill>
        <a:latin typeface="Tahoma" pitchFamily="34" charset="0"/>
        <a:ea typeface="MS PGothic" pitchFamily="34" charset="-128"/>
        <a:cs typeface="+mn-cs"/>
      </a:defRPr>
    </a:lvl5pPr>
    <a:lvl6pPr marL="2286000" algn="l" defTabSz="914400" rtl="0" eaLnBrk="1" latinLnBrk="0" hangingPunct="1">
      <a:defRPr sz="2000" b="1" u="sng" kern="1200">
        <a:solidFill>
          <a:schemeClr val="tx2"/>
        </a:solidFill>
        <a:latin typeface="Tahoma" pitchFamily="34" charset="0"/>
        <a:ea typeface="MS PGothic" pitchFamily="34" charset="-128"/>
        <a:cs typeface="+mn-cs"/>
      </a:defRPr>
    </a:lvl6pPr>
    <a:lvl7pPr marL="2743200" algn="l" defTabSz="914400" rtl="0" eaLnBrk="1" latinLnBrk="0" hangingPunct="1">
      <a:defRPr sz="2000" b="1" u="sng" kern="1200">
        <a:solidFill>
          <a:schemeClr val="tx2"/>
        </a:solidFill>
        <a:latin typeface="Tahoma" pitchFamily="34" charset="0"/>
        <a:ea typeface="MS PGothic" pitchFamily="34" charset="-128"/>
        <a:cs typeface="+mn-cs"/>
      </a:defRPr>
    </a:lvl7pPr>
    <a:lvl8pPr marL="3200400" algn="l" defTabSz="914400" rtl="0" eaLnBrk="1" latinLnBrk="0" hangingPunct="1">
      <a:defRPr sz="2000" b="1" u="sng" kern="1200">
        <a:solidFill>
          <a:schemeClr val="tx2"/>
        </a:solidFill>
        <a:latin typeface="Tahoma" pitchFamily="34" charset="0"/>
        <a:ea typeface="MS PGothic" pitchFamily="34" charset="-128"/>
        <a:cs typeface="+mn-cs"/>
      </a:defRPr>
    </a:lvl8pPr>
    <a:lvl9pPr marL="3657600" algn="l" defTabSz="914400" rtl="0" eaLnBrk="1" latinLnBrk="0" hangingPunct="1">
      <a:defRPr sz="2000" b="1" u="sng" kern="1200">
        <a:solidFill>
          <a:schemeClr val="tx2"/>
        </a:solidFill>
        <a:latin typeface="Tahoma"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simo cragli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6699"/>
    <a:srgbClr val="FF66FF"/>
    <a:srgbClr val="3399FF"/>
    <a:srgbClr val="33CC33"/>
    <a:srgbClr val="00FF00"/>
    <a:srgbClr val="FF99FF"/>
    <a:srgbClr val="E68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1" d="100"/>
          <a:sy n="121" d="100"/>
        </p:scale>
        <p:origin x="-72"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752"/>
    </p:cViewPr>
  </p:sorterViewPr>
  <p:notesViewPr>
    <p:cSldViewPr>
      <p:cViewPr>
        <p:scale>
          <a:sx n="100" d="100"/>
          <a:sy n="100" d="100"/>
        </p:scale>
        <p:origin x="-2688" y="177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ochiai:Desktop:GEO:2014_geoss_resources_graph.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950" b="1" i="0" u="none" strike="noStrike" baseline="0">
                <a:solidFill>
                  <a:srgbClr val="008080"/>
                </a:solidFill>
                <a:latin typeface="Arial Narrow"/>
                <a:ea typeface="Arial Narrow"/>
                <a:cs typeface="Arial Narrow"/>
              </a:defRPr>
            </a:pPr>
            <a:r>
              <a:rPr lang="en-US" altLang="ja-JP"/>
              <a:t>GEOSS Resources</a:t>
            </a:r>
          </a:p>
        </c:rich>
      </c:tx>
      <c:layout>
        <c:manualLayout>
          <c:xMode val="edge"/>
          <c:yMode val="edge"/>
          <c:x val="0.365753758052971"/>
          <c:y val="3.1042067474563201E-2"/>
        </c:manualLayout>
      </c:layout>
      <c:overlay val="0"/>
      <c:spPr>
        <a:noFill/>
        <a:ln w="25400">
          <a:noFill/>
        </a:ln>
      </c:spPr>
    </c:title>
    <c:autoTitleDeleted val="0"/>
    <c:plotArea>
      <c:layout>
        <c:manualLayout>
          <c:layoutTarget val="inner"/>
          <c:xMode val="edge"/>
          <c:yMode val="edge"/>
          <c:x val="0.16849326338644"/>
          <c:y val="0.19733945977196901"/>
          <c:w val="0.81232931047283696"/>
          <c:h val="0.67405837944582703"/>
        </c:manualLayout>
      </c:layout>
      <c:barChart>
        <c:barDir val="col"/>
        <c:grouping val="clustered"/>
        <c:varyColors val="0"/>
        <c:ser>
          <c:idx val="0"/>
          <c:order val="0"/>
          <c:spPr>
            <a:solidFill>
              <a:srgbClr val="0066CC"/>
            </a:solidFill>
            <a:ln w="25400">
              <a:noFill/>
            </a:ln>
          </c:spPr>
          <c:invertIfNegative val="0"/>
          <c:trendline>
            <c:spPr>
              <a:ln w="25400">
                <a:solidFill>
                  <a:srgbClr val="FF9900"/>
                </a:solidFill>
                <a:prstDash val="lgDash"/>
              </a:ln>
            </c:spPr>
            <c:trendlineType val="power"/>
            <c:dispRSqr val="0"/>
            <c:dispEq val="0"/>
          </c:trendline>
          <c:cat>
            <c:strRef>
              <c:f>Sheet1!$B$7:$G$7</c:f>
              <c:strCache>
                <c:ptCount val="6"/>
                <c:pt idx="0">
                  <c:v>2010</c:v>
                </c:pt>
                <c:pt idx="1">
                  <c:v>2011 (Sep)</c:v>
                </c:pt>
                <c:pt idx="2">
                  <c:v>2011 (Nov)</c:v>
                </c:pt>
                <c:pt idx="3">
                  <c:v>2012 (Nov)</c:v>
                </c:pt>
                <c:pt idx="4">
                  <c:v>2015 (Mar)</c:v>
                </c:pt>
                <c:pt idx="5">
                  <c:v>2015 (May)</c:v>
                </c:pt>
              </c:strCache>
            </c:strRef>
          </c:cat>
          <c:val>
            <c:numRef>
              <c:f>Sheet1!$B$8:$G$8</c:f>
              <c:numCache>
                <c:formatCode>_(* #,##0_);_(* \(#,##0\);_(* "-"??_);_(@_)</c:formatCode>
                <c:ptCount val="6"/>
                <c:pt idx="0">
                  <c:v>300</c:v>
                </c:pt>
                <c:pt idx="1">
                  <c:v>100000</c:v>
                </c:pt>
                <c:pt idx="2">
                  <c:v>1002000</c:v>
                </c:pt>
                <c:pt idx="3">
                  <c:v>14000000</c:v>
                </c:pt>
                <c:pt idx="4">
                  <c:v>82000000</c:v>
                </c:pt>
                <c:pt idx="5">
                  <c:v>170000000</c:v>
                </c:pt>
              </c:numCache>
            </c:numRef>
          </c:val>
        </c:ser>
        <c:dLbls>
          <c:showLegendKey val="0"/>
          <c:showVal val="0"/>
          <c:showCatName val="0"/>
          <c:showSerName val="0"/>
          <c:showPercent val="0"/>
          <c:showBubbleSize val="0"/>
        </c:dLbls>
        <c:gapWidth val="150"/>
        <c:axId val="5216896"/>
        <c:axId val="5222784"/>
      </c:barChart>
      <c:catAx>
        <c:axId val="521689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lang="ja-JP" sz="900" b="0" i="0" u="none" strike="noStrike" baseline="0">
                <a:solidFill>
                  <a:srgbClr val="000000"/>
                </a:solidFill>
                <a:latin typeface="Arial"/>
                <a:ea typeface="Arial"/>
                <a:cs typeface="Arial"/>
              </a:defRPr>
            </a:pPr>
            <a:endParaRPr lang="en-US"/>
          </a:p>
        </c:txPr>
        <c:crossAx val="5222784"/>
        <c:crosses val="autoZero"/>
        <c:auto val="1"/>
        <c:lblAlgn val="ctr"/>
        <c:lblOffset val="100"/>
        <c:tickMarkSkip val="1"/>
        <c:noMultiLvlLbl val="0"/>
      </c:catAx>
      <c:valAx>
        <c:axId val="5222784"/>
        <c:scaling>
          <c:orientation val="minMax"/>
          <c:max val="180000000"/>
        </c:scaling>
        <c:delete val="0"/>
        <c:axPos val="l"/>
        <c:majorGridlines>
          <c:spPr>
            <a:ln w="3175">
              <a:solidFill>
                <a:srgbClr val="C0C0C0"/>
              </a:solidFill>
              <a:prstDash val="solid"/>
            </a:ln>
          </c:spPr>
        </c:majorGridlines>
        <c:title>
          <c:tx>
            <c:rich>
              <a:bodyPr/>
              <a:lstStyle/>
              <a:p>
                <a:pPr>
                  <a:defRPr lang="ja-JP" sz="1075" b="1" i="0" u="none" strike="noStrike" baseline="0">
                    <a:solidFill>
                      <a:srgbClr val="000000"/>
                    </a:solidFill>
                    <a:latin typeface="Verdana"/>
                    <a:ea typeface="Verdana"/>
                    <a:cs typeface="Verdana"/>
                  </a:defRPr>
                </a:pPr>
                <a:r>
                  <a:rPr lang="en-US" altLang="ja-JP"/>
                  <a:t>Resources</a:t>
                </a:r>
              </a:p>
            </c:rich>
          </c:tx>
          <c:layout>
            <c:manualLayout>
              <c:xMode val="edge"/>
              <c:yMode val="edge"/>
              <c:x val="2.19178000477213E-2"/>
              <c:y val="0.43902477240722698"/>
            </c:manualLayout>
          </c:layout>
          <c:overlay val="0"/>
          <c:spPr>
            <a:noFill/>
            <a:ln w="25400">
              <a:noFill/>
            </a:ln>
          </c:spPr>
        </c:title>
        <c:numFmt formatCode="_(* #,##0_);_(* \(#,##0\);_(* &quot;-&quot;??_);_(@_)" sourceLinked="1"/>
        <c:majorTickMark val="out"/>
        <c:minorTickMark val="none"/>
        <c:tickLblPos val="nextTo"/>
        <c:spPr>
          <a:ln w="3175">
            <a:solidFill>
              <a:srgbClr val="000000"/>
            </a:solidFill>
            <a:prstDash val="solid"/>
          </a:ln>
        </c:spPr>
        <c:txPr>
          <a:bodyPr rot="0" vert="horz"/>
          <a:lstStyle/>
          <a:p>
            <a:pPr>
              <a:defRPr lang="ja-JP" sz="900" b="0" i="0" u="none" strike="noStrike" baseline="0">
                <a:solidFill>
                  <a:srgbClr val="000000"/>
                </a:solidFill>
                <a:latin typeface="Arial"/>
                <a:ea typeface="Arial"/>
                <a:cs typeface="Arial"/>
              </a:defRPr>
            </a:pPr>
            <a:endParaRPr lang="en-US"/>
          </a:p>
        </c:txPr>
        <c:crossAx val="5216896"/>
        <c:crosses val="autoZero"/>
        <c:crossBetween val="between"/>
      </c:valAx>
      <c:dTable>
        <c:showHorzBorder val="1"/>
        <c:showVertBorder val="1"/>
        <c:showOutline val="1"/>
        <c:showKeys val="1"/>
        <c:spPr>
          <a:ln w="3175">
            <a:solidFill>
              <a:srgbClr val="000000"/>
            </a:solidFill>
            <a:prstDash val="solid"/>
          </a:ln>
        </c:spPr>
        <c:txPr>
          <a:bodyPr/>
          <a:lstStyle/>
          <a:p>
            <a:pPr rtl="0">
              <a:defRPr lang="ja-JP" sz="900" b="0" i="0" u="none" strike="noStrike" baseline="0">
                <a:solidFill>
                  <a:srgbClr val="000000"/>
                </a:solidFill>
                <a:latin typeface="Arial"/>
                <a:ea typeface="Arial"/>
                <a:cs typeface="Arial"/>
              </a:defRPr>
            </a:pPr>
            <a:endParaRPr lang="en-US"/>
          </a:p>
        </c:txPr>
      </c:dTable>
      <c:spPr>
        <a:solidFill>
          <a:srgbClr val="CC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05-03T18:34:04.128" idx="1">
    <p:pos x="6561" y="2777"/>
    <p:text/>
  </p:cm>
</p:cmLst>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25BE2-0D3A-4D37-98A5-A8256B4047B3}" type="doc">
      <dgm:prSet loTypeId="urn:microsoft.com/office/officeart/2005/8/layout/cycle8" loCatId="cycle" qsTypeId="urn:microsoft.com/office/officeart/2005/8/quickstyle/3d2" qsCatId="3D" csTypeId="urn:microsoft.com/office/officeart/2005/8/colors/accent6_1" csCatId="accent6" phldr="1"/>
      <dgm:spPr/>
    </dgm:pt>
    <dgm:pt modelId="{E8D1479B-A0E7-415D-B3D4-F6CD5E76943A}">
      <dgm:prSet phldrT="[Text]"/>
      <dgm:spPr/>
      <dgm:t>
        <a:bodyPr/>
        <a:lstStyle/>
        <a:p>
          <a:r>
            <a:rPr lang="en-US" b="1" dirty="0" smtClean="0">
              <a:latin typeface="Verdana"/>
            </a:rPr>
            <a:t>Discoverability</a:t>
          </a:r>
          <a:endParaRPr lang="en-US" dirty="0"/>
        </a:p>
      </dgm:t>
    </dgm:pt>
    <dgm:pt modelId="{72907B0B-A426-4A54-ABD4-734CB08D7EFD}" type="parTrans" cxnId="{D8E559C2-AB19-423F-B70B-3C0BC8F567D3}">
      <dgm:prSet/>
      <dgm:spPr/>
      <dgm:t>
        <a:bodyPr/>
        <a:lstStyle/>
        <a:p>
          <a:endParaRPr lang="en-US"/>
        </a:p>
      </dgm:t>
    </dgm:pt>
    <dgm:pt modelId="{309037B5-D483-4025-815A-7684DE3D4ED6}" type="sibTrans" cxnId="{D8E559C2-AB19-423F-B70B-3C0BC8F567D3}">
      <dgm:prSet/>
      <dgm:spPr/>
      <dgm:t>
        <a:bodyPr/>
        <a:lstStyle/>
        <a:p>
          <a:endParaRPr lang="en-US"/>
        </a:p>
      </dgm:t>
    </dgm:pt>
    <dgm:pt modelId="{4E125893-8BF4-4731-B5A4-CDA96833D64C}">
      <dgm:prSet custT="1"/>
      <dgm:spPr/>
      <dgm:t>
        <a:bodyPr/>
        <a:lstStyle/>
        <a:p>
          <a:r>
            <a:rPr lang="en-US" sz="800" b="1" dirty="0" smtClean="0">
              <a:latin typeface="Verdana"/>
            </a:rPr>
            <a:t>Accessibility</a:t>
          </a:r>
          <a:endParaRPr lang="en-US" sz="700" dirty="0"/>
        </a:p>
      </dgm:t>
    </dgm:pt>
    <dgm:pt modelId="{F54B3C28-D045-4932-A2DF-A2453E072D26}" type="parTrans" cxnId="{25BFD4EA-B0A2-4C0A-8A13-65A8424C8D88}">
      <dgm:prSet/>
      <dgm:spPr/>
      <dgm:t>
        <a:bodyPr/>
        <a:lstStyle/>
        <a:p>
          <a:endParaRPr lang="en-US"/>
        </a:p>
      </dgm:t>
    </dgm:pt>
    <dgm:pt modelId="{DC5C3B77-03F3-4A0E-BFC4-789C0F27E5EA}" type="sibTrans" cxnId="{25BFD4EA-B0A2-4C0A-8A13-65A8424C8D88}">
      <dgm:prSet/>
      <dgm:spPr/>
      <dgm:t>
        <a:bodyPr/>
        <a:lstStyle/>
        <a:p>
          <a:endParaRPr lang="en-US"/>
        </a:p>
      </dgm:t>
    </dgm:pt>
    <dgm:pt modelId="{ED3FEA3D-0111-4EE6-A5F9-A76D42F257DF}">
      <dgm:prSet/>
      <dgm:spPr/>
      <dgm:t>
        <a:bodyPr/>
        <a:lstStyle/>
        <a:p>
          <a:r>
            <a:rPr lang="en-US" b="1" dirty="0" smtClean="0">
              <a:latin typeface="Verdana"/>
            </a:rPr>
            <a:t>Preservation</a:t>
          </a:r>
          <a:endParaRPr lang="en-US" dirty="0"/>
        </a:p>
      </dgm:t>
    </dgm:pt>
    <dgm:pt modelId="{3306448A-A8A7-43AE-AC6C-7B026BDE159E}" type="parTrans" cxnId="{41B84AD3-C7B1-4A32-89D3-72B49D1D9D8E}">
      <dgm:prSet/>
      <dgm:spPr/>
      <dgm:t>
        <a:bodyPr/>
        <a:lstStyle/>
        <a:p>
          <a:endParaRPr lang="en-US"/>
        </a:p>
      </dgm:t>
    </dgm:pt>
    <dgm:pt modelId="{F30C9053-66E6-4CE7-A59D-04ED9A6EA8DA}" type="sibTrans" cxnId="{41B84AD3-C7B1-4A32-89D3-72B49D1D9D8E}">
      <dgm:prSet/>
      <dgm:spPr/>
      <dgm:t>
        <a:bodyPr/>
        <a:lstStyle/>
        <a:p>
          <a:endParaRPr lang="en-US"/>
        </a:p>
      </dgm:t>
    </dgm:pt>
    <dgm:pt modelId="{C16D04E8-5DA2-48F1-AE27-59AA50390601}">
      <dgm:prSet phldrT="[Text]"/>
      <dgm:spPr/>
      <dgm:t>
        <a:bodyPr/>
        <a:lstStyle/>
        <a:p>
          <a:r>
            <a:rPr lang="en-US" b="1" dirty="0" smtClean="0">
              <a:latin typeface="Verdana"/>
            </a:rPr>
            <a:t>Curation</a:t>
          </a:r>
          <a:endParaRPr lang="en-US" dirty="0"/>
        </a:p>
      </dgm:t>
    </dgm:pt>
    <dgm:pt modelId="{D6A9E3AB-7D45-4DFE-9E00-C346E538C30E}" type="parTrans" cxnId="{39429912-6555-4E24-8D1C-8B19C08C06FC}">
      <dgm:prSet/>
      <dgm:spPr/>
      <dgm:t>
        <a:bodyPr/>
        <a:lstStyle/>
        <a:p>
          <a:endParaRPr lang="en-US"/>
        </a:p>
      </dgm:t>
    </dgm:pt>
    <dgm:pt modelId="{2C9F7538-8717-4816-8116-21D3EFC1E14E}" type="sibTrans" cxnId="{39429912-6555-4E24-8D1C-8B19C08C06FC}">
      <dgm:prSet/>
      <dgm:spPr/>
      <dgm:t>
        <a:bodyPr/>
        <a:lstStyle/>
        <a:p>
          <a:endParaRPr lang="en-US"/>
        </a:p>
      </dgm:t>
    </dgm:pt>
    <dgm:pt modelId="{85996EB0-7A4D-468D-B2F8-891A4D8460A4}">
      <dgm:prSet/>
      <dgm:spPr/>
      <dgm:t>
        <a:bodyPr/>
        <a:lstStyle/>
        <a:p>
          <a:r>
            <a:rPr lang="en-US" b="1" dirty="0" smtClean="0">
              <a:latin typeface="Verdana"/>
            </a:rPr>
            <a:t>Usability</a:t>
          </a:r>
          <a:endParaRPr lang="en-US" dirty="0"/>
        </a:p>
      </dgm:t>
    </dgm:pt>
    <dgm:pt modelId="{81A002A0-7B41-44ED-A655-A61990888A87}" type="parTrans" cxnId="{F6462539-8CD6-4DAD-A168-7121EB687604}">
      <dgm:prSet/>
      <dgm:spPr/>
      <dgm:t>
        <a:bodyPr/>
        <a:lstStyle/>
        <a:p>
          <a:endParaRPr lang="en-US"/>
        </a:p>
      </dgm:t>
    </dgm:pt>
    <dgm:pt modelId="{49CEB7A4-81D1-4740-8DF8-89F649A12997}" type="sibTrans" cxnId="{F6462539-8CD6-4DAD-A168-7121EB687604}">
      <dgm:prSet/>
      <dgm:spPr/>
      <dgm:t>
        <a:bodyPr/>
        <a:lstStyle/>
        <a:p>
          <a:endParaRPr lang="en-US"/>
        </a:p>
      </dgm:t>
    </dgm:pt>
    <dgm:pt modelId="{6BCBDFBA-E7D4-4B5A-A6D4-70D81B274B44}" type="pres">
      <dgm:prSet presAssocID="{3A425BE2-0D3A-4D37-98A5-A8256B4047B3}" presName="compositeShape" presStyleCnt="0">
        <dgm:presLayoutVars>
          <dgm:chMax val="7"/>
          <dgm:dir/>
          <dgm:resizeHandles val="exact"/>
        </dgm:presLayoutVars>
      </dgm:prSet>
      <dgm:spPr/>
    </dgm:pt>
    <dgm:pt modelId="{6D00B3F2-28EC-4441-B822-8D798B54C1CE}" type="pres">
      <dgm:prSet presAssocID="{3A425BE2-0D3A-4D37-98A5-A8256B4047B3}" presName="wedge1" presStyleLbl="node1" presStyleIdx="0" presStyleCnt="5"/>
      <dgm:spPr/>
      <dgm:t>
        <a:bodyPr/>
        <a:lstStyle/>
        <a:p>
          <a:endParaRPr lang="en-US"/>
        </a:p>
      </dgm:t>
    </dgm:pt>
    <dgm:pt modelId="{1B354620-1CF8-4454-938C-E3F10C9993A5}" type="pres">
      <dgm:prSet presAssocID="{3A425BE2-0D3A-4D37-98A5-A8256B4047B3}" presName="dummy1a" presStyleCnt="0"/>
      <dgm:spPr/>
    </dgm:pt>
    <dgm:pt modelId="{E09DDC9C-42A0-4BDC-A441-0D8E5D858BA4}" type="pres">
      <dgm:prSet presAssocID="{3A425BE2-0D3A-4D37-98A5-A8256B4047B3}" presName="dummy1b" presStyleCnt="0"/>
      <dgm:spPr/>
    </dgm:pt>
    <dgm:pt modelId="{976B5EE5-FBB2-4617-9F2D-62A31EE69D04}" type="pres">
      <dgm:prSet presAssocID="{3A425BE2-0D3A-4D37-98A5-A8256B4047B3}" presName="wedge1Tx" presStyleLbl="node1" presStyleIdx="0" presStyleCnt="5">
        <dgm:presLayoutVars>
          <dgm:chMax val="0"/>
          <dgm:chPref val="0"/>
          <dgm:bulletEnabled val="1"/>
        </dgm:presLayoutVars>
      </dgm:prSet>
      <dgm:spPr/>
      <dgm:t>
        <a:bodyPr/>
        <a:lstStyle/>
        <a:p>
          <a:endParaRPr lang="en-US"/>
        </a:p>
      </dgm:t>
    </dgm:pt>
    <dgm:pt modelId="{8851B000-2790-4252-B3F4-07BF5D6C0963}" type="pres">
      <dgm:prSet presAssocID="{3A425BE2-0D3A-4D37-98A5-A8256B4047B3}" presName="wedge2" presStyleLbl="node1" presStyleIdx="1" presStyleCnt="5"/>
      <dgm:spPr/>
      <dgm:t>
        <a:bodyPr/>
        <a:lstStyle/>
        <a:p>
          <a:endParaRPr lang="en-US"/>
        </a:p>
      </dgm:t>
    </dgm:pt>
    <dgm:pt modelId="{D179F316-6D4F-43AE-AA88-7A4177B9796E}" type="pres">
      <dgm:prSet presAssocID="{3A425BE2-0D3A-4D37-98A5-A8256B4047B3}" presName="dummy2a" presStyleCnt="0"/>
      <dgm:spPr/>
    </dgm:pt>
    <dgm:pt modelId="{66D48D01-A5ED-44A6-B5CD-CC467531B2CC}" type="pres">
      <dgm:prSet presAssocID="{3A425BE2-0D3A-4D37-98A5-A8256B4047B3}" presName="dummy2b" presStyleCnt="0"/>
      <dgm:spPr/>
    </dgm:pt>
    <dgm:pt modelId="{37DC32DC-142A-4B88-8DB7-7C5A41A840BB}" type="pres">
      <dgm:prSet presAssocID="{3A425BE2-0D3A-4D37-98A5-A8256B4047B3}" presName="wedge2Tx" presStyleLbl="node1" presStyleIdx="1" presStyleCnt="5">
        <dgm:presLayoutVars>
          <dgm:chMax val="0"/>
          <dgm:chPref val="0"/>
          <dgm:bulletEnabled val="1"/>
        </dgm:presLayoutVars>
      </dgm:prSet>
      <dgm:spPr/>
      <dgm:t>
        <a:bodyPr/>
        <a:lstStyle/>
        <a:p>
          <a:endParaRPr lang="en-US"/>
        </a:p>
      </dgm:t>
    </dgm:pt>
    <dgm:pt modelId="{04FD676C-49DC-4FA3-A25B-F745B2BB9CC3}" type="pres">
      <dgm:prSet presAssocID="{3A425BE2-0D3A-4D37-98A5-A8256B4047B3}" presName="wedge3" presStyleLbl="node1" presStyleIdx="2" presStyleCnt="5"/>
      <dgm:spPr/>
      <dgm:t>
        <a:bodyPr/>
        <a:lstStyle/>
        <a:p>
          <a:endParaRPr lang="en-US"/>
        </a:p>
      </dgm:t>
    </dgm:pt>
    <dgm:pt modelId="{F6DF7E94-59AD-4BEF-A5D3-3111DF383C07}" type="pres">
      <dgm:prSet presAssocID="{3A425BE2-0D3A-4D37-98A5-A8256B4047B3}" presName="dummy3a" presStyleCnt="0"/>
      <dgm:spPr/>
    </dgm:pt>
    <dgm:pt modelId="{31C111FD-7C00-4CD8-9EE3-08B11FF140D7}" type="pres">
      <dgm:prSet presAssocID="{3A425BE2-0D3A-4D37-98A5-A8256B4047B3}" presName="dummy3b" presStyleCnt="0"/>
      <dgm:spPr/>
    </dgm:pt>
    <dgm:pt modelId="{0178B01F-FD98-423C-BB9A-3A03261D4532}" type="pres">
      <dgm:prSet presAssocID="{3A425BE2-0D3A-4D37-98A5-A8256B4047B3}" presName="wedge3Tx" presStyleLbl="node1" presStyleIdx="2" presStyleCnt="5">
        <dgm:presLayoutVars>
          <dgm:chMax val="0"/>
          <dgm:chPref val="0"/>
          <dgm:bulletEnabled val="1"/>
        </dgm:presLayoutVars>
      </dgm:prSet>
      <dgm:spPr/>
      <dgm:t>
        <a:bodyPr/>
        <a:lstStyle/>
        <a:p>
          <a:endParaRPr lang="en-US"/>
        </a:p>
      </dgm:t>
    </dgm:pt>
    <dgm:pt modelId="{0A432283-96CC-4C6D-9E02-EB7298F0F901}" type="pres">
      <dgm:prSet presAssocID="{3A425BE2-0D3A-4D37-98A5-A8256B4047B3}" presName="wedge4" presStyleLbl="node1" presStyleIdx="3" presStyleCnt="5"/>
      <dgm:spPr/>
      <dgm:t>
        <a:bodyPr/>
        <a:lstStyle/>
        <a:p>
          <a:endParaRPr lang="en-US"/>
        </a:p>
      </dgm:t>
    </dgm:pt>
    <dgm:pt modelId="{EE16202D-1C2F-490D-B588-B2CA61B82FDA}" type="pres">
      <dgm:prSet presAssocID="{3A425BE2-0D3A-4D37-98A5-A8256B4047B3}" presName="dummy4a" presStyleCnt="0"/>
      <dgm:spPr/>
    </dgm:pt>
    <dgm:pt modelId="{E997892D-D2AF-4740-A8CC-E60C9DFD0F1E}" type="pres">
      <dgm:prSet presAssocID="{3A425BE2-0D3A-4D37-98A5-A8256B4047B3}" presName="dummy4b" presStyleCnt="0"/>
      <dgm:spPr/>
    </dgm:pt>
    <dgm:pt modelId="{D5A87850-8F31-4F92-8DFE-42DCBDC3E046}" type="pres">
      <dgm:prSet presAssocID="{3A425BE2-0D3A-4D37-98A5-A8256B4047B3}" presName="wedge4Tx" presStyleLbl="node1" presStyleIdx="3" presStyleCnt="5">
        <dgm:presLayoutVars>
          <dgm:chMax val="0"/>
          <dgm:chPref val="0"/>
          <dgm:bulletEnabled val="1"/>
        </dgm:presLayoutVars>
      </dgm:prSet>
      <dgm:spPr/>
      <dgm:t>
        <a:bodyPr/>
        <a:lstStyle/>
        <a:p>
          <a:endParaRPr lang="en-US"/>
        </a:p>
      </dgm:t>
    </dgm:pt>
    <dgm:pt modelId="{B124882A-2787-41C5-A800-7B67F23C4718}" type="pres">
      <dgm:prSet presAssocID="{3A425BE2-0D3A-4D37-98A5-A8256B4047B3}" presName="wedge5" presStyleLbl="node1" presStyleIdx="4" presStyleCnt="5"/>
      <dgm:spPr/>
      <dgm:t>
        <a:bodyPr/>
        <a:lstStyle/>
        <a:p>
          <a:endParaRPr lang="en-US"/>
        </a:p>
      </dgm:t>
    </dgm:pt>
    <dgm:pt modelId="{96E0FBC9-9BCD-4CB7-BF9A-072F5152C313}" type="pres">
      <dgm:prSet presAssocID="{3A425BE2-0D3A-4D37-98A5-A8256B4047B3}" presName="dummy5a" presStyleCnt="0"/>
      <dgm:spPr/>
    </dgm:pt>
    <dgm:pt modelId="{B64B8DC6-864B-449F-A6C7-0CE01ED2E252}" type="pres">
      <dgm:prSet presAssocID="{3A425BE2-0D3A-4D37-98A5-A8256B4047B3}" presName="dummy5b" presStyleCnt="0"/>
      <dgm:spPr/>
    </dgm:pt>
    <dgm:pt modelId="{B5B48345-BDE0-43D0-B9CD-3EDCFDCA6500}" type="pres">
      <dgm:prSet presAssocID="{3A425BE2-0D3A-4D37-98A5-A8256B4047B3}" presName="wedge5Tx" presStyleLbl="node1" presStyleIdx="4" presStyleCnt="5">
        <dgm:presLayoutVars>
          <dgm:chMax val="0"/>
          <dgm:chPref val="0"/>
          <dgm:bulletEnabled val="1"/>
        </dgm:presLayoutVars>
      </dgm:prSet>
      <dgm:spPr/>
      <dgm:t>
        <a:bodyPr/>
        <a:lstStyle/>
        <a:p>
          <a:endParaRPr lang="en-US"/>
        </a:p>
      </dgm:t>
    </dgm:pt>
    <dgm:pt modelId="{043543DC-01AA-45CD-9FB5-351698987BE1}" type="pres">
      <dgm:prSet presAssocID="{DC5C3B77-03F3-4A0E-BFC4-789C0F27E5EA}" presName="arrowWedge1" presStyleLbl="fgSibTrans2D1" presStyleIdx="0" presStyleCnt="5"/>
      <dgm:spPr/>
    </dgm:pt>
    <dgm:pt modelId="{533D9E6D-DEBE-4815-866A-A118967880CB}" type="pres">
      <dgm:prSet presAssocID="{49CEB7A4-81D1-4740-8DF8-89F649A12997}" presName="arrowWedge2" presStyleLbl="fgSibTrans2D1" presStyleIdx="1" presStyleCnt="5"/>
      <dgm:spPr/>
    </dgm:pt>
    <dgm:pt modelId="{0F131285-41A8-422C-B380-F54CE5E37D44}" type="pres">
      <dgm:prSet presAssocID="{F30C9053-66E6-4CE7-A59D-04ED9A6EA8DA}" presName="arrowWedge3" presStyleLbl="fgSibTrans2D1" presStyleIdx="2" presStyleCnt="5"/>
      <dgm:spPr/>
    </dgm:pt>
    <dgm:pt modelId="{CFC08DB1-0965-4E12-88A3-46B5254CB6DA}" type="pres">
      <dgm:prSet presAssocID="{2C9F7538-8717-4816-8116-21D3EFC1E14E}" presName="arrowWedge4" presStyleLbl="fgSibTrans2D1" presStyleIdx="3" presStyleCnt="5"/>
      <dgm:spPr/>
    </dgm:pt>
    <dgm:pt modelId="{38F09129-1321-49D9-9647-BF63C3E3DB35}" type="pres">
      <dgm:prSet presAssocID="{309037B5-D483-4025-815A-7684DE3D4ED6}" presName="arrowWedge5" presStyleLbl="fgSibTrans2D1" presStyleIdx="4" presStyleCnt="5"/>
      <dgm:spPr/>
    </dgm:pt>
  </dgm:ptLst>
  <dgm:cxnLst>
    <dgm:cxn modelId="{E72E63E4-0DA9-E148-8B1F-5370E039FE23}" type="presOf" srcId="{4E125893-8BF4-4731-B5A4-CDA96833D64C}" destId="{6D00B3F2-28EC-4441-B822-8D798B54C1CE}" srcOrd="0" destOrd="0" presId="urn:microsoft.com/office/officeart/2005/8/layout/cycle8"/>
    <dgm:cxn modelId="{F3F9E41F-9C07-B148-B780-501E38099EEC}" type="presOf" srcId="{C16D04E8-5DA2-48F1-AE27-59AA50390601}" destId="{D5A87850-8F31-4F92-8DFE-42DCBDC3E046}" srcOrd="1" destOrd="0" presId="urn:microsoft.com/office/officeart/2005/8/layout/cycle8"/>
    <dgm:cxn modelId="{5485337C-B977-7840-8856-20D204208F06}" type="presOf" srcId="{C16D04E8-5DA2-48F1-AE27-59AA50390601}" destId="{0A432283-96CC-4C6D-9E02-EB7298F0F901}" srcOrd="0" destOrd="0" presId="urn:microsoft.com/office/officeart/2005/8/layout/cycle8"/>
    <dgm:cxn modelId="{FCDA9D32-E36B-0B49-A3E7-6E40C8030EE6}" type="presOf" srcId="{E8D1479B-A0E7-415D-B3D4-F6CD5E76943A}" destId="{B5B48345-BDE0-43D0-B9CD-3EDCFDCA6500}" srcOrd="1" destOrd="0" presId="urn:microsoft.com/office/officeart/2005/8/layout/cycle8"/>
    <dgm:cxn modelId="{F6462539-8CD6-4DAD-A168-7121EB687604}" srcId="{3A425BE2-0D3A-4D37-98A5-A8256B4047B3}" destId="{85996EB0-7A4D-468D-B2F8-891A4D8460A4}" srcOrd="1" destOrd="0" parTransId="{81A002A0-7B41-44ED-A655-A61990888A87}" sibTransId="{49CEB7A4-81D1-4740-8DF8-89F649A12997}"/>
    <dgm:cxn modelId="{38AA5680-BFA2-134E-A25C-9136A7299923}" type="presOf" srcId="{ED3FEA3D-0111-4EE6-A5F9-A76D42F257DF}" destId="{04FD676C-49DC-4FA3-A25B-F745B2BB9CC3}" srcOrd="0" destOrd="0" presId="urn:microsoft.com/office/officeart/2005/8/layout/cycle8"/>
    <dgm:cxn modelId="{25BFD4EA-B0A2-4C0A-8A13-65A8424C8D88}" srcId="{3A425BE2-0D3A-4D37-98A5-A8256B4047B3}" destId="{4E125893-8BF4-4731-B5A4-CDA96833D64C}" srcOrd="0" destOrd="0" parTransId="{F54B3C28-D045-4932-A2DF-A2453E072D26}" sibTransId="{DC5C3B77-03F3-4A0E-BFC4-789C0F27E5EA}"/>
    <dgm:cxn modelId="{D8E559C2-AB19-423F-B70B-3C0BC8F567D3}" srcId="{3A425BE2-0D3A-4D37-98A5-A8256B4047B3}" destId="{E8D1479B-A0E7-415D-B3D4-F6CD5E76943A}" srcOrd="4" destOrd="0" parTransId="{72907B0B-A426-4A54-ABD4-734CB08D7EFD}" sibTransId="{309037B5-D483-4025-815A-7684DE3D4ED6}"/>
    <dgm:cxn modelId="{41B84AD3-C7B1-4A32-89D3-72B49D1D9D8E}" srcId="{3A425BE2-0D3A-4D37-98A5-A8256B4047B3}" destId="{ED3FEA3D-0111-4EE6-A5F9-A76D42F257DF}" srcOrd="2" destOrd="0" parTransId="{3306448A-A8A7-43AE-AC6C-7B026BDE159E}" sibTransId="{F30C9053-66E6-4CE7-A59D-04ED9A6EA8DA}"/>
    <dgm:cxn modelId="{1C7E8995-F592-B744-8AC9-5D10F1D0FD67}" type="presOf" srcId="{3A425BE2-0D3A-4D37-98A5-A8256B4047B3}" destId="{6BCBDFBA-E7D4-4B5A-A6D4-70D81B274B44}" srcOrd="0" destOrd="0" presId="urn:microsoft.com/office/officeart/2005/8/layout/cycle8"/>
    <dgm:cxn modelId="{3CEDC2A5-E8D4-464D-82CA-C444AC508FF8}" type="presOf" srcId="{E8D1479B-A0E7-415D-B3D4-F6CD5E76943A}" destId="{B124882A-2787-41C5-A800-7B67F23C4718}" srcOrd="0" destOrd="0" presId="urn:microsoft.com/office/officeart/2005/8/layout/cycle8"/>
    <dgm:cxn modelId="{DF56B74C-E711-FB46-9AFF-F86EDB49EBD8}" type="presOf" srcId="{ED3FEA3D-0111-4EE6-A5F9-A76D42F257DF}" destId="{0178B01F-FD98-423C-BB9A-3A03261D4532}" srcOrd="1" destOrd="0" presId="urn:microsoft.com/office/officeart/2005/8/layout/cycle8"/>
    <dgm:cxn modelId="{39429912-6555-4E24-8D1C-8B19C08C06FC}" srcId="{3A425BE2-0D3A-4D37-98A5-A8256B4047B3}" destId="{C16D04E8-5DA2-48F1-AE27-59AA50390601}" srcOrd="3" destOrd="0" parTransId="{D6A9E3AB-7D45-4DFE-9E00-C346E538C30E}" sibTransId="{2C9F7538-8717-4816-8116-21D3EFC1E14E}"/>
    <dgm:cxn modelId="{0B714B52-4987-E747-A982-2CE63D4C9B49}" type="presOf" srcId="{85996EB0-7A4D-468D-B2F8-891A4D8460A4}" destId="{8851B000-2790-4252-B3F4-07BF5D6C0963}" srcOrd="0" destOrd="0" presId="urn:microsoft.com/office/officeart/2005/8/layout/cycle8"/>
    <dgm:cxn modelId="{B5E32EC6-F3B8-F843-81AF-00F656697024}" type="presOf" srcId="{85996EB0-7A4D-468D-B2F8-891A4D8460A4}" destId="{37DC32DC-142A-4B88-8DB7-7C5A41A840BB}" srcOrd="1" destOrd="0" presId="urn:microsoft.com/office/officeart/2005/8/layout/cycle8"/>
    <dgm:cxn modelId="{D4FAF79C-594B-6043-B481-5F2A6D37E5BA}" type="presOf" srcId="{4E125893-8BF4-4731-B5A4-CDA96833D64C}" destId="{976B5EE5-FBB2-4617-9F2D-62A31EE69D04}" srcOrd="1" destOrd="0" presId="urn:microsoft.com/office/officeart/2005/8/layout/cycle8"/>
    <dgm:cxn modelId="{21D91B8F-9FFA-5944-BD51-61327ABFD188}" type="presParOf" srcId="{6BCBDFBA-E7D4-4B5A-A6D4-70D81B274B44}" destId="{6D00B3F2-28EC-4441-B822-8D798B54C1CE}" srcOrd="0" destOrd="0" presId="urn:microsoft.com/office/officeart/2005/8/layout/cycle8"/>
    <dgm:cxn modelId="{9B1EA746-6ED2-DE44-B3E0-3E5A520171AE}" type="presParOf" srcId="{6BCBDFBA-E7D4-4B5A-A6D4-70D81B274B44}" destId="{1B354620-1CF8-4454-938C-E3F10C9993A5}" srcOrd="1" destOrd="0" presId="urn:microsoft.com/office/officeart/2005/8/layout/cycle8"/>
    <dgm:cxn modelId="{882AD473-FAE2-D64E-AB7B-3DB888BA1A7A}" type="presParOf" srcId="{6BCBDFBA-E7D4-4B5A-A6D4-70D81B274B44}" destId="{E09DDC9C-42A0-4BDC-A441-0D8E5D858BA4}" srcOrd="2" destOrd="0" presId="urn:microsoft.com/office/officeart/2005/8/layout/cycle8"/>
    <dgm:cxn modelId="{9B569DCE-4304-554E-8440-2078B4F26DA1}" type="presParOf" srcId="{6BCBDFBA-E7D4-4B5A-A6D4-70D81B274B44}" destId="{976B5EE5-FBB2-4617-9F2D-62A31EE69D04}" srcOrd="3" destOrd="0" presId="urn:microsoft.com/office/officeart/2005/8/layout/cycle8"/>
    <dgm:cxn modelId="{86F1A294-4CC1-7647-B9C0-6B97924C927E}" type="presParOf" srcId="{6BCBDFBA-E7D4-4B5A-A6D4-70D81B274B44}" destId="{8851B000-2790-4252-B3F4-07BF5D6C0963}" srcOrd="4" destOrd="0" presId="urn:microsoft.com/office/officeart/2005/8/layout/cycle8"/>
    <dgm:cxn modelId="{B873CDF1-8D2C-C24A-A8C6-94222388E8FD}" type="presParOf" srcId="{6BCBDFBA-E7D4-4B5A-A6D4-70D81B274B44}" destId="{D179F316-6D4F-43AE-AA88-7A4177B9796E}" srcOrd="5" destOrd="0" presId="urn:microsoft.com/office/officeart/2005/8/layout/cycle8"/>
    <dgm:cxn modelId="{795B7C7E-AB01-454D-8C49-979E4F5D230B}" type="presParOf" srcId="{6BCBDFBA-E7D4-4B5A-A6D4-70D81B274B44}" destId="{66D48D01-A5ED-44A6-B5CD-CC467531B2CC}" srcOrd="6" destOrd="0" presId="urn:microsoft.com/office/officeart/2005/8/layout/cycle8"/>
    <dgm:cxn modelId="{B81FCFB6-D192-EF43-BA8D-50CBE3BF84E6}" type="presParOf" srcId="{6BCBDFBA-E7D4-4B5A-A6D4-70D81B274B44}" destId="{37DC32DC-142A-4B88-8DB7-7C5A41A840BB}" srcOrd="7" destOrd="0" presId="urn:microsoft.com/office/officeart/2005/8/layout/cycle8"/>
    <dgm:cxn modelId="{707CDD09-B2B9-FA46-B8D9-B7A2A3D4B077}" type="presParOf" srcId="{6BCBDFBA-E7D4-4B5A-A6D4-70D81B274B44}" destId="{04FD676C-49DC-4FA3-A25B-F745B2BB9CC3}" srcOrd="8" destOrd="0" presId="urn:microsoft.com/office/officeart/2005/8/layout/cycle8"/>
    <dgm:cxn modelId="{D880870F-F85E-244F-B432-D31A4E657D45}" type="presParOf" srcId="{6BCBDFBA-E7D4-4B5A-A6D4-70D81B274B44}" destId="{F6DF7E94-59AD-4BEF-A5D3-3111DF383C07}" srcOrd="9" destOrd="0" presId="urn:microsoft.com/office/officeart/2005/8/layout/cycle8"/>
    <dgm:cxn modelId="{965F270D-2E41-5E45-8ADB-D1636776B65E}" type="presParOf" srcId="{6BCBDFBA-E7D4-4B5A-A6D4-70D81B274B44}" destId="{31C111FD-7C00-4CD8-9EE3-08B11FF140D7}" srcOrd="10" destOrd="0" presId="urn:microsoft.com/office/officeart/2005/8/layout/cycle8"/>
    <dgm:cxn modelId="{DF718F54-4F5C-EF4B-8A10-65AE1A55BE07}" type="presParOf" srcId="{6BCBDFBA-E7D4-4B5A-A6D4-70D81B274B44}" destId="{0178B01F-FD98-423C-BB9A-3A03261D4532}" srcOrd="11" destOrd="0" presId="urn:microsoft.com/office/officeart/2005/8/layout/cycle8"/>
    <dgm:cxn modelId="{19FB3E70-0E1E-774F-8544-A52603A9E580}" type="presParOf" srcId="{6BCBDFBA-E7D4-4B5A-A6D4-70D81B274B44}" destId="{0A432283-96CC-4C6D-9E02-EB7298F0F901}" srcOrd="12" destOrd="0" presId="urn:microsoft.com/office/officeart/2005/8/layout/cycle8"/>
    <dgm:cxn modelId="{61DEBA48-5FEC-4D44-9E4B-9E075AA7442A}" type="presParOf" srcId="{6BCBDFBA-E7D4-4B5A-A6D4-70D81B274B44}" destId="{EE16202D-1C2F-490D-B588-B2CA61B82FDA}" srcOrd="13" destOrd="0" presId="urn:microsoft.com/office/officeart/2005/8/layout/cycle8"/>
    <dgm:cxn modelId="{9689D890-AB99-904D-8F95-6F98F0AD843E}" type="presParOf" srcId="{6BCBDFBA-E7D4-4B5A-A6D4-70D81B274B44}" destId="{E997892D-D2AF-4740-A8CC-E60C9DFD0F1E}" srcOrd="14" destOrd="0" presId="urn:microsoft.com/office/officeart/2005/8/layout/cycle8"/>
    <dgm:cxn modelId="{CB6228F3-C624-4649-A954-1AD5BFE7D2B2}" type="presParOf" srcId="{6BCBDFBA-E7D4-4B5A-A6D4-70D81B274B44}" destId="{D5A87850-8F31-4F92-8DFE-42DCBDC3E046}" srcOrd="15" destOrd="0" presId="urn:microsoft.com/office/officeart/2005/8/layout/cycle8"/>
    <dgm:cxn modelId="{419098A4-D7BB-B349-B43C-81EA694B3146}" type="presParOf" srcId="{6BCBDFBA-E7D4-4B5A-A6D4-70D81B274B44}" destId="{B124882A-2787-41C5-A800-7B67F23C4718}" srcOrd="16" destOrd="0" presId="urn:microsoft.com/office/officeart/2005/8/layout/cycle8"/>
    <dgm:cxn modelId="{DDAF733F-4F03-7A47-9723-C1BD95A00B07}" type="presParOf" srcId="{6BCBDFBA-E7D4-4B5A-A6D4-70D81B274B44}" destId="{96E0FBC9-9BCD-4CB7-BF9A-072F5152C313}" srcOrd="17" destOrd="0" presId="urn:microsoft.com/office/officeart/2005/8/layout/cycle8"/>
    <dgm:cxn modelId="{505DC660-90B5-4C49-A46E-F5EE14AB320B}" type="presParOf" srcId="{6BCBDFBA-E7D4-4B5A-A6D4-70D81B274B44}" destId="{B64B8DC6-864B-449F-A6C7-0CE01ED2E252}" srcOrd="18" destOrd="0" presId="urn:microsoft.com/office/officeart/2005/8/layout/cycle8"/>
    <dgm:cxn modelId="{2B04828E-1BC1-2F41-8F71-5A6DE1B7468A}" type="presParOf" srcId="{6BCBDFBA-E7D4-4B5A-A6D4-70D81B274B44}" destId="{B5B48345-BDE0-43D0-B9CD-3EDCFDCA6500}" srcOrd="19" destOrd="0" presId="urn:microsoft.com/office/officeart/2005/8/layout/cycle8"/>
    <dgm:cxn modelId="{EF0D288A-F03A-1A42-B1F5-C651C7154724}" type="presParOf" srcId="{6BCBDFBA-E7D4-4B5A-A6D4-70D81B274B44}" destId="{043543DC-01AA-45CD-9FB5-351698987BE1}" srcOrd="20" destOrd="0" presId="urn:microsoft.com/office/officeart/2005/8/layout/cycle8"/>
    <dgm:cxn modelId="{2C0212C8-E1EB-EB4E-A86E-67B0D92CAE53}" type="presParOf" srcId="{6BCBDFBA-E7D4-4B5A-A6D4-70D81B274B44}" destId="{533D9E6D-DEBE-4815-866A-A118967880CB}" srcOrd="21" destOrd="0" presId="urn:microsoft.com/office/officeart/2005/8/layout/cycle8"/>
    <dgm:cxn modelId="{52FA4821-EF71-4741-B899-33214C739FD8}" type="presParOf" srcId="{6BCBDFBA-E7D4-4B5A-A6D4-70D81B274B44}" destId="{0F131285-41A8-422C-B380-F54CE5E37D44}" srcOrd="22" destOrd="0" presId="urn:microsoft.com/office/officeart/2005/8/layout/cycle8"/>
    <dgm:cxn modelId="{47717CED-9B50-854E-8453-26ED26433A5E}" type="presParOf" srcId="{6BCBDFBA-E7D4-4B5A-A6D4-70D81B274B44}" destId="{CFC08DB1-0965-4E12-88A3-46B5254CB6DA}" srcOrd="23" destOrd="0" presId="urn:microsoft.com/office/officeart/2005/8/layout/cycle8"/>
    <dgm:cxn modelId="{70CFF75D-21DB-A849-8130-D12F4ED206E9}" type="presParOf" srcId="{6BCBDFBA-E7D4-4B5A-A6D4-70D81B274B44}" destId="{38F09129-1321-49D9-9647-BF63C3E3DB3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9CC4C-9C5D-6349-9FE8-2D5E5995D627}" type="doc">
      <dgm:prSet loTypeId="urn:microsoft.com/office/officeart/2005/8/layout/hList1" loCatId="" qsTypeId="urn:microsoft.com/office/officeart/2005/8/quickstyle/simple4" qsCatId="simple" csTypeId="urn:microsoft.com/office/officeart/2005/8/colors/accent1_2" csCatId="accent1" phldr="1"/>
      <dgm:spPr>
        <a:scene3d>
          <a:camera prst="obliqueBottomLeft"/>
          <a:lightRig rig="threePt" dir="t"/>
        </a:scene3d>
      </dgm:spPr>
      <dgm:t>
        <a:bodyPr/>
        <a:lstStyle/>
        <a:p>
          <a:endParaRPr lang="en-US"/>
        </a:p>
      </dgm:t>
    </dgm:pt>
    <dgm:pt modelId="{52104C86-023B-EE48-95F4-5E2EC7D7FB75}">
      <dgm:prSet phldrT="[Text]" custT="1"/>
      <dgm:spPr>
        <a:solidFill>
          <a:srgbClr val="1350B7"/>
        </a:solidFill>
        <a:scene3d>
          <a:camera prst="obliqueBottomLeft"/>
          <a:lightRig rig="threePt" dir="t"/>
        </a:scene3d>
        <a:sp3d/>
      </dgm:spPr>
      <dgm:t>
        <a:bodyPr>
          <a:flatTx/>
        </a:bodyPr>
        <a:lstStyle/>
        <a:p>
          <a:r>
            <a:rPr lang="en-US" sz="2000" b="1" i="1" dirty="0" smtClean="0">
              <a:latin typeface="Arial Narrow"/>
              <a:cs typeface="Arial Narrow"/>
            </a:rPr>
            <a:t>Stakeholders</a:t>
          </a:r>
          <a:endParaRPr lang="en-US" sz="2000" b="1" i="1" dirty="0">
            <a:latin typeface="Arial Narrow"/>
            <a:cs typeface="Arial Narrow"/>
          </a:endParaRPr>
        </a:p>
      </dgm:t>
    </dgm:pt>
    <dgm:pt modelId="{7A7F1498-92F9-0043-AC71-7EE091AFA947}" type="parTrans" cxnId="{DF93D398-CBD8-6D47-AD55-1A908B128118}">
      <dgm:prSet/>
      <dgm:spPr/>
      <dgm:t>
        <a:bodyPr/>
        <a:lstStyle/>
        <a:p>
          <a:endParaRPr lang="en-US">
            <a:latin typeface="Arial Narrow"/>
            <a:cs typeface="Arial Narrow"/>
          </a:endParaRPr>
        </a:p>
      </dgm:t>
    </dgm:pt>
    <dgm:pt modelId="{E0982F27-18BF-5D41-833B-9376AFBA1C60}" type="sibTrans" cxnId="{DF93D398-CBD8-6D47-AD55-1A908B128118}">
      <dgm:prSet/>
      <dgm:spPr/>
      <dgm:t>
        <a:bodyPr/>
        <a:lstStyle/>
        <a:p>
          <a:endParaRPr lang="en-US">
            <a:latin typeface="Arial Narrow"/>
            <a:cs typeface="Arial Narrow"/>
          </a:endParaRPr>
        </a:p>
      </dgm:t>
    </dgm:pt>
    <dgm:pt modelId="{0FE394EA-9DF9-834A-B26A-3765498E77A5}">
      <dgm:prSet phldrT="[Text]"/>
      <dgm:spPr>
        <a:scene3d>
          <a:camera prst="obliqueBottomLeft"/>
          <a:lightRig rig="threePt" dir="t"/>
        </a:scene3d>
        <a:sp3d/>
      </dgm:spPr>
      <dgm:t>
        <a:bodyPr>
          <a:flatTx/>
        </a:bodyPr>
        <a:lstStyle/>
        <a:p>
          <a:r>
            <a:rPr lang="en-US" dirty="0" smtClean="0">
              <a:latin typeface="Arial Narrow"/>
              <a:cs typeface="Arial Narrow"/>
            </a:rPr>
            <a:t>Understand needs  of stakeholder groups</a:t>
          </a:r>
          <a:endParaRPr lang="en-US" dirty="0">
            <a:latin typeface="Arial Narrow"/>
            <a:cs typeface="Arial Narrow"/>
          </a:endParaRPr>
        </a:p>
      </dgm:t>
    </dgm:pt>
    <dgm:pt modelId="{EDF68FFE-A26B-4B49-8685-C31A53D3381A}" type="parTrans" cxnId="{F1655CD5-3846-864A-9BEE-0264B54ABE57}">
      <dgm:prSet/>
      <dgm:spPr/>
      <dgm:t>
        <a:bodyPr/>
        <a:lstStyle/>
        <a:p>
          <a:endParaRPr lang="en-US">
            <a:latin typeface="Arial Narrow"/>
            <a:cs typeface="Arial Narrow"/>
          </a:endParaRPr>
        </a:p>
      </dgm:t>
    </dgm:pt>
    <dgm:pt modelId="{27706805-7973-3748-9251-D3761C3E2C00}" type="sibTrans" cxnId="{F1655CD5-3846-864A-9BEE-0264B54ABE57}">
      <dgm:prSet/>
      <dgm:spPr/>
      <dgm:t>
        <a:bodyPr/>
        <a:lstStyle/>
        <a:p>
          <a:endParaRPr lang="en-US">
            <a:latin typeface="Arial Narrow"/>
            <a:cs typeface="Arial Narrow"/>
          </a:endParaRPr>
        </a:p>
      </dgm:t>
    </dgm:pt>
    <dgm:pt modelId="{E5E9C3F3-EB39-EB4F-AB3F-391FB7E6FEB5}">
      <dgm:prSet phldrT="[Text]"/>
      <dgm:spPr>
        <a:scene3d>
          <a:camera prst="obliqueBottomLeft"/>
          <a:lightRig rig="threePt" dir="t"/>
        </a:scene3d>
        <a:sp3d/>
      </dgm:spPr>
      <dgm:t>
        <a:bodyPr>
          <a:flatTx/>
        </a:bodyPr>
        <a:lstStyle/>
        <a:p>
          <a:r>
            <a:rPr lang="en-US" dirty="0" smtClean="0">
              <a:latin typeface="Arial Narrow"/>
              <a:cs typeface="Arial Narrow"/>
            </a:rPr>
            <a:t>Deliver high end products (indicators, information)</a:t>
          </a:r>
          <a:endParaRPr lang="en-US" dirty="0">
            <a:latin typeface="Arial Narrow"/>
            <a:cs typeface="Arial Narrow"/>
          </a:endParaRPr>
        </a:p>
      </dgm:t>
    </dgm:pt>
    <dgm:pt modelId="{49DF7D2B-32BE-434F-9F10-7596D97FB6FF}" type="parTrans" cxnId="{25B23558-83BD-7442-9E51-F5EEFE2F5C2B}">
      <dgm:prSet/>
      <dgm:spPr/>
      <dgm:t>
        <a:bodyPr/>
        <a:lstStyle/>
        <a:p>
          <a:endParaRPr lang="en-US">
            <a:latin typeface="Arial Narrow"/>
            <a:cs typeface="Arial Narrow"/>
          </a:endParaRPr>
        </a:p>
      </dgm:t>
    </dgm:pt>
    <dgm:pt modelId="{07418E05-97E3-5443-9105-EDE456ABDA3B}" type="sibTrans" cxnId="{25B23558-83BD-7442-9E51-F5EEFE2F5C2B}">
      <dgm:prSet/>
      <dgm:spPr/>
      <dgm:t>
        <a:bodyPr/>
        <a:lstStyle/>
        <a:p>
          <a:endParaRPr lang="en-US">
            <a:latin typeface="Arial Narrow"/>
            <a:cs typeface="Arial Narrow"/>
          </a:endParaRPr>
        </a:p>
      </dgm:t>
    </dgm:pt>
    <dgm:pt modelId="{0BEE0CC0-827B-0A40-A7B0-49627AD9E218}">
      <dgm:prSet phldrT="[Text]" custT="1"/>
      <dgm:spPr>
        <a:solidFill>
          <a:srgbClr val="1350B7"/>
        </a:solidFill>
        <a:scene3d>
          <a:camera prst="obliqueBottomLeft"/>
          <a:lightRig rig="threePt" dir="t"/>
        </a:scene3d>
        <a:sp3d/>
      </dgm:spPr>
      <dgm:t>
        <a:bodyPr>
          <a:flatTx/>
        </a:bodyPr>
        <a:lstStyle/>
        <a:p>
          <a:r>
            <a:rPr lang="en-US" sz="2000" b="1" i="1" dirty="0" smtClean="0">
              <a:latin typeface="Arial Narrow"/>
              <a:cs typeface="Arial Narrow"/>
            </a:rPr>
            <a:t>Data</a:t>
          </a:r>
          <a:endParaRPr lang="en-US" sz="2000" b="1" i="1" dirty="0">
            <a:latin typeface="Arial Narrow"/>
            <a:cs typeface="Arial Narrow"/>
          </a:endParaRPr>
        </a:p>
      </dgm:t>
    </dgm:pt>
    <dgm:pt modelId="{D823DA99-CC79-6845-A52C-C21A74039FB9}" type="parTrans" cxnId="{AA5BE228-9F6B-2644-8110-9102365237DA}">
      <dgm:prSet/>
      <dgm:spPr/>
      <dgm:t>
        <a:bodyPr/>
        <a:lstStyle/>
        <a:p>
          <a:endParaRPr lang="en-US">
            <a:latin typeface="Arial Narrow"/>
            <a:cs typeface="Arial Narrow"/>
          </a:endParaRPr>
        </a:p>
      </dgm:t>
    </dgm:pt>
    <dgm:pt modelId="{BDAC9173-1F75-3A45-8712-0E0BD978F1DF}" type="sibTrans" cxnId="{AA5BE228-9F6B-2644-8110-9102365237DA}">
      <dgm:prSet/>
      <dgm:spPr/>
      <dgm:t>
        <a:bodyPr/>
        <a:lstStyle/>
        <a:p>
          <a:endParaRPr lang="en-US">
            <a:latin typeface="Arial Narrow"/>
            <a:cs typeface="Arial Narrow"/>
          </a:endParaRPr>
        </a:p>
      </dgm:t>
    </dgm:pt>
    <dgm:pt modelId="{716C6A82-1AA0-8A44-A2A8-17B282B4C472}">
      <dgm:prSet phldrT="[Text]"/>
      <dgm:spPr>
        <a:scene3d>
          <a:camera prst="obliqueBottomLeft"/>
          <a:lightRig rig="threePt" dir="t"/>
        </a:scene3d>
        <a:sp3d/>
      </dgm:spPr>
      <dgm:t>
        <a:bodyPr>
          <a:flatTx/>
        </a:bodyPr>
        <a:lstStyle/>
        <a:p>
          <a:r>
            <a:rPr lang="en-US" dirty="0" smtClean="0">
              <a:latin typeface="Arial Narrow"/>
              <a:cs typeface="Arial Narrow"/>
            </a:rPr>
            <a:t>Need to address key Data Services:</a:t>
          </a:r>
          <a:br>
            <a:rPr lang="en-US" dirty="0" smtClean="0">
              <a:latin typeface="Arial Narrow"/>
              <a:cs typeface="Arial Narrow"/>
            </a:rPr>
          </a:br>
          <a:r>
            <a:rPr lang="en-US" dirty="0" smtClean="0">
              <a:latin typeface="Arial Narrow"/>
              <a:cs typeface="Arial Narrow"/>
            </a:rPr>
            <a:t/>
          </a:r>
          <a:br>
            <a:rPr lang="en-US" dirty="0" smtClean="0">
              <a:latin typeface="Arial Narrow"/>
              <a:cs typeface="Arial Narrow"/>
            </a:rPr>
          </a:br>
          <a:r>
            <a:rPr lang="en-US" b="0" i="1" dirty="0" smtClean="0">
              <a:latin typeface="Arial Narrow"/>
              <a:cs typeface="Arial Narrow"/>
            </a:rPr>
            <a:t>- Data Access and Use</a:t>
          </a:r>
          <a:br>
            <a:rPr lang="en-US" b="0" i="1" dirty="0" smtClean="0">
              <a:latin typeface="Arial Narrow"/>
              <a:cs typeface="Arial Narrow"/>
            </a:rPr>
          </a:br>
          <a:r>
            <a:rPr lang="en-US" b="0" i="1" dirty="0" smtClean="0">
              <a:latin typeface="Arial Narrow"/>
              <a:cs typeface="Arial Narrow"/>
            </a:rPr>
            <a:t>- Data Integration</a:t>
          </a:r>
          <a:br>
            <a:rPr lang="en-US" b="0" i="1" dirty="0" smtClean="0">
              <a:latin typeface="Arial Narrow"/>
              <a:cs typeface="Arial Narrow"/>
            </a:rPr>
          </a:br>
          <a:r>
            <a:rPr lang="en-US" b="0" i="1" dirty="0" smtClean="0">
              <a:latin typeface="Arial Narrow"/>
              <a:cs typeface="Arial Narrow"/>
            </a:rPr>
            <a:t>- Data Reliability</a:t>
          </a:r>
          <a:endParaRPr lang="en-US" b="0" i="1" dirty="0">
            <a:latin typeface="Arial Narrow"/>
            <a:cs typeface="Arial Narrow"/>
          </a:endParaRPr>
        </a:p>
      </dgm:t>
    </dgm:pt>
    <dgm:pt modelId="{D81B9C18-FDFC-3948-8813-57A0AA6AC9F6}" type="parTrans" cxnId="{469DA9E9-E73D-0E4F-85B2-2DB5D48EB4B7}">
      <dgm:prSet/>
      <dgm:spPr/>
      <dgm:t>
        <a:bodyPr/>
        <a:lstStyle/>
        <a:p>
          <a:endParaRPr lang="en-US">
            <a:latin typeface="Arial Narrow"/>
            <a:cs typeface="Arial Narrow"/>
          </a:endParaRPr>
        </a:p>
      </dgm:t>
    </dgm:pt>
    <dgm:pt modelId="{F2918FCD-D038-2042-A170-02966215F09A}" type="sibTrans" cxnId="{469DA9E9-E73D-0E4F-85B2-2DB5D48EB4B7}">
      <dgm:prSet/>
      <dgm:spPr/>
      <dgm:t>
        <a:bodyPr/>
        <a:lstStyle/>
        <a:p>
          <a:endParaRPr lang="en-US">
            <a:latin typeface="Arial Narrow"/>
            <a:cs typeface="Arial Narrow"/>
          </a:endParaRPr>
        </a:p>
      </dgm:t>
    </dgm:pt>
    <dgm:pt modelId="{A58F61BE-6AE4-C14A-944A-E6EEEE6885F0}">
      <dgm:prSet phldrT="[Text]" custT="1"/>
      <dgm:spPr>
        <a:solidFill>
          <a:srgbClr val="1350B7"/>
        </a:solidFill>
        <a:scene3d>
          <a:camera prst="obliqueBottomLeft"/>
          <a:lightRig rig="threePt" dir="t"/>
        </a:scene3d>
        <a:sp3d/>
      </dgm:spPr>
      <dgm:t>
        <a:bodyPr>
          <a:flatTx/>
        </a:bodyPr>
        <a:lstStyle/>
        <a:p>
          <a:r>
            <a:rPr lang="en-US" sz="2000" b="1" i="1" dirty="0" smtClean="0">
              <a:latin typeface="Arial Narrow"/>
              <a:cs typeface="Arial Narrow"/>
            </a:rPr>
            <a:t>Infrastructure</a:t>
          </a:r>
          <a:endParaRPr lang="en-US" sz="2000" b="1" i="1" dirty="0">
            <a:latin typeface="Arial Narrow"/>
            <a:cs typeface="Arial Narrow"/>
          </a:endParaRPr>
        </a:p>
      </dgm:t>
    </dgm:pt>
    <dgm:pt modelId="{8F37C2B1-6FA3-494D-9260-0F4318C1300B}" type="parTrans" cxnId="{06E8C7AF-413C-FE4C-BB5B-96FAD24F3F59}">
      <dgm:prSet/>
      <dgm:spPr/>
      <dgm:t>
        <a:bodyPr/>
        <a:lstStyle/>
        <a:p>
          <a:endParaRPr lang="en-US">
            <a:latin typeface="Arial Narrow"/>
            <a:cs typeface="Arial Narrow"/>
          </a:endParaRPr>
        </a:p>
      </dgm:t>
    </dgm:pt>
    <dgm:pt modelId="{00E50DFF-DD3B-4341-8562-70CCA905A067}" type="sibTrans" cxnId="{06E8C7AF-413C-FE4C-BB5B-96FAD24F3F59}">
      <dgm:prSet/>
      <dgm:spPr/>
      <dgm:t>
        <a:bodyPr/>
        <a:lstStyle/>
        <a:p>
          <a:endParaRPr lang="en-US">
            <a:latin typeface="Arial Narrow"/>
            <a:cs typeface="Arial Narrow"/>
          </a:endParaRPr>
        </a:p>
      </dgm:t>
    </dgm:pt>
    <dgm:pt modelId="{1F0A47D9-F23C-A845-AB13-A11AA072836D}">
      <dgm:prSet phldrT="[Text]"/>
      <dgm:spPr>
        <a:scene3d>
          <a:camera prst="obliqueBottomLeft"/>
          <a:lightRig rig="threePt" dir="t"/>
        </a:scene3d>
        <a:sp3d/>
      </dgm:spPr>
      <dgm:t>
        <a:bodyPr>
          <a:flatTx/>
        </a:bodyPr>
        <a:lstStyle/>
        <a:p>
          <a:r>
            <a:rPr lang="en-US" dirty="0" smtClean="0">
              <a:latin typeface="Arial Narrow"/>
              <a:cs typeface="Arial Narrow"/>
            </a:rPr>
            <a:t>System of Systems</a:t>
          </a:r>
          <a:endParaRPr lang="en-US" dirty="0">
            <a:latin typeface="Arial Narrow"/>
            <a:cs typeface="Arial Narrow"/>
          </a:endParaRPr>
        </a:p>
      </dgm:t>
    </dgm:pt>
    <dgm:pt modelId="{2958A99A-B69B-704C-A326-0EA98349F405}" type="parTrans" cxnId="{E410292F-23CE-2E45-8EA8-9A5DA77616B5}">
      <dgm:prSet/>
      <dgm:spPr/>
      <dgm:t>
        <a:bodyPr/>
        <a:lstStyle/>
        <a:p>
          <a:endParaRPr lang="en-US">
            <a:latin typeface="Arial Narrow"/>
            <a:cs typeface="Arial Narrow"/>
          </a:endParaRPr>
        </a:p>
      </dgm:t>
    </dgm:pt>
    <dgm:pt modelId="{9E3D7A77-3A7B-D34A-BBE1-A43547106E7D}" type="sibTrans" cxnId="{E410292F-23CE-2E45-8EA8-9A5DA77616B5}">
      <dgm:prSet/>
      <dgm:spPr/>
      <dgm:t>
        <a:bodyPr/>
        <a:lstStyle/>
        <a:p>
          <a:endParaRPr lang="en-US">
            <a:latin typeface="Arial Narrow"/>
            <a:cs typeface="Arial Narrow"/>
          </a:endParaRPr>
        </a:p>
      </dgm:t>
    </dgm:pt>
    <dgm:pt modelId="{1EE9CC13-1520-CD40-9645-41F1DF7050CD}">
      <dgm:prSet phldrT="[Text]"/>
      <dgm:spPr>
        <a:scene3d>
          <a:camera prst="obliqueBottomLeft"/>
          <a:lightRig rig="threePt" dir="t"/>
        </a:scene3d>
        <a:sp3d/>
      </dgm:spPr>
      <dgm:t>
        <a:bodyPr>
          <a:flatTx/>
        </a:bodyPr>
        <a:lstStyle/>
        <a:p>
          <a:r>
            <a:rPr lang="en-US" dirty="0" smtClean="0">
              <a:latin typeface="Arial Narrow"/>
              <a:cs typeface="Arial Narrow"/>
            </a:rPr>
            <a:t>Improve Communication &amp; Participation</a:t>
          </a:r>
          <a:endParaRPr lang="en-US" dirty="0">
            <a:latin typeface="Arial Narrow"/>
            <a:cs typeface="Arial Narrow"/>
          </a:endParaRPr>
        </a:p>
      </dgm:t>
    </dgm:pt>
    <dgm:pt modelId="{95479C92-1E87-344B-A5B3-905ED856134C}" type="parTrans" cxnId="{E281BC6D-6BCA-F145-96A6-01304B784ED9}">
      <dgm:prSet/>
      <dgm:spPr/>
      <dgm:t>
        <a:bodyPr/>
        <a:lstStyle/>
        <a:p>
          <a:endParaRPr lang="en-US"/>
        </a:p>
      </dgm:t>
    </dgm:pt>
    <dgm:pt modelId="{FE381151-7ECF-1642-917A-F0B649AFC69D}" type="sibTrans" cxnId="{E281BC6D-6BCA-F145-96A6-01304B784ED9}">
      <dgm:prSet/>
      <dgm:spPr/>
      <dgm:t>
        <a:bodyPr/>
        <a:lstStyle/>
        <a:p>
          <a:endParaRPr lang="en-US"/>
        </a:p>
      </dgm:t>
    </dgm:pt>
    <dgm:pt modelId="{0FFE4B5C-5FEA-1D4B-BC5A-25C06A064772}">
      <dgm:prSet phldrT="[Text]"/>
      <dgm:spPr>
        <a:scene3d>
          <a:camera prst="obliqueBottomLeft"/>
          <a:lightRig rig="threePt" dir="t"/>
        </a:scene3d>
        <a:sp3d/>
      </dgm:spPr>
      <dgm:t>
        <a:bodyPr>
          <a:flatTx/>
        </a:bodyPr>
        <a:lstStyle/>
        <a:p>
          <a:r>
            <a:rPr lang="en-US" dirty="0" smtClean="0">
              <a:latin typeface="Arial Narrow"/>
              <a:cs typeface="Arial Narrow"/>
            </a:rPr>
            <a:t>Support Real-time collection</a:t>
          </a:r>
          <a:endParaRPr lang="en-US" dirty="0">
            <a:latin typeface="Arial Narrow"/>
            <a:cs typeface="Arial Narrow"/>
          </a:endParaRPr>
        </a:p>
      </dgm:t>
    </dgm:pt>
    <dgm:pt modelId="{EF326C10-A5AC-BA43-B82B-64FACAE62B95}" type="parTrans" cxnId="{FCA95B15-BA3E-C64B-8E8C-7E9865F521D2}">
      <dgm:prSet/>
      <dgm:spPr/>
      <dgm:t>
        <a:bodyPr/>
        <a:lstStyle/>
        <a:p>
          <a:endParaRPr lang="en-US"/>
        </a:p>
      </dgm:t>
    </dgm:pt>
    <dgm:pt modelId="{5D0454E3-07E6-464D-96AA-856122EE09C4}" type="sibTrans" cxnId="{FCA95B15-BA3E-C64B-8E8C-7E9865F521D2}">
      <dgm:prSet/>
      <dgm:spPr/>
      <dgm:t>
        <a:bodyPr/>
        <a:lstStyle/>
        <a:p>
          <a:endParaRPr lang="en-US"/>
        </a:p>
      </dgm:t>
    </dgm:pt>
    <dgm:pt modelId="{64270B7F-E8EE-304A-AD9B-12DF8BD373E3}">
      <dgm:prSet phldrT="[Text]"/>
      <dgm:spPr>
        <a:scene3d>
          <a:camera prst="obliqueBottomLeft"/>
          <a:lightRig rig="threePt" dir="t"/>
        </a:scene3d>
        <a:sp3d/>
      </dgm:spPr>
      <dgm:t>
        <a:bodyPr>
          <a:flatTx/>
        </a:bodyPr>
        <a:lstStyle/>
        <a:p>
          <a:r>
            <a:rPr lang="en-US" dirty="0" smtClean="0">
              <a:latin typeface="Arial Narrow"/>
              <a:cs typeface="Arial Narrow"/>
            </a:rPr>
            <a:t>Community Portal Alignment</a:t>
          </a:r>
          <a:endParaRPr lang="en-US" dirty="0">
            <a:latin typeface="Arial Narrow"/>
            <a:cs typeface="Arial Narrow"/>
          </a:endParaRPr>
        </a:p>
      </dgm:t>
    </dgm:pt>
    <dgm:pt modelId="{0F611504-3EFE-3F4F-AF42-0C09AB5B3403}" type="parTrans" cxnId="{50054A04-68DB-9C45-A30E-F98CDD266C7B}">
      <dgm:prSet/>
      <dgm:spPr/>
      <dgm:t>
        <a:bodyPr/>
        <a:lstStyle/>
        <a:p>
          <a:endParaRPr lang="en-US"/>
        </a:p>
      </dgm:t>
    </dgm:pt>
    <dgm:pt modelId="{B5C02300-4262-3B40-BF66-D30DA41B2724}" type="sibTrans" cxnId="{50054A04-68DB-9C45-A30E-F98CDD266C7B}">
      <dgm:prSet/>
      <dgm:spPr/>
      <dgm:t>
        <a:bodyPr/>
        <a:lstStyle/>
        <a:p>
          <a:endParaRPr lang="en-US"/>
        </a:p>
      </dgm:t>
    </dgm:pt>
    <dgm:pt modelId="{7FC6E29A-763E-A847-B22A-14B581C41FF1}">
      <dgm:prSet phldrT="[Text]"/>
      <dgm:spPr>
        <a:scene3d>
          <a:camera prst="obliqueBottomLeft"/>
          <a:lightRig rig="threePt" dir="t"/>
        </a:scene3d>
        <a:sp3d/>
      </dgm:spPr>
      <dgm:t>
        <a:bodyPr>
          <a:flatTx/>
        </a:bodyPr>
        <a:lstStyle/>
        <a:p>
          <a:r>
            <a:rPr lang="en-US" dirty="0" smtClean="0">
              <a:latin typeface="Arial Narrow"/>
              <a:cs typeface="Arial Narrow"/>
            </a:rPr>
            <a:t>SBA link &amp; integration to infrastructure team</a:t>
          </a:r>
          <a:endParaRPr lang="en-US" dirty="0">
            <a:latin typeface="Arial Narrow"/>
            <a:cs typeface="Arial Narrow"/>
          </a:endParaRPr>
        </a:p>
      </dgm:t>
    </dgm:pt>
    <dgm:pt modelId="{63AA628D-0C44-274B-B453-75A6C069529C}" type="parTrans" cxnId="{977A615A-0DF4-8B4C-BC5D-7368313B6363}">
      <dgm:prSet/>
      <dgm:spPr/>
      <dgm:t>
        <a:bodyPr/>
        <a:lstStyle/>
        <a:p>
          <a:endParaRPr lang="en-US"/>
        </a:p>
      </dgm:t>
    </dgm:pt>
    <dgm:pt modelId="{663E2DFD-799C-1846-8F43-2FB781307178}" type="sibTrans" cxnId="{977A615A-0DF4-8B4C-BC5D-7368313B6363}">
      <dgm:prSet/>
      <dgm:spPr/>
      <dgm:t>
        <a:bodyPr/>
        <a:lstStyle/>
        <a:p>
          <a:endParaRPr lang="en-US"/>
        </a:p>
      </dgm:t>
    </dgm:pt>
    <dgm:pt modelId="{7C5927B8-7B03-F64D-9D96-325157DD7CF3}">
      <dgm:prSet phldrT="[Text]"/>
      <dgm:spPr>
        <a:scene3d>
          <a:camera prst="obliqueBottomLeft"/>
          <a:lightRig rig="threePt" dir="t"/>
        </a:scene3d>
        <a:sp3d/>
      </dgm:spPr>
      <dgm:t>
        <a:bodyPr>
          <a:flatTx/>
        </a:bodyPr>
        <a:lstStyle/>
        <a:p>
          <a:r>
            <a:rPr lang="en-US" dirty="0" smtClean="0">
              <a:latin typeface="Arial Narrow"/>
              <a:cs typeface="Arial Narrow"/>
            </a:rPr>
            <a:t>Build on existing but evolve to meet new needs</a:t>
          </a:r>
          <a:endParaRPr lang="en-US" dirty="0">
            <a:latin typeface="Arial Narrow"/>
            <a:cs typeface="Arial Narrow"/>
          </a:endParaRPr>
        </a:p>
      </dgm:t>
    </dgm:pt>
    <dgm:pt modelId="{56267B87-2D61-8544-90AE-4465A2B077ED}" type="parTrans" cxnId="{D4360047-AE31-2841-BF32-6A0A3E4A2110}">
      <dgm:prSet/>
      <dgm:spPr/>
      <dgm:t>
        <a:bodyPr/>
        <a:lstStyle/>
        <a:p>
          <a:endParaRPr lang="en-US"/>
        </a:p>
      </dgm:t>
    </dgm:pt>
    <dgm:pt modelId="{694634D2-89B5-3940-A55C-D8DBB50BBAAC}" type="sibTrans" cxnId="{D4360047-AE31-2841-BF32-6A0A3E4A2110}">
      <dgm:prSet/>
      <dgm:spPr/>
      <dgm:t>
        <a:bodyPr/>
        <a:lstStyle/>
        <a:p>
          <a:endParaRPr lang="en-US"/>
        </a:p>
      </dgm:t>
    </dgm:pt>
    <dgm:pt modelId="{AA9305EA-F718-3F47-A6BD-8A09B28D9BF7}">
      <dgm:prSet phldrT="[Text]"/>
      <dgm:spPr>
        <a:scene3d>
          <a:camera prst="obliqueBottomLeft"/>
          <a:lightRig rig="threePt" dir="t"/>
        </a:scene3d>
        <a:sp3d/>
      </dgm:spPr>
      <dgm:t>
        <a:bodyPr>
          <a:flatTx/>
        </a:bodyPr>
        <a:lstStyle/>
        <a:p>
          <a:r>
            <a:rPr lang="en-US" b="0" i="1" dirty="0" smtClean="0">
              <a:latin typeface="Arial Narrow"/>
              <a:cs typeface="Arial Narrow"/>
            </a:rPr>
            <a:t>From data to information products</a:t>
          </a:r>
          <a:br>
            <a:rPr lang="en-US" b="0" i="1" dirty="0" smtClean="0">
              <a:latin typeface="Arial Narrow"/>
              <a:cs typeface="Arial Narrow"/>
            </a:rPr>
          </a:br>
          <a:r>
            <a:rPr lang="en-US" b="0" i="1" dirty="0" smtClean="0">
              <a:latin typeface="Arial Narrow"/>
              <a:cs typeface="Arial Narrow"/>
            </a:rPr>
            <a:t>- Additional new Sources of data</a:t>
          </a:r>
          <a:endParaRPr lang="en-US" b="0" i="1" dirty="0">
            <a:latin typeface="Arial Narrow"/>
            <a:cs typeface="Arial Narrow"/>
          </a:endParaRPr>
        </a:p>
      </dgm:t>
    </dgm:pt>
    <dgm:pt modelId="{3926A9E1-C26B-B34C-9EC3-E0279351FEA0}" type="parTrans" cxnId="{86478C0E-EF85-C64A-B38A-39311E64D4FE}">
      <dgm:prSet/>
      <dgm:spPr/>
    </dgm:pt>
    <dgm:pt modelId="{50BD6757-33AF-A246-9303-9927A0BBEB23}" type="sibTrans" cxnId="{86478C0E-EF85-C64A-B38A-39311E64D4FE}">
      <dgm:prSet/>
      <dgm:spPr/>
    </dgm:pt>
    <dgm:pt modelId="{05846139-86C2-6A47-82D7-3854A4AB8B81}" type="pres">
      <dgm:prSet presAssocID="{1EB9CC4C-9C5D-6349-9FE8-2D5E5995D627}" presName="Name0" presStyleCnt="0">
        <dgm:presLayoutVars>
          <dgm:dir/>
          <dgm:animLvl val="lvl"/>
          <dgm:resizeHandles val="exact"/>
        </dgm:presLayoutVars>
      </dgm:prSet>
      <dgm:spPr/>
      <dgm:t>
        <a:bodyPr/>
        <a:lstStyle/>
        <a:p>
          <a:endParaRPr lang="en-US"/>
        </a:p>
      </dgm:t>
    </dgm:pt>
    <dgm:pt modelId="{71AA5402-37B5-6B44-809E-E2D5969E87CC}" type="pres">
      <dgm:prSet presAssocID="{52104C86-023B-EE48-95F4-5E2EC7D7FB75}" presName="composite" presStyleCnt="0"/>
      <dgm:spPr>
        <a:scene3d>
          <a:camera prst="obliqueBottomLeft"/>
          <a:lightRig rig="threePt" dir="t"/>
        </a:scene3d>
        <a:sp3d/>
      </dgm:spPr>
    </dgm:pt>
    <dgm:pt modelId="{0FBFFC1E-70E9-914E-9160-2EC139512082}" type="pres">
      <dgm:prSet presAssocID="{52104C86-023B-EE48-95F4-5E2EC7D7FB75}" presName="parTx" presStyleLbl="alignNode1" presStyleIdx="0" presStyleCnt="3">
        <dgm:presLayoutVars>
          <dgm:chMax val="0"/>
          <dgm:chPref val="0"/>
          <dgm:bulletEnabled val="1"/>
        </dgm:presLayoutVars>
      </dgm:prSet>
      <dgm:spPr/>
      <dgm:t>
        <a:bodyPr/>
        <a:lstStyle/>
        <a:p>
          <a:endParaRPr lang="en-US"/>
        </a:p>
      </dgm:t>
    </dgm:pt>
    <dgm:pt modelId="{74DD00C3-DD42-FF4B-93C1-0A5D502A6AAB}" type="pres">
      <dgm:prSet presAssocID="{52104C86-023B-EE48-95F4-5E2EC7D7FB75}" presName="desTx" presStyleLbl="alignAccFollowNode1" presStyleIdx="0" presStyleCnt="3">
        <dgm:presLayoutVars>
          <dgm:bulletEnabled val="1"/>
        </dgm:presLayoutVars>
      </dgm:prSet>
      <dgm:spPr/>
      <dgm:t>
        <a:bodyPr/>
        <a:lstStyle/>
        <a:p>
          <a:endParaRPr lang="en-US"/>
        </a:p>
      </dgm:t>
    </dgm:pt>
    <dgm:pt modelId="{EC5C58D8-A979-4D4C-B25E-6B478B418FAC}" type="pres">
      <dgm:prSet presAssocID="{E0982F27-18BF-5D41-833B-9376AFBA1C60}" presName="space" presStyleCnt="0"/>
      <dgm:spPr>
        <a:scene3d>
          <a:camera prst="obliqueBottomLeft"/>
          <a:lightRig rig="threePt" dir="t"/>
        </a:scene3d>
        <a:sp3d/>
      </dgm:spPr>
    </dgm:pt>
    <dgm:pt modelId="{B31B8870-4546-EE4E-B7AD-AF3E4FF450E8}" type="pres">
      <dgm:prSet presAssocID="{0BEE0CC0-827B-0A40-A7B0-49627AD9E218}" presName="composite" presStyleCnt="0"/>
      <dgm:spPr>
        <a:scene3d>
          <a:camera prst="obliqueBottomLeft"/>
          <a:lightRig rig="threePt" dir="t"/>
        </a:scene3d>
        <a:sp3d/>
      </dgm:spPr>
    </dgm:pt>
    <dgm:pt modelId="{9015001B-EDDD-0D46-9D44-081C25F084B0}" type="pres">
      <dgm:prSet presAssocID="{0BEE0CC0-827B-0A40-A7B0-49627AD9E218}" presName="parTx" presStyleLbl="alignNode1" presStyleIdx="1" presStyleCnt="3" custScaleX="75132">
        <dgm:presLayoutVars>
          <dgm:chMax val="0"/>
          <dgm:chPref val="0"/>
          <dgm:bulletEnabled val="1"/>
        </dgm:presLayoutVars>
      </dgm:prSet>
      <dgm:spPr/>
      <dgm:t>
        <a:bodyPr/>
        <a:lstStyle/>
        <a:p>
          <a:endParaRPr lang="en-US"/>
        </a:p>
      </dgm:t>
    </dgm:pt>
    <dgm:pt modelId="{A2547B04-CF55-6F40-83AE-56538812FD9C}" type="pres">
      <dgm:prSet presAssocID="{0BEE0CC0-827B-0A40-A7B0-49627AD9E218}" presName="desTx" presStyleLbl="alignAccFollowNode1" presStyleIdx="1" presStyleCnt="3" custScaleX="75132">
        <dgm:presLayoutVars>
          <dgm:bulletEnabled val="1"/>
        </dgm:presLayoutVars>
      </dgm:prSet>
      <dgm:spPr/>
      <dgm:t>
        <a:bodyPr/>
        <a:lstStyle/>
        <a:p>
          <a:endParaRPr lang="en-US"/>
        </a:p>
      </dgm:t>
    </dgm:pt>
    <dgm:pt modelId="{772F61ED-C009-4646-A014-574B7123F422}" type="pres">
      <dgm:prSet presAssocID="{BDAC9173-1F75-3A45-8712-0E0BD978F1DF}" presName="space" presStyleCnt="0"/>
      <dgm:spPr>
        <a:scene3d>
          <a:camera prst="obliqueBottomLeft"/>
          <a:lightRig rig="threePt" dir="t"/>
        </a:scene3d>
        <a:sp3d/>
      </dgm:spPr>
    </dgm:pt>
    <dgm:pt modelId="{8C385AF4-A8AB-AD40-BB96-AF414426A8F4}" type="pres">
      <dgm:prSet presAssocID="{A58F61BE-6AE4-C14A-944A-E6EEEE6885F0}" presName="composite" presStyleCnt="0"/>
      <dgm:spPr>
        <a:scene3d>
          <a:camera prst="obliqueBottomLeft"/>
          <a:lightRig rig="threePt" dir="t"/>
        </a:scene3d>
        <a:sp3d/>
      </dgm:spPr>
    </dgm:pt>
    <dgm:pt modelId="{F36182F1-4E8C-534C-9E62-3D316A7EE887}" type="pres">
      <dgm:prSet presAssocID="{A58F61BE-6AE4-C14A-944A-E6EEEE6885F0}" presName="parTx" presStyleLbl="alignNode1" presStyleIdx="2" presStyleCnt="3">
        <dgm:presLayoutVars>
          <dgm:chMax val="0"/>
          <dgm:chPref val="0"/>
          <dgm:bulletEnabled val="1"/>
        </dgm:presLayoutVars>
      </dgm:prSet>
      <dgm:spPr/>
      <dgm:t>
        <a:bodyPr/>
        <a:lstStyle/>
        <a:p>
          <a:endParaRPr lang="en-US"/>
        </a:p>
      </dgm:t>
    </dgm:pt>
    <dgm:pt modelId="{42CB3340-867B-E742-A072-051E9DC87433}" type="pres">
      <dgm:prSet presAssocID="{A58F61BE-6AE4-C14A-944A-E6EEEE6885F0}" presName="desTx" presStyleLbl="alignAccFollowNode1" presStyleIdx="2" presStyleCnt="3">
        <dgm:presLayoutVars>
          <dgm:bulletEnabled val="1"/>
        </dgm:presLayoutVars>
      </dgm:prSet>
      <dgm:spPr/>
      <dgm:t>
        <a:bodyPr/>
        <a:lstStyle/>
        <a:p>
          <a:endParaRPr lang="en-US"/>
        </a:p>
      </dgm:t>
    </dgm:pt>
  </dgm:ptLst>
  <dgm:cxnLst>
    <dgm:cxn modelId="{5E8B615B-5212-B24B-BA90-6F08BC16A644}" type="presOf" srcId="{E5E9C3F3-EB39-EB4F-AB3F-391FB7E6FEB5}" destId="{74DD00C3-DD42-FF4B-93C1-0A5D502A6AAB}" srcOrd="0" destOrd="1" presId="urn:microsoft.com/office/officeart/2005/8/layout/hList1"/>
    <dgm:cxn modelId="{FCA95B15-BA3E-C64B-8E8C-7E9865F521D2}" srcId="{A58F61BE-6AE4-C14A-944A-E6EEEE6885F0}" destId="{0FFE4B5C-5FEA-1D4B-BC5A-25C06A064772}" srcOrd="2" destOrd="0" parTransId="{EF326C10-A5AC-BA43-B82B-64FACAE62B95}" sibTransId="{5D0454E3-07E6-464D-96AA-856122EE09C4}"/>
    <dgm:cxn modelId="{318F67F6-47B7-F449-8089-07291935F6E3}" type="presOf" srcId="{7C5927B8-7B03-F64D-9D96-325157DD7CF3}" destId="{42CB3340-867B-E742-A072-051E9DC87433}" srcOrd="0" destOrd="1" presId="urn:microsoft.com/office/officeart/2005/8/layout/hList1"/>
    <dgm:cxn modelId="{56D6A44F-1C2E-D145-9147-EAB3321E8D15}" type="presOf" srcId="{716C6A82-1AA0-8A44-A2A8-17B282B4C472}" destId="{A2547B04-CF55-6F40-83AE-56538812FD9C}" srcOrd="0" destOrd="0" presId="urn:microsoft.com/office/officeart/2005/8/layout/hList1"/>
    <dgm:cxn modelId="{469DA9E9-E73D-0E4F-85B2-2DB5D48EB4B7}" srcId="{0BEE0CC0-827B-0A40-A7B0-49627AD9E218}" destId="{716C6A82-1AA0-8A44-A2A8-17B282B4C472}" srcOrd="0" destOrd="0" parTransId="{D81B9C18-FDFC-3948-8813-57A0AA6AC9F6}" sibTransId="{F2918FCD-D038-2042-A170-02966215F09A}"/>
    <dgm:cxn modelId="{E42D10DE-B372-2F4B-B364-2F9A5C366162}" type="presOf" srcId="{0FFE4B5C-5FEA-1D4B-BC5A-25C06A064772}" destId="{42CB3340-867B-E742-A072-051E9DC87433}" srcOrd="0" destOrd="2" presId="urn:microsoft.com/office/officeart/2005/8/layout/hList1"/>
    <dgm:cxn modelId="{50054A04-68DB-9C45-A30E-F98CDD266C7B}" srcId="{A58F61BE-6AE4-C14A-944A-E6EEEE6885F0}" destId="{64270B7F-E8EE-304A-AD9B-12DF8BD373E3}" srcOrd="3" destOrd="0" parTransId="{0F611504-3EFE-3F4F-AF42-0C09AB5B3403}" sibTransId="{B5C02300-4262-3B40-BF66-D30DA41B2724}"/>
    <dgm:cxn modelId="{F1655CD5-3846-864A-9BEE-0264B54ABE57}" srcId="{52104C86-023B-EE48-95F4-5E2EC7D7FB75}" destId="{0FE394EA-9DF9-834A-B26A-3765498E77A5}" srcOrd="0" destOrd="0" parTransId="{EDF68FFE-A26B-4B49-8685-C31A53D3381A}" sibTransId="{27706805-7973-3748-9251-D3761C3E2C00}"/>
    <dgm:cxn modelId="{D4360047-AE31-2841-BF32-6A0A3E4A2110}" srcId="{A58F61BE-6AE4-C14A-944A-E6EEEE6885F0}" destId="{7C5927B8-7B03-F64D-9D96-325157DD7CF3}" srcOrd="1" destOrd="0" parTransId="{56267B87-2D61-8544-90AE-4465A2B077ED}" sibTransId="{694634D2-89B5-3940-A55C-D8DBB50BBAAC}"/>
    <dgm:cxn modelId="{AA5BE228-9F6B-2644-8110-9102365237DA}" srcId="{1EB9CC4C-9C5D-6349-9FE8-2D5E5995D627}" destId="{0BEE0CC0-827B-0A40-A7B0-49627AD9E218}" srcOrd="1" destOrd="0" parTransId="{D823DA99-CC79-6845-A52C-C21A74039FB9}" sibTransId="{BDAC9173-1F75-3A45-8712-0E0BD978F1DF}"/>
    <dgm:cxn modelId="{25B23558-83BD-7442-9E51-F5EEFE2F5C2B}" srcId="{52104C86-023B-EE48-95F4-5E2EC7D7FB75}" destId="{E5E9C3F3-EB39-EB4F-AB3F-391FB7E6FEB5}" srcOrd="1" destOrd="0" parTransId="{49DF7D2B-32BE-434F-9F10-7596D97FB6FF}" sibTransId="{07418E05-97E3-5443-9105-EDE456ABDA3B}"/>
    <dgm:cxn modelId="{E410292F-23CE-2E45-8EA8-9A5DA77616B5}" srcId="{A58F61BE-6AE4-C14A-944A-E6EEEE6885F0}" destId="{1F0A47D9-F23C-A845-AB13-A11AA072836D}" srcOrd="0" destOrd="0" parTransId="{2958A99A-B69B-704C-A326-0EA98349F405}" sibTransId="{9E3D7A77-3A7B-D34A-BBE1-A43547106E7D}"/>
    <dgm:cxn modelId="{06E8C7AF-413C-FE4C-BB5B-96FAD24F3F59}" srcId="{1EB9CC4C-9C5D-6349-9FE8-2D5E5995D627}" destId="{A58F61BE-6AE4-C14A-944A-E6EEEE6885F0}" srcOrd="2" destOrd="0" parTransId="{8F37C2B1-6FA3-494D-9260-0F4318C1300B}" sibTransId="{00E50DFF-DD3B-4341-8562-70CCA905A067}"/>
    <dgm:cxn modelId="{B0D07A66-E53A-4644-8DB5-B3C592811EB7}" type="presOf" srcId="{1F0A47D9-F23C-A845-AB13-A11AA072836D}" destId="{42CB3340-867B-E742-A072-051E9DC87433}" srcOrd="0" destOrd="0" presId="urn:microsoft.com/office/officeart/2005/8/layout/hList1"/>
    <dgm:cxn modelId="{504A0749-51A3-B049-AEC4-B02A46CBFAF9}" type="presOf" srcId="{A58F61BE-6AE4-C14A-944A-E6EEEE6885F0}" destId="{F36182F1-4E8C-534C-9E62-3D316A7EE887}" srcOrd="0" destOrd="0" presId="urn:microsoft.com/office/officeart/2005/8/layout/hList1"/>
    <dgm:cxn modelId="{78560EBD-A05D-8847-AD9F-D2D44262ECE4}" type="presOf" srcId="{1EE9CC13-1520-CD40-9645-41F1DF7050CD}" destId="{74DD00C3-DD42-FF4B-93C1-0A5D502A6AAB}" srcOrd="0" destOrd="2" presId="urn:microsoft.com/office/officeart/2005/8/layout/hList1"/>
    <dgm:cxn modelId="{81E73DCD-C44A-1E4D-A652-66914AF4F0E2}" type="presOf" srcId="{0FE394EA-9DF9-834A-B26A-3765498E77A5}" destId="{74DD00C3-DD42-FF4B-93C1-0A5D502A6AAB}" srcOrd="0" destOrd="0" presId="urn:microsoft.com/office/officeart/2005/8/layout/hList1"/>
    <dgm:cxn modelId="{E6F72F95-3968-BE44-BB7A-E722E1069A3D}" type="presOf" srcId="{7FC6E29A-763E-A847-B22A-14B581C41FF1}" destId="{74DD00C3-DD42-FF4B-93C1-0A5D502A6AAB}" srcOrd="0" destOrd="3" presId="urn:microsoft.com/office/officeart/2005/8/layout/hList1"/>
    <dgm:cxn modelId="{86478C0E-EF85-C64A-B38A-39311E64D4FE}" srcId="{0BEE0CC0-827B-0A40-A7B0-49627AD9E218}" destId="{AA9305EA-F718-3F47-A6BD-8A09B28D9BF7}" srcOrd="1" destOrd="0" parTransId="{3926A9E1-C26B-B34C-9EC3-E0279351FEA0}" sibTransId="{50BD6757-33AF-A246-9303-9927A0BBEB23}"/>
    <dgm:cxn modelId="{F9EB4203-A187-4B45-A340-133703BD6290}" type="presOf" srcId="{52104C86-023B-EE48-95F4-5E2EC7D7FB75}" destId="{0FBFFC1E-70E9-914E-9160-2EC139512082}" srcOrd="0" destOrd="0" presId="urn:microsoft.com/office/officeart/2005/8/layout/hList1"/>
    <dgm:cxn modelId="{E39B0F83-7DEC-4B4C-AAD6-95A1A0895BE7}" type="presOf" srcId="{0BEE0CC0-827B-0A40-A7B0-49627AD9E218}" destId="{9015001B-EDDD-0D46-9D44-081C25F084B0}" srcOrd="0" destOrd="0" presId="urn:microsoft.com/office/officeart/2005/8/layout/hList1"/>
    <dgm:cxn modelId="{2E5E5DCF-F7A8-4C4B-B88E-E8F4F6C4BCF4}" type="presOf" srcId="{AA9305EA-F718-3F47-A6BD-8A09B28D9BF7}" destId="{A2547B04-CF55-6F40-83AE-56538812FD9C}" srcOrd="0" destOrd="1" presId="urn:microsoft.com/office/officeart/2005/8/layout/hList1"/>
    <dgm:cxn modelId="{9CEAE4EF-C329-054E-BB3B-043B7DBC96D0}" type="presOf" srcId="{64270B7F-E8EE-304A-AD9B-12DF8BD373E3}" destId="{42CB3340-867B-E742-A072-051E9DC87433}" srcOrd="0" destOrd="3" presId="urn:microsoft.com/office/officeart/2005/8/layout/hList1"/>
    <dgm:cxn modelId="{E281BC6D-6BCA-F145-96A6-01304B784ED9}" srcId="{52104C86-023B-EE48-95F4-5E2EC7D7FB75}" destId="{1EE9CC13-1520-CD40-9645-41F1DF7050CD}" srcOrd="2" destOrd="0" parTransId="{95479C92-1E87-344B-A5B3-905ED856134C}" sibTransId="{FE381151-7ECF-1642-917A-F0B649AFC69D}"/>
    <dgm:cxn modelId="{9919CBBC-2ED8-D44F-BC08-2A4781073428}" type="presOf" srcId="{1EB9CC4C-9C5D-6349-9FE8-2D5E5995D627}" destId="{05846139-86C2-6A47-82D7-3854A4AB8B81}" srcOrd="0" destOrd="0" presId="urn:microsoft.com/office/officeart/2005/8/layout/hList1"/>
    <dgm:cxn modelId="{977A615A-0DF4-8B4C-BC5D-7368313B6363}" srcId="{52104C86-023B-EE48-95F4-5E2EC7D7FB75}" destId="{7FC6E29A-763E-A847-B22A-14B581C41FF1}" srcOrd="3" destOrd="0" parTransId="{63AA628D-0C44-274B-B453-75A6C069529C}" sibTransId="{663E2DFD-799C-1846-8F43-2FB781307178}"/>
    <dgm:cxn modelId="{DF93D398-CBD8-6D47-AD55-1A908B128118}" srcId="{1EB9CC4C-9C5D-6349-9FE8-2D5E5995D627}" destId="{52104C86-023B-EE48-95F4-5E2EC7D7FB75}" srcOrd="0" destOrd="0" parTransId="{7A7F1498-92F9-0043-AC71-7EE091AFA947}" sibTransId="{E0982F27-18BF-5D41-833B-9376AFBA1C60}"/>
    <dgm:cxn modelId="{B0383EE0-1BFA-C446-AF08-5401272E1CD9}" type="presParOf" srcId="{05846139-86C2-6A47-82D7-3854A4AB8B81}" destId="{71AA5402-37B5-6B44-809E-E2D5969E87CC}" srcOrd="0" destOrd="0" presId="urn:microsoft.com/office/officeart/2005/8/layout/hList1"/>
    <dgm:cxn modelId="{7E34F12F-45B3-3E44-AA37-39FBDEA31E70}" type="presParOf" srcId="{71AA5402-37B5-6B44-809E-E2D5969E87CC}" destId="{0FBFFC1E-70E9-914E-9160-2EC139512082}" srcOrd="0" destOrd="0" presId="urn:microsoft.com/office/officeart/2005/8/layout/hList1"/>
    <dgm:cxn modelId="{C1DCCAC0-8E3E-E445-AD01-9649F68F1AC8}" type="presParOf" srcId="{71AA5402-37B5-6B44-809E-E2D5969E87CC}" destId="{74DD00C3-DD42-FF4B-93C1-0A5D502A6AAB}" srcOrd="1" destOrd="0" presId="urn:microsoft.com/office/officeart/2005/8/layout/hList1"/>
    <dgm:cxn modelId="{1C096393-F873-1948-BFB9-0C5A0901FC7F}" type="presParOf" srcId="{05846139-86C2-6A47-82D7-3854A4AB8B81}" destId="{EC5C58D8-A979-4D4C-B25E-6B478B418FAC}" srcOrd="1" destOrd="0" presId="urn:microsoft.com/office/officeart/2005/8/layout/hList1"/>
    <dgm:cxn modelId="{A0519AD5-DC5B-404C-A850-520C9ECB384D}" type="presParOf" srcId="{05846139-86C2-6A47-82D7-3854A4AB8B81}" destId="{B31B8870-4546-EE4E-B7AD-AF3E4FF450E8}" srcOrd="2" destOrd="0" presId="urn:microsoft.com/office/officeart/2005/8/layout/hList1"/>
    <dgm:cxn modelId="{62B5DDC5-7833-E44E-BFEB-A9A7F926D507}" type="presParOf" srcId="{B31B8870-4546-EE4E-B7AD-AF3E4FF450E8}" destId="{9015001B-EDDD-0D46-9D44-081C25F084B0}" srcOrd="0" destOrd="0" presId="urn:microsoft.com/office/officeart/2005/8/layout/hList1"/>
    <dgm:cxn modelId="{8D7B9692-1622-1642-8315-4C0E120EC869}" type="presParOf" srcId="{B31B8870-4546-EE4E-B7AD-AF3E4FF450E8}" destId="{A2547B04-CF55-6F40-83AE-56538812FD9C}" srcOrd="1" destOrd="0" presId="urn:microsoft.com/office/officeart/2005/8/layout/hList1"/>
    <dgm:cxn modelId="{2C478BBA-4235-3A4C-9950-6051D5A4CBA7}" type="presParOf" srcId="{05846139-86C2-6A47-82D7-3854A4AB8B81}" destId="{772F61ED-C009-4646-A014-574B7123F422}" srcOrd="3" destOrd="0" presId="urn:microsoft.com/office/officeart/2005/8/layout/hList1"/>
    <dgm:cxn modelId="{DA52F54B-4C7E-6340-82C4-AF74EE424E69}" type="presParOf" srcId="{05846139-86C2-6A47-82D7-3854A4AB8B81}" destId="{8C385AF4-A8AB-AD40-BB96-AF414426A8F4}" srcOrd="4" destOrd="0" presId="urn:microsoft.com/office/officeart/2005/8/layout/hList1"/>
    <dgm:cxn modelId="{33CEAD66-A75D-6B46-8397-ECD733BE600A}" type="presParOf" srcId="{8C385AF4-A8AB-AD40-BB96-AF414426A8F4}" destId="{F36182F1-4E8C-534C-9E62-3D316A7EE887}" srcOrd="0" destOrd="0" presId="urn:microsoft.com/office/officeart/2005/8/layout/hList1"/>
    <dgm:cxn modelId="{82F7EAE3-E276-1C40-82FB-20450CC22603}" type="presParOf" srcId="{8C385AF4-A8AB-AD40-BB96-AF414426A8F4}" destId="{42CB3340-867B-E742-A072-051E9DC8743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0B3F2-28EC-4441-B822-8D798B54C1CE}">
      <dsp:nvSpPr>
        <dsp:cNvPr id="0" name=""/>
        <dsp:cNvSpPr/>
      </dsp:nvSpPr>
      <dsp:spPr>
        <a:xfrm>
          <a:off x="1072386" y="186293"/>
          <a:ext cx="2528048" cy="2528048"/>
        </a:xfrm>
        <a:prstGeom prst="pie">
          <a:avLst>
            <a:gd name="adj1" fmla="val 16200000"/>
            <a:gd name="adj2" fmla="val 2052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latin typeface="Verdana"/>
            </a:rPr>
            <a:t>Accessibility</a:t>
          </a:r>
          <a:endParaRPr lang="en-US" sz="700" kern="1200" dirty="0"/>
        </a:p>
      </dsp:txBody>
      <dsp:txXfrm>
        <a:off x="2391184" y="611246"/>
        <a:ext cx="812587" cy="541724"/>
      </dsp:txXfrm>
    </dsp:sp>
    <dsp:sp modelId="{8851B000-2790-4252-B3F4-07BF5D6C0963}">
      <dsp:nvSpPr>
        <dsp:cNvPr id="0" name=""/>
        <dsp:cNvSpPr/>
      </dsp:nvSpPr>
      <dsp:spPr>
        <a:xfrm>
          <a:off x="1094055" y="253707"/>
          <a:ext cx="2528048" cy="2528048"/>
        </a:xfrm>
        <a:prstGeom prst="pie">
          <a:avLst>
            <a:gd name="adj1" fmla="val 20520000"/>
            <a:gd name="adj2" fmla="val 324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latin typeface="Verdana"/>
            </a:rPr>
            <a:t>Usability</a:t>
          </a:r>
          <a:endParaRPr lang="en-US" sz="700" kern="1200" dirty="0"/>
        </a:p>
      </dsp:txBody>
      <dsp:txXfrm>
        <a:off x="2722238" y="1408785"/>
        <a:ext cx="752395" cy="601916"/>
      </dsp:txXfrm>
    </dsp:sp>
    <dsp:sp modelId="{04FD676C-49DC-4FA3-A25B-F745B2BB9CC3}">
      <dsp:nvSpPr>
        <dsp:cNvPr id="0" name=""/>
        <dsp:cNvSpPr/>
      </dsp:nvSpPr>
      <dsp:spPr>
        <a:xfrm>
          <a:off x="1036873" y="295239"/>
          <a:ext cx="2528048" cy="2528048"/>
        </a:xfrm>
        <a:prstGeom prst="pie">
          <a:avLst>
            <a:gd name="adj1" fmla="val 3240000"/>
            <a:gd name="adj2" fmla="val 756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latin typeface="Verdana"/>
            </a:rPr>
            <a:t>Preservation</a:t>
          </a:r>
          <a:endParaRPr lang="en-US" sz="700" kern="1200" dirty="0"/>
        </a:p>
      </dsp:txBody>
      <dsp:txXfrm>
        <a:off x="1939747" y="2070893"/>
        <a:ext cx="722299" cy="662108"/>
      </dsp:txXfrm>
    </dsp:sp>
    <dsp:sp modelId="{0A432283-96CC-4C6D-9E02-EB7298F0F901}">
      <dsp:nvSpPr>
        <dsp:cNvPr id="0" name=""/>
        <dsp:cNvSpPr/>
      </dsp:nvSpPr>
      <dsp:spPr>
        <a:xfrm>
          <a:off x="979691" y="253707"/>
          <a:ext cx="2528048" cy="2528048"/>
        </a:xfrm>
        <a:prstGeom prst="pie">
          <a:avLst>
            <a:gd name="adj1" fmla="val 7560000"/>
            <a:gd name="adj2" fmla="val 1188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latin typeface="Verdana"/>
            </a:rPr>
            <a:t>Curation</a:t>
          </a:r>
          <a:endParaRPr lang="en-US" sz="700" kern="1200" dirty="0"/>
        </a:p>
      </dsp:txBody>
      <dsp:txXfrm>
        <a:off x="1127160" y="1408785"/>
        <a:ext cx="752395" cy="601916"/>
      </dsp:txXfrm>
    </dsp:sp>
    <dsp:sp modelId="{B124882A-2787-41C5-A800-7B67F23C4718}">
      <dsp:nvSpPr>
        <dsp:cNvPr id="0" name=""/>
        <dsp:cNvSpPr/>
      </dsp:nvSpPr>
      <dsp:spPr>
        <a:xfrm>
          <a:off x="1001359" y="186293"/>
          <a:ext cx="2528048" cy="2528048"/>
        </a:xfrm>
        <a:prstGeom prst="pie">
          <a:avLst>
            <a:gd name="adj1" fmla="val 11880000"/>
            <a:gd name="adj2" fmla="val 162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latin typeface="Verdana"/>
            </a:rPr>
            <a:t>Discoverability</a:t>
          </a:r>
          <a:endParaRPr lang="en-US" sz="700" kern="1200" dirty="0"/>
        </a:p>
      </dsp:txBody>
      <dsp:txXfrm>
        <a:off x="1398022" y="611246"/>
        <a:ext cx="812587" cy="541724"/>
      </dsp:txXfrm>
    </dsp:sp>
    <dsp:sp modelId="{043543DC-01AA-45CD-9FB5-351698987BE1}">
      <dsp:nvSpPr>
        <dsp:cNvPr id="0" name=""/>
        <dsp:cNvSpPr/>
      </dsp:nvSpPr>
      <dsp:spPr>
        <a:xfrm>
          <a:off x="915768" y="29794"/>
          <a:ext cx="2841045" cy="2841045"/>
        </a:xfrm>
        <a:prstGeom prst="circularArrow">
          <a:avLst>
            <a:gd name="adj1" fmla="val 5085"/>
            <a:gd name="adj2" fmla="val 327528"/>
            <a:gd name="adj3" fmla="val 20192361"/>
            <a:gd name="adj4" fmla="val 16200324"/>
            <a:gd name="adj5" fmla="val 5932"/>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33D9E6D-DEBE-4815-866A-A118967880CB}">
      <dsp:nvSpPr>
        <dsp:cNvPr id="0" name=""/>
        <dsp:cNvSpPr/>
      </dsp:nvSpPr>
      <dsp:spPr>
        <a:xfrm>
          <a:off x="937731" y="97187"/>
          <a:ext cx="2841045" cy="2841045"/>
        </a:xfrm>
        <a:prstGeom prst="circularArrow">
          <a:avLst>
            <a:gd name="adj1" fmla="val 5085"/>
            <a:gd name="adj2" fmla="val 327528"/>
            <a:gd name="adj3" fmla="val 2912753"/>
            <a:gd name="adj4" fmla="val 20519953"/>
            <a:gd name="adj5" fmla="val 5932"/>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F131285-41A8-422C-B380-F54CE5E37D44}">
      <dsp:nvSpPr>
        <dsp:cNvPr id="0" name=""/>
        <dsp:cNvSpPr/>
      </dsp:nvSpPr>
      <dsp:spPr>
        <a:xfrm>
          <a:off x="880374" y="138846"/>
          <a:ext cx="2841045" cy="2841045"/>
        </a:xfrm>
        <a:prstGeom prst="circularArrow">
          <a:avLst>
            <a:gd name="adj1" fmla="val 5085"/>
            <a:gd name="adj2" fmla="val 327528"/>
            <a:gd name="adj3" fmla="val 7232777"/>
            <a:gd name="adj4" fmla="val 3239695"/>
            <a:gd name="adj5" fmla="val 5932"/>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C08DB1-0965-4E12-88A3-46B5254CB6DA}">
      <dsp:nvSpPr>
        <dsp:cNvPr id="0" name=""/>
        <dsp:cNvSpPr/>
      </dsp:nvSpPr>
      <dsp:spPr>
        <a:xfrm>
          <a:off x="823018" y="97187"/>
          <a:ext cx="2841045" cy="2841045"/>
        </a:xfrm>
        <a:prstGeom prst="circularArrow">
          <a:avLst>
            <a:gd name="adj1" fmla="val 5085"/>
            <a:gd name="adj2" fmla="val 327528"/>
            <a:gd name="adj3" fmla="val 11552519"/>
            <a:gd name="adj4" fmla="val 7559718"/>
            <a:gd name="adj5" fmla="val 5932"/>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8F09129-1321-49D9-9647-BF63C3E3DB35}">
      <dsp:nvSpPr>
        <dsp:cNvPr id="0" name=""/>
        <dsp:cNvSpPr/>
      </dsp:nvSpPr>
      <dsp:spPr>
        <a:xfrm>
          <a:off x="844980" y="29794"/>
          <a:ext cx="2841045" cy="2841045"/>
        </a:xfrm>
        <a:prstGeom prst="circularArrow">
          <a:avLst>
            <a:gd name="adj1" fmla="val 5085"/>
            <a:gd name="adj2" fmla="val 327528"/>
            <a:gd name="adj3" fmla="val 15872148"/>
            <a:gd name="adj4" fmla="val 11880111"/>
            <a:gd name="adj5" fmla="val 5932"/>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FFC1E-70E9-914E-9160-2EC139512082}">
      <dsp:nvSpPr>
        <dsp:cNvPr id="0" name=""/>
        <dsp:cNvSpPr/>
      </dsp:nvSpPr>
      <dsp:spPr>
        <a:xfrm>
          <a:off x="3613" y="136815"/>
          <a:ext cx="2624134" cy="547200"/>
        </a:xfrm>
        <a:prstGeom prst="rect">
          <a:avLst/>
        </a:prstGeom>
        <a:solidFill>
          <a:srgbClr val="1350B7"/>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bliqueBottomLeft"/>
          <a:lightRig rig="threePt" dir="t"/>
        </a:scene3d>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flatTx/>
        </a:bodyPr>
        <a:lstStyle/>
        <a:p>
          <a:pPr lvl="0" algn="ctr" defTabSz="889000">
            <a:lnSpc>
              <a:spcPct val="90000"/>
            </a:lnSpc>
            <a:spcBef>
              <a:spcPct val="0"/>
            </a:spcBef>
            <a:spcAft>
              <a:spcPct val="35000"/>
            </a:spcAft>
          </a:pPr>
          <a:r>
            <a:rPr lang="en-US" sz="2000" b="1" i="1" kern="1200" dirty="0" smtClean="0">
              <a:latin typeface="Arial Narrow"/>
              <a:cs typeface="Arial Narrow"/>
            </a:rPr>
            <a:t>Stakeholders</a:t>
          </a:r>
          <a:endParaRPr lang="en-US" sz="2000" b="1" i="1" kern="1200" dirty="0">
            <a:latin typeface="Arial Narrow"/>
            <a:cs typeface="Arial Narrow"/>
          </a:endParaRPr>
        </a:p>
      </dsp:txBody>
      <dsp:txXfrm>
        <a:off x="3613" y="136815"/>
        <a:ext cx="2624134" cy="547200"/>
      </dsp:txXfrm>
    </dsp:sp>
    <dsp:sp modelId="{74DD00C3-DD42-FF4B-93C1-0A5D502A6AAB}">
      <dsp:nvSpPr>
        <dsp:cNvPr id="0" name=""/>
        <dsp:cNvSpPr/>
      </dsp:nvSpPr>
      <dsp:spPr>
        <a:xfrm>
          <a:off x="3613" y="684015"/>
          <a:ext cx="2624134" cy="28261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bliqueBottomLeft"/>
          <a:lightRig rig="threePt" dir="t"/>
        </a:scene3d>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flatTx/>
        </a:bodyPr>
        <a:lstStyle/>
        <a:p>
          <a:pPr marL="171450" lvl="1" indent="-171450" algn="l" defTabSz="711200">
            <a:lnSpc>
              <a:spcPct val="90000"/>
            </a:lnSpc>
            <a:spcBef>
              <a:spcPct val="0"/>
            </a:spcBef>
            <a:spcAft>
              <a:spcPct val="15000"/>
            </a:spcAft>
            <a:buChar char="••"/>
          </a:pPr>
          <a:r>
            <a:rPr lang="en-US" sz="1600" kern="1200" dirty="0" smtClean="0">
              <a:latin typeface="Arial Narrow"/>
              <a:cs typeface="Arial Narrow"/>
            </a:rPr>
            <a:t>Understand needs  of stakeholder groups</a:t>
          </a:r>
          <a:endParaRPr lang="en-US" sz="1600" kern="1200" dirty="0">
            <a:latin typeface="Arial Narrow"/>
            <a:cs typeface="Arial Narrow"/>
          </a:endParaRPr>
        </a:p>
        <a:p>
          <a:pPr marL="171450" lvl="1" indent="-171450" algn="l" defTabSz="711200">
            <a:lnSpc>
              <a:spcPct val="90000"/>
            </a:lnSpc>
            <a:spcBef>
              <a:spcPct val="0"/>
            </a:spcBef>
            <a:spcAft>
              <a:spcPct val="15000"/>
            </a:spcAft>
            <a:buChar char="••"/>
          </a:pPr>
          <a:r>
            <a:rPr lang="en-US" sz="1600" kern="1200" dirty="0" smtClean="0">
              <a:latin typeface="Arial Narrow"/>
              <a:cs typeface="Arial Narrow"/>
            </a:rPr>
            <a:t>Deliver high end products (indicators, information)</a:t>
          </a:r>
          <a:endParaRPr lang="en-US" sz="1600" kern="1200" dirty="0">
            <a:latin typeface="Arial Narrow"/>
            <a:cs typeface="Arial Narrow"/>
          </a:endParaRPr>
        </a:p>
        <a:p>
          <a:pPr marL="171450" lvl="1" indent="-171450" algn="l" defTabSz="711200">
            <a:lnSpc>
              <a:spcPct val="90000"/>
            </a:lnSpc>
            <a:spcBef>
              <a:spcPct val="0"/>
            </a:spcBef>
            <a:spcAft>
              <a:spcPct val="15000"/>
            </a:spcAft>
            <a:buChar char="••"/>
          </a:pPr>
          <a:r>
            <a:rPr lang="en-US" sz="1600" kern="1200" dirty="0" smtClean="0">
              <a:latin typeface="Arial Narrow"/>
              <a:cs typeface="Arial Narrow"/>
            </a:rPr>
            <a:t>Improve Communication &amp; Participation</a:t>
          </a:r>
          <a:endParaRPr lang="en-US" sz="1600" kern="1200" dirty="0">
            <a:latin typeface="Arial Narrow"/>
            <a:cs typeface="Arial Narrow"/>
          </a:endParaRPr>
        </a:p>
        <a:p>
          <a:pPr marL="171450" lvl="1" indent="-171450" algn="l" defTabSz="711200">
            <a:lnSpc>
              <a:spcPct val="90000"/>
            </a:lnSpc>
            <a:spcBef>
              <a:spcPct val="0"/>
            </a:spcBef>
            <a:spcAft>
              <a:spcPct val="15000"/>
            </a:spcAft>
            <a:buChar char="••"/>
          </a:pPr>
          <a:r>
            <a:rPr lang="en-US" sz="1600" kern="1200" dirty="0" smtClean="0">
              <a:latin typeface="Arial Narrow"/>
              <a:cs typeface="Arial Narrow"/>
            </a:rPr>
            <a:t>SBA link &amp; integration to infrastructure team</a:t>
          </a:r>
          <a:endParaRPr lang="en-US" sz="1600" kern="1200" dirty="0">
            <a:latin typeface="Arial Narrow"/>
            <a:cs typeface="Arial Narrow"/>
          </a:endParaRPr>
        </a:p>
      </dsp:txBody>
      <dsp:txXfrm>
        <a:off x="3613" y="684015"/>
        <a:ext cx="2624134" cy="2826149"/>
      </dsp:txXfrm>
    </dsp:sp>
    <dsp:sp modelId="{9015001B-EDDD-0D46-9D44-081C25F084B0}">
      <dsp:nvSpPr>
        <dsp:cNvPr id="0" name=""/>
        <dsp:cNvSpPr/>
      </dsp:nvSpPr>
      <dsp:spPr>
        <a:xfrm>
          <a:off x="2995127" y="136815"/>
          <a:ext cx="1971564" cy="547200"/>
        </a:xfrm>
        <a:prstGeom prst="rect">
          <a:avLst/>
        </a:prstGeom>
        <a:solidFill>
          <a:srgbClr val="1350B7"/>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bliqueBottomLeft"/>
          <a:lightRig rig="threePt" dir="t"/>
        </a:scene3d>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flatTx/>
        </a:bodyPr>
        <a:lstStyle/>
        <a:p>
          <a:pPr lvl="0" algn="ctr" defTabSz="889000">
            <a:lnSpc>
              <a:spcPct val="90000"/>
            </a:lnSpc>
            <a:spcBef>
              <a:spcPct val="0"/>
            </a:spcBef>
            <a:spcAft>
              <a:spcPct val="35000"/>
            </a:spcAft>
          </a:pPr>
          <a:r>
            <a:rPr lang="en-US" sz="2000" b="1" i="1" kern="1200" dirty="0" smtClean="0">
              <a:latin typeface="Arial Narrow"/>
              <a:cs typeface="Arial Narrow"/>
            </a:rPr>
            <a:t>Data</a:t>
          </a:r>
          <a:endParaRPr lang="en-US" sz="2000" b="1" i="1" kern="1200" dirty="0">
            <a:latin typeface="Arial Narrow"/>
            <a:cs typeface="Arial Narrow"/>
          </a:endParaRPr>
        </a:p>
      </dsp:txBody>
      <dsp:txXfrm>
        <a:off x="2995127" y="136815"/>
        <a:ext cx="1971564" cy="547200"/>
      </dsp:txXfrm>
    </dsp:sp>
    <dsp:sp modelId="{A2547B04-CF55-6F40-83AE-56538812FD9C}">
      <dsp:nvSpPr>
        <dsp:cNvPr id="0" name=""/>
        <dsp:cNvSpPr/>
      </dsp:nvSpPr>
      <dsp:spPr>
        <a:xfrm>
          <a:off x="2995127" y="684015"/>
          <a:ext cx="1971564" cy="28261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bliqueBottomLeft"/>
          <a:lightRig rig="threePt" dir="t"/>
        </a:scene3d>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flatTx/>
        </a:bodyPr>
        <a:lstStyle/>
        <a:p>
          <a:pPr marL="171450" lvl="1" indent="-171450" algn="l" defTabSz="711200">
            <a:lnSpc>
              <a:spcPct val="90000"/>
            </a:lnSpc>
            <a:spcBef>
              <a:spcPct val="0"/>
            </a:spcBef>
            <a:spcAft>
              <a:spcPct val="15000"/>
            </a:spcAft>
            <a:buChar char="••"/>
          </a:pPr>
          <a:r>
            <a:rPr lang="en-US" sz="1600" kern="1200" dirty="0" smtClean="0">
              <a:latin typeface="Arial Narrow"/>
              <a:cs typeface="Arial Narrow"/>
            </a:rPr>
            <a:t>Need to address key Data Services:</a:t>
          </a:r>
          <a:br>
            <a:rPr lang="en-US" sz="1600" kern="1200" dirty="0" smtClean="0">
              <a:latin typeface="Arial Narrow"/>
              <a:cs typeface="Arial Narrow"/>
            </a:rPr>
          </a:br>
          <a:r>
            <a:rPr lang="en-US" sz="1600" kern="1200" dirty="0" smtClean="0">
              <a:latin typeface="Arial Narrow"/>
              <a:cs typeface="Arial Narrow"/>
            </a:rPr>
            <a:t/>
          </a:r>
          <a:br>
            <a:rPr lang="en-US" sz="1600" kern="1200" dirty="0" smtClean="0">
              <a:latin typeface="Arial Narrow"/>
              <a:cs typeface="Arial Narrow"/>
            </a:rPr>
          </a:br>
          <a:r>
            <a:rPr lang="en-US" sz="1600" b="0" i="1" kern="1200" dirty="0" smtClean="0">
              <a:latin typeface="Arial Narrow"/>
              <a:cs typeface="Arial Narrow"/>
            </a:rPr>
            <a:t>- Data Access and Use</a:t>
          </a:r>
          <a:br>
            <a:rPr lang="en-US" sz="1600" b="0" i="1" kern="1200" dirty="0" smtClean="0">
              <a:latin typeface="Arial Narrow"/>
              <a:cs typeface="Arial Narrow"/>
            </a:rPr>
          </a:br>
          <a:r>
            <a:rPr lang="en-US" sz="1600" b="0" i="1" kern="1200" dirty="0" smtClean="0">
              <a:latin typeface="Arial Narrow"/>
              <a:cs typeface="Arial Narrow"/>
            </a:rPr>
            <a:t>- Data Integration</a:t>
          </a:r>
          <a:br>
            <a:rPr lang="en-US" sz="1600" b="0" i="1" kern="1200" dirty="0" smtClean="0">
              <a:latin typeface="Arial Narrow"/>
              <a:cs typeface="Arial Narrow"/>
            </a:rPr>
          </a:br>
          <a:r>
            <a:rPr lang="en-US" sz="1600" b="0" i="1" kern="1200" dirty="0" smtClean="0">
              <a:latin typeface="Arial Narrow"/>
              <a:cs typeface="Arial Narrow"/>
            </a:rPr>
            <a:t>- Data Reliability</a:t>
          </a:r>
          <a:endParaRPr lang="en-US" sz="1600" b="0" i="1" kern="1200" dirty="0">
            <a:latin typeface="Arial Narrow"/>
            <a:cs typeface="Arial Narrow"/>
          </a:endParaRPr>
        </a:p>
        <a:p>
          <a:pPr marL="171450" lvl="1" indent="-171450" algn="l" defTabSz="711200">
            <a:lnSpc>
              <a:spcPct val="90000"/>
            </a:lnSpc>
            <a:spcBef>
              <a:spcPct val="0"/>
            </a:spcBef>
            <a:spcAft>
              <a:spcPct val="15000"/>
            </a:spcAft>
            <a:buChar char="••"/>
          </a:pPr>
          <a:r>
            <a:rPr lang="en-US" sz="1600" b="0" i="1" kern="1200" dirty="0" smtClean="0">
              <a:latin typeface="Arial Narrow"/>
              <a:cs typeface="Arial Narrow"/>
            </a:rPr>
            <a:t>From data to information products</a:t>
          </a:r>
          <a:br>
            <a:rPr lang="en-US" sz="1600" b="0" i="1" kern="1200" dirty="0" smtClean="0">
              <a:latin typeface="Arial Narrow"/>
              <a:cs typeface="Arial Narrow"/>
            </a:rPr>
          </a:br>
          <a:r>
            <a:rPr lang="en-US" sz="1600" b="0" i="1" kern="1200" dirty="0" smtClean="0">
              <a:latin typeface="Arial Narrow"/>
              <a:cs typeface="Arial Narrow"/>
            </a:rPr>
            <a:t>- Additional new Sources of data</a:t>
          </a:r>
          <a:endParaRPr lang="en-US" sz="1600" b="0" i="1" kern="1200" dirty="0">
            <a:latin typeface="Arial Narrow"/>
            <a:cs typeface="Arial Narrow"/>
          </a:endParaRPr>
        </a:p>
      </dsp:txBody>
      <dsp:txXfrm>
        <a:off x="2995127" y="684015"/>
        <a:ext cx="1971564" cy="2826149"/>
      </dsp:txXfrm>
    </dsp:sp>
    <dsp:sp modelId="{F36182F1-4E8C-534C-9E62-3D316A7EE887}">
      <dsp:nvSpPr>
        <dsp:cNvPr id="0" name=""/>
        <dsp:cNvSpPr/>
      </dsp:nvSpPr>
      <dsp:spPr>
        <a:xfrm>
          <a:off x="5334070" y="136815"/>
          <a:ext cx="2624134" cy="547200"/>
        </a:xfrm>
        <a:prstGeom prst="rect">
          <a:avLst/>
        </a:prstGeom>
        <a:solidFill>
          <a:srgbClr val="1350B7"/>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bliqueBottomLeft"/>
          <a:lightRig rig="threePt" dir="t"/>
        </a:scene3d>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flatTx/>
        </a:bodyPr>
        <a:lstStyle/>
        <a:p>
          <a:pPr lvl="0" algn="ctr" defTabSz="889000">
            <a:lnSpc>
              <a:spcPct val="90000"/>
            </a:lnSpc>
            <a:spcBef>
              <a:spcPct val="0"/>
            </a:spcBef>
            <a:spcAft>
              <a:spcPct val="35000"/>
            </a:spcAft>
          </a:pPr>
          <a:r>
            <a:rPr lang="en-US" sz="2000" b="1" i="1" kern="1200" dirty="0" smtClean="0">
              <a:latin typeface="Arial Narrow"/>
              <a:cs typeface="Arial Narrow"/>
            </a:rPr>
            <a:t>Infrastructure</a:t>
          </a:r>
          <a:endParaRPr lang="en-US" sz="2000" b="1" i="1" kern="1200" dirty="0">
            <a:latin typeface="Arial Narrow"/>
            <a:cs typeface="Arial Narrow"/>
          </a:endParaRPr>
        </a:p>
      </dsp:txBody>
      <dsp:txXfrm>
        <a:off x="5334070" y="136815"/>
        <a:ext cx="2624134" cy="547200"/>
      </dsp:txXfrm>
    </dsp:sp>
    <dsp:sp modelId="{42CB3340-867B-E742-A072-051E9DC87433}">
      <dsp:nvSpPr>
        <dsp:cNvPr id="0" name=""/>
        <dsp:cNvSpPr/>
      </dsp:nvSpPr>
      <dsp:spPr>
        <a:xfrm>
          <a:off x="5334070" y="684015"/>
          <a:ext cx="2624134" cy="28261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bliqueBottomLeft"/>
          <a:lightRig rig="threePt" dir="t"/>
        </a:scene3d>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flatTx/>
        </a:bodyPr>
        <a:lstStyle/>
        <a:p>
          <a:pPr marL="171450" lvl="1" indent="-171450" algn="l" defTabSz="711200">
            <a:lnSpc>
              <a:spcPct val="90000"/>
            </a:lnSpc>
            <a:spcBef>
              <a:spcPct val="0"/>
            </a:spcBef>
            <a:spcAft>
              <a:spcPct val="15000"/>
            </a:spcAft>
            <a:buChar char="••"/>
          </a:pPr>
          <a:r>
            <a:rPr lang="en-US" sz="1600" kern="1200" dirty="0" smtClean="0">
              <a:latin typeface="Arial Narrow"/>
              <a:cs typeface="Arial Narrow"/>
            </a:rPr>
            <a:t>System of Systems</a:t>
          </a:r>
          <a:endParaRPr lang="en-US" sz="1600" kern="1200" dirty="0">
            <a:latin typeface="Arial Narrow"/>
            <a:cs typeface="Arial Narrow"/>
          </a:endParaRPr>
        </a:p>
        <a:p>
          <a:pPr marL="171450" lvl="1" indent="-171450" algn="l" defTabSz="711200">
            <a:lnSpc>
              <a:spcPct val="90000"/>
            </a:lnSpc>
            <a:spcBef>
              <a:spcPct val="0"/>
            </a:spcBef>
            <a:spcAft>
              <a:spcPct val="15000"/>
            </a:spcAft>
            <a:buChar char="••"/>
          </a:pPr>
          <a:r>
            <a:rPr lang="en-US" sz="1600" kern="1200" dirty="0" smtClean="0">
              <a:latin typeface="Arial Narrow"/>
              <a:cs typeface="Arial Narrow"/>
            </a:rPr>
            <a:t>Build on existing but evolve to meet new needs</a:t>
          </a:r>
          <a:endParaRPr lang="en-US" sz="1600" kern="1200" dirty="0">
            <a:latin typeface="Arial Narrow"/>
            <a:cs typeface="Arial Narrow"/>
          </a:endParaRPr>
        </a:p>
        <a:p>
          <a:pPr marL="171450" lvl="1" indent="-171450" algn="l" defTabSz="711200">
            <a:lnSpc>
              <a:spcPct val="90000"/>
            </a:lnSpc>
            <a:spcBef>
              <a:spcPct val="0"/>
            </a:spcBef>
            <a:spcAft>
              <a:spcPct val="15000"/>
            </a:spcAft>
            <a:buChar char="••"/>
          </a:pPr>
          <a:r>
            <a:rPr lang="en-US" sz="1600" kern="1200" dirty="0" smtClean="0">
              <a:latin typeface="Arial Narrow"/>
              <a:cs typeface="Arial Narrow"/>
            </a:rPr>
            <a:t>Support Real-time collection</a:t>
          </a:r>
          <a:endParaRPr lang="en-US" sz="1600" kern="1200" dirty="0">
            <a:latin typeface="Arial Narrow"/>
            <a:cs typeface="Arial Narrow"/>
          </a:endParaRPr>
        </a:p>
        <a:p>
          <a:pPr marL="171450" lvl="1" indent="-171450" algn="l" defTabSz="711200">
            <a:lnSpc>
              <a:spcPct val="90000"/>
            </a:lnSpc>
            <a:spcBef>
              <a:spcPct val="0"/>
            </a:spcBef>
            <a:spcAft>
              <a:spcPct val="15000"/>
            </a:spcAft>
            <a:buChar char="••"/>
          </a:pPr>
          <a:r>
            <a:rPr lang="en-US" sz="1600" kern="1200" dirty="0" smtClean="0">
              <a:latin typeface="Arial Narrow"/>
              <a:cs typeface="Arial Narrow"/>
            </a:rPr>
            <a:t>Community Portal Alignment</a:t>
          </a:r>
          <a:endParaRPr lang="en-US" sz="1600" kern="1200" dirty="0">
            <a:latin typeface="Arial Narrow"/>
            <a:cs typeface="Arial Narrow"/>
          </a:endParaRPr>
        </a:p>
      </dsp:txBody>
      <dsp:txXfrm>
        <a:off x="5334070" y="684015"/>
        <a:ext cx="2624134" cy="282614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u="none">
                <a:solidFill>
                  <a:schemeClr val="tx1"/>
                </a:solidFill>
                <a:latin typeface="Arial" pitchFamily="34" charset="0"/>
                <a:cs typeface="Arial" pitchFamily="34" charset="0"/>
              </a:defRPr>
            </a:lvl1pPr>
          </a:lstStyle>
          <a:p>
            <a:endParaRPr lang="en-US" altLang="en-US"/>
          </a:p>
        </p:txBody>
      </p:sp>
      <p:sp>
        <p:nvSpPr>
          <p:cNvPr id="101379"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u="none">
                <a:solidFill>
                  <a:schemeClr val="tx1"/>
                </a:solidFill>
                <a:latin typeface="Arial" pitchFamily="34" charset="0"/>
                <a:cs typeface="Arial" pitchFamily="34" charset="0"/>
              </a:defRPr>
            </a:lvl1pPr>
          </a:lstStyle>
          <a:p>
            <a:endParaRPr lang="en-US" altLang="en-US"/>
          </a:p>
        </p:txBody>
      </p:sp>
      <p:sp>
        <p:nvSpPr>
          <p:cNvPr id="101380"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u="none">
                <a:solidFill>
                  <a:schemeClr val="tx1"/>
                </a:solidFill>
                <a:latin typeface="Arial" pitchFamily="34" charset="0"/>
                <a:cs typeface="Arial" pitchFamily="34" charset="0"/>
              </a:defRPr>
            </a:lvl1pPr>
          </a:lstStyle>
          <a:p>
            <a:endParaRPr lang="en-US" altLang="en-US"/>
          </a:p>
        </p:txBody>
      </p:sp>
      <p:sp>
        <p:nvSpPr>
          <p:cNvPr id="101381"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u="none">
                <a:solidFill>
                  <a:schemeClr val="tx1"/>
                </a:solidFill>
                <a:latin typeface="Arial" pitchFamily="34" charset="0"/>
              </a:defRPr>
            </a:lvl1pPr>
          </a:lstStyle>
          <a:p>
            <a:fld id="{C346D8B1-5D17-489E-8C5C-03B5530A84D9}" type="slidenum">
              <a:rPr lang="en-ZA" altLang="ja-JP"/>
              <a:pPr/>
              <a:t>‹#›</a:t>
            </a:fld>
            <a:endParaRPr lang="en-ZA" altLang="ja-JP"/>
          </a:p>
        </p:txBody>
      </p:sp>
    </p:spTree>
    <p:extLst>
      <p:ext uri="{BB962C8B-B14F-4D97-AF65-F5344CB8AC3E}">
        <p14:creationId xmlns:p14="http://schemas.microsoft.com/office/powerpoint/2010/main" val="4243246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u="none">
                <a:solidFill>
                  <a:schemeClr val="tx1"/>
                </a:solidFill>
                <a:latin typeface="Arial" pitchFamily="34" charset="0"/>
                <a:cs typeface="Arial" pitchFamily="34" charset="0"/>
              </a:defRPr>
            </a:lvl1pPr>
          </a:lstStyle>
          <a:p>
            <a:endParaRPr lang="en-US" altLang="en-US"/>
          </a:p>
        </p:txBody>
      </p:sp>
      <p:sp>
        <p:nvSpPr>
          <p:cNvPr id="409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u="none">
                <a:solidFill>
                  <a:schemeClr val="tx1"/>
                </a:solidFill>
                <a:latin typeface="Arial" pitchFamily="34" charset="0"/>
                <a:cs typeface="Arial" pitchFamily="34" charset="0"/>
              </a:defRPr>
            </a:lvl1pPr>
          </a:lstStyle>
          <a:p>
            <a:endParaRPr lang="en-US" altLang="en-US"/>
          </a:p>
        </p:txBody>
      </p:sp>
      <p:sp>
        <p:nvSpPr>
          <p:cNvPr id="1536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u="none">
                <a:solidFill>
                  <a:schemeClr val="tx1"/>
                </a:solidFill>
                <a:latin typeface="Arial" pitchFamily="34" charset="0"/>
                <a:cs typeface="Arial" pitchFamily="34" charset="0"/>
              </a:defRPr>
            </a:lvl1pPr>
          </a:lstStyle>
          <a:p>
            <a:endParaRPr lang="en-US" altLang="en-US"/>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u="none">
                <a:solidFill>
                  <a:schemeClr val="tx1"/>
                </a:solidFill>
                <a:latin typeface="Arial" pitchFamily="34" charset="0"/>
              </a:defRPr>
            </a:lvl1pPr>
          </a:lstStyle>
          <a:p>
            <a:fld id="{6E9E491C-0652-4E77-9057-FA311059BEE1}" type="slidenum">
              <a:rPr lang="en-ZA" altLang="ja-JP"/>
              <a:pPr/>
              <a:t>‹#›</a:t>
            </a:fld>
            <a:endParaRPr lang="en-ZA" altLang="ja-JP"/>
          </a:p>
        </p:txBody>
      </p:sp>
    </p:spTree>
    <p:extLst>
      <p:ext uri="{BB962C8B-B14F-4D97-AF65-F5344CB8AC3E}">
        <p14:creationId xmlns:p14="http://schemas.microsoft.com/office/powerpoint/2010/main" val="251670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S PGothic" charset="0"/>
        <a:cs typeface="MS PGothic"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MS PGothic" charset="0"/>
        <a:cs typeface="MS PGothic" charset="0"/>
      </a:defRPr>
    </a:lvl2pPr>
    <a:lvl3pPr marL="914400" algn="l" rtl="0" eaLnBrk="0" fontAlgn="base" hangingPunct="0">
      <a:spcBef>
        <a:spcPct val="30000"/>
      </a:spcBef>
      <a:spcAft>
        <a:spcPct val="0"/>
      </a:spcAft>
      <a:defRPr kumimoji="1" sz="1200" kern="1200">
        <a:solidFill>
          <a:schemeClr val="tx1"/>
        </a:solidFill>
        <a:latin typeface="Arial" pitchFamily="34" charset="0"/>
        <a:ea typeface="MS PGothic" charset="0"/>
        <a:cs typeface="MS PGothic" charset="0"/>
      </a:defRPr>
    </a:lvl3pPr>
    <a:lvl4pPr marL="1371600" algn="l" rtl="0" eaLnBrk="0" fontAlgn="base" hangingPunct="0">
      <a:spcBef>
        <a:spcPct val="30000"/>
      </a:spcBef>
      <a:spcAft>
        <a:spcPct val="0"/>
      </a:spcAft>
      <a:defRPr kumimoji="1" sz="1200" kern="1200">
        <a:solidFill>
          <a:schemeClr val="tx1"/>
        </a:solidFill>
        <a:latin typeface="Arial" pitchFamily="34" charset="0"/>
        <a:ea typeface="MS PGothic" charset="0"/>
        <a:cs typeface="MS PGothic" charset="0"/>
      </a:defRPr>
    </a:lvl4pPr>
    <a:lvl5pPr marL="1828800" algn="l" rtl="0" eaLnBrk="0" fontAlgn="base" hangingPunct="0">
      <a:spcBef>
        <a:spcPct val="30000"/>
      </a:spcBef>
      <a:spcAft>
        <a:spcPct val="0"/>
      </a:spcAft>
      <a:defRPr kumimoji="1" sz="1200" kern="1200">
        <a:solidFill>
          <a:schemeClr val="tx1"/>
        </a:solidFill>
        <a:latin typeface="Arial" pitchFamily="34" charset="0"/>
        <a:ea typeface="MS PGothic" charset="0"/>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674688" y="808038"/>
            <a:ext cx="5387975" cy="4041775"/>
          </a:xfrm>
          <a:ln/>
        </p:spPr>
      </p:sp>
      <p:sp>
        <p:nvSpPr>
          <p:cNvPr id="18434" name="Notes Placeholder 2"/>
          <p:cNvSpPr>
            <a:spLocks noGrp="1"/>
          </p:cNvSpPr>
          <p:nvPr>
            <p:ph type="body" idx="1"/>
          </p:nvPr>
        </p:nvSpPr>
        <p:spPr>
          <a:xfrm>
            <a:off x="679450" y="4776788"/>
            <a:ext cx="543877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mtClean="0">
                <a:ea typeface="MS PGothic" pitchFamily="34" charset="-128"/>
              </a:rPr>
              <a:t>Added GEOSS Clearinghouse, IDN, and CWIC, moved NOAA, added JAXA</a:t>
            </a:r>
          </a:p>
        </p:txBody>
      </p:sp>
      <p:sp>
        <p:nvSpPr>
          <p:cNvPr id="18435" name="Slide Number Placeholder 3"/>
          <p:cNvSpPr txBox="1">
            <a:spLocks noGrp="1"/>
          </p:cNvSpPr>
          <p:nvPr/>
        </p:nvSpPr>
        <p:spPr bwMode="auto">
          <a:xfrm>
            <a:off x="3849688"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pPr algn="r"/>
            <a:fld id="{F49A9711-63C7-44DD-8510-C6B6D0A35C0B}" type="slidenum">
              <a:rPr lang="en-ZA" altLang="ja-JP" sz="1200" b="0" u="none">
                <a:solidFill>
                  <a:srgbClr val="000000"/>
                </a:solidFill>
                <a:latin typeface="Arial" pitchFamily="34" charset="0"/>
                <a:cs typeface="Arial" pitchFamily="34" charset="0"/>
              </a:rPr>
              <a:pPr algn="r"/>
              <a:t>2</a:t>
            </a:fld>
            <a:endParaRPr lang="en-ZA" altLang="ja-JP" sz="1200" b="0" u="none">
              <a:solidFill>
                <a:srgbClr val="000000"/>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xfrm>
            <a:off x="674688" y="808038"/>
            <a:ext cx="5387975" cy="4041775"/>
          </a:xfrm>
          <a:ln/>
        </p:spPr>
      </p:sp>
      <p:sp>
        <p:nvSpPr>
          <p:cNvPr id="20482" name="Notes Placeholder 2"/>
          <p:cNvSpPr>
            <a:spLocks noGrp="1"/>
          </p:cNvSpPr>
          <p:nvPr>
            <p:ph type="body" idx="1"/>
          </p:nvPr>
        </p:nvSpPr>
        <p:spPr>
          <a:xfrm>
            <a:off x="679450" y="4776788"/>
            <a:ext cx="543877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mtClean="0">
                <a:ea typeface="MS PGothic" pitchFamily="34" charset="-128"/>
              </a:rPr>
              <a:t>It will be important to demonstrate the accuracy of these numbers. We have had difficulty tracking the source of large reported numbers in the past and verifying that they were actually accessible. The phrase </a:t>
            </a:r>
            <a:r>
              <a:rPr lang="en-US" altLang="en-US" smtClean="0">
                <a:ea typeface="MS PGothic" pitchFamily="34" charset="-128"/>
              </a:rPr>
              <a:t>“</a:t>
            </a:r>
            <a:r>
              <a:rPr lang="en-US" altLang="ja-JP" smtClean="0">
                <a:ea typeface="MS PGothic" pitchFamily="34" charset="-128"/>
              </a:rPr>
              <a:t>potentially Discoverable</a:t>
            </a:r>
            <a:r>
              <a:rPr lang="en-US" altLang="en-US" smtClean="0">
                <a:ea typeface="MS PGothic" pitchFamily="34" charset="-128"/>
              </a:rPr>
              <a:t>”</a:t>
            </a:r>
            <a:r>
              <a:rPr lang="en-US" altLang="ja-JP" smtClean="0">
                <a:ea typeface="MS PGothic" pitchFamily="34" charset="-128"/>
              </a:rPr>
              <a:t> should be defended in the demo.</a:t>
            </a:r>
          </a:p>
        </p:txBody>
      </p:sp>
      <p:sp>
        <p:nvSpPr>
          <p:cNvPr id="20483" name="Slide Number Placeholder 3"/>
          <p:cNvSpPr txBox="1">
            <a:spLocks noGrp="1"/>
          </p:cNvSpPr>
          <p:nvPr/>
        </p:nvSpPr>
        <p:spPr bwMode="auto">
          <a:xfrm>
            <a:off x="3849688"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pPr algn="r"/>
            <a:fld id="{CD753896-EAA0-4EFC-8484-496A2DA9FC54}" type="slidenum">
              <a:rPr lang="en-ZA" altLang="ja-JP" sz="1200" b="0" u="none">
                <a:solidFill>
                  <a:srgbClr val="000000"/>
                </a:solidFill>
                <a:latin typeface="Arial" pitchFamily="34" charset="0"/>
                <a:cs typeface="Arial" pitchFamily="34" charset="0"/>
              </a:rPr>
              <a:pPr algn="r"/>
              <a:t>3</a:t>
            </a:fld>
            <a:endParaRPr lang="en-ZA" altLang="ja-JP" sz="1200" b="0" u="none">
              <a:solidFill>
                <a:srgbClr val="000000"/>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917575" y="744538"/>
            <a:ext cx="4962525" cy="3722687"/>
          </a:xfrm>
          <a:ln/>
        </p:spPr>
      </p:sp>
      <p:sp>
        <p:nvSpPr>
          <p:cNvPr id="327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MS PGothic" pitchFamily="34" charset="-128"/>
            </a:endParaRPr>
          </a:p>
        </p:txBody>
      </p:sp>
      <p:sp>
        <p:nvSpPr>
          <p:cNvPr id="327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fld id="{71600BD3-2E66-4740-96E0-BC0E4B995377}" type="slidenum">
              <a:rPr lang="en-GB" altLang="ja-JP" sz="1200" b="0" u="none">
                <a:solidFill>
                  <a:srgbClr val="000000"/>
                </a:solidFill>
                <a:latin typeface="Calibri" pitchFamily="34" charset="0"/>
              </a:rPr>
              <a:pPr/>
              <a:t>14</a:t>
            </a:fld>
            <a:endParaRPr lang="en-GB" altLang="ja-JP" sz="1200" b="0" u="none">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xfrm>
            <a:off x="917575" y="744538"/>
            <a:ext cx="4962525" cy="3722687"/>
          </a:xfrm>
          <a:ln/>
        </p:spPr>
      </p:sp>
      <p:sp>
        <p:nvSpPr>
          <p:cNvPr id="378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smtClean="0">
                <a:ea typeface="MS PGothic" pitchFamily="34" charset="-128"/>
              </a:rPr>
              <a:t>Alignment</a:t>
            </a:r>
          </a:p>
          <a:p>
            <a:pPr lvl="1"/>
            <a:r>
              <a:rPr lang="en-US" altLang="ja-JP" smtClean="0">
                <a:ea typeface="MS PGothic" pitchFamily="34" charset="-128"/>
              </a:rPr>
              <a:t>GEOSS Definition and GCI distinction</a:t>
            </a:r>
          </a:p>
          <a:p>
            <a:pPr lvl="1"/>
            <a:r>
              <a:rPr lang="en-US" altLang="ja-JP" smtClean="0">
                <a:ea typeface="MS PGothic" pitchFamily="34" charset="-128"/>
              </a:rPr>
              <a:t>GEOSS Contributor/Collaborator model is foundational to GEOSS Success </a:t>
            </a:r>
          </a:p>
          <a:p>
            <a:pPr lvl="1"/>
            <a:r>
              <a:rPr lang="en-US" altLang="ja-JP" smtClean="0">
                <a:ea typeface="MS PGothic" pitchFamily="34" charset="-128"/>
              </a:rPr>
              <a:t>GEOSS </a:t>
            </a:r>
          </a:p>
          <a:p>
            <a:r>
              <a:rPr lang="en-US" altLang="ja-JP" smtClean="0">
                <a:ea typeface="MS PGothic" pitchFamily="34" charset="-128"/>
              </a:rPr>
              <a:t>Agreement today : We need to work together. </a:t>
            </a:r>
          </a:p>
          <a:p>
            <a:r>
              <a:rPr lang="en-US" altLang="ja-JP" smtClean="0">
                <a:ea typeface="MS PGothic" pitchFamily="34" charset="-128"/>
              </a:rPr>
              <a:t>Better understand</a:t>
            </a:r>
          </a:p>
          <a:p>
            <a:pPr lvl="1"/>
            <a:r>
              <a:rPr lang="en-US" altLang="ja-JP" smtClean="0">
                <a:ea typeface="MS PGothic" pitchFamily="34" charset="-128"/>
              </a:rPr>
              <a:t>What we want to do? </a:t>
            </a:r>
          </a:p>
          <a:p>
            <a:pPr lvl="1"/>
            <a:r>
              <a:rPr lang="en-US" altLang="ja-JP" smtClean="0">
                <a:ea typeface="MS PGothic" pitchFamily="34" charset="-128"/>
              </a:rPr>
              <a:t>What future we want? </a:t>
            </a:r>
          </a:p>
          <a:p>
            <a:pPr lvl="1"/>
            <a:r>
              <a:rPr lang="en-US" altLang="ja-JP" smtClean="0">
                <a:ea typeface="MS PGothic" pitchFamily="34" charset="-128"/>
              </a:rPr>
              <a:t>You can create it. </a:t>
            </a:r>
          </a:p>
          <a:p>
            <a:r>
              <a:rPr lang="en-US" altLang="ja-JP" smtClean="0">
                <a:ea typeface="MS PGothic" pitchFamily="34" charset="-128"/>
              </a:rPr>
              <a:t>Data and information are needed to support the future we want to create</a:t>
            </a:r>
          </a:p>
          <a:p>
            <a:r>
              <a:rPr lang="en-US" altLang="ja-JP" smtClean="0">
                <a:ea typeface="MS PGothic" pitchFamily="34" charset="-128"/>
              </a:rPr>
              <a:t>System of system not centralized and monolithic</a:t>
            </a:r>
          </a:p>
          <a:p>
            <a:r>
              <a:rPr lang="en-US" altLang="ja-JP" smtClean="0">
                <a:ea typeface="MS PGothic" pitchFamily="34" charset="-128"/>
              </a:rPr>
              <a:t>Based on stronger connection to GEOSS users (e.g. flagships/initiatives, anc thematic communities) </a:t>
            </a:r>
          </a:p>
          <a:p>
            <a:r>
              <a:rPr lang="en-US" altLang="ja-JP" smtClean="0">
                <a:ea typeface="MS PGothic" pitchFamily="34" charset="-128"/>
              </a:rPr>
              <a:t>Need to improve communication and clarity of message</a:t>
            </a:r>
          </a:p>
          <a:p>
            <a:r>
              <a:rPr lang="en-US" altLang="ja-JP" smtClean="0">
                <a:ea typeface="MS PGothic" pitchFamily="34" charset="-128"/>
              </a:rPr>
              <a:t>Increase interaction and integration with GEO Implementation Mechanisms (e.g. Community Activities, Flagships, Initiatives, foundational tasks), users, stakeholders</a:t>
            </a:r>
          </a:p>
          <a:p>
            <a:r>
              <a:rPr lang="en-US" altLang="ja-JP" smtClean="0">
                <a:ea typeface="MS PGothic" pitchFamily="34" charset="-128"/>
              </a:rPr>
              <a:t>Use 2016 as a transitional period for the foundational task</a:t>
            </a:r>
          </a:p>
          <a:p>
            <a:r>
              <a:rPr lang="en-US" altLang="ja-JP" smtClean="0">
                <a:ea typeface="MS PGothic" pitchFamily="34" charset="-128"/>
              </a:rPr>
              <a:t>Develop and test a framework/structure to support strong coordination</a:t>
            </a:r>
          </a:p>
          <a:p>
            <a:r>
              <a:rPr lang="en-US" altLang="ja-JP" smtClean="0">
                <a:ea typeface="MS PGothic" pitchFamily="34" charset="-128"/>
              </a:rPr>
              <a:t>We need to work together as a community for GEOSS Success</a:t>
            </a:r>
          </a:p>
          <a:p>
            <a:endParaRPr lang="en-US" altLang="ja-JP" smtClean="0">
              <a:ea typeface="MS PGothic" pitchFamily="34" charset="-128"/>
            </a:endParaRPr>
          </a:p>
          <a:p>
            <a:endParaRPr lang="en-US" altLang="ja-JP" smtClean="0">
              <a:ea typeface="MS PGothic" pitchFamily="34" charset="-128"/>
            </a:endParaRPr>
          </a:p>
          <a:p>
            <a:r>
              <a:rPr lang="en-US" altLang="ja-JP" b="1" smtClean="0">
                <a:ea typeface="MS PGothic" pitchFamily="34" charset="-128"/>
              </a:rPr>
              <a:t>Alignment</a:t>
            </a:r>
          </a:p>
          <a:p>
            <a:pPr lvl="1"/>
            <a:r>
              <a:rPr lang="en-US" altLang="ja-JP" smtClean="0">
                <a:ea typeface="MS PGothic" pitchFamily="34" charset="-128"/>
              </a:rPr>
              <a:t>GEOSS Definition and GCI distinction</a:t>
            </a:r>
          </a:p>
          <a:p>
            <a:pPr lvl="1"/>
            <a:r>
              <a:rPr lang="en-US" altLang="ja-JP" smtClean="0">
                <a:ea typeface="MS PGothic" pitchFamily="34" charset="-128"/>
              </a:rPr>
              <a:t>GEOSS Contributor/Collaborator model is foundational to GEOSS Success </a:t>
            </a:r>
          </a:p>
          <a:p>
            <a:pPr lvl="1"/>
            <a:r>
              <a:rPr lang="en-US" altLang="ja-JP" smtClean="0">
                <a:ea typeface="MS PGothic" pitchFamily="34" charset="-128"/>
              </a:rPr>
              <a:t>GEOSS </a:t>
            </a:r>
          </a:p>
          <a:p>
            <a:r>
              <a:rPr lang="en-US" altLang="ja-JP" smtClean="0">
                <a:ea typeface="MS PGothic" pitchFamily="34" charset="-128"/>
              </a:rPr>
              <a:t>Agreement today : We need to work together. </a:t>
            </a:r>
          </a:p>
          <a:p>
            <a:r>
              <a:rPr lang="en-US" altLang="ja-JP" smtClean="0">
                <a:ea typeface="MS PGothic" pitchFamily="34" charset="-128"/>
              </a:rPr>
              <a:t>Better understand</a:t>
            </a:r>
          </a:p>
          <a:p>
            <a:pPr lvl="1"/>
            <a:r>
              <a:rPr lang="en-US" altLang="ja-JP" smtClean="0">
                <a:ea typeface="MS PGothic" pitchFamily="34" charset="-128"/>
              </a:rPr>
              <a:t>What we want to do? </a:t>
            </a:r>
          </a:p>
          <a:p>
            <a:pPr lvl="1"/>
            <a:r>
              <a:rPr lang="en-US" altLang="ja-JP" smtClean="0">
                <a:ea typeface="MS PGothic" pitchFamily="34" charset="-128"/>
              </a:rPr>
              <a:t>What future we want? </a:t>
            </a:r>
          </a:p>
          <a:p>
            <a:pPr lvl="1"/>
            <a:r>
              <a:rPr lang="en-US" altLang="ja-JP" smtClean="0">
                <a:ea typeface="MS PGothic" pitchFamily="34" charset="-128"/>
              </a:rPr>
              <a:t>You can create it. </a:t>
            </a:r>
          </a:p>
          <a:p>
            <a:r>
              <a:rPr lang="en-US" altLang="ja-JP" smtClean="0">
                <a:ea typeface="MS PGothic" pitchFamily="34" charset="-128"/>
              </a:rPr>
              <a:t>Data and information are needed to support the future we want to create</a:t>
            </a:r>
          </a:p>
          <a:p>
            <a:r>
              <a:rPr lang="en-US" altLang="ja-JP" smtClean="0">
                <a:ea typeface="MS PGothic" pitchFamily="34" charset="-128"/>
              </a:rPr>
              <a:t>System of system not centralized and monolithic</a:t>
            </a:r>
          </a:p>
          <a:p>
            <a:r>
              <a:rPr lang="en-US" altLang="ja-JP" smtClean="0">
                <a:ea typeface="MS PGothic" pitchFamily="34" charset="-128"/>
              </a:rPr>
              <a:t>Based on stronger connection to GEOSS users (e.g. flagships/initiatives, anc thematic communities) </a:t>
            </a:r>
          </a:p>
          <a:p>
            <a:r>
              <a:rPr lang="en-US" altLang="ja-JP" smtClean="0">
                <a:ea typeface="MS PGothic" pitchFamily="34" charset="-128"/>
              </a:rPr>
              <a:t>Need to improve communication and clarity of message</a:t>
            </a:r>
          </a:p>
          <a:p>
            <a:r>
              <a:rPr lang="en-US" altLang="ja-JP" smtClean="0">
                <a:ea typeface="MS PGothic" pitchFamily="34" charset="-128"/>
              </a:rPr>
              <a:t>Increase interaction and integration with GEO Implementation Mechanisms (e.g. Community Activities, Flagships, Initiatives, foundational tasks), users, stakeholders</a:t>
            </a:r>
          </a:p>
          <a:p>
            <a:r>
              <a:rPr lang="en-US" altLang="ja-JP" smtClean="0">
                <a:ea typeface="MS PGothic" pitchFamily="34" charset="-128"/>
              </a:rPr>
              <a:t>Use 2016 as a transitional period for the foundational task</a:t>
            </a:r>
          </a:p>
          <a:p>
            <a:r>
              <a:rPr lang="en-US" altLang="ja-JP" smtClean="0">
                <a:ea typeface="MS PGothic" pitchFamily="34" charset="-128"/>
              </a:rPr>
              <a:t>Develop and test a framework/structure to support strong coordination</a:t>
            </a:r>
          </a:p>
          <a:p>
            <a:r>
              <a:rPr lang="en-US" altLang="ja-JP" smtClean="0">
                <a:ea typeface="MS PGothic" pitchFamily="34" charset="-128"/>
              </a:rPr>
              <a:t>We need to work together as a community for GEOSS Success</a:t>
            </a:r>
          </a:p>
          <a:p>
            <a:endParaRPr lang="en-US" altLang="ja-JP" smtClean="0">
              <a:ea typeface="MS PGothic" pitchFamily="34" charset="-128"/>
            </a:endParaRPr>
          </a:p>
          <a:p>
            <a:r>
              <a:rPr lang="en-US" altLang="ja-JP" smtClean="0">
                <a:ea typeface="MS PGothic" pitchFamily="34" charset="-128"/>
              </a:rPr>
              <a:t>Our goal was to engage the community – alignment and direction</a:t>
            </a:r>
          </a:p>
          <a:p>
            <a:endParaRPr lang="en-US" altLang="ja-JP" smtClean="0">
              <a:ea typeface="MS PGothic" pitchFamily="34" charset="-128"/>
            </a:endParaRPr>
          </a:p>
          <a:p>
            <a:r>
              <a:rPr lang="en-US" altLang="ja-JP" smtClean="0">
                <a:ea typeface="MS PGothic" pitchFamily="34" charset="-128"/>
              </a:rPr>
              <a:t>Takeaway: </a:t>
            </a:r>
          </a:p>
          <a:p>
            <a:endParaRPr lang="en-US" altLang="ja-JP" smtClean="0">
              <a:ea typeface="MS PGothic" pitchFamily="34" charset="-128"/>
            </a:endParaRPr>
          </a:p>
          <a:p>
            <a:r>
              <a:rPr lang="en-US" altLang="ja-JP" smtClean="0">
                <a:ea typeface="MS PGothic" pitchFamily="34" charset="-128"/>
              </a:rPr>
              <a:t>We need a framework for delivery that includes partnership, participation, shared coordination and communication.</a:t>
            </a:r>
          </a:p>
          <a:p>
            <a:r>
              <a:rPr lang="en-US" altLang="ja-JP" smtClean="0">
                <a:ea typeface="MS PGothic" pitchFamily="34" charset="-128"/>
              </a:rPr>
              <a:t>We haven</a:t>
            </a:r>
            <a:r>
              <a:rPr lang="en-US" altLang="en-US" smtClean="0">
                <a:ea typeface="MS PGothic" pitchFamily="34" charset="-128"/>
              </a:rPr>
              <a:t>’</a:t>
            </a:r>
            <a:r>
              <a:rPr lang="en-US" altLang="ja-JP" smtClean="0">
                <a:ea typeface="MS PGothic" pitchFamily="34" charset="-128"/>
              </a:rPr>
              <a:t>t defined what that will look like at this time.  This engagement was helpful to understand your issues and concerns provides a good foundation for our continuing work</a:t>
            </a:r>
          </a:p>
          <a:p>
            <a:r>
              <a:rPr lang="en-US" altLang="ja-JP" smtClean="0">
                <a:ea typeface="MS PGothic" pitchFamily="34" charset="-128"/>
              </a:rPr>
              <a:t>Some of the key themes identified </a:t>
            </a:r>
          </a:p>
          <a:p>
            <a:endParaRPr lang="en-US" altLang="ja-JP" smtClean="0">
              <a:ea typeface="MS PGothic" pitchFamily="34" charset="-128"/>
            </a:endParaRPr>
          </a:p>
          <a:p>
            <a:r>
              <a:rPr lang="en-US" altLang="ja-JP" smtClean="0">
                <a:ea typeface="MS PGothic" pitchFamily="34" charset="-128"/>
              </a:rPr>
              <a:t>Framework for Success</a:t>
            </a:r>
          </a:p>
          <a:p>
            <a:r>
              <a:rPr lang="en-US" altLang="ja-JP" smtClean="0">
                <a:ea typeface="MS PGothic" pitchFamily="34" charset="-128"/>
              </a:rPr>
              <a:t>Some Guiding Principles for GEOSS</a:t>
            </a:r>
          </a:p>
          <a:p>
            <a:endParaRPr lang="en-US" altLang="ja-JP" b="1" smtClean="0">
              <a:ea typeface="MS PGothic" pitchFamily="34" charset="-128"/>
            </a:endParaRPr>
          </a:p>
          <a:p>
            <a:r>
              <a:rPr lang="en-US" altLang="ja-JP" b="1" smtClean="0">
                <a:ea typeface="MS PGothic" pitchFamily="34" charset="-128"/>
              </a:rPr>
              <a:t>Coordination</a:t>
            </a:r>
          </a:p>
          <a:p>
            <a:pPr>
              <a:buFontTx/>
              <a:buChar char="-"/>
            </a:pPr>
            <a:r>
              <a:rPr lang="en-US" altLang="ja-JP" smtClean="0">
                <a:ea typeface="MS PGothic" pitchFamily="34" charset="-128"/>
              </a:rPr>
              <a:t>Linkage</a:t>
            </a:r>
          </a:p>
          <a:p>
            <a:pPr eaLnBrk="1" hangingPunct="1">
              <a:spcBef>
                <a:spcPct val="0"/>
              </a:spcBef>
              <a:buFontTx/>
              <a:buChar char="-"/>
            </a:pPr>
            <a:r>
              <a:rPr lang="en-US" altLang="ja-JP" smtClean="0">
                <a:ea typeface="MS PGothic" pitchFamily="34" charset="-128"/>
              </a:rPr>
              <a:t>Facilitation</a:t>
            </a:r>
          </a:p>
          <a:p>
            <a:pPr eaLnBrk="1" hangingPunct="1">
              <a:spcBef>
                <a:spcPct val="0"/>
              </a:spcBef>
              <a:buFontTx/>
              <a:buChar char="-"/>
            </a:pPr>
            <a:r>
              <a:rPr lang="en-US" altLang="ja-JP" smtClean="0">
                <a:ea typeface="MS PGothic" pitchFamily="34" charset="-128"/>
              </a:rPr>
              <a:t>Cooperation</a:t>
            </a:r>
          </a:p>
          <a:p>
            <a:pPr eaLnBrk="1" hangingPunct="1">
              <a:spcBef>
                <a:spcPct val="0"/>
              </a:spcBef>
              <a:buFontTx/>
              <a:buChar char="-"/>
            </a:pPr>
            <a:endParaRPr lang="en-US" altLang="ja-JP" smtClean="0">
              <a:ea typeface="MS PGothic" pitchFamily="34" charset="-128"/>
            </a:endParaRPr>
          </a:p>
          <a:p>
            <a:r>
              <a:rPr lang="en-US" altLang="ja-JP" b="1" smtClean="0">
                <a:ea typeface="MS PGothic" pitchFamily="34" charset="-128"/>
              </a:rPr>
              <a:t>Communication</a:t>
            </a:r>
          </a:p>
          <a:p>
            <a:pPr>
              <a:buFontTx/>
              <a:buChar char="-"/>
            </a:pPr>
            <a:r>
              <a:rPr lang="en-US" altLang="ja-JP" smtClean="0">
                <a:ea typeface="MS PGothic" pitchFamily="34" charset="-128"/>
              </a:rPr>
              <a:t>Feedback loop</a:t>
            </a:r>
          </a:p>
          <a:p>
            <a:pPr>
              <a:buFontTx/>
              <a:buChar char="-"/>
            </a:pPr>
            <a:r>
              <a:rPr lang="en-US" altLang="ja-JP" smtClean="0">
                <a:ea typeface="MS PGothic" pitchFamily="34" charset="-128"/>
              </a:rPr>
              <a:t>Shared Meaning </a:t>
            </a:r>
          </a:p>
          <a:p>
            <a:pPr>
              <a:buFontTx/>
              <a:buChar char="-"/>
            </a:pPr>
            <a:r>
              <a:rPr lang="en-US" altLang="ja-JP" smtClean="0">
                <a:ea typeface="MS PGothic" pitchFamily="34" charset="-128"/>
              </a:rPr>
              <a:t>Shared Direction – on the same sheet of paper, sync</a:t>
            </a:r>
          </a:p>
          <a:p>
            <a:pPr>
              <a:buFontTx/>
              <a:buChar char="-"/>
            </a:pPr>
            <a:r>
              <a:rPr lang="en-US" altLang="ja-JP" smtClean="0">
                <a:ea typeface="MS PGothic" pitchFamily="34" charset="-128"/>
              </a:rPr>
              <a:t>Clarify terms </a:t>
            </a:r>
          </a:p>
          <a:p>
            <a:pPr>
              <a:buFontTx/>
              <a:buChar char="-"/>
            </a:pPr>
            <a:endParaRPr lang="en-US" altLang="ja-JP" smtClean="0">
              <a:ea typeface="MS PGothic" pitchFamily="34" charset="-128"/>
            </a:endParaRPr>
          </a:p>
          <a:p>
            <a:r>
              <a:rPr lang="en-US" altLang="ja-JP" b="1" smtClean="0">
                <a:ea typeface="MS PGothic" pitchFamily="34" charset="-128"/>
              </a:rPr>
              <a:t>Alignment</a:t>
            </a:r>
          </a:p>
          <a:p>
            <a:pPr>
              <a:buFontTx/>
              <a:buChar char="-"/>
            </a:pPr>
            <a:r>
              <a:rPr lang="en-US" altLang="ja-JP" smtClean="0">
                <a:ea typeface="MS PGothic" pitchFamily="34" charset="-128"/>
              </a:rPr>
              <a:t>GEOSS Definition</a:t>
            </a:r>
          </a:p>
          <a:p>
            <a:pPr>
              <a:buFontTx/>
              <a:buChar char="-"/>
            </a:pPr>
            <a:r>
              <a:rPr lang="en-US" altLang="ja-JP" smtClean="0">
                <a:ea typeface="MS PGothic" pitchFamily="34" charset="-128"/>
              </a:rPr>
              <a:t>Closure on GCI</a:t>
            </a:r>
          </a:p>
          <a:p>
            <a:pPr>
              <a:buFontTx/>
              <a:buChar char="-"/>
            </a:pPr>
            <a:r>
              <a:rPr lang="en-US" altLang="ja-JP" smtClean="0">
                <a:ea typeface="MS PGothic" pitchFamily="34" charset="-128"/>
              </a:rPr>
              <a:t>Sustain the contribution model</a:t>
            </a:r>
          </a:p>
          <a:p>
            <a:pPr>
              <a:buFontTx/>
              <a:buChar char="-"/>
            </a:pPr>
            <a:r>
              <a:rPr lang="en-US" altLang="ja-JP" smtClean="0">
                <a:ea typeface="MS PGothic" pitchFamily="34" charset="-128"/>
              </a:rPr>
              <a:t>Boundaries</a:t>
            </a:r>
          </a:p>
        </p:txBody>
      </p:sp>
      <p:sp>
        <p:nvSpPr>
          <p:cNvPr id="378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fld id="{A555DBCD-4C38-4DAE-AEE2-6AB7780C2E33}" type="slidenum">
              <a:rPr kumimoji="1" lang="ja-JP" altLang="en-US" sz="1200" b="0" u="none">
                <a:solidFill>
                  <a:schemeClr val="tx1"/>
                </a:solidFill>
                <a:latin typeface="Arial" pitchFamily="34" charset="0"/>
              </a:rPr>
              <a:pPr/>
              <a:t>18</a:t>
            </a:fld>
            <a:endParaRPr kumimoji="1" lang="ja-JP" altLang="en-US" sz="1200" b="0" u="none">
              <a:solidFill>
                <a:schemeClr val="tx1"/>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917575" y="744538"/>
            <a:ext cx="4962525" cy="3722687"/>
          </a:xfrm>
          <a:ln/>
        </p:spPr>
      </p:sp>
      <p:sp>
        <p:nvSpPr>
          <p:cNvPr id="399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tLang="ja-JP" smtClean="0">
                <a:ea typeface="MS PGothic" pitchFamily="34" charset="-128"/>
              </a:rPr>
              <a:t>2016 Transitional Year</a:t>
            </a:r>
          </a:p>
          <a:p>
            <a:pPr defTabSz="457200"/>
            <a:endParaRPr lang="en-US" altLang="ja-JP" smtClean="0">
              <a:ea typeface="MS PGothic" pitchFamily="34" charset="-128"/>
            </a:endParaRPr>
          </a:p>
          <a:p>
            <a:pPr defTabSz="457200"/>
            <a:r>
              <a:rPr lang="en-US" altLang="ja-JP" smtClean="0">
                <a:ea typeface="MS PGothic" pitchFamily="34" charset="-128"/>
              </a:rPr>
              <a:t>R&amp;D</a:t>
            </a:r>
          </a:p>
          <a:p>
            <a:pPr defTabSz="457200"/>
            <a:endParaRPr lang="en-US" altLang="ja-JP" smtClean="0">
              <a:ea typeface="MS PGothic" pitchFamily="34" charset="-128"/>
            </a:endParaRPr>
          </a:p>
          <a:p>
            <a:pPr defTabSz="457200" eaLnBrk="1" hangingPunct="1">
              <a:spcBef>
                <a:spcPct val="0"/>
              </a:spcBef>
            </a:pPr>
            <a:r>
              <a:rPr lang="en-US" altLang="ja-JP" smtClean="0">
                <a:ea typeface="MS PGothic" pitchFamily="34" charset="-128"/>
              </a:rPr>
              <a:t>Service Delivery Framework - GEOSS Framework for delivery that includes enhanced partnership, participation, shared coordination and communication</a:t>
            </a:r>
          </a:p>
          <a:p>
            <a:pPr defTabSz="457200"/>
            <a:endParaRPr lang="en-US" altLang="ja-JP" smtClean="0">
              <a:ea typeface="MS PGothic" pitchFamily="34" charset="-128"/>
            </a:endParaRPr>
          </a:p>
          <a:p>
            <a:pPr defTabSz="457200"/>
            <a:r>
              <a:rPr lang="en-US" altLang="ja-JP" smtClean="0">
                <a:ea typeface="MS PGothic" pitchFamily="34" charset="-128"/>
              </a:rPr>
              <a:t>GEOSS Infrastructure Concept of Operations (ConOps)</a:t>
            </a:r>
          </a:p>
          <a:p>
            <a:pPr defTabSz="457200"/>
            <a:r>
              <a:rPr lang="en-US" altLang="ja-JP" smtClean="0">
                <a:ea typeface="MS PGothic" pitchFamily="34" charset="-128"/>
              </a:rPr>
              <a:t>GEOSS Infrastructure Terms and Definitions</a:t>
            </a:r>
          </a:p>
          <a:p>
            <a:pPr defTabSz="457200"/>
            <a:r>
              <a:rPr lang="en-US" altLang="ja-JP" smtClean="0">
                <a:ea typeface="MS PGothic" pitchFamily="34" charset="-128"/>
              </a:rPr>
              <a:t>GEOSS Infrastructure Stakeholder engagement, end-user requirements</a:t>
            </a:r>
          </a:p>
          <a:p>
            <a:pPr defTabSz="457200"/>
            <a:r>
              <a:rPr lang="en-US" altLang="ja-JP" smtClean="0">
                <a:ea typeface="MS PGothic" pitchFamily="34" charset="-128"/>
              </a:rPr>
              <a:t>GEOSS Infrastructure Participation and Integration into GEO program priorities and activities</a:t>
            </a:r>
          </a:p>
        </p:txBody>
      </p:sp>
      <p:sp>
        <p:nvSpPr>
          <p:cNvPr id="399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fld id="{3E982C71-14F6-464F-A1E7-45C5BFE70CCF}" type="slidenum">
              <a:rPr kumimoji="1" lang="ja-JP" altLang="en-US" sz="1200" b="0" u="none">
                <a:solidFill>
                  <a:schemeClr val="tx1"/>
                </a:solidFill>
                <a:latin typeface="Arial" pitchFamily="34" charset="0"/>
              </a:rPr>
              <a:pPr/>
              <a:t>19</a:t>
            </a:fld>
            <a:endParaRPr kumimoji="1" lang="ja-JP" altLang="en-US" sz="1200" b="0" u="none">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4690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529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2507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3810000"/>
          </a:xfrm>
        </p:spPr>
        <p:txBody>
          <a:bodyPr/>
          <a:lstStyle/>
          <a:p>
            <a:pPr lvl="0"/>
            <a:endParaRPr lang="en-US" noProof="0"/>
          </a:p>
        </p:txBody>
      </p:sp>
    </p:spTree>
    <p:extLst>
      <p:ext uri="{BB962C8B-B14F-4D97-AF65-F5344CB8AC3E}">
        <p14:creationId xmlns:p14="http://schemas.microsoft.com/office/powerpoint/2010/main" val="772982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838200"/>
            <a:ext cx="7772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6515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97EF320-5A68-4C9C-8544-60FC2FDA6888}" type="slidenum">
              <a:rPr lang="en-US" altLang="ja-JP"/>
              <a:pPr/>
              <a:t>‹#›</a:t>
            </a:fld>
            <a:endParaRPr lang="en-US" altLang="ja-JP"/>
          </a:p>
        </p:txBody>
      </p:sp>
    </p:spTree>
    <p:extLst>
      <p:ext uri="{BB962C8B-B14F-4D97-AF65-F5344CB8AC3E}">
        <p14:creationId xmlns:p14="http://schemas.microsoft.com/office/powerpoint/2010/main" val="3475786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45608A9-0BE0-404B-A2E9-1DE76ECCB1C1}" type="slidenum">
              <a:rPr lang="en-US" altLang="ja-JP"/>
              <a:pPr/>
              <a:t>‹#›</a:t>
            </a:fld>
            <a:endParaRPr lang="en-US" altLang="ja-JP"/>
          </a:p>
        </p:txBody>
      </p:sp>
    </p:spTree>
    <p:extLst>
      <p:ext uri="{BB962C8B-B14F-4D97-AF65-F5344CB8AC3E}">
        <p14:creationId xmlns:p14="http://schemas.microsoft.com/office/powerpoint/2010/main" val="243384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93AC89B-B413-43AF-9880-A406A8CC9F6D}" type="slidenum">
              <a:rPr lang="en-US" altLang="ja-JP"/>
              <a:pPr/>
              <a:t>‹#›</a:t>
            </a:fld>
            <a:endParaRPr lang="en-US" altLang="ja-JP"/>
          </a:p>
        </p:txBody>
      </p:sp>
    </p:spTree>
    <p:extLst>
      <p:ext uri="{BB962C8B-B14F-4D97-AF65-F5344CB8AC3E}">
        <p14:creationId xmlns:p14="http://schemas.microsoft.com/office/powerpoint/2010/main" val="410906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D92F97D-F4DE-45F1-AFEB-66CD3B6F35D6}" type="slidenum">
              <a:rPr lang="en-US" altLang="ja-JP"/>
              <a:pPr/>
              <a:t>‹#›</a:t>
            </a:fld>
            <a:endParaRPr lang="en-US" altLang="ja-JP"/>
          </a:p>
        </p:txBody>
      </p:sp>
    </p:spTree>
    <p:extLst>
      <p:ext uri="{BB962C8B-B14F-4D97-AF65-F5344CB8AC3E}">
        <p14:creationId xmlns:p14="http://schemas.microsoft.com/office/powerpoint/2010/main" val="109469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57D9C117-90B5-4001-B093-8CDB9ABC22F1}" type="slidenum">
              <a:rPr lang="en-US" altLang="ja-JP"/>
              <a:pPr/>
              <a:t>‹#›</a:t>
            </a:fld>
            <a:endParaRPr lang="en-US" altLang="ja-JP"/>
          </a:p>
        </p:txBody>
      </p:sp>
    </p:spTree>
    <p:extLst>
      <p:ext uri="{BB962C8B-B14F-4D97-AF65-F5344CB8AC3E}">
        <p14:creationId xmlns:p14="http://schemas.microsoft.com/office/powerpoint/2010/main" val="3678349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3BC8392A-F744-4C59-84CE-9FA2E80249F6}" type="slidenum">
              <a:rPr lang="en-US" altLang="ja-JP"/>
              <a:pPr/>
              <a:t>‹#›</a:t>
            </a:fld>
            <a:endParaRPr lang="en-US" altLang="ja-JP"/>
          </a:p>
        </p:txBody>
      </p:sp>
    </p:spTree>
    <p:extLst>
      <p:ext uri="{BB962C8B-B14F-4D97-AF65-F5344CB8AC3E}">
        <p14:creationId xmlns:p14="http://schemas.microsoft.com/office/powerpoint/2010/main" val="150618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13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46A78831-2338-4133-A622-ECF1FAF82F13}" type="slidenum">
              <a:rPr lang="en-US" altLang="ja-JP"/>
              <a:pPr/>
              <a:t>‹#›</a:t>
            </a:fld>
            <a:endParaRPr lang="en-US" altLang="ja-JP"/>
          </a:p>
        </p:txBody>
      </p:sp>
    </p:spTree>
    <p:extLst>
      <p:ext uri="{BB962C8B-B14F-4D97-AF65-F5344CB8AC3E}">
        <p14:creationId xmlns:p14="http://schemas.microsoft.com/office/powerpoint/2010/main" val="362877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8B73988-B4BD-4862-8BAB-7B53FD4A677F}" type="slidenum">
              <a:rPr lang="en-US" altLang="ja-JP"/>
              <a:pPr/>
              <a:t>‹#›</a:t>
            </a:fld>
            <a:endParaRPr lang="en-US" altLang="ja-JP"/>
          </a:p>
        </p:txBody>
      </p:sp>
    </p:spTree>
    <p:extLst>
      <p:ext uri="{BB962C8B-B14F-4D97-AF65-F5344CB8AC3E}">
        <p14:creationId xmlns:p14="http://schemas.microsoft.com/office/powerpoint/2010/main" val="4201974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10472AA-4A42-4DC1-AB08-4567264AF0EB}" type="slidenum">
              <a:rPr lang="en-US" altLang="ja-JP"/>
              <a:pPr/>
              <a:t>‹#›</a:t>
            </a:fld>
            <a:endParaRPr lang="en-US" altLang="ja-JP"/>
          </a:p>
        </p:txBody>
      </p:sp>
    </p:spTree>
    <p:extLst>
      <p:ext uri="{BB962C8B-B14F-4D97-AF65-F5344CB8AC3E}">
        <p14:creationId xmlns:p14="http://schemas.microsoft.com/office/powerpoint/2010/main" val="458744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A6A7C0A-80FC-4744-AAD0-0CB289AA5E63}" type="slidenum">
              <a:rPr lang="en-US" altLang="ja-JP"/>
              <a:pPr/>
              <a:t>‹#›</a:t>
            </a:fld>
            <a:endParaRPr lang="en-US" altLang="ja-JP"/>
          </a:p>
        </p:txBody>
      </p:sp>
    </p:spTree>
    <p:extLst>
      <p:ext uri="{BB962C8B-B14F-4D97-AF65-F5344CB8AC3E}">
        <p14:creationId xmlns:p14="http://schemas.microsoft.com/office/powerpoint/2010/main" val="967987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ABD8216-3B77-46B6-A0AE-4CC55BECD1FB}" type="slidenum">
              <a:rPr lang="en-US" altLang="ja-JP"/>
              <a:pPr/>
              <a:t>‹#›</a:t>
            </a:fld>
            <a:endParaRPr lang="en-US" altLang="ja-JP"/>
          </a:p>
        </p:txBody>
      </p:sp>
    </p:spTree>
    <p:extLst>
      <p:ext uri="{BB962C8B-B14F-4D97-AF65-F5344CB8AC3E}">
        <p14:creationId xmlns:p14="http://schemas.microsoft.com/office/powerpoint/2010/main" val="369441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184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99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31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879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68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199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537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8" name="Rectangle 4"/>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xStyles>
    <p:titleStyle>
      <a:lvl1pPr algn="l" rtl="0" eaLnBrk="0" fontAlgn="base" hangingPunct="0">
        <a:spcBef>
          <a:spcPct val="0"/>
        </a:spcBef>
        <a:spcAft>
          <a:spcPct val="0"/>
        </a:spcAft>
        <a:defRPr sz="2800" b="1">
          <a:solidFill>
            <a:srgbClr val="005FAA"/>
          </a:solidFill>
          <a:latin typeface="+mj-lt"/>
          <a:ea typeface="MS PGothic" charset="0"/>
          <a:cs typeface="MS PGothic" charset="0"/>
        </a:defRPr>
      </a:lvl1pPr>
      <a:lvl2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2pPr>
      <a:lvl3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3pPr>
      <a:lvl4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4pPr>
      <a:lvl5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5pPr>
      <a:lvl6pPr marL="457200" algn="l" rtl="0" fontAlgn="base">
        <a:spcBef>
          <a:spcPct val="0"/>
        </a:spcBef>
        <a:spcAft>
          <a:spcPct val="0"/>
        </a:spcAft>
        <a:defRPr sz="2800" b="1">
          <a:solidFill>
            <a:srgbClr val="005FAA"/>
          </a:solidFill>
          <a:latin typeface="Arial" pitchFamily="34" charset="0"/>
          <a:cs typeface="Arial" pitchFamily="34" charset="0"/>
        </a:defRPr>
      </a:lvl6pPr>
      <a:lvl7pPr marL="914400" algn="l" rtl="0" fontAlgn="base">
        <a:spcBef>
          <a:spcPct val="0"/>
        </a:spcBef>
        <a:spcAft>
          <a:spcPct val="0"/>
        </a:spcAft>
        <a:defRPr sz="2800" b="1">
          <a:solidFill>
            <a:srgbClr val="005FAA"/>
          </a:solidFill>
          <a:latin typeface="Arial" pitchFamily="34" charset="0"/>
          <a:cs typeface="Arial" pitchFamily="34" charset="0"/>
        </a:defRPr>
      </a:lvl7pPr>
      <a:lvl8pPr marL="1371600" algn="l" rtl="0" fontAlgn="base">
        <a:spcBef>
          <a:spcPct val="0"/>
        </a:spcBef>
        <a:spcAft>
          <a:spcPct val="0"/>
        </a:spcAft>
        <a:defRPr sz="2800" b="1">
          <a:solidFill>
            <a:srgbClr val="005FAA"/>
          </a:solidFill>
          <a:latin typeface="Arial" pitchFamily="34" charset="0"/>
          <a:cs typeface="Arial" pitchFamily="34" charset="0"/>
        </a:defRPr>
      </a:lvl8pPr>
      <a:lvl9pPr marL="1828800" algn="l" rtl="0" fontAlgn="base">
        <a:spcBef>
          <a:spcPct val="0"/>
        </a:spcBef>
        <a:spcAft>
          <a:spcPct val="0"/>
        </a:spcAft>
        <a:defRPr sz="2800" b="1">
          <a:solidFill>
            <a:srgbClr val="005FAA"/>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360038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u="none">
                <a:solidFill>
                  <a:schemeClr val="tx1"/>
                </a:solidFill>
                <a:latin typeface="Arial" pitchFamily="34" charset="0"/>
              </a:defRPr>
            </a:lvl1pPr>
          </a:lstStyle>
          <a:p>
            <a:endParaRPr lang="en-US" altLang="en-US"/>
          </a:p>
        </p:txBody>
      </p:sp>
      <p:sp>
        <p:nvSpPr>
          <p:cNvPr id="360038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u="none">
                <a:solidFill>
                  <a:schemeClr val="tx1"/>
                </a:solidFill>
                <a:latin typeface="Arial" pitchFamily="34" charset="0"/>
              </a:defRPr>
            </a:lvl1pPr>
          </a:lstStyle>
          <a:p>
            <a:endParaRPr lang="en-US" altLang="en-US"/>
          </a:p>
        </p:txBody>
      </p:sp>
      <p:sp>
        <p:nvSpPr>
          <p:cNvPr id="360039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u="none">
                <a:solidFill>
                  <a:schemeClr val="tx1"/>
                </a:solidFill>
                <a:latin typeface="Arial" pitchFamily="34" charset="0"/>
              </a:defRPr>
            </a:lvl1pPr>
          </a:lstStyle>
          <a:p>
            <a:fld id="{20991BFF-72D6-4A28-A64D-3637B369E2A1}"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kumimoji="1" sz="4400">
          <a:solidFill>
            <a:schemeClr val="tx2"/>
          </a:solidFill>
          <a:latin typeface="+mj-lt"/>
          <a:ea typeface="MS PGothic" charset="0"/>
          <a:cs typeface="MS PGothic" charset="0"/>
        </a:defRPr>
      </a:lvl1pPr>
      <a:lvl2pPr algn="ctr" rtl="0" eaLnBrk="0" fontAlgn="base" hangingPunct="0">
        <a:spcBef>
          <a:spcPct val="0"/>
        </a:spcBef>
        <a:spcAft>
          <a:spcPct val="0"/>
        </a:spcAft>
        <a:defRPr kumimoji="1" sz="4400">
          <a:solidFill>
            <a:schemeClr val="tx2"/>
          </a:solidFill>
          <a:latin typeface="Arial" pitchFamily="34" charset="0"/>
          <a:ea typeface="MS PGothic" charset="0"/>
          <a:cs typeface="MS PGothic" charset="0"/>
        </a:defRPr>
      </a:lvl2pPr>
      <a:lvl3pPr algn="ctr" rtl="0" eaLnBrk="0" fontAlgn="base" hangingPunct="0">
        <a:spcBef>
          <a:spcPct val="0"/>
        </a:spcBef>
        <a:spcAft>
          <a:spcPct val="0"/>
        </a:spcAft>
        <a:defRPr kumimoji="1" sz="4400">
          <a:solidFill>
            <a:schemeClr val="tx2"/>
          </a:solidFill>
          <a:latin typeface="Arial" pitchFamily="34" charset="0"/>
          <a:ea typeface="MS PGothic" charset="0"/>
          <a:cs typeface="MS PGothic" charset="0"/>
        </a:defRPr>
      </a:lvl3pPr>
      <a:lvl4pPr algn="ctr" rtl="0" eaLnBrk="0" fontAlgn="base" hangingPunct="0">
        <a:spcBef>
          <a:spcPct val="0"/>
        </a:spcBef>
        <a:spcAft>
          <a:spcPct val="0"/>
        </a:spcAft>
        <a:defRPr kumimoji="1" sz="4400">
          <a:solidFill>
            <a:schemeClr val="tx2"/>
          </a:solidFill>
          <a:latin typeface="Arial" pitchFamily="34" charset="0"/>
          <a:ea typeface="MS PGothic" charset="0"/>
          <a:cs typeface="MS PGothic" charset="0"/>
        </a:defRPr>
      </a:lvl4pPr>
      <a:lvl5pPr algn="ctr" rtl="0" eaLnBrk="0" fontAlgn="base" hangingPunct="0">
        <a:spcBef>
          <a:spcPct val="0"/>
        </a:spcBef>
        <a:spcAft>
          <a:spcPct val="0"/>
        </a:spcAft>
        <a:defRPr kumimoji="1" sz="4400">
          <a:solidFill>
            <a:schemeClr val="tx2"/>
          </a:solidFill>
          <a:latin typeface="Arial" pitchFamily="34"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pPr algn="ctr"/>
            <a:r>
              <a:rPr lang="fr-CH" altLang="ja-JP" smtClean="0">
                <a:ea typeface="MS PGothic" pitchFamily="34" charset="-128"/>
              </a:rPr>
              <a:t>GEO and GEOSS</a:t>
            </a:r>
            <a:br>
              <a:rPr lang="fr-CH" altLang="ja-JP" smtClean="0">
                <a:ea typeface="MS PGothic" pitchFamily="34" charset="-128"/>
              </a:rPr>
            </a:br>
            <a:r>
              <a:rPr lang="fr-CH" altLang="ja-JP" smtClean="0">
                <a:ea typeface="MS PGothic" pitchFamily="34" charset="-128"/>
              </a:rPr>
              <a:t>Infrastructure – current state and future</a:t>
            </a:r>
            <a:endParaRPr lang="en-US" altLang="ja-JP" smtClean="0">
              <a:ea typeface="MS PGothic" pitchFamily="34" charset="-128"/>
            </a:endParaRPr>
          </a:p>
        </p:txBody>
      </p:sp>
      <p:sp>
        <p:nvSpPr>
          <p:cNvPr id="16386" name="Subtitle 2"/>
          <p:cNvSpPr>
            <a:spLocks noGrp="1"/>
          </p:cNvSpPr>
          <p:nvPr>
            <p:ph type="subTitle" idx="1"/>
          </p:nvPr>
        </p:nvSpPr>
        <p:spPr/>
        <p:txBody>
          <a:bodyPr/>
          <a:lstStyle/>
          <a:p>
            <a:r>
              <a:rPr lang="fr-CH" altLang="ja-JP" smtClean="0">
                <a:ea typeface="MS PGothic" pitchFamily="34" charset="-128"/>
              </a:rPr>
              <a:t>Osamu Ochiai</a:t>
            </a:r>
          </a:p>
          <a:p>
            <a:r>
              <a:rPr lang="fr-CH" altLang="ja-JP" smtClean="0">
                <a:ea typeface="MS PGothic" pitchFamily="34" charset="-128"/>
              </a:rPr>
              <a:t>GEO Secretariat</a:t>
            </a:r>
          </a:p>
          <a:p>
            <a:r>
              <a:rPr lang="fr-CH" altLang="ja-JP" smtClean="0">
                <a:ea typeface="MS PGothic" pitchFamily="34" charset="-128"/>
              </a:rPr>
              <a:t>CEOS/WGISS, Tsukuba, Japan</a:t>
            </a:r>
          </a:p>
          <a:p>
            <a:r>
              <a:rPr lang="fr-CH" altLang="ja-JP" smtClean="0">
                <a:ea typeface="MS PGothic" pitchFamily="34" charset="-128"/>
              </a:rPr>
              <a:t>May 11-15,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a:xfrm>
            <a:off x="179388" y="836613"/>
            <a:ext cx="8575675" cy="969962"/>
          </a:xfrm>
        </p:spPr>
        <p:txBody>
          <a:bodyPr/>
          <a:lstStyle/>
          <a:p>
            <a:pPr algn="ctr"/>
            <a:r>
              <a:rPr lang="en-GB" altLang="ja-JP" smtClean="0">
                <a:ea typeface="MS PGothic" pitchFamily="34" charset="-128"/>
              </a:rPr>
              <a:t/>
            </a:r>
            <a:br>
              <a:rPr lang="en-GB" altLang="ja-JP" smtClean="0">
                <a:ea typeface="MS PGothic" pitchFamily="34" charset="-128"/>
              </a:rPr>
            </a:br>
            <a:r>
              <a:rPr lang="en-GB" altLang="ja-JP" sz="3600" smtClean="0">
                <a:solidFill>
                  <a:srgbClr val="4597A0"/>
                </a:solidFill>
                <a:ea typeface="MS PGothic" pitchFamily="34" charset="-128"/>
              </a:rPr>
              <a:t>New Functionalities Implemented</a:t>
            </a:r>
          </a:p>
        </p:txBody>
      </p:sp>
      <p:sp>
        <p:nvSpPr>
          <p:cNvPr id="3" name="Segnaposto contenuto 2"/>
          <p:cNvSpPr>
            <a:spLocks noGrp="1"/>
          </p:cNvSpPr>
          <p:nvPr>
            <p:ph idx="1"/>
          </p:nvPr>
        </p:nvSpPr>
        <p:spPr>
          <a:xfrm>
            <a:off x="127000" y="2146300"/>
            <a:ext cx="4437063" cy="4378325"/>
          </a:xfrm>
        </p:spPr>
        <p:txBody>
          <a:bodyPr>
            <a:normAutofit fontScale="47500" lnSpcReduction="20000"/>
          </a:bodyPr>
          <a:lstStyle/>
          <a:p>
            <a:pPr>
              <a:defRPr/>
            </a:pPr>
            <a:r>
              <a:rPr lang="en-GB" sz="4200" dirty="0"/>
              <a:t>New Standards/Protocol </a:t>
            </a:r>
            <a:r>
              <a:rPr lang="en-GB" sz="4200" dirty="0" smtClean="0"/>
              <a:t>Supported by the DAB:</a:t>
            </a:r>
            <a:endParaRPr lang="en-GB" sz="4200" dirty="0"/>
          </a:p>
          <a:p>
            <a:pPr marL="685800" lvl="1">
              <a:defRPr/>
            </a:pPr>
            <a:r>
              <a:rPr lang="en-GB" sz="4200" dirty="0" smtClean="0"/>
              <a:t>ESRI </a:t>
            </a:r>
            <a:r>
              <a:rPr lang="en-GB" sz="4200" dirty="0"/>
              <a:t>Map Server</a:t>
            </a:r>
          </a:p>
          <a:p>
            <a:pPr marL="685800" lvl="1">
              <a:defRPr/>
            </a:pPr>
            <a:r>
              <a:rPr lang="en-GB" sz="4200" dirty="0"/>
              <a:t>Grads Data Server</a:t>
            </a:r>
          </a:p>
          <a:p>
            <a:pPr marL="685800" lvl="1">
              <a:defRPr/>
            </a:pPr>
            <a:r>
              <a:rPr lang="en-GB" sz="4200" dirty="0"/>
              <a:t>CKAN</a:t>
            </a:r>
          </a:p>
          <a:p>
            <a:pPr marL="685800" lvl="1">
              <a:defRPr/>
            </a:pPr>
            <a:r>
              <a:rPr lang="en-GB" sz="4200" dirty="0"/>
              <a:t>DCAT</a:t>
            </a:r>
          </a:p>
          <a:p>
            <a:pPr marL="685800" lvl="1">
              <a:defRPr/>
            </a:pPr>
            <a:r>
              <a:rPr lang="en-GB" sz="4200" dirty="0"/>
              <a:t>BCO-DMO</a:t>
            </a:r>
          </a:p>
          <a:p>
            <a:pPr marL="685800" lvl="1">
              <a:defRPr/>
            </a:pPr>
            <a:r>
              <a:rPr lang="en-GB" sz="4200" dirty="0"/>
              <a:t>IRIS Services (Event, Station)</a:t>
            </a:r>
          </a:p>
          <a:p>
            <a:pPr marL="685800" lvl="1">
              <a:defRPr/>
            </a:pPr>
            <a:r>
              <a:rPr lang="en-GB" sz="4200" dirty="0"/>
              <a:t>Hydro Server/HIS Central </a:t>
            </a:r>
            <a:r>
              <a:rPr lang="en-GB" sz="4200" dirty="0" smtClean="0"/>
              <a:t>profiler</a:t>
            </a:r>
          </a:p>
          <a:p>
            <a:pPr marL="685800" lvl="1">
              <a:defRPr/>
            </a:pPr>
            <a:r>
              <a:rPr lang="en-GB" sz="4200" dirty="0" smtClean="0"/>
              <a:t>New GBIF REST API</a:t>
            </a:r>
          </a:p>
          <a:p>
            <a:pPr marL="685800" lvl="1">
              <a:defRPr/>
            </a:pPr>
            <a:r>
              <a:rPr lang="en-GB" sz="4200" dirty="0"/>
              <a:t>HTTP-GET implementation of CSW/ISO</a:t>
            </a:r>
          </a:p>
          <a:p>
            <a:pPr marL="685800" lvl="1">
              <a:defRPr/>
            </a:pPr>
            <a:r>
              <a:rPr lang="en-GB" sz="4200" dirty="0"/>
              <a:t>Generic Web Accessible Folder for shape </a:t>
            </a:r>
            <a:r>
              <a:rPr lang="en-GB" sz="4200" dirty="0" smtClean="0"/>
              <a:t>files</a:t>
            </a:r>
            <a:endParaRPr lang="en-GB" sz="4200" dirty="0"/>
          </a:p>
          <a:p>
            <a:pPr>
              <a:defRPr/>
            </a:pPr>
            <a:endParaRPr lang="en-GB" dirty="0"/>
          </a:p>
        </p:txBody>
      </p:sp>
      <p:sp>
        <p:nvSpPr>
          <p:cNvPr id="4" name="Segnaposto contenuto 2"/>
          <p:cNvSpPr txBox="1">
            <a:spLocks/>
          </p:cNvSpPr>
          <p:nvPr/>
        </p:nvSpPr>
        <p:spPr bwMode="auto">
          <a:xfrm>
            <a:off x="4789488" y="2146300"/>
            <a:ext cx="3778250" cy="4306888"/>
          </a:xfrm>
          <a:prstGeom prst="rect">
            <a:avLst/>
          </a:prstGeom>
          <a:noFill/>
          <a:ln>
            <a:noFill/>
          </a:ln>
          <a:effectLst>
            <a:outerShdw blurRad="50800"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rgbClr val="002060"/>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rgbClr val="002060"/>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rgbClr val="002060"/>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rgbClr val="002060"/>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rgbClr val="002060"/>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defRPr/>
            </a:pPr>
            <a:r>
              <a:rPr lang="en-GB" sz="2000" dirty="0" smtClean="0"/>
              <a:t>New Functionalities implemented by the DAB and/or the GWP:</a:t>
            </a:r>
          </a:p>
          <a:p>
            <a:pPr marL="685800" lvl="1">
              <a:defRPr/>
            </a:pPr>
            <a:r>
              <a:rPr lang="en-GB" sz="2000" dirty="0" smtClean="0"/>
              <a:t>User authentication</a:t>
            </a:r>
          </a:p>
          <a:p>
            <a:pPr marL="685800" lvl="1">
              <a:defRPr/>
            </a:pPr>
            <a:r>
              <a:rPr lang="en-GB" sz="2000" dirty="0" smtClean="0"/>
              <a:t>Usage statistics</a:t>
            </a:r>
          </a:p>
          <a:p>
            <a:pPr marL="685800" lvl="1">
              <a:defRPr/>
            </a:pPr>
            <a:r>
              <a:rPr lang="en-GB" sz="2000" dirty="0" smtClean="0"/>
              <a:t>Performance Metrics</a:t>
            </a:r>
          </a:p>
          <a:p>
            <a:pPr marL="685800" lvl="1">
              <a:defRPr/>
            </a:pPr>
            <a:r>
              <a:rPr lang="en-GB" sz="2000" dirty="0" smtClean="0"/>
              <a:t>JavaScript APIs</a:t>
            </a:r>
          </a:p>
          <a:p>
            <a:pPr marL="685800" lvl="1">
              <a:defRPr/>
            </a:pPr>
            <a:r>
              <a:rPr lang="en-GB" sz="2000" dirty="0" smtClean="0"/>
              <a:t>Discovery Result Refinement</a:t>
            </a:r>
          </a:p>
          <a:p>
            <a:pPr>
              <a:defRPr/>
            </a:pPr>
            <a:endParaRPr lang="en-GB" sz="1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a:xfrm>
            <a:off x="355600" y="390525"/>
            <a:ext cx="8656638" cy="969963"/>
          </a:xfrm>
        </p:spPr>
        <p:txBody>
          <a:bodyPr/>
          <a:lstStyle/>
          <a:p>
            <a:r>
              <a:rPr lang="en-GB" altLang="ja-JP" sz="3600" smtClean="0">
                <a:solidFill>
                  <a:srgbClr val="4597A0"/>
                </a:solidFill>
                <a:ea typeface="MS PGothic" pitchFamily="34" charset="-128"/>
                <a:cs typeface="Arial" pitchFamily="34" charset="0"/>
              </a:rPr>
              <a:t>GCI (GEO DAB) Usage Statistics</a:t>
            </a:r>
          </a:p>
        </p:txBody>
      </p:sp>
      <p:sp>
        <p:nvSpPr>
          <p:cNvPr id="3" name="Segnaposto contenuto 2"/>
          <p:cNvSpPr>
            <a:spLocks noGrp="1"/>
          </p:cNvSpPr>
          <p:nvPr>
            <p:ph sz="half" idx="1"/>
          </p:nvPr>
        </p:nvSpPr>
        <p:spPr>
          <a:xfrm>
            <a:off x="287338" y="2954338"/>
            <a:ext cx="5213350" cy="2633662"/>
          </a:xfrm>
        </p:spPr>
        <p:txBody>
          <a:bodyPr>
            <a:normAutofit fontScale="85000" lnSpcReduction="20000"/>
          </a:bodyPr>
          <a:lstStyle/>
          <a:p>
            <a:pPr>
              <a:defRPr/>
            </a:pPr>
            <a:r>
              <a:rPr lang="en-GB" b="1" dirty="0"/>
              <a:t>Number of Discovery Queries </a:t>
            </a:r>
            <a:r>
              <a:rPr lang="en-GB" dirty="0"/>
              <a:t>finalized</a:t>
            </a:r>
          </a:p>
          <a:p>
            <a:pPr marL="630238">
              <a:defRPr/>
            </a:pPr>
            <a:r>
              <a:rPr lang="en-GB" dirty="0" smtClean="0"/>
              <a:t>Most Searched </a:t>
            </a:r>
            <a:r>
              <a:rPr lang="en-GB" dirty="0" smtClean="0">
                <a:solidFill>
                  <a:srgbClr val="02679D"/>
                </a:solidFill>
              </a:rPr>
              <a:t>Keywords</a:t>
            </a:r>
          </a:p>
          <a:p>
            <a:pPr marL="630238">
              <a:defRPr/>
            </a:pPr>
            <a:r>
              <a:rPr lang="en-GB" dirty="0"/>
              <a:t>Most </a:t>
            </a:r>
            <a:r>
              <a:rPr lang="en-GB" dirty="0" smtClean="0"/>
              <a:t>Searched </a:t>
            </a:r>
            <a:r>
              <a:rPr lang="en-GB" dirty="0" smtClean="0">
                <a:solidFill>
                  <a:schemeClr val="accent4">
                    <a:lumMod val="75000"/>
                  </a:schemeClr>
                </a:solidFill>
              </a:rPr>
              <a:t>Data Sources</a:t>
            </a:r>
            <a:endParaRPr lang="en-GB" dirty="0">
              <a:solidFill>
                <a:schemeClr val="accent4">
                  <a:lumMod val="75000"/>
                </a:schemeClr>
              </a:solidFill>
            </a:endParaRPr>
          </a:p>
          <a:p>
            <a:pPr>
              <a:defRPr/>
            </a:pPr>
            <a:r>
              <a:rPr lang="en-GB" dirty="0"/>
              <a:t>Most Used </a:t>
            </a:r>
            <a:r>
              <a:rPr lang="en-GB" b="1" dirty="0"/>
              <a:t>Query </a:t>
            </a:r>
            <a:r>
              <a:rPr lang="en-GB" b="1" dirty="0" smtClean="0"/>
              <a:t>Constraints</a:t>
            </a:r>
            <a:r>
              <a:rPr lang="en-GB" dirty="0" smtClean="0"/>
              <a:t>:</a:t>
            </a:r>
            <a:endParaRPr lang="en-GB" dirty="0"/>
          </a:p>
          <a:p>
            <a:pPr marL="630238">
              <a:defRPr/>
            </a:pPr>
            <a:r>
              <a:rPr lang="en-GB" dirty="0" smtClean="0">
                <a:solidFill>
                  <a:srgbClr val="FF6600"/>
                </a:solidFill>
              </a:rPr>
              <a:t>Single </a:t>
            </a:r>
            <a:r>
              <a:rPr lang="en-GB" dirty="0"/>
              <a:t>constraint</a:t>
            </a:r>
          </a:p>
          <a:p>
            <a:pPr marL="630238">
              <a:defRPr/>
            </a:pPr>
            <a:r>
              <a:rPr lang="en-GB" dirty="0" smtClean="0">
                <a:solidFill>
                  <a:schemeClr val="accent1">
                    <a:lumMod val="50000"/>
                  </a:schemeClr>
                </a:solidFill>
              </a:rPr>
              <a:t>Complex </a:t>
            </a:r>
            <a:r>
              <a:rPr lang="en-GB" dirty="0"/>
              <a:t>constraint</a:t>
            </a:r>
            <a:endParaRPr lang="en-GB" dirty="0" smtClean="0">
              <a:solidFill>
                <a:schemeClr val="accent1">
                  <a:lumMod val="50000"/>
                </a:schemeClr>
              </a:solidFill>
            </a:endParaRPr>
          </a:p>
        </p:txBody>
      </p:sp>
      <p:sp>
        <p:nvSpPr>
          <p:cNvPr id="5" name="Segnaposto contenuto 2"/>
          <p:cNvSpPr txBox="1">
            <a:spLocks/>
          </p:cNvSpPr>
          <p:nvPr/>
        </p:nvSpPr>
        <p:spPr bwMode="auto">
          <a:xfrm>
            <a:off x="57150" y="5400675"/>
            <a:ext cx="5443538" cy="912813"/>
          </a:xfrm>
          <a:prstGeom prst="rect">
            <a:avLst/>
          </a:prstGeom>
          <a:noFill/>
          <a:ln>
            <a:noFill/>
          </a:ln>
          <a:effectLst>
            <a:outerShdw blurRad="50800"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000" b="1" u="sng">
                <a:solidFill>
                  <a:schemeClr val="tx2"/>
                </a:solidFill>
                <a:latin typeface="Tahoma" pitchFamily="34" charset="0"/>
                <a:ea typeface="MS PGothic" pitchFamily="34" charset="-128"/>
              </a:defRPr>
            </a:lvl1pPr>
            <a:lvl2pPr marL="742950" indent="-285750" defTabSz="457200">
              <a:defRPr sz="2000" b="1" u="sng">
                <a:solidFill>
                  <a:schemeClr val="tx2"/>
                </a:solidFill>
                <a:latin typeface="Tahoma" pitchFamily="34" charset="0"/>
                <a:ea typeface="MS PGothic" pitchFamily="34" charset="-128"/>
              </a:defRPr>
            </a:lvl2pPr>
            <a:lvl3pPr marL="1143000" indent="-228600" defTabSz="457200">
              <a:defRPr sz="2000" b="1" u="sng">
                <a:solidFill>
                  <a:schemeClr val="tx2"/>
                </a:solidFill>
                <a:latin typeface="Tahoma" pitchFamily="34" charset="0"/>
                <a:ea typeface="MS PGothic" pitchFamily="34" charset="-128"/>
              </a:defRPr>
            </a:lvl3pPr>
            <a:lvl4pPr marL="1600200" indent="-228600" defTabSz="457200">
              <a:defRPr sz="2000" b="1" u="sng">
                <a:solidFill>
                  <a:schemeClr val="tx2"/>
                </a:solidFill>
                <a:latin typeface="Tahoma" pitchFamily="34" charset="0"/>
                <a:ea typeface="MS PGothic" pitchFamily="34" charset="-128"/>
              </a:defRPr>
            </a:lvl4pPr>
            <a:lvl5pPr marL="2057400" indent="-228600" defTabSz="457200">
              <a:defRPr sz="2000" b="1" u="sng">
                <a:solidFill>
                  <a:schemeClr val="tx2"/>
                </a:solidFill>
                <a:latin typeface="Tahoma" pitchFamily="34" charset="0"/>
                <a:ea typeface="MS PGothic" pitchFamily="34" charset="-128"/>
              </a:defRPr>
            </a:lvl5pPr>
            <a:lvl6pPr marL="2514600" indent="-228600" algn="ctr" defTabSz="457200"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defTabSz="457200"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defTabSz="457200"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defTabSz="457200" fontAlgn="base">
              <a:spcBef>
                <a:spcPct val="0"/>
              </a:spcBef>
              <a:spcAft>
                <a:spcPct val="0"/>
              </a:spcAft>
              <a:defRPr sz="2000" b="1" u="sng">
                <a:solidFill>
                  <a:schemeClr val="tx2"/>
                </a:solidFill>
                <a:latin typeface="Tahoma" pitchFamily="34" charset="0"/>
                <a:ea typeface="MS PGothic" pitchFamily="34" charset="-128"/>
              </a:defRPr>
            </a:lvl9pPr>
          </a:lstStyle>
          <a:p>
            <a:pPr algn="just">
              <a:spcBef>
                <a:spcPct val="20000"/>
              </a:spcBef>
              <a:spcAft>
                <a:spcPts val="600"/>
              </a:spcAft>
              <a:buClr>
                <a:srgbClr val="99CB38"/>
              </a:buClr>
              <a:buFont typeface="Wingdings 2" pitchFamily="18" charset="2"/>
              <a:buNone/>
            </a:pPr>
            <a:r>
              <a:rPr lang="en-US" altLang="ja-JP" sz="1400">
                <a:solidFill>
                  <a:srgbClr val="002060"/>
                </a:solidFill>
                <a:latin typeface="Century Gothic" pitchFamily="34" charset="0"/>
              </a:rPr>
              <a:t>* </a:t>
            </a:r>
            <a:r>
              <a:rPr lang="en-US" altLang="ja-JP" sz="1400">
                <a:solidFill>
                  <a:srgbClr val="0D0D0D"/>
                </a:solidFill>
                <a:latin typeface="Century Gothic" pitchFamily="34" charset="0"/>
              </a:rPr>
              <a:t>Only User</a:t>
            </a:r>
            <a:r>
              <a:rPr lang="en-US" altLang="en-US" sz="1400">
                <a:solidFill>
                  <a:srgbClr val="0D0D0D"/>
                </a:solidFill>
                <a:latin typeface="Century Gothic" pitchFamily="34" charset="0"/>
              </a:rPr>
              <a:t>’</a:t>
            </a:r>
            <a:r>
              <a:rPr lang="en-US" altLang="ja-JP" sz="1400">
                <a:solidFill>
                  <a:srgbClr val="0D0D0D"/>
                </a:solidFill>
                <a:latin typeface="Century Gothic" pitchFamily="34" charset="0"/>
              </a:rPr>
              <a:t>s requests contribute to the statistics</a:t>
            </a:r>
            <a:endParaRPr lang="en-GB" altLang="ja-JP" sz="1400">
              <a:solidFill>
                <a:srgbClr val="0D0D0D"/>
              </a:solidFill>
              <a:latin typeface="Century Gothic" pitchFamily="34" charset="0"/>
            </a:endParaRPr>
          </a:p>
        </p:txBody>
      </p:sp>
      <p:grpSp>
        <p:nvGrpSpPr>
          <p:cNvPr id="28676" name="Gruppo 10"/>
          <p:cNvGrpSpPr>
            <a:grpSpLocks/>
          </p:cNvGrpSpPr>
          <p:nvPr/>
        </p:nvGrpSpPr>
        <p:grpSpPr bwMode="auto">
          <a:xfrm>
            <a:off x="57150" y="2317750"/>
            <a:ext cx="5011738" cy="441325"/>
            <a:chOff x="1002783" y="3189226"/>
            <a:chExt cx="6256178" cy="440843"/>
          </a:xfrm>
        </p:grpSpPr>
        <p:sp>
          <p:nvSpPr>
            <p:cNvPr id="7" name="Rettangolo arrotondato 6"/>
            <p:cNvSpPr>
              <a:spLocks noChangeArrowheads="1"/>
            </p:cNvSpPr>
            <p:nvPr/>
          </p:nvSpPr>
          <p:spPr bwMode="auto">
            <a:xfrm>
              <a:off x="1002783" y="3189226"/>
              <a:ext cx="1311875" cy="440843"/>
            </a:xfrm>
            <a:prstGeom prst="roundRect">
              <a:avLst>
                <a:gd name="adj" fmla="val 16667"/>
              </a:avLst>
            </a:prstGeom>
            <a:solidFill>
              <a:schemeClr val="accent1"/>
            </a:solidFill>
            <a:ln w="38100">
              <a:solidFill>
                <a:schemeClr val="bg1"/>
              </a:solidFill>
              <a:round/>
              <a:headEnd/>
              <a:tailEnd/>
            </a:ln>
            <a:effectLst>
              <a:outerShdw blurRad="40000" dist="20000" dir="5400000" rotWithShape="0">
                <a:srgbClr val="808080">
                  <a:alpha val="37999"/>
                </a:srgbClr>
              </a:outerShdw>
            </a:effectLst>
          </p:spPr>
          <p:txBody>
            <a:bodyPr anchor="ctr"/>
            <a:lstStyle/>
            <a:p>
              <a:pPr>
                <a:defRPr/>
              </a:pPr>
              <a:r>
                <a:rPr lang="en-GB" sz="1600" dirty="0">
                  <a:solidFill>
                    <a:prstClr val="white"/>
                  </a:solidFill>
                  <a:latin typeface="Century Gothic"/>
                  <a:ea typeface="+mn-ea"/>
                </a:rPr>
                <a:t>All Time</a:t>
              </a:r>
            </a:p>
          </p:txBody>
        </p:sp>
        <p:sp>
          <p:nvSpPr>
            <p:cNvPr id="8" name="Rettangolo arrotondato 7"/>
            <p:cNvSpPr>
              <a:spLocks noChangeArrowheads="1"/>
            </p:cNvSpPr>
            <p:nvPr/>
          </p:nvSpPr>
          <p:spPr bwMode="auto">
            <a:xfrm>
              <a:off x="2566333" y="3189226"/>
              <a:ext cx="1311875" cy="440843"/>
            </a:xfrm>
            <a:prstGeom prst="roundRect">
              <a:avLst>
                <a:gd name="adj" fmla="val 16667"/>
              </a:avLst>
            </a:prstGeom>
            <a:solidFill>
              <a:schemeClr val="accent2"/>
            </a:solidFill>
            <a:ln w="38100">
              <a:solidFill>
                <a:schemeClr val="bg1"/>
              </a:solidFill>
              <a:round/>
              <a:headEnd/>
              <a:tailEnd/>
            </a:ln>
            <a:effectLst>
              <a:outerShdw blurRad="40000" dist="20000" dir="5400000" rotWithShape="0">
                <a:srgbClr val="808080">
                  <a:alpha val="37999"/>
                </a:srgbClr>
              </a:outerShdw>
            </a:effectLst>
          </p:spPr>
          <p:txBody>
            <a:bodyPr anchor="ctr"/>
            <a:lstStyle/>
            <a:p>
              <a:pPr>
                <a:defRPr/>
              </a:pPr>
              <a:r>
                <a:rPr lang="en-GB" sz="1600" dirty="0">
                  <a:solidFill>
                    <a:prstClr val="white"/>
                  </a:solidFill>
                  <a:latin typeface="Century Gothic"/>
                  <a:ea typeface="+mn-ea"/>
                </a:rPr>
                <a:t>Yearly</a:t>
              </a:r>
            </a:p>
          </p:txBody>
        </p:sp>
        <p:sp>
          <p:nvSpPr>
            <p:cNvPr id="9" name="Rettangolo arrotondato 8"/>
            <p:cNvSpPr>
              <a:spLocks noChangeArrowheads="1"/>
            </p:cNvSpPr>
            <p:nvPr/>
          </p:nvSpPr>
          <p:spPr bwMode="auto">
            <a:xfrm>
              <a:off x="4219057" y="3189226"/>
              <a:ext cx="1311875" cy="440843"/>
            </a:xfrm>
            <a:prstGeom prst="roundRect">
              <a:avLst>
                <a:gd name="adj" fmla="val 16667"/>
              </a:avLst>
            </a:prstGeom>
            <a:solidFill>
              <a:srgbClr val="FFFFFF"/>
            </a:solidFill>
            <a:ln w="38100">
              <a:solidFill>
                <a:schemeClr val="bg1"/>
              </a:solidFill>
              <a:round/>
              <a:headEnd/>
              <a:tailEnd/>
            </a:ln>
            <a:effectLst>
              <a:outerShdw blurRad="40000" dist="20000" dir="5400000" rotWithShape="0">
                <a:srgbClr val="808080">
                  <a:alpha val="37999"/>
                </a:srgbClr>
              </a:outerShdw>
            </a:effectLst>
          </p:spPr>
          <p:txBody>
            <a:bodyPr anchor="ctr"/>
            <a:lstStyle/>
            <a:p>
              <a:pPr>
                <a:defRPr/>
              </a:pPr>
              <a:r>
                <a:rPr lang="en-GB" sz="1600" dirty="0">
                  <a:solidFill>
                    <a:prstClr val="white"/>
                  </a:solidFill>
                  <a:latin typeface="Century Gothic"/>
                  <a:ea typeface="+mn-ea"/>
                </a:rPr>
                <a:t>Monthly</a:t>
              </a:r>
            </a:p>
          </p:txBody>
        </p:sp>
        <p:sp>
          <p:nvSpPr>
            <p:cNvPr id="10" name="Rettangolo arrotondato 9"/>
            <p:cNvSpPr>
              <a:spLocks noChangeArrowheads="1"/>
            </p:cNvSpPr>
            <p:nvPr/>
          </p:nvSpPr>
          <p:spPr bwMode="auto">
            <a:xfrm>
              <a:off x="5947086" y="3189226"/>
              <a:ext cx="1311875" cy="440843"/>
            </a:xfrm>
            <a:prstGeom prst="roundRect">
              <a:avLst>
                <a:gd name="adj" fmla="val 16667"/>
              </a:avLst>
            </a:prstGeom>
            <a:solidFill>
              <a:srgbClr val="2D2D8A"/>
            </a:solidFill>
            <a:ln w="38100">
              <a:solidFill>
                <a:schemeClr val="bg1"/>
              </a:solidFill>
              <a:round/>
              <a:headEnd/>
              <a:tailEnd/>
            </a:ln>
            <a:effectLst>
              <a:outerShdw blurRad="40000" dist="20000" dir="5400000" rotWithShape="0">
                <a:srgbClr val="808080">
                  <a:alpha val="37999"/>
                </a:srgbClr>
              </a:outerShdw>
            </a:effectLst>
          </p:spPr>
          <p:txBody>
            <a:bodyPr anchor="ctr"/>
            <a:lstStyle/>
            <a:p>
              <a:pPr>
                <a:defRPr/>
              </a:pPr>
              <a:r>
                <a:rPr lang="en-GB" sz="1600" dirty="0">
                  <a:solidFill>
                    <a:prstClr val="white"/>
                  </a:solidFill>
                  <a:latin typeface="Century Gothic"/>
                  <a:ea typeface="+mn-ea"/>
                </a:rPr>
                <a:t>Daily</a:t>
              </a:r>
            </a:p>
          </p:txBody>
        </p:sp>
      </p:grpSp>
      <p:sp>
        <p:nvSpPr>
          <p:cNvPr id="12" name="Rettangolo 11"/>
          <p:cNvSpPr>
            <a:spLocks noChangeArrowheads="1"/>
          </p:cNvSpPr>
          <p:nvPr/>
        </p:nvSpPr>
        <p:spPr bwMode="auto">
          <a:xfrm>
            <a:off x="3932238" y="1628775"/>
            <a:ext cx="5211762" cy="368300"/>
          </a:xfrm>
          <a:prstGeom prst="rect">
            <a:avLst/>
          </a:prstGeom>
          <a:gradFill rotWithShape="1">
            <a:gsLst>
              <a:gs pos="0">
                <a:srgbClr val="000000"/>
              </a:gs>
              <a:gs pos="20000">
                <a:srgbClr val="000000"/>
              </a:gs>
              <a:gs pos="100000">
                <a:srgbClr val="000000"/>
              </a:gs>
            </a:gsLst>
            <a:lin ang="5400000"/>
          </a:gradFill>
          <a:ln w="9525">
            <a:solidFill>
              <a:srgbClr val="000000"/>
            </a:solidFill>
            <a:miter lim="800000"/>
            <a:headEnd/>
            <a:tailEnd/>
          </a:ln>
          <a:effectLst>
            <a:outerShdw blurRad="40000" dist="23000" dir="5400000" rotWithShape="0">
              <a:srgbClr val="808080">
                <a:alpha val="34999"/>
              </a:srgbClr>
            </a:outerShdw>
          </a:effectLst>
        </p:spPr>
        <p:txBody>
          <a:bodyPr>
            <a:spAutoFit/>
          </a:bodyPr>
          <a:lstStyle/>
          <a:p>
            <a:pPr>
              <a:defRPr/>
            </a:pPr>
            <a:r>
              <a:rPr lang="en-US" dirty="0">
                <a:solidFill>
                  <a:prstClr val="white"/>
                </a:solidFill>
                <a:latin typeface="Century Gothic"/>
                <a:ea typeface="+mn-ea"/>
              </a:rPr>
              <a:t>Monitor and assess the GCI/GEO DAB Usage*</a:t>
            </a:r>
            <a:endParaRPr lang="it-IT" dirty="0">
              <a:solidFill>
                <a:prstClr val="white"/>
              </a:solidFill>
              <a:latin typeface="Century Gothic"/>
              <a:ea typeface="+mn-ea"/>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6613" y="2151063"/>
            <a:ext cx="3095625" cy="41624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rcRect r="8873"/>
          <a:stretch>
            <a:fillRect/>
          </a:stretch>
        </p:blipFill>
        <p:spPr bwMode="auto">
          <a:xfrm>
            <a:off x="250825" y="836613"/>
            <a:ext cx="8632825" cy="3582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3081612" y="1288373"/>
            <a:ext cx="5487400" cy="92333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marL="285750" indent="-285750">
              <a:buFont typeface="Arial" panose="020B0604020202020204" pitchFamily="34" charset="0"/>
              <a:buChar char="•"/>
              <a:defRPr/>
            </a:pPr>
            <a:r>
              <a:rPr lang="en-US" dirty="0">
                <a:solidFill>
                  <a:prstClr val="white"/>
                </a:solidFill>
                <a:latin typeface="Century Gothic"/>
              </a:rPr>
              <a:t>2014: more than 410 thousands</a:t>
            </a:r>
          </a:p>
          <a:p>
            <a:pPr marL="285750" indent="-285750">
              <a:buFont typeface="Arial" panose="020B0604020202020204" pitchFamily="34" charset="0"/>
              <a:buChar char="•"/>
              <a:defRPr/>
            </a:pPr>
            <a:r>
              <a:rPr lang="en-US" dirty="0">
                <a:solidFill>
                  <a:prstClr val="white"/>
                </a:solidFill>
                <a:latin typeface="Century Gothic"/>
              </a:rPr>
              <a:t>First 4 months 2015: more than 150 thousands</a:t>
            </a:r>
          </a:p>
          <a:p>
            <a:pPr marL="285750" indent="-285750">
              <a:buFont typeface="Arial" panose="020B0604020202020204" pitchFamily="34" charset="0"/>
              <a:buChar char="•"/>
              <a:defRPr/>
            </a:pPr>
            <a:r>
              <a:rPr lang="en-US" dirty="0">
                <a:solidFill>
                  <a:prstClr val="white"/>
                </a:solidFill>
                <a:latin typeface="Century Gothic"/>
              </a:rPr>
              <a:t>Last two weeks: around 12 thousand per day</a:t>
            </a:r>
          </a:p>
        </p:txBody>
      </p:sp>
      <p:pic>
        <p:nvPicPr>
          <p:cNvPr id="14" name="Immagin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338" y="1960563"/>
            <a:ext cx="7991475" cy="4191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14"/>
          <p:cNvSpPr txBox="1"/>
          <p:nvPr/>
        </p:nvSpPr>
        <p:spPr>
          <a:xfrm>
            <a:off x="2709490" y="2539191"/>
            <a:ext cx="2651760" cy="1754326"/>
          </a:xfrm>
          <a:prstGeom prst="rect">
            <a:avLst/>
          </a:prstGeom>
        </p:spPr>
        <p:style>
          <a:lnRef idx="0">
            <a:schemeClr val="dk1"/>
          </a:lnRef>
          <a:fillRef idx="3">
            <a:schemeClr val="dk1"/>
          </a:fillRef>
          <a:effectRef idx="3">
            <a:schemeClr val="dk1"/>
          </a:effectRef>
          <a:fontRef idx="minor">
            <a:schemeClr val="lt1"/>
          </a:fontRef>
        </p:style>
        <p:txBody>
          <a:bodyPr>
            <a:spAutoFit/>
          </a:bodyPr>
          <a:lstStyle>
            <a:lvl1pPr marL="342900" indent="-342900">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pPr>
              <a:buFont typeface="Arial" pitchFamily="34" charset="0"/>
              <a:buAutoNum type="arabicPeriod"/>
            </a:pPr>
            <a:r>
              <a:rPr lang="en-US" altLang="ja-JP">
                <a:solidFill>
                  <a:srgbClr val="FFFFFF"/>
                </a:solidFill>
                <a:latin typeface="Century Gothic" pitchFamily="34" charset="0"/>
              </a:rPr>
              <a:t>Temperature</a:t>
            </a:r>
          </a:p>
          <a:p>
            <a:pPr>
              <a:buFont typeface="Arial" pitchFamily="34" charset="0"/>
              <a:buAutoNum type="arabicPeriod"/>
            </a:pPr>
            <a:r>
              <a:rPr lang="en-US" altLang="ja-JP">
                <a:solidFill>
                  <a:srgbClr val="FFFFFF"/>
                </a:solidFill>
                <a:latin typeface="Century Gothic" pitchFamily="34" charset="0"/>
              </a:rPr>
              <a:t>River Discharge</a:t>
            </a:r>
          </a:p>
          <a:p>
            <a:pPr>
              <a:buFont typeface="Arial" pitchFamily="34" charset="0"/>
              <a:buAutoNum type="arabicPeriod"/>
            </a:pPr>
            <a:r>
              <a:rPr lang="en-US" altLang="ja-JP">
                <a:solidFill>
                  <a:srgbClr val="FFFFFF"/>
                </a:solidFill>
                <a:latin typeface="Century Gothic" pitchFamily="34" charset="0"/>
              </a:rPr>
              <a:t>Precipitation</a:t>
            </a:r>
          </a:p>
          <a:p>
            <a:pPr>
              <a:buFont typeface="Arial" pitchFamily="34" charset="0"/>
              <a:buAutoNum type="arabicPeriod"/>
            </a:pPr>
            <a:r>
              <a:rPr lang="en-US" altLang="ja-JP">
                <a:solidFill>
                  <a:srgbClr val="FFFFFF"/>
                </a:solidFill>
                <a:latin typeface="Century Gothic" pitchFamily="34" charset="0"/>
              </a:rPr>
              <a:t>Lan Cover</a:t>
            </a:r>
          </a:p>
          <a:p>
            <a:pPr>
              <a:buFont typeface="Arial" pitchFamily="34" charset="0"/>
              <a:buAutoNum type="arabicPeriod"/>
            </a:pPr>
            <a:r>
              <a:rPr lang="en-US" altLang="ja-JP">
                <a:solidFill>
                  <a:srgbClr val="FFFFFF"/>
                </a:solidFill>
                <a:latin typeface="Century Gothic" pitchFamily="34" charset="0"/>
              </a:rPr>
              <a:t>…. .</a:t>
            </a:r>
          </a:p>
          <a:p>
            <a:endParaRPr lang="en-US" altLang="ja-JP">
              <a:solidFill>
                <a:srgbClr val="FFFFFF"/>
              </a:solidFill>
              <a:latin typeface="Century Gothic" pitchFamily="34" charset="0"/>
            </a:endParaRPr>
          </a:p>
        </p:txBody>
      </p:sp>
      <p:pic>
        <p:nvPicPr>
          <p:cNvPr id="16" name="Immagin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7475" y="1466850"/>
            <a:ext cx="8255000" cy="423703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16"/>
          <p:cNvSpPr txBox="1"/>
          <p:nvPr/>
        </p:nvSpPr>
        <p:spPr>
          <a:xfrm>
            <a:off x="3117665" y="2554219"/>
            <a:ext cx="2651760" cy="2031325"/>
          </a:xfrm>
          <a:prstGeom prst="rect">
            <a:avLst/>
          </a:prstGeom>
        </p:spPr>
        <p:style>
          <a:lnRef idx="0">
            <a:schemeClr val="dk1"/>
          </a:lnRef>
          <a:fillRef idx="3">
            <a:schemeClr val="dk1"/>
          </a:fillRef>
          <a:effectRef idx="3">
            <a:schemeClr val="dk1"/>
          </a:effectRef>
          <a:fontRef idx="minor">
            <a:schemeClr val="lt1"/>
          </a:fontRef>
        </p:style>
        <p:txBody>
          <a:bodyPr>
            <a:spAutoFit/>
          </a:bodyPr>
          <a:lstStyle>
            <a:lvl1pPr marL="342900" indent="-342900">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pPr>
              <a:buFont typeface="Arial" pitchFamily="34" charset="0"/>
              <a:buAutoNum type="arabicPeriod"/>
            </a:pPr>
            <a:r>
              <a:rPr lang="en-US" altLang="ja-JP">
                <a:solidFill>
                  <a:srgbClr val="FFFFFF"/>
                </a:solidFill>
                <a:latin typeface="Century Gothic" pitchFamily="34" charset="0"/>
              </a:rPr>
              <a:t>PANGAEA</a:t>
            </a:r>
          </a:p>
          <a:p>
            <a:pPr>
              <a:buFont typeface="Arial" pitchFamily="34" charset="0"/>
              <a:buAutoNum type="arabicPeriod"/>
            </a:pPr>
            <a:r>
              <a:rPr lang="en-US" altLang="ja-JP">
                <a:solidFill>
                  <a:srgbClr val="FFFFFF"/>
                </a:solidFill>
                <a:latin typeface="Century Gothic" pitchFamily="34" charset="0"/>
              </a:rPr>
              <a:t>GRDC GEOWOW</a:t>
            </a:r>
          </a:p>
          <a:p>
            <a:pPr>
              <a:buFont typeface="Arial" pitchFamily="34" charset="0"/>
              <a:buAutoNum type="arabicPeriod"/>
            </a:pPr>
            <a:r>
              <a:rPr lang="en-US" altLang="ja-JP">
                <a:solidFill>
                  <a:srgbClr val="FFFFFF"/>
                </a:solidFill>
                <a:latin typeface="Century Gothic" pitchFamily="34" charset="0"/>
              </a:rPr>
              <a:t>CEOS WGISS</a:t>
            </a:r>
          </a:p>
          <a:p>
            <a:pPr>
              <a:buFont typeface="Arial" pitchFamily="34" charset="0"/>
              <a:buAutoNum type="arabicPeriod"/>
            </a:pPr>
            <a:r>
              <a:rPr lang="en-US" altLang="ja-JP">
                <a:solidFill>
                  <a:srgbClr val="FFFFFF"/>
                </a:solidFill>
                <a:latin typeface="Century Gothic" pitchFamily="34" charset="0"/>
              </a:rPr>
              <a:t>FedEO</a:t>
            </a:r>
          </a:p>
          <a:p>
            <a:pPr>
              <a:buFont typeface="Arial" pitchFamily="34" charset="0"/>
              <a:buAutoNum type="arabicPeriod"/>
            </a:pPr>
            <a:r>
              <a:rPr lang="en-US" altLang="ja-JP">
                <a:solidFill>
                  <a:srgbClr val="FFFFFF"/>
                </a:solidFill>
                <a:latin typeface="Century Gothic" pitchFamily="34" charset="0"/>
              </a:rPr>
              <a:t>EEA SDI</a:t>
            </a:r>
          </a:p>
          <a:p>
            <a:pPr>
              <a:buFont typeface="Arial" pitchFamily="34" charset="0"/>
              <a:buAutoNum type="arabicPeriod"/>
            </a:pPr>
            <a:r>
              <a:rPr lang="en-US" altLang="ja-JP">
                <a:solidFill>
                  <a:srgbClr val="FFFFFF"/>
                </a:solidFill>
                <a:latin typeface="Century Gothic" pitchFamily="34" charset="0"/>
              </a:rPr>
              <a:t>…. .</a:t>
            </a:r>
          </a:p>
          <a:p>
            <a:endParaRPr lang="en-US" altLang="ja-JP">
              <a:solidFill>
                <a:srgbClr val="FFFFFF"/>
              </a:solidFill>
              <a:latin typeface="Century Gothic" pitchFamily="34" charset="0"/>
            </a:endParaRPr>
          </a:p>
        </p:txBody>
      </p:sp>
      <p:pic>
        <p:nvPicPr>
          <p:cNvPr id="20" name="Immagin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492375"/>
            <a:ext cx="7508875" cy="3873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asellaDiTesto 20"/>
          <p:cNvSpPr txBox="1"/>
          <p:nvPr/>
        </p:nvSpPr>
        <p:spPr>
          <a:xfrm>
            <a:off x="3410704" y="3727024"/>
            <a:ext cx="2643672" cy="1200329"/>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lvl1pPr marL="342900" indent="-342900">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pPr>
              <a:buFont typeface="Arial" pitchFamily="34" charset="0"/>
              <a:buAutoNum type="arabicPeriod"/>
            </a:pPr>
            <a:r>
              <a:rPr lang="en-US" altLang="ja-JP">
                <a:solidFill>
                  <a:srgbClr val="FFFFFF"/>
                </a:solidFill>
                <a:latin typeface="Century Gothic" pitchFamily="34" charset="0"/>
              </a:rPr>
              <a:t>Keyword</a:t>
            </a:r>
          </a:p>
          <a:p>
            <a:pPr>
              <a:buFont typeface="Arial" pitchFamily="34" charset="0"/>
              <a:buAutoNum type="arabicPeriod"/>
            </a:pPr>
            <a:r>
              <a:rPr lang="en-US" altLang="ja-JP">
                <a:solidFill>
                  <a:srgbClr val="FFFFFF"/>
                </a:solidFill>
                <a:latin typeface="Century Gothic" pitchFamily="34" charset="0"/>
              </a:rPr>
              <a:t>GEOSS Data-CORE</a:t>
            </a:r>
          </a:p>
          <a:p>
            <a:pPr>
              <a:buFont typeface="Arial" pitchFamily="34" charset="0"/>
              <a:buAutoNum type="arabicPeriod"/>
            </a:pPr>
            <a:r>
              <a:rPr lang="en-US" altLang="ja-JP">
                <a:solidFill>
                  <a:srgbClr val="FFFFFF"/>
                </a:solidFill>
                <a:latin typeface="Century Gothic" pitchFamily="34" charset="0"/>
              </a:rPr>
              <a:t>BBOX</a:t>
            </a:r>
          </a:p>
          <a:p>
            <a:pPr>
              <a:buFont typeface="Arial" pitchFamily="34" charset="0"/>
              <a:buAutoNum type="arabicPeriod"/>
            </a:pPr>
            <a:r>
              <a:rPr lang="en-US" altLang="ja-JP">
                <a:solidFill>
                  <a:srgbClr val="FFFFFF"/>
                </a:solidFill>
                <a:latin typeface="Century Gothic"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nodeType="afterGroup">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par>
                          <p:cTn id="31" fill="hold" nodeType="afterGroup">
                            <p:stCondLst>
                              <p:cond delay="1000"/>
                            </p:stCondLst>
                            <p:childTnLst>
                              <p:par>
                                <p:cTn id="32" presetID="53" presetClass="entr" presetSubtype="16"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par>
                          <p:cTn id="45" fill="hold" nodeType="afterGroup">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childTnLst>
                          </p:cTn>
                        </p:par>
                        <p:par>
                          <p:cTn id="59" fill="hold" nodeType="afterGroup">
                            <p:stCondLst>
                              <p:cond delay="1000"/>
                            </p:stCondLst>
                            <p:childTnLst>
                              <p:par>
                                <p:cTn id="60" presetID="53" presetClass="entr" presetSubtype="16"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457200"/>
            <a:ext cx="7772400" cy="1143000"/>
          </a:xfrm>
        </p:spPr>
        <p:txBody>
          <a:bodyPr/>
          <a:lstStyle/>
          <a:p>
            <a:r>
              <a:rPr lang="fr-CH" altLang="ja-JP" smtClean="0">
                <a:ea typeface="MS PGothic" pitchFamily="34" charset="-128"/>
              </a:rPr>
              <a:t>Data providers in 2015 and beyond</a:t>
            </a:r>
            <a:endParaRPr lang="en-US" altLang="ja-JP" smtClean="0">
              <a:ea typeface="MS PGothic" pitchFamily="34" charset="-128"/>
            </a:endParaRPr>
          </a:p>
        </p:txBody>
      </p:sp>
      <p:sp>
        <p:nvSpPr>
          <p:cNvPr id="11267" name="Content Placeholder 2"/>
          <p:cNvSpPr>
            <a:spLocks noGrp="1"/>
          </p:cNvSpPr>
          <p:nvPr>
            <p:ph idx="1"/>
          </p:nvPr>
        </p:nvSpPr>
        <p:spPr>
          <a:xfrm>
            <a:off x="533400" y="1524000"/>
            <a:ext cx="8229600" cy="4876800"/>
          </a:xfrm>
          <a:extLst>
            <a:ext uri="{FAA26D3D-D897-4be2-8F04-BA451C77F1D7}">
              <ma14:placeholderFlag xmlns:ma14="http://schemas.microsoft.com/office/mac/drawingml/2011/main" xmlns="" val="1"/>
            </a:ext>
          </a:extLst>
        </p:spPr>
        <p:txBody>
          <a:bodyPr numCol="2"/>
          <a:lstStyle/>
          <a:p>
            <a:pPr>
              <a:defRPr/>
            </a:pPr>
            <a:r>
              <a:rPr lang="fr-CH" dirty="0"/>
              <a:t>Providers under coordination </a:t>
            </a:r>
          </a:p>
          <a:p>
            <a:pPr lvl="1">
              <a:defRPr/>
            </a:pPr>
            <a:r>
              <a:rPr lang="fr-CH" sz="2000" dirty="0"/>
              <a:t>In-test: </a:t>
            </a:r>
            <a:r>
              <a:rPr lang="fr-CH" sz="2000" dirty="0" smtClean="0"/>
              <a:t>FP7 </a:t>
            </a:r>
            <a:r>
              <a:rPr lang="fr-CH" sz="2000" dirty="0"/>
              <a:t>GEOCARBON, </a:t>
            </a:r>
            <a:r>
              <a:rPr lang="fr-CH" sz="2000" dirty="0" smtClean="0"/>
              <a:t>IGN, </a:t>
            </a:r>
            <a:r>
              <a:rPr lang="fr-CH" altLang="ja-JP" sz="2000" dirty="0" smtClean="0"/>
              <a:t>FAO</a:t>
            </a:r>
            <a:endParaRPr lang="fr-CH" sz="2000" dirty="0"/>
          </a:p>
          <a:p>
            <a:pPr lvl="1">
              <a:defRPr/>
            </a:pPr>
            <a:r>
              <a:rPr lang="fr-CH" sz="2000" dirty="0"/>
              <a:t>In discussion: </a:t>
            </a:r>
            <a:r>
              <a:rPr lang="fr-CH" sz="2000" dirty="0" smtClean="0"/>
              <a:t>UNEPLive</a:t>
            </a:r>
            <a:r>
              <a:rPr lang="fr-CH" sz="2000" dirty="0"/>
              <a:t>, China, </a:t>
            </a:r>
            <a:r>
              <a:rPr lang="fr-CH" sz="2000" dirty="0" smtClean="0"/>
              <a:t>UK.GOV, GOSIC</a:t>
            </a:r>
          </a:p>
          <a:p>
            <a:pPr lvl="1">
              <a:defRPr/>
            </a:pPr>
            <a:endParaRPr lang="fr-CH" dirty="0" smtClean="0"/>
          </a:p>
          <a:p>
            <a:pPr>
              <a:defRPr/>
            </a:pPr>
            <a:r>
              <a:rPr lang="fr-CH" dirty="0" smtClean="0"/>
              <a:t>Brokered </a:t>
            </a:r>
            <a:r>
              <a:rPr lang="fr-CH" dirty="0"/>
              <a:t>Providers ongoing work needed  </a:t>
            </a:r>
          </a:p>
          <a:p>
            <a:pPr lvl="1">
              <a:defRPr/>
            </a:pPr>
            <a:r>
              <a:rPr lang="fr-CH" sz="2000" dirty="0"/>
              <a:t>WMO/WIS,  US Data Gov, </a:t>
            </a:r>
            <a:r>
              <a:rPr lang="fr-CH" sz="2000" dirty="0" smtClean="0"/>
              <a:t>DIAS/Japan</a:t>
            </a:r>
          </a:p>
          <a:p>
            <a:pPr>
              <a:defRPr/>
            </a:pPr>
            <a:endParaRPr lang="fr-CH" dirty="0" smtClean="0"/>
          </a:p>
          <a:p>
            <a:pPr>
              <a:defRPr/>
            </a:pPr>
            <a:r>
              <a:rPr lang="fr-CH" dirty="0" smtClean="0"/>
              <a:t>Private </a:t>
            </a:r>
            <a:r>
              <a:rPr lang="fr-CH" dirty="0"/>
              <a:t>Sector providers</a:t>
            </a:r>
          </a:p>
          <a:p>
            <a:pPr lvl="1">
              <a:defRPr/>
            </a:pPr>
            <a:r>
              <a:rPr lang="fr-CH" sz="2000" dirty="0"/>
              <a:t>Pre-Ops: ESRI ArcGIS </a:t>
            </a:r>
            <a:r>
              <a:rPr lang="fr-CH" sz="2000" dirty="0" smtClean="0"/>
              <a:t>Users, </a:t>
            </a:r>
            <a:r>
              <a:rPr lang="fr-CH" altLang="ja-JP" sz="2000" dirty="0"/>
              <a:t>Digital Globe</a:t>
            </a:r>
            <a:endParaRPr lang="fr-CH" sz="2000" dirty="0"/>
          </a:p>
          <a:p>
            <a:pPr lvl="1">
              <a:defRPr/>
            </a:pPr>
            <a:r>
              <a:rPr lang="fr-CH" sz="2000" dirty="0"/>
              <a:t>In </a:t>
            </a:r>
            <a:r>
              <a:rPr lang="fr-CH" sz="2000" dirty="0" smtClean="0"/>
              <a:t>test:e</a:t>
            </a:r>
            <a:r>
              <a:rPr lang="fr-CH" sz="2000" dirty="0"/>
              <a:t>-GEOS CSM </a:t>
            </a:r>
          </a:p>
          <a:p>
            <a:pPr lvl="1">
              <a:defRPr/>
            </a:pPr>
            <a:r>
              <a:rPr lang="fr-CH" sz="2000" dirty="0"/>
              <a:t>In </a:t>
            </a:r>
            <a:r>
              <a:rPr lang="fr-CH" sz="2000" dirty="0" smtClean="0"/>
              <a:t>future: </a:t>
            </a:r>
            <a:r>
              <a:rPr lang="fr-CH" sz="2000" dirty="0"/>
              <a:t>Microsoft, StormCenter, Blackbridge</a:t>
            </a:r>
            <a:r>
              <a:rPr lang="fr-CH" sz="2000" dirty="0" smtClean="0"/>
              <a:t>,</a:t>
            </a:r>
          </a:p>
          <a:p>
            <a:pPr lvl="1">
              <a:defRPr/>
            </a:pPr>
            <a:endParaRPr lang="fr-CH" dirty="0"/>
          </a:p>
          <a:p>
            <a:pPr>
              <a:defRPr/>
            </a:pPr>
            <a:r>
              <a:rPr lang="fr-CH" altLang="ja-JP" dirty="0" smtClean="0"/>
              <a:t>Potential providers in future </a:t>
            </a:r>
          </a:p>
          <a:p>
            <a:pPr lvl="1">
              <a:defRPr/>
            </a:pPr>
            <a:r>
              <a:rPr lang="fr-CH" altLang="ja-JP" sz="2000" dirty="0" smtClean="0"/>
              <a:t>Copernicus, India, Russia, AfriGEOSS,</a:t>
            </a:r>
          </a:p>
        </p:txBody>
      </p:sp>
      <p:sp>
        <p:nvSpPr>
          <p:cNvPr id="29699" name="テキスト ボックス 1"/>
          <p:cNvSpPr txBox="1">
            <a:spLocks noChangeArrowheads="1"/>
          </p:cNvSpPr>
          <p:nvPr/>
        </p:nvSpPr>
        <p:spPr bwMode="auto">
          <a:xfrm>
            <a:off x="2089150" y="6248400"/>
            <a:ext cx="474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lang="fr-CH" altLang="ja-JP" u="none">
                <a:solidFill>
                  <a:srgbClr val="0000FF"/>
                </a:solidFill>
                <a:latin typeface="Arial" pitchFamily="34" charset="0"/>
              </a:rPr>
              <a:t>Priority influenced by input from SBA</a:t>
            </a:r>
            <a:endParaRPr lang="en-US" altLang="ja-JP" u="none">
              <a:solidFill>
                <a:srgbClr val="0000FF"/>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fr-CH" altLang="ja-JP" smtClean="0">
                <a:ea typeface="MS PGothic" pitchFamily="34" charset="-128"/>
              </a:rPr>
              <a:t>Data providers to be brokered in 2015</a:t>
            </a:r>
            <a:endParaRPr lang="en-US" altLang="ja-JP" smtClean="0">
              <a:ea typeface="MS PGothic" pitchFamily="34" charset="-128"/>
            </a:endParaRPr>
          </a:p>
        </p:txBody>
      </p:sp>
      <p:sp>
        <p:nvSpPr>
          <p:cNvPr id="30722" name="Content Placeholder 2"/>
          <p:cNvSpPr>
            <a:spLocks noGrp="1"/>
          </p:cNvSpPr>
          <p:nvPr>
            <p:ph idx="1"/>
          </p:nvPr>
        </p:nvSpPr>
        <p:spPr/>
        <p:txBody>
          <a:bodyPr/>
          <a:lstStyle/>
          <a:p>
            <a:r>
              <a:rPr lang="fr-CH" altLang="ja-JP" smtClean="0">
                <a:ea typeface="MS PGothic" pitchFamily="34" charset="-128"/>
              </a:rPr>
              <a:t>Criteria for prioritization: </a:t>
            </a:r>
          </a:p>
          <a:p>
            <a:pPr lvl="1"/>
            <a:r>
              <a:rPr lang="fr-CH" altLang="ja-JP" smtClean="0">
                <a:ea typeface="MS PGothic" pitchFamily="34" charset="-128"/>
              </a:rPr>
              <a:t>Key/Targeted datasets from SBA community (identification and engagement)</a:t>
            </a:r>
          </a:p>
          <a:p>
            <a:pPr lvl="1"/>
            <a:r>
              <a:rPr lang="fr-CH" altLang="ja-JP" smtClean="0">
                <a:ea typeface="MS PGothic" pitchFamily="34" charset="-128"/>
              </a:rPr>
              <a:t>Big and Government data providers including private sector</a:t>
            </a:r>
          </a:p>
          <a:p>
            <a:pPr lvl="1"/>
            <a:r>
              <a:rPr lang="fr-CH" altLang="ja-JP" smtClean="0">
                <a:ea typeface="MS PGothic" pitchFamily="34" charset="-128"/>
              </a:rPr>
              <a:t>Data providers willing to contribute to, and to get benefit from, GEOSS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2286000" y="58098"/>
          <a:ext cx="4601795" cy="3009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7"/>
          <p:cNvSpPr txBox="1">
            <a:spLocks/>
          </p:cNvSpPr>
          <p:nvPr/>
        </p:nvSpPr>
        <p:spPr bwMode="auto">
          <a:xfrm>
            <a:off x="6129338" y="1095375"/>
            <a:ext cx="29051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68" indent="-257168" algn="l" rtl="0" eaLnBrk="0" fontAlgn="base" hangingPunct="0">
              <a:spcBef>
                <a:spcPct val="20000"/>
              </a:spcBef>
              <a:spcAft>
                <a:spcPct val="0"/>
              </a:spcAft>
              <a:buChar char="•"/>
              <a:defRPr sz="1800">
                <a:solidFill>
                  <a:schemeClr val="tx1"/>
                </a:solidFill>
                <a:latin typeface="+mn-lt"/>
                <a:ea typeface="MS PGothic" panose="020B0600070205080204" pitchFamily="34" charset="-128"/>
                <a:cs typeface="ＭＳ Ｐゴシック" charset="0"/>
              </a:defRPr>
            </a:lvl1pPr>
            <a:lvl2pPr marL="557199" indent="-214308"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2pPr>
            <a:lvl3pPr marL="857228" indent="-171446"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20" indent="-171446" algn="l" rtl="0" eaLnBrk="0" fontAlgn="base" hangingPunct="0">
              <a:spcBef>
                <a:spcPct val="20000"/>
              </a:spcBef>
              <a:spcAft>
                <a:spcPct val="0"/>
              </a:spcAft>
              <a:buChar char="–"/>
              <a:defRPr sz="1200">
                <a:solidFill>
                  <a:schemeClr val="tx1"/>
                </a:solidFill>
                <a:latin typeface="+mn-lt"/>
                <a:ea typeface="MS PGothic" panose="020B0600070205080204" pitchFamily="34" charset="-128"/>
              </a:defRPr>
            </a:lvl4pPr>
            <a:lvl5pPr marL="1543012" indent="-171446" algn="l" rtl="0" eaLnBrk="0" fontAlgn="base" hangingPunct="0">
              <a:spcBef>
                <a:spcPct val="20000"/>
              </a:spcBef>
              <a:spcAft>
                <a:spcPct val="0"/>
              </a:spcAft>
              <a:buChar char="»"/>
              <a:defRPr sz="1050">
                <a:solidFill>
                  <a:schemeClr val="tx1"/>
                </a:solidFill>
                <a:latin typeface="+mn-lt"/>
                <a:ea typeface="MS PGothic" panose="020B0600070205080204" pitchFamily="34" charset="-128"/>
              </a:defRPr>
            </a:lvl5pPr>
            <a:lvl6pPr marL="1885903" indent="-171446" algn="l" rtl="0" fontAlgn="base">
              <a:spcBef>
                <a:spcPct val="20000"/>
              </a:spcBef>
              <a:spcAft>
                <a:spcPct val="0"/>
              </a:spcAft>
              <a:buChar char="»"/>
              <a:defRPr sz="1050">
                <a:solidFill>
                  <a:schemeClr val="tx1"/>
                </a:solidFill>
                <a:latin typeface="+mn-lt"/>
              </a:defRPr>
            </a:lvl6pPr>
            <a:lvl7pPr marL="2228795" indent="-171446" algn="l" rtl="0" fontAlgn="base">
              <a:spcBef>
                <a:spcPct val="20000"/>
              </a:spcBef>
              <a:spcAft>
                <a:spcPct val="0"/>
              </a:spcAft>
              <a:buChar char="»"/>
              <a:defRPr sz="1050">
                <a:solidFill>
                  <a:schemeClr val="tx1"/>
                </a:solidFill>
                <a:latin typeface="+mn-lt"/>
              </a:defRPr>
            </a:lvl7pPr>
            <a:lvl8pPr marL="2571686" indent="-171446" algn="l" rtl="0" fontAlgn="base">
              <a:spcBef>
                <a:spcPct val="20000"/>
              </a:spcBef>
              <a:spcAft>
                <a:spcPct val="0"/>
              </a:spcAft>
              <a:buChar char="»"/>
              <a:defRPr sz="1050">
                <a:solidFill>
                  <a:schemeClr val="tx1"/>
                </a:solidFill>
                <a:latin typeface="+mn-lt"/>
              </a:defRPr>
            </a:lvl8pPr>
            <a:lvl9pPr marL="2914577" indent="-171446" algn="l" rtl="0" fontAlgn="base">
              <a:spcBef>
                <a:spcPct val="20000"/>
              </a:spcBef>
              <a:spcAft>
                <a:spcPct val="0"/>
              </a:spcAft>
              <a:buChar char="»"/>
              <a:defRPr sz="1050">
                <a:solidFill>
                  <a:schemeClr val="tx1"/>
                </a:solidFill>
                <a:latin typeface="+mn-lt"/>
              </a:defRPr>
            </a:lvl9pPr>
          </a:lstStyle>
          <a:p>
            <a:pPr marL="0" indent="0">
              <a:buFontTx/>
              <a:buNone/>
              <a:defRPr/>
            </a:pPr>
            <a:r>
              <a:rPr lang="en-US" sz="2000" b="0" u="none" kern="0" dirty="0" smtClean="0">
                <a:solidFill>
                  <a:srgbClr val="000098"/>
                </a:solidFill>
                <a:cs typeface="Arial"/>
              </a:rPr>
              <a:t>The value of each EO is maximized through data life-cycle management, including five foundational elements.</a:t>
            </a:r>
            <a:endParaRPr lang="en-US" sz="2000" b="0" u="none" kern="0" dirty="0" smtClean="0">
              <a:solidFill>
                <a:srgbClr val="000098"/>
              </a:solidFill>
              <a:effectLst>
                <a:outerShdw blurRad="38100" dist="38100" dir="2700000" algn="tl">
                  <a:srgbClr val="000000">
                    <a:alpha val="43137"/>
                  </a:srgbClr>
                </a:outerShdw>
              </a:effectLst>
              <a:cs typeface="Arial"/>
            </a:endParaRPr>
          </a:p>
          <a:p>
            <a:pPr marL="0" indent="0">
              <a:buFontTx/>
              <a:buNone/>
              <a:defRPr/>
            </a:pPr>
            <a:endParaRPr lang="en-US" sz="2400" b="0" i="1" u="none" kern="0" dirty="0">
              <a:solidFill>
                <a:srgbClr val="000098"/>
              </a:solidFill>
              <a:latin typeface="Tahoma"/>
            </a:endParaRPr>
          </a:p>
        </p:txBody>
      </p:sp>
      <p:sp>
        <p:nvSpPr>
          <p:cNvPr id="31747" name="Rectangle 15"/>
          <p:cNvSpPr>
            <a:spLocks noChangeArrowheads="1"/>
          </p:cNvSpPr>
          <p:nvPr/>
        </p:nvSpPr>
        <p:spPr bwMode="auto">
          <a:xfrm>
            <a:off x="211138" y="3270250"/>
            <a:ext cx="8529637" cy="1746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000098"/>
              </a:solidFill>
            </a:endParaRPr>
          </a:p>
        </p:txBody>
      </p:sp>
      <p:sp>
        <p:nvSpPr>
          <p:cNvPr id="17" name="Rectangle 3"/>
          <p:cNvSpPr txBox="1">
            <a:spLocks noChangeArrowheads="1"/>
          </p:cNvSpPr>
          <p:nvPr/>
        </p:nvSpPr>
        <p:spPr bwMode="auto">
          <a:xfrm>
            <a:off x="3203575" y="4887913"/>
            <a:ext cx="5867400" cy="1590675"/>
          </a:xfrm>
          <a:prstGeom prst="rect">
            <a:avLst/>
          </a:prstGeom>
          <a:noFill/>
          <a:ln w="9525">
            <a:noFill/>
            <a:miter lim="800000"/>
            <a:headEnd/>
            <a:tailEnd/>
          </a:ln>
        </p:spPr>
        <p:txBody>
          <a:bodyPr lIns="68580" tIns="34290" rIns="68580" bIns="34290"/>
          <a:lstStyle>
            <a:lvl1pPr marL="269875" indent="-269875" algn="l" rtl="0" eaLnBrk="0" fontAlgn="base" hangingPunct="0">
              <a:spcBef>
                <a:spcPts val="600"/>
              </a:spcBef>
              <a:spcAft>
                <a:spcPct val="0"/>
              </a:spcAft>
              <a:buClr>
                <a:srgbClr val="37ACDE"/>
              </a:buClr>
              <a:buFont typeface="Verdana" pitchFamily="34" charset="0"/>
              <a:buChar char="•"/>
              <a:defRPr lang="en-US" sz="2400" dirty="0">
                <a:solidFill>
                  <a:srgbClr val="0F5494"/>
                </a:solidFill>
                <a:latin typeface="+mn-lt"/>
                <a:ea typeface="ＭＳ Ｐゴシック" pitchFamily="34" charset="-128"/>
                <a:cs typeface="ＭＳ Ｐゴシック"/>
              </a:defRPr>
            </a:lvl1pPr>
            <a:lvl2pPr marL="628650" indent="-269875" algn="l" rtl="0" eaLnBrk="0" fontAlgn="base" hangingPunct="0">
              <a:spcBef>
                <a:spcPct val="0"/>
              </a:spcBef>
              <a:spcAft>
                <a:spcPct val="0"/>
              </a:spcAft>
              <a:buClr>
                <a:srgbClr val="37ACDE"/>
              </a:buClr>
              <a:buFont typeface="Wingdings" pitchFamily="2" charset="2"/>
              <a:buChar char="§"/>
              <a:defRPr sz="2000">
                <a:solidFill>
                  <a:srgbClr val="004494"/>
                </a:solidFill>
                <a:latin typeface="Verdana"/>
                <a:ea typeface="ＭＳ Ｐゴシック" pitchFamily="34" charset="-128"/>
                <a:cs typeface="ＭＳ Ｐゴシック"/>
              </a:defRPr>
            </a:lvl2pPr>
            <a:lvl3pPr marL="989013" indent="-269875" algn="l" rtl="0" eaLnBrk="0" fontAlgn="base" hangingPunct="0">
              <a:spcBef>
                <a:spcPct val="0"/>
              </a:spcBef>
              <a:spcAft>
                <a:spcPct val="0"/>
              </a:spcAft>
              <a:buClr>
                <a:srgbClr val="37ACDE"/>
              </a:buClr>
              <a:buFont typeface="Verdana" pitchFamily="34" charset="0"/>
              <a:buChar char="–"/>
              <a:defRPr lang="en-US" dirty="0">
                <a:solidFill>
                  <a:srgbClr val="0F5494"/>
                </a:solidFill>
                <a:latin typeface="+mn-lt"/>
                <a:ea typeface="ＭＳ Ｐゴシック" pitchFamily="34" charset="-128"/>
                <a:cs typeface="ＭＳ Ｐゴシック"/>
              </a:defRPr>
            </a:lvl3pPr>
            <a:lvl4pPr marL="1349375" indent="-269875" algn="l" rtl="0" eaLnBrk="0" fontAlgn="base" hangingPunct="0">
              <a:spcBef>
                <a:spcPct val="0"/>
              </a:spcBef>
              <a:spcAft>
                <a:spcPct val="0"/>
              </a:spcAft>
              <a:buClr>
                <a:srgbClr val="37ACDE"/>
              </a:buClr>
              <a:buFont typeface="Arial" charset="0"/>
              <a:buChar char="•"/>
              <a:defRPr lang="en-US" dirty="0">
                <a:solidFill>
                  <a:srgbClr val="0F5494"/>
                </a:solidFill>
                <a:latin typeface="+mn-lt"/>
                <a:ea typeface="ＭＳ Ｐゴシック" pitchFamily="34" charset="-128"/>
                <a:cs typeface="ＭＳ Ｐゴシック"/>
              </a:defRPr>
            </a:lvl4pPr>
            <a:lvl5pPr marL="1709738" indent="-269875" algn="l" rtl="0" eaLnBrk="0" fontAlgn="base" hangingPunct="0">
              <a:spcBef>
                <a:spcPct val="0"/>
              </a:spcBef>
              <a:spcAft>
                <a:spcPct val="0"/>
              </a:spcAft>
              <a:buClr>
                <a:srgbClr val="37ACDE"/>
              </a:buClr>
              <a:buFont typeface="Verdana" pitchFamily="34" charset="0"/>
              <a:buChar char="»"/>
              <a:defRPr lang="en-US" dirty="0">
                <a:solidFill>
                  <a:srgbClr val="0F5494"/>
                </a:solidFill>
                <a:latin typeface="+mn-lt"/>
                <a:ea typeface="ＭＳ Ｐゴシック" pitchFamily="34" charset="-128"/>
                <a:cs typeface="ＭＳ Ｐゴシック"/>
              </a:defRPr>
            </a:lvl5pPr>
            <a:lvl6pPr marL="2514600" indent="-228600" algn="l" rtl="0" eaLnBrk="1" fontAlgn="base" hangingPunct="1">
              <a:spcBef>
                <a:spcPct val="20000"/>
              </a:spcBef>
              <a:spcAft>
                <a:spcPct val="0"/>
              </a:spcAft>
              <a:buChar char="»"/>
              <a:defRPr lang="en-US" sz="1600" baseline="0" dirty="0">
                <a:solidFill>
                  <a:srgbClr val="0F5494"/>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indent="0">
              <a:buFont typeface="Verdana" pitchFamily="34" charset="0"/>
              <a:buNone/>
              <a:defRPr/>
            </a:pPr>
            <a:r>
              <a:rPr sz="2000" b="0" u="none" kern="0" smtClean="0">
                <a:solidFill>
                  <a:srgbClr val="0000A2"/>
                </a:solidFill>
                <a:latin typeface="Verdana"/>
              </a:rPr>
              <a:t>Accessibility</a:t>
            </a:r>
            <a:endParaRPr sz="2000" b="0" u="none" kern="0">
              <a:solidFill>
                <a:srgbClr val="0000A2"/>
              </a:solidFill>
              <a:latin typeface="Verdana"/>
            </a:endParaRPr>
          </a:p>
          <a:p>
            <a:pPr marL="0" indent="0">
              <a:buFont typeface="Verdana" pitchFamily="34" charset="0"/>
              <a:buNone/>
              <a:defRPr/>
            </a:pPr>
            <a:r>
              <a:rPr sz="1800" b="0" u="none" smtClean="0">
                <a:latin typeface="Tahoma"/>
              </a:rPr>
              <a:t>DMP-2 	Data </a:t>
            </a:r>
            <a:r>
              <a:rPr sz="1800" b="0" u="none">
                <a:latin typeface="Tahoma"/>
              </a:rPr>
              <a:t>will be accessible via online services, </a:t>
            </a:r>
            <a:r>
              <a:rPr sz="1800" b="0" u="none" smtClean="0">
                <a:latin typeface="Tahoma"/>
              </a:rPr>
              <a:t>	including</a:t>
            </a:r>
            <a:r>
              <a:rPr sz="1800" b="0" u="none">
                <a:latin typeface="Tahoma"/>
              </a:rPr>
              <a:t>, at minimum, direct download but </a:t>
            </a:r>
            <a:r>
              <a:rPr sz="1800" b="0" u="none" smtClean="0">
                <a:latin typeface="Tahoma"/>
              </a:rPr>
              <a:t>	preferably </a:t>
            </a:r>
            <a:r>
              <a:rPr sz="1800" b="0" u="none">
                <a:latin typeface="Tahoma"/>
              </a:rPr>
              <a:t>user-customizable services for </a:t>
            </a:r>
            <a:r>
              <a:rPr sz="1800" b="0" u="none" smtClean="0">
                <a:latin typeface="Tahoma"/>
              </a:rPr>
              <a:t>	visualization </a:t>
            </a:r>
            <a:r>
              <a:rPr sz="1800" b="0" u="none">
                <a:latin typeface="Tahoma"/>
              </a:rPr>
              <a:t>and computation</a:t>
            </a:r>
            <a:r>
              <a:rPr sz="1800" b="0" u="none" smtClean="0">
                <a:latin typeface="Tahoma"/>
              </a:rPr>
              <a:t>.</a:t>
            </a:r>
            <a:endParaRPr sz="1800" b="0" u="none" kern="0" smtClean="0">
              <a:solidFill>
                <a:srgbClr val="0000A2"/>
              </a:solidFill>
              <a:latin typeface="Tahoma"/>
            </a:endParaRPr>
          </a:p>
          <a:p>
            <a:pPr lvl="1">
              <a:defRPr/>
            </a:pPr>
            <a:endParaRPr lang="en-US" sz="1800" b="0" u="none" kern="0" dirty="0">
              <a:solidFill>
                <a:srgbClr val="0000A2"/>
              </a:solidFill>
            </a:endParaRPr>
          </a:p>
        </p:txBody>
      </p:sp>
      <p:sp>
        <p:nvSpPr>
          <p:cNvPr id="18" name="Rectangle 3"/>
          <p:cNvSpPr txBox="1">
            <a:spLocks noChangeArrowheads="1"/>
          </p:cNvSpPr>
          <p:nvPr/>
        </p:nvSpPr>
        <p:spPr bwMode="auto">
          <a:xfrm>
            <a:off x="3143250" y="3067050"/>
            <a:ext cx="5862638" cy="1638300"/>
          </a:xfrm>
          <a:prstGeom prst="rect">
            <a:avLst/>
          </a:prstGeom>
          <a:noFill/>
          <a:ln w="9525">
            <a:noFill/>
            <a:miter lim="800000"/>
            <a:headEnd/>
            <a:tailEnd/>
          </a:ln>
        </p:spPr>
        <p:txBody>
          <a:bodyPr lIns="68580" tIns="34290" rIns="68580" bIns="34290"/>
          <a:lstStyle>
            <a:lvl1pPr marL="269875" indent="-269875" algn="l" rtl="0" eaLnBrk="0" fontAlgn="base" hangingPunct="0">
              <a:spcBef>
                <a:spcPts val="600"/>
              </a:spcBef>
              <a:spcAft>
                <a:spcPct val="0"/>
              </a:spcAft>
              <a:buClr>
                <a:srgbClr val="37ACDE"/>
              </a:buClr>
              <a:buFont typeface="Verdana" pitchFamily="34" charset="0"/>
              <a:buChar char="•"/>
              <a:defRPr lang="en-US" sz="2400" dirty="0">
                <a:solidFill>
                  <a:srgbClr val="0F5494"/>
                </a:solidFill>
                <a:latin typeface="+mn-lt"/>
                <a:ea typeface="ＭＳ Ｐゴシック" pitchFamily="34" charset="-128"/>
                <a:cs typeface="ＭＳ Ｐゴシック"/>
              </a:defRPr>
            </a:lvl1pPr>
            <a:lvl2pPr marL="628650" indent="-269875" algn="l" rtl="0" eaLnBrk="0" fontAlgn="base" hangingPunct="0">
              <a:spcBef>
                <a:spcPct val="0"/>
              </a:spcBef>
              <a:spcAft>
                <a:spcPct val="0"/>
              </a:spcAft>
              <a:buClr>
                <a:srgbClr val="37ACDE"/>
              </a:buClr>
              <a:buFont typeface="Wingdings" pitchFamily="2" charset="2"/>
              <a:buChar char="§"/>
              <a:defRPr sz="2000">
                <a:solidFill>
                  <a:srgbClr val="004494"/>
                </a:solidFill>
                <a:latin typeface="Verdana"/>
                <a:ea typeface="ＭＳ Ｐゴシック" pitchFamily="34" charset="-128"/>
                <a:cs typeface="ＭＳ Ｐゴシック"/>
              </a:defRPr>
            </a:lvl2pPr>
            <a:lvl3pPr marL="989013" indent="-269875" algn="l" rtl="0" eaLnBrk="0" fontAlgn="base" hangingPunct="0">
              <a:spcBef>
                <a:spcPct val="0"/>
              </a:spcBef>
              <a:spcAft>
                <a:spcPct val="0"/>
              </a:spcAft>
              <a:buClr>
                <a:srgbClr val="37ACDE"/>
              </a:buClr>
              <a:buFont typeface="Verdana" pitchFamily="34" charset="0"/>
              <a:buChar char="–"/>
              <a:defRPr lang="en-US" dirty="0">
                <a:solidFill>
                  <a:srgbClr val="0F5494"/>
                </a:solidFill>
                <a:latin typeface="+mn-lt"/>
                <a:ea typeface="ＭＳ Ｐゴシック" pitchFamily="34" charset="-128"/>
                <a:cs typeface="ＭＳ Ｐゴシック"/>
              </a:defRPr>
            </a:lvl3pPr>
            <a:lvl4pPr marL="1349375" indent="-269875" algn="l" rtl="0" eaLnBrk="0" fontAlgn="base" hangingPunct="0">
              <a:spcBef>
                <a:spcPct val="0"/>
              </a:spcBef>
              <a:spcAft>
                <a:spcPct val="0"/>
              </a:spcAft>
              <a:buClr>
                <a:srgbClr val="37ACDE"/>
              </a:buClr>
              <a:buFont typeface="Arial" charset="0"/>
              <a:buChar char="•"/>
              <a:defRPr lang="en-US" dirty="0">
                <a:solidFill>
                  <a:srgbClr val="0F5494"/>
                </a:solidFill>
                <a:latin typeface="+mn-lt"/>
                <a:ea typeface="ＭＳ Ｐゴシック" pitchFamily="34" charset="-128"/>
                <a:cs typeface="ＭＳ Ｐゴシック"/>
              </a:defRPr>
            </a:lvl4pPr>
            <a:lvl5pPr marL="1709738" indent="-269875" algn="l" rtl="0" eaLnBrk="0" fontAlgn="base" hangingPunct="0">
              <a:spcBef>
                <a:spcPct val="0"/>
              </a:spcBef>
              <a:spcAft>
                <a:spcPct val="0"/>
              </a:spcAft>
              <a:buClr>
                <a:srgbClr val="37ACDE"/>
              </a:buClr>
              <a:buFont typeface="Verdana" pitchFamily="34" charset="0"/>
              <a:buChar char="»"/>
              <a:defRPr lang="en-US" dirty="0">
                <a:solidFill>
                  <a:srgbClr val="0F5494"/>
                </a:solidFill>
                <a:latin typeface="+mn-lt"/>
                <a:ea typeface="ＭＳ Ｐゴシック" pitchFamily="34" charset="-128"/>
                <a:cs typeface="ＭＳ Ｐゴシック"/>
              </a:defRPr>
            </a:lvl5pPr>
            <a:lvl6pPr marL="2514600" indent="-228600" algn="l" rtl="0" eaLnBrk="1" fontAlgn="base" hangingPunct="1">
              <a:spcBef>
                <a:spcPct val="20000"/>
              </a:spcBef>
              <a:spcAft>
                <a:spcPct val="0"/>
              </a:spcAft>
              <a:buChar char="»"/>
              <a:defRPr lang="en-US" sz="1600" baseline="0" dirty="0">
                <a:solidFill>
                  <a:srgbClr val="0F5494"/>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indent="0">
              <a:buFont typeface="Verdana" pitchFamily="34" charset="0"/>
              <a:buNone/>
              <a:defRPr/>
            </a:pPr>
            <a:r>
              <a:rPr sz="2000" b="0" u="none" kern="0">
                <a:solidFill>
                  <a:srgbClr val="0000A2"/>
                </a:solidFill>
                <a:latin typeface="Verdana"/>
              </a:rPr>
              <a:t>Discoverability</a:t>
            </a:r>
          </a:p>
          <a:p>
            <a:pPr marL="0" indent="0">
              <a:buFont typeface="Verdana" pitchFamily="34" charset="0"/>
              <a:buNone/>
              <a:defRPr/>
            </a:pPr>
            <a:r>
              <a:rPr sz="1800" b="0" u="none" smtClean="0">
                <a:latin typeface="Tahoma"/>
              </a:rPr>
              <a:t>DMP-1 	Data </a:t>
            </a:r>
            <a:r>
              <a:rPr sz="1800" b="0" u="none">
                <a:latin typeface="Tahoma"/>
              </a:rPr>
              <a:t>and all associated metadata will be </a:t>
            </a:r>
            <a:r>
              <a:rPr sz="1800" b="0" u="none" smtClean="0">
                <a:latin typeface="Tahoma"/>
              </a:rPr>
              <a:t>	discoverable </a:t>
            </a:r>
            <a:r>
              <a:rPr sz="1800" b="0" u="none">
                <a:latin typeface="Tahoma"/>
              </a:rPr>
              <a:t>through catalogues and search </a:t>
            </a:r>
            <a:r>
              <a:rPr sz="1800" b="0" u="none" smtClean="0">
                <a:latin typeface="Tahoma"/>
              </a:rPr>
              <a:t>	engines</a:t>
            </a:r>
            <a:r>
              <a:rPr sz="1800" b="0" u="none">
                <a:latin typeface="Tahoma"/>
              </a:rPr>
              <a:t>, and data access and use conditions, </a:t>
            </a:r>
            <a:r>
              <a:rPr sz="1800" b="0" u="none" smtClean="0">
                <a:latin typeface="Tahoma"/>
              </a:rPr>
              <a:t>	including </a:t>
            </a:r>
            <a:r>
              <a:rPr sz="1800" b="0" u="none">
                <a:latin typeface="Tahoma"/>
              </a:rPr>
              <a:t>licenses, will be clearly indicated.</a:t>
            </a:r>
          </a:p>
          <a:p>
            <a:pPr lvl="1">
              <a:defRPr/>
            </a:pPr>
            <a:endParaRPr lang="en-US" sz="1800" b="0" u="none" kern="0" dirty="0"/>
          </a:p>
        </p:txBody>
      </p:sp>
      <p:pic>
        <p:nvPicPr>
          <p:cNvPr id="317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288" y="3103563"/>
            <a:ext cx="2354262"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19" descr="openacces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307013"/>
            <a:ext cx="302418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a:cxnSpLocks noChangeShapeType="1"/>
          </p:cNvCxnSpPr>
          <p:nvPr/>
        </p:nvCxnSpPr>
        <p:spPr bwMode="auto">
          <a:xfrm flipH="1">
            <a:off x="301625" y="3049588"/>
            <a:ext cx="8605838" cy="0"/>
          </a:xfrm>
          <a:prstGeom prst="line">
            <a:avLst/>
          </a:prstGeom>
          <a:noFill/>
          <a:ln w="9525">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a:cxnSpLocks noChangeShapeType="1"/>
          </p:cNvCxnSpPr>
          <p:nvPr/>
        </p:nvCxnSpPr>
        <p:spPr bwMode="auto">
          <a:xfrm flipH="1">
            <a:off x="323850" y="4721225"/>
            <a:ext cx="8604250" cy="0"/>
          </a:xfrm>
          <a:prstGeom prst="line">
            <a:avLst/>
          </a:prstGeom>
          <a:noFill/>
          <a:ln w="9525">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54" name="TextBox 2"/>
          <p:cNvSpPr txBox="1">
            <a:spLocks noChangeArrowheads="1"/>
          </p:cNvSpPr>
          <p:nvPr/>
        </p:nvSpPr>
        <p:spPr bwMode="auto">
          <a:xfrm>
            <a:off x="0" y="904875"/>
            <a:ext cx="3022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lang="en-US" altLang="ja-JP" sz="3200" b="0" u="none">
                <a:solidFill>
                  <a:srgbClr val="4597A0"/>
                </a:solidFill>
                <a:latin typeface="Arial" pitchFamily="34" charset="0"/>
              </a:rPr>
              <a:t>Five</a:t>
            </a:r>
          </a:p>
          <a:p>
            <a:r>
              <a:rPr lang="en-US" altLang="ja-JP" sz="3200" b="0" u="none">
                <a:solidFill>
                  <a:srgbClr val="4597A0"/>
                </a:solidFill>
                <a:latin typeface="Arial" pitchFamily="34" charset="0"/>
              </a:rPr>
              <a:t>Data</a:t>
            </a:r>
          </a:p>
          <a:p>
            <a:r>
              <a:rPr lang="en-US" altLang="ja-JP" sz="3200" b="0" u="none">
                <a:solidFill>
                  <a:srgbClr val="4597A0"/>
                </a:solidFill>
                <a:latin typeface="Arial" pitchFamily="34" charset="0"/>
              </a:rPr>
              <a:t>Management</a:t>
            </a:r>
          </a:p>
          <a:p>
            <a:r>
              <a:rPr lang="en-US" altLang="ja-JP" sz="3200" b="0" u="none">
                <a:solidFill>
                  <a:srgbClr val="4597A0"/>
                </a:solidFill>
                <a:latin typeface="Arial" pitchFamily="34" charset="0"/>
              </a:rPr>
              <a:t>Principles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488" y="5057775"/>
            <a:ext cx="384651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117475" y="857250"/>
            <a:ext cx="8432800" cy="4821238"/>
          </a:xfrm>
          <a:prstGeom prst="rect">
            <a:avLst/>
          </a:prstGeom>
          <a:noFill/>
          <a:ln w="9525">
            <a:noFill/>
            <a:miter lim="800000"/>
            <a:headEnd/>
            <a:tailEnd/>
          </a:ln>
        </p:spPr>
        <p:txBody>
          <a:bodyPr lIns="68580" tIns="34290" rIns="68580" bIns="34290"/>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pPr algn="l" eaLnBrk="0" hangingPunct="0">
              <a:spcBef>
                <a:spcPts val="600"/>
              </a:spcBef>
              <a:buClr>
                <a:srgbClr val="37ACDE"/>
              </a:buClr>
              <a:buFont typeface="Verdana" pitchFamily="34" charset="0"/>
              <a:buNone/>
            </a:pPr>
            <a:r>
              <a:rPr lang="en-US" altLang="ja-JP" sz="1800" b="0" u="none">
                <a:solidFill>
                  <a:srgbClr val="0000A2"/>
                </a:solidFill>
                <a:latin typeface="Arial" pitchFamily="34" charset="0"/>
              </a:rPr>
              <a:t>Usability</a:t>
            </a:r>
          </a:p>
          <a:p>
            <a:pPr algn="l" eaLnBrk="0" hangingPunct="0">
              <a:spcBef>
                <a:spcPts val="600"/>
              </a:spcBef>
              <a:buClr>
                <a:srgbClr val="37ACDE"/>
              </a:buClr>
              <a:buFont typeface="Verdana" pitchFamily="34" charset="0"/>
              <a:buNone/>
            </a:pPr>
            <a:r>
              <a:rPr lang="en-US" altLang="ja-JP" sz="1800" b="0" u="none">
                <a:solidFill>
                  <a:srgbClr val="0F5494"/>
                </a:solidFill>
                <a:latin typeface="Arial" pitchFamily="34" charset="0"/>
              </a:rPr>
              <a:t>DMP-3	Data will be structured using encodings that are widely accepted in 	the target user community and aligned with organizational needs and 	observing methods, with preference given to non-proprietary 	international standards.</a:t>
            </a:r>
          </a:p>
          <a:p>
            <a:pPr algn="l" eaLnBrk="0" hangingPunct="0">
              <a:spcBef>
                <a:spcPts val="600"/>
              </a:spcBef>
              <a:buClr>
                <a:srgbClr val="37ACDE"/>
              </a:buClr>
              <a:buFont typeface="Verdana" pitchFamily="34" charset="0"/>
              <a:buNone/>
            </a:pPr>
            <a:r>
              <a:rPr lang="en-US" altLang="ja-JP" sz="1800" b="0" u="none">
                <a:solidFill>
                  <a:srgbClr val="0F5494"/>
                </a:solidFill>
                <a:latin typeface="Arial" pitchFamily="34" charset="0"/>
              </a:rPr>
              <a:t>DMP-4	Data will be comprehensively documented, including all elements 	necessary to access, use, understand, and process, preferably via 	formal structured metadata based on international or community-	approved standards. To the extent possible, data will also be described 	in peer-reviewed publications referenced in the metadata record.</a:t>
            </a:r>
          </a:p>
          <a:p>
            <a:pPr algn="l" eaLnBrk="0" hangingPunct="0">
              <a:spcBef>
                <a:spcPts val="600"/>
              </a:spcBef>
              <a:buClr>
                <a:srgbClr val="37ACDE"/>
              </a:buClr>
              <a:buFont typeface="Verdana" pitchFamily="34" charset="0"/>
              <a:buNone/>
            </a:pPr>
            <a:r>
              <a:rPr lang="en-US" altLang="ja-JP" sz="1800" b="0" u="none">
                <a:solidFill>
                  <a:srgbClr val="0F5494"/>
                </a:solidFill>
                <a:latin typeface="Arial" pitchFamily="34" charset="0"/>
              </a:rPr>
              <a:t>DMP-5	Data will include provenance metadata indicating the origin and 	processing history of raw observations and derived products, to ensure 	full traceability of the product chain.</a:t>
            </a:r>
          </a:p>
          <a:p>
            <a:pPr algn="l" eaLnBrk="0" hangingPunct="0">
              <a:spcBef>
                <a:spcPts val="600"/>
              </a:spcBef>
              <a:buClr>
                <a:srgbClr val="37ACDE"/>
              </a:buClr>
              <a:buFont typeface="Verdana" pitchFamily="34" charset="0"/>
              <a:buNone/>
            </a:pPr>
            <a:r>
              <a:rPr lang="en-US" altLang="ja-JP" sz="1800" b="0" u="none">
                <a:solidFill>
                  <a:srgbClr val="0F5494"/>
                </a:solidFill>
                <a:latin typeface="Arial" pitchFamily="34" charset="0"/>
              </a:rPr>
              <a:t>DMP-6	Data will be quality-controlled and the results of quality control shall be 	indicated in metadata; data made available in advance of quality 	control will be flagged in metadata as unchecked.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73038" y="712788"/>
            <a:ext cx="4330700" cy="5826125"/>
          </a:xfrm>
          <a:prstGeom prst="rect">
            <a:avLst/>
          </a:prstGeom>
          <a:noFill/>
          <a:ln w="9525">
            <a:noFill/>
            <a:miter lim="800000"/>
            <a:headEnd/>
            <a:tailEnd/>
          </a:ln>
        </p:spPr>
        <p:txBody>
          <a:bodyPr lIns="68580" tIns="34290" rIns="68580" bIns="34290"/>
          <a:lstStyle>
            <a:lvl1pPr marL="269875" indent="-269875" algn="l" rtl="0" eaLnBrk="0" fontAlgn="base" hangingPunct="0">
              <a:spcBef>
                <a:spcPts val="600"/>
              </a:spcBef>
              <a:spcAft>
                <a:spcPct val="0"/>
              </a:spcAft>
              <a:buClr>
                <a:srgbClr val="37ACDE"/>
              </a:buClr>
              <a:buFont typeface="Verdana" pitchFamily="34" charset="0"/>
              <a:buChar char="•"/>
              <a:defRPr lang="en-US" sz="2400" dirty="0">
                <a:solidFill>
                  <a:srgbClr val="0F5494"/>
                </a:solidFill>
                <a:latin typeface="+mn-lt"/>
                <a:ea typeface="ＭＳ Ｐゴシック" pitchFamily="34" charset="-128"/>
                <a:cs typeface="ＭＳ Ｐゴシック"/>
              </a:defRPr>
            </a:lvl1pPr>
            <a:lvl2pPr marL="628650" indent="-269875" algn="l" rtl="0" eaLnBrk="0" fontAlgn="base" hangingPunct="0">
              <a:spcBef>
                <a:spcPct val="0"/>
              </a:spcBef>
              <a:spcAft>
                <a:spcPct val="0"/>
              </a:spcAft>
              <a:buClr>
                <a:srgbClr val="37ACDE"/>
              </a:buClr>
              <a:buFont typeface="Wingdings" pitchFamily="2" charset="2"/>
              <a:buChar char="§"/>
              <a:defRPr sz="2000">
                <a:solidFill>
                  <a:srgbClr val="004494"/>
                </a:solidFill>
                <a:latin typeface="Verdana"/>
                <a:ea typeface="ＭＳ Ｐゴシック" pitchFamily="34" charset="-128"/>
                <a:cs typeface="ＭＳ Ｐゴシック"/>
              </a:defRPr>
            </a:lvl2pPr>
            <a:lvl3pPr marL="989013" indent="-269875" algn="l" rtl="0" eaLnBrk="0" fontAlgn="base" hangingPunct="0">
              <a:spcBef>
                <a:spcPct val="0"/>
              </a:spcBef>
              <a:spcAft>
                <a:spcPct val="0"/>
              </a:spcAft>
              <a:buClr>
                <a:srgbClr val="37ACDE"/>
              </a:buClr>
              <a:buFont typeface="Verdana" pitchFamily="34" charset="0"/>
              <a:buChar char="–"/>
              <a:defRPr lang="en-US" dirty="0">
                <a:solidFill>
                  <a:srgbClr val="0F5494"/>
                </a:solidFill>
                <a:latin typeface="+mn-lt"/>
                <a:ea typeface="ＭＳ Ｐゴシック" pitchFamily="34" charset="-128"/>
                <a:cs typeface="ＭＳ Ｐゴシック"/>
              </a:defRPr>
            </a:lvl3pPr>
            <a:lvl4pPr marL="1349375" indent="-269875" algn="l" rtl="0" eaLnBrk="0" fontAlgn="base" hangingPunct="0">
              <a:spcBef>
                <a:spcPct val="0"/>
              </a:spcBef>
              <a:spcAft>
                <a:spcPct val="0"/>
              </a:spcAft>
              <a:buClr>
                <a:srgbClr val="37ACDE"/>
              </a:buClr>
              <a:buFont typeface="Arial" charset="0"/>
              <a:buChar char="•"/>
              <a:defRPr lang="en-US" dirty="0">
                <a:solidFill>
                  <a:srgbClr val="0F5494"/>
                </a:solidFill>
                <a:latin typeface="+mn-lt"/>
                <a:ea typeface="ＭＳ Ｐゴシック" pitchFamily="34" charset="-128"/>
                <a:cs typeface="ＭＳ Ｐゴシック"/>
              </a:defRPr>
            </a:lvl4pPr>
            <a:lvl5pPr marL="1709738" indent="-269875" algn="l" rtl="0" eaLnBrk="0" fontAlgn="base" hangingPunct="0">
              <a:spcBef>
                <a:spcPct val="0"/>
              </a:spcBef>
              <a:spcAft>
                <a:spcPct val="0"/>
              </a:spcAft>
              <a:buClr>
                <a:srgbClr val="37ACDE"/>
              </a:buClr>
              <a:buFont typeface="Verdana" pitchFamily="34" charset="0"/>
              <a:buChar char="»"/>
              <a:defRPr lang="en-US" dirty="0">
                <a:solidFill>
                  <a:srgbClr val="0F5494"/>
                </a:solidFill>
                <a:latin typeface="+mn-lt"/>
                <a:ea typeface="ＭＳ Ｐゴシック" pitchFamily="34" charset="-128"/>
                <a:cs typeface="ＭＳ Ｐゴシック"/>
              </a:defRPr>
            </a:lvl5pPr>
            <a:lvl6pPr marL="2514600" indent="-228600" algn="l" rtl="0" eaLnBrk="1" fontAlgn="base" hangingPunct="1">
              <a:spcBef>
                <a:spcPct val="20000"/>
              </a:spcBef>
              <a:spcAft>
                <a:spcPct val="0"/>
              </a:spcAft>
              <a:buChar char="»"/>
              <a:defRPr lang="en-US" sz="1600" baseline="0" dirty="0">
                <a:solidFill>
                  <a:srgbClr val="0F5494"/>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indent="0">
              <a:buFont typeface="Verdana" pitchFamily="34" charset="0"/>
              <a:buNone/>
              <a:defRPr/>
            </a:pPr>
            <a:r>
              <a:rPr sz="1800" b="0" u="none" kern="0" smtClean="0">
                <a:solidFill>
                  <a:srgbClr val="0000A2"/>
                </a:solidFill>
                <a:cs typeface="Arial"/>
              </a:rPr>
              <a:t>Preservation</a:t>
            </a:r>
            <a:endParaRPr sz="1800" b="0" u="none" kern="0">
              <a:solidFill>
                <a:srgbClr val="0000A2"/>
              </a:solidFill>
              <a:cs typeface="Arial"/>
            </a:endParaRPr>
          </a:p>
          <a:p>
            <a:pPr marL="0" indent="0">
              <a:buFont typeface="Verdana" pitchFamily="34" charset="0"/>
              <a:buNone/>
              <a:defRPr/>
            </a:pPr>
            <a:r>
              <a:rPr sz="1800" b="0" u="none" smtClean="0">
                <a:cs typeface="Arial"/>
              </a:rPr>
              <a:t>DMP-7	Data </a:t>
            </a:r>
            <a:r>
              <a:rPr sz="1800" b="0" u="none">
                <a:cs typeface="Arial"/>
              </a:rPr>
              <a:t>will be protected from loss </a:t>
            </a:r>
            <a:r>
              <a:rPr sz="1800" b="0" u="none" smtClean="0">
                <a:cs typeface="Arial"/>
              </a:rPr>
              <a:t>	and </a:t>
            </a:r>
            <a:r>
              <a:rPr sz="1800" b="0" u="none">
                <a:cs typeface="Arial"/>
              </a:rPr>
              <a:t>preserved for future use; </a:t>
            </a:r>
            <a:r>
              <a:rPr sz="1800" b="0" u="none" smtClean="0">
                <a:cs typeface="Arial"/>
              </a:rPr>
              <a:t>	preservation </a:t>
            </a:r>
            <a:r>
              <a:rPr sz="1800" b="0" u="none">
                <a:cs typeface="Arial"/>
              </a:rPr>
              <a:t>planning will be for </a:t>
            </a:r>
            <a:r>
              <a:rPr sz="1800" b="0" u="none" smtClean="0">
                <a:cs typeface="Arial"/>
              </a:rPr>
              <a:t>	the </a:t>
            </a:r>
            <a:r>
              <a:rPr sz="1800" b="0" u="none">
                <a:cs typeface="Arial"/>
              </a:rPr>
              <a:t>long term and include </a:t>
            </a:r>
            <a:r>
              <a:rPr sz="1800" b="0" u="none" smtClean="0">
                <a:cs typeface="Arial"/>
              </a:rPr>
              <a:t>	guidelines </a:t>
            </a:r>
            <a:r>
              <a:rPr sz="1800" b="0" u="none">
                <a:cs typeface="Arial"/>
              </a:rPr>
              <a:t>for loss prevention, </a:t>
            </a:r>
            <a:r>
              <a:rPr sz="1800" b="0" u="none" smtClean="0">
                <a:cs typeface="Arial"/>
              </a:rPr>
              <a:t>	retention </a:t>
            </a:r>
            <a:r>
              <a:rPr sz="1800" b="0" u="none">
                <a:cs typeface="Arial"/>
              </a:rPr>
              <a:t>schedules, and </a:t>
            </a:r>
            <a:r>
              <a:rPr sz="1800" b="0" u="none" smtClean="0">
                <a:cs typeface="Arial"/>
              </a:rPr>
              <a:t>	disposal </a:t>
            </a:r>
            <a:r>
              <a:rPr sz="1800" b="0" u="none">
                <a:cs typeface="Arial"/>
              </a:rPr>
              <a:t>or transfer procedures.</a:t>
            </a:r>
          </a:p>
          <a:p>
            <a:pPr marL="0" indent="0">
              <a:buFont typeface="Verdana" pitchFamily="34" charset="0"/>
              <a:buNone/>
              <a:defRPr/>
            </a:pPr>
            <a:r>
              <a:rPr sz="1800" b="0" u="none" smtClean="0">
                <a:cs typeface="Arial"/>
              </a:rPr>
              <a:t>DMP-8	Data </a:t>
            </a:r>
            <a:r>
              <a:rPr sz="1800" b="0" u="none">
                <a:cs typeface="Arial"/>
              </a:rPr>
              <a:t>and associated metadata </a:t>
            </a:r>
            <a:r>
              <a:rPr sz="1800" b="0" u="none" smtClean="0">
                <a:cs typeface="Arial"/>
              </a:rPr>
              <a:t>	held </a:t>
            </a:r>
            <a:r>
              <a:rPr sz="1800" b="0" u="none">
                <a:cs typeface="Arial"/>
              </a:rPr>
              <a:t>in data management </a:t>
            </a:r>
            <a:r>
              <a:rPr sz="1800" b="0" u="none" smtClean="0">
                <a:cs typeface="Arial"/>
              </a:rPr>
              <a:t>	systems </a:t>
            </a:r>
            <a:r>
              <a:rPr sz="1800" b="0" u="none">
                <a:cs typeface="Arial"/>
              </a:rPr>
              <a:t>will be periodically </a:t>
            </a:r>
            <a:r>
              <a:rPr sz="1800" b="0" u="none" smtClean="0">
                <a:cs typeface="Arial"/>
              </a:rPr>
              <a:t>	verified </a:t>
            </a:r>
            <a:r>
              <a:rPr sz="1800" b="0" u="none">
                <a:cs typeface="Arial"/>
              </a:rPr>
              <a:t>to ensure integrity, </a:t>
            </a:r>
            <a:r>
              <a:rPr sz="1800" b="0" u="none" smtClean="0">
                <a:cs typeface="Arial"/>
              </a:rPr>
              <a:t>	authenticity </a:t>
            </a:r>
            <a:r>
              <a:rPr sz="1800" b="0" u="none">
                <a:cs typeface="Arial"/>
              </a:rPr>
              <a:t>and readability.</a:t>
            </a:r>
          </a:p>
        </p:txBody>
      </p:sp>
      <p:pic>
        <p:nvPicPr>
          <p:cNvPr id="348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3" y="4903788"/>
            <a:ext cx="2255837"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4684713" y="712788"/>
            <a:ext cx="4313237" cy="4822825"/>
          </a:xfrm>
          <a:prstGeom prst="rect">
            <a:avLst/>
          </a:prstGeom>
          <a:noFill/>
          <a:ln w="9525">
            <a:noFill/>
            <a:miter lim="800000"/>
            <a:headEnd/>
            <a:tailEnd/>
          </a:ln>
        </p:spPr>
        <p:txBody>
          <a:bodyPr lIns="68580" tIns="34290" rIns="68580" bIns="34290"/>
          <a:lstStyle>
            <a:lvl1pPr marL="269875" indent="-269875" algn="l" rtl="0" eaLnBrk="0" fontAlgn="base" hangingPunct="0">
              <a:spcBef>
                <a:spcPts val="600"/>
              </a:spcBef>
              <a:spcAft>
                <a:spcPct val="0"/>
              </a:spcAft>
              <a:buClr>
                <a:srgbClr val="37ACDE"/>
              </a:buClr>
              <a:buFont typeface="Verdana" pitchFamily="34" charset="0"/>
              <a:buChar char="•"/>
              <a:defRPr lang="en-US" sz="2400" dirty="0">
                <a:solidFill>
                  <a:srgbClr val="0F5494"/>
                </a:solidFill>
                <a:latin typeface="+mn-lt"/>
                <a:ea typeface="ＭＳ Ｐゴシック" pitchFamily="34" charset="-128"/>
                <a:cs typeface="ＭＳ Ｐゴシック"/>
              </a:defRPr>
            </a:lvl1pPr>
            <a:lvl2pPr marL="628650" indent="-269875" algn="l" rtl="0" eaLnBrk="0" fontAlgn="base" hangingPunct="0">
              <a:spcBef>
                <a:spcPct val="0"/>
              </a:spcBef>
              <a:spcAft>
                <a:spcPct val="0"/>
              </a:spcAft>
              <a:buClr>
                <a:srgbClr val="37ACDE"/>
              </a:buClr>
              <a:buFont typeface="Wingdings" pitchFamily="2" charset="2"/>
              <a:buChar char="§"/>
              <a:defRPr sz="2000">
                <a:solidFill>
                  <a:srgbClr val="004494"/>
                </a:solidFill>
                <a:latin typeface="Verdana"/>
                <a:ea typeface="ＭＳ Ｐゴシック" pitchFamily="34" charset="-128"/>
                <a:cs typeface="ＭＳ Ｐゴシック"/>
              </a:defRPr>
            </a:lvl2pPr>
            <a:lvl3pPr marL="989013" indent="-269875" algn="l" rtl="0" eaLnBrk="0" fontAlgn="base" hangingPunct="0">
              <a:spcBef>
                <a:spcPct val="0"/>
              </a:spcBef>
              <a:spcAft>
                <a:spcPct val="0"/>
              </a:spcAft>
              <a:buClr>
                <a:srgbClr val="37ACDE"/>
              </a:buClr>
              <a:buFont typeface="Verdana" pitchFamily="34" charset="0"/>
              <a:buChar char="–"/>
              <a:defRPr lang="en-US" dirty="0">
                <a:solidFill>
                  <a:srgbClr val="0F5494"/>
                </a:solidFill>
                <a:latin typeface="+mn-lt"/>
                <a:ea typeface="ＭＳ Ｐゴシック" pitchFamily="34" charset="-128"/>
                <a:cs typeface="ＭＳ Ｐゴシック"/>
              </a:defRPr>
            </a:lvl3pPr>
            <a:lvl4pPr marL="1349375" indent="-269875" algn="l" rtl="0" eaLnBrk="0" fontAlgn="base" hangingPunct="0">
              <a:spcBef>
                <a:spcPct val="0"/>
              </a:spcBef>
              <a:spcAft>
                <a:spcPct val="0"/>
              </a:spcAft>
              <a:buClr>
                <a:srgbClr val="37ACDE"/>
              </a:buClr>
              <a:buFont typeface="Arial" charset="0"/>
              <a:buChar char="•"/>
              <a:defRPr lang="en-US" dirty="0">
                <a:solidFill>
                  <a:srgbClr val="0F5494"/>
                </a:solidFill>
                <a:latin typeface="+mn-lt"/>
                <a:ea typeface="ＭＳ Ｐゴシック" pitchFamily="34" charset="-128"/>
                <a:cs typeface="ＭＳ Ｐゴシック"/>
              </a:defRPr>
            </a:lvl4pPr>
            <a:lvl5pPr marL="1709738" indent="-269875" algn="l" rtl="0" eaLnBrk="0" fontAlgn="base" hangingPunct="0">
              <a:spcBef>
                <a:spcPct val="0"/>
              </a:spcBef>
              <a:spcAft>
                <a:spcPct val="0"/>
              </a:spcAft>
              <a:buClr>
                <a:srgbClr val="37ACDE"/>
              </a:buClr>
              <a:buFont typeface="Verdana" pitchFamily="34" charset="0"/>
              <a:buChar char="»"/>
              <a:defRPr lang="en-US" dirty="0">
                <a:solidFill>
                  <a:srgbClr val="0F5494"/>
                </a:solidFill>
                <a:latin typeface="+mn-lt"/>
                <a:ea typeface="ＭＳ Ｐゴシック" pitchFamily="34" charset="-128"/>
                <a:cs typeface="ＭＳ Ｐゴシック"/>
              </a:defRPr>
            </a:lvl5pPr>
            <a:lvl6pPr marL="2514600" indent="-228600" algn="l" rtl="0" eaLnBrk="1" fontAlgn="base" hangingPunct="1">
              <a:spcBef>
                <a:spcPct val="20000"/>
              </a:spcBef>
              <a:spcAft>
                <a:spcPct val="0"/>
              </a:spcAft>
              <a:buChar char="»"/>
              <a:defRPr lang="en-US" sz="1600" baseline="0" dirty="0">
                <a:solidFill>
                  <a:srgbClr val="0F5494"/>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indent="0">
              <a:buFont typeface="Verdana" pitchFamily="34" charset="0"/>
              <a:buNone/>
              <a:defRPr/>
            </a:pPr>
            <a:r>
              <a:rPr sz="2000" b="0" u="none" kern="0" smtClean="0">
                <a:solidFill>
                  <a:srgbClr val="0000A2"/>
                </a:solidFill>
                <a:cs typeface="Arial"/>
              </a:rPr>
              <a:t>Curation</a:t>
            </a:r>
            <a:endParaRPr sz="2000" b="0" u="none" kern="0">
              <a:solidFill>
                <a:srgbClr val="0000A2"/>
              </a:solidFill>
              <a:cs typeface="Arial"/>
            </a:endParaRPr>
          </a:p>
          <a:p>
            <a:pPr marL="0" indent="0">
              <a:buFont typeface="Verdana" pitchFamily="34" charset="0"/>
              <a:buNone/>
              <a:defRPr/>
            </a:pPr>
            <a:r>
              <a:rPr sz="1800" b="0" u="none" smtClean="0">
                <a:cs typeface="Arial"/>
              </a:rPr>
              <a:t>DMP-9	Data </a:t>
            </a:r>
            <a:r>
              <a:rPr sz="1800" b="0" u="none">
                <a:cs typeface="Arial"/>
              </a:rPr>
              <a:t>will be managed to </a:t>
            </a:r>
            <a:r>
              <a:rPr sz="1800" b="0" u="none" smtClean="0">
                <a:cs typeface="Arial"/>
              </a:rPr>
              <a:t>	perform </a:t>
            </a:r>
            <a:r>
              <a:rPr sz="1800" b="0" u="none">
                <a:cs typeface="Arial"/>
              </a:rPr>
              <a:t>corrections and </a:t>
            </a:r>
            <a:r>
              <a:rPr sz="1800" b="0" u="none" smtClean="0">
                <a:cs typeface="Arial"/>
              </a:rPr>
              <a:t>	updates </a:t>
            </a:r>
            <a:r>
              <a:rPr sz="1800" b="0" u="none">
                <a:cs typeface="Arial"/>
              </a:rPr>
              <a:t>in accordance with </a:t>
            </a:r>
            <a:r>
              <a:rPr sz="1800" b="0" u="none" smtClean="0">
                <a:cs typeface="Arial"/>
              </a:rPr>
              <a:t>	reviews</a:t>
            </a:r>
            <a:r>
              <a:rPr sz="1800" b="0" u="none">
                <a:cs typeface="Arial"/>
              </a:rPr>
              <a:t>, and to enable </a:t>
            </a:r>
            <a:r>
              <a:rPr sz="1800" b="0" u="none" smtClean="0">
                <a:cs typeface="Arial"/>
              </a:rPr>
              <a:t>	reprocessing </a:t>
            </a:r>
            <a:r>
              <a:rPr sz="1800" b="0" u="none">
                <a:cs typeface="Arial"/>
              </a:rPr>
              <a:t>as appropriate; </a:t>
            </a:r>
            <a:r>
              <a:rPr sz="1800" b="0" u="none" smtClean="0">
                <a:cs typeface="Arial"/>
              </a:rPr>
              <a:t>	where </a:t>
            </a:r>
            <a:r>
              <a:rPr sz="1800" b="0" u="none">
                <a:cs typeface="Arial"/>
              </a:rPr>
              <a:t>applicable this shall </a:t>
            </a:r>
            <a:r>
              <a:rPr sz="1800" b="0" u="none" smtClean="0">
                <a:cs typeface="Arial"/>
              </a:rPr>
              <a:t>	follow </a:t>
            </a:r>
            <a:r>
              <a:rPr sz="1800" b="0" u="none">
                <a:cs typeface="Arial"/>
              </a:rPr>
              <a:t>established and agreed </a:t>
            </a:r>
            <a:r>
              <a:rPr sz="1800" b="0" u="none" smtClean="0">
                <a:cs typeface="Arial"/>
              </a:rPr>
              <a:t>	procedures</a:t>
            </a:r>
            <a:r>
              <a:rPr sz="1800" b="0" u="none">
                <a:cs typeface="Arial"/>
              </a:rPr>
              <a:t>.</a:t>
            </a:r>
          </a:p>
          <a:p>
            <a:pPr marL="0" indent="0">
              <a:buFont typeface="Verdana" pitchFamily="34" charset="0"/>
              <a:buNone/>
              <a:defRPr/>
            </a:pPr>
            <a:r>
              <a:rPr sz="1800" b="0" u="none" smtClean="0">
                <a:cs typeface="Arial"/>
              </a:rPr>
              <a:t>DMP-10	Data </a:t>
            </a:r>
            <a:r>
              <a:rPr sz="1800" b="0" u="none">
                <a:cs typeface="Arial"/>
              </a:rPr>
              <a:t>will be assigned </a:t>
            </a:r>
            <a:r>
              <a:rPr sz="1800" b="0" u="none" smtClean="0">
                <a:cs typeface="Arial"/>
              </a:rPr>
              <a:t>	appropriate </a:t>
            </a:r>
            <a:r>
              <a:rPr sz="1800" b="0" u="none">
                <a:cs typeface="Arial"/>
              </a:rPr>
              <a:t>persistent, </a:t>
            </a:r>
            <a:r>
              <a:rPr sz="1800" b="0" u="none" smtClean="0">
                <a:cs typeface="Arial"/>
              </a:rPr>
              <a:t>	resolvable </a:t>
            </a:r>
            <a:r>
              <a:rPr sz="1800" b="0" u="none">
                <a:cs typeface="Arial"/>
              </a:rPr>
              <a:t>identifiers to enable </a:t>
            </a:r>
            <a:r>
              <a:rPr sz="1800" b="0" u="none" smtClean="0">
                <a:cs typeface="Arial"/>
              </a:rPr>
              <a:t>	documents </a:t>
            </a:r>
            <a:r>
              <a:rPr sz="1800" b="0" u="none">
                <a:cs typeface="Arial"/>
              </a:rPr>
              <a:t>to cite the data on </a:t>
            </a:r>
            <a:r>
              <a:rPr sz="1800" b="0" u="none" smtClean="0">
                <a:cs typeface="Arial"/>
              </a:rPr>
              <a:t>	which </a:t>
            </a:r>
            <a:r>
              <a:rPr sz="1800" b="0" u="none">
                <a:cs typeface="Arial"/>
              </a:rPr>
              <a:t>they are based and to </a:t>
            </a:r>
            <a:r>
              <a:rPr sz="1800" b="0" u="none" smtClean="0">
                <a:cs typeface="Arial"/>
              </a:rPr>
              <a:t>	enable </a:t>
            </a:r>
            <a:r>
              <a:rPr sz="1800" b="0" u="none">
                <a:cs typeface="Arial"/>
              </a:rPr>
              <a:t>data providers to receive </a:t>
            </a:r>
            <a:r>
              <a:rPr sz="1800" b="0" u="none" smtClean="0">
                <a:cs typeface="Arial"/>
              </a:rPr>
              <a:t>	acknowledgement </a:t>
            </a:r>
            <a:r>
              <a:rPr sz="1800" b="0" u="none">
                <a:cs typeface="Arial"/>
              </a:rPr>
              <a:t>of use of </a:t>
            </a:r>
            <a:r>
              <a:rPr sz="1800" b="0" u="none" smtClean="0">
                <a:cs typeface="Arial"/>
              </a:rPr>
              <a:t>	their </a:t>
            </a:r>
            <a:r>
              <a:rPr sz="1800" b="0" u="none">
                <a:cs typeface="Arial"/>
              </a:rPr>
              <a:t>data.</a:t>
            </a:r>
          </a:p>
        </p:txBody>
      </p:sp>
      <p:pic>
        <p:nvPicPr>
          <p:cNvPr id="348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5418138"/>
            <a:ext cx="177165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821" name="Straight Connector 3"/>
          <p:cNvCxnSpPr>
            <a:cxnSpLocks noChangeShapeType="1"/>
          </p:cNvCxnSpPr>
          <p:nvPr/>
        </p:nvCxnSpPr>
        <p:spPr bwMode="auto">
          <a:xfrm>
            <a:off x="4602163" y="106363"/>
            <a:ext cx="346075" cy="65246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a:cxnSpLocks noChangeShapeType="1"/>
          </p:cNvCxnSpPr>
          <p:nvPr/>
        </p:nvCxnSpPr>
        <p:spPr bwMode="auto">
          <a:xfrm flipV="1">
            <a:off x="4651375" y="741363"/>
            <a:ext cx="4763" cy="6051550"/>
          </a:xfrm>
          <a:prstGeom prst="line">
            <a:avLst/>
          </a:prstGeom>
          <a:noFill/>
          <a:ln w="9525">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a:xfrm>
            <a:off x="-25400" y="908050"/>
            <a:ext cx="9144000" cy="611188"/>
          </a:xfrm>
        </p:spPr>
        <p:txBody>
          <a:bodyPr/>
          <a:lstStyle/>
          <a:p>
            <a:r>
              <a:rPr lang="en-GB" altLang="ja-JP" sz="3600" smtClean="0">
                <a:solidFill>
                  <a:srgbClr val="4597A0"/>
                </a:solidFill>
                <a:ea typeface="MS PGothic" pitchFamily="34" charset="-128"/>
                <a:cs typeface="Arial" pitchFamily="34" charset="0"/>
              </a:rPr>
              <a:t>      DMPTF Next Steps</a:t>
            </a:r>
            <a:endParaRPr lang="en-US" altLang="ja-JP" sz="3600" smtClean="0">
              <a:solidFill>
                <a:srgbClr val="4597A0"/>
              </a:solidFill>
              <a:ea typeface="MS PGothic" pitchFamily="34" charset="-128"/>
              <a:cs typeface="Arial" pitchFamily="34" charset="0"/>
            </a:endParaRPr>
          </a:p>
        </p:txBody>
      </p:sp>
      <p:sp>
        <p:nvSpPr>
          <p:cNvPr id="35842" name="Content Placeholder 3"/>
          <p:cNvSpPr>
            <a:spLocks noGrp="1"/>
          </p:cNvSpPr>
          <p:nvPr>
            <p:ph idx="1"/>
          </p:nvPr>
        </p:nvSpPr>
        <p:spPr>
          <a:xfrm>
            <a:off x="179388" y="2060575"/>
            <a:ext cx="8796337" cy="3559175"/>
          </a:xfrm>
        </p:spPr>
        <p:txBody>
          <a:bodyPr/>
          <a:lstStyle/>
          <a:p>
            <a:r>
              <a:rPr lang="en-US" altLang="ja-JP" smtClean="0">
                <a:solidFill>
                  <a:srgbClr val="000001"/>
                </a:solidFill>
                <a:ea typeface="MS PGothic" pitchFamily="34" charset="-128"/>
                <a:cs typeface="Arial" pitchFamily="34" charset="0"/>
              </a:rPr>
              <a:t>DMPTF will prepare implementation strategies for discussion at GEO-XII Plenary.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a:spLocks noGrp="1"/>
          </p:cNvSpPr>
          <p:nvPr>
            <p:ph type="title"/>
          </p:nvPr>
        </p:nvSpPr>
        <p:spPr>
          <a:xfrm>
            <a:off x="423863" y="838200"/>
            <a:ext cx="7772400" cy="573088"/>
          </a:xfrm>
        </p:spPr>
        <p:txBody>
          <a:bodyPr/>
          <a:lstStyle/>
          <a:p>
            <a:pPr algn="ctr"/>
            <a:r>
              <a:rPr kumimoji="1" lang="en-US" altLang="ja-JP" smtClean="0">
                <a:ea typeface="MS PGothic" pitchFamily="34" charset="-128"/>
              </a:rPr>
              <a:t>Some GEO Work Plan Outcomes</a:t>
            </a:r>
            <a:endParaRPr kumimoji="1" lang="ja-JP" altLang="en-US" smtClean="0">
              <a:ea typeface="MS PGothic" pitchFamily="34" charset="-128"/>
            </a:endParaRPr>
          </a:p>
        </p:txBody>
      </p:sp>
      <p:sp>
        <p:nvSpPr>
          <p:cNvPr id="36866" name="コンテンツ プレースホルダー 2"/>
          <p:cNvSpPr>
            <a:spLocks noGrp="1"/>
          </p:cNvSpPr>
          <p:nvPr>
            <p:ph idx="1"/>
          </p:nvPr>
        </p:nvSpPr>
        <p:spPr>
          <a:xfrm>
            <a:off x="423863" y="1411288"/>
            <a:ext cx="8223250" cy="1085850"/>
          </a:xfrm>
        </p:spPr>
        <p:txBody>
          <a:bodyPr/>
          <a:lstStyle/>
          <a:p>
            <a:r>
              <a:rPr lang="en-US" altLang="ja-JP" sz="1800" b="1" u="sng" smtClean="0">
                <a:latin typeface="Arial Narrow" pitchFamily="34" charset="0"/>
                <a:ea typeface="MS PGothic" pitchFamily="34" charset="-128"/>
              </a:rPr>
              <a:t>Outcome</a:t>
            </a:r>
            <a:r>
              <a:rPr lang="en-US" altLang="ja-JP" sz="1800" smtClean="0">
                <a:latin typeface="Arial Narrow" pitchFamily="34" charset="0"/>
                <a:ea typeface="MS PGothic" pitchFamily="34" charset="-128"/>
              </a:rPr>
              <a:t>:  Audience feedback provided constructive feedback for sustaining existing GEOSS Services and to support our evolving 2025 GEOSS Vision and Infrastructure. </a:t>
            </a:r>
          </a:p>
          <a:p>
            <a:r>
              <a:rPr lang="en-US" altLang="ja-JP" sz="1800" b="1" i="1" u="sng" smtClean="0">
                <a:latin typeface="Arial Narrow" pitchFamily="34" charset="0"/>
                <a:ea typeface="MS PGothic" pitchFamily="34" charset="-128"/>
              </a:rPr>
              <a:t>Key Messages:</a:t>
            </a:r>
          </a:p>
          <a:p>
            <a:endParaRPr lang="en-US" altLang="ja-JP" sz="1800" b="1" smtClean="0">
              <a:latin typeface="Arial Narrow" pitchFamily="34" charset="0"/>
              <a:ea typeface="MS PGothic" pitchFamily="34" charset="-128"/>
            </a:endParaRPr>
          </a:p>
          <a:p>
            <a:endParaRPr lang="en-US" altLang="ja-JP" sz="1800" b="1" smtClean="0">
              <a:latin typeface="Arial Narrow" pitchFamily="34" charset="0"/>
              <a:ea typeface="MS PGothic" pitchFamily="34" charset="-128"/>
            </a:endParaRPr>
          </a:p>
          <a:p>
            <a:endParaRPr lang="en-US" altLang="ja-JP" sz="1800" b="1" smtClean="0">
              <a:latin typeface="Arial Narrow" pitchFamily="34" charset="0"/>
              <a:ea typeface="MS PGothic" pitchFamily="34" charset="-128"/>
            </a:endParaRPr>
          </a:p>
          <a:p>
            <a:endParaRPr lang="en-US" altLang="ja-JP" sz="1800" smtClean="0">
              <a:latin typeface="Arial Narrow" pitchFamily="34" charset="0"/>
              <a:ea typeface="MS PGothic" pitchFamily="34" charset="-128"/>
            </a:endParaRPr>
          </a:p>
          <a:p>
            <a:endParaRPr lang="ja-JP" altLang="en-US" sz="1800" smtClean="0">
              <a:latin typeface="Arial Narrow" pitchFamily="34" charset="0"/>
              <a:ea typeface="MS PGothic" pitchFamily="34" charset="-128"/>
            </a:endParaRPr>
          </a:p>
        </p:txBody>
      </p:sp>
      <p:graphicFrame>
        <p:nvGraphicFramePr>
          <p:cNvPr id="4" name="Diagram 3"/>
          <p:cNvGraphicFramePr/>
          <p:nvPr/>
        </p:nvGraphicFramePr>
        <p:xfrm>
          <a:off x="685800" y="2304308"/>
          <a:ext cx="7961819" cy="3646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コンテンツ プレースホルダー 2"/>
          <p:cNvSpPr txBox="1">
            <a:spLocks/>
          </p:cNvSpPr>
          <p:nvPr/>
        </p:nvSpPr>
        <p:spPr bwMode="auto">
          <a:xfrm>
            <a:off x="423863" y="5830888"/>
            <a:ext cx="7772400"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ormAutofit fontScale="85000" lnSpcReduction="20000"/>
          </a:bodyPr>
          <a:lstStyle>
            <a:lvl1pPr marL="342900" indent="-342900" algn="l" rtl="0" eaLnBrk="1" fontAlgn="base" hangingPunct="1">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4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4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4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4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400">
                <a:solidFill>
                  <a:schemeClr val="tx1"/>
                </a:solidFill>
                <a:latin typeface="+mn-lt"/>
                <a:ea typeface="Arial" charset="0"/>
                <a:cs typeface="+mn-cs"/>
              </a:defRPr>
            </a:lvl9pPr>
          </a:lstStyle>
          <a:p>
            <a:pPr>
              <a:defRPr/>
            </a:pPr>
            <a:r>
              <a:rPr lang="en-US" altLang="ja-JP" sz="2000" dirty="0" smtClean="0"/>
              <a:t>We need to work together as a community for GEOSS Success</a:t>
            </a:r>
          </a:p>
          <a:p>
            <a:pPr>
              <a:defRPr/>
            </a:pPr>
            <a:r>
              <a:rPr kumimoji="1" lang="en-US" altLang="ja-JP" sz="2000" dirty="0" smtClean="0"/>
              <a:t>In the coming </a:t>
            </a:r>
            <a:r>
              <a:rPr lang="en-US" altLang="ja-JP" sz="2000" dirty="0" smtClean="0"/>
              <a:t>months </a:t>
            </a:r>
            <a:r>
              <a:rPr lang="en-US" altLang="ja-JP" sz="2000" dirty="0"/>
              <a:t>w</a:t>
            </a:r>
            <a:r>
              <a:rPr kumimoji="1" lang="en-US" altLang="ja-JP" sz="2000" dirty="0" smtClean="0"/>
              <a:t>e will continue to work with the community to develop an acceptable and achievable  vision &amp; architecture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6413"/>
            <a:ext cx="9144000" cy="485775"/>
          </a:xfrm>
          <a:prstGeom prst="rect">
            <a:avLst/>
          </a:prstGeom>
          <a:gradFill flip="none" rotWithShape="1">
            <a:gsLst>
              <a:gs pos="0">
                <a:schemeClr val="bg1">
                  <a:alpha val="0"/>
                </a:schemeClr>
              </a:gs>
              <a:gs pos="50000">
                <a:schemeClr val="bg1"/>
              </a:gs>
              <a:gs pos="100000">
                <a:schemeClr val="bg1">
                  <a:alpha val="8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FFFFFF"/>
              </a:solidFill>
              <a:latin typeface="Arial" pitchFamily="34" charset="0"/>
            </a:endParaRPr>
          </a:p>
        </p:txBody>
      </p:sp>
      <p:sp>
        <p:nvSpPr>
          <p:cNvPr id="38914" name="Title 1"/>
          <p:cNvSpPr>
            <a:spLocks noGrp="1"/>
          </p:cNvSpPr>
          <p:nvPr>
            <p:ph type="title"/>
          </p:nvPr>
        </p:nvSpPr>
        <p:spPr>
          <a:xfrm>
            <a:off x="457200" y="474663"/>
            <a:ext cx="8229600" cy="1143000"/>
          </a:xfrm>
        </p:spPr>
        <p:txBody>
          <a:bodyPr/>
          <a:lstStyle/>
          <a:p>
            <a:r>
              <a:rPr lang="en-US" altLang="ja-JP" smtClean="0">
                <a:ea typeface="MS PGothic" pitchFamily="34" charset="-128"/>
              </a:rPr>
              <a:t>GEOSS Actions for the 2016 Work Programme</a:t>
            </a:r>
          </a:p>
        </p:txBody>
      </p:sp>
      <p:sp>
        <p:nvSpPr>
          <p:cNvPr id="38915" name="Content Placeholder 2"/>
          <p:cNvSpPr>
            <a:spLocks noGrp="1"/>
          </p:cNvSpPr>
          <p:nvPr>
            <p:ph idx="1"/>
          </p:nvPr>
        </p:nvSpPr>
        <p:spPr>
          <a:xfrm>
            <a:off x="457200" y="1665288"/>
            <a:ext cx="8372475" cy="3810000"/>
          </a:xfrm>
        </p:spPr>
        <p:txBody>
          <a:bodyPr/>
          <a:lstStyle/>
          <a:p>
            <a:r>
              <a:rPr lang="en-US" altLang="ja-JP" sz="2000" b="1" u="sng" smtClean="0">
                <a:latin typeface="Arial Narrow" pitchFamily="34" charset="0"/>
                <a:ea typeface="MS PGothic" pitchFamily="34" charset="-128"/>
              </a:rPr>
              <a:t>Priorities</a:t>
            </a:r>
          </a:p>
          <a:p>
            <a:pPr lvl="1"/>
            <a:r>
              <a:rPr lang="en-US" altLang="ja-JP" sz="2000" smtClean="0">
                <a:latin typeface="Arial Narrow" pitchFamily="34" charset="0"/>
                <a:ea typeface="MS PGothic" pitchFamily="34" charset="-128"/>
              </a:rPr>
              <a:t>Sustainment of ongoing </a:t>
            </a:r>
            <a:r>
              <a:rPr lang="en-US" altLang="ja-JP" sz="2000" b="1" i="1" smtClean="0">
                <a:solidFill>
                  <a:schemeClr val="accent2"/>
                </a:solidFill>
                <a:latin typeface="Arial Narrow" pitchFamily="34" charset="0"/>
                <a:ea typeface="MS PGothic" pitchFamily="34" charset="-128"/>
              </a:rPr>
              <a:t>Maintenance &amp; Operation </a:t>
            </a:r>
            <a:r>
              <a:rPr lang="en-US" altLang="ja-JP" sz="2000" smtClean="0">
                <a:latin typeface="Arial Narrow" pitchFamily="34" charset="0"/>
                <a:ea typeface="MS PGothic" pitchFamily="34" charset="-128"/>
              </a:rPr>
              <a:t>of GEOSS Infrastructure</a:t>
            </a:r>
          </a:p>
          <a:p>
            <a:pPr lvl="1"/>
            <a:r>
              <a:rPr lang="en-US" altLang="ja-JP" sz="2000" smtClean="0">
                <a:latin typeface="Arial Narrow" pitchFamily="34" charset="0"/>
                <a:ea typeface="MS PGothic" pitchFamily="34" charset="-128"/>
              </a:rPr>
              <a:t>Support GEOSS </a:t>
            </a:r>
            <a:r>
              <a:rPr lang="en-US" altLang="ja-JP" sz="2000" b="1" i="1" smtClean="0">
                <a:solidFill>
                  <a:srgbClr val="333399"/>
                </a:solidFill>
                <a:latin typeface="Arial Narrow" pitchFamily="34" charset="0"/>
                <a:ea typeface="MS PGothic" pitchFamily="34" charset="-128"/>
              </a:rPr>
              <a:t>Research &amp; Development </a:t>
            </a:r>
            <a:r>
              <a:rPr lang="en-US" altLang="ja-JP" sz="2000" smtClean="0">
                <a:latin typeface="Arial Narrow" pitchFamily="34" charset="0"/>
                <a:ea typeface="MS PGothic" pitchFamily="34" charset="-128"/>
              </a:rPr>
              <a:t>Strategic Activities &amp; Objectives</a:t>
            </a:r>
          </a:p>
          <a:p>
            <a:pPr lvl="1"/>
            <a:r>
              <a:rPr lang="en-US" altLang="ja-JP" sz="2000" smtClean="0">
                <a:latin typeface="Arial Narrow" pitchFamily="34" charset="0"/>
                <a:ea typeface="MS PGothic" pitchFamily="34" charset="-128"/>
              </a:rPr>
              <a:t>Support the Advancement of </a:t>
            </a:r>
            <a:r>
              <a:rPr lang="en-US" altLang="ja-JP" sz="2000" b="1" i="1" smtClean="0">
                <a:solidFill>
                  <a:srgbClr val="333399"/>
                </a:solidFill>
                <a:latin typeface="Arial Narrow" pitchFamily="34" charset="0"/>
                <a:ea typeface="MS PGothic" pitchFamily="34" charset="-128"/>
              </a:rPr>
              <a:t>Data Sharing &amp; Management Principles</a:t>
            </a:r>
          </a:p>
          <a:p>
            <a:pPr lvl="1"/>
            <a:r>
              <a:rPr lang="en-US" altLang="ja-JP" sz="2000" i="1" smtClean="0">
                <a:latin typeface="Arial Narrow" pitchFamily="34" charset="0"/>
                <a:ea typeface="MS PGothic" pitchFamily="34" charset="-128"/>
              </a:rPr>
              <a:t>Starting</a:t>
            </a:r>
            <a:r>
              <a:rPr lang="en-US" altLang="ja-JP" sz="2000" b="1" i="1" smtClean="0">
                <a:latin typeface="Arial Narrow" pitchFamily="34" charset="0"/>
                <a:ea typeface="MS PGothic" pitchFamily="34" charset="-128"/>
              </a:rPr>
              <a:t> </a:t>
            </a:r>
            <a:r>
              <a:rPr lang="en-US" altLang="ja-JP" sz="2000" b="1" i="1" smtClean="0">
                <a:solidFill>
                  <a:srgbClr val="333399"/>
                </a:solidFill>
                <a:latin typeface="Arial Narrow" pitchFamily="34" charset="0"/>
                <a:ea typeface="MS PGothic" pitchFamily="34" charset="-128"/>
              </a:rPr>
              <a:t>Interaction and integration </a:t>
            </a:r>
            <a:r>
              <a:rPr lang="en-US" altLang="ja-JP" sz="2000" smtClean="0">
                <a:latin typeface="Arial Narrow" pitchFamily="34" charset="0"/>
                <a:ea typeface="MS PGothic" pitchFamily="34" charset="-128"/>
              </a:rPr>
              <a:t>with GEO Implementation Mechanisms and Users</a:t>
            </a:r>
          </a:p>
          <a:p>
            <a:pPr lvl="1"/>
            <a:endParaRPr lang="en-US" altLang="ja-JP" sz="2000" smtClean="0">
              <a:latin typeface="Arial Narrow" pitchFamily="34" charset="0"/>
              <a:ea typeface="MS PGothic" pitchFamily="34" charset="-128"/>
            </a:endParaRPr>
          </a:p>
          <a:p>
            <a:pPr lvl="1"/>
            <a:r>
              <a:rPr lang="en-US" altLang="ja-JP" sz="2000" smtClean="0">
                <a:latin typeface="Arial Narrow" pitchFamily="34" charset="0"/>
                <a:ea typeface="MS PGothic" pitchFamily="34" charset="-128"/>
              </a:rPr>
              <a:t>Continue efforts on development of a 2025 Service Delivery Framework</a:t>
            </a:r>
          </a:p>
          <a:p>
            <a:pPr lvl="1"/>
            <a:r>
              <a:rPr lang="en-US" altLang="ja-JP" sz="2000" smtClean="0">
                <a:latin typeface="Arial Narrow" pitchFamily="34" charset="0"/>
                <a:ea typeface="MS PGothic" pitchFamily="34" charset="-128"/>
              </a:rPr>
              <a:t>Leverage best practices – </a:t>
            </a:r>
            <a:r>
              <a:rPr lang="en-US" altLang="ja-JP" sz="2000" b="1" i="1" smtClean="0">
                <a:solidFill>
                  <a:srgbClr val="333399"/>
                </a:solidFill>
                <a:latin typeface="Arial Narrow" pitchFamily="34" charset="0"/>
                <a:ea typeface="MS PGothic" pitchFamily="34" charset="-128"/>
              </a:rPr>
              <a:t>Pilot, Prototype &amp; then Implement </a:t>
            </a:r>
            <a:r>
              <a:rPr lang="en-US" altLang="ja-JP" sz="2000" smtClean="0">
                <a:latin typeface="Arial Narrow" pitchFamily="34" charset="0"/>
                <a:ea typeface="MS PGothic" pitchFamily="34" charset="-128"/>
              </a:rPr>
              <a:t>for success</a:t>
            </a:r>
          </a:p>
          <a:p>
            <a:pPr lvl="1"/>
            <a:endParaRPr lang="en-US" altLang="ja-JP" sz="2000" smtClean="0">
              <a:latin typeface="Arial Narrow" pitchFamily="34" charset="0"/>
              <a:ea typeface="MS PGothic" pitchFamily="34" charset="-128"/>
            </a:endParaRPr>
          </a:p>
          <a:p>
            <a:r>
              <a:rPr lang="en-US" altLang="ja-JP" sz="2000" b="1" u="sng" smtClean="0">
                <a:latin typeface="Arial Narrow" pitchFamily="34" charset="0"/>
                <a:ea typeface="MS PGothic" pitchFamily="34" charset="-128"/>
              </a:rPr>
              <a:t>Success Criteria</a:t>
            </a:r>
          </a:p>
          <a:p>
            <a:pPr lvl="1"/>
            <a:r>
              <a:rPr lang="en-US" altLang="ja-JP" sz="2000" smtClean="0">
                <a:latin typeface="Arial Narrow" pitchFamily="34" charset="0"/>
                <a:ea typeface="MS PGothic" pitchFamily="34" charset="-128"/>
              </a:rPr>
              <a:t>Demonstrable value of GEOSS for GEO community and beyond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4025" y="3562350"/>
            <a:ext cx="3449638"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97"/>
          <p:cNvSpPr>
            <a:spLocks noChangeArrowheads="1"/>
          </p:cNvSpPr>
          <p:nvPr/>
        </p:nvSpPr>
        <p:spPr bwMode="auto">
          <a:xfrm>
            <a:off x="6596063" y="11113"/>
            <a:ext cx="2438400" cy="927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ja-JP" altLang="en-US">
              <a:solidFill>
                <a:srgbClr val="000000"/>
              </a:solidFill>
            </a:endParaRPr>
          </a:p>
        </p:txBody>
      </p:sp>
      <p:grpSp>
        <p:nvGrpSpPr>
          <p:cNvPr id="38948" name="Group 36"/>
          <p:cNvGrpSpPr>
            <a:grpSpLocks/>
          </p:cNvGrpSpPr>
          <p:nvPr/>
        </p:nvGrpSpPr>
        <p:grpSpPr bwMode="auto">
          <a:xfrm>
            <a:off x="5181600" y="381000"/>
            <a:ext cx="4078288" cy="3001963"/>
            <a:chOff x="3264" y="240"/>
            <a:chExt cx="2569" cy="1891"/>
          </a:xfrm>
        </p:grpSpPr>
        <p:sp>
          <p:nvSpPr>
            <p:cNvPr id="17430" name="Triangolo isoscele 5"/>
            <p:cNvSpPr>
              <a:spLocks noChangeArrowheads="1"/>
            </p:cNvSpPr>
            <p:nvPr/>
          </p:nvSpPr>
          <p:spPr bwMode="auto">
            <a:xfrm rot="-9671516">
              <a:off x="3899" y="1325"/>
              <a:ext cx="618" cy="806"/>
            </a:xfrm>
            <a:prstGeom prst="triangle">
              <a:avLst>
                <a:gd name="adj" fmla="val 86852"/>
              </a:avLst>
            </a:prstGeom>
            <a:solidFill>
              <a:srgbClr val="FF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000000"/>
                </a:solidFill>
              </a:endParaRPr>
            </a:p>
          </p:txBody>
        </p:sp>
        <p:grpSp>
          <p:nvGrpSpPr>
            <p:cNvPr id="17431" name="Group 23"/>
            <p:cNvGrpSpPr>
              <a:grpSpLocks/>
            </p:cNvGrpSpPr>
            <p:nvPr/>
          </p:nvGrpSpPr>
          <p:grpSpPr bwMode="auto">
            <a:xfrm>
              <a:off x="3264" y="240"/>
              <a:ext cx="2569" cy="1368"/>
              <a:chOff x="3283" y="231"/>
              <a:chExt cx="2569" cy="1368"/>
            </a:xfrm>
          </p:grpSpPr>
          <p:grpSp>
            <p:nvGrpSpPr>
              <p:cNvPr id="17432" name="Group 80"/>
              <p:cNvGrpSpPr>
                <a:grpSpLocks/>
              </p:cNvGrpSpPr>
              <p:nvPr/>
            </p:nvGrpSpPr>
            <p:grpSpPr bwMode="auto">
              <a:xfrm>
                <a:off x="3838" y="231"/>
                <a:ext cx="1701" cy="1368"/>
                <a:chOff x="5405" y="6"/>
                <a:chExt cx="1597" cy="1681"/>
              </a:xfrm>
            </p:grpSpPr>
            <p:pic>
              <p:nvPicPr>
                <p:cNvPr id="9294" name="Picture 68" descr="GEOSS_Portal_Website_link2"/>
                <p:cNvPicPr>
                  <a:picLocks noChangeAspect="1" noChangeArrowheads="1"/>
                </p:cNvPicPr>
                <p:nvPr/>
              </p:nvPicPr>
              <p:blipFill>
                <a:blip r:embed="rId4" cstate="print">
                  <a:extLst/>
                </a:blip>
                <a:srcRect/>
                <a:stretch>
                  <a:fillRect/>
                </a:stretch>
              </p:blipFill>
              <p:spPr bwMode="auto">
                <a:xfrm>
                  <a:off x="5405" y="6"/>
                  <a:ext cx="1597" cy="1681"/>
                </a:xfrm>
                <a:prstGeom prst="rect">
                  <a:avLst/>
                </a:prstGeom>
                <a:noFill/>
                <a:ln>
                  <a:noFill/>
                </a:ln>
                <a:scene3d>
                  <a:camera prst="orthographicFront">
                    <a:rot lat="300000" lon="21299991" rev="0"/>
                  </a:camera>
                  <a:lightRig rig="threePt" dir="t"/>
                </a:scene3d>
                <a:extLst/>
              </p:spPr>
            </p:pic>
            <p:sp>
              <p:nvSpPr>
                <p:cNvPr id="17437" name="Line 69"/>
                <p:cNvSpPr>
                  <a:spLocks noChangeShapeType="1"/>
                </p:cNvSpPr>
                <p:nvPr/>
              </p:nvSpPr>
              <p:spPr bwMode="auto">
                <a:xfrm flipH="1">
                  <a:off x="5431" y="71"/>
                  <a:ext cx="917" cy="3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70"/>
                <p:cNvSpPr>
                  <a:spLocks noChangeShapeType="1"/>
                </p:cNvSpPr>
                <p:nvPr/>
              </p:nvSpPr>
              <p:spPr bwMode="auto">
                <a:xfrm flipH="1">
                  <a:off x="6418" y="205"/>
                  <a:ext cx="71" cy="14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71"/>
                <p:cNvSpPr>
                  <a:spLocks noChangeShapeType="1"/>
                </p:cNvSpPr>
                <p:nvPr/>
              </p:nvSpPr>
              <p:spPr bwMode="auto">
                <a:xfrm flipH="1">
                  <a:off x="5944" y="148"/>
                  <a:ext cx="409"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Freeform 72"/>
                <p:cNvSpPr>
                  <a:spLocks/>
                </p:cNvSpPr>
                <p:nvPr/>
              </p:nvSpPr>
              <p:spPr bwMode="auto">
                <a:xfrm>
                  <a:off x="6138" y="157"/>
                  <a:ext cx="338" cy="377"/>
                </a:xfrm>
                <a:custGeom>
                  <a:avLst/>
                  <a:gdLst>
                    <a:gd name="T0" fmla="*/ 0 w 276"/>
                    <a:gd name="T1" fmla="*/ 0 h 315"/>
                    <a:gd name="T2" fmla="*/ 0 w 276"/>
                    <a:gd name="T3" fmla="*/ 2147483647 h 315"/>
                    <a:gd name="T4" fmla="*/ 2147483647 w 276"/>
                    <a:gd name="T5" fmla="*/ 2147483647 h 315"/>
                    <a:gd name="T6" fmla="*/ 2147483647 w 276"/>
                    <a:gd name="T7" fmla="*/ 2147483647 h 315"/>
                    <a:gd name="T8" fmla="*/ 0 w 276"/>
                    <a:gd name="T9" fmla="*/ 0 h 315"/>
                    <a:gd name="T10" fmla="*/ 0 60000 65536"/>
                    <a:gd name="T11" fmla="*/ 0 60000 65536"/>
                    <a:gd name="T12" fmla="*/ 0 60000 65536"/>
                    <a:gd name="T13" fmla="*/ 0 60000 65536"/>
                    <a:gd name="T14" fmla="*/ 0 60000 65536"/>
                    <a:gd name="T15" fmla="*/ 0 w 276"/>
                    <a:gd name="T16" fmla="*/ 0 h 315"/>
                    <a:gd name="T17" fmla="*/ 276 w 276"/>
                    <a:gd name="T18" fmla="*/ 315 h 315"/>
                  </a:gdLst>
                  <a:ahLst/>
                  <a:cxnLst>
                    <a:cxn ang="T10">
                      <a:pos x="T0" y="T1"/>
                    </a:cxn>
                    <a:cxn ang="T11">
                      <a:pos x="T2" y="T3"/>
                    </a:cxn>
                    <a:cxn ang="T12">
                      <a:pos x="T4" y="T5"/>
                    </a:cxn>
                    <a:cxn ang="T13">
                      <a:pos x="T6" y="T7"/>
                    </a:cxn>
                    <a:cxn ang="T14">
                      <a:pos x="T8" y="T9"/>
                    </a:cxn>
                  </a:cxnLst>
                  <a:rect l="T15" t="T16" r="T17" b="T18"/>
                  <a:pathLst>
                    <a:path w="276" h="315">
                      <a:moveTo>
                        <a:pt x="0" y="0"/>
                      </a:moveTo>
                      <a:lnTo>
                        <a:pt x="0" y="204"/>
                      </a:lnTo>
                      <a:lnTo>
                        <a:pt x="276" y="315"/>
                      </a:lnTo>
                      <a:lnTo>
                        <a:pt x="274" y="103"/>
                      </a:lnTo>
                      <a:lnTo>
                        <a:pt x="0" y="0"/>
                      </a:lnTo>
                      <a:close/>
                    </a:path>
                  </a:pathLst>
                </a:custGeom>
                <a:solidFill>
                  <a:schemeClr val="accent1">
                    <a:alpha val="36862"/>
                  </a:schemeClr>
                </a:solidFill>
                <a:ln w="9525">
                  <a:solidFill>
                    <a:schemeClr val="tx1"/>
                  </a:solidFill>
                  <a:round/>
                  <a:headEnd/>
                  <a:tailEnd/>
                </a:ln>
              </p:spPr>
              <p:txBody>
                <a:bodyPr/>
                <a:lstStyle/>
                <a:p>
                  <a:endParaRPr lang="en-US"/>
                </a:p>
              </p:txBody>
            </p:sp>
            <p:sp>
              <p:nvSpPr>
                <p:cNvPr id="17441" name="Line 73"/>
                <p:cNvSpPr>
                  <a:spLocks noChangeShapeType="1"/>
                </p:cNvSpPr>
                <p:nvPr/>
              </p:nvSpPr>
              <p:spPr bwMode="auto">
                <a:xfrm flipH="1">
                  <a:off x="6405" y="133"/>
                  <a:ext cx="84" cy="6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38" name="Text Box 72"/>
              <p:cNvSpPr txBox="1">
                <a:spLocks noChangeArrowheads="1"/>
              </p:cNvSpPr>
              <p:nvPr/>
            </p:nvSpPr>
            <p:spPr bwMode="auto">
              <a:xfrm>
                <a:off x="5028" y="762"/>
                <a:ext cx="853" cy="582"/>
              </a:xfrm>
              <a:prstGeom prst="rect">
                <a:avLst/>
              </a:prstGeom>
              <a:noFill/>
              <a:ln>
                <a:noFill/>
              </a:ln>
              <a:scene3d>
                <a:camera prst="perspectiveHeroicExtremeLeftFacing"/>
                <a:lightRig rig="threePt" dir="t"/>
              </a:scene3d>
              <a:extLst/>
            </p:spPr>
            <p:txBody>
              <a:bodyPr>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kumimoji="0" lang="fr-CH" altLang="ja-JP" sz="1200" b="0" i="1" u="none" dirty="0">
                    <a:solidFill>
                      <a:srgbClr val="C00000"/>
                    </a:solidFill>
                  </a:rPr>
                  <a:t>GEO</a:t>
                </a:r>
                <a:r>
                  <a:rPr kumimoji="0" lang="fr-CH" altLang="ja-JP" sz="1200" b="0" u="none" dirty="0">
                    <a:solidFill>
                      <a:srgbClr val="000000"/>
                    </a:solidFill>
                  </a:rPr>
                  <a:t>             </a:t>
                </a:r>
                <a:r>
                  <a:rPr kumimoji="0" lang="fr-CH" altLang="ja-JP" sz="1200" b="0" i="1" u="none" dirty="0">
                    <a:solidFill>
                      <a:srgbClr val="C00000"/>
                    </a:solidFill>
                  </a:rPr>
                  <a:t>Home Page</a:t>
                </a:r>
              </a:p>
              <a:p>
                <a:pPr>
                  <a:spcBef>
                    <a:spcPct val="0"/>
                  </a:spcBef>
                  <a:buFontTx/>
                  <a:buNone/>
                  <a:defRPr/>
                </a:pPr>
                <a:endParaRPr kumimoji="0" lang="fr-CH" altLang="ja-JP" sz="1200" b="0" i="1" u="none" dirty="0">
                  <a:solidFill>
                    <a:srgbClr val="C00000"/>
                  </a:solidFill>
                </a:endParaRPr>
              </a:p>
              <a:p>
                <a:pPr>
                  <a:spcBef>
                    <a:spcPct val="0"/>
                  </a:spcBef>
                  <a:buFontTx/>
                  <a:buNone/>
                  <a:defRPr/>
                </a:pPr>
                <a:endParaRPr kumimoji="0" lang="en-US" altLang="ja-JP" sz="1800" b="0" u="none" dirty="0">
                  <a:solidFill>
                    <a:srgbClr val="000000"/>
                  </a:solidFill>
                </a:endParaRPr>
              </a:p>
            </p:txBody>
          </p:sp>
          <p:pic>
            <p:nvPicPr>
              <p:cNvPr id="17434" name="Picture 74" descr="e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3" y="1200"/>
                <a:ext cx="52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Text Box 72"/>
              <p:cNvSpPr txBox="1">
                <a:spLocks noChangeArrowheads="1"/>
              </p:cNvSpPr>
              <p:nvPr/>
            </p:nvSpPr>
            <p:spPr bwMode="auto">
              <a:xfrm>
                <a:off x="3283" y="624"/>
                <a:ext cx="55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pPr algn="r"/>
                <a:r>
                  <a:rPr lang="fr-CH" altLang="ja-JP" sz="1200" b="0" i="1" u="none">
                    <a:solidFill>
                      <a:srgbClr val="C00000"/>
                    </a:solidFill>
                    <a:latin typeface="Arial" pitchFamily="34" charset="0"/>
                  </a:rPr>
                  <a:t>GEOSS</a:t>
                </a:r>
                <a:r>
                  <a:rPr lang="fr-CH" altLang="ja-JP" sz="1200" b="0" u="none">
                    <a:solidFill>
                      <a:srgbClr val="000000"/>
                    </a:solidFill>
                    <a:latin typeface="Arial" pitchFamily="34" charset="0"/>
                  </a:rPr>
                  <a:t>             </a:t>
                </a:r>
                <a:r>
                  <a:rPr lang="fr-CH" altLang="ja-JP" sz="1200" b="0" i="1" u="none">
                    <a:solidFill>
                      <a:srgbClr val="C00000"/>
                    </a:solidFill>
                    <a:latin typeface="Arial" pitchFamily="34" charset="0"/>
                  </a:rPr>
                  <a:t>Portal</a:t>
                </a:r>
              </a:p>
              <a:p>
                <a:pPr algn="r"/>
                <a:endParaRPr lang="fr-CH" altLang="ja-JP" sz="1200" b="0" i="1" u="none">
                  <a:solidFill>
                    <a:srgbClr val="C00000"/>
                  </a:solidFill>
                  <a:latin typeface="Arial" pitchFamily="34" charset="0"/>
                </a:endParaRPr>
              </a:p>
              <a:p>
                <a:pPr algn="r"/>
                <a:endParaRPr lang="en-US" altLang="ja-JP" sz="1800" b="0" u="none">
                  <a:solidFill>
                    <a:srgbClr val="000000"/>
                  </a:solidFill>
                  <a:latin typeface="Arial" pitchFamily="34" charset="0"/>
                </a:endParaRPr>
              </a:p>
            </p:txBody>
          </p:sp>
        </p:grpSp>
      </p:grpSp>
      <p:sp>
        <p:nvSpPr>
          <p:cNvPr id="17412" name="Rectangle 96"/>
          <p:cNvSpPr>
            <a:spLocks noChangeArrowheads="1"/>
          </p:cNvSpPr>
          <p:nvPr/>
        </p:nvSpPr>
        <p:spPr bwMode="auto">
          <a:xfrm>
            <a:off x="228600" y="228600"/>
            <a:ext cx="2895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ja-JP" altLang="en-US">
              <a:solidFill>
                <a:srgbClr val="000000"/>
              </a:solidFill>
            </a:endParaRPr>
          </a:p>
        </p:txBody>
      </p:sp>
      <p:pic>
        <p:nvPicPr>
          <p:cNvPr id="4" name="Immagine 3"/>
          <p:cNvPicPr>
            <a:picLocks noChangeAspect="1"/>
          </p:cNvPicPr>
          <p:nvPr/>
        </p:nvPicPr>
        <p:blipFill>
          <a:blip r:embed="rId6"/>
          <a:stretch>
            <a:fillRect/>
          </a:stretch>
        </p:blipFill>
        <p:spPr>
          <a:xfrm>
            <a:off x="685800" y="914403"/>
            <a:ext cx="6173760" cy="5402749"/>
          </a:xfrm>
          <a:prstGeom prst="rect">
            <a:avLst/>
          </a:prstGeom>
          <a:scene3d>
            <a:camera prst="perspectiveHeroicExtremeRightFacing">
              <a:rot lat="151256" lon="20088248" rev="21554877"/>
            </a:camera>
            <a:lightRig rig="threePt" dir="t"/>
          </a:scene3d>
        </p:spPr>
      </p:pic>
      <p:grpSp>
        <p:nvGrpSpPr>
          <p:cNvPr id="17414" name="Gruppo 3"/>
          <p:cNvGrpSpPr>
            <a:grpSpLocks/>
          </p:cNvGrpSpPr>
          <p:nvPr/>
        </p:nvGrpSpPr>
        <p:grpSpPr bwMode="auto">
          <a:xfrm>
            <a:off x="4910138" y="2743200"/>
            <a:ext cx="2252662" cy="1425575"/>
            <a:chOff x="2893311" y="3212976"/>
            <a:chExt cx="1998405" cy="1024128"/>
          </a:xfrm>
        </p:grpSpPr>
        <p:pic>
          <p:nvPicPr>
            <p:cNvPr id="60" name="Picture 2" descr="C:\Users\nativi\Downloads\MC900441388.PNG"/>
            <p:cNvPicPr>
              <a:picLocks noChangeAspect="1" noChangeArrowheads="1"/>
            </p:cNvPicPr>
            <p:nvPr/>
          </p:nvPicPr>
          <p:blipFill>
            <a:blip r:embed="rId7" cstate="print"/>
            <a:srcRect/>
            <a:stretch>
              <a:fillRect/>
            </a:stretch>
          </p:blipFill>
          <p:spPr bwMode="auto">
            <a:xfrm>
              <a:off x="2915817" y="3212976"/>
              <a:ext cx="1975899" cy="1024128"/>
            </a:xfrm>
            <a:prstGeom prst="rect">
              <a:avLst/>
            </a:prstGeom>
            <a:noFill/>
            <a:scene3d>
              <a:camera prst="perspectiveContrastingLeftFacing"/>
              <a:lightRig rig="threePt" dir="t"/>
            </a:scene3d>
          </p:spPr>
        </p:pic>
        <p:sp>
          <p:nvSpPr>
            <p:cNvPr id="67" name="CasellaDiTesto 66"/>
            <p:cNvSpPr txBox="1"/>
            <p:nvPr/>
          </p:nvSpPr>
          <p:spPr>
            <a:xfrm>
              <a:off x="2893311" y="3417154"/>
              <a:ext cx="1977372" cy="597245"/>
            </a:xfrm>
            <a:prstGeom prst="rect">
              <a:avLst/>
            </a:prstGeom>
            <a:noFill/>
            <a:scene3d>
              <a:camera prst="perspectiveContrastingLeftFacing"/>
              <a:lightRig rig="threePt" dir="t"/>
            </a:scene3d>
          </p:spPr>
          <p:txBody>
            <a:bodyPr>
              <a:spAutoFit/>
            </a:bodyPr>
            <a:lstStyle/>
            <a:p>
              <a:pPr fontAlgn="auto">
                <a:spcBef>
                  <a:spcPts val="0"/>
                </a:spcBef>
                <a:spcAft>
                  <a:spcPts val="0"/>
                </a:spcAft>
                <a:defRPr/>
              </a:pPr>
              <a:r>
                <a:rPr lang="en-US" sz="2400" b="0" u="none" kern="0" dirty="0">
                  <a:solidFill>
                    <a:srgbClr val="002060"/>
                  </a:solidFill>
                  <a:effectLst>
                    <a:outerShdw blurRad="38100" dist="38100" dir="2700000" algn="tl">
                      <a:srgbClr val="000000">
                        <a:alpha val="43137"/>
                      </a:srgbClr>
                    </a:outerShdw>
                  </a:effectLst>
                  <a:latin typeface="Arial"/>
                  <a:ea typeface="ＭＳ Ｐゴシック"/>
                </a:rPr>
                <a:t>GEO</a:t>
              </a:r>
              <a:br>
                <a:rPr lang="en-US" sz="2400" b="0" u="none" kern="0" dirty="0">
                  <a:solidFill>
                    <a:srgbClr val="002060"/>
                  </a:solidFill>
                  <a:effectLst>
                    <a:outerShdw blurRad="38100" dist="38100" dir="2700000" algn="tl">
                      <a:srgbClr val="000000">
                        <a:alpha val="43137"/>
                      </a:srgbClr>
                    </a:outerShdw>
                  </a:effectLst>
                  <a:latin typeface="Arial"/>
                  <a:ea typeface="ＭＳ Ｐゴシック"/>
                </a:rPr>
              </a:br>
              <a:r>
                <a:rPr lang="en-US" sz="2400" b="0" u="none" kern="0" dirty="0">
                  <a:solidFill>
                    <a:srgbClr val="002060"/>
                  </a:solidFill>
                  <a:effectLst>
                    <a:outerShdw blurRad="38100" dist="38100" dir="2700000" algn="tl">
                      <a:srgbClr val="000000">
                        <a:alpha val="43137"/>
                      </a:srgbClr>
                    </a:outerShdw>
                  </a:effectLst>
                  <a:latin typeface="Arial"/>
                  <a:ea typeface="ＭＳ Ｐゴシック"/>
                </a:rPr>
                <a:t>DAB</a:t>
              </a:r>
            </a:p>
          </p:txBody>
        </p:sp>
      </p:grpSp>
      <p:sp>
        <p:nvSpPr>
          <p:cNvPr id="17415" name="Rectangle 2"/>
          <p:cNvSpPr>
            <a:spLocks noChangeArrowheads="1"/>
          </p:cNvSpPr>
          <p:nvPr/>
        </p:nvSpPr>
        <p:spPr bwMode="auto">
          <a:xfrm>
            <a:off x="304800" y="0"/>
            <a:ext cx="589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lang="en-US" altLang="ja-JP" sz="2600" u="none">
                <a:solidFill>
                  <a:srgbClr val="333399"/>
                </a:solidFill>
              </a:rPr>
              <a:t>Enabling</a:t>
            </a:r>
            <a:r>
              <a:rPr lang="ja-JP" altLang="en-US" sz="2600" u="none">
                <a:solidFill>
                  <a:srgbClr val="333399"/>
                </a:solidFill>
              </a:rPr>
              <a:t> </a:t>
            </a:r>
            <a:r>
              <a:rPr lang="en-US" altLang="ja-JP" sz="2600" u="none">
                <a:solidFill>
                  <a:srgbClr val="333399"/>
                </a:solidFill>
              </a:rPr>
              <a:t>System</a:t>
            </a:r>
            <a:r>
              <a:rPr lang="ja-JP" altLang="en-US" sz="2600" u="none">
                <a:solidFill>
                  <a:srgbClr val="333399"/>
                </a:solidFill>
              </a:rPr>
              <a:t> </a:t>
            </a:r>
            <a:r>
              <a:rPr lang="en-US" altLang="ja-JP" sz="2600" u="none">
                <a:solidFill>
                  <a:srgbClr val="333399"/>
                </a:solidFill>
              </a:rPr>
              <a:t>of</a:t>
            </a:r>
            <a:r>
              <a:rPr lang="ja-JP" altLang="en-US" sz="2600" u="none">
                <a:solidFill>
                  <a:srgbClr val="333399"/>
                </a:solidFill>
              </a:rPr>
              <a:t> </a:t>
            </a:r>
            <a:r>
              <a:rPr lang="en-US" altLang="ja-JP" sz="2600" u="none">
                <a:solidFill>
                  <a:srgbClr val="333399"/>
                </a:solidFill>
              </a:rPr>
              <a:t>Systems</a:t>
            </a:r>
          </a:p>
        </p:txBody>
      </p:sp>
      <p:pic>
        <p:nvPicPr>
          <p:cNvPr id="2" name="Immagine 1"/>
          <p:cNvPicPr>
            <a:picLocks noChangeAspect="1"/>
          </p:cNvPicPr>
          <p:nvPr/>
        </p:nvPicPr>
        <p:blipFill>
          <a:blip r:embed="rId8" cstate="print">
            <a:clrChange>
              <a:clrFrom>
                <a:srgbClr val="FFFFFF"/>
              </a:clrFrom>
              <a:clrTo>
                <a:srgbClr val="FFFFFF">
                  <a:alpha val="0"/>
                </a:srgbClr>
              </a:clrTo>
            </a:clrChange>
            <a:extLst/>
          </a:blip>
          <a:stretch>
            <a:fillRect/>
          </a:stretch>
        </p:blipFill>
        <p:spPr>
          <a:xfrm>
            <a:off x="6880263" y="3198467"/>
            <a:ext cx="453703" cy="382671"/>
          </a:xfrm>
          <a:prstGeom prst="rect">
            <a:avLst/>
          </a:prstGeom>
          <a:noFill/>
          <a:ln w="9525">
            <a:noFill/>
            <a:prstDash val="dash"/>
            <a:miter lim="800000"/>
            <a:headEnd/>
            <a:tailEnd/>
          </a:ln>
          <a:scene3d>
            <a:camera prst="perspectiveHeroicExtremeLeftFacing"/>
            <a:lightRig rig="threePt" dir="t"/>
          </a:scene3d>
        </p:spPr>
      </p:pic>
      <p:pic>
        <p:nvPicPr>
          <p:cNvPr id="17417" name="Immagin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9464"/>
          <a:stretch>
            <a:fillRect/>
          </a:stretch>
        </p:blipFill>
        <p:spPr bwMode="auto">
          <a:xfrm>
            <a:off x="5867400" y="0"/>
            <a:ext cx="4810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Immagine 25"/>
          <p:cNvPicPr>
            <a:picLocks noChangeAspect="1"/>
          </p:cNvPicPr>
          <p:nvPr/>
        </p:nvPicPr>
        <p:blipFill>
          <a:blip r:embed="rId10">
            <a:clrChange>
              <a:clrFrom>
                <a:srgbClr val="F5F6E8"/>
              </a:clrFrom>
              <a:clrTo>
                <a:srgbClr val="F5F6E8">
                  <a:alpha val="0"/>
                </a:srgbClr>
              </a:clrTo>
            </a:clrChange>
            <a:extLst>
              <a:ext uri="{28A0092B-C50C-407E-A947-70E740481C1C}">
                <a14:useLocalDpi xmlns:a14="http://schemas.microsoft.com/office/drawing/2010/main" val="0"/>
              </a:ext>
            </a:extLst>
          </a:blip>
          <a:srcRect t="86078" r="79437" b="2097"/>
          <a:stretch>
            <a:fillRect/>
          </a:stretch>
        </p:blipFill>
        <p:spPr bwMode="auto">
          <a:xfrm rot="2099923">
            <a:off x="5486400" y="609600"/>
            <a:ext cx="6937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Immagine 9"/>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79410" t="59428" r="3648" b="25609"/>
          <a:stretch>
            <a:fillRect/>
          </a:stretch>
        </p:blipFill>
        <p:spPr bwMode="auto">
          <a:xfrm rot="167440">
            <a:off x="6324600" y="0"/>
            <a:ext cx="12160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3"/>
          <p:cNvPicPr>
            <a:picLocks noChangeAspect="1" noChangeArrowheads="1"/>
          </p:cNvPicPr>
          <p:nvPr/>
        </p:nvPicPr>
        <p:blipFill>
          <a:blip r:embed="rId12">
            <a:lum bright="-6000" contrast="-6000"/>
            <a:extLst>
              <a:ext uri="{28A0092B-C50C-407E-A947-70E740481C1C}">
                <a14:useLocalDpi xmlns:a14="http://schemas.microsoft.com/office/drawing/2010/main" val="0"/>
              </a:ext>
            </a:extLst>
          </a:blip>
          <a:srcRect l="1881" t="20122" r="78047" b="69341"/>
          <a:stretch>
            <a:fillRect/>
          </a:stretch>
        </p:blipFill>
        <p:spPr bwMode="auto">
          <a:xfrm rot="-338638">
            <a:off x="3711575" y="5281613"/>
            <a:ext cx="8128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3"/>
          <p:cNvPicPr>
            <a:picLocks noChangeAspect="1"/>
          </p:cNvPicPr>
          <p:nvPr/>
        </p:nvPicPr>
        <p:blipFill>
          <a:blip r:embed="rId13"/>
          <a:stretch>
            <a:fillRect/>
          </a:stretch>
        </p:blipFill>
        <p:spPr>
          <a:xfrm>
            <a:off x="4233714" y="5459835"/>
            <a:ext cx="539796" cy="371415"/>
          </a:xfrm>
          <a:prstGeom prst="rect">
            <a:avLst/>
          </a:prstGeom>
          <a:noFill/>
          <a:ln>
            <a:noFill/>
          </a:ln>
          <a:scene3d>
            <a:camera prst="perspectiveHeroicExtremeRightFacing"/>
            <a:lightRig rig="threePt" dir="t"/>
          </a:scene3d>
        </p:spPr>
      </p:pic>
      <p:sp>
        <p:nvSpPr>
          <p:cNvPr id="17422" name="Freeform 33"/>
          <p:cNvSpPr>
            <a:spLocks/>
          </p:cNvSpPr>
          <p:nvPr/>
        </p:nvSpPr>
        <p:spPr bwMode="auto">
          <a:xfrm>
            <a:off x="5291138" y="2735263"/>
            <a:ext cx="1541462" cy="1404937"/>
          </a:xfrm>
          <a:custGeom>
            <a:avLst/>
            <a:gdLst>
              <a:gd name="T0" fmla="*/ 2147483647 w 971"/>
              <a:gd name="T1" fmla="*/ 2147483647 h 885"/>
              <a:gd name="T2" fmla="*/ 2147483647 w 971"/>
              <a:gd name="T3" fmla="*/ 2147483647 h 885"/>
              <a:gd name="T4" fmla="*/ 2147483647 w 971"/>
              <a:gd name="T5" fmla="*/ 2147483647 h 885"/>
              <a:gd name="T6" fmla="*/ 2147483647 w 971"/>
              <a:gd name="T7" fmla="*/ 2147483647 h 885"/>
              <a:gd name="T8" fmla="*/ 2147483647 w 971"/>
              <a:gd name="T9" fmla="*/ 0 h 885"/>
              <a:gd name="T10" fmla="*/ 2147483647 w 971"/>
              <a:gd name="T11" fmla="*/ 0 h 885"/>
              <a:gd name="T12" fmla="*/ 2147483647 w 971"/>
              <a:gd name="T13" fmla="*/ 2147483647 h 885"/>
              <a:gd name="T14" fmla="*/ 2147483647 w 971"/>
              <a:gd name="T15" fmla="*/ 2147483647 h 885"/>
              <a:gd name="T16" fmla="*/ 2147483647 w 971"/>
              <a:gd name="T17" fmla="*/ 2147483647 h 885"/>
              <a:gd name="T18" fmla="*/ 2147483647 w 971"/>
              <a:gd name="T19" fmla="*/ 2147483647 h 885"/>
              <a:gd name="T20" fmla="*/ 2147483647 w 971"/>
              <a:gd name="T21" fmla="*/ 2147483647 h 885"/>
              <a:gd name="T22" fmla="*/ 2147483647 w 971"/>
              <a:gd name="T23" fmla="*/ 2147483647 h 885"/>
              <a:gd name="T24" fmla="*/ 2147483647 w 971"/>
              <a:gd name="T25" fmla="*/ 2147483647 h 885"/>
              <a:gd name="T26" fmla="*/ 2147483647 w 971"/>
              <a:gd name="T27" fmla="*/ 2147483647 h 885"/>
              <a:gd name="T28" fmla="*/ 2147483647 w 971"/>
              <a:gd name="T29" fmla="*/ 2147483647 h 885"/>
              <a:gd name="T30" fmla="*/ 2147483647 w 971"/>
              <a:gd name="T31" fmla="*/ 2147483647 h 885"/>
              <a:gd name="T32" fmla="*/ 2147483647 w 971"/>
              <a:gd name="T33" fmla="*/ 2147483647 h 885"/>
              <a:gd name="T34" fmla="*/ 2147483647 w 971"/>
              <a:gd name="T35" fmla="*/ 2147483647 h 885"/>
              <a:gd name="T36" fmla="*/ 2147483647 w 971"/>
              <a:gd name="T37" fmla="*/ 2147483647 h 885"/>
              <a:gd name="T38" fmla="*/ 2147483647 w 971"/>
              <a:gd name="T39" fmla="*/ 2147483647 h 885"/>
              <a:gd name="T40" fmla="*/ 2147483647 w 971"/>
              <a:gd name="T41" fmla="*/ 2147483647 h 885"/>
              <a:gd name="T42" fmla="*/ 2147483647 w 971"/>
              <a:gd name="T43" fmla="*/ 2147483647 h 885"/>
              <a:gd name="T44" fmla="*/ 2147483647 w 971"/>
              <a:gd name="T45" fmla="*/ 2147483647 h 885"/>
              <a:gd name="T46" fmla="*/ 0 w 971"/>
              <a:gd name="T47" fmla="*/ 2147483647 h 885"/>
              <a:gd name="T48" fmla="*/ 2147483647 w 971"/>
              <a:gd name="T49" fmla="*/ 2147483647 h 8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1"/>
              <a:gd name="T76" fmla="*/ 0 h 885"/>
              <a:gd name="T77" fmla="*/ 971 w 971"/>
              <a:gd name="T78" fmla="*/ 885 h 8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1" h="885">
                <a:moveTo>
                  <a:pt x="16" y="325"/>
                </a:moveTo>
                <a:lnTo>
                  <a:pt x="16" y="192"/>
                </a:lnTo>
                <a:lnTo>
                  <a:pt x="102" y="106"/>
                </a:lnTo>
                <a:lnTo>
                  <a:pt x="182" y="42"/>
                </a:lnTo>
                <a:lnTo>
                  <a:pt x="336" y="0"/>
                </a:lnTo>
                <a:lnTo>
                  <a:pt x="411" y="0"/>
                </a:lnTo>
                <a:lnTo>
                  <a:pt x="592" y="48"/>
                </a:lnTo>
                <a:lnTo>
                  <a:pt x="646" y="69"/>
                </a:lnTo>
                <a:lnTo>
                  <a:pt x="731" y="154"/>
                </a:lnTo>
                <a:lnTo>
                  <a:pt x="864" y="224"/>
                </a:lnTo>
                <a:lnTo>
                  <a:pt x="886" y="293"/>
                </a:lnTo>
                <a:lnTo>
                  <a:pt x="971" y="464"/>
                </a:lnTo>
                <a:lnTo>
                  <a:pt x="950" y="688"/>
                </a:lnTo>
                <a:lnTo>
                  <a:pt x="891" y="778"/>
                </a:lnTo>
                <a:lnTo>
                  <a:pt x="827" y="746"/>
                </a:lnTo>
                <a:lnTo>
                  <a:pt x="832" y="826"/>
                </a:lnTo>
                <a:lnTo>
                  <a:pt x="726" y="864"/>
                </a:lnTo>
                <a:lnTo>
                  <a:pt x="592" y="885"/>
                </a:lnTo>
                <a:lnTo>
                  <a:pt x="496" y="885"/>
                </a:lnTo>
                <a:lnTo>
                  <a:pt x="400" y="858"/>
                </a:lnTo>
                <a:lnTo>
                  <a:pt x="256" y="800"/>
                </a:lnTo>
                <a:lnTo>
                  <a:pt x="155" y="709"/>
                </a:lnTo>
                <a:lnTo>
                  <a:pt x="96" y="640"/>
                </a:lnTo>
                <a:lnTo>
                  <a:pt x="0" y="458"/>
                </a:lnTo>
                <a:lnTo>
                  <a:pt x="16" y="3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3" name="Text Box 72"/>
          <p:cNvSpPr txBox="1">
            <a:spLocks noChangeArrowheads="1"/>
          </p:cNvSpPr>
          <p:nvPr/>
        </p:nvSpPr>
        <p:spPr bwMode="auto">
          <a:xfrm>
            <a:off x="7315200" y="3219450"/>
            <a:ext cx="135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lang="fr-CH" altLang="ja-JP" sz="1200" b="0" i="1" u="none">
                <a:solidFill>
                  <a:srgbClr val="C00000"/>
                </a:solidFill>
                <a:latin typeface="Arial" pitchFamily="34" charset="0"/>
              </a:rPr>
              <a:t>GEO</a:t>
            </a:r>
            <a:r>
              <a:rPr lang="fr-CH" altLang="ja-JP" sz="1200" b="0" u="none">
                <a:solidFill>
                  <a:srgbClr val="000000"/>
                </a:solidFill>
                <a:latin typeface="Arial" pitchFamily="34" charset="0"/>
              </a:rPr>
              <a:t> </a:t>
            </a:r>
            <a:r>
              <a:rPr lang="fr-CH" altLang="ja-JP" sz="1200" b="0" i="1" u="none">
                <a:solidFill>
                  <a:srgbClr val="C00000"/>
                </a:solidFill>
                <a:latin typeface="Arial" pitchFamily="34" charset="0"/>
              </a:rPr>
              <a:t>Discovery &amp; Access Broker</a:t>
            </a:r>
          </a:p>
        </p:txBody>
      </p:sp>
      <p:sp>
        <p:nvSpPr>
          <p:cNvPr id="17424" name="Oval 35"/>
          <p:cNvSpPr>
            <a:spLocks noChangeArrowheads="1"/>
          </p:cNvSpPr>
          <p:nvPr/>
        </p:nvSpPr>
        <p:spPr bwMode="auto">
          <a:xfrm>
            <a:off x="6916738" y="2954338"/>
            <a:ext cx="431800" cy="95726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000000"/>
              </a:solidFill>
            </a:endParaRPr>
          </a:p>
        </p:txBody>
      </p:sp>
      <p:sp>
        <p:nvSpPr>
          <p:cNvPr id="17425" name="Freeform 37"/>
          <p:cNvSpPr>
            <a:spLocks/>
          </p:cNvSpPr>
          <p:nvPr/>
        </p:nvSpPr>
        <p:spPr bwMode="auto">
          <a:xfrm>
            <a:off x="6172200" y="2071688"/>
            <a:ext cx="1114425" cy="966787"/>
          </a:xfrm>
          <a:custGeom>
            <a:avLst/>
            <a:gdLst>
              <a:gd name="T0" fmla="*/ 2147483647 w 702"/>
              <a:gd name="T1" fmla="*/ 0 h 609"/>
              <a:gd name="T2" fmla="*/ 2147483647 w 702"/>
              <a:gd name="T3" fmla="*/ 2147483647 h 609"/>
              <a:gd name="T4" fmla="*/ 2147483647 w 702"/>
              <a:gd name="T5" fmla="*/ 2147483647 h 609"/>
              <a:gd name="T6" fmla="*/ 0 w 702"/>
              <a:gd name="T7" fmla="*/ 2147483647 h 609"/>
              <a:gd name="T8" fmla="*/ 2147483647 w 702"/>
              <a:gd name="T9" fmla="*/ 0 h 609"/>
              <a:gd name="T10" fmla="*/ 0 60000 65536"/>
              <a:gd name="T11" fmla="*/ 0 60000 65536"/>
              <a:gd name="T12" fmla="*/ 0 60000 65536"/>
              <a:gd name="T13" fmla="*/ 0 60000 65536"/>
              <a:gd name="T14" fmla="*/ 0 60000 65536"/>
              <a:gd name="T15" fmla="*/ 0 w 702"/>
              <a:gd name="T16" fmla="*/ 0 h 609"/>
              <a:gd name="T17" fmla="*/ 702 w 702"/>
              <a:gd name="T18" fmla="*/ 609 h 609"/>
            </a:gdLst>
            <a:ahLst/>
            <a:cxnLst>
              <a:cxn ang="T10">
                <a:pos x="T0" y="T1"/>
              </a:cxn>
              <a:cxn ang="T11">
                <a:pos x="T2" y="T3"/>
              </a:cxn>
              <a:cxn ang="T12">
                <a:pos x="T4" y="T5"/>
              </a:cxn>
              <a:cxn ang="T13">
                <a:pos x="T6" y="T7"/>
              </a:cxn>
              <a:cxn ang="T14">
                <a:pos x="T8" y="T9"/>
              </a:cxn>
            </a:cxnLst>
            <a:rect l="T15" t="T16" r="T17" b="T18"/>
            <a:pathLst>
              <a:path w="702" h="609">
                <a:moveTo>
                  <a:pt x="138" y="0"/>
                </a:moveTo>
                <a:lnTo>
                  <a:pt x="702" y="195"/>
                </a:lnTo>
                <a:lnTo>
                  <a:pt x="156" y="609"/>
                </a:lnTo>
                <a:lnTo>
                  <a:pt x="0" y="498"/>
                </a:lnTo>
                <a:lnTo>
                  <a:pt x="13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7426" name="Immagine 6"/>
          <p:cNvPicPr>
            <a:picLocks noChangeAspect="1" noChangeArrowheads="1"/>
          </p:cNvPicPr>
          <p:nvPr/>
        </p:nvPicPr>
        <p:blipFill>
          <a:blip r:embed="rId14">
            <a:extLst>
              <a:ext uri="{28A0092B-C50C-407E-A947-70E740481C1C}">
                <a14:useLocalDpi xmlns:a14="http://schemas.microsoft.com/office/drawing/2010/main" val="0"/>
              </a:ext>
            </a:extLst>
          </a:blip>
          <a:srcRect t="10696" r="18147" b="19588"/>
          <a:stretch>
            <a:fillRect/>
          </a:stretch>
        </p:blipFill>
        <p:spPr bwMode="auto">
          <a:xfrm>
            <a:off x="4964113" y="2617788"/>
            <a:ext cx="2370137"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Freccia in giù 2"/>
          <p:cNvSpPr>
            <a:spLocks noChangeArrowheads="1"/>
          </p:cNvSpPr>
          <p:nvPr/>
        </p:nvSpPr>
        <p:spPr bwMode="auto">
          <a:xfrm rot="1305049">
            <a:off x="6403975" y="2222500"/>
            <a:ext cx="466725" cy="544513"/>
          </a:xfrm>
          <a:prstGeom prst="downArrow">
            <a:avLst>
              <a:gd name="adj1" fmla="val 50000"/>
              <a:gd name="adj2" fmla="val 50874"/>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8948"/>
                                        </p:tgtEl>
                                        <p:attrNameLst>
                                          <p:attrName>style.visibility</p:attrName>
                                        </p:attrNameLst>
                                      </p:cBhvr>
                                      <p:to>
                                        <p:strVal val="visible"/>
                                      </p:to>
                                    </p:set>
                                    <p:animEffect transition="in" filter="checkerboard(across)">
                                      <p:cBhvr>
                                        <p:cTn id="7" dur="500"/>
                                        <p:tgtEl>
                                          <p:spTgt spid="38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1"/>
          <p:cNvSpPr>
            <a:spLocks noGrp="1"/>
          </p:cNvSpPr>
          <p:nvPr>
            <p:ph type="title"/>
          </p:nvPr>
        </p:nvSpPr>
        <p:spPr/>
        <p:txBody>
          <a:bodyPr/>
          <a:lstStyle/>
          <a:p>
            <a:pPr algn="ctr"/>
            <a:r>
              <a:rPr kumimoji="1" lang="en-US" altLang="ja-JP" smtClean="0">
                <a:ea typeface="MS PGothic" pitchFamily="34" charset="-128"/>
              </a:rPr>
              <a:t>Expectation</a:t>
            </a:r>
            <a:r>
              <a:rPr kumimoji="1" lang="ja-JP" altLang="en-US" smtClean="0">
                <a:ea typeface="MS PGothic" pitchFamily="34" charset="-128"/>
              </a:rPr>
              <a:t>s </a:t>
            </a:r>
            <a:r>
              <a:rPr kumimoji="1" lang="en-US" altLang="ja-JP" smtClean="0">
                <a:ea typeface="MS PGothic" pitchFamily="34" charset="-128"/>
              </a:rPr>
              <a:t>to</a:t>
            </a:r>
            <a:r>
              <a:rPr kumimoji="1" lang="ja-JP" altLang="en-US" smtClean="0">
                <a:ea typeface="MS PGothic" pitchFamily="34" charset="-128"/>
              </a:rPr>
              <a:t> </a:t>
            </a:r>
            <a:r>
              <a:rPr kumimoji="1" lang="en-US" altLang="ja-JP" smtClean="0">
                <a:ea typeface="MS PGothic" pitchFamily="34" charset="-128"/>
              </a:rPr>
              <a:t>WGISS</a:t>
            </a:r>
            <a:endParaRPr kumimoji="1" lang="ja-JP" altLang="en-US" smtClean="0">
              <a:ea typeface="MS PGothic" pitchFamily="34" charset="-128"/>
            </a:endParaRPr>
          </a:p>
        </p:txBody>
      </p:sp>
      <p:sp>
        <p:nvSpPr>
          <p:cNvPr id="3" name="コンテンツ プレースホルダー 2"/>
          <p:cNvSpPr>
            <a:spLocks noGrp="1"/>
          </p:cNvSpPr>
          <p:nvPr>
            <p:ph idx="1"/>
          </p:nvPr>
        </p:nvSpPr>
        <p:spPr/>
        <p:txBody>
          <a:bodyPr/>
          <a:lstStyle/>
          <a:p>
            <a:r>
              <a:rPr lang="en-US" altLang="ja-JP" smtClean="0">
                <a:ea typeface="MS PGothic" pitchFamily="34" charset="-128"/>
              </a:rPr>
              <a:t>Welcome contributions from more space agencies</a:t>
            </a:r>
          </a:p>
          <a:p>
            <a:endParaRPr lang="en-US" altLang="ja-JP" smtClean="0">
              <a:ea typeface="MS PGothic" pitchFamily="34" charset="-128"/>
            </a:endParaRPr>
          </a:p>
          <a:p>
            <a:r>
              <a:rPr lang="en-US" altLang="ja-JP" smtClean="0">
                <a:ea typeface="MS PGothic" pitchFamily="34" charset="-128"/>
              </a:rPr>
              <a:t>Welcome implementation on going technology evolution (Processing, Integration, Analysis, Knowledge base, etc) with use cases (community services/portals) – e.g., GEO-BON</a:t>
            </a:r>
          </a:p>
          <a:p>
            <a:endParaRPr lang="en-US" altLang="ja-JP" smtClean="0">
              <a:ea typeface="MS PGothic" pitchFamily="34" charset="-128"/>
            </a:endParaRPr>
          </a:p>
          <a:p>
            <a:r>
              <a:rPr lang="en-US" altLang="ja-JP" smtClean="0">
                <a:ea typeface="MS PGothic" pitchFamily="34" charset="-128"/>
              </a:rPr>
              <a:t>Welcome inputs to the post 2015 GEOSS Vision and Architecture</a:t>
            </a:r>
          </a:p>
          <a:p>
            <a:pPr>
              <a:buFontTx/>
              <a:buNone/>
            </a:pPr>
            <a:endParaRPr lang="en-US" altLang="ja-JP" smtClean="0">
              <a:ea typeface="MS PGothic" pitchFamily="34" charset="-128"/>
            </a:endParaRPr>
          </a:p>
          <a:p>
            <a:endParaRPr lang="ja-JP" altLang="en-US" smtClean="0">
              <a:ea typeface="MS PGothic"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灯片编号占位符 3"/>
          <p:cNvSpPr>
            <a:spLocks noGrp="1"/>
          </p:cNvSpPr>
          <p:nvPr>
            <p:ph type="sldNum" sz="quarter" idx="4294967295"/>
          </p:nvPr>
        </p:nvSpPr>
        <p:spPr bwMode="auto">
          <a:xfrm>
            <a:off x="319088" y="6500813"/>
            <a:ext cx="2233612"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fld id="{7844684E-E5EF-425C-BE7B-F80D5C0BA6AC}" type="slidenum">
              <a:rPr lang="en-GB" altLang="ja-JP" sz="800">
                <a:solidFill>
                  <a:schemeClr val="tx1"/>
                </a:solidFill>
                <a:latin typeface="Arial" pitchFamily="34" charset="0"/>
              </a:rPr>
              <a:pPr/>
              <a:t>21</a:t>
            </a:fld>
            <a:endParaRPr lang="en-GB" altLang="ja-JP" sz="800">
              <a:solidFill>
                <a:schemeClr val="tx1"/>
              </a:solidFill>
              <a:latin typeface="Arial" pitchFamily="34" charset="0"/>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79388" y="2679700"/>
            <a:ext cx="83534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Tahoma" pitchFamily="34" charset="0"/>
              </a:defRPr>
            </a:lvl6pPr>
            <a:lvl7pPr marL="914400" algn="ctr" rtl="0" fontAlgn="base">
              <a:spcBef>
                <a:spcPct val="0"/>
              </a:spcBef>
              <a:spcAft>
                <a:spcPct val="0"/>
              </a:spcAft>
              <a:defRPr sz="3200">
                <a:solidFill>
                  <a:schemeClr val="tx2"/>
                </a:solidFill>
                <a:latin typeface="Tahoma" pitchFamily="34" charset="0"/>
              </a:defRPr>
            </a:lvl7pPr>
            <a:lvl8pPr marL="1371600" algn="ctr" rtl="0" fontAlgn="base">
              <a:spcBef>
                <a:spcPct val="0"/>
              </a:spcBef>
              <a:spcAft>
                <a:spcPct val="0"/>
              </a:spcAft>
              <a:defRPr sz="3200">
                <a:solidFill>
                  <a:schemeClr val="tx2"/>
                </a:solidFill>
                <a:latin typeface="Tahoma" pitchFamily="34" charset="0"/>
              </a:defRPr>
            </a:lvl8pPr>
            <a:lvl9pPr marL="1828800" algn="ctr" rtl="0" fontAlgn="base">
              <a:spcBef>
                <a:spcPct val="0"/>
              </a:spcBef>
              <a:spcAft>
                <a:spcPct val="0"/>
              </a:spcAft>
              <a:defRPr sz="3200">
                <a:solidFill>
                  <a:schemeClr val="tx2"/>
                </a:solidFill>
                <a:latin typeface="Tahoma" pitchFamily="34" charset="0"/>
              </a:defRPr>
            </a:lvl9pPr>
          </a:lstStyle>
          <a:p>
            <a:pPr algn="l" eaLnBrk="1" hangingPunct="1">
              <a:defRPr/>
            </a:pPr>
            <a:r>
              <a:rPr lang="en-US" altLang="ja-JP" sz="4400" u="none" kern="0" dirty="0" smtClean="0">
                <a:solidFill>
                  <a:schemeClr val="accent2"/>
                </a:solidFill>
                <a:latin typeface="Arial Narrow"/>
                <a:ea typeface="宋体" pitchFamily="2" charset="-122"/>
                <a:cs typeface="Arial Narrow"/>
              </a:rPr>
              <a:t>Mexico Ministerial and GEO-XII</a:t>
            </a:r>
          </a:p>
          <a:p>
            <a:pPr algn="l" eaLnBrk="1" hangingPunct="1">
              <a:defRPr/>
            </a:pPr>
            <a:endParaRPr lang="en-US" altLang="ja-JP" sz="4400" u="none" kern="0" dirty="0" smtClean="0">
              <a:solidFill>
                <a:schemeClr val="accent2"/>
              </a:solidFill>
              <a:latin typeface="Arial Narrow"/>
              <a:ea typeface="宋体" pitchFamily="2" charset="-122"/>
              <a:cs typeface="Arial Narrow"/>
            </a:endParaRPr>
          </a:p>
          <a:p>
            <a:pPr eaLnBrk="1" hangingPunct="1">
              <a:defRPr/>
            </a:pPr>
            <a:endParaRPr lang="en-US" altLang="ja-JP" sz="4000" u="none" kern="0" dirty="0" smtClean="0">
              <a:solidFill>
                <a:schemeClr val="accent2"/>
              </a:solidFill>
              <a:latin typeface="Arial Narrow"/>
              <a:ea typeface="宋体" pitchFamily="2" charset="-122"/>
              <a:cs typeface="Arial Narrow"/>
            </a:endParaRPr>
          </a:p>
          <a:p>
            <a:pPr algn="l" eaLnBrk="1" hangingPunct="1">
              <a:defRPr/>
            </a:pPr>
            <a:r>
              <a:rPr lang="en-US" altLang="ja-JP" u="none" kern="0" dirty="0" smtClean="0">
                <a:solidFill>
                  <a:srgbClr val="005FAA"/>
                </a:solidFill>
                <a:latin typeface="Arial Narrow" panose="020B0606020202030204" pitchFamily="34" charset="0"/>
                <a:ea typeface="宋体" pitchFamily="2" charset="-122"/>
              </a:rPr>
              <a:t>GEO Week</a:t>
            </a:r>
          </a:p>
          <a:p>
            <a:pPr algn="l" eaLnBrk="1" hangingPunct="1">
              <a:defRPr/>
            </a:pPr>
            <a:r>
              <a:rPr lang="en-US" altLang="ja-JP" u="none" kern="0" dirty="0" smtClean="0">
                <a:solidFill>
                  <a:srgbClr val="005FAA"/>
                </a:solidFill>
                <a:latin typeface="Arial Narrow" panose="020B0606020202030204" pitchFamily="34" charset="0"/>
                <a:ea typeface="宋体" pitchFamily="2" charset="-122"/>
              </a:rPr>
              <a:t>9-13 November 2015</a:t>
            </a:r>
          </a:p>
          <a:p>
            <a:pPr algn="l" eaLnBrk="1" hangingPunct="1">
              <a:defRPr/>
            </a:pPr>
            <a:r>
              <a:rPr lang="en-US" altLang="ja-JP" u="none" kern="0" dirty="0" smtClean="0">
                <a:solidFill>
                  <a:srgbClr val="005FAA"/>
                </a:solidFill>
                <a:latin typeface="Arial Narrow" panose="020B0606020202030204" pitchFamily="34" charset="0"/>
                <a:ea typeface="宋体" pitchFamily="2" charset="-122"/>
              </a:rPr>
              <a:t>Mexico City</a:t>
            </a:r>
          </a:p>
          <a:p>
            <a:pPr algn="l" eaLnBrk="1" hangingPunct="1">
              <a:defRPr/>
            </a:pPr>
            <a:endParaRPr lang="en-US" altLang="ja-JP" kern="0" dirty="0">
              <a:solidFill>
                <a:schemeClr val="accent2"/>
              </a:solidFill>
              <a:ea typeface="宋体" pitchFamily="2" charset="-122"/>
            </a:endParaRPr>
          </a:p>
          <a:p>
            <a:pPr eaLnBrk="1" hangingPunct="1">
              <a:defRPr/>
            </a:pPr>
            <a:endParaRPr lang="en-US" altLang="ja-JP" kern="0" dirty="0" smtClean="0">
              <a:solidFill>
                <a:srgbClr val="005FAA"/>
              </a:solidFill>
              <a:ea typeface="宋体" pitchFamily="2" charset="-122"/>
            </a:endParaRPr>
          </a:p>
        </p:txBody>
      </p:sp>
      <p:sp>
        <p:nvSpPr>
          <p:cNvPr id="40964" name="TextBox 1"/>
          <p:cNvSpPr txBox="1">
            <a:spLocks noChangeArrowheads="1"/>
          </p:cNvSpPr>
          <p:nvPr/>
        </p:nvSpPr>
        <p:spPr bwMode="auto">
          <a:xfrm>
            <a:off x="644525" y="5969000"/>
            <a:ext cx="4994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lang="en-US" altLang="ja-JP" sz="3200">
                <a:solidFill>
                  <a:srgbClr val="008C7D"/>
                </a:solidFill>
              </a:rPr>
              <a:t>www.earthobservations.org</a:t>
            </a:r>
          </a:p>
        </p:txBody>
      </p:sp>
      <p:sp>
        <p:nvSpPr>
          <p:cNvPr id="3" name="TextBox 2"/>
          <p:cNvSpPr txBox="1"/>
          <p:nvPr/>
        </p:nvSpPr>
        <p:spPr>
          <a:xfrm>
            <a:off x="228600" y="4365625"/>
            <a:ext cx="196850" cy="1262063"/>
          </a:xfrm>
          <a:prstGeom prst="rect">
            <a:avLst/>
          </a:prstGeom>
          <a:noFill/>
        </p:spPr>
        <p:txBody>
          <a:bodyPr wrap="none">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ja-JP" sz="2800" u="none">
              <a:solidFill>
                <a:srgbClr val="005FAA"/>
              </a:solidFill>
              <a:ea typeface="SimSun" pitchFamily="2" charset="-122"/>
            </a:endParaRPr>
          </a:p>
          <a:p>
            <a:endParaRPr lang="en-US" altLang="ja-JP" u="none">
              <a:solidFill>
                <a:srgbClr val="005FAA"/>
              </a:solidFill>
              <a:ea typeface="SimSun" pitchFamily="2" charset="-122"/>
            </a:endParaRPr>
          </a:p>
          <a:p>
            <a:endParaRPr lang="en-US" altLang="en-US">
              <a:solidFill>
                <a:srgbClr val="005FAA"/>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riangolo isoscele 21"/>
          <p:cNvSpPr>
            <a:spLocks noChangeArrowheads="1"/>
          </p:cNvSpPr>
          <p:nvPr/>
        </p:nvSpPr>
        <p:spPr bwMode="auto">
          <a:xfrm>
            <a:off x="3733800" y="1219200"/>
            <a:ext cx="5638800" cy="5461000"/>
          </a:xfrm>
          <a:prstGeom prst="triangle">
            <a:avLst>
              <a:gd name="adj" fmla="val 49787"/>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000000"/>
              </a:solidFill>
            </a:endParaRPr>
          </a:p>
        </p:txBody>
      </p:sp>
      <p:sp>
        <p:nvSpPr>
          <p:cNvPr id="19458" name="Titolo 1"/>
          <p:cNvSpPr>
            <a:spLocks noGrp="1"/>
          </p:cNvSpPr>
          <p:nvPr>
            <p:ph type="title" idx="4294967295"/>
          </p:nvPr>
        </p:nvSpPr>
        <p:spPr>
          <a:xfrm>
            <a:off x="457200" y="152400"/>
            <a:ext cx="8229600" cy="992188"/>
          </a:xfrm>
        </p:spPr>
        <p:txBody>
          <a:bodyPr/>
          <a:lstStyle/>
          <a:p>
            <a:pPr algn="ctr"/>
            <a:r>
              <a:rPr lang="it-IT" altLang="ja-JP" smtClean="0">
                <a:solidFill>
                  <a:srgbClr val="333399"/>
                </a:solidFill>
                <a:latin typeface="Tahoma" pitchFamily="34" charset="0"/>
                <a:ea typeface="MS PGothic" pitchFamily="34" charset="-128"/>
              </a:rPr>
              <a:t>GEOSS Assets</a:t>
            </a:r>
            <a:endParaRPr lang="en-US" altLang="ja-JP" smtClean="0">
              <a:solidFill>
                <a:srgbClr val="333399"/>
              </a:solidFill>
              <a:latin typeface="Tahoma" pitchFamily="34" charset="0"/>
              <a:ea typeface="MS PGothic" pitchFamily="34" charset="-128"/>
            </a:endParaRPr>
          </a:p>
        </p:txBody>
      </p:sp>
      <p:grpSp>
        <p:nvGrpSpPr>
          <p:cNvPr id="9" name="Gruppo 8"/>
          <p:cNvGrpSpPr>
            <a:grpSpLocks/>
          </p:cNvGrpSpPr>
          <p:nvPr/>
        </p:nvGrpSpPr>
        <p:grpSpPr bwMode="auto">
          <a:xfrm>
            <a:off x="76200" y="1373188"/>
            <a:ext cx="8382000" cy="941387"/>
            <a:chOff x="-228600" y="1373188"/>
            <a:chExt cx="8382000" cy="941387"/>
          </a:xfrm>
        </p:grpSpPr>
        <p:sp>
          <p:nvSpPr>
            <p:cNvPr id="35" name="Rettangolo arrotondato 34"/>
            <p:cNvSpPr/>
            <p:nvPr/>
          </p:nvSpPr>
          <p:spPr bwMode="auto">
            <a:xfrm>
              <a:off x="-228600" y="1373188"/>
              <a:ext cx="8382000" cy="941387"/>
            </a:xfrm>
            <a:prstGeom prst="roundRect">
              <a:avLst/>
            </a:prstGeom>
            <a:solidFill>
              <a:schemeClr val="accent2">
                <a:lumMod val="20000"/>
                <a:lumOff val="80000"/>
                <a:alpha val="52000"/>
              </a:schemeClr>
            </a:solidFill>
            <a:ln>
              <a:noFill/>
            </a:ln>
            <a:effectLst/>
            <a:ex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000000"/>
                </a:solidFill>
              </a:endParaRPr>
            </a:p>
          </p:txBody>
        </p:sp>
        <p:sp>
          <p:nvSpPr>
            <p:cNvPr id="19493" name="Rettangolo 1"/>
            <p:cNvSpPr>
              <a:spLocks noChangeArrowheads="1"/>
            </p:cNvSpPr>
            <p:nvPr/>
          </p:nvSpPr>
          <p:spPr bwMode="auto">
            <a:xfrm>
              <a:off x="304800" y="1600200"/>
              <a:ext cx="388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pPr algn="l" eaLnBrk="0" hangingPunct="0">
                <a:spcBef>
                  <a:spcPct val="20000"/>
                </a:spcBef>
              </a:pPr>
              <a:r>
                <a:rPr kumimoji="1" lang="en-US" altLang="ja-JP" u="none">
                  <a:solidFill>
                    <a:srgbClr val="009999"/>
                  </a:solidFill>
                  <a:latin typeface="Arial Narrow" pitchFamily="34" charset="0"/>
                </a:rPr>
                <a:t>About </a:t>
              </a:r>
              <a:r>
                <a:rPr kumimoji="1" lang="en-US" altLang="ja-JP" u="none">
                  <a:solidFill>
                    <a:srgbClr val="FF0000"/>
                  </a:solidFill>
                  <a:latin typeface="Arial Narrow" pitchFamily="34" charset="0"/>
                </a:rPr>
                <a:t>38</a:t>
              </a:r>
              <a:r>
                <a:rPr kumimoji="1" lang="en-US" altLang="ja-JP" u="none">
                  <a:solidFill>
                    <a:srgbClr val="009999"/>
                  </a:solidFill>
                  <a:latin typeface="Arial Narrow" pitchFamily="34" charset="0"/>
                </a:rPr>
                <a:t> brokered data providers</a:t>
              </a:r>
            </a:p>
          </p:txBody>
        </p:sp>
        <p:pic>
          <p:nvPicPr>
            <p:cNvPr id="19494" name="Immagin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0500" y="1427163"/>
              <a:ext cx="9017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5"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639888"/>
              <a:ext cx="5365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Immagin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4275" y="1614488"/>
              <a:ext cx="517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7" name="CasellaDiTesto 9"/>
            <p:cNvSpPr txBox="1">
              <a:spLocks noChangeArrowheads="1"/>
            </p:cNvSpPr>
            <p:nvPr/>
          </p:nvSpPr>
          <p:spPr bwMode="auto">
            <a:xfrm>
              <a:off x="6721475" y="1746249"/>
              <a:ext cx="62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lang="en-US" altLang="ja-JP" sz="1800" b="0" u="none">
                  <a:solidFill>
                    <a:srgbClr val="000000"/>
                  </a:solidFill>
                </a:rPr>
                <a:t>.. .</a:t>
              </a:r>
            </a:p>
          </p:txBody>
        </p:sp>
      </p:grpSp>
      <p:grpSp>
        <p:nvGrpSpPr>
          <p:cNvPr id="10" name="Gruppo 9"/>
          <p:cNvGrpSpPr>
            <a:grpSpLocks/>
          </p:cNvGrpSpPr>
          <p:nvPr/>
        </p:nvGrpSpPr>
        <p:grpSpPr bwMode="auto">
          <a:xfrm>
            <a:off x="76200" y="2209800"/>
            <a:ext cx="8991600" cy="1971675"/>
            <a:chOff x="-228600" y="2362200"/>
            <a:chExt cx="8991600" cy="1971656"/>
          </a:xfrm>
        </p:grpSpPr>
        <p:sp>
          <p:nvSpPr>
            <p:cNvPr id="39" name="Rettangolo arrotondato 38"/>
            <p:cNvSpPr/>
            <p:nvPr/>
          </p:nvSpPr>
          <p:spPr bwMode="auto">
            <a:xfrm>
              <a:off x="-228600" y="3071806"/>
              <a:ext cx="8991600" cy="1262050"/>
            </a:xfrm>
            <a:prstGeom prst="roundRect">
              <a:avLst/>
            </a:prstGeom>
            <a:solidFill>
              <a:schemeClr val="accent5">
                <a:lumMod val="90000"/>
                <a:alpha val="52000"/>
              </a:schemeClr>
            </a:solidFill>
            <a:ln>
              <a:noFill/>
            </a:ln>
            <a:effectLst/>
            <a:ex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000000"/>
                </a:solidFill>
              </a:endParaRPr>
            </a:p>
          </p:txBody>
        </p:sp>
        <p:sp>
          <p:nvSpPr>
            <p:cNvPr id="19485" name="Rettangolo 2"/>
            <p:cNvSpPr>
              <a:spLocks noChangeArrowheads="1"/>
            </p:cNvSpPr>
            <p:nvPr/>
          </p:nvSpPr>
          <p:spPr bwMode="auto">
            <a:xfrm>
              <a:off x="300037" y="3189288"/>
              <a:ext cx="4195763" cy="10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pPr algn="l" eaLnBrk="0" hangingPunct="0">
                <a:spcBef>
                  <a:spcPct val="20000"/>
                </a:spcBef>
              </a:pPr>
              <a:r>
                <a:rPr kumimoji="1" lang="en-US" altLang="ja-JP" u="none">
                  <a:solidFill>
                    <a:srgbClr val="009999"/>
                  </a:solidFill>
                  <a:latin typeface="Arial Narrow" pitchFamily="34" charset="0"/>
                </a:rPr>
                <a:t>More than </a:t>
              </a:r>
              <a:r>
                <a:rPr kumimoji="1" lang="ja-JP" altLang="ja-JP" u="none">
                  <a:solidFill>
                    <a:srgbClr val="FF0000"/>
                  </a:solidFill>
                  <a:latin typeface="Arial Narrow" pitchFamily="34" charset="0"/>
                </a:rPr>
                <a:t>4</a:t>
              </a:r>
              <a:r>
                <a:rPr kumimoji="1" lang="en-US" altLang="ja-JP" u="none">
                  <a:solidFill>
                    <a:srgbClr val="FF0000"/>
                  </a:solidFill>
                  <a:latin typeface="Arial Narrow" pitchFamily="34" charset="0"/>
                </a:rPr>
                <a:t>1 Million </a:t>
              </a:r>
              <a:r>
                <a:rPr kumimoji="1" lang="en-US" altLang="ja-JP" u="none">
                  <a:solidFill>
                    <a:srgbClr val="009999"/>
                  </a:solidFill>
                  <a:latin typeface="Arial Narrow" pitchFamily="34" charset="0"/>
                </a:rPr>
                <a:t>accessible resources (mix of data collections and datasets)</a:t>
              </a:r>
            </a:p>
          </p:txBody>
        </p:sp>
        <p:pic>
          <p:nvPicPr>
            <p:cNvPr id="11" name="Immagine 10"/>
            <p:cNvPicPr>
              <a:picLocks noChangeAspect="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blip>
            <a:stretch>
              <a:fillRect/>
            </a:stretch>
          </p:blipFill>
          <p:spPr>
            <a:xfrm>
              <a:off x="6160023" y="2362200"/>
              <a:ext cx="621777" cy="563814"/>
            </a:xfrm>
            <a:prstGeom prst="rect">
              <a:avLst/>
            </a:prstGeom>
          </p:spPr>
        </p:pic>
        <p:pic>
          <p:nvPicPr>
            <p:cNvPr id="19487" name="Immagin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441700"/>
              <a:ext cx="682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Immagine 1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3482975"/>
              <a:ext cx="6365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Immagine 1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4713" y="3441700"/>
              <a:ext cx="86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Immagine 1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375025"/>
              <a:ext cx="8159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1" name="CasellaDiTesto 24"/>
            <p:cNvSpPr txBox="1">
              <a:spLocks noChangeArrowheads="1"/>
            </p:cNvSpPr>
            <p:nvPr/>
          </p:nvSpPr>
          <p:spPr bwMode="auto">
            <a:xfrm>
              <a:off x="7129463" y="3495675"/>
              <a:ext cx="468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lang="en-US" altLang="ja-JP" sz="1800" b="0" u="none">
                  <a:solidFill>
                    <a:srgbClr val="000000"/>
                  </a:solidFill>
                </a:rPr>
                <a:t>.. .</a:t>
              </a:r>
            </a:p>
          </p:txBody>
        </p:sp>
      </p:grpSp>
      <p:sp>
        <p:nvSpPr>
          <p:cNvPr id="19461" name="Triangolo isoscele 20"/>
          <p:cNvSpPr>
            <a:spLocks noChangeArrowheads="1"/>
          </p:cNvSpPr>
          <p:nvPr/>
        </p:nvSpPr>
        <p:spPr bwMode="auto">
          <a:xfrm>
            <a:off x="6629400" y="1219200"/>
            <a:ext cx="2133600" cy="4833938"/>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000000"/>
              </a:solidFill>
            </a:endParaRPr>
          </a:p>
        </p:txBody>
      </p:sp>
      <p:grpSp>
        <p:nvGrpSpPr>
          <p:cNvPr id="50" name="Gruppo 49"/>
          <p:cNvGrpSpPr>
            <a:grpSpLocks/>
          </p:cNvGrpSpPr>
          <p:nvPr/>
        </p:nvGrpSpPr>
        <p:grpSpPr bwMode="auto">
          <a:xfrm>
            <a:off x="381000" y="2209800"/>
            <a:ext cx="1371600" cy="822325"/>
            <a:chOff x="381000" y="2184975"/>
            <a:chExt cx="1371602" cy="939225"/>
          </a:xfrm>
        </p:grpSpPr>
        <p:sp>
          <p:nvSpPr>
            <p:cNvPr id="60442" name="CasellaDiTesto 40"/>
            <p:cNvSpPr txBox="1">
              <a:spLocks noChangeArrowheads="1"/>
            </p:cNvSpPr>
            <p:nvPr/>
          </p:nvSpPr>
          <p:spPr bwMode="auto">
            <a:xfrm>
              <a:off x="768351" y="2395303"/>
              <a:ext cx="984251" cy="456920"/>
            </a:xfrm>
            <a:prstGeom prst="rect">
              <a:avLst/>
            </a:prstGeom>
            <a:noFill/>
            <a:ln>
              <a:noFill/>
            </a:ln>
            <a:extLst/>
          </p:spPr>
          <p:txBody>
            <a:bodyPr wrap="none">
              <a:spAutoFit/>
            </a:bodyPr>
            <a:lstStyle>
              <a:lvl1pPr eaLnBrk="0" hangingPunct="0">
                <a:defRPr sz="2000" b="1" u="sng">
                  <a:solidFill>
                    <a:schemeClr val="tx2"/>
                  </a:solidFill>
                  <a:latin typeface="Tahoma" charset="0"/>
                  <a:ea typeface="ＭＳ Ｐゴシック" charset="0"/>
                  <a:cs typeface="ＭＳ Ｐゴシック" charset="0"/>
                </a:defRPr>
              </a:lvl1pPr>
              <a:lvl2pPr marL="742950" indent="-285750" eaLnBrk="0" hangingPunct="0">
                <a:defRPr sz="2000" b="1" u="sng">
                  <a:solidFill>
                    <a:schemeClr val="tx2"/>
                  </a:solidFill>
                  <a:latin typeface="Tahoma" charset="0"/>
                  <a:ea typeface="ＭＳ Ｐゴシック" charset="0"/>
                </a:defRPr>
              </a:lvl2pPr>
              <a:lvl3pPr marL="1143000" indent="-228600" eaLnBrk="0" hangingPunct="0">
                <a:defRPr sz="2000" b="1" u="sng">
                  <a:solidFill>
                    <a:schemeClr val="tx2"/>
                  </a:solidFill>
                  <a:latin typeface="Tahoma" charset="0"/>
                  <a:ea typeface="ＭＳ Ｐゴシック" charset="0"/>
                </a:defRPr>
              </a:lvl3pPr>
              <a:lvl4pPr marL="1600200" indent="-228600" eaLnBrk="0" hangingPunct="0">
                <a:defRPr sz="2000" b="1" u="sng">
                  <a:solidFill>
                    <a:schemeClr val="tx2"/>
                  </a:solidFill>
                  <a:latin typeface="Tahoma" charset="0"/>
                  <a:ea typeface="ＭＳ Ｐゴシック" charset="0"/>
                </a:defRPr>
              </a:lvl4pPr>
              <a:lvl5pPr marL="2057400" indent="-228600" eaLnBrk="0" hangingPunct="0">
                <a:defRPr sz="2000" b="1" u="sng">
                  <a:solidFill>
                    <a:schemeClr val="tx2"/>
                  </a:solidFill>
                  <a:latin typeface="Tahoma" charset="0"/>
                  <a:ea typeface="ＭＳ Ｐゴシック" charset="0"/>
                </a:defRPr>
              </a:lvl5pPr>
              <a:lvl6pPr marL="2514600" indent="-228600" algn="ctr" eaLnBrk="0" fontAlgn="base" hangingPunct="0">
                <a:spcBef>
                  <a:spcPct val="0"/>
                </a:spcBef>
                <a:spcAft>
                  <a:spcPct val="0"/>
                </a:spcAft>
                <a:defRPr sz="2000" b="1" u="sng">
                  <a:solidFill>
                    <a:schemeClr val="tx2"/>
                  </a:solidFill>
                  <a:latin typeface="Tahoma" charset="0"/>
                  <a:ea typeface="ＭＳ Ｐゴシック" charset="0"/>
                </a:defRPr>
              </a:lvl6pPr>
              <a:lvl7pPr marL="2971800" indent="-228600" algn="ctr" eaLnBrk="0" fontAlgn="base" hangingPunct="0">
                <a:spcBef>
                  <a:spcPct val="0"/>
                </a:spcBef>
                <a:spcAft>
                  <a:spcPct val="0"/>
                </a:spcAft>
                <a:defRPr sz="2000" b="1" u="sng">
                  <a:solidFill>
                    <a:schemeClr val="tx2"/>
                  </a:solidFill>
                  <a:latin typeface="Tahoma" charset="0"/>
                  <a:ea typeface="ＭＳ Ｐゴシック" charset="0"/>
                </a:defRPr>
              </a:lvl7pPr>
              <a:lvl8pPr marL="3429000" indent="-228600" algn="ctr" eaLnBrk="0" fontAlgn="base" hangingPunct="0">
                <a:spcBef>
                  <a:spcPct val="0"/>
                </a:spcBef>
                <a:spcAft>
                  <a:spcPct val="0"/>
                </a:spcAft>
                <a:defRPr sz="2000" b="1" u="sng">
                  <a:solidFill>
                    <a:schemeClr val="tx2"/>
                  </a:solidFill>
                  <a:latin typeface="Tahoma" charset="0"/>
                  <a:ea typeface="ＭＳ Ｐゴシック" charset="0"/>
                </a:defRPr>
              </a:lvl8pPr>
              <a:lvl9pPr marL="3886200" indent="-228600" algn="ctr" eaLnBrk="0" fontAlgn="base" hangingPunct="0">
                <a:spcBef>
                  <a:spcPct val="0"/>
                </a:spcBef>
                <a:spcAft>
                  <a:spcPct val="0"/>
                </a:spcAft>
                <a:defRPr sz="2000" b="1" u="sng">
                  <a:solidFill>
                    <a:schemeClr val="tx2"/>
                  </a:solidFill>
                  <a:latin typeface="Tahoma" charset="0"/>
                  <a:ea typeface="ＭＳ Ｐゴシック" charset="0"/>
                </a:defRPr>
              </a:lvl9pPr>
            </a:lstStyle>
            <a:p>
              <a:pPr eaLnBrk="1" hangingPunct="1">
                <a:defRPr/>
              </a:pPr>
              <a:r>
                <a:rPr lang="en-US" b="0" u="none" dirty="0">
                  <a:solidFill>
                    <a:schemeClr val="accent6">
                      <a:lumMod val="60000"/>
                      <a:lumOff val="40000"/>
                    </a:schemeClr>
                  </a:solidFill>
                  <a:ea typeface="MS PGothic" charset="0"/>
                  <a:cs typeface="MS PGothic" charset="0"/>
                </a:rPr>
                <a:t>Publish</a:t>
              </a:r>
            </a:p>
          </p:txBody>
        </p:sp>
        <p:sp>
          <p:nvSpPr>
            <p:cNvPr id="43" name="Freccia in giù 42"/>
            <p:cNvSpPr/>
            <p:nvPr/>
          </p:nvSpPr>
          <p:spPr bwMode="auto">
            <a:xfrm>
              <a:off x="381000" y="2184975"/>
              <a:ext cx="457201" cy="939225"/>
            </a:xfrm>
            <a:prstGeom prst="downArrow">
              <a:avLst/>
            </a:prstGeom>
            <a:solidFill>
              <a:schemeClr val="accent6">
                <a:lumMod val="40000"/>
                <a:lumOff val="60000"/>
              </a:schemeClr>
            </a:solidFill>
            <a:ln/>
            <a:extLst/>
          </p:spPr>
          <p:style>
            <a:lnRef idx="2">
              <a:schemeClr val="accent2"/>
            </a:lnRef>
            <a:fillRef idx="1">
              <a:schemeClr val="lt1"/>
            </a:fillRef>
            <a:effectRef idx="0">
              <a:schemeClr val="accent2"/>
            </a:effectRef>
            <a:fontRef idx="minor">
              <a:schemeClr val="dk1"/>
            </a:fontRef>
          </p:style>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000000"/>
                </a:solidFill>
              </a:endParaRPr>
            </a:p>
          </p:txBody>
        </p:sp>
      </p:grpSp>
      <p:grpSp>
        <p:nvGrpSpPr>
          <p:cNvPr id="53" name="Gruppo 52"/>
          <p:cNvGrpSpPr>
            <a:grpSpLocks/>
          </p:cNvGrpSpPr>
          <p:nvPr/>
        </p:nvGrpSpPr>
        <p:grpSpPr bwMode="auto">
          <a:xfrm>
            <a:off x="381000" y="4114800"/>
            <a:ext cx="1385888" cy="1143000"/>
            <a:chOff x="381000" y="4318575"/>
            <a:chExt cx="1386381" cy="939225"/>
          </a:xfrm>
        </p:grpSpPr>
        <p:sp>
          <p:nvSpPr>
            <p:cNvPr id="19480" name="CasellaDiTesto 50"/>
            <p:cNvSpPr txBox="1">
              <a:spLocks noChangeArrowheads="1"/>
            </p:cNvSpPr>
            <p:nvPr/>
          </p:nvSpPr>
          <p:spPr bwMode="auto">
            <a:xfrm>
              <a:off x="724294" y="4529584"/>
              <a:ext cx="1043087" cy="32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lang="en-US" altLang="ja-JP" b="0" u="none">
                  <a:solidFill>
                    <a:srgbClr val="7575D1"/>
                  </a:solidFill>
                </a:rPr>
                <a:t>Contain</a:t>
              </a:r>
              <a:endParaRPr lang="en-US" altLang="ja-JP" sz="1600" b="0" u="none">
                <a:solidFill>
                  <a:srgbClr val="7575D1"/>
                </a:solidFill>
              </a:endParaRPr>
            </a:p>
          </p:txBody>
        </p:sp>
        <p:sp>
          <p:nvSpPr>
            <p:cNvPr id="52" name="Freccia in giù 51"/>
            <p:cNvSpPr/>
            <p:nvPr/>
          </p:nvSpPr>
          <p:spPr bwMode="auto">
            <a:xfrm>
              <a:off x="381000" y="4318575"/>
              <a:ext cx="457363" cy="939225"/>
            </a:xfrm>
            <a:prstGeom prst="downArrow">
              <a:avLst/>
            </a:prstGeom>
            <a:ln>
              <a:solidFill>
                <a:schemeClr val="accent2">
                  <a:lumMod val="40000"/>
                  <a:lumOff val="60000"/>
                </a:schemeClr>
              </a:solidFill>
            </a:ln>
            <a:extLst/>
          </p:spPr>
          <p:style>
            <a:lnRef idx="2">
              <a:schemeClr val="accent2"/>
            </a:lnRef>
            <a:fillRef idx="1">
              <a:schemeClr val="lt1"/>
            </a:fillRef>
            <a:effectRef idx="0">
              <a:schemeClr val="accent2"/>
            </a:effectRef>
            <a:fontRef idx="minor">
              <a:schemeClr val="dk1"/>
            </a:fontRef>
          </p:style>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000000"/>
                </a:solidFill>
              </a:endParaRPr>
            </a:p>
          </p:txBody>
        </p:sp>
      </p:grpSp>
      <p:pic>
        <p:nvPicPr>
          <p:cNvPr id="19464" name="Immagine 48"/>
          <p:cNvPicPr>
            <a:picLocks noChangeAspect="1"/>
          </p:cNvPicPr>
          <p:nvPr/>
        </p:nvPicPr>
        <p:blipFill>
          <a:blip r:embed="rId11" cstate="print">
            <a:extLst>
              <a:ext uri="{28A0092B-C50C-407E-A947-70E740481C1C}">
                <a14:useLocalDpi xmlns:a14="http://schemas.microsoft.com/office/drawing/2010/main" val="0"/>
              </a:ext>
            </a:extLst>
          </a:blip>
          <a:srcRect r="65094" b="-11359"/>
          <a:stretch>
            <a:fillRect/>
          </a:stretch>
        </p:blipFill>
        <p:spPr bwMode="auto">
          <a:xfrm>
            <a:off x="6049963" y="817563"/>
            <a:ext cx="10366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uppo 11"/>
          <p:cNvGrpSpPr>
            <a:grpSpLocks/>
          </p:cNvGrpSpPr>
          <p:nvPr/>
        </p:nvGrpSpPr>
        <p:grpSpPr bwMode="auto">
          <a:xfrm>
            <a:off x="609600" y="4332288"/>
            <a:ext cx="7200900" cy="1854200"/>
            <a:chOff x="668375" y="4344107"/>
            <a:chExt cx="7201666" cy="1854730"/>
          </a:xfrm>
        </p:grpSpPr>
        <p:sp>
          <p:nvSpPr>
            <p:cNvPr id="19476" name="Rettangolo 6"/>
            <p:cNvSpPr>
              <a:spLocks noChangeArrowheads="1"/>
            </p:cNvSpPr>
            <p:nvPr/>
          </p:nvSpPr>
          <p:spPr bwMode="auto">
            <a:xfrm>
              <a:off x="668375" y="5121519"/>
              <a:ext cx="4195763" cy="10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pPr algn="l" eaLnBrk="0" hangingPunct="0">
                <a:spcBef>
                  <a:spcPct val="20000"/>
                </a:spcBef>
              </a:pPr>
              <a:r>
                <a:rPr kumimoji="1" lang="en-US" altLang="ja-JP" u="none">
                  <a:solidFill>
                    <a:srgbClr val="009999"/>
                  </a:solidFill>
                  <a:latin typeface="Arial Narrow" pitchFamily="34" charset="0"/>
                </a:rPr>
                <a:t>More than </a:t>
              </a:r>
              <a:r>
                <a:rPr kumimoji="1" lang="en-US" altLang="ja-JP" u="none">
                  <a:solidFill>
                    <a:srgbClr val="FF0000"/>
                  </a:solidFill>
                  <a:latin typeface="Arial Narrow" pitchFamily="34" charset="0"/>
                </a:rPr>
                <a:t>174 Million </a:t>
              </a:r>
              <a:r>
                <a:rPr kumimoji="1" lang="en-US" altLang="ja-JP" u="none">
                  <a:solidFill>
                    <a:srgbClr val="009999"/>
                  </a:solidFill>
                  <a:latin typeface="Arial Narrow" pitchFamily="34" charset="0"/>
                </a:rPr>
                <a:t>assets </a:t>
              </a:r>
            </a:p>
            <a:p>
              <a:pPr algn="l" eaLnBrk="0" hangingPunct="0">
                <a:spcBef>
                  <a:spcPct val="20000"/>
                </a:spcBef>
              </a:pPr>
              <a:r>
                <a:rPr kumimoji="1" lang="en-US" altLang="ja-JP" u="none">
                  <a:solidFill>
                    <a:srgbClr val="009999"/>
                  </a:solidFill>
                  <a:latin typeface="Arial Narrow" pitchFamily="34" charset="0"/>
                </a:rPr>
                <a:t>(mix of satellite scenes, raingage, streamgage records, etc.) </a:t>
              </a:r>
            </a:p>
          </p:txBody>
        </p:sp>
        <p:pic>
          <p:nvPicPr>
            <p:cNvPr id="26" name="Immagine 25"/>
            <p:cNvPicPr>
              <a:picLocks noChangeAspect="1"/>
            </p:cNvPicPr>
            <p:nvPr/>
          </p:nvPicPr>
          <p:blipFill>
            <a:blip r:embed="rId6" cstate="print">
              <a:clrChange>
                <a:clrFrom>
                  <a:srgbClr val="FFFFFF"/>
                </a:clrFrom>
                <a:clrTo>
                  <a:srgbClr val="FFFFFF">
                    <a:alpha val="0"/>
                  </a:srgbClr>
                </a:clrTo>
              </a:clrChange>
              <a:duotone>
                <a:schemeClr val="accent1">
                  <a:shade val="45000"/>
                  <a:satMod val="135000"/>
                </a:schemeClr>
                <a:prstClr val="white"/>
              </a:duotone>
              <a:extLst/>
            </a:blip>
            <a:stretch>
              <a:fillRect/>
            </a:stretch>
          </p:blipFill>
          <p:spPr>
            <a:xfrm>
              <a:off x="5486400" y="4348016"/>
              <a:ext cx="621777" cy="563814"/>
            </a:xfrm>
            <a:prstGeom prst="rect">
              <a:avLst/>
            </a:prstGeom>
          </p:spPr>
        </p:pic>
        <p:sp>
          <p:nvSpPr>
            <p:cNvPr id="19478" name="CasellaDiTesto 27"/>
            <p:cNvSpPr txBox="1">
              <a:spLocks noChangeArrowheads="1"/>
            </p:cNvSpPr>
            <p:nvPr/>
          </p:nvSpPr>
          <p:spPr bwMode="auto">
            <a:xfrm>
              <a:off x="7374392" y="4390042"/>
              <a:ext cx="4956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lang="en-US" altLang="ja-JP" b="0" u="none">
                  <a:solidFill>
                    <a:srgbClr val="000000"/>
                  </a:solidFill>
                </a:rPr>
                <a:t>.. .</a:t>
              </a:r>
            </a:p>
          </p:txBody>
        </p:sp>
        <p:pic>
          <p:nvPicPr>
            <p:cNvPr id="37" name="Immagine 36"/>
            <p:cNvPicPr>
              <a:picLocks noChangeAspect="1"/>
            </p:cNvPicPr>
            <p:nvPr/>
          </p:nvPicPr>
          <p:blipFill>
            <a:blip r:embed="rId6" cstate="print">
              <a:clrChange>
                <a:clrFrom>
                  <a:srgbClr val="FFFFFF"/>
                </a:clrFrom>
                <a:clrTo>
                  <a:srgbClr val="FFFFFF">
                    <a:alpha val="0"/>
                  </a:srgbClr>
                </a:clrTo>
              </a:clrChange>
              <a:duotone>
                <a:schemeClr val="accent1">
                  <a:shade val="45000"/>
                  <a:satMod val="135000"/>
                </a:schemeClr>
                <a:prstClr val="white"/>
              </a:duotone>
              <a:extLst/>
            </a:blip>
            <a:stretch>
              <a:fillRect/>
            </a:stretch>
          </p:blipFill>
          <p:spPr>
            <a:xfrm>
              <a:off x="6157249" y="4344107"/>
              <a:ext cx="621777" cy="563814"/>
            </a:xfrm>
            <a:prstGeom prst="rect">
              <a:avLst/>
            </a:prstGeom>
          </p:spPr>
        </p:pic>
      </p:grpSp>
      <p:sp>
        <p:nvSpPr>
          <p:cNvPr id="13" name="Rettangolo 12"/>
          <p:cNvSpPr/>
          <p:nvPr/>
        </p:nvSpPr>
        <p:spPr>
          <a:xfrm>
            <a:off x="5583868" y="6382725"/>
            <a:ext cx="2036135" cy="523220"/>
          </a:xfrm>
          <a:prstGeom prst="rect">
            <a:avLst/>
          </a:prstGeom>
          <a:noFill/>
        </p:spPr>
        <p:txBody>
          <a:bodyPr wrap="none">
            <a:spAutoFit/>
          </a:bodyPr>
          <a:lstStyle/>
          <a:p>
            <a:pPr eaLnBrk="0" hangingPunct="0">
              <a:defRPr/>
            </a:pPr>
            <a:r>
              <a:rPr lang="it-IT" sz="2800" u="none" dirty="0" err="1">
                <a:ln w="6600">
                  <a:solidFill>
                    <a:srgbClr val="333399"/>
                  </a:solidFill>
                  <a:prstDash val="solid"/>
                </a:ln>
                <a:solidFill>
                  <a:srgbClr val="008C7D"/>
                </a:solidFill>
                <a:effectLst>
                  <a:outerShdw dist="38100" dir="2700000" algn="tl" rotWithShape="0">
                    <a:srgbClr val="333399"/>
                  </a:outerShdw>
                </a:effectLst>
              </a:rPr>
              <a:t>Resources</a:t>
            </a:r>
            <a:endParaRPr lang="it-IT" sz="2800" u="none" dirty="0">
              <a:ln w="6600">
                <a:solidFill>
                  <a:srgbClr val="333399"/>
                </a:solidFill>
                <a:prstDash val="solid"/>
              </a:ln>
              <a:solidFill>
                <a:srgbClr val="008C7D"/>
              </a:solidFill>
              <a:effectLst>
                <a:outerShdw dist="38100" dir="2700000" algn="tl" rotWithShape="0">
                  <a:srgbClr val="333399"/>
                </a:outerShdw>
              </a:effectLst>
            </a:endParaRPr>
          </a:p>
        </p:txBody>
      </p:sp>
      <p:pic>
        <p:nvPicPr>
          <p:cNvPr id="59" name="Immagine 5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89400" y="5021263"/>
            <a:ext cx="936625" cy="12795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0" name="Immagine 59"/>
          <p:cNvPicPr>
            <a:picLocks noChangeAspect="1"/>
          </p:cNvPicPr>
          <p:nvPr/>
        </p:nvPicPr>
        <p:blipFill>
          <a:blip r:embed="rId13">
            <a:duotone>
              <a:prstClr val="black"/>
              <a:schemeClr val="accent6">
                <a:tint val="45000"/>
                <a:satMod val="400000"/>
              </a:schemeClr>
            </a:duotone>
          </a:blip>
          <a:stretch>
            <a:fillRect/>
          </a:stretch>
        </p:blipFill>
        <p:spPr>
          <a:xfrm>
            <a:off x="8136930" y="5017361"/>
            <a:ext cx="936568" cy="1280130"/>
          </a:xfrm>
          <a:prstGeom prst="rect">
            <a:avLst/>
          </a:prstGeom>
          <a:ln w="57150">
            <a:solidFill>
              <a:schemeClr val="bg1"/>
            </a:solidFill>
          </a:ln>
        </p:spPr>
      </p:pic>
      <p:grpSp>
        <p:nvGrpSpPr>
          <p:cNvPr id="8" name="Gruppo 7"/>
          <p:cNvGrpSpPr>
            <a:grpSpLocks/>
          </p:cNvGrpSpPr>
          <p:nvPr/>
        </p:nvGrpSpPr>
        <p:grpSpPr bwMode="auto">
          <a:xfrm>
            <a:off x="4581525" y="5199063"/>
            <a:ext cx="3948113" cy="1279525"/>
            <a:chOff x="4559998" y="5146655"/>
            <a:chExt cx="3948703" cy="1280130"/>
          </a:xfrm>
        </p:grpSpPr>
        <p:grpSp>
          <p:nvGrpSpPr>
            <p:cNvPr id="19470" name="Gruppo 5"/>
            <p:cNvGrpSpPr>
              <a:grpSpLocks/>
            </p:cNvGrpSpPr>
            <p:nvPr/>
          </p:nvGrpSpPr>
          <p:grpSpPr bwMode="auto">
            <a:xfrm>
              <a:off x="5606860" y="5146655"/>
              <a:ext cx="2901841" cy="1280130"/>
              <a:chOff x="5606860" y="5153750"/>
              <a:chExt cx="2901841" cy="1280130"/>
            </a:xfrm>
          </p:grpSpPr>
          <p:grpSp>
            <p:nvGrpSpPr>
              <p:cNvPr id="19472" name="Gruppo 21"/>
              <p:cNvGrpSpPr>
                <a:grpSpLocks/>
              </p:cNvGrpSpPr>
              <p:nvPr/>
            </p:nvGrpSpPr>
            <p:grpSpPr bwMode="auto">
              <a:xfrm>
                <a:off x="5606860" y="5153750"/>
                <a:ext cx="1896770" cy="1280130"/>
                <a:chOff x="5713197" y="5177542"/>
                <a:chExt cx="1809855" cy="1176338"/>
              </a:xfrm>
            </p:grpSpPr>
            <p:pic>
              <p:nvPicPr>
                <p:cNvPr id="19474" name="Immagine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713197" y="5177542"/>
                  <a:ext cx="893652" cy="117633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75" name="Immagine 6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5177542"/>
                  <a:ext cx="893652" cy="117633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pic>
            <p:nvPicPr>
              <p:cNvPr id="19473" name="Immagine 5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571656" y="5181437"/>
                <a:ext cx="937045" cy="122475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pic>
          <p:nvPicPr>
            <p:cNvPr id="57" name="Immagine 56"/>
            <p:cNvPicPr>
              <a:picLocks noChangeAspect="1"/>
            </p:cNvPicPr>
            <p:nvPr/>
          </p:nvPicPr>
          <p:blipFill>
            <a:blip r:embed="rId16">
              <a:duotone>
                <a:schemeClr val="accent2">
                  <a:shade val="45000"/>
                  <a:satMod val="135000"/>
                </a:schemeClr>
                <a:prstClr val="white"/>
              </a:duotone>
            </a:blip>
            <a:stretch>
              <a:fillRect/>
            </a:stretch>
          </p:blipFill>
          <p:spPr>
            <a:xfrm>
              <a:off x="4559998" y="5147034"/>
              <a:ext cx="978830" cy="1279372"/>
            </a:xfrm>
            <a:prstGeom prst="rect">
              <a:avLst/>
            </a:prstGeom>
            <a:ln w="57150">
              <a:solidFill>
                <a:schemeClr val="bg1"/>
              </a:solid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0-#ppt_w/2"/>
                                          </p:val>
                                        </p:tav>
                                        <p:tav tm="100000">
                                          <p:val>
                                            <p:strVal val="#ppt_x"/>
                                          </p:val>
                                        </p:tav>
                                      </p:tavLst>
                                    </p:anim>
                                    <p:anim calcmode="lin" valueType="num">
                                      <p:cBhvr additive="base">
                                        <p:cTn id="19"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500" fill="hold"/>
                                        <p:tgtEl>
                                          <p:spTgt spid="59"/>
                                        </p:tgtEl>
                                        <p:attrNameLst>
                                          <p:attrName>ppt_x</p:attrName>
                                        </p:attrNameLst>
                                      </p:cBhvr>
                                      <p:tavLst>
                                        <p:tav tm="0">
                                          <p:val>
                                            <p:strVal val="0-#ppt_w/2"/>
                                          </p:val>
                                        </p:tav>
                                        <p:tav tm="100000">
                                          <p:val>
                                            <p:strVal val="#ppt_x"/>
                                          </p:val>
                                        </p:tav>
                                      </p:tavLst>
                                    </p:anim>
                                    <p:anim calcmode="lin" valueType="num">
                                      <p:cBhvr additive="base">
                                        <p:cTn id="33" dur="500" fill="hold"/>
                                        <p:tgtEl>
                                          <p:spTgt spid="5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0-#ppt_w/2"/>
                                          </p:val>
                                        </p:tav>
                                        <p:tav tm="100000">
                                          <p:val>
                                            <p:strVal val="#ppt_x"/>
                                          </p:val>
                                        </p:tav>
                                      </p:tavLst>
                                    </p:anim>
                                    <p:anim calcmode="lin" valueType="num">
                                      <p:cBhvr additive="base">
                                        <p:cTn id="37" dur="500" fill="hold"/>
                                        <p:tgtEl>
                                          <p:spTgt spid="60"/>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
                            </p:stCondLst>
                            <p:childTnLst>
                              <p:par>
                                <p:cTn id="39" presetID="2" presetClass="entr" presetSubtype="8"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0-#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1"/>
          <p:cNvGraphicFramePr>
            <a:graphicFrameLocks/>
          </p:cNvGraphicFramePr>
          <p:nvPr/>
        </p:nvGraphicFramePr>
        <p:xfrm>
          <a:off x="152400" y="908050"/>
          <a:ext cx="8915400" cy="5721350"/>
        </p:xfrm>
        <a:graphic>
          <a:graphicData uri="http://schemas.openxmlformats.org/drawingml/2006/chart">
            <c:chart xmlns:c="http://schemas.openxmlformats.org/drawingml/2006/chart" xmlns:r="http://schemas.openxmlformats.org/officeDocument/2006/relationships" r:id="rId2"/>
          </a:graphicData>
        </a:graphic>
      </p:graphicFrame>
      <p:sp>
        <p:nvSpPr>
          <p:cNvPr id="21506" name="Titolo 1"/>
          <p:cNvSpPr>
            <a:spLocks noGrp="1"/>
          </p:cNvSpPr>
          <p:nvPr>
            <p:ph type="title"/>
          </p:nvPr>
        </p:nvSpPr>
        <p:spPr>
          <a:xfrm>
            <a:off x="3429000" y="152400"/>
            <a:ext cx="4114800" cy="1143000"/>
          </a:xfrm>
        </p:spPr>
        <p:txBody>
          <a:bodyPr/>
          <a:lstStyle/>
          <a:p>
            <a:endParaRPr lang="en-US" altLang="en-US" sz="4000" smtClean="0">
              <a:solidFill>
                <a:srgbClr val="000098"/>
              </a:solidFill>
              <a:latin typeface="Arial Narrow" pitchFamily="34" charset="0"/>
              <a:ea typeface="MS PGothic" pitchFamily="34" charset="-128"/>
            </a:endParaRPr>
          </a:p>
        </p:txBody>
      </p:sp>
      <p:sp>
        <p:nvSpPr>
          <p:cNvPr id="21507" name="CasellaDiTesto 7"/>
          <p:cNvSpPr txBox="1">
            <a:spLocks noChangeArrowheads="1"/>
          </p:cNvSpPr>
          <p:nvPr/>
        </p:nvSpPr>
        <p:spPr bwMode="auto">
          <a:xfrm>
            <a:off x="2895600" y="3352800"/>
            <a:ext cx="2016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lang="en-US" altLang="ja-JP" u="none">
                <a:solidFill>
                  <a:srgbClr val="FF0000"/>
                </a:solidFill>
              </a:rPr>
              <a:t>Introduction of the Brokering approach</a:t>
            </a:r>
          </a:p>
        </p:txBody>
      </p:sp>
      <p:sp>
        <p:nvSpPr>
          <p:cNvPr id="11" name="Callout con freccia a destra 10"/>
          <p:cNvSpPr/>
          <p:nvPr/>
        </p:nvSpPr>
        <p:spPr>
          <a:xfrm>
            <a:off x="5181600" y="1981200"/>
            <a:ext cx="574675" cy="4264025"/>
          </a:xfrm>
          <a:prstGeom prst="rightArrowCallout">
            <a:avLst>
              <a:gd name="adj1" fmla="val 50000"/>
              <a:gd name="adj2" fmla="val 25000"/>
              <a:gd name="adj3" fmla="val 80917"/>
              <a:gd name="adj4" fmla="val 649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solidFill>
                <a:srgbClr val="FFFFFF"/>
              </a:solidFill>
              <a:latin typeface="Arial" pitchFamily="34" charset="0"/>
            </a:endParaRPr>
          </a:p>
        </p:txBody>
      </p:sp>
      <p:sp>
        <p:nvSpPr>
          <p:cNvPr id="5126" name="Up Arrow 1"/>
          <p:cNvSpPr>
            <a:spLocks noChangeArrowheads="1"/>
          </p:cNvSpPr>
          <p:nvPr/>
        </p:nvSpPr>
        <p:spPr bwMode="auto">
          <a:xfrm>
            <a:off x="8001000" y="2133600"/>
            <a:ext cx="484188" cy="977900"/>
          </a:xfrm>
          <a:prstGeom prst="upArrow">
            <a:avLst>
              <a:gd name="adj1" fmla="val 50000"/>
              <a:gd name="adj2" fmla="val 49996"/>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a:xfrm>
            <a:off x="914400" y="152400"/>
            <a:ext cx="7523163" cy="971550"/>
          </a:xfrm>
        </p:spPr>
        <p:txBody>
          <a:bodyPr/>
          <a:lstStyle/>
          <a:p>
            <a:pPr algn="ctr"/>
            <a:r>
              <a:rPr lang="en-GB" altLang="ja-JP" sz="3600" smtClean="0">
                <a:solidFill>
                  <a:srgbClr val="4597A0"/>
                </a:solidFill>
                <a:ea typeface="MS PGothic" pitchFamily="34" charset="-128"/>
              </a:rPr>
              <a:t>GEOSS Assets</a:t>
            </a:r>
          </a:p>
        </p:txBody>
      </p:sp>
      <p:pic>
        <p:nvPicPr>
          <p:cNvPr id="22530" name="Segnaposto contenuto 3" descr="Schermata 2015-04-27 alle 16.11.04.png"/>
          <p:cNvPicPr>
            <a:picLocks noGrp="1" noChangeAspect="1"/>
          </p:cNvPicPr>
          <p:nvPr>
            <p:ph idx="1"/>
          </p:nvPr>
        </p:nvPicPr>
        <p:blipFill>
          <a:blip r:embed="rId2">
            <a:extLst>
              <a:ext uri="{28A0092B-C50C-407E-A947-70E740481C1C}">
                <a14:useLocalDpi xmlns:a14="http://schemas.microsoft.com/office/drawing/2010/main" val="0"/>
              </a:ext>
            </a:extLst>
          </a:blip>
          <a:srcRect t="14873" b="14873"/>
          <a:stretch>
            <a:fillRect/>
          </a:stretch>
        </p:blipFill>
        <p:spPr>
          <a:xfrm>
            <a:off x="20638" y="887413"/>
            <a:ext cx="9199562" cy="4446587"/>
          </a:xfrm>
        </p:spPr>
      </p:pic>
      <p:pic>
        <p:nvPicPr>
          <p:cNvPr id="22531" name="Immagine 6" descr="hea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5356225"/>
            <a:ext cx="5422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Immagine 8" descr="foo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4350" y="5921375"/>
            <a:ext cx="5422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CasellaDiTesto 9"/>
          <p:cNvSpPr txBox="1">
            <a:spLocks noChangeArrowheads="1"/>
          </p:cNvSpPr>
          <p:nvPr/>
        </p:nvSpPr>
        <p:spPr bwMode="auto">
          <a:xfrm>
            <a:off x="3260725" y="6438900"/>
            <a:ext cx="225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lang="it-IT" altLang="ja-JP"/>
              <a:t>reporting</a:t>
            </a:r>
            <a:r>
              <a:rPr lang="en-GB" altLang="ja-JP"/>
              <a:t>.geodab.eu</a:t>
            </a:r>
          </a:p>
        </p:txBody>
      </p:sp>
      <p:sp>
        <p:nvSpPr>
          <p:cNvPr id="22534" name="テキスト ボックス 1"/>
          <p:cNvSpPr txBox="1">
            <a:spLocks noChangeArrowheads="1"/>
          </p:cNvSpPr>
          <p:nvPr/>
        </p:nvSpPr>
        <p:spPr bwMode="auto">
          <a:xfrm>
            <a:off x="7696200" y="1371600"/>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kumimoji="1" lang="en-US" altLang="ja-JP" b="0" u="none">
                <a:solidFill>
                  <a:srgbClr val="FF0000"/>
                </a:solidFill>
              </a:rPr>
              <a:t>CWIC</a:t>
            </a:r>
            <a:endParaRPr kumimoji="1" lang="ja-JP" altLang="en-US" b="0" u="none">
              <a:solidFill>
                <a:srgbClr val="FF0000"/>
              </a:solidFill>
            </a:endParaRPr>
          </a:p>
        </p:txBody>
      </p:sp>
      <p:sp>
        <p:nvSpPr>
          <p:cNvPr id="22535" name="テキスト ボックス 8"/>
          <p:cNvSpPr txBox="1">
            <a:spLocks noChangeArrowheads="1"/>
          </p:cNvSpPr>
          <p:nvPr/>
        </p:nvSpPr>
        <p:spPr bwMode="auto">
          <a:xfrm>
            <a:off x="1857375" y="137160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r>
              <a:rPr kumimoji="1" lang="en-US" altLang="ja-JP" b="0" u="none">
                <a:solidFill>
                  <a:srgbClr val="FF0000"/>
                </a:solidFill>
              </a:rPr>
              <a:t>FedEO</a:t>
            </a:r>
            <a:endParaRPr kumimoji="1" lang="ja-JP" altLang="en-US" b="0" u="none">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468313" y="836613"/>
            <a:ext cx="8458200" cy="1143000"/>
          </a:xfrm>
        </p:spPr>
        <p:txBody>
          <a:bodyPr/>
          <a:lstStyle/>
          <a:p>
            <a:pPr algn="ctr"/>
            <a:r>
              <a:rPr lang="en-GB" altLang="ja-JP" smtClean="0">
                <a:ea typeface="MS PGothic" pitchFamily="34" charset="-128"/>
              </a:rPr>
              <a:t/>
            </a:r>
            <a:br>
              <a:rPr lang="en-GB" altLang="ja-JP" smtClean="0">
                <a:ea typeface="MS PGothic" pitchFamily="34" charset="-128"/>
              </a:rPr>
            </a:br>
            <a:r>
              <a:rPr lang="en-GB" altLang="ja-JP" smtClean="0">
                <a:ea typeface="MS PGothic" pitchFamily="34" charset="-128"/>
              </a:rPr>
              <a:t/>
            </a:r>
            <a:br>
              <a:rPr lang="en-GB" altLang="ja-JP" smtClean="0">
                <a:ea typeface="MS PGothic" pitchFamily="34" charset="-128"/>
              </a:rPr>
            </a:br>
            <a:r>
              <a:rPr lang="en-GB" altLang="ja-JP" sz="3600" smtClean="0">
                <a:solidFill>
                  <a:srgbClr val="4597A0"/>
                </a:solidFill>
                <a:ea typeface="MS PGothic" pitchFamily="34" charset="-128"/>
              </a:rPr>
              <a:t>GEOSS Portal</a:t>
            </a:r>
            <a:br>
              <a:rPr lang="en-GB" altLang="ja-JP" sz="3600" smtClean="0">
                <a:solidFill>
                  <a:srgbClr val="4597A0"/>
                </a:solidFill>
                <a:ea typeface="MS PGothic" pitchFamily="34" charset="-128"/>
              </a:rPr>
            </a:br>
            <a:r>
              <a:rPr lang="en-GB" altLang="ja-JP" smtClean="0">
                <a:solidFill>
                  <a:srgbClr val="4597A0"/>
                </a:solidFill>
                <a:ea typeface="MS PGothic" pitchFamily="34" charset="-128"/>
              </a:rPr>
              <a:t/>
            </a:r>
            <a:br>
              <a:rPr lang="en-GB" altLang="ja-JP" smtClean="0">
                <a:solidFill>
                  <a:srgbClr val="4597A0"/>
                </a:solidFill>
                <a:ea typeface="MS PGothic" pitchFamily="34" charset="-128"/>
              </a:rPr>
            </a:br>
            <a:endParaRPr lang="en-GB" altLang="ja-JP" smtClean="0">
              <a:solidFill>
                <a:srgbClr val="4597A0"/>
              </a:solidFill>
              <a:ea typeface="MS PGothic" pitchFamily="34" charset="-128"/>
            </a:endParaRPr>
          </a:p>
        </p:txBody>
      </p:sp>
      <p:sp>
        <p:nvSpPr>
          <p:cNvPr id="2" name="Content Placeholder 1"/>
          <p:cNvSpPr>
            <a:spLocks noGrp="1"/>
          </p:cNvSpPr>
          <p:nvPr>
            <p:ph idx="1"/>
          </p:nvPr>
        </p:nvSpPr>
        <p:spPr>
          <a:xfrm>
            <a:off x="684213" y="1893888"/>
            <a:ext cx="7772400" cy="4967287"/>
          </a:xfrm>
        </p:spPr>
        <p:txBody>
          <a:bodyPr/>
          <a:lstStyle/>
          <a:p>
            <a:pPr>
              <a:buFont typeface="Wingdings" pitchFamily="2" charset="2"/>
              <a:buChar char="Ø"/>
              <a:defRPr/>
            </a:pPr>
            <a:r>
              <a:rPr lang="en-US" dirty="0" smtClean="0"/>
              <a:t>Major functional </a:t>
            </a:r>
            <a:r>
              <a:rPr lang="en-US" dirty="0"/>
              <a:t>and </a:t>
            </a:r>
            <a:r>
              <a:rPr lang="en-US" dirty="0" smtClean="0"/>
              <a:t>layout </a:t>
            </a:r>
            <a:r>
              <a:rPr lang="en-US" dirty="0"/>
              <a:t>improvements of main </a:t>
            </a:r>
            <a:r>
              <a:rPr lang="en-US" dirty="0" smtClean="0"/>
              <a:t>components</a:t>
            </a:r>
            <a:endParaRPr lang="en-US" dirty="0"/>
          </a:p>
          <a:p>
            <a:pPr>
              <a:buFont typeface="Wingdings" pitchFamily="2" charset="2"/>
              <a:buChar char="Ø"/>
              <a:defRPr/>
            </a:pPr>
            <a:r>
              <a:rPr lang="en-US" dirty="0" smtClean="0"/>
              <a:t>Data Discovery through Collections</a:t>
            </a:r>
            <a:r>
              <a:rPr lang="en-US" dirty="0"/>
              <a:t> </a:t>
            </a:r>
            <a:r>
              <a:rPr lang="en-US" dirty="0" smtClean="0"/>
              <a:t>&amp; Granules</a:t>
            </a:r>
          </a:p>
          <a:p>
            <a:pPr>
              <a:buFont typeface="Wingdings" pitchFamily="2" charset="2"/>
              <a:buChar char="Ø"/>
              <a:defRPr/>
            </a:pPr>
            <a:r>
              <a:rPr lang="en-US" dirty="0" smtClean="0"/>
              <a:t>Data Access </a:t>
            </a:r>
            <a:r>
              <a:rPr lang="en-US" dirty="0" smtClean="0">
                <a:solidFill>
                  <a:srgbClr val="FF0000"/>
                </a:solidFill>
              </a:rPr>
              <a:t>Preview</a:t>
            </a:r>
            <a:r>
              <a:rPr lang="en-US" dirty="0" smtClean="0"/>
              <a:t> and </a:t>
            </a:r>
            <a:r>
              <a:rPr lang="en-US" dirty="0" smtClean="0">
                <a:solidFill>
                  <a:srgbClr val="FF0000"/>
                </a:solidFill>
              </a:rPr>
              <a:t>Download</a:t>
            </a:r>
            <a:r>
              <a:rPr lang="en-US" dirty="0" smtClean="0"/>
              <a:t> (as is) and/or Transformation</a:t>
            </a:r>
          </a:p>
          <a:p>
            <a:pPr>
              <a:buFont typeface="Wingdings" pitchFamily="2" charset="2"/>
              <a:buChar char="Ø"/>
              <a:defRPr/>
            </a:pPr>
            <a:r>
              <a:rPr lang="en-US" dirty="0" smtClean="0"/>
              <a:t>Display </a:t>
            </a:r>
            <a:r>
              <a:rPr lang="en-US" dirty="0"/>
              <a:t>of </a:t>
            </a:r>
            <a:r>
              <a:rPr lang="en-US" dirty="0" err="1"/>
              <a:t>geoRSS</a:t>
            </a:r>
            <a:r>
              <a:rPr lang="en-US" dirty="0"/>
              <a:t> feed on the Map's home page </a:t>
            </a:r>
          </a:p>
          <a:p>
            <a:pPr>
              <a:buFont typeface="Wingdings" pitchFamily="2" charset="2"/>
              <a:buChar char="Ø"/>
              <a:defRPr/>
            </a:pPr>
            <a:r>
              <a:rPr lang="en-US" dirty="0" smtClean="0"/>
              <a:t>Contextual help</a:t>
            </a:r>
          </a:p>
          <a:p>
            <a:pPr>
              <a:buFont typeface="Wingdings" pitchFamily="2" charset="2"/>
              <a:buChar char="Ø"/>
              <a:defRPr/>
            </a:pPr>
            <a:r>
              <a:rPr lang="en-US" dirty="0" smtClean="0"/>
              <a:t>User Registration</a:t>
            </a:r>
            <a:endParaRPr lang="en-US" dirty="0"/>
          </a:p>
          <a:p>
            <a:pPr marL="0" indent="0">
              <a:buFontTx/>
              <a:buNone/>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1322388"/>
            <a:ext cx="6350000" cy="52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a:spLocks noChangeArrowheads="1"/>
          </p:cNvSpPr>
          <p:nvPr/>
        </p:nvSpPr>
        <p:spPr bwMode="auto">
          <a:xfrm>
            <a:off x="1403350" y="4868863"/>
            <a:ext cx="323850" cy="215900"/>
          </a:xfrm>
          <a:prstGeom prst="leftArrow">
            <a:avLst>
              <a:gd name="adj1" fmla="val 50000"/>
              <a:gd name="adj2" fmla="val 50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GB" altLang="en-US">
              <a:solidFill>
                <a:srgbClr val="FFFFFF"/>
              </a:solidFill>
              <a:latin typeface="Arial" pitchFamily="34" charset="0"/>
            </a:endParaRPr>
          </a:p>
        </p:txBody>
      </p:sp>
      <p:sp>
        <p:nvSpPr>
          <p:cNvPr id="10" name="Left Arrow 9"/>
          <p:cNvSpPr>
            <a:spLocks noChangeArrowheads="1"/>
          </p:cNvSpPr>
          <p:nvPr/>
        </p:nvSpPr>
        <p:spPr bwMode="auto">
          <a:xfrm flipH="1">
            <a:off x="282575" y="4999038"/>
            <a:ext cx="304800" cy="260350"/>
          </a:xfrm>
          <a:prstGeom prst="leftArrow">
            <a:avLst>
              <a:gd name="adj1" fmla="val 50000"/>
              <a:gd name="adj2" fmla="val 50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GB" altLang="en-US">
              <a:solidFill>
                <a:srgbClr val="FFFFFF"/>
              </a:solidFill>
              <a:latin typeface="Arial" pitchFamily="34" charset="0"/>
            </a:endParaRPr>
          </a:p>
        </p:txBody>
      </p:sp>
      <p:sp>
        <p:nvSpPr>
          <p:cNvPr id="11" name="Left Arrow 10"/>
          <p:cNvSpPr>
            <a:spLocks noChangeArrowheads="1"/>
          </p:cNvSpPr>
          <p:nvPr/>
        </p:nvSpPr>
        <p:spPr bwMode="auto">
          <a:xfrm flipH="1">
            <a:off x="282575" y="5541963"/>
            <a:ext cx="304800" cy="260350"/>
          </a:xfrm>
          <a:prstGeom prst="leftArrow">
            <a:avLst>
              <a:gd name="adj1" fmla="val 50000"/>
              <a:gd name="adj2" fmla="val 50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GB" altLang="en-US">
              <a:solidFill>
                <a:srgbClr val="FFFFFF"/>
              </a:solidFill>
              <a:latin typeface="Arial"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133600"/>
            <a:ext cx="83820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0" y="3213100"/>
            <a:ext cx="28860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eft Arrow 15"/>
          <p:cNvSpPr>
            <a:spLocks noChangeArrowheads="1"/>
          </p:cNvSpPr>
          <p:nvPr/>
        </p:nvSpPr>
        <p:spPr bwMode="auto">
          <a:xfrm rot="5400000">
            <a:off x="8061325" y="4375150"/>
            <a:ext cx="323850" cy="215900"/>
          </a:xfrm>
          <a:prstGeom prst="leftArrow">
            <a:avLst>
              <a:gd name="adj1" fmla="val 50000"/>
              <a:gd name="adj2" fmla="val 50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a:defRPr sz="2000" b="1" u="sng">
                <a:solidFill>
                  <a:schemeClr val="tx2"/>
                </a:solidFill>
                <a:latin typeface="Tahoma" pitchFamily="34" charset="0"/>
                <a:ea typeface="MS PGothic" pitchFamily="34" charset="-128"/>
              </a:defRPr>
            </a:lvl1pPr>
            <a:lvl2pPr marL="742950" indent="-285750">
              <a:defRPr sz="2000" b="1" u="sng">
                <a:solidFill>
                  <a:schemeClr val="tx2"/>
                </a:solidFill>
                <a:latin typeface="Tahoma" pitchFamily="34" charset="0"/>
                <a:ea typeface="MS PGothic" pitchFamily="34" charset="-128"/>
              </a:defRPr>
            </a:lvl2pPr>
            <a:lvl3pPr marL="1143000" indent="-228600">
              <a:defRPr sz="2000" b="1" u="sng">
                <a:solidFill>
                  <a:schemeClr val="tx2"/>
                </a:solidFill>
                <a:latin typeface="Tahoma" pitchFamily="34" charset="0"/>
                <a:ea typeface="MS PGothic" pitchFamily="34" charset="-128"/>
              </a:defRPr>
            </a:lvl3pPr>
            <a:lvl4pPr marL="1600200" indent="-228600">
              <a:defRPr sz="2000" b="1" u="sng">
                <a:solidFill>
                  <a:schemeClr val="tx2"/>
                </a:solidFill>
                <a:latin typeface="Tahoma" pitchFamily="34" charset="0"/>
                <a:ea typeface="MS PGothic" pitchFamily="34" charset="-128"/>
              </a:defRPr>
            </a:lvl4pPr>
            <a:lvl5pPr marL="2057400" indent="-228600">
              <a:defRPr sz="2000" b="1" u="sng">
                <a:solidFill>
                  <a:schemeClr val="tx2"/>
                </a:solidFill>
                <a:latin typeface="Tahoma" pitchFamily="34" charset="0"/>
                <a:ea typeface="MS PGothic" pitchFamily="34" charset="-128"/>
              </a:defRPr>
            </a:lvl5pPr>
            <a:lvl6pPr marL="2514600" indent="-228600" algn="ctr" fontAlgn="base">
              <a:spcBef>
                <a:spcPct val="0"/>
              </a:spcBef>
              <a:spcAft>
                <a:spcPct val="0"/>
              </a:spcAft>
              <a:defRPr sz="2000" b="1" u="sng">
                <a:solidFill>
                  <a:schemeClr val="tx2"/>
                </a:solidFill>
                <a:latin typeface="Tahoma" pitchFamily="34" charset="0"/>
                <a:ea typeface="MS PGothic" pitchFamily="34" charset="-128"/>
              </a:defRPr>
            </a:lvl6pPr>
            <a:lvl7pPr marL="2971800" indent="-228600" algn="ctr" fontAlgn="base">
              <a:spcBef>
                <a:spcPct val="0"/>
              </a:spcBef>
              <a:spcAft>
                <a:spcPct val="0"/>
              </a:spcAft>
              <a:defRPr sz="2000" b="1" u="sng">
                <a:solidFill>
                  <a:schemeClr val="tx2"/>
                </a:solidFill>
                <a:latin typeface="Tahoma" pitchFamily="34" charset="0"/>
                <a:ea typeface="MS PGothic" pitchFamily="34" charset="-128"/>
              </a:defRPr>
            </a:lvl7pPr>
            <a:lvl8pPr marL="3429000" indent="-228600" algn="ctr" fontAlgn="base">
              <a:spcBef>
                <a:spcPct val="0"/>
              </a:spcBef>
              <a:spcAft>
                <a:spcPct val="0"/>
              </a:spcAft>
              <a:defRPr sz="2000" b="1" u="sng">
                <a:solidFill>
                  <a:schemeClr val="tx2"/>
                </a:solidFill>
                <a:latin typeface="Tahoma" pitchFamily="34" charset="0"/>
                <a:ea typeface="MS PGothic" pitchFamily="34" charset="-128"/>
              </a:defRPr>
            </a:lvl8pPr>
            <a:lvl9pPr marL="3886200" indent="-228600" algn="ctr" fontAlgn="base">
              <a:spcBef>
                <a:spcPct val="0"/>
              </a:spcBef>
              <a:spcAft>
                <a:spcPct val="0"/>
              </a:spcAft>
              <a:defRPr sz="2000" b="1" u="sng">
                <a:solidFill>
                  <a:schemeClr val="tx2"/>
                </a:solidFill>
                <a:latin typeface="Tahoma" pitchFamily="34" charset="0"/>
                <a:ea typeface="MS PGothic" pitchFamily="34" charset="-128"/>
              </a:defRPr>
            </a:lvl9pPr>
          </a:lstStyle>
          <a:p>
            <a:endParaRPr lang="en-GB" altLang="en-US">
              <a:solidFill>
                <a:srgbClr val="FFFFFF"/>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a:spLocks noChangeArrowheads="1"/>
          </p:cNvSpPr>
          <p:nvPr/>
        </p:nvSpPr>
        <p:spPr bwMode="auto">
          <a:xfrm>
            <a:off x="3262313" y="3851275"/>
            <a:ext cx="1160462" cy="777875"/>
          </a:xfrm>
          <a:prstGeom prst="roundRect">
            <a:avLst>
              <a:gd name="adj" fmla="val 16667"/>
            </a:avLst>
          </a:prstGeom>
          <a:gradFill rotWithShape="1">
            <a:gsLst>
              <a:gs pos="0">
                <a:srgbClr val="FFFFFF"/>
              </a:gs>
              <a:gs pos="64999">
                <a:srgbClr val="FFFFFF"/>
              </a:gs>
              <a:gs pos="100000">
                <a:srgbClr val="FFFFFF"/>
              </a:gs>
            </a:gsLst>
            <a:lin ang="5400000" scaled="1"/>
          </a:gradFill>
          <a:ln w="34925">
            <a:solidFill>
              <a:srgbClr val="F9F9F9"/>
            </a:solidFill>
            <a:round/>
            <a:headEnd/>
            <a:tailEnd/>
          </a:ln>
          <a:effectLst>
            <a:outerShdw blurRad="76200" sy="23000" kx="-1199993" algn="bl" rotWithShape="0">
              <a:srgbClr val="808080">
                <a:alpha val="20000"/>
              </a:srgbClr>
            </a:outerShdw>
          </a:effectLst>
        </p:spPr>
        <p:txBody>
          <a:bodyPr anchor="ctr"/>
          <a:lstStyle/>
          <a:p>
            <a:pPr>
              <a:defRPr/>
            </a:pPr>
            <a:r>
              <a:rPr lang="en-GB" sz="1300" i="1" dirty="0">
                <a:solidFill>
                  <a:srgbClr val="C00000"/>
                </a:solidFill>
                <a:latin typeface="+mn-lt"/>
                <a:ea typeface="+mn-ea"/>
              </a:rPr>
              <a:t>File</a:t>
            </a:r>
          </a:p>
          <a:p>
            <a:pPr>
              <a:defRPr/>
            </a:pPr>
            <a:r>
              <a:rPr lang="en-GB" sz="1300" i="1" dirty="0">
                <a:solidFill>
                  <a:srgbClr val="C00000"/>
                </a:solidFill>
                <a:latin typeface="+mn-lt"/>
                <a:ea typeface="+mn-ea"/>
              </a:rPr>
              <a:t>Format</a:t>
            </a:r>
          </a:p>
        </p:txBody>
      </p:sp>
      <p:sp>
        <p:nvSpPr>
          <p:cNvPr id="25602" name="Title 2"/>
          <p:cNvSpPr>
            <a:spLocks noGrp="1"/>
          </p:cNvSpPr>
          <p:nvPr>
            <p:ph type="title"/>
          </p:nvPr>
        </p:nvSpPr>
        <p:spPr>
          <a:xfrm>
            <a:off x="684213" y="620713"/>
            <a:ext cx="8064500" cy="1143000"/>
          </a:xfrm>
        </p:spPr>
        <p:txBody>
          <a:bodyPr/>
          <a:lstStyle/>
          <a:p>
            <a:pPr algn="ctr"/>
            <a:r>
              <a:rPr lang="en-GB" altLang="ja-JP" sz="3200" smtClean="0">
                <a:solidFill>
                  <a:srgbClr val="4597A0"/>
                </a:solidFill>
                <a:ea typeface="MS PGothic" pitchFamily="34" charset="-128"/>
              </a:rPr>
              <a:t>Data Access </a:t>
            </a:r>
            <a:br>
              <a:rPr lang="en-GB" altLang="ja-JP" sz="3200" smtClean="0">
                <a:solidFill>
                  <a:srgbClr val="4597A0"/>
                </a:solidFill>
                <a:ea typeface="MS PGothic" pitchFamily="34" charset="-128"/>
              </a:rPr>
            </a:br>
            <a:r>
              <a:rPr lang="en-GB" altLang="ja-JP" sz="3200" smtClean="0">
                <a:solidFill>
                  <a:srgbClr val="4597A0"/>
                </a:solidFill>
                <a:ea typeface="MS PGothic" pitchFamily="34" charset="-128"/>
              </a:rPr>
              <a:t>Improvement  - Transformation</a:t>
            </a:r>
          </a:p>
        </p:txBody>
      </p:sp>
      <p:sp>
        <p:nvSpPr>
          <p:cNvPr id="2" name="Content Placeholder 1"/>
          <p:cNvSpPr>
            <a:spLocks noGrp="1"/>
          </p:cNvSpPr>
          <p:nvPr>
            <p:ph idx="1"/>
          </p:nvPr>
        </p:nvSpPr>
        <p:spPr>
          <a:xfrm>
            <a:off x="684213" y="1673225"/>
            <a:ext cx="7772400" cy="5184775"/>
          </a:xfrm>
        </p:spPr>
        <p:txBody>
          <a:bodyPr/>
          <a:lstStyle/>
          <a:p>
            <a:pPr>
              <a:buFont typeface="Wingdings" pitchFamily="2" charset="2"/>
              <a:buChar char="Ø"/>
              <a:defRPr/>
            </a:pPr>
            <a:r>
              <a:rPr lang="en-US" sz="2000" dirty="0" smtClean="0"/>
              <a:t>The </a:t>
            </a:r>
            <a:r>
              <a:rPr lang="en-US" sz="2000" dirty="0"/>
              <a:t>GEOSS Portal </a:t>
            </a:r>
            <a:r>
              <a:rPr lang="en-US" sz="2000" dirty="0" smtClean="0"/>
              <a:t>allows</a:t>
            </a:r>
            <a:r>
              <a:rPr lang="en-US" sz="2000" b="1" dirty="0" smtClean="0"/>
              <a:t> users </a:t>
            </a:r>
            <a:r>
              <a:rPr lang="en-US" sz="2000" dirty="0"/>
              <a:t>selecting a set of data from different data sources.</a:t>
            </a:r>
          </a:p>
          <a:p>
            <a:pPr>
              <a:buFont typeface="Wingdings" pitchFamily="2" charset="2"/>
              <a:buChar char="Ø"/>
              <a:defRPr/>
            </a:pPr>
            <a:r>
              <a:rPr lang="en-US" sz="2000" dirty="0"/>
              <a:t>V</a:t>
            </a:r>
            <a:r>
              <a:rPr lang="en-US" sz="2000" dirty="0" smtClean="0"/>
              <a:t>ia </a:t>
            </a:r>
            <a:r>
              <a:rPr lang="en-US" sz="2000" dirty="0"/>
              <a:t>the Web Service exposed by the GEO </a:t>
            </a:r>
            <a:r>
              <a:rPr lang="en-US" sz="2000" dirty="0" smtClean="0"/>
              <a:t>DAB (</a:t>
            </a:r>
            <a:r>
              <a:rPr lang="en-GB" sz="1600" i="1" dirty="0" smtClean="0"/>
              <a:t>Sub-</a:t>
            </a:r>
            <a:r>
              <a:rPr lang="en-GB" sz="1600" i="1" dirty="0" err="1" smtClean="0"/>
              <a:t>set,Format</a:t>
            </a:r>
            <a:r>
              <a:rPr lang="en-GB" sz="1600" i="1" dirty="0" smtClean="0"/>
              <a:t> conversion, CRS transformation and Data Interpolation</a:t>
            </a:r>
            <a:r>
              <a:rPr lang="en-GB" sz="2000" dirty="0" smtClean="0"/>
              <a:t>),</a:t>
            </a:r>
            <a:r>
              <a:rPr lang="en-US" sz="2000" dirty="0" smtClean="0"/>
              <a:t> the user is able to define </a:t>
            </a:r>
            <a:r>
              <a:rPr lang="en-US" sz="2000" dirty="0"/>
              <a:t>a </a:t>
            </a:r>
            <a:r>
              <a:rPr lang="en-US" sz="2000" i="1" dirty="0" smtClean="0"/>
              <a:t>common grid.</a:t>
            </a:r>
          </a:p>
          <a:p>
            <a:pPr>
              <a:buFont typeface="Wingdings" pitchFamily="2" charset="2"/>
              <a:buChar char="Ø"/>
              <a:defRPr/>
            </a:pPr>
            <a:endParaRPr lang="en-US" sz="2000" i="1" dirty="0"/>
          </a:p>
          <a:p>
            <a:pPr>
              <a:buFont typeface="Wingdings" pitchFamily="2" charset="2"/>
              <a:buChar char="Ø"/>
              <a:defRPr/>
            </a:pPr>
            <a:endParaRPr lang="en-US" sz="2000" dirty="0" smtClean="0"/>
          </a:p>
          <a:p>
            <a:pPr marL="0" indent="0">
              <a:buFontTx/>
              <a:buNone/>
              <a:defRPr/>
            </a:pPr>
            <a:endParaRPr lang="en-US" sz="2000" dirty="0" smtClean="0"/>
          </a:p>
          <a:p>
            <a:pPr marL="0" indent="0">
              <a:buFontTx/>
              <a:buNone/>
              <a:defRPr/>
            </a:pPr>
            <a:endParaRPr lang="en-US" sz="2000" dirty="0"/>
          </a:p>
          <a:p>
            <a:pPr marL="0" indent="0">
              <a:buFontTx/>
              <a:buNone/>
              <a:defRPr/>
            </a:pPr>
            <a:endParaRPr lang="en-US" sz="2000" dirty="0" smtClean="0"/>
          </a:p>
          <a:p>
            <a:pPr marL="0" indent="0">
              <a:buFontTx/>
              <a:buNone/>
              <a:defRPr/>
            </a:pPr>
            <a:endParaRPr lang="en-US" sz="2000" dirty="0" smtClean="0"/>
          </a:p>
          <a:p>
            <a:pPr>
              <a:buFont typeface="Wingdings" pitchFamily="2" charset="2"/>
              <a:buChar char="Ø"/>
              <a:defRPr/>
            </a:pPr>
            <a:r>
              <a:rPr lang="en-US" sz="2000" dirty="0" smtClean="0"/>
              <a:t>The selected data are downloaded</a:t>
            </a:r>
          </a:p>
          <a:p>
            <a:pPr marL="0" indent="0">
              <a:buFontTx/>
              <a:buNone/>
              <a:defRPr/>
            </a:pPr>
            <a:r>
              <a:rPr lang="en-US" sz="2000" dirty="0"/>
              <a:t> </a:t>
            </a:r>
            <a:r>
              <a:rPr lang="en-US" sz="2000" dirty="0" smtClean="0"/>
              <a:t>    according to the defined </a:t>
            </a:r>
            <a:r>
              <a:rPr lang="en-US" sz="2000" dirty="0"/>
              <a:t>common </a:t>
            </a:r>
            <a:r>
              <a:rPr lang="en-US" sz="2000" dirty="0" smtClean="0"/>
              <a:t>grid </a:t>
            </a:r>
            <a:endParaRPr lang="en-GB" sz="2000" dirty="0" smtClean="0"/>
          </a:p>
          <a:p>
            <a:pPr>
              <a:buFont typeface="Wingdings" pitchFamily="2" charset="2"/>
              <a:buChar char="Ø"/>
              <a:defRPr/>
            </a:pPr>
            <a:endParaRPr lang="en-GB" sz="2000" dirty="0" smtClean="0"/>
          </a:p>
          <a:p>
            <a:pPr>
              <a:buFont typeface="Wingdings" pitchFamily="2" charset="2"/>
              <a:buChar char="Ø"/>
              <a:defRPr/>
            </a:pPr>
            <a:endParaRPr lang="en-GB" sz="2000" dirty="0"/>
          </a:p>
          <a:p>
            <a:pPr>
              <a:buFont typeface="Wingdings" pitchFamily="2" charset="2"/>
              <a:buChar char="q"/>
              <a:defRPr/>
            </a:pPr>
            <a:endParaRPr lang="en-GB" sz="2000" dirty="0"/>
          </a:p>
        </p:txBody>
      </p:sp>
      <p:sp>
        <p:nvSpPr>
          <p:cNvPr id="5" name="Rounded Rectangle 4"/>
          <p:cNvSpPr>
            <a:spLocks noChangeArrowheads="1"/>
          </p:cNvSpPr>
          <p:nvPr/>
        </p:nvSpPr>
        <p:spPr bwMode="auto">
          <a:xfrm>
            <a:off x="841375" y="3836988"/>
            <a:ext cx="1230313" cy="792162"/>
          </a:xfrm>
          <a:prstGeom prst="roundRect">
            <a:avLst>
              <a:gd name="adj" fmla="val 16667"/>
            </a:avLst>
          </a:prstGeom>
          <a:gradFill rotWithShape="1">
            <a:gsLst>
              <a:gs pos="0">
                <a:srgbClr val="FFFFFF"/>
              </a:gs>
              <a:gs pos="64999">
                <a:srgbClr val="FFFFFF"/>
              </a:gs>
              <a:gs pos="100000">
                <a:srgbClr val="FFFFFF"/>
              </a:gs>
            </a:gsLst>
            <a:lin ang="5400000" scaled="1"/>
          </a:gradFill>
          <a:ln w="34925">
            <a:solidFill>
              <a:srgbClr val="F9F9F9"/>
            </a:solidFill>
            <a:round/>
            <a:headEnd/>
            <a:tailEnd/>
          </a:ln>
          <a:effectLst>
            <a:outerShdw blurRad="76200" sy="23000" kx="-1199993" algn="bl" rotWithShape="0">
              <a:srgbClr val="808080">
                <a:alpha val="20000"/>
              </a:srgbClr>
            </a:outerShdw>
          </a:effectLst>
        </p:spPr>
        <p:txBody>
          <a:bodyPr anchor="ctr"/>
          <a:lstStyle/>
          <a:p>
            <a:pPr>
              <a:defRPr/>
            </a:pPr>
            <a:r>
              <a:rPr lang="en-GB" sz="1300" i="1" dirty="0">
                <a:solidFill>
                  <a:srgbClr val="00B050"/>
                </a:solidFill>
                <a:latin typeface="+mn-lt"/>
                <a:ea typeface="+mn-ea"/>
              </a:rPr>
              <a:t>Spatial Extent</a:t>
            </a:r>
          </a:p>
        </p:txBody>
      </p:sp>
      <p:sp>
        <p:nvSpPr>
          <p:cNvPr id="9" name="Rounded Rectangle 8"/>
          <p:cNvSpPr>
            <a:spLocks noChangeArrowheads="1"/>
          </p:cNvSpPr>
          <p:nvPr/>
        </p:nvSpPr>
        <p:spPr bwMode="auto">
          <a:xfrm>
            <a:off x="2100263" y="3836988"/>
            <a:ext cx="1162050" cy="792162"/>
          </a:xfrm>
          <a:prstGeom prst="roundRect">
            <a:avLst>
              <a:gd name="adj" fmla="val 16667"/>
            </a:avLst>
          </a:prstGeom>
          <a:gradFill rotWithShape="1">
            <a:gsLst>
              <a:gs pos="0">
                <a:srgbClr val="FFFFFF"/>
              </a:gs>
              <a:gs pos="64999">
                <a:srgbClr val="FFFFFF"/>
              </a:gs>
              <a:gs pos="100000">
                <a:srgbClr val="FFFFFF"/>
              </a:gs>
            </a:gsLst>
            <a:lin ang="5400000" scaled="1"/>
          </a:gradFill>
          <a:ln w="34925">
            <a:solidFill>
              <a:srgbClr val="F9F9F9"/>
            </a:solidFill>
            <a:round/>
            <a:headEnd/>
            <a:tailEnd/>
          </a:ln>
          <a:effectLst>
            <a:outerShdw blurRad="76200" sy="23000" kx="-1199993" algn="bl" rotWithShape="0">
              <a:srgbClr val="808080">
                <a:alpha val="20000"/>
              </a:srgbClr>
            </a:outerShdw>
          </a:effectLst>
        </p:spPr>
        <p:txBody>
          <a:bodyPr anchor="ctr"/>
          <a:lstStyle/>
          <a:p>
            <a:pPr>
              <a:defRPr/>
            </a:pPr>
            <a:r>
              <a:rPr lang="en-GB" sz="1300" i="1" dirty="0">
                <a:solidFill>
                  <a:srgbClr val="FF0000"/>
                </a:solidFill>
                <a:latin typeface="+mn-lt"/>
                <a:ea typeface="+mn-ea"/>
              </a:rPr>
              <a:t>Temporal</a:t>
            </a:r>
          </a:p>
          <a:p>
            <a:pPr>
              <a:defRPr/>
            </a:pPr>
            <a:r>
              <a:rPr lang="en-GB" sz="1300" i="1" dirty="0">
                <a:solidFill>
                  <a:srgbClr val="FF0000"/>
                </a:solidFill>
                <a:latin typeface="+mn-lt"/>
                <a:ea typeface="+mn-ea"/>
              </a:rPr>
              <a:t>Extent</a:t>
            </a:r>
          </a:p>
        </p:txBody>
      </p:sp>
      <p:sp>
        <p:nvSpPr>
          <p:cNvPr id="10" name="Rounded Rectangle 9"/>
          <p:cNvSpPr>
            <a:spLocks noChangeArrowheads="1"/>
          </p:cNvSpPr>
          <p:nvPr/>
        </p:nvSpPr>
        <p:spPr bwMode="auto">
          <a:xfrm>
            <a:off x="2124075" y="4629150"/>
            <a:ext cx="1138238" cy="793750"/>
          </a:xfrm>
          <a:prstGeom prst="roundRect">
            <a:avLst>
              <a:gd name="adj" fmla="val 16667"/>
            </a:avLst>
          </a:prstGeom>
          <a:gradFill rotWithShape="1">
            <a:gsLst>
              <a:gs pos="0">
                <a:srgbClr val="FFFFFF"/>
              </a:gs>
              <a:gs pos="64999">
                <a:srgbClr val="FFFFFF"/>
              </a:gs>
              <a:gs pos="100000">
                <a:srgbClr val="FFFFFF"/>
              </a:gs>
            </a:gsLst>
            <a:lin ang="5400000" scaled="1"/>
          </a:gradFill>
          <a:ln w="34925">
            <a:solidFill>
              <a:srgbClr val="F9F9F9"/>
            </a:solidFill>
            <a:round/>
            <a:headEnd/>
            <a:tailEnd/>
          </a:ln>
          <a:effectLst>
            <a:outerShdw blurRad="76200" sy="23000" kx="-1199993" algn="bl" rotWithShape="0">
              <a:srgbClr val="808080">
                <a:alpha val="20000"/>
              </a:srgbClr>
            </a:outerShdw>
          </a:effectLst>
        </p:spPr>
        <p:txBody>
          <a:bodyPr anchor="ctr"/>
          <a:lstStyle/>
          <a:p>
            <a:pPr>
              <a:defRPr/>
            </a:pPr>
            <a:r>
              <a:rPr lang="en-GB" sz="1300" i="1" dirty="0">
                <a:solidFill>
                  <a:srgbClr val="00B0F0"/>
                </a:solidFill>
                <a:latin typeface="+mn-lt"/>
                <a:ea typeface="+mn-ea"/>
              </a:rPr>
              <a:t>Spatial Resolution</a:t>
            </a:r>
          </a:p>
        </p:txBody>
      </p:sp>
      <p:sp>
        <p:nvSpPr>
          <p:cNvPr id="11" name="Rounded Rectangle 10"/>
          <p:cNvSpPr>
            <a:spLocks noChangeArrowheads="1"/>
          </p:cNvSpPr>
          <p:nvPr/>
        </p:nvSpPr>
        <p:spPr bwMode="auto">
          <a:xfrm>
            <a:off x="3289300" y="4629150"/>
            <a:ext cx="1162050" cy="793750"/>
          </a:xfrm>
          <a:prstGeom prst="roundRect">
            <a:avLst>
              <a:gd name="adj" fmla="val 16667"/>
            </a:avLst>
          </a:prstGeom>
          <a:gradFill rotWithShape="1">
            <a:gsLst>
              <a:gs pos="0">
                <a:srgbClr val="FFFFFF"/>
              </a:gs>
              <a:gs pos="64999">
                <a:srgbClr val="FFFFFF"/>
              </a:gs>
              <a:gs pos="100000">
                <a:srgbClr val="FFFFFF"/>
              </a:gs>
            </a:gsLst>
            <a:lin ang="5400000" scaled="1"/>
          </a:gradFill>
          <a:ln w="34925">
            <a:solidFill>
              <a:srgbClr val="F9F9F9"/>
            </a:solidFill>
            <a:round/>
            <a:headEnd/>
            <a:tailEnd/>
          </a:ln>
          <a:effectLst>
            <a:outerShdw blurRad="76200" sy="23000" kx="-1199993" algn="bl" rotWithShape="0">
              <a:srgbClr val="808080">
                <a:alpha val="20000"/>
              </a:srgbClr>
            </a:outerShdw>
          </a:effectLst>
        </p:spPr>
        <p:txBody>
          <a:bodyPr anchor="ctr"/>
          <a:lstStyle/>
          <a:p>
            <a:pPr>
              <a:defRPr/>
            </a:pPr>
            <a:r>
              <a:rPr lang="en-GB" sz="1300" i="1" dirty="0">
                <a:solidFill>
                  <a:srgbClr val="FFC000"/>
                </a:solidFill>
                <a:latin typeface="+mn-lt"/>
                <a:ea typeface="+mn-ea"/>
              </a:rPr>
              <a:t>Coordinate Reference System</a:t>
            </a:r>
          </a:p>
        </p:txBody>
      </p:sp>
      <p:cxnSp>
        <p:nvCxnSpPr>
          <p:cNvPr id="13" name="Straight Connector 12"/>
          <p:cNvCxnSpPr>
            <a:cxnSpLocks noChangeShapeType="1"/>
          </p:cNvCxnSpPr>
          <p:nvPr/>
        </p:nvCxnSpPr>
        <p:spPr bwMode="auto">
          <a:xfrm>
            <a:off x="695325" y="4629150"/>
            <a:ext cx="3889375" cy="0"/>
          </a:xfrm>
          <a:prstGeom prst="line">
            <a:avLst/>
          </a:prstGeom>
          <a:noFill/>
          <a:ln w="34925">
            <a:solidFill>
              <a:schemeClr val="accent1"/>
            </a:solidFill>
            <a:round/>
            <a:headEnd/>
            <a:tailEnd/>
          </a:ln>
          <a:effectLst>
            <a:outerShdw blurRad="76200" sy="23000" kx="-1199993" algn="bl" rotWithShape="0">
              <a:srgbClr val="808080">
                <a:alpha val="20000"/>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695325" y="5422900"/>
            <a:ext cx="3889375" cy="0"/>
          </a:xfrm>
          <a:prstGeom prst="line">
            <a:avLst/>
          </a:prstGeom>
          <a:noFill/>
          <a:ln w="34925">
            <a:solidFill>
              <a:schemeClr val="accent1"/>
            </a:solidFill>
            <a:round/>
            <a:headEnd/>
            <a:tailEnd/>
          </a:ln>
          <a:effectLst>
            <a:outerShdw blurRad="76200" sy="23000" kx="-1199993" algn="bl" rotWithShape="0">
              <a:srgbClr val="808080">
                <a:alpha val="20000"/>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695325" y="3836988"/>
            <a:ext cx="3889375" cy="0"/>
          </a:xfrm>
          <a:prstGeom prst="line">
            <a:avLst/>
          </a:prstGeom>
          <a:noFill/>
          <a:ln w="34925">
            <a:solidFill>
              <a:schemeClr val="accent1"/>
            </a:solidFill>
            <a:round/>
            <a:headEnd/>
            <a:tailEnd/>
          </a:ln>
          <a:effectLst>
            <a:outerShdw blurRad="76200" sy="23000" kx="-1199993" algn="bl" rotWithShape="0">
              <a:srgbClr val="808080">
                <a:alpha val="20000"/>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flipV="1">
            <a:off x="2124075" y="3621088"/>
            <a:ext cx="0" cy="2016125"/>
          </a:xfrm>
          <a:prstGeom prst="line">
            <a:avLst/>
          </a:prstGeom>
          <a:noFill/>
          <a:ln w="34925">
            <a:solidFill>
              <a:schemeClr val="accent1"/>
            </a:solidFill>
            <a:round/>
            <a:headEnd/>
            <a:tailEnd/>
          </a:ln>
          <a:effectLst>
            <a:outerShdw blurRad="76200" sy="23000" kx="-1199993" algn="bl" rotWithShape="0">
              <a:srgbClr val="808080">
                <a:alpha val="20000"/>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flipV="1">
            <a:off x="3289300" y="3624263"/>
            <a:ext cx="0" cy="2016125"/>
          </a:xfrm>
          <a:prstGeom prst="line">
            <a:avLst/>
          </a:prstGeom>
          <a:noFill/>
          <a:ln w="34925">
            <a:solidFill>
              <a:schemeClr val="accent1"/>
            </a:solidFill>
            <a:round/>
            <a:headEnd/>
            <a:tailEnd/>
          </a:ln>
          <a:effectLst>
            <a:outerShdw blurRad="76200" sy="23000" kx="-1199993" algn="bl" rotWithShape="0">
              <a:srgbClr val="808080">
                <a:alpha val="20000"/>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flipV="1">
            <a:off x="841375" y="3624263"/>
            <a:ext cx="0" cy="2016125"/>
          </a:xfrm>
          <a:prstGeom prst="line">
            <a:avLst/>
          </a:prstGeom>
          <a:noFill/>
          <a:ln w="34925">
            <a:solidFill>
              <a:schemeClr val="accent1"/>
            </a:solidFill>
            <a:round/>
            <a:headEnd/>
            <a:tailEnd/>
          </a:ln>
          <a:effectLst>
            <a:outerShdw blurRad="76200" sy="23000" kx="-1199993" algn="bl" rotWithShape="0">
              <a:srgbClr val="808080">
                <a:alpha val="20000"/>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flipV="1">
            <a:off x="4451350" y="3632200"/>
            <a:ext cx="0" cy="2016125"/>
          </a:xfrm>
          <a:prstGeom prst="line">
            <a:avLst/>
          </a:prstGeom>
          <a:noFill/>
          <a:ln w="34925">
            <a:solidFill>
              <a:schemeClr val="accent1"/>
            </a:solidFill>
            <a:round/>
            <a:headEnd/>
            <a:tailEnd/>
          </a:ln>
          <a:effectLst>
            <a:outerShdw blurRad="76200" sy="23000" kx="-1199993" algn="bl" rotWithShape="0">
              <a:srgbClr val="808080">
                <a:alpha val="20000"/>
              </a:srgbClr>
            </a:outerShdw>
          </a:effectLst>
          <a:extLst>
            <a:ext uri="{909E8E84-426E-40DD-AFC4-6F175D3DCCD1}">
              <a14:hiddenFill xmlns:a14="http://schemas.microsoft.com/office/drawing/2010/main">
                <a:noFill/>
              </a14:hiddenFill>
            </a:ext>
          </a:extLst>
        </p:spPr>
      </p:cxnSp>
      <p:pic>
        <p:nvPicPr>
          <p:cNvPr id="2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25" y="3789363"/>
            <a:ext cx="6694488"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632200"/>
            <a:ext cx="5067300" cy="1846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1"/>
          <p:cNvSpPr>
            <a:spLocks noGrp="1"/>
          </p:cNvSpPr>
          <p:nvPr>
            <p:ph sz="half" idx="1"/>
          </p:nvPr>
        </p:nvSpPr>
        <p:spPr>
          <a:xfrm>
            <a:off x="250825" y="1808163"/>
            <a:ext cx="8569325" cy="1008062"/>
          </a:xfrm>
        </p:spPr>
        <p:txBody>
          <a:bodyPr/>
          <a:lstStyle/>
          <a:p>
            <a:pPr marL="400050" lvl="1" indent="0">
              <a:buFontTx/>
              <a:buNone/>
            </a:pPr>
            <a:r>
              <a:rPr lang="en-GB" altLang="ja-JP" smtClean="0">
                <a:ea typeface="MS PGothic" pitchFamily="34" charset="-128"/>
              </a:rPr>
              <a:t>User are now able to sign in the GEOSS Portal using existing social credential or log in with a newly created account </a:t>
            </a:r>
          </a:p>
          <a:p>
            <a:endParaRPr lang="en-GB" altLang="ja-JP" sz="1800" smtClean="0">
              <a:ea typeface="MS PGothic" pitchFamily="34" charset="-128"/>
            </a:endParaRPr>
          </a:p>
        </p:txBody>
      </p:sp>
      <p:sp>
        <p:nvSpPr>
          <p:cNvPr id="19" name="Title 2"/>
          <p:cNvSpPr txBox="1">
            <a:spLocks/>
          </p:cNvSpPr>
          <p:nvPr/>
        </p:nvSpPr>
        <p:spPr bwMode="auto">
          <a:xfrm>
            <a:off x="685800" y="69215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lgn="l" rtl="0" eaLnBrk="0" fontAlgn="base" hangingPunct="0">
              <a:spcBef>
                <a:spcPct val="0"/>
              </a:spcBef>
              <a:spcAft>
                <a:spcPct val="0"/>
              </a:spcAft>
              <a:defRPr sz="2800" b="1">
                <a:solidFill>
                  <a:srgbClr val="005FAA"/>
                </a:solidFill>
                <a:latin typeface="+mj-lt"/>
                <a:ea typeface="+mj-ea"/>
                <a:cs typeface="ＭＳ Ｐゴシック" charset="0"/>
              </a:defRPr>
            </a:lvl1pPr>
            <a:lvl2pPr algn="l" rtl="0" eaLnBrk="0" fontAlgn="base" hangingPunct="0">
              <a:spcBef>
                <a:spcPct val="0"/>
              </a:spcBef>
              <a:spcAft>
                <a:spcPct val="0"/>
              </a:spcAft>
              <a:defRPr sz="2800" b="1">
                <a:solidFill>
                  <a:srgbClr val="005FAA"/>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rgbClr val="005FAA"/>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rgbClr val="005FAA"/>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rgbClr val="005FAA"/>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rgbClr val="005FAA"/>
                </a:solidFill>
                <a:latin typeface="Arial" charset="0"/>
                <a:ea typeface="ＭＳ Ｐゴシック" charset="0"/>
                <a:cs typeface="Arial" charset="0"/>
              </a:defRPr>
            </a:lvl6pPr>
            <a:lvl7pPr marL="914400" algn="l" rtl="0" fontAlgn="base">
              <a:spcBef>
                <a:spcPct val="0"/>
              </a:spcBef>
              <a:spcAft>
                <a:spcPct val="0"/>
              </a:spcAft>
              <a:defRPr sz="2800" b="1">
                <a:solidFill>
                  <a:srgbClr val="005FAA"/>
                </a:solidFill>
                <a:latin typeface="Arial" charset="0"/>
                <a:ea typeface="ＭＳ Ｐゴシック" charset="0"/>
                <a:cs typeface="Arial" charset="0"/>
              </a:defRPr>
            </a:lvl7pPr>
            <a:lvl8pPr marL="1371600" algn="l" rtl="0" fontAlgn="base">
              <a:spcBef>
                <a:spcPct val="0"/>
              </a:spcBef>
              <a:spcAft>
                <a:spcPct val="0"/>
              </a:spcAft>
              <a:defRPr sz="2800" b="1">
                <a:solidFill>
                  <a:srgbClr val="005FAA"/>
                </a:solidFill>
                <a:latin typeface="Arial" charset="0"/>
                <a:ea typeface="ＭＳ Ｐゴシック" charset="0"/>
                <a:cs typeface="Arial" charset="0"/>
              </a:defRPr>
            </a:lvl8pPr>
            <a:lvl9pPr marL="1828800" algn="l" rtl="0" fontAlgn="base">
              <a:spcBef>
                <a:spcPct val="0"/>
              </a:spcBef>
              <a:spcAft>
                <a:spcPct val="0"/>
              </a:spcAft>
              <a:defRPr sz="2800" b="1">
                <a:solidFill>
                  <a:srgbClr val="005FAA"/>
                </a:solidFill>
                <a:latin typeface="Arial" charset="0"/>
                <a:ea typeface="ＭＳ Ｐゴシック" charset="0"/>
                <a:cs typeface="Arial" charset="0"/>
              </a:defRPr>
            </a:lvl9pPr>
          </a:lstStyle>
          <a:p>
            <a:pPr algn="ctr">
              <a:defRPr/>
            </a:pPr>
            <a:r>
              <a:rPr lang="en-GB" sz="3600" dirty="0" smtClean="0">
                <a:solidFill>
                  <a:srgbClr val="4597A0"/>
                </a:solidFill>
              </a:rPr>
              <a:t>User Registration</a:t>
            </a:r>
            <a:endParaRPr lang="en-GB" sz="3600" dirty="0">
              <a:solidFill>
                <a:srgbClr val="4597A0"/>
              </a:solidFill>
            </a:endParaRPr>
          </a:p>
        </p:txBody>
      </p:sp>
      <p:pic>
        <p:nvPicPr>
          <p:cNvPr id="2662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816225"/>
            <a:ext cx="345757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23974</TotalTime>
  <Words>1327</Words>
  <Application>Microsoft Office PowerPoint</Application>
  <PresentationFormat>On-screen Show (4:3)</PresentationFormat>
  <Paragraphs>282</Paragraphs>
  <Slides>21</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Tahoma</vt:lpstr>
      <vt:lpstr>MS PGothic</vt:lpstr>
      <vt:lpstr>Arial</vt:lpstr>
      <vt:lpstr>MS PGothic</vt:lpstr>
      <vt:lpstr>Times New Roman</vt:lpstr>
      <vt:lpstr>Arial Narrow</vt:lpstr>
      <vt:lpstr>Wingdings</vt:lpstr>
      <vt:lpstr>Wingdings 2</vt:lpstr>
      <vt:lpstr>Century Gothic</vt:lpstr>
      <vt:lpstr>Verdana</vt:lpstr>
      <vt:lpstr>SimSun</vt:lpstr>
      <vt:lpstr>Calibri</vt:lpstr>
      <vt:lpstr>Blank Presentation</vt:lpstr>
      <vt:lpstr>Custom Design</vt:lpstr>
      <vt:lpstr>GEO and GEOSS Infrastructure – current state and future</vt:lpstr>
      <vt:lpstr>PowerPoint Presentation</vt:lpstr>
      <vt:lpstr>GEOSS Assets</vt:lpstr>
      <vt:lpstr>PowerPoint Presentation</vt:lpstr>
      <vt:lpstr>GEOSS Assets</vt:lpstr>
      <vt:lpstr>  GEOSS Portal  </vt:lpstr>
      <vt:lpstr>PowerPoint Presentation</vt:lpstr>
      <vt:lpstr>Data Access  Improvement  - Transformation</vt:lpstr>
      <vt:lpstr>PowerPoint Presentation</vt:lpstr>
      <vt:lpstr> New Functionalities Implemented</vt:lpstr>
      <vt:lpstr>GCI (GEO DAB) Usage Statistics</vt:lpstr>
      <vt:lpstr>Data providers in 2015 and beyond</vt:lpstr>
      <vt:lpstr>Data providers to be brokered in 2015</vt:lpstr>
      <vt:lpstr>PowerPoint Presentation</vt:lpstr>
      <vt:lpstr>PowerPoint Presentation</vt:lpstr>
      <vt:lpstr>PowerPoint Presentation</vt:lpstr>
      <vt:lpstr>      DMPTF Next Steps</vt:lpstr>
      <vt:lpstr>Some GEO Work Plan Outcomes</vt:lpstr>
      <vt:lpstr>GEOSS Actions for the 2016 Work Programme</vt:lpstr>
      <vt:lpstr>Expectations to WGISS</vt:lpstr>
      <vt:lpstr>PowerPoint Presentation</vt:lpstr>
    </vt:vector>
  </TitlesOfParts>
  <Company>dst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and GEOSS…….</dc:title>
  <dc:creator>Imraan Saloojee</dc:creator>
  <cp:lastModifiedBy>Anne Kennerley</cp:lastModifiedBy>
  <cp:revision>1413</cp:revision>
  <dcterms:created xsi:type="dcterms:W3CDTF">2013-10-24T20:02:11Z</dcterms:created>
  <dcterms:modified xsi:type="dcterms:W3CDTF">2015-06-30T12:24:55Z</dcterms:modified>
</cp:coreProperties>
</file>