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307" r:id="rId3"/>
    <p:sldId id="303" r:id="rId4"/>
    <p:sldId id="305" r:id="rId5"/>
    <p:sldId id="306" r:id="rId6"/>
    <p:sldId id="283" r:id="rId7"/>
    <p:sldId id="304" r:id="rId8"/>
    <p:sldId id="297" r:id="rId9"/>
    <p:sldId id="28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550" autoAdjust="0"/>
    <p:restoredTop sz="86377" autoAdjust="0"/>
  </p:normalViewPr>
  <p:slideViewPr>
    <p:cSldViewPr>
      <p:cViewPr varScale="1">
        <p:scale>
          <a:sx n="114" d="100"/>
          <a:sy n="114" d="100"/>
        </p:scale>
        <p:origin x="-155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DCF96E-67BB-4110-BCAC-C963C9D0041C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E2B903-0AB8-47D5-8F5C-A6A52EBDC7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901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2B903-0AB8-47D5-8F5C-A6A52EBDC7D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331D-2DAC-4F08-912B-D7BFF546769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C4A8C-AD79-4A6E-97EB-D2C4872CD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331D-2DAC-4F08-912B-D7BFF546769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C4A8C-AD79-4A6E-97EB-D2C4872CD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331D-2DAC-4F08-912B-D7BFF546769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C4A8C-AD79-4A6E-97EB-D2C4872CD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331D-2DAC-4F08-912B-D7BFF546769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C4A8C-AD79-4A6E-97EB-D2C4872CD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331D-2DAC-4F08-912B-D7BFF546769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C4A8C-AD79-4A6E-97EB-D2C4872CD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331D-2DAC-4F08-912B-D7BFF546769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C4A8C-AD79-4A6E-97EB-D2C4872CD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331D-2DAC-4F08-912B-D7BFF546769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C4A8C-AD79-4A6E-97EB-D2C4872CD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331D-2DAC-4F08-912B-D7BFF546769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C4A8C-AD79-4A6E-97EB-D2C4872CD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331D-2DAC-4F08-912B-D7BFF546769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C4A8C-AD79-4A6E-97EB-D2C4872CD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331D-2DAC-4F08-912B-D7BFF546769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C4A8C-AD79-4A6E-97EB-D2C4872CD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331D-2DAC-4F08-912B-D7BFF546769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C4A8C-AD79-4A6E-97EB-D2C4872CD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9331D-2DAC-4F08-912B-D7BFF546769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C4A8C-AD79-4A6E-97EB-D2C4872CD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0350" cy="364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1470025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CWIC Integration </a:t>
            </a:r>
            <a:r>
              <a:rPr lang="en-GB" sz="4000" dirty="0" smtClean="0">
                <a:solidFill>
                  <a:schemeClr val="bg1"/>
                </a:solidFill>
              </a:rPr>
              <a:t>Status and Future Plans</a:t>
            </a:r>
            <a:r>
              <a:rPr lang="en-GB" sz="4000" dirty="0" smtClean="0"/>
              <a:t> </a:t>
            </a:r>
            <a:r>
              <a:rPr lang="en-US" sz="4000" dirty="0" smtClean="0">
                <a:solidFill>
                  <a:schemeClr val="bg1"/>
                </a:solidFill>
              </a:rPr>
              <a:t> WGISS-39 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844" y="5429264"/>
            <a:ext cx="8572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Nitant </a:t>
            </a:r>
            <a:r>
              <a:rPr lang="en-US" sz="2400" dirty="0" err="1" smtClean="0">
                <a:solidFill>
                  <a:schemeClr val="bg1"/>
                </a:solidFill>
              </a:rPr>
              <a:t>Dube</a:t>
            </a:r>
            <a:endParaRPr lang="en-US" sz="2400" dirty="0" smtClean="0">
              <a:solidFill>
                <a:schemeClr val="bg1"/>
              </a:solidFill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Space Applications Centre, ISRO</a:t>
            </a:r>
          </a:p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Ahmedabad</a:t>
            </a:r>
            <a:r>
              <a:rPr lang="en-US" sz="2400" dirty="0" smtClean="0">
                <a:solidFill>
                  <a:schemeClr val="bg1"/>
                </a:solidFill>
              </a:rPr>
              <a:t>, INDIA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5" name="Picture 4" descr="small_isrologo_transparent.gif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929058" y="4786322"/>
            <a:ext cx="904877" cy="7477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Integration with CWIC (Status)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ISRO is Operational CWIC data Partner</a:t>
            </a:r>
          </a:p>
          <a:p>
            <a:r>
              <a:rPr lang="en-US" dirty="0" smtClean="0"/>
              <a:t>Data for 17 DIFs from ISRO MOSDAC Data Centre integrated with CWIC including capability for Direct Ordering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285984" y="2285992"/>
            <a:ext cx="5715040" cy="414340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ISRO Earth Observation Catalogue System (IEOCS) Overview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786182" y="2643182"/>
            <a:ext cx="1857388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CSW 2.10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643570" y="3071810"/>
            <a:ext cx="22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Supports ISO-19115</a:t>
            </a:r>
          </a:p>
          <a:p>
            <a:r>
              <a:rPr lang="en-US" dirty="0" smtClean="0"/>
              <a:t>Metadata</a:t>
            </a:r>
            <a:endParaRPr lang="en-US" dirty="0"/>
          </a:p>
        </p:txBody>
      </p:sp>
      <p:sp>
        <p:nvSpPr>
          <p:cNvPr id="7" name="Flowchart: Magnetic Disk 6"/>
          <p:cNvSpPr/>
          <p:nvPr/>
        </p:nvSpPr>
        <p:spPr>
          <a:xfrm>
            <a:off x="2786050" y="4857760"/>
            <a:ext cx="1357322" cy="114300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MOSDAC Metadata</a:t>
            </a:r>
            <a:endParaRPr lang="en-US" dirty="0"/>
          </a:p>
        </p:txBody>
      </p:sp>
      <p:cxnSp>
        <p:nvCxnSpPr>
          <p:cNvPr id="9" name="Straight Connector 8"/>
          <p:cNvCxnSpPr>
            <a:endCxn id="7" idx="1"/>
          </p:cNvCxnSpPr>
          <p:nvPr/>
        </p:nvCxnSpPr>
        <p:spPr>
          <a:xfrm rot="5400000">
            <a:off x="3339696" y="3839770"/>
            <a:ext cx="1143006" cy="8929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214282" y="2643182"/>
            <a:ext cx="1928826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CWIC  (Production/Test Setup)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2143108" y="3000372"/>
            <a:ext cx="164307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786182" y="2285992"/>
            <a:ext cx="4071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IEOCS IP address     14.139.110.231:4444</a:t>
            </a:r>
          </a:p>
          <a:p>
            <a:endParaRPr lang="en-US" strike="sngStrike" dirty="0"/>
          </a:p>
        </p:txBody>
      </p:sp>
      <p:sp>
        <p:nvSpPr>
          <p:cNvPr id="15" name="Oval 14"/>
          <p:cNvSpPr/>
          <p:nvPr/>
        </p:nvSpPr>
        <p:spPr>
          <a:xfrm>
            <a:off x="2357422" y="3786190"/>
            <a:ext cx="1643074" cy="5715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Connector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Flowchart: Magnetic Disk 15"/>
          <p:cNvSpPr/>
          <p:nvPr/>
        </p:nvSpPr>
        <p:spPr>
          <a:xfrm>
            <a:off x="6072198" y="4929198"/>
            <a:ext cx="1357322" cy="1143008"/>
          </a:xfrm>
          <a:prstGeom prst="flowChartMagneticDisk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NRSC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Metadata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rot="16200000" flipH="1">
            <a:off x="5197479" y="3911603"/>
            <a:ext cx="1285886" cy="8921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5786446" y="3857628"/>
            <a:ext cx="1643074" cy="5715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Connector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500034" y="1500174"/>
            <a:ext cx="2928958" cy="57252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ISRO Data Portal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2857488" y="2071678"/>
            <a:ext cx="928694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DIF Registered DIFS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3DIMG_L1B_STD	Standard Product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3DIMG_L1C_SGP	 Standard Product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3DIMG_L2B_CMK	Cloud Mask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3DIMG_L2B_FOG	FOG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3DIMG_L2B_HEM	Precipitation Using HE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3DIMG_L2B_OLR	</a:t>
            </a:r>
            <a:r>
              <a:rPr lang="en-US" sz="2600" dirty="0" smtClean="0">
                <a:solidFill>
                  <a:srgbClr val="00B050"/>
                </a:solidFill>
              </a:rPr>
              <a:t>Outgoing Long-wave Radiation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3DIMG_L2B_SST	Sea Surface Temperature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3DIMG_L2B_UTH	</a:t>
            </a:r>
            <a:r>
              <a:rPr lang="en-US" sz="2600" dirty="0" smtClean="0">
                <a:solidFill>
                  <a:srgbClr val="00B050"/>
                </a:solidFill>
              </a:rPr>
              <a:t>Upper Troposphere Humidity </a:t>
            </a:r>
            <a:endParaRPr lang="en-US" sz="26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DIF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525963"/>
          </a:xfrm>
        </p:spPr>
        <p:txBody>
          <a:bodyPr>
            <a:normAutofit fontScale="92500"/>
          </a:bodyPr>
          <a:lstStyle/>
          <a:p>
            <a:r>
              <a:rPr lang="en-US" sz="3500" dirty="0" smtClean="0">
                <a:solidFill>
                  <a:srgbClr val="00B050"/>
                </a:solidFill>
              </a:rPr>
              <a:t>3DIMG_L2P_IRW	IR Atmospheric Winds</a:t>
            </a:r>
          </a:p>
          <a:p>
            <a:r>
              <a:rPr lang="en-US" sz="3500" dirty="0" smtClean="0">
                <a:solidFill>
                  <a:srgbClr val="00B050"/>
                </a:solidFill>
              </a:rPr>
              <a:t>3DIMG_L2P_WVW	 WV Atmospheric Winds</a:t>
            </a:r>
          </a:p>
          <a:p>
            <a:r>
              <a:rPr lang="en-US" sz="3500" dirty="0" smtClean="0">
                <a:solidFill>
                  <a:srgbClr val="00B050"/>
                </a:solidFill>
              </a:rPr>
              <a:t>3DIMG_L2P_VSW	 </a:t>
            </a:r>
            <a:r>
              <a:rPr lang="en-US" sz="3000" dirty="0" smtClean="0">
                <a:solidFill>
                  <a:srgbClr val="00B050"/>
                </a:solidFill>
              </a:rPr>
              <a:t>Visible Atmospheric Winds</a:t>
            </a:r>
          </a:p>
          <a:p>
            <a:r>
              <a:rPr lang="en-US" sz="3500" dirty="0" smtClean="0">
                <a:solidFill>
                  <a:srgbClr val="00B050"/>
                </a:solidFill>
              </a:rPr>
              <a:t>3DIMG_L2P_MRW	 MIR Atmospheric Winds</a:t>
            </a:r>
          </a:p>
          <a:p>
            <a:r>
              <a:rPr lang="en-US" sz="3500" dirty="0" smtClean="0">
                <a:solidFill>
                  <a:srgbClr val="00B050"/>
                </a:solidFill>
              </a:rPr>
              <a:t>3DIMG_L2P_SMK	Smoke</a:t>
            </a:r>
          </a:p>
          <a:p>
            <a:r>
              <a:rPr lang="en-US" sz="3500" dirty="0" smtClean="0">
                <a:solidFill>
                  <a:srgbClr val="00B050"/>
                </a:solidFill>
              </a:rPr>
              <a:t>3DIMG_L2C_SNW	Snow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MOSDAC Metadata/data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MOSDAC</a:t>
            </a:r>
            <a:r>
              <a:rPr lang="en-US" dirty="0" smtClean="0"/>
              <a:t> : Meteorological and Oceanographic Satellite data archival Centre</a:t>
            </a:r>
          </a:p>
          <a:p>
            <a:r>
              <a:rPr lang="en-US" dirty="0" smtClean="0"/>
              <a:t>Following Satellite and Metadata/Products are available from MOSDAC</a:t>
            </a:r>
          </a:p>
          <a:p>
            <a:pPr lvl="2"/>
            <a:r>
              <a:rPr lang="en-US" dirty="0" smtClean="0">
                <a:solidFill>
                  <a:srgbClr val="92D050"/>
                </a:solidFill>
              </a:rPr>
              <a:t>INSAT-3D IMAGER	(Done)</a:t>
            </a:r>
          </a:p>
          <a:p>
            <a:pPr lvl="2"/>
            <a:r>
              <a:rPr lang="en-US" dirty="0" smtClean="0"/>
              <a:t>INSAT-3D Sounder</a:t>
            </a:r>
          </a:p>
          <a:p>
            <a:pPr lvl="2"/>
            <a:r>
              <a:rPr lang="en-US" dirty="0" smtClean="0"/>
              <a:t>SARAL</a:t>
            </a:r>
          </a:p>
          <a:p>
            <a:pPr lvl="2"/>
            <a:r>
              <a:rPr lang="en-US" dirty="0" err="1" smtClean="0"/>
              <a:t>Megatropiques</a:t>
            </a:r>
            <a:endParaRPr lang="en-US" dirty="0" smtClean="0"/>
          </a:p>
          <a:p>
            <a:pPr lvl="2"/>
            <a:r>
              <a:rPr lang="en-US" dirty="0" smtClean="0"/>
              <a:t>INSAT-3A VHRR</a:t>
            </a:r>
          </a:p>
          <a:p>
            <a:pPr lvl="2"/>
            <a:r>
              <a:rPr lang="en-US" dirty="0" smtClean="0"/>
              <a:t>INSAT-3A CCD</a:t>
            </a:r>
          </a:p>
          <a:p>
            <a:pPr lvl="2"/>
            <a:r>
              <a:rPr lang="en-US" dirty="0" smtClean="0"/>
              <a:t>Kalpana-1 VHRR</a:t>
            </a:r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1187624" y="1700808"/>
            <a:ext cx="6912768" cy="48965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716016" y="2204864"/>
            <a:ext cx="2880320" cy="414340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NRSC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35696" y="2204864"/>
            <a:ext cx="2592288" cy="414340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MOSDAC     </a:t>
            </a: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411760" y="2780928"/>
            <a:ext cx="1857388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CSW 2.10</a:t>
            </a:r>
            <a:endParaRPr lang="en-US" dirty="0"/>
          </a:p>
        </p:txBody>
      </p:sp>
      <p:sp>
        <p:nvSpPr>
          <p:cNvPr id="7" name="Flowchart: Magnetic Disk 6"/>
          <p:cNvSpPr/>
          <p:nvPr/>
        </p:nvSpPr>
        <p:spPr>
          <a:xfrm>
            <a:off x="2354002" y="4785752"/>
            <a:ext cx="1357322" cy="114300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MOSDAC Metadata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2555776" y="3861048"/>
            <a:ext cx="288032" cy="9989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2915816" y="908720"/>
            <a:ext cx="3528392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CWIC  (Production/Test Setup)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3354134" y="1052736"/>
            <a:ext cx="569794" cy="1877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2771800" y="4077072"/>
            <a:ext cx="1643074" cy="5715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Connector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Flowchart: Magnetic Disk 15"/>
          <p:cNvSpPr/>
          <p:nvPr/>
        </p:nvSpPr>
        <p:spPr>
          <a:xfrm>
            <a:off x="5640150" y="4857190"/>
            <a:ext cx="1357322" cy="1143008"/>
          </a:xfrm>
          <a:prstGeom prst="flowChartMagneticDisk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NRSC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Metadata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5508104" y="3861048"/>
            <a:ext cx="288032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5724128" y="4077072"/>
            <a:ext cx="1643074" cy="5715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Connector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5004048" y="2780928"/>
            <a:ext cx="1857388" cy="107157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OpenSearch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5292080" y="1196752"/>
            <a:ext cx="504056" cy="16561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7164288" y="980728"/>
            <a:ext cx="1800200" cy="6463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Data Center-ID from DIF</a:t>
            </a:r>
            <a:endParaRPr lang="en-US" dirty="0"/>
          </a:p>
        </p:txBody>
      </p:sp>
      <p:cxnSp>
        <p:nvCxnSpPr>
          <p:cNvPr id="36" name="Straight Arrow Connector 35"/>
          <p:cNvCxnSpPr>
            <a:endCxn id="10" idx="3"/>
          </p:cNvCxnSpPr>
          <p:nvPr/>
        </p:nvCxnSpPr>
        <p:spPr>
          <a:xfrm flipH="1" flipV="1">
            <a:off x="6444208" y="1265910"/>
            <a:ext cx="720080" cy="28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475656" y="260648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Proposed Integration of Other Data Centre (NRSC)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Testing and fine-tuning MOSDAC connector for issues if any</a:t>
            </a:r>
          </a:p>
          <a:p>
            <a:r>
              <a:rPr lang="en-US" dirty="0" smtClean="0"/>
              <a:t>Registration of Remaining DIFS for MOSDAC Connector</a:t>
            </a:r>
          </a:p>
          <a:p>
            <a:r>
              <a:rPr lang="en-US" dirty="0" smtClean="0"/>
              <a:t>Integration of NRSC connector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85786" y="2714620"/>
            <a:ext cx="6934200" cy="1905000"/>
          </a:xfrm>
        </p:spPr>
        <p:txBody>
          <a:bodyPr>
            <a:normAutofit/>
          </a:bodyPr>
          <a:lstStyle/>
          <a:p>
            <a:r>
              <a:rPr lang="en-US" dirty="0"/>
              <a:t>Thank </a:t>
            </a:r>
            <a:r>
              <a:rPr lang="en-US" dirty="0" smtClean="0"/>
              <a:t>You</a:t>
            </a:r>
            <a:br>
              <a:rPr lang="en-US" dirty="0" smtClean="0"/>
            </a:b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n-US" sz="2400" dirty="0" smtClean="0"/>
              <a:t>Thanks CWIC Team for the Support</a:t>
            </a:r>
            <a:br>
              <a:rPr lang="en-US" sz="2400" dirty="0" smtClean="0"/>
            </a:br>
            <a:r>
              <a:rPr lang="en-US" sz="2400" dirty="0" smtClean="0"/>
              <a:t>Special Thanks to Yonsook</a:t>
            </a:r>
            <a:endParaRPr lang="en-US" sz="2400" dirty="0"/>
          </a:p>
        </p:txBody>
      </p:sp>
      <p:pic>
        <p:nvPicPr>
          <p:cNvPr id="459779" name="Picture 3" descr="C:\Documents and Settings\Administrator\Desktop\webpage\isr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64" y="1357298"/>
            <a:ext cx="1071570" cy="922741"/>
          </a:xfrm>
          <a:prstGeom prst="rect">
            <a:avLst/>
          </a:prstGeom>
          <a:noFill/>
        </p:spPr>
      </p:pic>
      <p:pic>
        <p:nvPicPr>
          <p:cNvPr id="7" name="Picture 6" descr="CEO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00562" y="1428736"/>
            <a:ext cx="1543044" cy="6919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1737</TotalTime>
  <Words>162</Words>
  <Application>Microsoft Office PowerPoint</Application>
  <PresentationFormat>On-screen Show (4:3)</PresentationFormat>
  <Paragraphs>95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CWIC Integration Status and Future Plans  WGISS-39 </vt:lpstr>
      <vt:lpstr>Integration with CWIC (Status) </vt:lpstr>
      <vt:lpstr>ISRO Earth Observation Catalogue System (IEOCS) Overview </vt:lpstr>
      <vt:lpstr>Current DIF Registered DIFS</vt:lpstr>
      <vt:lpstr>Current DIF Status</vt:lpstr>
      <vt:lpstr>MOSDAC Metadata/data</vt:lpstr>
      <vt:lpstr>PowerPoint Presentation</vt:lpstr>
      <vt:lpstr>Future Plans</vt:lpstr>
      <vt:lpstr>Thank You   Thanks CWIC Team for the Support Special Thanks to Yonsook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ISRO Earth Observation Catalogue System</dc:title>
  <dc:creator>Nitant Dube</dc:creator>
  <cp:lastModifiedBy>Anne</cp:lastModifiedBy>
  <cp:revision>193</cp:revision>
  <dcterms:created xsi:type="dcterms:W3CDTF">2012-07-14T07:36:59Z</dcterms:created>
  <dcterms:modified xsi:type="dcterms:W3CDTF">2015-06-24T18:52:40Z</dcterms:modified>
</cp:coreProperties>
</file>