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80" r:id="rId3"/>
    <p:sldId id="281" r:id="rId4"/>
    <p:sldId id="283" r:id="rId5"/>
    <p:sldId id="28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  <p:cmAuthor id="1" name="Gladkov" initials="A.P.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9A9FFF"/>
    <a:srgbClr val="00FF00"/>
    <a:srgbClr val="335FFF"/>
    <a:srgbClr val="0F20FF"/>
    <a:srgbClr val="3340FF"/>
    <a:srgbClr val="7D97B8"/>
    <a:srgbClr val="CFE2F3"/>
    <a:srgbClr val="D9EAD3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97" autoAdjust="0"/>
  </p:normalViewPr>
  <p:slideViewPr>
    <p:cSldViewPr>
      <p:cViewPr>
        <p:scale>
          <a:sx n="69" d="100"/>
          <a:sy n="69" d="100"/>
        </p:scale>
        <p:origin x="-92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23A6D-E39F-4515-9BCE-ACAF4FD930DC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9B6CD-7CBF-4139-BD5E-21BD198331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800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Currently service specification search on the Common Catalogue can not directly connect to</a:t>
            </a:r>
            <a:r>
              <a:rPr lang="en-US" baseline="0" dirty="0" smtClean="0"/>
              <a:t> </a:t>
            </a:r>
            <a:r>
              <a:rPr lang="en-US" dirty="0" smtClean="0"/>
              <a:t>CWIC directory. Therefore, in this case on the side of the directory CWIC realized adapter for connection of the service. Thus, metadata products with Russian satellites contained in the</a:t>
            </a:r>
            <a:r>
              <a:rPr lang="en-US" baseline="0" dirty="0" smtClean="0"/>
              <a:t> Common Catalog </a:t>
            </a:r>
            <a:r>
              <a:rPr lang="en-US" dirty="0" smtClean="0"/>
              <a:t>will be made available to foreign users via directory CWIC.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Test the server with our service, we find they have provided. CWIC</a:t>
            </a:r>
            <a:r>
              <a:rPr lang="en-US" baseline="0" dirty="0" smtClean="0"/>
              <a:t> team</a:t>
            </a:r>
            <a:r>
              <a:rPr lang="en-US" dirty="0" smtClean="0"/>
              <a:t> did tests and began writing connector (basic logic is now written).</a:t>
            </a:r>
            <a:br>
              <a:rPr lang="en-US" dirty="0" smtClean="0"/>
            </a:br>
            <a:r>
              <a:rPr lang="en-US" dirty="0" smtClean="0"/>
              <a:t>According to test results within the framework of CWIC</a:t>
            </a:r>
            <a:r>
              <a:rPr lang="en-US" baseline="0" dirty="0" smtClean="0"/>
              <a:t> </a:t>
            </a:r>
            <a:r>
              <a:rPr lang="en-US" dirty="0" smtClean="0"/>
              <a:t>tasks we are now releasing a new version of the search service (it takes into account the issues that have arisen in the process of testing)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9B6CD-7CBF-4139-BD5E-21BD1983314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</a:t>
            </a:r>
            <a:r>
              <a:rPr lang="en-US" baseline="0" dirty="0" smtClean="0"/>
              <a:t> prepared </a:t>
            </a:r>
            <a:r>
              <a:rPr lang="en-US" dirty="0" smtClean="0"/>
              <a:t>the description of the satellites and camera devices in xml format for registration them in IDN. They upload</a:t>
            </a:r>
            <a:r>
              <a:rPr lang="en-US" baseline="0" dirty="0" smtClean="0"/>
              <a:t> them to the</a:t>
            </a:r>
            <a:r>
              <a:rPr lang="en-US" dirty="0" smtClean="0"/>
              <a:t> test IDN server. For publication this information on the primary server IDN we have to reconcile this list</a:t>
            </a:r>
            <a:r>
              <a:rPr lang="en-US" baseline="0" dirty="0" smtClean="0"/>
              <a:t> </a:t>
            </a:r>
            <a:r>
              <a:rPr lang="en-US" dirty="0" smtClean="0"/>
              <a:t>with the </a:t>
            </a:r>
            <a:r>
              <a:rPr lang="en-US" dirty="0" err="1" smtClean="0"/>
              <a:t>Roscosmos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We also prepare the description of the data collection.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200" b="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Each data collection corresponds to data from particular instrument.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Description</a:t>
            </a:r>
            <a:r>
              <a:rPr lang="en-US" b="0" baseline="0" dirty="0" smtClean="0"/>
              <a:t> collection</a:t>
            </a:r>
            <a:r>
              <a:rPr lang="en-US" b="0" dirty="0" smtClean="0"/>
              <a:t> in xml format suitable for IDN. For publication them on the primary </a:t>
            </a:r>
            <a:r>
              <a:rPr lang="en-US" dirty="0" smtClean="0"/>
              <a:t>IDN server</a:t>
            </a:r>
            <a:r>
              <a:rPr lang="en-US" baseline="0" dirty="0" smtClean="0"/>
              <a:t> w</a:t>
            </a:r>
            <a:r>
              <a:rPr lang="en-US" dirty="0" smtClean="0"/>
              <a:t>e also need to agree it with </a:t>
            </a:r>
            <a:r>
              <a:rPr lang="en-US" smtClean="0"/>
              <a:t>Roscosmos.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9B6CD-7CBF-4139-BD5E-21BD1983314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329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7256-C8E8-46BA-B110-A030D41A1EF4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2EF8-A0F0-4A8D-A8BD-E91BE210B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7256-C8E8-46BA-B110-A030D41A1EF4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2EF8-A0F0-4A8D-A8BD-E91BE210B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7256-C8E8-46BA-B110-A030D41A1EF4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2EF8-A0F0-4A8D-A8BD-E91BE210B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7256-C8E8-46BA-B110-A030D41A1EF4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2EF8-A0F0-4A8D-A8BD-E91BE210B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7256-C8E8-46BA-B110-A030D41A1EF4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2EF8-A0F0-4A8D-A8BD-E91BE210B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7256-C8E8-46BA-B110-A030D41A1EF4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2EF8-A0F0-4A8D-A8BD-E91BE210B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7256-C8E8-46BA-B110-A030D41A1EF4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2EF8-A0F0-4A8D-A8BD-E91BE210B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7256-C8E8-46BA-B110-A030D41A1EF4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2EF8-A0F0-4A8D-A8BD-E91BE210B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7256-C8E8-46BA-B110-A030D41A1EF4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2EF8-A0F0-4A8D-A8BD-E91BE210B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7256-C8E8-46BA-B110-A030D41A1EF4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2EF8-A0F0-4A8D-A8BD-E91BE210B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7256-C8E8-46BA-B110-A030D41A1EF4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2EF8-A0F0-4A8D-A8BD-E91BE210B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8000"/>
            <a:lum/>
          </a:blip>
          <a:srcRect/>
          <a:stretch>
            <a:fillRect t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67256-C8E8-46BA-B110-A030D41A1EF4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62EF8-A0F0-4A8D-A8BD-E91BE210B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3312368"/>
          </a:xfrm>
        </p:spPr>
        <p:txBody>
          <a:bodyPr>
            <a:normAutofit/>
          </a:bodyPr>
          <a:lstStyle/>
          <a:p>
            <a:r>
              <a:rPr lang="en-US" b="1" dirty="0" smtClean="0"/>
              <a:t>CWIC - </a:t>
            </a:r>
            <a:r>
              <a:rPr lang="en-US" b="1" dirty="0" err="1" smtClean="0"/>
              <a:t>Roscosmos</a:t>
            </a:r>
            <a:r>
              <a:rPr lang="en-US" b="1" dirty="0" smtClean="0"/>
              <a:t> </a:t>
            </a:r>
            <a:r>
              <a:rPr lang="en-US" b="1" dirty="0" err="1" smtClean="0"/>
              <a:t>Geoportal</a:t>
            </a:r>
            <a:r>
              <a:rPr lang="en-US" b="1" dirty="0" smtClean="0"/>
              <a:t> integration</a:t>
            </a:r>
            <a:endParaRPr lang="ru-RU" sz="3600" b="1" dirty="0"/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142875" y="120650"/>
          <a:ext cx="5000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Рисунок" r:id="rId3" imgW="724671" imgH="648373" progId="Word.Picture.8">
                  <p:embed/>
                </p:oleObj>
              </mc:Choice>
              <mc:Fallback>
                <p:oleObj name="Рисунок" r:id="rId3" imgW="724671" imgH="648373" progId="Word.Picture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lum bright="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20650"/>
                        <a:ext cx="500063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0" y="0"/>
            <a:ext cx="9144000" cy="6429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15963" algn="ctr">
              <a:spcBef>
                <a:spcPct val="20000"/>
              </a:spcBef>
              <a:defRPr/>
            </a:pPr>
            <a:endParaRPr lang="ru-RU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2051" name="Object 12"/>
          <p:cNvGraphicFramePr>
            <a:graphicFrameLocks noChangeAspect="1"/>
          </p:cNvGraphicFramePr>
          <p:nvPr/>
        </p:nvGraphicFramePr>
        <p:xfrm>
          <a:off x="142875" y="122238"/>
          <a:ext cx="5000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Рисунок" r:id="rId5" imgW="724671" imgH="648373" progId="Word.Picture.8">
                  <p:embed/>
                </p:oleObj>
              </mc:Choice>
              <mc:Fallback>
                <p:oleObj name="Рисунок" r:id="rId5" imgW="724671" imgH="648373" progId="Word.Pictur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lum bright="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22238"/>
                        <a:ext cx="500063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436129" y="6488668"/>
            <a:ext cx="3090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ja-JP" dirty="0" smtClean="0"/>
              <a:t>39</a:t>
            </a:r>
            <a:r>
              <a:rPr lang="en-GB" altLang="ja-JP" baseline="30000" dirty="0" smtClean="0"/>
              <a:t>th</a:t>
            </a:r>
            <a:r>
              <a:rPr lang="en-GB" altLang="ja-JP" dirty="0" smtClean="0"/>
              <a:t> WGISS meeting, May 2015</a:t>
            </a:r>
            <a:endParaRPr lang="ru-RU" dirty="0"/>
          </a:p>
        </p:txBody>
      </p:sp>
      <p:pic>
        <p:nvPicPr>
          <p:cNvPr id="10" name="Picture 3" descr="C:\Users\Кошкин\Pictures\Геопортал\Эмблема Роскосмоса2.png"/>
          <p:cNvPicPr>
            <a:picLocks noChangeAspect="1" noChangeArrowheads="1"/>
          </p:cNvPicPr>
          <p:nvPr/>
        </p:nvPicPr>
        <p:blipFill>
          <a:blip r:embed="rId6" cstate="print">
            <a:lum bright="36000"/>
          </a:blip>
          <a:stretch>
            <a:fillRect/>
          </a:stretch>
        </p:blipFill>
        <p:spPr bwMode="auto">
          <a:xfrm>
            <a:off x="8460432" y="44624"/>
            <a:ext cx="506090" cy="500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6429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Roscosmos</a:t>
            </a:r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 Geoportal as </a:t>
            </a:r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Data Provider</a:t>
            </a:r>
            <a:endParaRPr lang="en-US" sz="2400" b="1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Connection </a:t>
            </a:r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Scheme</a:t>
            </a:r>
            <a:endParaRPr lang="en-US" sz="2400" b="1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142875" y="120650"/>
          <a:ext cx="5000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7" name="Рисунок" r:id="rId4" imgW="724671" imgH="648373" progId="Word.Picture.8">
                  <p:embed/>
                </p:oleObj>
              </mc:Choice>
              <mc:Fallback>
                <p:oleObj name="Рисунок" r:id="rId4" imgW="724671" imgH="648373" progId="Word.Picture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lum bright="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20650"/>
                        <a:ext cx="500063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6"/>
          <p:cNvSpPr>
            <a:spLocks noChangeArrowheads="1"/>
          </p:cNvSpPr>
          <p:nvPr/>
        </p:nvSpPr>
        <p:spPr bwMode="auto">
          <a:xfrm>
            <a:off x="611560" y="764704"/>
            <a:ext cx="7992888" cy="3744416"/>
          </a:xfrm>
          <a:prstGeom prst="roundRect">
            <a:avLst>
              <a:gd name="adj" fmla="val 13281"/>
            </a:avLst>
          </a:prstGeom>
          <a:solidFill>
            <a:schemeClr val="accent1">
              <a:lumMod val="20000"/>
              <a:lumOff val="80000"/>
              <a:alpha val="50980"/>
            </a:schemeClr>
          </a:solidFill>
          <a:ln w="25400" algn="ctr">
            <a:solidFill>
              <a:schemeClr val="accent1"/>
            </a:solidFill>
            <a:prstDash val="sysDash"/>
            <a:round/>
            <a:headEnd/>
            <a:tailEnd/>
          </a:ln>
        </p:spPr>
        <p:txBody>
          <a:bodyPr anchor="t"/>
          <a:lstStyle/>
          <a:p>
            <a:pPr algn="ctr">
              <a:buNone/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CWIC</a:t>
            </a:r>
          </a:p>
          <a:p>
            <a:endParaRPr lang="en-US" altLang="zh-CN" sz="1800" b="0" dirty="0">
              <a:solidFill>
                <a:srgbClr val="000000"/>
              </a:solidFill>
              <a:latin typeface="Calibri" pitchFamily="34" charset="0"/>
            </a:endParaRPr>
          </a:p>
          <a:p>
            <a:endParaRPr lang="en-US" altLang="zh-CN" sz="1800" b="0" dirty="0">
              <a:solidFill>
                <a:srgbClr val="000000"/>
              </a:solidFill>
              <a:latin typeface="Calibri" pitchFamily="34" charset="0"/>
            </a:endParaRPr>
          </a:p>
          <a:p>
            <a:endParaRPr lang="en-US" altLang="zh-CN" sz="1800" b="0" dirty="0">
              <a:solidFill>
                <a:srgbClr val="000000"/>
              </a:solidFill>
              <a:latin typeface="Calibri" pitchFamily="34" charset="0"/>
            </a:endParaRPr>
          </a:p>
          <a:p>
            <a:endParaRPr lang="en-US" altLang="zh-CN" sz="1800" b="0" dirty="0">
              <a:solidFill>
                <a:srgbClr val="000000"/>
              </a:solidFill>
              <a:latin typeface="Calibri" pitchFamily="34" charset="0"/>
            </a:endParaRPr>
          </a:p>
          <a:p>
            <a:endParaRPr lang="en-US" altLang="zh-CN" sz="1800" b="0" dirty="0">
              <a:solidFill>
                <a:srgbClr val="000000"/>
              </a:solidFill>
              <a:latin typeface="Calibri" pitchFamily="34" charset="0"/>
            </a:endParaRPr>
          </a:p>
          <a:p>
            <a:endParaRPr lang="zh-CN" altLang="en-US" sz="18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2051720" y="1328936"/>
            <a:ext cx="5112568" cy="1224136"/>
            <a:chOff x="1907704" y="908720"/>
            <a:chExt cx="5112568" cy="1224136"/>
          </a:xfrm>
        </p:grpSpPr>
        <p:sp>
          <p:nvSpPr>
            <p:cNvPr id="11" name="Rectangle 49"/>
            <p:cNvSpPr>
              <a:spLocks noChangeArrowheads="1"/>
            </p:cNvSpPr>
            <p:nvPr/>
          </p:nvSpPr>
          <p:spPr bwMode="auto">
            <a:xfrm>
              <a:off x="1907704" y="908720"/>
              <a:ext cx="5112568" cy="12241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r">
                <a:buNone/>
              </a:pPr>
              <a:endParaRPr lang="en-US" altLang="zh-CN" sz="14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  <a:p>
              <a:pPr algn="r">
                <a:buNone/>
              </a:pPr>
              <a:endParaRPr lang="en-US" altLang="zh-CN" sz="14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  <a:p>
              <a:pPr algn="r">
                <a:buNone/>
              </a:pPr>
              <a:r>
                <a:rPr lang="en-US" altLang="zh-CN" sz="1400" b="1" i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Mediator</a:t>
              </a:r>
              <a:endParaRPr lang="en-US" altLang="zh-CN" sz="14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4513382" y="1052736"/>
              <a:ext cx="2376264" cy="30480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buNone/>
              </a:pPr>
              <a:r>
                <a:rPr lang="en-US" sz="14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 OpenSearch </a:t>
              </a:r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Service Interface</a:t>
              </a:r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2963107" y="1556792"/>
              <a:ext cx="3001762" cy="30480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Mediator Core</a:t>
              </a:r>
            </a:p>
          </p:txBody>
        </p:sp>
        <p:cxnSp>
          <p:nvCxnSpPr>
            <p:cNvPr id="14" name="Straight Arrow Connector 71"/>
            <p:cNvCxnSpPr>
              <a:cxnSpLocks noChangeShapeType="1"/>
              <a:stCxn id="12" idx="2"/>
              <a:endCxn id="13" idx="0"/>
            </p:cNvCxnSpPr>
            <p:nvPr/>
          </p:nvCxnSpPr>
          <p:spPr bwMode="auto">
            <a:xfrm flipH="1">
              <a:off x="4463988" y="1357536"/>
              <a:ext cx="1237526" cy="199256"/>
            </a:xfrm>
            <a:prstGeom prst="straightConnector1">
              <a:avLst/>
            </a:prstGeom>
            <a:noFill/>
            <a:ln w="28575" algn="ctr">
              <a:solidFill>
                <a:schemeClr val="accent1">
                  <a:lumMod val="50000"/>
                </a:schemeClr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15" name="Rectangle 76"/>
            <p:cNvSpPr>
              <a:spLocks noChangeArrowheads="1"/>
            </p:cNvSpPr>
            <p:nvPr/>
          </p:nvSpPr>
          <p:spPr bwMode="auto">
            <a:xfrm>
              <a:off x="2050033" y="1052736"/>
              <a:ext cx="2057400" cy="30480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14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CSW  Service Interface</a:t>
              </a:r>
              <a:endParaRPr lang="en-US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16" name="Straight Arrow Connector 71"/>
            <p:cNvCxnSpPr>
              <a:cxnSpLocks noChangeShapeType="1"/>
              <a:stCxn id="15" idx="2"/>
              <a:endCxn id="13" idx="0"/>
            </p:cNvCxnSpPr>
            <p:nvPr/>
          </p:nvCxnSpPr>
          <p:spPr bwMode="auto">
            <a:xfrm>
              <a:off x="3078733" y="1357536"/>
              <a:ext cx="1385255" cy="199256"/>
            </a:xfrm>
            <a:prstGeom prst="straightConnector1">
              <a:avLst/>
            </a:prstGeom>
            <a:noFill/>
            <a:ln w="28575" algn="ctr">
              <a:solidFill>
                <a:schemeClr val="accent1">
                  <a:lumMod val="50000"/>
                </a:schemeClr>
              </a:solidFill>
              <a:round/>
              <a:headEnd type="arrow" w="med" len="med"/>
              <a:tailEnd type="arrow" w="med" len="med"/>
            </a:ln>
          </p:spPr>
        </p:cxnSp>
      </p:grpSp>
      <p:grpSp>
        <p:nvGrpSpPr>
          <p:cNvPr id="21" name="Группа 20"/>
          <p:cNvGrpSpPr/>
          <p:nvPr/>
        </p:nvGrpSpPr>
        <p:grpSpPr>
          <a:xfrm>
            <a:off x="3850796" y="2780928"/>
            <a:ext cx="1512168" cy="1524000"/>
            <a:chOff x="7308304" y="1412776"/>
            <a:chExt cx="1224136" cy="1524000"/>
          </a:xfrm>
        </p:grpSpPr>
        <p:sp>
          <p:nvSpPr>
            <p:cNvPr id="27" name="Rectangle 50"/>
            <p:cNvSpPr>
              <a:spLocks noChangeArrowheads="1"/>
            </p:cNvSpPr>
            <p:nvPr/>
          </p:nvSpPr>
          <p:spPr bwMode="auto">
            <a:xfrm>
              <a:off x="7308304" y="1412776"/>
              <a:ext cx="1224136" cy="1524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accent1">
                  <a:lumMod val="50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US" altLang="zh-CN" sz="1400" i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7380894" y="1488976"/>
              <a:ext cx="1087912" cy="45720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OpenSearch/</a:t>
              </a:r>
            </a:p>
            <a:p>
              <a:pPr algn="ctr"/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CSW Interfaces</a:t>
              </a:r>
            </a:p>
          </p:txBody>
        </p:sp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7380312" y="2403376"/>
              <a:ext cx="1089076" cy="381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 algn="ctr">
              <a:solidFill>
                <a:srgbClr val="CCFFFF"/>
              </a:solidFill>
              <a:prstDash val="dash"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>
                <a:buNone/>
                <a:defRPr/>
              </a:pPr>
              <a:r>
                <a:rPr lang="en-US" altLang="zh-CN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Connector</a:t>
              </a:r>
              <a:endParaRPr lang="en-US" altLang="zh-CN" sz="16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30" name="Straight Arrow Connector 41"/>
            <p:cNvCxnSpPr>
              <a:cxnSpLocks noChangeShapeType="1"/>
              <a:stCxn id="28" idx="2"/>
              <a:endCxn id="29" idx="0"/>
            </p:cNvCxnSpPr>
            <p:nvPr/>
          </p:nvCxnSpPr>
          <p:spPr bwMode="auto">
            <a:xfrm>
              <a:off x="7924850" y="1946176"/>
              <a:ext cx="0" cy="457200"/>
            </a:xfrm>
            <a:prstGeom prst="straightConnector1">
              <a:avLst/>
            </a:prstGeom>
            <a:noFill/>
            <a:ln w="38100" algn="ctr">
              <a:solidFill>
                <a:schemeClr val="accent1">
                  <a:lumMod val="50000"/>
                </a:schemeClr>
              </a:solidFill>
              <a:prstDash val="dash"/>
              <a:round/>
              <a:headEnd type="arrow" w="med" len="med"/>
              <a:tailEnd type="arrow" w="med" len="med"/>
            </a:ln>
          </p:spPr>
        </p:cxnSp>
      </p:grpSp>
      <p:sp>
        <p:nvSpPr>
          <p:cNvPr id="32" name="Rounded Rectangle 14"/>
          <p:cNvSpPr/>
          <p:nvPr/>
        </p:nvSpPr>
        <p:spPr bwMode="auto">
          <a:xfrm>
            <a:off x="2735796" y="4941168"/>
            <a:ext cx="3744416" cy="1728192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buNone/>
              <a:defRPr/>
            </a:pPr>
            <a:r>
              <a:rPr lang="en-US" sz="2200" b="1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宋体" pitchFamily="2" charset="-122"/>
                <a:cs typeface="Arial" charset="0"/>
              </a:rPr>
              <a:t>Roscosmos</a:t>
            </a:r>
            <a:r>
              <a:rPr lang="en-US" sz="22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宋体" pitchFamily="2" charset="-122"/>
                <a:cs typeface="Arial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宋体" pitchFamily="2" charset="-122"/>
                <a:cs typeface="Arial" charset="0"/>
              </a:rPr>
              <a:t>Geoportal</a:t>
            </a:r>
            <a:endParaRPr lang="en-US" sz="2200" b="1" dirty="0">
              <a:solidFill>
                <a:schemeClr val="bg1"/>
              </a:solidFill>
              <a:latin typeface="Arial Narrow" panose="020B0606020202030204" pitchFamily="34" charset="0"/>
              <a:ea typeface="宋体" pitchFamily="2" charset="-122"/>
              <a:cs typeface="Arial" charset="0"/>
            </a:endParaRPr>
          </a:p>
        </p:txBody>
      </p:sp>
      <p:cxnSp>
        <p:nvCxnSpPr>
          <p:cNvPr id="33" name="Straight Arrow Connector 119"/>
          <p:cNvCxnSpPr>
            <a:cxnSpLocks noChangeShapeType="1"/>
            <a:stCxn id="29" idx="2"/>
            <a:endCxn id="47" idx="0"/>
          </p:cNvCxnSpPr>
          <p:nvPr/>
        </p:nvCxnSpPr>
        <p:spPr bwMode="auto">
          <a:xfrm flipH="1">
            <a:off x="4608004" y="4152528"/>
            <a:ext cx="4408" cy="932656"/>
          </a:xfrm>
          <a:prstGeom prst="straightConnector1">
            <a:avLst/>
          </a:prstGeom>
          <a:noFill/>
          <a:ln w="38100" algn="ctr">
            <a:solidFill>
              <a:schemeClr val="accent4">
                <a:lumMod val="75000"/>
              </a:schemeClr>
            </a:solidFill>
            <a:prstDash val="lgDash"/>
            <a:round/>
            <a:headEnd type="arrow" w="med" len="med"/>
            <a:tailEnd type="arrow" w="med" len="med"/>
          </a:ln>
        </p:spPr>
      </p:cxnSp>
      <p:cxnSp>
        <p:nvCxnSpPr>
          <p:cNvPr id="34" name="Straight Arrow Connector 119"/>
          <p:cNvCxnSpPr>
            <a:cxnSpLocks noChangeShapeType="1"/>
            <a:stCxn id="28" idx="0"/>
            <a:endCxn id="13" idx="2"/>
          </p:cNvCxnSpPr>
          <p:nvPr/>
        </p:nvCxnSpPr>
        <p:spPr bwMode="auto">
          <a:xfrm flipH="1" flipV="1">
            <a:off x="4608004" y="2281808"/>
            <a:ext cx="4408" cy="575320"/>
          </a:xfrm>
          <a:prstGeom prst="straightConnector1">
            <a:avLst/>
          </a:prstGeom>
          <a:noFill/>
          <a:ln w="38100" algn="ctr">
            <a:solidFill>
              <a:schemeClr val="accent4">
                <a:lumMod val="75000"/>
              </a:schemeClr>
            </a:solidFill>
            <a:prstDash val="lgDash"/>
            <a:round/>
            <a:headEnd type="arrow" w="med" len="med"/>
            <a:tailEnd type="arrow" w="med" len="med"/>
          </a:ln>
        </p:spPr>
      </p:cxn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3435635" y="5085184"/>
            <a:ext cx="2344738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chemeClr val="bg1"/>
            </a:solidFill>
            <a:prstDash val="lgDash"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Native </a:t>
            </a:r>
          </a:p>
          <a:p>
            <a:pPr algn="ctr"/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search service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6" name="Picture 3" descr="C:\Users\Кошкин\Pictures\Геопортал\Эмблема Роскосмоса2.png"/>
          <p:cNvPicPr>
            <a:picLocks noChangeAspect="1" noChangeArrowheads="1"/>
          </p:cNvPicPr>
          <p:nvPr/>
        </p:nvPicPr>
        <p:blipFill>
          <a:blip r:embed="rId6" cstate="print">
            <a:lum bright="36000"/>
          </a:blip>
          <a:stretch>
            <a:fillRect/>
          </a:stretch>
        </p:blipFill>
        <p:spPr bwMode="auto">
          <a:xfrm>
            <a:off x="8460432" y="44624"/>
            <a:ext cx="506090" cy="500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6429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Main Activities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142875" y="120650"/>
          <a:ext cx="5000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0" name="Рисунок" r:id="rId3" imgW="724671" imgH="648373" progId="Word.Picture.8">
                  <p:embed/>
                </p:oleObj>
              </mc:Choice>
              <mc:Fallback>
                <p:oleObj name="Рисунок" r:id="rId3" imgW="724671" imgH="648373" progId="Word.Picture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lum bright="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20650"/>
                        <a:ext cx="500063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8066" y="826973"/>
            <a:ext cx="8931026" cy="578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Tests of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Roscosmos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Geoportal native search service was made by CWIC team.</a:t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We have just updated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Roscosmos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Geoportal search service according to tests results (bugs, performance, error processing capabilities, extended response parameters, etc).  Test server and new documentation release almost ready.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Main logic of CWIC-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Roscosmos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connector was implemented by CWIC team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Platforms and instruments descriptions for registration in IDN test server were prepared. It should be submitted to IDN production server.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ct val="110000"/>
              </a:lnSpc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4.  Also we should submit data collections descriptions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3" descr="C:\Users\Кошкин\Pictures\Геопортал\Эмблема Роскосмоса2.png"/>
          <p:cNvPicPr>
            <a:picLocks noChangeAspect="1" noChangeArrowheads="1"/>
          </p:cNvPicPr>
          <p:nvPr/>
        </p:nvPicPr>
        <p:blipFill>
          <a:blip r:embed="rId5" cstate="print">
            <a:lum bright="36000"/>
          </a:blip>
          <a:stretch>
            <a:fillRect/>
          </a:stretch>
        </p:blipFill>
        <p:spPr bwMode="auto">
          <a:xfrm>
            <a:off x="8460432" y="44624"/>
            <a:ext cx="506090" cy="500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4"/>
          <p:cNvSpPr/>
          <p:nvPr/>
        </p:nvSpPr>
        <p:spPr bwMode="auto">
          <a:xfrm>
            <a:off x="5131596" y="693257"/>
            <a:ext cx="3240000" cy="57885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buNone/>
              <a:defRPr/>
            </a:pPr>
            <a:endParaRPr lang="en-US" sz="2400" b="1" dirty="0">
              <a:solidFill>
                <a:schemeClr val="tx1"/>
              </a:solidFill>
              <a:latin typeface="Arial Narrow" panose="020B0606020202030204" pitchFamily="34" charset="0"/>
              <a:ea typeface="宋体" pitchFamily="2" charset="-122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6429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Russian platforms and instruments for IDN registration</a:t>
            </a:r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142875" y="120650"/>
          <a:ext cx="5000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9" name="Рисунок" r:id="rId3" imgW="724671" imgH="648373" progId="Word.Picture.8">
                  <p:embed/>
                </p:oleObj>
              </mc:Choice>
              <mc:Fallback>
                <p:oleObj name="Рисунок" r:id="rId3" imgW="724671" imgH="648373" progId="Word.Picture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lum bright="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20650"/>
                        <a:ext cx="500063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14"/>
          <p:cNvSpPr/>
          <p:nvPr/>
        </p:nvSpPr>
        <p:spPr bwMode="auto">
          <a:xfrm>
            <a:off x="716612" y="1898626"/>
            <a:ext cx="2880000" cy="315809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buNone/>
              <a:defRPr/>
            </a:pPr>
            <a:endParaRPr lang="en-US" sz="2400" b="1" dirty="0">
              <a:solidFill>
                <a:schemeClr val="bg1"/>
              </a:solidFill>
              <a:latin typeface="Arial Narrow" panose="020B0606020202030204" pitchFamily="34" charset="0"/>
              <a:ea typeface="宋体" pitchFamily="2" charset="-122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51730" y="2070530"/>
            <a:ext cx="2024913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3525"/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Platforms</a:t>
            </a:r>
          </a:p>
          <a:p>
            <a:pPr indent="263525"/>
            <a:endParaRPr lang="en-US" sz="24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indent="263525">
              <a:buFont typeface="+mj-lt"/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Resurs</a:t>
            </a: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-P 1</a:t>
            </a: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 2</a:t>
            </a:r>
            <a:endParaRPr lang="en-US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indent="263525">
              <a:buFont typeface="+mj-lt"/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Resurs</a:t>
            </a: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DK 1</a:t>
            </a:r>
          </a:p>
          <a:p>
            <a:pPr indent="263525">
              <a:buFont typeface="+mj-lt"/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Kanopus</a:t>
            </a: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-V 1</a:t>
            </a:r>
          </a:p>
          <a:p>
            <a:pPr indent="263525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Meteor-M 1, 2</a:t>
            </a:r>
          </a:p>
          <a:p>
            <a:pPr indent="263525">
              <a:buFont typeface="+mj-lt"/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Elektro</a:t>
            </a: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-L 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61156" y="849516"/>
            <a:ext cx="26992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Instruments</a:t>
            </a:r>
          </a:p>
          <a:p>
            <a:pPr indent="263525"/>
            <a:endParaRPr lang="en-US" sz="2400" b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indent="263525"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Geoton-L1 (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1,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2)</a:t>
            </a:r>
          </a:p>
          <a:p>
            <a:pPr indent="263525"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GSA (1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, 2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</a:p>
          <a:p>
            <a:pPr indent="263525"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SHMSA-VR</a:t>
            </a:r>
          </a:p>
          <a:p>
            <a:pPr indent="263525"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SHMSA-SR</a:t>
            </a:r>
          </a:p>
          <a:p>
            <a:pPr indent="263525"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MSS</a:t>
            </a:r>
          </a:p>
          <a:p>
            <a:pPr indent="263525"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PSS</a:t>
            </a:r>
          </a:p>
          <a:p>
            <a:pPr indent="263525"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BRLK</a:t>
            </a:r>
          </a:p>
          <a:p>
            <a:pPr indent="263525"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KMSS</a:t>
            </a:r>
          </a:p>
          <a:p>
            <a:pPr indent="263525">
              <a:buFont typeface="+mj-lt"/>
              <a:buAutoNum type="arabicPeriod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MSU-MR</a:t>
            </a:r>
          </a:p>
          <a:p>
            <a:pPr indent="263525">
              <a:buFont typeface="+mj-lt"/>
              <a:buAutoNum type="arabicPeriod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MTVZA</a:t>
            </a:r>
          </a:p>
          <a:p>
            <a:pPr indent="263525">
              <a:buFont typeface="+mj-lt"/>
              <a:buAutoNum type="arabicPeriod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IKFS</a:t>
            </a:r>
          </a:p>
          <a:p>
            <a:pPr indent="263525">
              <a:buFont typeface="+mj-lt"/>
              <a:buAutoNum type="arabicPeriod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MSU-GS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…</a:t>
            </a:r>
          </a:p>
        </p:txBody>
      </p:sp>
      <p:pic>
        <p:nvPicPr>
          <p:cNvPr id="10" name="Picture 3" descr="C:\Users\Кошкин\Pictures\Геопортал\Эмблема Роскосмоса2.png"/>
          <p:cNvPicPr>
            <a:picLocks noChangeAspect="1" noChangeArrowheads="1"/>
          </p:cNvPicPr>
          <p:nvPr/>
        </p:nvPicPr>
        <p:blipFill>
          <a:blip r:embed="rId5" cstate="print">
            <a:lum bright="36000"/>
          </a:blip>
          <a:stretch>
            <a:fillRect/>
          </a:stretch>
        </p:blipFill>
        <p:spPr bwMode="auto">
          <a:xfrm>
            <a:off x="8460432" y="44624"/>
            <a:ext cx="506090" cy="500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6429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Data collections for IDN registration</a:t>
            </a:r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142875" y="120650"/>
          <a:ext cx="5000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5" name="Рисунок" r:id="rId4" imgW="724671" imgH="648373" progId="Word.Picture.8">
                  <p:embed/>
                </p:oleObj>
              </mc:Choice>
              <mc:Fallback>
                <p:oleObj name="Рисунок" r:id="rId4" imgW="724671" imgH="648373" progId="Word.Picture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lum bright="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20650"/>
                        <a:ext cx="500063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14"/>
          <p:cNvSpPr/>
          <p:nvPr/>
        </p:nvSpPr>
        <p:spPr bwMode="auto">
          <a:xfrm>
            <a:off x="428596" y="1686591"/>
            <a:ext cx="8072494" cy="46528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buNone/>
              <a:defRPr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宋体" pitchFamily="2" charset="-122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2013622"/>
            <a:ext cx="7743234" cy="483209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indent="263525">
              <a:buFont typeface="+mj-lt"/>
              <a:buAutoNum type="arabicPeriod"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P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latform: Resurs-P1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instrument: Geoton-L1 (2)</a:t>
            </a:r>
            <a:b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instrument: GSA (1)</a:t>
            </a:r>
            <a:b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instrument: SHMSA-VR</a:t>
            </a:r>
            <a:b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instrument: SHMSA-SR</a:t>
            </a:r>
          </a:p>
          <a:p>
            <a:pPr indent="263525">
              <a:buFont typeface="+mj-lt"/>
              <a:buAutoNum type="arabicPeriod"/>
            </a:pPr>
            <a:endParaRPr lang="en-US" sz="22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indent="263525">
              <a:buFont typeface="+mj-lt"/>
              <a:buAutoNum type="arabicPeriod"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P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latform: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Resurs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DK 1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instrument: Geoton-L1 (1)</a:t>
            </a:r>
          </a:p>
          <a:p>
            <a:pPr indent="263525">
              <a:buFont typeface="+mj-lt"/>
              <a:buAutoNum type="arabicPeriod"/>
            </a:pPr>
            <a:endParaRPr lang="en-US" sz="22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indent="263525">
              <a:buFont typeface="+mj-lt"/>
              <a:buAutoNum type="arabicPeriod"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P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latform: Kanopus-V1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instrument: MSS</a:t>
            </a:r>
            <a:b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instrument: PSS</a:t>
            </a:r>
          </a:p>
          <a:p>
            <a:pPr indent="263525">
              <a:buFont typeface="+mj-lt"/>
              <a:buAutoNum type="arabicPeriod"/>
            </a:pPr>
            <a:endParaRPr lang="en-US" sz="22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en-US" sz="22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4. Platform: Meteor-M1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instrument: KMSS</a:t>
            </a:r>
            <a:b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instrument: MSU-MR</a:t>
            </a:r>
          </a:p>
          <a:p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5. Platform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: 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Meteor-M2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instrument: KMSS</a:t>
            </a:r>
            <a:b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instrument: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MSU-MR</a:t>
            </a:r>
          </a:p>
          <a:p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instrurment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: MTVZA</a:t>
            </a:r>
          </a:p>
          <a:p>
            <a:endParaRPr lang="en-US" sz="22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6. Platform: Elektro-L1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instrument: MSU-GS</a:t>
            </a:r>
          </a:p>
          <a:p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i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nstrument: IKFS </a:t>
            </a:r>
          </a:p>
        </p:txBody>
      </p:sp>
      <p:pic>
        <p:nvPicPr>
          <p:cNvPr id="10" name="Picture 3" descr="C:\Users\Кошкин\Pictures\Геопортал\Эмблема Роскосмоса2.png"/>
          <p:cNvPicPr>
            <a:picLocks noChangeAspect="1" noChangeArrowheads="1"/>
          </p:cNvPicPr>
          <p:nvPr/>
        </p:nvPicPr>
        <p:blipFill>
          <a:blip r:embed="rId6" cstate="print">
            <a:lum bright="36000"/>
          </a:blip>
          <a:stretch>
            <a:fillRect/>
          </a:stretch>
        </p:blipFill>
        <p:spPr bwMode="auto">
          <a:xfrm>
            <a:off x="8460432" y="44624"/>
            <a:ext cx="506090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42844" y="785794"/>
            <a:ext cx="79194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268288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Data collections contains satellite images</a:t>
            </a:r>
          </a:p>
          <a:p>
            <a:pPr indent="268288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Each data collection corresponds to data from particular instrument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87654" y="1758030"/>
            <a:ext cx="19543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Data collections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3943</TotalTime>
  <Words>265</Words>
  <Application>Microsoft Office PowerPoint</Application>
  <PresentationFormat>On-screen Show (4:3)</PresentationFormat>
  <Paragraphs>74</Paragraphs>
  <Slides>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Тема Office</vt:lpstr>
      <vt:lpstr>Рисунок</vt:lpstr>
      <vt:lpstr>CWIC - Roscosmos Geoportal integration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Anne</cp:lastModifiedBy>
  <cp:revision>360</cp:revision>
  <dcterms:created xsi:type="dcterms:W3CDTF">2014-04-10T11:59:02Z</dcterms:created>
  <dcterms:modified xsi:type="dcterms:W3CDTF">2015-06-24T18:51:27Z</dcterms:modified>
</cp:coreProperties>
</file>