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3" r:id="rId1"/>
  </p:sldMasterIdLst>
  <p:notesMasterIdLst>
    <p:notesMasterId r:id="rId19"/>
  </p:notesMasterIdLst>
  <p:sldIdLst>
    <p:sldId id="256" r:id="rId2"/>
    <p:sldId id="303" r:id="rId3"/>
    <p:sldId id="300" r:id="rId4"/>
    <p:sldId id="271" r:id="rId5"/>
    <p:sldId id="272" r:id="rId6"/>
    <p:sldId id="302" r:id="rId7"/>
    <p:sldId id="270" r:id="rId8"/>
    <p:sldId id="258" r:id="rId9"/>
    <p:sldId id="295" r:id="rId10"/>
    <p:sldId id="275" r:id="rId11"/>
    <p:sldId id="273" r:id="rId12"/>
    <p:sldId id="274" r:id="rId13"/>
    <p:sldId id="276" r:id="rId14"/>
    <p:sldId id="294" r:id="rId15"/>
    <p:sldId id="304" r:id="rId16"/>
    <p:sldId id="305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chie Warnock" initials="aw3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02" autoAdjust="0"/>
  </p:normalViewPr>
  <p:slideViewPr>
    <p:cSldViewPr snapToGrid="0" snapToObjects="1">
      <p:cViewPr>
        <p:scale>
          <a:sx n="58" d="100"/>
          <a:sy n="58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6A806-A012-9D42-A06A-DB0B337422F1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02607-7CFA-3F4C-A0F0-5AF04CE1A9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1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What if we could leverage</a:t>
            </a:r>
            <a:r>
              <a:rPr lang="en-US" baseline="0" dirty="0" smtClean="0"/>
              <a:t> an OSDD and two-step to provide enough information to a client so that if can generate a UI from that information alone?</a:t>
            </a:r>
          </a:p>
          <a:p>
            <a:pPr>
              <a:buFontTx/>
              <a:buChar char="-"/>
            </a:pPr>
            <a:r>
              <a:rPr lang="en-US" baseline="0" dirty="0" smtClean="0"/>
              <a:t>Could we provide levels of UX support in CWICSmart based on each level of compliance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Base specification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Parameter specification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OGC specifications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ESIP Best Practices 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CEOS Best Practices</a:t>
            </a:r>
          </a:p>
          <a:p>
            <a:pPr lvl="1">
              <a:buFontTx/>
              <a:buChar char="-"/>
            </a:pPr>
            <a:r>
              <a:rPr lang="en-US" baseline="0" dirty="0" smtClean="0"/>
              <a:t>CEOS developer guide</a:t>
            </a:r>
          </a:p>
          <a:p>
            <a:pPr lvl="1">
              <a:buFontTx/>
              <a:buChar char="-"/>
            </a:pPr>
            <a:endParaRPr lang="en-US" baseline="0" dirty="0" smtClean="0"/>
          </a:p>
          <a:p>
            <a:pPr lvl="1">
              <a:buFontTx/>
              <a:buChar char="-"/>
            </a:pPr>
            <a:endParaRPr lang="en-US" baseline="0" dirty="0" smtClean="0"/>
          </a:p>
          <a:p>
            <a:pPr lvl="1">
              <a:buFontTx/>
              <a:buChar char="-"/>
            </a:pPr>
            <a:r>
              <a:rPr lang="en-US" baseline="0" dirty="0" smtClean="0"/>
              <a:t>And if we could do that what does it tell us about the choices we made for the API? </a:t>
            </a:r>
          </a:p>
          <a:p>
            <a:pPr lvl="1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Again we parse the OSDD</a:t>
            </a:r>
            <a:r>
              <a:rPr lang="en-US" baseline="0" dirty="0" smtClean="0"/>
              <a:t> to generate an HTML form to enable the user to perform a search against a child resource (in this case granules pertaining to the dataset they are searching on).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All shared parameters are propagated to this search form. For example, bounding box. The OSDDs tell us whether they are ‘the same’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user submits the form and we present the results.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HATEOAS to generate links for traversing through the results.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icon links within the entries to render browse thumbnails to the user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‘enclosure’ links within the entries to allow the user to download a resource (granule in this case)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barrier</a:t>
            </a:r>
            <a:r>
              <a:rPr lang="en-US" baseline="0" dirty="0" smtClean="0"/>
              <a:t> was not having HATEOS links for result set traversal.</a:t>
            </a:r>
          </a:p>
          <a:p>
            <a:endParaRPr lang="en-US" dirty="0" smtClean="0"/>
          </a:p>
          <a:p>
            <a:r>
              <a:rPr lang="en-US" dirty="0" smtClean="0"/>
              <a:t>Pagination</a:t>
            </a:r>
            <a:r>
              <a:rPr lang="en-US" baseline="0" dirty="0" smtClean="0"/>
              <a:t> using 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page/index no.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Total number of results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Results per page</a:t>
            </a:r>
          </a:p>
          <a:p>
            <a:pPr>
              <a:buFont typeface="Arial"/>
              <a:buChar char="•"/>
            </a:pPr>
            <a:endParaRPr lang="en-US" baseline="0" dirty="0" smtClean="0"/>
          </a:p>
          <a:p>
            <a:pPr>
              <a:buFont typeface="Arial"/>
              <a:buNone/>
            </a:pPr>
            <a:r>
              <a:rPr lang="en-US" baseline="0" dirty="0" smtClean="0"/>
              <a:t>Found problems related to result set traversal with every OS implementation we tried. Actively working with FEDEO, Mirador and </a:t>
            </a:r>
            <a:r>
              <a:rPr lang="en-US" baseline="0" dirty="0" err="1" smtClean="0"/>
              <a:t>HyDRO</a:t>
            </a:r>
            <a:r>
              <a:rPr lang="en-US" baseline="0" dirty="0" smtClean="0"/>
              <a:t> to resolve these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CD5-234F-4361-9B83-EC0F7818DFE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79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CD5-234F-4361-9B83-EC0F7818DFE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791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CD5-234F-4361-9B83-EC0F7818DFE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79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The lineage of adherence is described</a:t>
            </a:r>
            <a:r>
              <a:rPr lang="en-US" baseline="0" dirty="0" smtClean="0"/>
              <a:t> here for the CEOS Best Practices. Note: relevancy and parameter extensions are optional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CEOS developers guide is compliant with all below it and adheres to ESIP guidelines also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baseline="0" dirty="0" smtClean="0"/>
              <a:t>Base, spatial and temporal extensions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Tailoring to Earth Data needs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Two step searching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Our stuff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Identification where possible (you’d like to know who is using your data right?)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Extend 2-step to cross provider borders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Be more restful and tell the client how to navigate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Put the good stuff at the top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Better describe your search parameters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Easiest to interpret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lvl="0" indent="-228600">
              <a:buNone/>
            </a:pPr>
            <a:r>
              <a:rPr lang="en-US" baseline="0" dirty="0" smtClean="0"/>
              <a:t>Took 1 month to establish between ECHO, CWIC and IDN.</a:t>
            </a:r>
          </a:p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Get OSDD</a:t>
            </a:r>
          </a:p>
          <a:p>
            <a:pPr marL="228600" indent="-228600">
              <a:buAutoNum type="arabicPeriod"/>
            </a:pPr>
            <a:r>
              <a:rPr lang="en-US" dirty="0" smtClean="0"/>
              <a:t>Formulate search</a:t>
            </a:r>
          </a:p>
          <a:p>
            <a:pPr marL="228600" indent="-228600">
              <a:buAutoNum type="arabicPeriod"/>
            </a:pPr>
            <a:r>
              <a:rPr lang="en-US" dirty="0" smtClean="0"/>
              <a:t>Perform</a:t>
            </a:r>
            <a:r>
              <a:rPr lang="en-US" baseline="0" dirty="0" smtClean="0"/>
              <a:t> search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Analyze results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THE OSDD IS ALL YOU NEED TO FORMULATE A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Get OSDD</a:t>
            </a:r>
          </a:p>
          <a:p>
            <a:pPr marL="228600" indent="-228600">
              <a:buAutoNum type="arabicPeriod"/>
            </a:pPr>
            <a:r>
              <a:rPr lang="en-US" dirty="0" smtClean="0"/>
              <a:t>Formulate search</a:t>
            </a:r>
          </a:p>
          <a:p>
            <a:pPr marL="228600" indent="-228600">
              <a:buAutoNum type="arabicPeriod"/>
            </a:pPr>
            <a:r>
              <a:rPr lang="en-US" dirty="0" smtClean="0"/>
              <a:t>Perform</a:t>
            </a:r>
            <a:r>
              <a:rPr lang="en-US" baseline="0" dirty="0" smtClean="0"/>
              <a:t> search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Analyze results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Drill down on interesting data with second search. GOTO 1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The control of the linkage between the parent and child is under the control of the implementer and not a specification. This allows the implementer freedom to uniquely describe a collection as they see fit. 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OSDD IS ALL YOU NEED TO FORMULATE A SEARCH</a:t>
            </a:r>
            <a:endParaRPr lang="en-US" dirty="0" smtClean="0"/>
          </a:p>
          <a:p>
            <a:r>
              <a:rPr lang="en-US" dirty="0" smtClean="0"/>
              <a:t>THE SEARCH</a:t>
            </a:r>
            <a:r>
              <a:rPr lang="en-US" baseline="0" dirty="0" smtClean="0"/>
              <a:t> LINK IS ALL YOU NEED TO DRILL DOWN ON A COLLECTION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CWIC has decided</a:t>
            </a:r>
            <a:r>
              <a:rPr lang="en-US" baseline="0" dirty="0" smtClean="0"/>
              <a:t> to use the OpenSearch protocol for discovery. Partnered with IDN for their metadata holdings as we did when we used CSW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wanted</a:t>
            </a:r>
            <a:r>
              <a:rPr lang="en-US" baseline="0" dirty="0" smtClean="0"/>
              <a:t> to achieve two things with CWICSmart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Demonstrate how easy it can be to write a client for OpenSearch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Demonstrate how valid our Best Practices were by developing a client with no a priori knowledge of an interface other than the specifications it conforms to.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BONUS: Provide a client for Earthdata OpenSearch implementations that do not conform to the CEOS Best Practices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We use the OSDD to dynamically render a html form. Using the</a:t>
            </a:r>
            <a:r>
              <a:rPr lang="en-US" baseline="0" dirty="0" smtClean="0"/>
              <a:t> template and the parameter extensions we can determine whether a parameter is mandatory, it’s type, it’s bounds and whether it is a ‘core’ parameter like searchTerms.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user submits the form and we present the results.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HATEOAS to generate links for traversing through the results. NEW: In the absence of such links we use elements mandated by the base OS specification.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use search links within the entries to provide ‘Search this &lt;resource&gt;’ links that perform two-step searches. In this case we are ‘searching this dataset’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02607-7CFA-3F4C-A0F0-5AF04CE1A97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6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6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osdis-orbit.png"/>
          <p:cNvPicPr>
            <a:picLocks noChangeAspect="1"/>
          </p:cNvPicPr>
          <p:nvPr/>
        </p:nvPicPr>
        <p:blipFill>
          <a:blip r:embed="rId1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87" y="3081284"/>
            <a:ext cx="4648200" cy="53721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8526" y="6356350"/>
            <a:ext cx="975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DC11-BE98-DF46-A526-214A87F5BB78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7122" y="6356350"/>
            <a:ext cx="3687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9006" y="6356350"/>
            <a:ext cx="7577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E22E-E07B-4D4D-A66A-A36E422BA9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4176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" name="Picture 9" descr="eosdis-logo.png"/>
          <p:cNvPicPr>
            <a:picLocks noChangeAspect="1"/>
          </p:cNvPicPr>
          <p:nvPr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i.echo.nasa.gov/cwic-smar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CEOS Open Search Developer Guide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384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Achieving a robust and interoperable Open Search implementation</a:t>
            </a:r>
          </a:p>
          <a:p>
            <a:endParaRPr lang="en-US" sz="1200" dirty="0" smtClean="0"/>
          </a:p>
          <a:p>
            <a:r>
              <a:rPr lang="en-US" sz="1400" dirty="0" smtClean="0"/>
              <a:t>WGISS-39</a:t>
            </a:r>
          </a:p>
          <a:p>
            <a:endParaRPr lang="en-US" sz="1400" dirty="0" smtClean="0"/>
          </a:p>
          <a:p>
            <a:r>
              <a:rPr lang="en-US" sz="1400" dirty="0" smtClean="0"/>
              <a:t>Doug Newman (NASA EOSDIS – Raytheon)</a:t>
            </a:r>
          </a:p>
          <a:p>
            <a:endParaRPr lang="en-US" sz="1400" dirty="0" smtClean="0"/>
          </a:p>
          <a:p>
            <a:r>
              <a:rPr lang="en-US" sz="1400" dirty="0" smtClean="0"/>
              <a:t>This work was supported by NASA/GSFC under Raytheon Co. contract number NNG10HP02C.</a:t>
            </a:r>
            <a:br>
              <a:rPr lang="en-US" sz="1400" dirty="0" smtClean="0"/>
            </a:br>
            <a:endParaRPr lang="en-US" sz="1400" dirty="0" smtClean="0"/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CwicSmart - home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 descr="CwicSmart Home P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17" y="1533086"/>
            <a:ext cx="6918223" cy="4783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CwicSmart – dataset search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CWICSmart Dataset Page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9173" r="-19173"/>
          <a:stretch>
            <a:fillRect/>
          </a:stretch>
        </p:blipFill>
        <p:spPr/>
      </p:pic>
      <p:sp>
        <p:nvSpPr>
          <p:cNvPr id="7" name="Rectangular Callout 6"/>
          <p:cNvSpPr/>
          <p:nvPr/>
        </p:nvSpPr>
        <p:spPr>
          <a:xfrm>
            <a:off x="2930604" y="5026388"/>
            <a:ext cx="5967966" cy="951521"/>
          </a:xfrm>
          <a:prstGeom prst="wedgeRectCallout">
            <a:avLst>
              <a:gd name="adj1" fmla="val 18899"/>
              <a:gd name="adj2" fmla="val -82162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latin typeface="Courier"/>
                <a:cs typeface="Courier"/>
              </a:rPr>
              <a:t>&lt;link </a:t>
            </a:r>
            <a:r>
              <a:rPr lang="en-US" sz="1200" b="1" dirty="0" smtClean="0">
                <a:latin typeface="Courier"/>
                <a:cs typeface="Courier"/>
              </a:rPr>
              <a:t>rel="search" </a:t>
            </a:r>
            <a:r>
              <a:rPr lang="en-US" sz="1200" dirty="0" smtClean="0">
                <a:latin typeface="Courier"/>
                <a:cs typeface="Courier"/>
              </a:rPr>
              <a:t>type="application/opensearchdescription+xml" title="CEOS WGISS Integrated Catalog (CWIC)" href="</a:t>
            </a:r>
            <a:r>
              <a:rPr lang="en-US" sz="1200" b="1" dirty="0" smtClean="0">
                <a:latin typeface="Courier"/>
                <a:cs typeface="Courier"/>
              </a:rPr>
              <a:t>http://cwic.wgiss.ceos.org/opensearch/datasets/MCD43B45/osdd.xml?clientId=cwicsmart</a:t>
            </a:r>
            <a:r>
              <a:rPr lang="en-US" sz="1200" dirty="0" smtClean="0">
                <a:latin typeface="Courier"/>
                <a:cs typeface="Courier"/>
              </a:rPr>
              <a:t>"/&gt;</a:t>
            </a:r>
            <a:endParaRPr lang="en-US" sz="1200" dirty="0"/>
          </a:p>
        </p:txBody>
      </p:sp>
      <p:sp>
        <p:nvSpPr>
          <p:cNvPr id="8" name="Rectangular Callout 7"/>
          <p:cNvSpPr/>
          <p:nvPr/>
        </p:nvSpPr>
        <p:spPr>
          <a:xfrm>
            <a:off x="342254" y="2735208"/>
            <a:ext cx="5967966" cy="951521"/>
          </a:xfrm>
          <a:prstGeom prst="wedgeRectCallout">
            <a:avLst>
              <a:gd name="adj1" fmla="val -17261"/>
              <a:gd name="adj2" fmla="val 67167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&lt;link </a:t>
            </a:r>
            <a:r>
              <a:rPr lang="en-US" sz="1200" b="1" dirty="0" smtClean="0"/>
              <a:t>rel="next</a:t>
            </a:r>
            <a:r>
              <a:rPr lang="en-US" sz="1200" dirty="0" smtClean="0"/>
              <a:t>” type="application/atom+xml" href="http://gcmd.gsfc.nasa.gov/KeywordSearch/OpenSearch.do?searchTerms=MODIS&amp;amp;Portal=cwic&amp;amp;clientId=cwicsmart&amp;amp;count=50&amp;amp;</a:t>
            </a:r>
          </a:p>
          <a:p>
            <a:r>
              <a:rPr lang="en-US" sz="1200" b="1" dirty="0" smtClean="0"/>
              <a:t>startPage=2</a:t>
            </a:r>
            <a:r>
              <a:rPr lang="en-US" sz="1200" dirty="0" smtClean="0"/>
              <a:t>"/&gt;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2254" y="3817839"/>
            <a:ext cx="8556316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&lt;Url type="application/atom+xml"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template="http://gcmd.gsfc.nasa.gov/KeywordSearch/OpenSearch.do?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searchTerms={searchTerms}&amp;geoBox={geo:box?}	&amp;Portal=cwic&amp;amp;clientId=cwicsmart"&gt;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&lt;parameters:Parameter name="searchTerms" value="{searchTerms}"/&gt;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&lt;parameters:Parameter name="geoBox" value="{geo:box}" minimum="0" maximum="1"/&gt;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&lt;/Url&gt;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3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CwicSmart – granule search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CWICSmart Granule Page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9159" r="-19159"/>
          <a:stretch>
            <a:fillRect/>
          </a:stretch>
        </p:blipFill>
        <p:spPr/>
      </p:pic>
      <p:sp>
        <p:nvSpPr>
          <p:cNvPr id="7" name="Rectangular Callout 6"/>
          <p:cNvSpPr/>
          <p:nvPr/>
        </p:nvSpPr>
        <p:spPr>
          <a:xfrm>
            <a:off x="342254" y="3356846"/>
            <a:ext cx="5967966" cy="951521"/>
          </a:xfrm>
          <a:prstGeom prst="wedgeRectCallout">
            <a:avLst>
              <a:gd name="adj1" fmla="val -23809"/>
              <a:gd name="adj2" fmla="val 69967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200" dirty="0" smtClean="0">
                <a:latin typeface="Courier"/>
                <a:cs typeface="Courier"/>
              </a:rPr>
              <a:t>&lt;link href="http://e4ftl01.cr.usgs.gov//WORKING/BRWS/Browse.001/2006.09.29/BROWSE.MCD43B4.A2000049.h14v10.005.2006269064726.1.jpg" hreflang="en-US" </a:t>
            </a:r>
            <a:r>
              <a:rPr lang="en-US" sz="1200" b="1" dirty="0" smtClean="0">
                <a:latin typeface="Courier"/>
                <a:cs typeface="Courier"/>
              </a:rPr>
              <a:t>rel="icon" </a:t>
            </a:r>
            <a:r>
              <a:rPr lang="en-US" sz="1200" dirty="0" smtClean="0">
                <a:latin typeface="Courier"/>
                <a:cs typeface="Courier"/>
              </a:rPr>
              <a:t>title=" (BROWSE)" type="image/jpeg"/&gt;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2718834" y="4955343"/>
            <a:ext cx="5967966" cy="701563"/>
          </a:xfrm>
          <a:prstGeom prst="wedgeRectCallout">
            <a:avLst>
              <a:gd name="adj1" fmla="val -62201"/>
              <a:gd name="adj2" fmla="val -72023"/>
            </a:avLst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200" dirty="0" smtClean="0">
                <a:cs typeface="Courier"/>
              </a:rPr>
              <a:t>&lt;link href=“foo.hdf" hreflang="en-US" </a:t>
            </a:r>
            <a:r>
              <a:rPr lang="en-US" sz="1200" b="1" dirty="0" smtClean="0">
                <a:cs typeface="Courier"/>
              </a:rPr>
              <a:t>rel=”enclosure" </a:t>
            </a:r>
            <a:r>
              <a:rPr lang="en-US" sz="1200" dirty="0" smtClean="0">
                <a:cs typeface="Courier"/>
              </a:rPr>
              <a:t>title=”Data Link" type=“</a:t>
            </a:r>
            <a:r>
              <a:rPr lang="en-US" sz="1200" dirty="0" smtClean="0"/>
              <a:t>application/x-hdf</a:t>
            </a:r>
            <a:r>
              <a:rPr lang="en-US" sz="1200" dirty="0" smtClean="0">
                <a:cs typeface="Courier"/>
              </a:rPr>
              <a:t>"/&gt;</a:t>
            </a:r>
            <a:endParaRPr lang="en-US" sz="1200" dirty="0"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254" y="4064060"/>
            <a:ext cx="8556316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&lt;Url type="application/atom+xml" template="http://cwic.wgiss.ceos.org/opensearch/granules.atom?datasetId=</a:t>
            </a:r>
            <a:r>
              <a:rPr lang="en-US" sz="1600" b="1" dirty="0" smtClean="0">
                <a:solidFill>
                  <a:srgbClr val="FFFFFF"/>
                </a:solidFill>
              </a:rPr>
              <a:t>MCD43B45</a:t>
            </a:r>
            <a:r>
              <a:rPr lang="en-US" sz="1600" dirty="0" smtClean="0">
                <a:solidFill>
                  <a:srgbClr val="FFFFFF"/>
                </a:solidFill>
              </a:rPr>
              <a:t>&amp;amp;geoBox={geo:box?}&amp;amp;clientId=cwicsmart"&gt; &lt;params:Parameter name="geoBox" value="{geo:box}" title="inventory which has a spatial extent overlapping this bounding box" minimum="0"/&gt; &lt;params:Parameter name="timeStart" value="{time:start}" title="inventory which has a temporal extent containing this start time" minimum="0" minInclusive="2000-02-18" maxExclusive="2014-06-16"/&gt; &lt;params:Parameter name="timeEnd" value="{time:end}" title="inventory which has a temporal extent containing this end time" minimum="0" minExclusive="2000-02-18" maxInclusive="2014-06-16"/&gt; &lt;/Url&gt; </a:t>
            </a:r>
            <a:endParaRPr 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Using other APIs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CwicSmart Custom OSD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778" y="1622070"/>
            <a:ext cx="6349846" cy="4507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Compliance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Complian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54585"/>
            <a:ext cx="8229600" cy="455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 conclusion…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03614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Code your OS service to the CEOS Developer Guide to gain a 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ready-made client*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simple gateway into the CWIC system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Code your OS client to the CEOS Developer Guide to gain a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 gateway into the IDN/CWIC aggregation of providers</a:t>
            </a:r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 We need to get a lot more compliance boxes checked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9518" y="5985112"/>
            <a:ext cx="1789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Pending open-sourcing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35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691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Where is it?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3475167"/>
            <a:ext cx="8229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http://ceos.org/document_management/Working_Groups/WGISS/Projects/CWIC/OpenSearch/CEOS Open Search Developer Guide.docx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3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2"/>
          <p:cNvSpPr>
            <a:spLocks noGrp="1"/>
          </p:cNvSpPr>
          <p:nvPr>
            <p:ph type="title"/>
          </p:nvPr>
        </p:nvSpPr>
        <p:spPr>
          <a:xfrm>
            <a:off x="457200" y="1249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Why two CEOS documents?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CEOS Best Practices</a:t>
            </a:r>
          </a:p>
          <a:p>
            <a:pPr lvl="1"/>
            <a:r>
              <a:rPr lang="en-US" dirty="0" smtClean="0"/>
              <a:t>how to implement an Open Search implementation for an earth science data provider</a:t>
            </a:r>
          </a:p>
          <a:p>
            <a:r>
              <a:rPr lang="en-US" b="1" dirty="0" smtClean="0"/>
              <a:t>CEOS Developer Guide</a:t>
            </a:r>
            <a:endParaRPr lang="en-US" dirty="0" smtClean="0"/>
          </a:p>
          <a:p>
            <a:pPr lvl="1"/>
            <a:r>
              <a:rPr lang="en-US" dirty="0" smtClean="0"/>
              <a:t>client and server focus </a:t>
            </a:r>
          </a:p>
          <a:p>
            <a:pPr lvl="1"/>
            <a:r>
              <a:rPr lang="en-US" dirty="0" smtClean="0"/>
              <a:t>how to link two providers together via two-step</a:t>
            </a:r>
          </a:p>
          <a:p>
            <a:pPr lvl="1"/>
            <a:r>
              <a:rPr lang="en-US" dirty="0" smtClean="0"/>
              <a:t>handbook for CWICSmart, IDN and CWIC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2"/>
          <p:cNvSpPr>
            <a:spLocks noGrp="1"/>
          </p:cNvSpPr>
          <p:nvPr>
            <p:ph type="title"/>
          </p:nvPr>
        </p:nvSpPr>
        <p:spPr>
          <a:xfrm>
            <a:off x="457200" y="1249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What is the development guide?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Originally a set of guidelines for</a:t>
            </a:r>
          </a:p>
          <a:p>
            <a:pPr lvl="1"/>
            <a:r>
              <a:rPr lang="en-US" dirty="0" smtClean="0"/>
              <a:t>Interoperability of IDN and CWIC Open Search APIs</a:t>
            </a:r>
          </a:p>
          <a:p>
            <a:pPr lvl="1"/>
            <a:r>
              <a:rPr lang="en-US" dirty="0" smtClean="0"/>
              <a:t>Programmatic construction of a user interface to the IDN and CWIC OpenSearch APIs</a:t>
            </a:r>
          </a:p>
          <a:p>
            <a:r>
              <a:rPr lang="en-US" dirty="0" smtClean="0"/>
              <a:t>It is now a set of guidelines for</a:t>
            </a:r>
          </a:p>
          <a:p>
            <a:pPr lvl="1"/>
            <a:r>
              <a:rPr lang="en-US" dirty="0" smtClean="0"/>
              <a:t>General earth data Open Search API interoperability</a:t>
            </a:r>
          </a:p>
          <a:p>
            <a:pPr lvl="1"/>
            <a:r>
              <a:rPr lang="en-US" dirty="0" smtClean="0"/>
              <a:t>Enabling the use of CWICSmart as a client to your Open Search API</a:t>
            </a:r>
          </a:p>
          <a:p>
            <a:pPr lvl="1"/>
            <a:r>
              <a:rPr lang="en-US" dirty="0" smtClean="0"/>
              <a:t>Client and server development for Open Search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Built on top of the CEOS Open Search Best Practices document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Specifications, Best Practices &amp; </a:t>
            </a:r>
            <a:r>
              <a:rPr lang="en-US" sz="440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Guidelines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7518" y="4757396"/>
            <a:ext cx="8229600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 Specification 1.1 draft 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7516" y="4269997"/>
            <a:ext cx="4075115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 Geo extension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2633" y="4269997"/>
            <a:ext cx="4154485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 Time extension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7519" y="3774839"/>
            <a:ext cx="4075115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 Relevancy extension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92634" y="3774839"/>
            <a:ext cx="4154486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Search Parameter extension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2633" y="2800042"/>
            <a:ext cx="4154485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CEOS Best Practices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17517" y="2312643"/>
            <a:ext cx="8229601" cy="974798"/>
            <a:chOff x="417517" y="2312643"/>
            <a:chExt cx="8229601" cy="974798"/>
          </a:xfrm>
        </p:grpSpPr>
        <p:sp>
          <p:nvSpPr>
            <p:cNvPr id="9" name="Rectangle 8"/>
            <p:cNvSpPr/>
            <p:nvPr/>
          </p:nvSpPr>
          <p:spPr>
            <a:xfrm>
              <a:off x="417517" y="2800042"/>
              <a:ext cx="4075109" cy="48739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ESIP Best Practices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7518" y="2312643"/>
              <a:ext cx="8229600" cy="4873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CEOS Developers Guide</a:t>
              </a:r>
              <a:endParaRPr lang="en-US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17515" y="3287440"/>
            <a:ext cx="4075115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OGC 10-032r8 – Geo and Time ext.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92627" y="3287440"/>
            <a:ext cx="4154489" cy="487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OGC 13-026r5 EO products 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3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03530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Conform to the Open Search Specification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Conform to the relevancy and parameter extensions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Conform to the OGC extensions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Take pertinent ideas from ESIP best practices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Spatial (MBR) extents for all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our own recommendations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Make best attempt at coercing clients to provide client ids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Extend ESIP ‘two step’ idea to link IDN dataset -&gt; CWIC granule searching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Embrace hypermedia - HATEOAS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 smtClean="0"/>
              <a:t>Navigation by ‘first’, ‘prev’, ‘self’, ‘next’ and ‘last’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 smtClean="0"/>
              <a:t>Media types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Relevance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Utilizing the parameter extension for better clarity of service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Temporal (Dublin Core) extent representation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Propagation of parameters from collection to granule resource</a:t>
            </a:r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457200" y="1065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chemeClr val="bg1"/>
                </a:solidFill>
                <a:latin typeface="Avenir Heavy"/>
                <a:ea typeface="+mj-ea"/>
                <a:cs typeface="Avenir Heavy"/>
              </a:rPr>
              <a:t>Searching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venir Heavy"/>
              <a:ea typeface="+mj-ea"/>
              <a:cs typeface="Avenir Heavy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457200" y="2160319"/>
            <a:ext cx="8023451" cy="3094258"/>
            <a:chOff x="457201" y="3460252"/>
            <a:chExt cx="8023451" cy="2826415"/>
          </a:xfrm>
        </p:grpSpPr>
        <p:grpSp>
          <p:nvGrpSpPr>
            <p:cNvPr id="3" name="Group 30"/>
            <p:cNvGrpSpPr/>
            <p:nvPr/>
          </p:nvGrpSpPr>
          <p:grpSpPr>
            <a:xfrm>
              <a:off x="457201" y="4788857"/>
              <a:ext cx="2942894" cy="1497810"/>
              <a:chOff x="457200" y="3533363"/>
              <a:chExt cx="2942894" cy="1497810"/>
            </a:xfrm>
          </p:grpSpPr>
          <p:sp>
            <p:nvSpPr>
              <p:cNvPr id="27" name="Pentagon 26"/>
              <p:cNvSpPr/>
              <p:nvPr/>
            </p:nvSpPr>
            <p:spPr>
              <a:xfrm>
                <a:off x="457200" y="3533363"/>
                <a:ext cx="294289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HTTP GET Request</a:t>
                </a:r>
                <a:endParaRPr lang="en-US" sz="1400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7201" y="4017995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keyword = air temperature</a:t>
                </a:r>
                <a:endParaRPr lang="en-US" sz="1200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57201" y="4355721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bounding_box = 39.1 -96.6 39.1 -96.6 </a:t>
                </a:r>
                <a:endParaRPr lang="en-US" sz="120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57201" y="4693447"/>
                <a:ext cx="2942893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start_date = 2013-11-13T00:00:00Z </a:t>
                </a:r>
                <a:endParaRPr lang="en-US" sz="1200" dirty="0"/>
              </a:p>
            </p:txBody>
          </p:sp>
        </p:grpSp>
        <p:grpSp>
          <p:nvGrpSpPr>
            <p:cNvPr id="5" name="Group 31"/>
            <p:cNvGrpSpPr/>
            <p:nvPr/>
          </p:nvGrpSpPr>
          <p:grpSpPr>
            <a:xfrm>
              <a:off x="5579738" y="3775679"/>
              <a:ext cx="2900914" cy="2510988"/>
              <a:chOff x="5579736" y="3533363"/>
              <a:chExt cx="2900914" cy="2510988"/>
            </a:xfrm>
          </p:grpSpPr>
          <p:sp>
            <p:nvSpPr>
              <p:cNvPr id="14" name="Pentagon 13"/>
              <p:cNvSpPr/>
              <p:nvPr/>
            </p:nvSpPr>
            <p:spPr>
              <a:xfrm>
                <a:off x="5579737" y="3533363"/>
                <a:ext cx="290091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HTTP Response</a:t>
                </a:r>
                <a:endParaRPr lang="en-US" sz="14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79736" y="4017995"/>
                <a:ext cx="145045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ID</a:t>
                </a:r>
                <a:endParaRPr lang="en-US" sz="140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79737" y="4355721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Spatial Extent</a:t>
                </a:r>
                <a:endParaRPr lang="en-US" sz="1400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579737" y="4693447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Temporal Extent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579737" y="5031173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Metadata Link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579737" y="5706625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Data Link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579737" y="5368899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Search Link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030193" y="4017995"/>
                <a:ext cx="145045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ID</a:t>
                </a:r>
                <a:endParaRPr lang="en-US" sz="1400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7030194" y="4355721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Spatial Extent</a:t>
                </a:r>
                <a:endParaRPr lang="en-US" sz="1400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030194" y="4693447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Temporal Extent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030194" y="5031173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Metadata Link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030194" y="5706625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Data Link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030194" y="5368899"/>
                <a:ext cx="145045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Search Link</a:t>
                </a:r>
              </a:p>
            </p:txBody>
          </p:sp>
        </p:grpSp>
        <p:sp>
          <p:nvSpPr>
            <p:cNvPr id="9" name="Right Arrow 8"/>
            <p:cNvSpPr/>
            <p:nvPr/>
          </p:nvSpPr>
          <p:spPr>
            <a:xfrm>
              <a:off x="3940108" y="5368899"/>
              <a:ext cx="978408" cy="484632"/>
            </a:xfrm>
            <a:prstGeom prst="right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36"/>
            <p:cNvGrpSpPr/>
            <p:nvPr/>
          </p:nvGrpSpPr>
          <p:grpSpPr>
            <a:xfrm>
              <a:off x="457202" y="3460252"/>
              <a:ext cx="2942893" cy="1328605"/>
              <a:chOff x="457202" y="3460252"/>
              <a:chExt cx="2942893" cy="132860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7202" y="3460252"/>
                <a:ext cx="2942893" cy="997775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Open Search Descriptor Document</a:t>
                </a:r>
                <a:endParaRPr lang="en-US" sz="1600" dirty="0"/>
              </a:p>
            </p:txBody>
          </p:sp>
          <p:sp>
            <p:nvSpPr>
              <p:cNvPr id="13" name="Right Arrow 12"/>
              <p:cNvSpPr/>
              <p:nvPr/>
            </p:nvSpPr>
            <p:spPr>
              <a:xfrm rot="5400000">
                <a:off x="1770862" y="4386542"/>
                <a:ext cx="319998" cy="484632"/>
              </a:xfrm>
              <a:prstGeom prst="rightArrow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1" name="Rectangle 30"/>
          <p:cNvSpPr/>
          <p:nvPr/>
        </p:nvSpPr>
        <p:spPr>
          <a:xfrm>
            <a:off x="457200" y="1560154"/>
            <a:ext cx="80234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1400" b="1" dirty="0" smtClean="0">
                <a:latin typeface="Courier"/>
                <a:cs typeface="Courier"/>
              </a:rPr>
              <a:t>HTTP GET cwic.wgiss.ceos.org/opensearch/dataset/descriptor_document.xml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9748" y="5628768"/>
            <a:ext cx="8377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None/>
            </a:pPr>
            <a:r>
              <a:rPr lang="en-US" sz="1400" b="1" dirty="0" smtClean="0">
                <a:latin typeface="Courier"/>
                <a:cs typeface="Courier"/>
              </a:rPr>
              <a:t>HTTP GET cwic.wgiss.ceos.org/opensearch/datasets.atom?searchTerms=modis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title"/>
          </p:nvPr>
        </p:nvSpPr>
        <p:spPr>
          <a:xfrm>
            <a:off x="457203" y="10915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Two-step searching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57200" y="1695065"/>
            <a:ext cx="8170762" cy="4410924"/>
            <a:chOff x="457200" y="1695065"/>
            <a:chExt cx="8170762" cy="4410924"/>
          </a:xfrm>
        </p:grpSpPr>
        <p:sp>
          <p:nvSpPr>
            <p:cNvPr id="36" name="Pentagon 35"/>
            <p:cNvSpPr/>
            <p:nvPr/>
          </p:nvSpPr>
          <p:spPr>
            <a:xfrm>
              <a:off x="5767246" y="2962045"/>
              <a:ext cx="2250098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Franklin Gothic Book (Body)"/>
                  <a:cs typeface="Franklin Gothic Book (Body)"/>
                </a:rPr>
                <a:t>HTTP GET Request</a:t>
              </a:r>
              <a:endParaRPr lang="en-US" sz="1400" dirty="0">
                <a:latin typeface="Franklin Gothic Book (Body)"/>
                <a:cs typeface="Franklin Gothic Book (Body)"/>
              </a:endParaRPr>
            </a:p>
          </p:txBody>
        </p:sp>
        <p:sp>
          <p:nvSpPr>
            <p:cNvPr id="39" name="Pentagon 38"/>
            <p:cNvSpPr/>
            <p:nvPr/>
          </p:nvSpPr>
          <p:spPr>
            <a:xfrm>
              <a:off x="457203" y="3750711"/>
              <a:ext cx="3471333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HTTP Response</a:t>
              </a:r>
              <a:endParaRPr lang="en-US" sz="1400" dirty="0"/>
            </a:p>
          </p:txBody>
        </p:sp>
        <p:grpSp>
          <p:nvGrpSpPr>
            <p:cNvPr id="40" name="Group 42"/>
            <p:cNvGrpSpPr/>
            <p:nvPr/>
          </p:nvGrpSpPr>
          <p:grpSpPr>
            <a:xfrm>
              <a:off x="457200" y="4609619"/>
              <a:ext cx="1735668" cy="1496370"/>
              <a:chOff x="191488" y="4871355"/>
              <a:chExt cx="1735668" cy="1688630"/>
            </a:xfrm>
          </p:grpSpPr>
          <p:sp>
            <p:nvSpPr>
              <p:cNvPr id="65" name="Rectangle 14"/>
              <p:cNvSpPr/>
              <p:nvPr/>
            </p:nvSpPr>
            <p:spPr>
              <a:xfrm>
                <a:off x="191490" y="4871355"/>
                <a:ext cx="1735666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Atom Entry 1</a:t>
                </a:r>
                <a:endParaRPr lang="en-US" sz="1400" dirty="0"/>
              </a:p>
            </p:txBody>
          </p:sp>
          <p:sp>
            <p:nvSpPr>
              <p:cNvPr id="66" name="Rectangle 17"/>
              <p:cNvSpPr/>
              <p:nvPr/>
            </p:nvSpPr>
            <p:spPr>
              <a:xfrm>
                <a:off x="191489" y="5209081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Metadata Link</a:t>
                </a:r>
              </a:p>
            </p:txBody>
          </p:sp>
          <p:sp>
            <p:nvSpPr>
              <p:cNvPr id="67" name="Rectangle 18"/>
              <p:cNvSpPr/>
              <p:nvPr/>
            </p:nvSpPr>
            <p:spPr>
              <a:xfrm>
                <a:off x="191489" y="5884533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Data Link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91489" y="5546807"/>
                <a:ext cx="1735665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Search Link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91488" y="6222259"/>
                <a:ext cx="1735667" cy="337726"/>
              </a:xfrm>
              <a:prstGeom prst="rect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Documentation Link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>
            <a:xfrm>
              <a:off x="2192870" y="4609619"/>
              <a:ext cx="1735666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Atom Entry 2</a:t>
              </a:r>
              <a:endParaRPr lang="en-US" sz="1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92869" y="4908893"/>
              <a:ext cx="1735665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Metadata Link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192869" y="5507441"/>
              <a:ext cx="1735665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Data Link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192872" y="5208167"/>
              <a:ext cx="1735665" cy="299274"/>
            </a:xfrm>
            <a:prstGeom prst="rect">
              <a:avLst/>
            </a:prstGeom>
            <a:solidFill>
              <a:srgbClr val="B7DEE8"/>
            </a:solidFill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Search Link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92868" y="5806715"/>
              <a:ext cx="1735667" cy="299274"/>
            </a:xfrm>
            <a:prstGeom prst="rect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Documentation Link</a:t>
              </a:r>
            </a:p>
          </p:txBody>
        </p:sp>
        <p:sp>
          <p:nvSpPr>
            <p:cNvPr id="46" name="Pentagon 45"/>
            <p:cNvSpPr/>
            <p:nvPr/>
          </p:nvSpPr>
          <p:spPr>
            <a:xfrm>
              <a:off x="457201" y="4180165"/>
              <a:ext cx="3471336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Parent ATOM Feed</a:t>
              </a:r>
              <a:endParaRPr lang="en-US" sz="1400" dirty="0"/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6649975" y="2371837"/>
              <a:ext cx="484632" cy="590209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8" name="Group 42"/>
            <p:cNvGrpSpPr/>
            <p:nvPr/>
          </p:nvGrpSpPr>
          <p:grpSpPr>
            <a:xfrm>
              <a:off x="5156625" y="3750711"/>
              <a:ext cx="3471337" cy="2355278"/>
              <a:chOff x="191485" y="3767293"/>
              <a:chExt cx="3471337" cy="2657894"/>
            </a:xfrm>
          </p:grpSpPr>
          <p:sp>
            <p:nvSpPr>
              <p:cNvPr id="51" name="Pentagon 50"/>
              <p:cNvSpPr/>
              <p:nvPr/>
            </p:nvSpPr>
            <p:spPr>
              <a:xfrm>
                <a:off x="191488" y="3767293"/>
                <a:ext cx="3471333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HTTP Response</a:t>
                </a:r>
                <a:endParaRPr lang="en-US" sz="1400" dirty="0"/>
              </a:p>
            </p:txBody>
          </p:sp>
          <p:grpSp>
            <p:nvGrpSpPr>
              <p:cNvPr id="52" name="Group 42"/>
              <p:cNvGrpSpPr/>
              <p:nvPr/>
            </p:nvGrpSpPr>
            <p:grpSpPr>
              <a:xfrm>
                <a:off x="191485" y="4736557"/>
                <a:ext cx="1735668" cy="1688630"/>
                <a:chOff x="191488" y="4871355"/>
                <a:chExt cx="1735668" cy="168863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91490" y="4871355"/>
                  <a:ext cx="1735666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Atom Entry 1</a:t>
                  </a:r>
                  <a:endParaRPr lang="en-US" sz="1400" dirty="0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191489" y="5209081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Metadata Link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191489" y="5884533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Data Link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91489" y="5546807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Search Link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91488" y="6222259"/>
                  <a:ext cx="1735667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Documentation Link</a:t>
                  </a:r>
                </a:p>
              </p:txBody>
            </p:sp>
          </p:grpSp>
          <p:grpSp>
            <p:nvGrpSpPr>
              <p:cNvPr id="53" name="Group 50"/>
              <p:cNvGrpSpPr/>
              <p:nvPr/>
            </p:nvGrpSpPr>
            <p:grpSpPr>
              <a:xfrm>
                <a:off x="1927153" y="4736557"/>
                <a:ext cx="1735668" cy="1688630"/>
                <a:chOff x="191488" y="4871355"/>
                <a:chExt cx="1735668" cy="1688630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191490" y="4871355"/>
                  <a:ext cx="1735666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Atom Entry 2</a:t>
                  </a:r>
                  <a:endParaRPr lang="en-US" sz="1400" dirty="0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91489" y="5209081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Metadata Link</a:t>
                  </a:r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191489" y="5884533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Data Link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191489" y="5546807"/>
                  <a:ext cx="1735665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Search Link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191488" y="6222259"/>
                  <a:ext cx="1735667" cy="337726"/>
                </a:xfrm>
                <a:prstGeom prst="rect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Documentation Link</a:t>
                  </a:r>
                </a:p>
              </p:txBody>
            </p:sp>
          </p:grpSp>
          <p:sp>
            <p:nvSpPr>
              <p:cNvPr id="54" name="Pentagon 53"/>
              <p:cNvSpPr/>
              <p:nvPr/>
            </p:nvSpPr>
            <p:spPr>
              <a:xfrm>
                <a:off x="191486" y="4251925"/>
                <a:ext cx="3471336" cy="484632"/>
              </a:xfrm>
              <a:prstGeom prst="homePlate">
                <a:avLst>
                  <a:gd name="adj" fmla="val 0"/>
                </a:avLst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Child ATOM Feed</a:t>
                </a:r>
                <a:endParaRPr lang="en-US" sz="1400" dirty="0"/>
              </a:p>
            </p:txBody>
          </p:sp>
        </p:grpSp>
        <p:sp>
          <p:nvSpPr>
            <p:cNvPr id="49" name="Down Arrow 48"/>
            <p:cNvSpPr/>
            <p:nvPr/>
          </p:nvSpPr>
          <p:spPr>
            <a:xfrm>
              <a:off x="6649975" y="3391499"/>
              <a:ext cx="484632" cy="359212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Pentagon 69"/>
            <p:cNvSpPr/>
            <p:nvPr/>
          </p:nvSpPr>
          <p:spPr>
            <a:xfrm>
              <a:off x="1067821" y="2962045"/>
              <a:ext cx="2250098" cy="429454"/>
            </a:xfrm>
            <a:prstGeom prst="homePlate">
              <a:avLst>
                <a:gd name="adj" fmla="val 0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HTTP GET Request</a:t>
              </a:r>
              <a:endParaRPr lang="en-US" sz="1400" dirty="0"/>
            </a:p>
          </p:txBody>
        </p:sp>
        <p:sp>
          <p:nvSpPr>
            <p:cNvPr id="71" name="Down Arrow 70"/>
            <p:cNvSpPr/>
            <p:nvPr/>
          </p:nvSpPr>
          <p:spPr>
            <a:xfrm>
              <a:off x="1950550" y="2371837"/>
              <a:ext cx="484632" cy="590209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Down Arrow 71"/>
            <p:cNvSpPr/>
            <p:nvPr/>
          </p:nvSpPr>
          <p:spPr>
            <a:xfrm>
              <a:off x="1950550" y="3391499"/>
              <a:ext cx="484632" cy="359212"/>
            </a:xfrm>
            <a:prstGeom prst="downArrow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457203" y="1695065"/>
              <a:ext cx="3471333" cy="78526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Parent OSDD</a:t>
              </a:r>
              <a:endParaRPr lang="en-US" sz="1400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156624" y="1695065"/>
              <a:ext cx="3471337" cy="78526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Child OSDD</a:t>
              </a:r>
              <a:endParaRPr lang="en-US" sz="1400" dirty="0"/>
            </a:p>
          </p:txBody>
        </p:sp>
        <p:cxnSp>
          <p:nvCxnSpPr>
            <p:cNvPr id="75" name="Elbow Connector 74"/>
            <p:cNvCxnSpPr>
              <a:stCxn id="44" idx="3"/>
              <a:endCxn id="38" idx="2"/>
            </p:cNvCxnSpPr>
            <p:nvPr/>
          </p:nvCxnSpPr>
          <p:spPr>
            <a:xfrm flipV="1">
              <a:off x="3928537" y="2087697"/>
              <a:ext cx="1228087" cy="327010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3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 action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schematic.png"/>
          <p:cNvPicPr>
            <a:picLocks noGrp="1" noChangeAspect="1"/>
          </p:cNvPicPr>
          <p:nvPr>
            <p:ph idx="1"/>
          </p:nvPr>
        </p:nvPicPr>
        <p:blipFill>
          <a:blip r:embed="rId3"/>
          <a:srcRect t="-276658" b="-2766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157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CwicSmart 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https://api.echo.nasa.gov/cwic-smart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b="1" dirty="0" smtClean="0"/>
              <a:t>A Programmatic OpenSearch Client</a:t>
            </a:r>
          </a:p>
          <a:p>
            <a:pPr algn="ctr"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Any Open Search implementation that conforms to the</a:t>
            </a:r>
          </a:p>
          <a:p>
            <a:pPr>
              <a:buNone/>
            </a:pPr>
            <a:r>
              <a:rPr lang="en-US" sz="2400" dirty="0" smtClean="0"/>
              <a:t>CEOS Developer Guide* can be queried using CwicSmart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sz="1200" dirty="0" smtClean="0"/>
              <a:t>* Conforming to base OpenSearch spec gives reduced feature set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rthdata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Earthdata.thmx</Template>
  <TotalTime>9982</TotalTime>
  <Words>1471</Words>
  <Application>Microsoft Office PowerPoint</Application>
  <PresentationFormat>On-screen Show (4:3)</PresentationFormat>
  <Paragraphs>222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Earthdata</vt:lpstr>
      <vt:lpstr>CEOS Open Search Developer Guide</vt:lpstr>
      <vt:lpstr>Why two CEOS documents?</vt:lpstr>
      <vt:lpstr>What is the development guide?</vt:lpstr>
      <vt:lpstr>PowerPoint Presentation</vt:lpstr>
      <vt:lpstr>In detail</vt:lpstr>
      <vt:lpstr>PowerPoint Presentation</vt:lpstr>
      <vt:lpstr>Two-step searching</vt:lpstr>
      <vt:lpstr>In action</vt:lpstr>
      <vt:lpstr>CwicSmart overview</vt:lpstr>
      <vt:lpstr>CwicSmart - home</vt:lpstr>
      <vt:lpstr>CwicSmart – dataset search</vt:lpstr>
      <vt:lpstr>CwicSmart – granule search</vt:lpstr>
      <vt:lpstr>Using other APIs</vt:lpstr>
      <vt:lpstr>Compliance</vt:lpstr>
      <vt:lpstr>In conclusion…</vt:lpstr>
      <vt:lpstr>Where is it?</vt:lpstr>
      <vt:lpstr>Questions?</vt:lpstr>
    </vt:vector>
  </TitlesOfParts>
  <Company>ECHO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CWIC Open Search</dc:title>
  <dc:creator>Doug Newman</dc:creator>
  <cp:lastModifiedBy>Anne</cp:lastModifiedBy>
  <cp:revision>138</cp:revision>
  <dcterms:created xsi:type="dcterms:W3CDTF">2015-05-07T15:57:10Z</dcterms:created>
  <dcterms:modified xsi:type="dcterms:W3CDTF">2015-06-24T18:53:06Z</dcterms:modified>
</cp:coreProperties>
</file>