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2" r:id="rId1"/>
    <p:sldMasterId id="2147483670" r:id="rId2"/>
  </p:sldMasterIdLst>
  <p:notesMasterIdLst>
    <p:notesMasterId r:id="rId16"/>
  </p:notesMasterIdLst>
  <p:handoutMasterIdLst>
    <p:handoutMasterId r:id="rId17"/>
  </p:handoutMasterIdLst>
  <p:sldIdLst>
    <p:sldId id="309" r:id="rId3"/>
    <p:sldId id="422" r:id="rId4"/>
    <p:sldId id="453" r:id="rId5"/>
    <p:sldId id="432" r:id="rId6"/>
    <p:sldId id="460" r:id="rId7"/>
    <p:sldId id="433" r:id="rId8"/>
    <p:sldId id="434" r:id="rId9"/>
    <p:sldId id="457" r:id="rId10"/>
    <p:sldId id="458" r:id="rId11"/>
    <p:sldId id="455" r:id="rId12"/>
    <p:sldId id="459" r:id="rId13"/>
    <p:sldId id="452" r:id="rId14"/>
    <p:sldId id="461" r:id="rId15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河合　淳" initials="A.K." lastIdx="1" clrIdx="0"/>
  <p:cmAuthor id="1" name="S.H. Miura" initials="sh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FFFF"/>
    <a:srgbClr val="FF0000"/>
    <a:srgbClr val="FFCCCC"/>
    <a:srgbClr val="2C7C9F"/>
    <a:srgbClr val="CCCC00"/>
    <a:srgbClr val="009900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83000" autoAdjust="0"/>
  </p:normalViewPr>
  <p:slideViewPr>
    <p:cSldViewPr>
      <p:cViewPr>
        <p:scale>
          <a:sx n="100" d="100"/>
          <a:sy n="100" d="100"/>
        </p:scale>
        <p:origin x="-30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924" y="-80"/>
      </p:cViewPr>
      <p:guideLst>
        <p:guide orient="horz" pos="3107"/>
        <p:guide pos="21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uroiwa\Documents\FY27%20&#12511;&#12483;&#12471;&#12519;&#12531;&#36939;&#29992;&#20849;&#36890;\WGISS-39\&#27700;&#12509;&#12540;&#12479;&#12523;&#12450;&#12463;&#12475;&#12473;&#25968;&#12398;&#12525;&#1246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Sheet1!$E$9</c:f>
              <c:strCache>
                <c:ptCount val="1"/>
                <c:pt idx="0">
                  <c:v>Visitors</c:v>
                </c:pt>
              </c:strCache>
            </c:strRef>
          </c:tx>
          <c:invertIfNegative val="0"/>
          <c:cat>
            <c:strRef>
              <c:f>Sheet1!$D$10:$D$22</c:f>
              <c:strCache>
                <c:ptCount val="13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</c:v>
                </c:pt>
                <c:pt idx="12">
                  <c:v>Apr</c:v>
                </c:pt>
              </c:strCache>
            </c:strRef>
          </c:cat>
          <c:val>
            <c:numRef>
              <c:f>Sheet1!$E$10:$E$22</c:f>
              <c:numCache>
                <c:formatCode>General</c:formatCode>
                <c:ptCount val="13"/>
                <c:pt idx="0">
                  <c:v>207</c:v>
                </c:pt>
                <c:pt idx="1">
                  <c:v>237</c:v>
                </c:pt>
                <c:pt idx="2">
                  <c:v>216</c:v>
                </c:pt>
                <c:pt idx="3">
                  <c:v>192</c:v>
                </c:pt>
                <c:pt idx="4">
                  <c:v>198</c:v>
                </c:pt>
                <c:pt idx="5">
                  <c:v>226</c:v>
                </c:pt>
                <c:pt idx="6">
                  <c:v>211</c:v>
                </c:pt>
                <c:pt idx="7">
                  <c:v>210</c:v>
                </c:pt>
                <c:pt idx="8">
                  <c:v>207</c:v>
                </c:pt>
                <c:pt idx="9">
                  <c:v>323</c:v>
                </c:pt>
                <c:pt idx="10">
                  <c:v>447</c:v>
                </c:pt>
                <c:pt idx="11">
                  <c:v>512</c:v>
                </c:pt>
                <c:pt idx="12">
                  <c:v>630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20879360"/>
        <c:axId val="121303424"/>
      </c:barChart>
      <c:lineChart>
        <c:grouping val="standard"/>
        <c:varyColors val="0"/>
        <c:ser>
          <c:idx val="1"/>
          <c:order val="1"/>
          <c:tx>
            <c:strRef>
              <c:f>Sheet1!$F$9</c:f>
              <c:strCache>
                <c:ptCount val="1"/>
                <c:pt idx="0">
                  <c:v>Users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Sheet1!$D$10:$D$22</c:f>
              <c:strCache>
                <c:ptCount val="13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</c:v>
                </c:pt>
                <c:pt idx="12">
                  <c:v>Apr</c:v>
                </c:pt>
              </c:strCache>
            </c:strRef>
          </c:cat>
          <c:val>
            <c:numRef>
              <c:f>Sheet1!$F$10:$F$22</c:f>
              <c:numCache>
                <c:formatCode>General</c:formatCode>
                <c:ptCount val="13"/>
                <c:pt idx="0">
                  <c:v>257</c:v>
                </c:pt>
                <c:pt idx="1">
                  <c:v>257</c:v>
                </c:pt>
                <c:pt idx="2">
                  <c:v>258</c:v>
                </c:pt>
                <c:pt idx="3">
                  <c:v>260</c:v>
                </c:pt>
                <c:pt idx="4">
                  <c:v>266</c:v>
                </c:pt>
                <c:pt idx="5">
                  <c:v>266</c:v>
                </c:pt>
                <c:pt idx="6">
                  <c:v>274</c:v>
                </c:pt>
                <c:pt idx="7">
                  <c:v>277</c:v>
                </c:pt>
                <c:pt idx="8">
                  <c:v>278</c:v>
                </c:pt>
                <c:pt idx="9">
                  <c:v>278</c:v>
                </c:pt>
                <c:pt idx="10">
                  <c:v>282</c:v>
                </c:pt>
                <c:pt idx="11">
                  <c:v>283</c:v>
                </c:pt>
                <c:pt idx="12">
                  <c:v>288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808384"/>
        <c:axId val="121305728"/>
      </c:lineChart>
      <c:catAx>
        <c:axId val="1208793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121303424"/>
        <c:crosses val="autoZero"/>
        <c:auto val="1"/>
        <c:lblAlgn val="ctr"/>
        <c:lblOffset val="100"/>
        <c:noMultiLvlLbl val="0"/>
      </c:catAx>
      <c:valAx>
        <c:axId val="121303424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lang="ja-JP"/>
                </a:pPr>
                <a:r>
                  <a:rPr lang="en-US"/>
                  <a:t>Visitors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120879360"/>
        <c:crosses val="autoZero"/>
        <c:crossBetween val="between"/>
      </c:valAx>
      <c:valAx>
        <c:axId val="12130572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lang="ja-JP"/>
                </a:pPr>
                <a:r>
                  <a:rPr lang="en-US"/>
                  <a:t>Users</a:t>
                </a:r>
                <a:endParaRPr lang="ja-JP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121808384"/>
        <c:crosses val="max"/>
        <c:crossBetween val="between"/>
      </c:valAx>
      <c:catAx>
        <c:axId val="121808384"/>
        <c:scaling>
          <c:orientation val="minMax"/>
        </c:scaling>
        <c:delete val="1"/>
        <c:axPos val="b"/>
        <c:majorTickMark val="out"/>
        <c:minorTickMark val="none"/>
        <c:tickLblPos val="none"/>
        <c:crossAx val="121305728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Verdana" pitchFamily="34" charset="0"/>
          <a:ea typeface="Verdana" pitchFamily="34" charset="0"/>
          <a:cs typeface="Verdana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9302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2" tIns="45307" rIns="90612" bIns="45307" numCol="1" anchor="t" anchorCtr="0" compatLnSpc="1">
            <a:prstTxWarp prst="textNoShape">
              <a:avLst/>
            </a:prstTxWarp>
          </a:bodyPr>
          <a:lstStyle>
            <a:lvl1pPr defTabSz="91410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890" y="2"/>
            <a:ext cx="2919302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2" tIns="45307" rIns="90612" bIns="45307" numCol="1" anchor="t" anchorCtr="0" compatLnSpc="1">
            <a:prstTxWarp prst="textNoShape">
              <a:avLst/>
            </a:prstTxWarp>
          </a:bodyPr>
          <a:lstStyle>
            <a:lvl1pPr algn="r" defTabSz="914104">
              <a:defRPr sz="1300">
                <a:latin typeface="Arial" charset="0"/>
              </a:defRPr>
            </a:lvl1pPr>
          </a:lstStyle>
          <a:p>
            <a:pPr>
              <a:defRPr/>
            </a:pPr>
            <a:fld id="{EFC10AD1-112E-4298-B907-B3AC89FD39B0}" type="datetime1">
              <a:rPr lang="en-US" altLang="ja-JP"/>
              <a:pPr>
                <a:defRPr/>
              </a:pPr>
              <a:t>6/24/2015</a:t>
            </a:fld>
            <a:endParaRPr lang="en-US" altLang="ja-JP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501"/>
            <a:ext cx="2919302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2" tIns="45307" rIns="90612" bIns="45307" numCol="1" anchor="b" anchorCtr="0" compatLnSpc="1">
            <a:prstTxWarp prst="textNoShape">
              <a:avLst/>
            </a:prstTxWarp>
          </a:bodyPr>
          <a:lstStyle>
            <a:lvl1pPr defTabSz="91410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890" y="9371501"/>
            <a:ext cx="2919302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2" tIns="45307" rIns="90612" bIns="45307" numCol="1" anchor="b" anchorCtr="0" compatLnSpc="1">
            <a:prstTxWarp prst="textNoShape">
              <a:avLst/>
            </a:prstTxWarp>
          </a:bodyPr>
          <a:lstStyle>
            <a:lvl1pPr algn="r" defTabSz="914104">
              <a:defRPr sz="1300">
                <a:latin typeface="Arial" charset="0"/>
              </a:defRPr>
            </a:lvl1pPr>
          </a:lstStyle>
          <a:p>
            <a:pPr>
              <a:defRPr/>
            </a:pPr>
            <a:fld id="{B510EBDF-A6B6-4988-8D0C-B31F93DF34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0091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9302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2" tIns="45307" rIns="90612" bIns="45307" numCol="1" anchor="t" anchorCtr="0" compatLnSpc="1">
            <a:prstTxWarp prst="textNoShape">
              <a:avLst/>
            </a:prstTxWarp>
          </a:bodyPr>
          <a:lstStyle>
            <a:lvl1pPr defTabSz="91410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890" y="2"/>
            <a:ext cx="2919302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2" tIns="45307" rIns="90612" bIns="45307" numCol="1" anchor="t" anchorCtr="0" compatLnSpc="1">
            <a:prstTxWarp prst="textNoShape">
              <a:avLst/>
            </a:prstTxWarp>
          </a:bodyPr>
          <a:lstStyle>
            <a:lvl1pPr algn="r" defTabSz="914104">
              <a:defRPr sz="1300">
                <a:latin typeface="Arial" charset="0"/>
              </a:defRPr>
            </a:lvl1pPr>
          </a:lstStyle>
          <a:p>
            <a:pPr>
              <a:defRPr/>
            </a:pPr>
            <a:fld id="{A1926CF6-B9A8-4AD7-A6E2-40228EFAF9B3}" type="datetime1">
              <a:rPr lang="en-US" altLang="ja-JP"/>
              <a:pPr>
                <a:defRPr/>
              </a:pPr>
              <a:t>6/24/2015</a:t>
            </a:fld>
            <a:endParaRPr lang="en-US" altLang="ja-JP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41363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049" y="4686540"/>
            <a:ext cx="5387668" cy="443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2" tIns="45307" rIns="90612" bIns="453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</a:t>
            </a:r>
            <a:r>
              <a:rPr lang="en-US" altLang="ja-JP" noProof="0" smtClean="0"/>
              <a:t> </a:t>
            </a:r>
            <a:r>
              <a:rPr lang="ja-JP" altLang="en-US" noProof="0" smtClean="0"/>
              <a:t>テキストの書式設定</a:t>
            </a:r>
            <a:endParaRPr lang="en-US" altLang="ja-JP" noProof="0" smtClean="0"/>
          </a:p>
          <a:p>
            <a:pPr lvl="1"/>
            <a:r>
              <a:rPr lang="ja-JP" altLang="en-US" noProof="0" smtClean="0"/>
              <a:t>第</a:t>
            </a:r>
            <a:r>
              <a:rPr lang="en-US" altLang="ja-JP" noProof="0" smtClean="0"/>
              <a:t> 2 </a:t>
            </a:r>
            <a:r>
              <a:rPr lang="ja-JP" altLang="en-US" noProof="0" smtClean="0"/>
              <a:t>レベル</a:t>
            </a:r>
            <a:endParaRPr lang="en-US" altLang="ja-JP" noProof="0" smtClean="0"/>
          </a:p>
          <a:p>
            <a:pPr lvl="2"/>
            <a:r>
              <a:rPr lang="ja-JP" altLang="en-US" noProof="0" smtClean="0"/>
              <a:t>第</a:t>
            </a:r>
            <a:r>
              <a:rPr lang="en-US" altLang="ja-JP" noProof="0" smtClean="0"/>
              <a:t> 3 </a:t>
            </a:r>
            <a:r>
              <a:rPr lang="ja-JP" altLang="en-US" noProof="0" smtClean="0"/>
              <a:t>レベル</a:t>
            </a:r>
            <a:endParaRPr lang="en-US" altLang="ja-JP" noProof="0" smtClean="0"/>
          </a:p>
          <a:p>
            <a:pPr lvl="3"/>
            <a:r>
              <a:rPr lang="ja-JP" altLang="en-US" noProof="0" smtClean="0"/>
              <a:t>第</a:t>
            </a:r>
            <a:r>
              <a:rPr lang="en-US" altLang="ja-JP" noProof="0" smtClean="0"/>
              <a:t> 4 </a:t>
            </a:r>
            <a:r>
              <a:rPr lang="ja-JP" altLang="en-US" noProof="0" smtClean="0"/>
              <a:t>レベル</a:t>
            </a:r>
            <a:endParaRPr lang="en-US" altLang="ja-JP" noProof="0" smtClean="0"/>
          </a:p>
          <a:p>
            <a:pPr lvl="4"/>
            <a:r>
              <a:rPr lang="ja-JP" altLang="en-US" noProof="0" smtClean="0"/>
              <a:t>第</a:t>
            </a:r>
            <a:r>
              <a:rPr lang="en-US" altLang="ja-JP" noProof="0" smtClean="0"/>
              <a:t> 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501"/>
            <a:ext cx="2919302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2" tIns="45307" rIns="90612" bIns="45307" numCol="1" anchor="b" anchorCtr="0" compatLnSpc="1">
            <a:prstTxWarp prst="textNoShape">
              <a:avLst/>
            </a:prstTxWarp>
          </a:bodyPr>
          <a:lstStyle>
            <a:lvl1pPr defTabSz="91410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890" y="9371501"/>
            <a:ext cx="2919302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2" tIns="45307" rIns="90612" bIns="45307" numCol="1" anchor="b" anchorCtr="0" compatLnSpc="1">
            <a:prstTxWarp prst="textNoShape">
              <a:avLst/>
            </a:prstTxWarp>
          </a:bodyPr>
          <a:lstStyle>
            <a:lvl1pPr algn="r" defTabSz="914104">
              <a:defRPr sz="1300">
                <a:latin typeface="Arial" charset="0"/>
              </a:defRPr>
            </a:lvl1pPr>
          </a:lstStyle>
          <a:p>
            <a:pPr>
              <a:defRPr/>
            </a:pPr>
            <a:fld id="{BC6B051F-A339-445C-82A0-ED9785B521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67653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dirty="0" smtClean="0">
              <a:ea typeface="ＭＳ Ｐ明朝" pitchFamily="18" charset="-128"/>
            </a:endParaRPr>
          </a:p>
        </p:txBody>
      </p:sp>
      <p:sp>
        <p:nvSpPr>
          <p:cNvPr id="11267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59F3C-9AE2-4BA8-BBED-E56F1DFE4165}" type="slidenum">
              <a:rPr lang="en-US" altLang="ja-JP" smtClean="0"/>
              <a:pPr/>
              <a:t>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baseline="0" smtClean="0">
                <a:latin typeface="Verdana" pitchFamily="34" charset="0"/>
              </a:rPr>
              <a:t>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B051F-A339-445C-82A0-ED9785B521DE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259069" y="4686539"/>
            <a:ext cx="6217627" cy="4947923"/>
          </a:xfrm>
          <a:noFill/>
          <a:ln/>
        </p:spPr>
        <p:txBody>
          <a:bodyPr/>
          <a:lstStyle/>
          <a:p>
            <a:endParaRPr lang="ja-JP" altLang="en-US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6387" name="スライド番号プレースホルダ 3"/>
          <p:cNvSpPr txBox="1">
            <a:spLocks noGrp="1"/>
          </p:cNvSpPr>
          <p:nvPr/>
        </p:nvSpPr>
        <p:spPr bwMode="auto">
          <a:xfrm>
            <a:off x="3814891" y="9371503"/>
            <a:ext cx="2919302" cy="49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41" tIns="44921" rIns="89841" bIns="44921" anchor="b"/>
          <a:lstStyle/>
          <a:p>
            <a:pPr algn="r"/>
            <a:fld id="{E670EAB7-0124-4230-B93E-7B9639E0F034}" type="slidenum">
              <a:rPr lang="en-US" altLang="ja-JP" sz="1100">
                <a:latin typeface="Arial" charset="0"/>
              </a:rPr>
              <a:pPr algn="r"/>
              <a:t>2</a:t>
            </a:fld>
            <a:endParaRPr lang="en-US" altLang="ja-JP" sz="11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sz="13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B051F-A339-445C-82A0-ED9785B521DE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endParaRPr lang="en-US" altLang="ja-JP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B051F-A339-445C-82A0-ED9785B521DE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B051F-A339-445C-82A0-ED9785B521DE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67967">
              <a:defRPr/>
            </a:pPr>
            <a:endParaRPr lang="en-US" altLang="ja-JP" sz="13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2531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69353-B9B9-471D-8B4F-4E23B4D7BAE6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sz="13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4579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6E8DA-503E-4E03-9D43-8A4052D030E7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B051F-A339-445C-82A0-ED9785B521DE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932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0"/>
            <a:ext cx="6553200" cy="835025"/>
          </a:xfrm>
        </p:spPr>
        <p:txBody>
          <a:bodyPr/>
          <a:lstStyle>
            <a:lvl1pPr>
              <a:defRPr b="0"/>
            </a:lvl1pPr>
          </a:lstStyle>
          <a:p>
            <a:r>
              <a:rPr lang="ja-JP" altLang="en-US" dirty="0" smtClean="0"/>
              <a:t>マスタ タイトルの書式設定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66800"/>
            <a:ext cx="8042275" cy="4876800"/>
          </a:xfrm>
        </p:spPr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53400" y="6629400"/>
            <a:ext cx="990600" cy="22860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73313317-0529-4E7C-BBDA-23818366618E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CA9-4541-41B8-AD0B-2C398A5898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CA9-4541-41B8-AD0B-2C398A5898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CA9-4541-41B8-AD0B-2C398A5898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CA9-4541-41B8-AD0B-2C398A5898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CA9-4541-41B8-AD0B-2C398A5898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CA9-4541-41B8-AD0B-2C398A5898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CA9-4541-41B8-AD0B-2C398A5898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CA9-4541-41B8-AD0B-2C398A5898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CA9-4541-41B8-AD0B-2C398A5898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BAFA6-B801-426F-86BC-8D75C226379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02C6D-D752-4388-B14B-B87D3D93DBC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2"/>
          <a:srcRect l="7945" t="13977" r="4634" b="23172"/>
          <a:stretch>
            <a:fillRect/>
          </a:stretch>
        </p:blipFill>
        <p:spPr bwMode="auto">
          <a:xfrm>
            <a:off x="76200" y="73025"/>
            <a:ext cx="1417638" cy="612775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  <a:miter lim="800000"/>
            <a:headEnd/>
            <a:tailEnd/>
          </a:ln>
        </p:spPr>
      </p:pic>
      <p:pic>
        <p:nvPicPr>
          <p:cNvPr id="6" name="図 6" descr="JAXA_logo_official.jpg"/>
          <p:cNvPicPr>
            <a:picLocks noChangeAspect="1"/>
          </p:cNvPicPr>
          <p:nvPr userDrawn="1"/>
        </p:nvPicPr>
        <p:blipFill>
          <a:blip r:embed="rId3"/>
          <a:srcRect l="8681" t="9091" r="11415" b="9091"/>
          <a:stretch>
            <a:fillRect/>
          </a:stretch>
        </p:blipFill>
        <p:spPr bwMode="auto">
          <a:xfrm>
            <a:off x="8001000" y="762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8B131-FD10-4221-B221-7EF6F7FDD45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5" cy="835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549275" y="1600200"/>
            <a:ext cx="3944938" cy="4343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3944937" cy="4343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5355B-1276-4362-9F0F-D7AB2730A93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CD09-296A-4287-A18A-4BFB4D50F25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7120-931A-4710-8D60-9FB116AD45A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CA9-4541-41B8-AD0B-2C398A5898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CA9-4541-41B8-AD0B-2C398A5898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1" y="0"/>
            <a:ext cx="65532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066800"/>
            <a:ext cx="80422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altLang="ja-JP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FA6DEDCB-F957-4E6D-A336-C8316D738428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9"/>
          <a:srcRect l="7945" t="13977" r="4634" b="23172"/>
          <a:stretch>
            <a:fillRect/>
          </a:stretch>
        </p:blipFill>
        <p:spPr bwMode="auto">
          <a:xfrm>
            <a:off x="76200" y="73025"/>
            <a:ext cx="1417638" cy="612775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  <a:miter lim="800000"/>
            <a:headEnd/>
            <a:tailEnd/>
          </a:ln>
        </p:spPr>
      </p:pic>
      <p:pic>
        <p:nvPicPr>
          <p:cNvPr id="7" name="図 6" descr="JAXA_logo_official.jpg"/>
          <p:cNvPicPr>
            <a:picLocks noChangeAspect="1"/>
          </p:cNvPicPr>
          <p:nvPr userDrawn="1"/>
        </p:nvPicPr>
        <p:blipFill>
          <a:blip r:embed="rId10"/>
          <a:srcRect l="8681" t="9091" r="11415" b="9091"/>
          <a:stretch>
            <a:fillRect/>
          </a:stretch>
        </p:blipFill>
        <p:spPr bwMode="auto">
          <a:xfrm>
            <a:off x="8001000" y="762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 userDrawn="1"/>
        </p:nvSpPr>
        <p:spPr>
          <a:xfrm>
            <a:off x="0" y="6553200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altLang="ja-JP" sz="1200" dirty="0" smtClean="0">
                <a:solidFill>
                  <a:schemeClr val="bg1"/>
                </a:solidFill>
                <a:latin typeface="Verdana" pitchFamily="34" charset="0"/>
              </a:rPr>
              <a:t>WGISS-39 </a:t>
            </a:r>
            <a:r>
              <a:rPr lang="en-US" altLang="ja-JP" sz="1200" baseline="0" dirty="0" smtClean="0">
                <a:solidFill>
                  <a:schemeClr val="bg1"/>
                </a:solidFill>
                <a:latin typeface="Verdana" pitchFamily="34" charset="0"/>
              </a:rPr>
              <a:t>@ Tsukuba, Japan</a:t>
            </a:r>
            <a:r>
              <a:rPr lang="nn-NO" altLang="ja-JP" sz="1200" baseline="0" dirty="0" smtClean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en-US" altLang="ja-JP" sz="1200" baseline="0" dirty="0" smtClean="0">
                <a:solidFill>
                  <a:schemeClr val="bg1"/>
                </a:solidFill>
                <a:latin typeface="Verdana" pitchFamily="34" charset="0"/>
              </a:rPr>
              <a:t>May</a:t>
            </a:r>
            <a:r>
              <a:rPr lang="nn-NO" altLang="ja-JP" sz="1200" baseline="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ja-JP" sz="1200" baseline="0" dirty="0" smtClean="0">
                <a:solidFill>
                  <a:schemeClr val="bg1"/>
                </a:solidFill>
                <a:latin typeface="Verdana" pitchFamily="34" charset="0"/>
              </a:rPr>
              <a:t>11</a:t>
            </a:r>
            <a:r>
              <a:rPr lang="nn-NO" altLang="ja-JP" sz="1200" baseline="0" dirty="0" smtClean="0">
                <a:solidFill>
                  <a:schemeClr val="bg1"/>
                </a:solidFill>
                <a:latin typeface="Verdana" pitchFamily="34" charset="0"/>
              </a:rPr>
              <a:t> – </a:t>
            </a:r>
            <a:r>
              <a:rPr lang="en-US" altLang="ja-JP" sz="1200" baseline="0" dirty="0" smtClean="0">
                <a:solidFill>
                  <a:schemeClr val="bg1"/>
                </a:solidFill>
                <a:latin typeface="Verdana" pitchFamily="34" charset="0"/>
              </a:rPr>
              <a:t>May</a:t>
            </a:r>
            <a:r>
              <a:rPr lang="ja-JP" altLang="en-US" sz="1200" baseline="0" dirty="0" smtClean="0">
                <a:solidFill>
                  <a:schemeClr val="bg1"/>
                </a:solidFill>
                <a:latin typeface="Verdana" pitchFamily="34" charset="0"/>
              </a:rPr>
              <a:t>　</a:t>
            </a:r>
            <a:r>
              <a:rPr lang="en-US" altLang="ja-JP" sz="1200" baseline="0" dirty="0" smtClean="0">
                <a:solidFill>
                  <a:schemeClr val="bg1"/>
                </a:solidFill>
                <a:latin typeface="Verdana" pitchFamily="34" charset="0"/>
              </a:rPr>
              <a:t>15</a:t>
            </a:r>
            <a:r>
              <a:rPr lang="nn-NO" altLang="ja-JP" sz="1200" dirty="0" smtClean="0">
                <a:solidFill>
                  <a:schemeClr val="bg1"/>
                </a:solidFill>
                <a:latin typeface="Verdana" pitchFamily="34" charset="0"/>
              </a:rPr>
              <a:t>, 201</a:t>
            </a:r>
            <a:r>
              <a:rPr lang="en-US" altLang="ja-JP" sz="1200" dirty="0" smtClean="0">
                <a:solidFill>
                  <a:schemeClr val="bg1"/>
                </a:solidFill>
                <a:latin typeface="Verdana" pitchFamily="34" charset="0"/>
              </a:rPr>
              <a:t>5</a:t>
            </a:r>
            <a:endParaRPr kumimoji="1" lang="ja-JP" alt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9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600" u="sng" kern="1200" baseline="0">
          <a:solidFill>
            <a:schemeClr val="accent1"/>
          </a:solidFill>
          <a:latin typeface="Verdana" pitchFamily="34" charset="0"/>
          <a:ea typeface="Meiryo UI" pitchFamily="50" charset="-128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 u="sng">
          <a:solidFill>
            <a:schemeClr val="accent1"/>
          </a:solidFill>
          <a:latin typeface="Arial Black" pitchFamily="34" charset="0"/>
          <a:ea typeface="ＭＳ Ｐゴシック" charset="-128"/>
          <a:cs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 u="sng">
          <a:solidFill>
            <a:schemeClr val="accent1"/>
          </a:solidFill>
          <a:latin typeface="Arial Black" pitchFamily="34" charset="0"/>
          <a:ea typeface="ＭＳ Ｐゴシック" charset="-128"/>
          <a:cs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 u="sng">
          <a:solidFill>
            <a:schemeClr val="accent1"/>
          </a:solidFill>
          <a:latin typeface="Arial Black" pitchFamily="34" charset="0"/>
          <a:ea typeface="ＭＳ Ｐゴシック" charset="-128"/>
          <a:cs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 u="sng">
          <a:solidFill>
            <a:schemeClr val="accent1"/>
          </a:solidFill>
          <a:latin typeface="Arial Black" pitchFamily="34" charset="0"/>
          <a:ea typeface="ＭＳ Ｐゴシック" charset="-128"/>
          <a:cs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umimoji="1" sz="2400" kern="1200" baseline="0">
          <a:solidFill>
            <a:schemeClr val="tx1"/>
          </a:solidFill>
          <a:latin typeface="Verdana" pitchFamily="34" charset="0"/>
          <a:ea typeface="Meiryo UI" pitchFamily="50" charset="-128"/>
          <a:cs typeface="Meiryo UI" pitchFamily="50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umimoji="1" sz="2200" kern="1200" baseline="0">
          <a:solidFill>
            <a:schemeClr val="tx1"/>
          </a:solidFill>
          <a:latin typeface="Verdana" pitchFamily="34" charset="0"/>
          <a:ea typeface="Meiryo UI" pitchFamily="50" charset="-128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umimoji="1" sz="2000" kern="1200" baseline="0">
          <a:solidFill>
            <a:schemeClr val="tx1"/>
          </a:solidFill>
          <a:latin typeface="Verdana" pitchFamily="34" charset="0"/>
          <a:ea typeface="Meiryo UI" pitchFamily="50" charset="-128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umimoji="1" kern="1200" baseline="0">
          <a:solidFill>
            <a:schemeClr val="tx1"/>
          </a:solidFill>
          <a:latin typeface="Verdana" pitchFamily="34" charset="0"/>
          <a:ea typeface="Meiryo UI" pitchFamily="50" charset="-128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umimoji="1" kern="1200" baseline="0">
          <a:solidFill>
            <a:schemeClr val="tx1"/>
          </a:solidFill>
          <a:latin typeface="Verdana" pitchFamily="34" charset="0"/>
          <a:ea typeface="Meiryo UI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74CA9-4541-41B8-AD0B-2C398A5898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image" Target="../media/image16.png"/><Relationship Id="rId21" Type="http://schemas.openxmlformats.org/officeDocument/2006/relationships/image" Target="../media/image30.png"/><Relationship Id="rId7" Type="http://schemas.openxmlformats.org/officeDocument/2006/relationships/hyperlink" Target="http://ncar.ucar.edu/home" TargetMode="External"/><Relationship Id="rId12" Type="http://schemas.openxmlformats.org/officeDocument/2006/relationships/image" Target="../media/image23.jpe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2.jpeg"/><Relationship Id="rId5" Type="http://schemas.openxmlformats.org/officeDocument/2006/relationships/image" Target="../media/image18.png"/><Relationship Id="rId15" Type="http://schemas.openxmlformats.org/officeDocument/2006/relationships/hyperlink" Target="http://www.nasa.gov/centers/goddard/home/index.html" TargetMode="External"/><Relationship Id="rId10" Type="http://schemas.openxmlformats.org/officeDocument/2006/relationships/image" Target="../media/image21.png"/><Relationship Id="rId19" Type="http://schemas.openxmlformats.org/officeDocument/2006/relationships/hyperlink" Target="http://en.wikipedia.org/wiki/File:NASA_logo.svg" TargetMode="External"/><Relationship Id="rId4" Type="http://schemas.openxmlformats.org/officeDocument/2006/relationships/image" Target="../media/image17.jpeg"/><Relationship Id="rId9" Type="http://schemas.openxmlformats.org/officeDocument/2006/relationships/hyperlink" Target="http://ja.wikipedia.org/wiki/%E3%83%95%E3%82%A1%E3%82%A4%E3%83%AB:NOAA_logo.svg" TargetMode="External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ja-JP" sz="400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CEOS Water Portal</a:t>
            </a:r>
            <a:br>
              <a:rPr lang="en-US" altLang="ja-JP" sz="400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ja-JP" sz="400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and Status Update</a:t>
            </a:r>
            <a:endParaRPr lang="ja-JP" altLang="en-US" sz="4000" u="none" dirty="0" smtClean="0">
              <a:latin typeface="Verdana" pitchFamily="34" charset="0"/>
              <a:ea typeface="Meiryo UI" pitchFamily="50" charset="-128"/>
              <a:cs typeface="Verdana" pitchFamily="34" charset="0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ja-JP" dirty="0" smtClean="0"/>
              <a:t>WGISS-39</a:t>
            </a:r>
            <a:endParaRPr lang="nn-NO" altLang="ja-JP" dirty="0" smtClean="0"/>
          </a:p>
          <a:p>
            <a:pPr>
              <a:spcBef>
                <a:spcPts val="0"/>
              </a:spcBef>
            </a:pPr>
            <a:r>
              <a:rPr lang="en-US" altLang="ja-JP" dirty="0" smtClean="0"/>
              <a:t>Tsukuba, Japan</a:t>
            </a:r>
            <a:r>
              <a:rPr lang="en-US" altLang="ja-JP" dirty="0" smtClean="0">
                <a:solidFill>
                  <a:schemeClr val="accent1"/>
                </a:solidFill>
              </a:rPr>
              <a:t/>
            </a:r>
            <a:br>
              <a:rPr lang="en-US" altLang="ja-JP" dirty="0" smtClean="0">
                <a:solidFill>
                  <a:schemeClr val="accent1"/>
                </a:solidFill>
              </a:rPr>
            </a:br>
            <a:r>
              <a:rPr lang="en-US" altLang="ja-JP" dirty="0" smtClean="0">
                <a:solidFill>
                  <a:schemeClr val="accent1"/>
                </a:solidFill>
              </a:rPr>
              <a:t/>
            </a:r>
            <a:br>
              <a:rPr lang="en-US" altLang="ja-JP" dirty="0" smtClean="0">
                <a:solidFill>
                  <a:schemeClr val="accent1"/>
                </a:solidFill>
              </a:rPr>
            </a:br>
            <a:r>
              <a:rPr lang="en-US" altLang="ja-JP" dirty="0" smtClean="0"/>
              <a:t>JAXA</a:t>
            </a:r>
            <a:r>
              <a:rPr lang="ja-JP" altLang="en-US" smtClean="0"/>
              <a:t>　</a:t>
            </a:r>
            <a:r>
              <a:rPr lang="en-US" altLang="ja-JP" smtClean="0"/>
              <a:t>Shinichi </a:t>
            </a:r>
            <a:r>
              <a:rPr lang="en-US" altLang="ja-JP" dirty="0" smtClean="0"/>
              <a:t>SEKIOKA</a:t>
            </a:r>
          </a:p>
          <a:p>
            <a:r>
              <a:rPr lang="en-US" altLang="ja-JP" dirty="0" smtClean="0"/>
              <a:t>RESTEC</a:t>
            </a:r>
            <a:r>
              <a:rPr lang="ja-JP" altLang="en-US" dirty="0" smtClean="0"/>
              <a:t>　</a:t>
            </a:r>
            <a:r>
              <a:rPr lang="en-US" altLang="ja-JP" dirty="0" smtClean="0"/>
              <a:t>Kaori</a:t>
            </a:r>
            <a:r>
              <a:rPr lang="ja-JP" altLang="en-US" dirty="0" smtClean="0"/>
              <a:t>　</a:t>
            </a:r>
            <a:r>
              <a:rPr lang="en-US" altLang="ja-JP" dirty="0" err="1" smtClean="0"/>
              <a:t>Kuroiwa</a:t>
            </a:r>
            <a:endParaRPr lang="en-US" altLang="ja-JP" dirty="0" smtClean="0"/>
          </a:p>
          <a:p>
            <a:endParaRPr lang="ja-JP" altLang="en-US" dirty="0" smtClean="0">
              <a:solidFill>
                <a:schemeClr val="accent1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10242" name="Rectangle 2"/>
          <p:cNvSpPr>
            <a:spLocks/>
          </p:cNvSpPr>
          <p:nvPr/>
        </p:nvSpPr>
        <p:spPr bwMode="auto">
          <a:xfrm>
            <a:off x="685800" y="38862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endParaRPr lang="nn-NO" altLang="ja-JP" sz="2400" dirty="0" smtClean="0"/>
          </a:p>
          <a:p>
            <a:pPr algn="ctr" eaLnBrk="0" hangingPunct="0"/>
            <a:endParaRPr lang="nn-NO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1" y="612775"/>
            <a:ext cx="6553200" cy="835025"/>
          </a:xfrm>
        </p:spPr>
        <p:txBody>
          <a:bodyPr/>
          <a:lstStyle/>
          <a:p>
            <a:r>
              <a:rPr kumimoji="1" lang="en-US" altLang="ja-JP" sz="3600" dirty="0" smtClean="0"/>
              <a:t>2. Updates</a:t>
            </a:r>
            <a:br>
              <a:rPr kumimoji="1" lang="en-US" altLang="ja-JP" sz="3600" dirty="0" smtClean="0"/>
            </a:br>
            <a:r>
              <a:rPr lang="en-US" altLang="ja-JP" sz="2800" dirty="0" smtClean="0"/>
              <a:t>New Architecture Development</a:t>
            </a:r>
            <a:endParaRPr kumimoji="1" lang="ja-JP" altLang="en-US" sz="2800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549275" y="1752600"/>
            <a:ext cx="8042275" cy="27432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l"/>
            </a:pPr>
            <a:r>
              <a:rPr lang="en-US" altLang="ja-JP" sz="3200" dirty="0" smtClean="0">
                <a:latin typeface="Meiryo UI" pitchFamily="50" charset="-128"/>
              </a:rPr>
              <a:t>Purposes</a:t>
            </a:r>
            <a:endParaRPr lang="ja-JP" altLang="ja-JP" sz="3200" dirty="0" smtClean="0">
              <a:latin typeface="Meiryo UI" pitchFamily="50" charset="-128"/>
            </a:endParaRPr>
          </a:p>
          <a:p>
            <a:pPr marL="577850" indent="-514350">
              <a:buFont typeface="+mj-lt"/>
              <a:buAutoNum type="alphaLcPeriod"/>
            </a:pPr>
            <a:r>
              <a:rPr lang="en-US" altLang="ja-JP" dirty="0" smtClean="0">
                <a:latin typeface="Meiryo UI" pitchFamily="50" charset="-128"/>
              </a:rPr>
              <a:t>Less time and labors on adding data partners</a:t>
            </a:r>
          </a:p>
          <a:p>
            <a:pPr marL="577850" indent="-514350">
              <a:buFont typeface="+mj-lt"/>
              <a:buAutoNum type="alphaLcPeriod"/>
            </a:pPr>
            <a:r>
              <a:rPr lang="en-US" altLang="ja-JP" dirty="0" smtClean="0">
                <a:latin typeface="Meiryo UI" pitchFamily="50" charset="-128"/>
              </a:rPr>
              <a:t>Integrated operation flow (search -&gt; download)</a:t>
            </a:r>
          </a:p>
          <a:p>
            <a:pPr marL="577850" indent="-514350">
              <a:buFont typeface="+mj-lt"/>
              <a:buAutoNum type="alphaLcPeriod"/>
            </a:pPr>
            <a:r>
              <a:rPr lang="en-US" altLang="ja-JP" dirty="0" smtClean="0">
                <a:latin typeface="Meiryo UI" pitchFamily="50" charset="-128"/>
              </a:rPr>
              <a:t>Easier operation</a:t>
            </a:r>
          </a:p>
          <a:p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BAFA6-B801-426F-86BC-8D75C2263794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テキスト ボックス 144"/>
          <p:cNvSpPr txBox="1"/>
          <p:nvPr/>
        </p:nvSpPr>
        <p:spPr>
          <a:xfrm>
            <a:off x="7332824" y="5687745"/>
            <a:ext cx="16802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Other than </a:t>
            </a:r>
            <a:r>
              <a:rPr lang="en-US" altLang="ja-JP" sz="1100" dirty="0" err="1" smtClean="0"/>
              <a:t>OPeNDAP</a:t>
            </a:r>
            <a:endParaRPr kumimoji="1" lang="en-US" altLang="ja-JP" sz="1100" dirty="0" smtClean="0"/>
          </a:p>
        </p:txBody>
      </p:sp>
      <p:sp>
        <p:nvSpPr>
          <p:cNvPr id="5" name="角丸四角形 4"/>
          <p:cNvSpPr/>
          <p:nvPr/>
        </p:nvSpPr>
        <p:spPr>
          <a:xfrm>
            <a:off x="7358082" y="5244211"/>
            <a:ext cx="1557318" cy="428628"/>
          </a:xfrm>
          <a:prstGeom prst="roundRect">
            <a:avLst>
              <a:gd name="adj" fmla="val 7637"/>
            </a:avLst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897437" y="4326404"/>
            <a:ext cx="684000" cy="684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5476" y="1223374"/>
            <a:ext cx="346930" cy="34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直線矢印コネクタ 8"/>
          <p:cNvCxnSpPr/>
          <p:nvPr/>
        </p:nvCxnSpPr>
        <p:spPr>
          <a:xfrm flipV="1">
            <a:off x="2732023" y="1087128"/>
            <a:ext cx="1116000" cy="1"/>
          </a:xfrm>
          <a:prstGeom prst="straightConnector1">
            <a:avLst/>
          </a:prstGeom>
          <a:ln w="19050">
            <a:solidFill>
              <a:srgbClr val="2C7C9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062869" y="871654"/>
            <a:ext cx="6896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Dataset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790117" y="3338421"/>
            <a:ext cx="571504" cy="1588"/>
          </a:xfrm>
          <a:prstGeom prst="straightConnector1">
            <a:avLst/>
          </a:prstGeom>
          <a:ln>
            <a:headEnd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790117" y="3410360"/>
            <a:ext cx="571504" cy="1588"/>
          </a:xfrm>
          <a:prstGeom prst="straightConnector1">
            <a:avLst/>
          </a:prstGeom>
          <a:ln>
            <a:headEnd type="arrow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3255" y="2129165"/>
            <a:ext cx="357208" cy="35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テキスト ボックス 13"/>
          <p:cNvSpPr txBox="1"/>
          <p:nvPr/>
        </p:nvSpPr>
        <p:spPr>
          <a:xfrm>
            <a:off x="2968533" y="2772131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Granule</a:t>
            </a:r>
          </a:p>
        </p:txBody>
      </p:sp>
      <p:cxnSp>
        <p:nvCxnSpPr>
          <p:cNvPr id="15" name="直線コネクタ 14"/>
          <p:cNvCxnSpPr/>
          <p:nvPr/>
        </p:nvCxnSpPr>
        <p:spPr>
          <a:xfrm>
            <a:off x="5939057" y="2385905"/>
            <a:ext cx="1601586" cy="892619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555058" y="2849896"/>
            <a:ext cx="1119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err="1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OPeNDAP</a:t>
            </a:r>
            <a:r>
              <a:rPr lang="ja-JP" altLang="en-US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Server</a:t>
            </a: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-</a:t>
            </a:r>
            <a:r>
              <a:rPr kumimoji="1"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NASA</a:t>
            </a:r>
            <a:r>
              <a:rPr kumimoji="1" lang="ja-JP" altLang="en-US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kumimoji="1"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AIRS </a:t>
            </a: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-NASA GRACE </a:t>
            </a:r>
            <a:endParaRPr kumimoji="1" lang="en-US" altLang="ja-JP" sz="800" dirty="0" smtClean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-</a:t>
            </a:r>
            <a:r>
              <a:rPr kumimoji="1"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NOAA</a:t>
            </a: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-</a:t>
            </a:r>
            <a:r>
              <a:rPr kumimoji="1"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GLOWASIS </a:t>
            </a:r>
          </a:p>
          <a:p>
            <a:r>
              <a:rPr kumimoji="1"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-</a:t>
            </a:r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FLUXNET </a:t>
            </a: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ISO19115/19139</a:t>
            </a:r>
          </a:p>
          <a:p>
            <a:r>
              <a:rPr lang="ja-JP" altLang="en-US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-AWCI In-situ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5251" y="3526042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Users</a:t>
            </a:r>
            <a:endParaRPr kumimoji="1" lang="ja-JP" altLang="en-US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343400" y="2250016"/>
            <a:ext cx="1447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New Partners and updates for some datasets 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71868" y="5244211"/>
            <a:ext cx="8643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Data Access</a:t>
            </a:r>
            <a:endParaRPr kumimoji="1" lang="ja-JP" altLang="en-US" sz="9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315200" y="1581988"/>
            <a:ext cx="1284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Data Centers</a:t>
            </a:r>
            <a:endParaRPr kumimoji="1" lang="ja-JP" altLang="en-US" sz="12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62401" y="3893758"/>
            <a:ext cx="28193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Broker Service &amp; Catalog Service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71415" y="640537"/>
            <a:ext cx="288862" cy="276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endParaRPr kumimoji="1" lang="ja-JP" altLang="en-US" sz="12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76321" y="2280818"/>
            <a:ext cx="288862" cy="276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endParaRPr kumimoji="1" lang="ja-JP" altLang="en-US" sz="12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311374" y="5142407"/>
            <a:ext cx="276038" cy="2539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05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endParaRPr kumimoji="1" lang="ja-JP" altLang="en-US" sz="105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73975" y="986157"/>
            <a:ext cx="271228" cy="2462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endParaRPr kumimoji="1" lang="ja-JP" altLang="en-US" sz="10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007375" y="986157"/>
            <a:ext cx="301660" cy="2462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0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endParaRPr kumimoji="1" lang="ja-JP" altLang="en-US" sz="10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540775" y="986157"/>
            <a:ext cx="271228" cy="2462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0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endParaRPr kumimoji="1" lang="ja-JP" altLang="en-US" sz="10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731150" y="986157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  <a:sym typeface="Wingdings"/>
              </a:rPr>
              <a:t></a:t>
            </a:r>
            <a:endParaRPr kumimoji="1" lang="ja-JP" altLang="en-US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264550" y="986157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  <a:sym typeface="Wingdings"/>
              </a:rPr>
              <a:t></a:t>
            </a:r>
            <a:endParaRPr kumimoji="1" lang="ja-JP" altLang="en-US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111487" y="4224586"/>
            <a:ext cx="276038" cy="2539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05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endParaRPr kumimoji="1" lang="ja-JP" altLang="en-US" sz="105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425807" y="4224586"/>
            <a:ext cx="276038" cy="2539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05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endParaRPr kumimoji="1" lang="ja-JP" altLang="en-US" sz="105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418848" y="1382104"/>
            <a:ext cx="442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 DIF</a:t>
            </a:r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07079" y="2700693"/>
            <a:ext cx="15985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Legacy catalog </a:t>
            </a:r>
            <a:r>
              <a:rPr lang="en-US" altLang="ja-JP" sz="10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CMP</a:t>
            </a:r>
            <a:endParaRPr kumimoji="1" lang="ja-JP" altLang="en-US" sz="105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3255" y="3207086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テキスト ボックス 35"/>
          <p:cNvSpPr txBox="1"/>
          <p:nvPr/>
        </p:nvSpPr>
        <p:spPr>
          <a:xfrm>
            <a:off x="4397353" y="2915007"/>
            <a:ext cx="1859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-CEOP Gridded Model</a:t>
            </a:r>
          </a:p>
          <a:p>
            <a:r>
              <a:rPr lang="en-US" altLang="ja-JP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-CUAHSI Europe</a:t>
            </a:r>
          </a:p>
          <a:p>
            <a:r>
              <a:rPr kumimoji="1" lang="en-US" altLang="ja-JP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-GEMS/Water</a:t>
            </a:r>
            <a:endParaRPr lang="en-US" altLang="ja-JP" sz="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en-US" altLang="ja-JP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-CEOP MOLTS</a:t>
            </a:r>
          </a:p>
          <a:p>
            <a:r>
              <a:rPr lang="en-US" altLang="ja-JP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-AWCI MOLTS</a:t>
            </a:r>
          </a:p>
          <a:p>
            <a:r>
              <a:rPr kumimoji="1" lang="en-US" altLang="ja-JP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-CEOP Satellites (~2013)</a:t>
            </a:r>
            <a:endParaRPr lang="en-US" altLang="ja-JP" sz="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1371600" y="771867"/>
            <a:ext cx="1371599" cy="4435483"/>
          </a:xfrm>
          <a:prstGeom prst="roundRect">
            <a:avLst>
              <a:gd name="adj" fmla="val 8085"/>
            </a:avLst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4253337" y="1901932"/>
            <a:ext cx="1895476" cy="727299"/>
          </a:xfrm>
          <a:prstGeom prst="roundRect">
            <a:avLst>
              <a:gd name="adj" fmla="val 8085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328262" y="833878"/>
            <a:ext cx="14478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CEOS Water Portal</a:t>
            </a:r>
          </a:p>
          <a:p>
            <a:pPr algn="ctr"/>
            <a:r>
              <a:rPr lang="en-US" altLang="ja-JP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(CWP)</a:t>
            </a:r>
            <a:endParaRPr kumimoji="1" lang="en-US" altLang="ja-JP" sz="1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en-US" altLang="ja-JP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Client Component</a:t>
            </a:r>
            <a:endParaRPr kumimoji="1" lang="ja-JP" altLang="en-US" sz="1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253336" y="1901932"/>
            <a:ext cx="19950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CWP</a:t>
            </a:r>
            <a:r>
              <a:rPr lang="ja-JP" altLang="en-US" sz="10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0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Catalog Broker CMP</a:t>
            </a:r>
            <a: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(GI-Cat)</a:t>
            </a:r>
            <a:endParaRPr kumimoji="1"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391400" y="685800"/>
            <a:ext cx="11785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Operation Flow</a:t>
            </a:r>
            <a:endParaRPr kumimoji="1"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4253337" y="2700694"/>
            <a:ext cx="1944216" cy="1006458"/>
          </a:xfrm>
          <a:prstGeom prst="roundRect">
            <a:avLst>
              <a:gd name="adj" fmla="val 8085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 dirty="0" smtClean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endParaRPr kumimoji="1"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7183453" y="1557685"/>
            <a:ext cx="1808148" cy="4435484"/>
          </a:xfrm>
          <a:prstGeom prst="roundRect">
            <a:avLst>
              <a:gd name="adj" fmla="val 4609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5" name="図 1" descr="http://en.opensuse.org/images/0/0b/Icon-us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95976"/>
            <a:ext cx="368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5603" y="2486379"/>
            <a:ext cx="571504" cy="90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3" y="3240290"/>
            <a:ext cx="3175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角丸四角形 48"/>
          <p:cNvSpPr/>
          <p:nvPr/>
        </p:nvSpPr>
        <p:spPr>
          <a:xfrm>
            <a:off x="4041872" y="609601"/>
            <a:ext cx="2739927" cy="3168990"/>
          </a:xfrm>
          <a:prstGeom prst="roundRect">
            <a:avLst>
              <a:gd name="adj" fmla="val 2257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1" name="フリーフォーム 50"/>
          <p:cNvSpPr/>
          <p:nvPr/>
        </p:nvSpPr>
        <p:spPr>
          <a:xfrm>
            <a:off x="2734754" y="2424465"/>
            <a:ext cx="1296000" cy="285752"/>
          </a:xfrm>
          <a:custGeom>
            <a:avLst/>
            <a:gdLst>
              <a:gd name="connsiteX0" fmla="*/ 0 w 631596"/>
              <a:gd name="connsiteY0" fmla="*/ 197963 h 197963"/>
              <a:gd name="connsiteX1" fmla="*/ 358219 w 631596"/>
              <a:gd name="connsiteY1" fmla="*/ 160256 h 197963"/>
              <a:gd name="connsiteX2" fmla="*/ 631596 w 631596"/>
              <a:gd name="connsiteY2" fmla="*/ 0 h 19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596" h="197963">
                <a:moveTo>
                  <a:pt x="0" y="197963"/>
                </a:moveTo>
                <a:cubicBezTo>
                  <a:pt x="126476" y="195606"/>
                  <a:pt x="252953" y="193250"/>
                  <a:pt x="358219" y="160256"/>
                </a:cubicBezTo>
                <a:cubicBezTo>
                  <a:pt x="463485" y="127262"/>
                  <a:pt x="547540" y="63631"/>
                  <a:pt x="631596" y="0"/>
                </a:cubicBezTo>
              </a:path>
            </a:pathLst>
          </a:custGeom>
          <a:ln w="19050">
            <a:beve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2" name="フリーフォーム 51"/>
          <p:cNvSpPr/>
          <p:nvPr/>
        </p:nvSpPr>
        <p:spPr>
          <a:xfrm flipV="1">
            <a:off x="2734754" y="2710217"/>
            <a:ext cx="1296000" cy="204790"/>
          </a:xfrm>
          <a:custGeom>
            <a:avLst/>
            <a:gdLst>
              <a:gd name="connsiteX0" fmla="*/ 0 w 631596"/>
              <a:gd name="connsiteY0" fmla="*/ 197963 h 197963"/>
              <a:gd name="connsiteX1" fmla="*/ 358219 w 631596"/>
              <a:gd name="connsiteY1" fmla="*/ 160256 h 197963"/>
              <a:gd name="connsiteX2" fmla="*/ 631596 w 631596"/>
              <a:gd name="connsiteY2" fmla="*/ 0 h 19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596" h="197963">
                <a:moveTo>
                  <a:pt x="0" y="197963"/>
                </a:moveTo>
                <a:cubicBezTo>
                  <a:pt x="126476" y="195606"/>
                  <a:pt x="252953" y="193250"/>
                  <a:pt x="358219" y="160256"/>
                </a:cubicBezTo>
                <a:cubicBezTo>
                  <a:pt x="463485" y="127262"/>
                  <a:pt x="547540" y="63631"/>
                  <a:pt x="631596" y="0"/>
                </a:cubicBezTo>
              </a:path>
            </a:pathLst>
          </a:custGeom>
          <a:ln w="19050">
            <a:beve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3" name="円/楕円 52"/>
          <p:cNvSpPr/>
          <p:nvPr/>
        </p:nvSpPr>
        <p:spPr>
          <a:xfrm rot="16200000">
            <a:off x="3931035" y="998560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5" name="円弧 54"/>
          <p:cNvSpPr/>
          <p:nvPr/>
        </p:nvSpPr>
        <p:spPr>
          <a:xfrm rot="16200000">
            <a:off x="3855298" y="964787"/>
            <a:ext cx="288000" cy="288000"/>
          </a:xfrm>
          <a:prstGeom prst="arc">
            <a:avLst/>
          </a:prstGeom>
          <a:ln w="28575" cap="flat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2C7C9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6" name="円弧 55"/>
          <p:cNvSpPr/>
          <p:nvPr/>
        </p:nvSpPr>
        <p:spPr>
          <a:xfrm rot="10800000">
            <a:off x="3855298" y="927232"/>
            <a:ext cx="285752" cy="285752"/>
          </a:xfrm>
          <a:prstGeom prst="arc">
            <a:avLst/>
          </a:prstGeom>
          <a:ln w="28575" cap="flat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2C7C9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7" name="円/楕円 56"/>
          <p:cNvSpPr/>
          <p:nvPr/>
        </p:nvSpPr>
        <p:spPr>
          <a:xfrm rot="16200000">
            <a:off x="4111619" y="2343503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2" name="グループ化 57"/>
          <p:cNvGrpSpPr/>
          <p:nvPr/>
        </p:nvGrpSpPr>
        <p:grpSpPr>
          <a:xfrm rot="16200000">
            <a:off x="4033831" y="2285377"/>
            <a:ext cx="292102" cy="288000"/>
            <a:chOff x="1136626" y="2917822"/>
            <a:chExt cx="292102" cy="288000"/>
          </a:xfrm>
        </p:grpSpPr>
        <p:sp>
          <p:nvSpPr>
            <p:cNvPr id="59" name="円弧 58"/>
            <p:cNvSpPr/>
            <p:nvPr/>
          </p:nvSpPr>
          <p:spPr>
            <a:xfrm>
              <a:off x="1136626" y="2917822"/>
              <a:ext cx="288000" cy="288000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60" name="円弧 59"/>
            <p:cNvSpPr/>
            <p:nvPr/>
          </p:nvSpPr>
          <p:spPr>
            <a:xfrm rot="16200000">
              <a:off x="1142976" y="2917822"/>
              <a:ext cx="285752" cy="285752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61" name="円/楕円 60"/>
          <p:cNvSpPr/>
          <p:nvPr/>
        </p:nvSpPr>
        <p:spPr>
          <a:xfrm rot="16200000">
            <a:off x="4111619" y="2843569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3" name="グループ化 61"/>
          <p:cNvGrpSpPr/>
          <p:nvPr/>
        </p:nvGrpSpPr>
        <p:grpSpPr>
          <a:xfrm rot="16200000">
            <a:off x="4033831" y="2785443"/>
            <a:ext cx="292102" cy="288000"/>
            <a:chOff x="1136626" y="2917822"/>
            <a:chExt cx="292102" cy="288000"/>
          </a:xfrm>
        </p:grpSpPr>
        <p:sp>
          <p:nvSpPr>
            <p:cNvPr id="63" name="円弧 62"/>
            <p:cNvSpPr/>
            <p:nvPr/>
          </p:nvSpPr>
          <p:spPr>
            <a:xfrm>
              <a:off x="1136626" y="2917822"/>
              <a:ext cx="288000" cy="288000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64" name="円弧 63"/>
            <p:cNvSpPr/>
            <p:nvPr/>
          </p:nvSpPr>
          <p:spPr>
            <a:xfrm rot="16200000">
              <a:off x="1142976" y="2917822"/>
              <a:ext cx="285752" cy="285752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65" name="角丸四角形 64"/>
          <p:cNvSpPr/>
          <p:nvPr/>
        </p:nvSpPr>
        <p:spPr>
          <a:xfrm>
            <a:off x="4040180" y="3913629"/>
            <a:ext cx="2741619" cy="1311090"/>
          </a:xfrm>
          <a:prstGeom prst="roundRect">
            <a:avLst>
              <a:gd name="adj" fmla="val 2257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66" name="Picture 2" descr="http://www.casaplex.com/wp-content/uploads/2012/10/home_office_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1485" y="1859459"/>
            <a:ext cx="863583" cy="863583"/>
          </a:xfrm>
          <a:prstGeom prst="rect">
            <a:avLst/>
          </a:prstGeom>
          <a:noFill/>
        </p:spPr>
      </p:pic>
      <p:pic>
        <p:nvPicPr>
          <p:cNvPr id="67" name="Picture 4" descr="http://www.townofwales.com/images/gov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3940514"/>
            <a:ext cx="285752" cy="273540"/>
          </a:xfrm>
          <a:prstGeom prst="rect">
            <a:avLst/>
          </a:prstGeom>
          <a:noFill/>
        </p:spPr>
      </p:pic>
      <p:sp>
        <p:nvSpPr>
          <p:cNvPr id="68" name="円/楕円 67"/>
          <p:cNvSpPr/>
          <p:nvPr/>
        </p:nvSpPr>
        <p:spPr>
          <a:xfrm>
            <a:off x="4111619" y="4146797"/>
            <a:ext cx="684000" cy="684000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973940" y="4459853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NASA</a:t>
            </a:r>
          </a:p>
          <a:p>
            <a:pPr algn="ctr"/>
            <a:r>
              <a:rPr lang="en-US" altLang="ja-JP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ECHO</a:t>
            </a:r>
            <a:endParaRPr kumimoji="1" lang="ja-JP" altLang="en-US" sz="1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235641" y="4472080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DAB</a:t>
            </a:r>
            <a:endParaRPr kumimoji="1" lang="ja-JP" altLang="en-US" sz="1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71" name="Picture 4" descr="http://glowasis.eu/wp-content/uploads/geo_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73153" y="4335275"/>
            <a:ext cx="357190" cy="168712"/>
          </a:xfrm>
          <a:prstGeom prst="rect">
            <a:avLst/>
          </a:prstGeom>
          <a:noFill/>
        </p:spPr>
      </p:pic>
      <p:sp>
        <p:nvSpPr>
          <p:cNvPr id="72" name="円/楕円 71"/>
          <p:cNvSpPr/>
          <p:nvPr/>
        </p:nvSpPr>
        <p:spPr>
          <a:xfrm>
            <a:off x="5683255" y="4450426"/>
            <a:ext cx="684000" cy="68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5683255" y="4593302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CUAHSI</a:t>
            </a:r>
          </a:p>
          <a:p>
            <a:pPr algn="ctr"/>
            <a:r>
              <a:rPr kumimoji="1" lang="en-US" altLang="ja-JP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HIS</a:t>
            </a:r>
            <a:endParaRPr kumimoji="1" lang="ja-JP" altLang="en-US" sz="1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4" name="円/楕円 73"/>
          <p:cNvSpPr/>
          <p:nvPr/>
        </p:nvSpPr>
        <p:spPr>
          <a:xfrm rot="16200000">
            <a:off x="4033367" y="4574154"/>
            <a:ext cx="108000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4" name="グループ化 74"/>
          <p:cNvGrpSpPr/>
          <p:nvPr/>
        </p:nvGrpSpPr>
        <p:grpSpPr>
          <a:xfrm rot="16200000">
            <a:off x="3976484" y="4518079"/>
            <a:ext cx="216000" cy="216000"/>
            <a:chOff x="1136626" y="2917822"/>
            <a:chExt cx="292102" cy="288000"/>
          </a:xfrm>
        </p:grpSpPr>
        <p:sp>
          <p:nvSpPr>
            <p:cNvPr id="76" name="円弧 75"/>
            <p:cNvSpPr/>
            <p:nvPr/>
          </p:nvSpPr>
          <p:spPr>
            <a:xfrm>
              <a:off x="1136626" y="2917822"/>
              <a:ext cx="288000" cy="288000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77" name="円弧 76"/>
            <p:cNvSpPr/>
            <p:nvPr/>
          </p:nvSpPr>
          <p:spPr>
            <a:xfrm rot="16200000">
              <a:off x="1142976" y="2917822"/>
              <a:ext cx="285752" cy="285752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cxnSp>
        <p:nvCxnSpPr>
          <p:cNvPr id="78" name="直線矢印コネクタ 77"/>
          <p:cNvCxnSpPr/>
          <p:nvPr/>
        </p:nvCxnSpPr>
        <p:spPr>
          <a:xfrm flipV="1">
            <a:off x="2719294" y="4628910"/>
            <a:ext cx="1260000" cy="1"/>
          </a:xfrm>
          <a:prstGeom prst="straightConnector1">
            <a:avLst/>
          </a:prstGeom>
          <a:ln w="1905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円/楕円 78"/>
          <p:cNvSpPr/>
          <p:nvPr/>
        </p:nvSpPr>
        <p:spPr>
          <a:xfrm rot="16200000">
            <a:off x="4876800" y="6096000"/>
            <a:ext cx="108000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943132" y="6031301"/>
            <a:ext cx="1844529" cy="534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9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OpenSearch</a:t>
            </a:r>
            <a:endParaRPr lang="en-US" altLang="ja-JP" sz="9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10000"/>
              </a:lnSpc>
            </a:pPr>
            <a:r>
              <a:rPr lang="en-US" altLang="ja-JP" sz="9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WaterOneFlow</a:t>
            </a:r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(WOF)</a:t>
            </a:r>
          </a:p>
          <a:p>
            <a:pPr>
              <a:lnSpc>
                <a:spcPct val="110000"/>
              </a:lnSpc>
            </a:pPr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CSW (view detailed catalog)</a:t>
            </a:r>
          </a:p>
        </p:txBody>
      </p:sp>
      <p:sp>
        <p:nvSpPr>
          <p:cNvPr id="81" name="円/楕円 80"/>
          <p:cNvSpPr/>
          <p:nvPr/>
        </p:nvSpPr>
        <p:spPr>
          <a:xfrm rot="16200000">
            <a:off x="4876800" y="6248400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2" name="円/楕円 81"/>
          <p:cNvSpPr/>
          <p:nvPr/>
        </p:nvSpPr>
        <p:spPr>
          <a:xfrm rot="16200000">
            <a:off x="4834061" y="4790154"/>
            <a:ext cx="108000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7" name="グループ化 82"/>
          <p:cNvGrpSpPr/>
          <p:nvPr/>
        </p:nvGrpSpPr>
        <p:grpSpPr>
          <a:xfrm rot="16200000">
            <a:off x="4777178" y="4734079"/>
            <a:ext cx="216000" cy="216000"/>
            <a:chOff x="1136626" y="2917822"/>
            <a:chExt cx="292102" cy="288000"/>
          </a:xfrm>
        </p:grpSpPr>
        <p:sp>
          <p:nvSpPr>
            <p:cNvPr id="84" name="円弧 83"/>
            <p:cNvSpPr/>
            <p:nvPr/>
          </p:nvSpPr>
          <p:spPr>
            <a:xfrm>
              <a:off x="1136626" y="2917822"/>
              <a:ext cx="288000" cy="288000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85" name="円弧 84"/>
            <p:cNvSpPr/>
            <p:nvPr/>
          </p:nvSpPr>
          <p:spPr>
            <a:xfrm rot="16200000">
              <a:off x="1142976" y="2917822"/>
              <a:ext cx="285752" cy="285752"/>
            </a:xfrm>
            <a:prstGeom prst="arc">
              <a:avLst/>
            </a:prstGeom>
            <a:ln w="28575" cap="flat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cxnSp>
        <p:nvCxnSpPr>
          <p:cNvPr id="86" name="直線矢印コネクタ 85"/>
          <p:cNvCxnSpPr/>
          <p:nvPr/>
        </p:nvCxnSpPr>
        <p:spPr>
          <a:xfrm flipV="1">
            <a:off x="2735443" y="4848673"/>
            <a:ext cx="2052000" cy="1"/>
          </a:xfrm>
          <a:prstGeom prst="straightConnector1">
            <a:avLst/>
          </a:prstGeom>
          <a:ln w="1905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円/楕円 86"/>
          <p:cNvSpPr/>
          <p:nvPr/>
        </p:nvSpPr>
        <p:spPr>
          <a:xfrm rot="16200000">
            <a:off x="5700744" y="4993355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42" name="グループ化 87"/>
          <p:cNvGrpSpPr/>
          <p:nvPr/>
        </p:nvGrpSpPr>
        <p:grpSpPr>
          <a:xfrm rot="16200000">
            <a:off x="5643861" y="4937280"/>
            <a:ext cx="216000" cy="216000"/>
            <a:chOff x="1136626" y="2917822"/>
            <a:chExt cx="292102" cy="288000"/>
          </a:xfrm>
        </p:grpSpPr>
        <p:sp>
          <p:nvSpPr>
            <p:cNvPr id="89" name="円弧 88"/>
            <p:cNvSpPr/>
            <p:nvPr/>
          </p:nvSpPr>
          <p:spPr>
            <a:xfrm>
              <a:off x="1136626" y="2917822"/>
              <a:ext cx="288000" cy="288000"/>
            </a:xfrm>
            <a:prstGeom prst="arc">
              <a:avLst/>
            </a:prstGeom>
            <a:ln w="28575" cap="flat">
              <a:solidFill>
                <a:srgbClr val="00B05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90" name="円弧 89"/>
            <p:cNvSpPr/>
            <p:nvPr/>
          </p:nvSpPr>
          <p:spPr>
            <a:xfrm rot="16200000">
              <a:off x="1142976" y="2917822"/>
              <a:ext cx="285752" cy="285752"/>
            </a:xfrm>
            <a:prstGeom prst="arc">
              <a:avLst/>
            </a:prstGeom>
            <a:ln w="28575" cap="flat">
              <a:solidFill>
                <a:srgbClr val="00B05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cxnSp>
        <p:nvCxnSpPr>
          <p:cNvPr id="91" name="直線矢印コネクタ 90"/>
          <p:cNvCxnSpPr/>
          <p:nvPr/>
        </p:nvCxnSpPr>
        <p:spPr>
          <a:xfrm flipV="1">
            <a:off x="2735443" y="5051874"/>
            <a:ext cx="2916000" cy="1"/>
          </a:xfrm>
          <a:prstGeom prst="straightConnector1">
            <a:avLst/>
          </a:prstGeom>
          <a:ln w="19050">
            <a:solidFill>
              <a:srgbClr val="00B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 flipV="1">
            <a:off x="857224" y="5473038"/>
            <a:ext cx="6156000" cy="1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グループ化 95"/>
          <p:cNvGrpSpPr/>
          <p:nvPr/>
        </p:nvGrpSpPr>
        <p:grpSpPr>
          <a:xfrm>
            <a:off x="6826263" y="5458525"/>
            <a:ext cx="357190" cy="180980"/>
            <a:chOff x="6929454" y="5395930"/>
            <a:chExt cx="357190" cy="357190"/>
          </a:xfrm>
        </p:grpSpPr>
        <p:sp>
          <p:nvSpPr>
            <p:cNvPr id="97" name="円弧 96"/>
            <p:cNvSpPr/>
            <p:nvPr/>
          </p:nvSpPr>
          <p:spPr>
            <a:xfrm>
              <a:off x="6929454" y="5429264"/>
              <a:ext cx="357190" cy="285752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弧 97"/>
            <p:cNvSpPr/>
            <p:nvPr/>
          </p:nvSpPr>
          <p:spPr>
            <a:xfrm rot="5400000">
              <a:off x="6965074" y="5431649"/>
              <a:ext cx="357190" cy="285752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9" name="直線矢印コネクタ 98"/>
          <p:cNvCxnSpPr/>
          <p:nvPr/>
        </p:nvCxnSpPr>
        <p:spPr>
          <a:xfrm flipV="1">
            <a:off x="847988" y="5643975"/>
            <a:ext cx="6192000" cy="1"/>
          </a:xfrm>
          <a:prstGeom prst="straightConnector1">
            <a:avLst/>
          </a:prstGeom>
          <a:ln w="1905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281" y="5682366"/>
            <a:ext cx="3175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8130" y="5170902"/>
            <a:ext cx="227394" cy="22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" name="テキスト ボックス 109"/>
          <p:cNvSpPr txBox="1"/>
          <p:nvPr/>
        </p:nvSpPr>
        <p:spPr>
          <a:xfrm>
            <a:off x="744508" y="4940070"/>
            <a:ext cx="7441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Download</a:t>
            </a:r>
            <a:endParaRPr kumimoji="1" lang="ja-JP" altLang="en-US" sz="9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11" name="図 1" descr="http://en.opensuse.org/images/0/0b/Icon-us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56" y="5610928"/>
            <a:ext cx="368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正方形/長方形 112"/>
          <p:cNvSpPr/>
          <p:nvPr/>
        </p:nvSpPr>
        <p:spPr>
          <a:xfrm>
            <a:off x="4195348" y="6045368"/>
            <a:ext cx="4643470" cy="481527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kumimoji="1" lang="ja-JP" altLang="en-US" dirty="0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4111619" y="6026319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 smtClean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Catalog </a:t>
            </a:r>
          </a:p>
          <a:p>
            <a:r>
              <a:rPr kumimoji="1" lang="en-US" altLang="ja-JP" sz="800" dirty="0" smtClean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Interface</a:t>
            </a: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485826" y="6026319"/>
            <a:ext cx="7873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>
                <a:solidFill>
                  <a:schemeClr val="accent6">
                    <a:lumMod val="7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Data Access</a:t>
            </a:r>
          </a:p>
        </p:txBody>
      </p:sp>
      <p:sp>
        <p:nvSpPr>
          <p:cNvPr id="116" name="円/楕円 115"/>
          <p:cNvSpPr/>
          <p:nvPr/>
        </p:nvSpPr>
        <p:spPr>
          <a:xfrm rot="16200000">
            <a:off x="7289767" y="625072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7" name="円/楕円 116"/>
          <p:cNvSpPr/>
          <p:nvPr/>
        </p:nvSpPr>
        <p:spPr>
          <a:xfrm rot="16200000">
            <a:off x="7289767" y="6107283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7354904" y="6045369"/>
            <a:ext cx="125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</a:t>
            </a:r>
            <a:r>
              <a:rPr lang="ja-JP" altLang="en-US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files</a:t>
            </a:r>
          </a:p>
          <a:p>
            <a:r>
              <a:rPr lang="en-US" altLang="ja-JP" sz="9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OPeNDAP</a:t>
            </a:r>
            <a:endParaRPr lang="en-US" altLang="ja-JP" sz="9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20" name="角丸四角形 119"/>
          <p:cNvSpPr/>
          <p:nvPr/>
        </p:nvSpPr>
        <p:spPr>
          <a:xfrm>
            <a:off x="7540643" y="2806166"/>
            <a:ext cx="1214446" cy="1214446"/>
          </a:xfrm>
          <a:prstGeom prst="roundRect">
            <a:avLst>
              <a:gd name="adj" fmla="val 7778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角丸四角形 120"/>
          <p:cNvSpPr/>
          <p:nvPr/>
        </p:nvSpPr>
        <p:spPr>
          <a:xfrm>
            <a:off x="7540643" y="4092050"/>
            <a:ext cx="1214446" cy="900986"/>
          </a:xfrm>
          <a:prstGeom prst="roundRect">
            <a:avLst>
              <a:gd name="adj" fmla="val 7778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7555057" y="4120517"/>
            <a:ext cx="1271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New Data Centers</a:t>
            </a: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</a:t>
            </a: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ISO-19115/19139</a:t>
            </a:r>
          </a:p>
          <a:p>
            <a:r>
              <a:rPr kumimoji="1"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</a:t>
            </a:r>
            <a:r>
              <a:rPr kumimoji="1" lang="en-US" altLang="ja-JP" sz="800" dirty="0" err="1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OPeNDAP</a:t>
            </a:r>
            <a:endParaRPr kumimoji="1" lang="en-US" altLang="ja-JP" sz="800" dirty="0" smtClean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W*S</a:t>
            </a:r>
          </a:p>
          <a:p>
            <a:r>
              <a:rPr kumimoji="1"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</a:t>
            </a:r>
            <a:r>
              <a:rPr kumimoji="1" lang="en-US" altLang="ja-JP" sz="800" dirty="0" err="1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OpenSearch</a:t>
            </a:r>
            <a:r>
              <a:rPr lang="en-US" altLang="ja-JP" sz="800" dirty="0" smtClean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, etc</a:t>
            </a:r>
            <a:endParaRPr kumimoji="1" lang="en-US" altLang="ja-JP" sz="800" dirty="0" smtClean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123" name="直線コネクタ 122"/>
          <p:cNvCxnSpPr>
            <a:endCxn id="122" idx="1"/>
          </p:cNvCxnSpPr>
          <p:nvPr/>
        </p:nvCxnSpPr>
        <p:spPr>
          <a:xfrm rot="16200000" flipH="1">
            <a:off x="5704658" y="2685617"/>
            <a:ext cx="2114748" cy="158605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Picture 2" descr="透過済～glas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52507" y="2992772"/>
            <a:ext cx="26828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" name="テキスト ボックス 124"/>
          <p:cNvSpPr txBox="1"/>
          <p:nvPr/>
        </p:nvSpPr>
        <p:spPr>
          <a:xfrm>
            <a:off x="741410" y="3404882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Search</a:t>
            </a:r>
            <a:endParaRPr kumimoji="1" lang="ja-JP" altLang="en-US" sz="9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26" name="Picture 2" descr="透過済～glas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91054" y="676508"/>
            <a:ext cx="26828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2" descr="透過済～glas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5650" y="3035182"/>
            <a:ext cx="26828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テキスト ボックス 127"/>
          <p:cNvSpPr txBox="1"/>
          <p:nvPr/>
        </p:nvSpPr>
        <p:spPr>
          <a:xfrm>
            <a:off x="7239000" y="5388314"/>
            <a:ext cx="1518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@each data center</a:t>
            </a:r>
          </a:p>
        </p:txBody>
      </p:sp>
      <p:pic>
        <p:nvPicPr>
          <p:cNvPr id="129" name="Picture 8" descr="http://docs.opendap.org/images/thumb/e/eb/OPeNDAP-Logo_Large.png/300px-OPeNDAP-Logo_Lar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67600" y="5312114"/>
            <a:ext cx="522716" cy="142876"/>
          </a:xfrm>
          <a:prstGeom prst="rect">
            <a:avLst/>
          </a:prstGeom>
          <a:noFill/>
        </p:spPr>
      </p:pic>
      <p:sp>
        <p:nvSpPr>
          <p:cNvPr id="130" name="円/楕円 129"/>
          <p:cNvSpPr/>
          <p:nvPr/>
        </p:nvSpPr>
        <p:spPr>
          <a:xfrm rot="16200000">
            <a:off x="7270629" y="5476973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58" name="グループ化 130"/>
          <p:cNvGrpSpPr/>
          <p:nvPr/>
        </p:nvGrpSpPr>
        <p:grpSpPr>
          <a:xfrm rot="16200000">
            <a:off x="7213746" y="5420898"/>
            <a:ext cx="216000" cy="216000"/>
            <a:chOff x="1136626" y="2917822"/>
            <a:chExt cx="292102" cy="288000"/>
          </a:xfrm>
        </p:grpSpPr>
        <p:sp>
          <p:nvSpPr>
            <p:cNvPr id="132" name="円弧 131"/>
            <p:cNvSpPr/>
            <p:nvPr/>
          </p:nvSpPr>
          <p:spPr>
            <a:xfrm>
              <a:off x="1136626" y="2917822"/>
              <a:ext cx="288000" cy="288000"/>
            </a:xfrm>
            <a:prstGeom prst="arc">
              <a:avLst/>
            </a:prstGeom>
            <a:ln w="28575" cap="flat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33" name="円弧 132"/>
            <p:cNvSpPr/>
            <p:nvPr/>
          </p:nvSpPr>
          <p:spPr>
            <a:xfrm rot="16200000">
              <a:off x="1142976" y="2917822"/>
              <a:ext cx="285752" cy="285752"/>
            </a:xfrm>
            <a:prstGeom prst="arc">
              <a:avLst/>
            </a:prstGeom>
            <a:ln w="28575" cap="flat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134" name="円/楕円 133"/>
          <p:cNvSpPr/>
          <p:nvPr/>
        </p:nvSpPr>
        <p:spPr>
          <a:xfrm rot="16200000">
            <a:off x="7277078" y="5740070"/>
            <a:ext cx="10800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62" name="グループ化 134"/>
          <p:cNvGrpSpPr/>
          <p:nvPr/>
        </p:nvGrpSpPr>
        <p:grpSpPr>
          <a:xfrm rot="16200000">
            <a:off x="7220195" y="5683995"/>
            <a:ext cx="216000" cy="216000"/>
            <a:chOff x="1136626" y="2917822"/>
            <a:chExt cx="292102" cy="288000"/>
          </a:xfrm>
        </p:grpSpPr>
        <p:sp>
          <p:nvSpPr>
            <p:cNvPr id="136" name="円弧 135"/>
            <p:cNvSpPr/>
            <p:nvPr/>
          </p:nvSpPr>
          <p:spPr>
            <a:xfrm>
              <a:off x="1136626" y="2917822"/>
              <a:ext cx="288000" cy="288000"/>
            </a:xfrm>
            <a:prstGeom prst="arc">
              <a:avLst/>
            </a:prstGeom>
            <a:ln w="28575" cap="flat">
              <a:solidFill>
                <a:schemeClr val="bg1">
                  <a:lumMod val="65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37" name="円弧 136"/>
            <p:cNvSpPr/>
            <p:nvPr/>
          </p:nvSpPr>
          <p:spPr>
            <a:xfrm rot="16200000">
              <a:off x="1142976" y="2917822"/>
              <a:ext cx="285752" cy="285752"/>
            </a:xfrm>
            <a:prstGeom prst="arc">
              <a:avLst/>
            </a:prstGeom>
            <a:ln w="28575" cap="flat">
              <a:solidFill>
                <a:schemeClr val="bg1">
                  <a:lumMod val="65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138" name="テキスト ボックス 137"/>
          <p:cNvSpPr txBox="1"/>
          <p:nvPr/>
        </p:nvSpPr>
        <p:spPr>
          <a:xfrm>
            <a:off x="5997449" y="5458525"/>
            <a:ext cx="10599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Subset(html) or File</a:t>
            </a:r>
            <a:endParaRPr kumimoji="1" lang="ja-JP" altLang="en-US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139" name="直線矢印コネクタ 138"/>
          <p:cNvCxnSpPr/>
          <p:nvPr/>
        </p:nvCxnSpPr>
        <p:spPr>
          <a:xfrm flipV="1">
            <a:off x="866460" y="5700546"/>
            <a:ext cx="6156000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グループ化 139"/>
          <p:cNvGrpSpPr/>
          <p:nvPr/>
        </p:nvGrpSpPr>
        <p:grpSpPr>
          <a:xfrm>
            <a:off x="6830308" y="5678465"/>
            <a:ext cx="357190" cy="180980"/>
            <a:chOff x="6929454" y="5395930"/>
            <a:chExt cx="357190" cy="357190"/>
          </a:xfrm>
        </p:grpSpPr>
        <p:sp>
          <p:nvSpPr>
            <p:cNvPr id="141" name="円弧 140"/>
            <p:cNvSpPr/>
            <p:nvPr/>
          </p:nvSpPr>
          <p:spPr>
            <a:xfrm>
              <a:off x="6929454" y="5429264"/>
              <a:ext cx="357190" cy="285752"/>
            </a:xfrm>
            <a:prstGeom prst="arc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円弧 141"/>
            <p:cNvSpPr/>
            <p:nvPr/>
          </p:nvSpPr>
          <p:spPr>
            <a:xfrm rot="5400000">
              <a:off x="6965074" y="5431649"/>
              <a:ext cx="357190" cy="285752"/>
            </a:xfrm>
            <a:prstGeom prst="arc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43" name="直線矢印コネクタ 142"/>
          <p:cNvCxnSpPr/>
          <p:nvPr/>
        </p:nvCxnSpPr>
        <p:spPr>
          <a:xfrm flipV="1">
            <a:off x="847988" y="5859445"/>
            <a:ext cx="6228000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角丸四角形 143"/>
          <p:cNvSpPr/>
          <p:nvPr/>
        </p:nvSpPr>
        <p:spPr>
          <a:xfrm>
            <a:off x="7358082" y="5698096"/>
            <a:ext cx="1557318" cy="223617"/>
          </a:xfrm>
          <a:prstGeom prst="roundRect">
            <a:avLst>
              <a:gd name="adj" fmla="val 7637"/>
            </a:avLst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5981420" y="5668626"/>
            <a:ext cx="3321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File</a:t>
            </a:r>
            <a:endParaRPr kumimoji="1" lang="ja-JP" altLang="en-US" sz="7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8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153400" y="6629400"/>
            <a:ext cx="990600" cy="228600"/>
          </a:xfrm>
        </p:spPr>
        <p:txBody>
          <a:bodyPr/>
          <a:lstStyle/>
          <a:p>
            <a:pPr algn="ctr">
              <a:defRPr/>
            </a:pPr>
            <a:fld id="{91FBAFA6-B801-426F-86BC-8D75C2263794}" type="slidenum">
              <a:rPr lang="en-US" altLang="ja-JP" smtClean="0"/>
              <a:pPr algn="ctr">
                <a:defRPr/>
              </a:pPr>
              <a:t>10</a:t>
            </a:fld>
            <a:endParaRPr lang="en-US" altLang="ja-JP" dirty="0"/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4876800" y="4092914"/>
            <a:ext cx="8381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(External)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72200" y="2873714"/>
            <a:ext cx="1244600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Harvest</a:t>
            </a:r>
          </a:p>
          <a:p>
            <a:pPr algn="ctr"/>
            <a:r>
              <a:rPr lang="en-US" altLang="ja-JP" sz="9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(Automatic registration &amp; updates)</a:t>
            </a:r>
            <a:endParaRPr kumimoji="1" lang="ja-JP" altLang="en-US" sz="9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2" name="角丸四角形 151"/>
          <p:cNvSpPr/>
          <p:nvPr/>
        </p:nvSpPr>
        <p:spPr>
          <a:xfrm>
            <a:off x="4267200" y="990600"/>
            <a:ext cx="1895476" cy="727299"/>
          </a:xfrm>
          <a:prstGeom prst="roundRect">
            <a:avLst>
              <a:gd name="adj" fmla="val 8085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4181476" y="1001675"/>
            <a:ext cx="20204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Dataset level </a:t>
            </a:r>
            <a:r>
              <a:rPr lang="en-US" altLang="ja-JP" sz="105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catalog CMP</a:t>
            </a:r>
            <a: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(GI-Cat)</a:t>
            </a:r>
            <a:endParaRPr kumimoji="1"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4114800" y="685800"/>
            <a:ext cx="27318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CWP Catalog Management Component</a:t>
            </a:r>
            <a:endParaRPr kumimoji="1"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0" name="タイトル 1"/>
          <p:cNvSpPr txBox="1">
            <a:spLocks/>
          </p:cNvSpPr>
          <p:nvPr/>
        </p:nvSpPr>
        <p:spPr bwMode="auto">
          <a:xfrm>
            <a:off x="1874194" y="0"/>
            <a:ext cx="5826498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 u="sng" kern="1200" baseline="0">
                <a:solidFill>
                  <a:schemeClr val="accent1"/>
                </a:solidFill>
                <a:latin typeface="Verdana" pitchFamily="34" charset="0"/>
                <a:ea typeface="Meiryo UI" pitchFamily="50" charset="-128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 u="sng">
                <a:solidFill>
                  <a:schemeClr val="accent1"/>
                </a:solidFill>
                <a:latin typeface="Arial Black" pitchFamily="34" charset="0"/>
                <a:ea typeface="ＭＳ Ｐゴシック" charset="-128"/>
                <a:cs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 u="sng">
                <a:solidFill>
                  <a:schemeClr val="accent1"/>
                </a:solidFill>
                <a:latin typeface="Arial Black" pitchFamily="34" charset="0"/>
                <a:ea typeface="ＭＳ Ｐゴシック" charset="-128"/>
                <a:cs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 u="sng">
                <a:solidFill>
                  <a:schemeClr val="accent1"/>
                </a:solidFill>
                <a:latin typeface="Arial Black" pitchFamily="34" charset="0"/>
                <a:ea typeface="ＭＳ Ｐゴシック" charset="-128"/>
                <a:cs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 u="sng">
                <a:solidFill>
                  <a:schemeClr val="accent1"/>
                </a:solidFill>
                <a:latin typeface="Arial Black" pitchFamily="34" charset="0"/>
                <a:ea typeface="ＭＳ Ｐゴシック" charset="-128"/>
                <a:cs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accent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3200" dirty="0" smtClean="0"/>
              <a:t>New System Architecture</a:t>
            </a:r>
            <a:endParaRPr lang="ja-JP" altLang="en-US" sz="3200" dirty="0">
              <a:solidFill>
                <a:schemeClr val="tx2"/>
              </a:solidFill>
            </a:endParaRPr>
          </a:p>
        </p:txBody>
      </p:sp>
      <p:cxnSp>
        <p:nvCxnSpPr>
          <p:cNvPr id="151" name="直線矢印コネクタ 150"/>
          <p:cNvCxnSpPr/>
          <p:nvPr/>
        </p:nvCxnSpPr>
        <p:spPr>
          <a:xfrm flipV="1">
            <a:off x="2728306" y="1473701"/>
            <a:ext cx="1116000" cy="1"/>
          </a:xfrm>
          <a:prstGeom prst="straightConnector1">
            <a:avLst/>
          </a:prstGeom>
          <a:ln w="19050">
            <a:solidFill>
              <a:srgbClr val="FF99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円/楕円 154"/>
          <p:cNvSpPr/>
          <p:nvPr/>
        </p:nvSpPr>
        <p:spPr>
          <a:xfrm rot="16200000">
            <a:off x="3927318" y="1364031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6" name="円弧 155"/>
          <p:cNvSpPr/>
          <p:nvPr/>
        </p:nvSpPr>
        <p:spPr>
          <a:xfrm rot="16200000">
            <a:off x="3851581" y="1317907"/>
            <a:ext cx="288000" cy="288000"/>
          </a:xfrm>
          <a:prstGeom prst="arc">
            <a:avLst/>
          </a:prstGeom>
          <a:ln w="28575" cap="flat">
            <a:solidFill>
              <a:srgbClr val="FF99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2C7C9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7" name="円弧 156"/>
          <p:cNvSpPr/>
          <p:nvPr/>
        </p:nvSpPr>
        <p:spPr>
          <a:xfrm rot="10800000">
            <a:off x="3851581" y="1313805"/>
            <a:ext cx="285752" cy="285752"/>
          </a:xfrm>
          <a:prstGeom prst="arc">
            <a:avLst/>
          </a:prstGeom>
          <a:ln w="28575" cap="flat">
            <a:solidFill>
              <a:srgbClr val="FF99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2C7C9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3160615" y="1446085"/>
            <a:ext cx="5597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 smtClean="0">
                <a:solidFill>
                  <a:srgbClr val="FF99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Detail</a:t>
            </a:r>
          </a:p>
        </p:txBody>
      </p:sp>
      <p:sp>
        <p:nvSpPr>
          <p:cNvPr id="159" name="円/楕円 158"/>
          <p:cNvSpPr/>
          <p:nvPr/>
        </p:nvSpPr>
        <p:spPr>
          <a:xfrm rot="16200000">
            <a:off x="4881486" y="6400800"/>
            <a:ext cx="108000" cy="10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0" name="円/楕円 139"/>
          <p:cNvSpPr/>
          <p:nvPr/>
        </p:nvSpPr>
        <p:spPr>
          <a:xfrm>
            <a:off x="2438400" y="3886200"/>
            <a:ext cx="3200400" cy="1219200"/>
          </a:xfrm>
          <a:prstGeom prst="ellipse">
            <a:avLst/>
          </a:prstGeom>
          <a:noFill/>
          <a:ln w="19050">
            <a:solidFill>
              <a:srgbClr val="000099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1219200" y="685800"/>
            <a:ext cx="1752600" cy="914400"/>
          </a:xfrm>
          <a:prstGeom prst="ellipse">
            <a:avLst/>
          </a:prstGeom>
          <a:noFill/>
          <a:ln w="19050">
            <a:solidFill>
              <a:srgbClr val="000099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5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3. Activity plan in FY2015</a:t>
            </a:r>
            <a:endParaRPr kumimoji="1" lang="ja-JP" altLang="en-US" sz="3600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549275" y="1066800"/>
            <a:ext cx="8594725" cy="48768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altLang="ja-JP" sz="2800" dirty="0" smtClean="0"/>
              <a:t>Integrated with DIAS Catalog system </a:t>
            </a:r>
          </a:p>
          <a:p>
            <a:pPr marL="850900" lvl="1" indent="-514350">
              <a:buFont typeface="Wingdings" pitchFamily="2" charset="2"/>
              <a:buChar char="n"/>
            </a:pPr>
            <a:r>
              <a:rPr lang="en-US" altLang="ja-JP" sz="2000" dirty="0" smtClean="0"/>
              <a:t>Develop the common dataset level catalog database</a:t>
            </a:r>
          </a:p>
          <a:p>
            <a:pPr marL="850900" lvl="1" indent="-514350">
              <a:buFont typeface="Wingdings" pitchFamily="2" charset="2"/>
              <a:buChar char="n"/>
            </a:pPr>
            <a:r>
              <a:rPr kumimoji="1" lang="en-US" altLang="ja-JP" sz="2000" dirty="0" smtClean="0"/>
              <a:t>Use GI-cat software</a:t>
            </a:r>
          </a:p>
          <a:p>
            <a:pPr marL="514350" indent="-514350">
              <a:buFont typeface="+mj-lt"/>
              <a:buAutoNum type="alphaLcPeriod"/>
            </a:pPr>
            <a:r>
              <a:rPr lang="en-US" altLang="ja-JP" sz="2800" dirty="0" smtClean="0"/>
              <a:t>Changing</a:t>
            </a:r>
            <a:r>
              <a:rPr kumimoji="1" lang="en-US" altLang="ja-JP" sz="2800" dirty="0" smtClean="0"/>
              <a:t> the User Authentication Function</a:t>
            </a:r>
          </a:p>
          <a:p>
            <a:pPr marL="793750" lvl="1" indent="-457200">
              <a:buFont typeface="Wingdings" pitchFamily="2" charset="2"/>
              <a:buChar char="n"/>
            </a:pPr>
            <a:r>
              <a:rPr lang="en-US" altLang="ja-JP" sz="2000" dirty="0" smtClean="0"/>
              <a:t>SSO among DIAS</a:t>
            </a:r>
          </a:p>
          <a:p>
            <a:pPr marL="793750" lvl="1" indent="-457200">
              <a:buFont typeface="Wingdings" pitchFamily="2" charset="2"/>
              <a:buChar char="n"/>
            </a:pPr>
            <a:endParaRPr kumimoji="1" lang="en-US" altLang="ja-JP" sz="2600" dirty="0" smtClean="0"/>
          </a:p>
          <a:p>
            <a:pPr marL="793750" lvl="1" indent="-457200">
              <a:buFont typeface="Wingdings" pitchFamily="2" charset="2"/>
              <a:buChar char="n"/>
            </a:pPr>
            <a:endParaRPr kumimoji="1" lang="en-US" altLang="ja-JP" sz="2400" dirty="0" smtClean="0"/>
          </a:p>
          <a:p>
            <a:pPr marL="793750" lvl="1" indent="-457200">
              <a:buNone/>
            </a:pPr>
            <a:r>
              <a:rPr lang="en-US" altLang="ja-JP" sz="2400" dirty="0" smtClean="0">
                <a:solidFill>
                  <a:schemeClr val="accent6"/>
                </a:solidFill>
              </a:rPr>
              <a:t>     DIAS will take over the Water portal system operation at FY2016. </a:t>
            </a:r>
            <a:endParaRPr kumimoji="1" lang="en-US" altLang="ja-JP" sz="2400" dirty="0" smtClean="0">
              <a:solidFill>
                <a:schemeClr val="accent6"/>
              </a:solidFill>
            </a:endParaRPr>
          </a:p>
        </p:txBody>
      </p:sp>
      <p:sp>
        <p:nvSpPr>
          <p:cNvPr id="5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153400" y="6629400"/>
            <a:ext cx="990600" cy="228600"/>
          </a:xfrm>
        </p:spPr>
        <p:txBody>
          <a:bodyPr/>
          <a:lstStyle/>
          <a:p>
            <a:pPr>
              <a:defRPr/>
            </a:pPr>
            <a:fld id="{91FBAFA6-B801-426F-86BC-8D75C2263794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24800" cy="1470025"/>
          </a:xfrm>
        </p:spPr>
        <p:txBody>
          <a:bodyPr/>
          <a:lstStyle/>
          <a:p>
            <a:r>
              <a:rPr lang="en-US" altLang="ja-JP" sz="4000" dirty="0" smtClean="0"/>
              <a:t>4. Demonstration</a:t>
            </a:r>
            <a:br>
              <a:rPr lang="en-US" altLang="ja-JP" sz="4000" dirty="0" smtClean="0"/>
            </a:br>
            <a:r>
              <a:rPr lang="en-US" altLang="ja-JP" sz="4000" u="none" dirty="0" smtClean="0"/>
              <a:t>    </a:t>
            </a:r>
            <a:r>
              <a:rPr lang="en-US" altLang="ja-JP" sz="3200" i="1" u="none" dirty="0" smtClean="0"/>
              <a:t>New CEOS Water portal </a:t>
            </a:r>
            <a:endParaRPr kumimoji="1" lang="ja-JP" altLang="en-US" sz="3200" i="1" u="none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9CD09-296A-4287-A18A-4BFB4D50F257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ja-JP" dirty="0" smtClean="0">
                <a:latin typeface="Verdana" pitchFamily="34" charset="0"/>
              </a:rPr>
              <a:t>Overview (just a reminder…)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>
                <a:latin typeface="Verdana" pitchFamily="34" charset="0"/>
              </a:rPr>
              <a:t>Updates</a:t>
            </a:r>
          </a:p>
          <a:p>
            <a:pPr marL="793750" lvl="1" indent="-457200">
              <a:buNone/>
            </a:pPr>
            <a:r>
              <a:rPr lang="en-US" altLang="ja-JP" dirty="0" smtClean="0"/>
              <a:t> New Architecture Development</a:t>
            </a:r>
            <a:endParaRPr lang="en-US" altLang="ja-JP" dirty="0" smtClean="0">
              <a:latin typeface="Verdan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>
                <a:latin typeface="Verdana" pitchFamily="34" charset="0"/>
              </a:rPr>
              <a:t>Future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Demo</a:t>
            </a:r>
            <a:endParaRPr lang="en-US" altLang="ja-JP" dirty="0" smtClean="0"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1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タイトル 5"/>
          <p:cNvSpPr>
            <a:spLocks noGrp="1"/>
          </p:cNvSpPr>
          <p:nvPr>
            <p:ph type="title"/>
          </p:nvPr>
        </p:nvSpPr>
        <p:spPr>
          <a:xfrm>
            <a:off x="1524001" y="0"/>
            <a:ext cx="6553200" cy="1066800"/>
          </a:xfrm>
        </p:spPr>
        <p:txBody>
          <a:bodyPr/>
          <a:lstStyle/>
          <a:p>
            <a:r>
              <a:rPr lang="en-US" altLang="ja-JP" sz="4000" dirty="0" smtClean="0">
                <a:solidFill>
                  <a:srgbClr val="2C7C9F"/>
                </a:solidFill>
              </a:rPr>
              <a:t>1. Overview</a:t>
            </a:r>
            <a:br>
              <a:rPr lang="en-US" altLang="ja-JP" sz="4000" dirty="0" smtClean="0">
                <a:solidFill>
                  <a:srgbClr val="2C7C9F"/>
                </a:solidFill>
              </a:rPr>
            </a:br>
            <a:r>
              <a:rPr lang="en-US" altLang="ja-JP" sz="2800" dirty="0" smtClean="0">
                <a:solidFill>
                  <a:srgbClr val="2C7C9F"/>
                </a:solidFill>
              </a:rPr>
              <a:t>1.1 Concept</a:t>
            </a:r>
            <a:endParaRPr lang="ja-JP" altLang="en-US" sz="4000" dirty="0" smtClean="0">
              <a:solidFill>
                <a:srgbClr val="2C7C9F"/>
              </a:solidFill>
            </a:endParaRPr>
          </a:p>
        </p:txBody>
      </p:sp>
      <p:sp>
        <p:nvSpPr>
          <p:cNvPr id="15362" name="コンテンツ プレースホルダ 6"/>
          <p:cNvSpPr>
            <a:spLocks noGrp="1"/>
          </p:cNvSpPr>
          <p:nvPr>
            <p:ph idx="1"/>
          </p:nvPr>
        </p:nvSpPr>
        <p:spPr>
          <a:xfrm>
            <a:off x="549275" y="1371600"/>
            <a:ext cx="8042275" cy="4876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ja-JP" sz="2800" dirty="0" smtClean="0">
                <a:latin typeface="Verdana" pitchFamily="34" charset="0"/>
              </a:rPr>
              <a:t>CEOS Water Portal is ;</a:t>
            </a:r>
          </a:p>
          <a:p>
            <a:pPr lvl="1"/>
            <a:r>
              <a:rPr lang="en-US" altLang="ja-JP" sz="2000" dirty="0" smtClean="0">
                <a:latin typeface="Verdana" pitchFamily="34" charset="0"/>
              </a:rPr>
              <a:t>A distributed data system component of DIAS (Data Integrated Analysis System)-Program</a:t>
            </a:r>
          </a:p>
          <a:p>
            <a:pPr lvl="1"/>
            <a:r>
              <a:rPr lang="en-US" altLang="ja-JP" sz="2000" dirty="0" smtClean="0">
                <a:latin typeface="Verdana" pitchFamily="34" charset="0"/>
              </a:rPr>
              <a:t>To provide “</a:t>
            </a:r>
            <a:r>
              <a:rPr lang="en-US" altLang="ja-JP" sz="2000" u="sng" dirty="0" smtClean="0">
                <a:solidFill>
                  <a:srgbClr val="0066FF"/>
                </a:solidFill>
                <a:latin typeface="Verdana" pitchFamily="34" charset="0"/>
              </a:rPr>
              <a:t>Easy to Access</a:t>
            </a:r>
            <a:r>
              <a:rPr lang="en-US" altLang="ja-JP" sz="2000" dirty="0" smtClean="0">
                <a:latin typeface="Verdana" pitchFamily="34" charset="0"/>
              </a:rPr>
              <a:t>” service to users</a:t>
            </a:r>
          </a:p>
          <a:p>
            <a:pPr lvl="1"/>
            <a:r>
              <a:rPr lang="en-US" altLang="ja-JP" sz="2000" dirty="0" smtClean="0">
                <a:latin typeface="Verdana" pitchFamily="34" charset="0"/>
              </a:rPr>
              <a:t>To </a:t>
            </a:r>
            <a:r>
              <a:rPr lang="en-US" altLang="ja-JP" sz="2000" dirty="0" smtClean="0"/>
              <a:t>provide</a:t>
            </a:r>
            <a:r>
              <a:rPr lang="en-US" altLang="ja-JP" sz="2000" dirty="0" smtClean="0">
                <a:latin typeface="Verdana" pitchFamily="34" charset="0"/>
              </a:rPr>
              <a:t> access to a whole variety of hydrological data and water relevant data scattered over the world</a:t>
            </a:r>
          </a:p>
          <a:p>
            <a:pPr lvl="1"/>
            <a:r>
              <a:rPr lang="en-US" altLang="ja-JP" sz="2000" dirty="0" smtClean="0">
                <a:latin typeface="Verdana" pitchFamily="34" charset="0"/>
              </a:rPr>
              <a:t>To </a:t>
            </a:r>
            <a:r>
              <a:rPr lang="en-US" altLang="ja-JP" sz="2000" u="sng" dirty="0" smtClean="0">
                <a:solidFill>
                  <a:srgbClr val="0066FF"/>
                </a:solidFill>
                <a:latin typeface="Verdana" pitchFamily="34" charset="0"/>
              </a:rPr>
              <a:t>connect the existing components</a:t>
            </a: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en-US" altLang="ja-JP" sz="2000" dirty="0" smtClean="0">
                <a:latin typeface="Verdana" pitchFamily="34" charset="0"/>
              </a:rPr>
              <a:t>like </a:t>
            </a:r>
            <a:r>
              <a:rPr lang="en-US" altLang="ja-JP" sz="2000" u="sng" dirty="0" smtClean="0">
                <a:latin typeface="Verdana" pitchFamily="34" charset="0"/>
              </a:rPr>
              <a:t>data centers, scientists and wide users</a:t>
            </a:r>
            <a:r>
              <a:rPr lang="en-US" altLang="ja-JP" sz="2000" dirty="0" smtClean="0">
                <a:latin typeface="Verdana" pitchFamily="34" charset="0"/>
              </a:rPr>
              <a:t>.</a:t>
            </a:r>
            <a:endParaRPr lang="ja-JP" altLang="ja-JP" sz="2800" dirty="0" smtClean="0">
              <a:latin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ja-JP" sz="2800" dirty="0" smtClean="0">
                <a:latin typeface="Verdana" pitchFamily="34" charset="0"/>
              </a:rPr>
              <a:t>Multiple types of data are available such as;</a:t>
            </a:r>
          </a:p>
          <a:p>
            <a:pPr lvl="1">
              <a:spcBef>
                <a:spcPct val="0"/>
              </a:spcBef>
            </a:pPr>
            <a:r>
              <a:rPr lang="en-US" altLang="ja-JP" sz="2000" dirty="0" smtClean="0">
                <a:latin typeface="Verdana" pitchFamily="34" charset="0"/>
              </a:rPr>
              <a:t>In-situ data</a:t>
            </a:r>
          </a:p>
          <a:p>
            <a:pPr lvl="1">
              <a:spcBef>
                <a:spcPct val="0"/>
              </a:spcBef>
            </a:pPr>
            <a:r>
              <a:rPr lang="en-US" altLang="ja-JP" sz="2000" dirty="0" smtClean="0">
                <a:latin typeface="Verdana" pitchFamily="34" charset="0"/>
              </a:rPr>
              <a:t>Satellite data </a:t>
            </a:r>
          </a:p>
          <a:p>
            <a:pPr lvl="1">
              <a:spcBef>
                <a:spcPct val="0"/>
              </a:spcBef>
            </a:pPr>
            <a:r>
              <a:rPr lang="en-US" altLang="ja-JP" sz="2000" dirty="0" smtClean="0">
                <a:latin typeface="Verdana" pitchFamily="34" charset="0"/>
              </a:rPr>
              <a:t>Model output data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2</a:t>
            </a:r>
            <a:endParaRPr lang="en-US" altLang="ja-JP" dirty="0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7146925" y="3756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>
              <a:latin typeface="Arial" charset="0"/>
            </a:endParaRPr>
          </a:p>
        </p:txBody>
      </p:sp>
      <p:pic>
        <p:nvPicPr>
          <p:cNvPr id="8" name="Picture 5" descr="C:\Users\satoko\AppData\Local\Microsoft\Windows\Temporary Internet Files\Content.IE5\2MA3TJXU\MC90043934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8006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1524001" y="0"/>
            <a:ext cx="6553200" cy="1142999"/>
          </a:xfrm>
        </p:spPr>
        <p:txBody>
          <a:bodyPr/>
          <a:lstStyle/>
          <a:p>
            <a:pPr lvl="0"/>
            <a:r>
              <a:rPr lang="en-US" altLang="ja-JP" dirty="0" smtClean="0"/>
              <a:t>1. Overview</a:t>
            </a:r>
            <a:br>
              <a:rPr lang="en-US" altLang="ja-JP" dirty="0" smtClean="0"/>
            </a:br>
            <a:r>
              <a:rPr lang="en-US" altLang="ja-JP" sz="2800" dirty="0" smtClean="0"/>
              <a:t>1.2 Services</a:t>
            </a:r>
            <a:endParaRPr kumimoji="1" lang="ja-JP" altLang="en-US" sz="2800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549275" y="1371600"/>
            <a:ext cx="8042275" cy="4876800"/>
          </a:xfrm>
        </p:spPr>
        <p:txBody>
          <a:bodyPr/>
          <a:lstStyle/>
          <a:p>
            <a:pPr marL="863600" lvl="1" indent="-514350">
              <a:buFont typeface="+mj-lt"/>
              <a:buAutoNum type="arabicPeriod"/>
            </a:pPr>
            <a:r>
              <a:rPr lang="en-US" altLang="ja-JP" sz="2400" dirty="0" smtClean="0">
                <a:ea typeface="Verdana" pitchFamily="34" charset="0"/>
                <a:cs typeface="Verdana" pitchFamily="34" charset="0"/>
              </a:rPr>
              <a:t>Dataset Search</a:t>
            </a:r>
          </a:p>
          <a:p>
            <a:pPr marL="1225550" lvl="2" indent="-419100">
              <a:buClr>
                <a:srgbClr val="215D77"/>
              </a:buClr>
              <a:buFont typeface="Wingdings" pitchFamily="2" charset="2"/>
              <a:buChar char="n"/>
            </a:pPr>
            <a:r>
              <a:rPr lang="en-US" altLang="ja-JP" dirty="0" smtClean="0">
                <a:ea typeface="Verdana" pitchFamily="34" charset="0"/>
                <a:cs typeface="Verdana" pitchFamily="34" charset="0"/>
              </a:rPr>
              <a:t>Category Search/Map Search</a:t>
            </a:r>
          </a:p>
          <a:p>
            <a:pPr marL="1225550" lvl="2" indent="-419100">
              <a:buClr>
                <a:srgbClr val="215D77"/>
              </a:buClr>
              <a:buFont typeface="Wingdings" pitchFamily="2" charset="2"/>
              <a:buChar char="n"/>
            </a:pPr>
            <a:r>
              <a:rPr lang="en-US" altLang="ja-JP" dirty="0" smtClean="0">
                <a:ea typeface="Verdana" pitchFamily="34" charset="0"/>
                <a:cs typeface="Verdana" pitchFamily="34" charset="0"/>
              </a:rPr>
              <a:t>Connecting to 11 data centers and 2 catalog broker system </a:t>
            </a:r>
            <a:endParaRPr lang="ja-JP" altLang="en-US" dirty="0" smtClean="0">
              <a:cs typeface="Verdana" pitchFamily="34" charset="0"/>
            </a:endParaRPr>
          </a:p>
          <a:p>
            <a:pPr marL="863600" lvl="1" indent="-514350">
              <a:buFont typeface="+mj-lt"/>
              <a:buAutoNum type="arabicPeriod"/>
            </a:pPr>
            <a:r>
              <a:rPr lang="en-US" altLang="ja-JP" sz="2400" dirty="0" smtClean="0">
                <a:ea typeface="Verdana" pitchFamily="34" charset="0"/>
                <a:cs typeface="Verdana" pitchFamily="34" charset="0"/>
              </a:rPr>
              <a:t>Dataset Access </a:t>
            </a:r>
          </a:p>
          <a:p>
            <a:pPr marL="863600" lvl="1" indent="-514350">
              <a:buNone/>
            </a:pPr>
            <a:r>
              <a:rPr lang="en-US" altLang="ja-JP" sz="2400" dirty="0" smtClean="0">
                <a:ea typeface="Verdana" pitchFamily="34" charset="0"/>
                <a:cs typeface="Verdana" pitchFamily="34" charset="0"/>
              </a:rPr>
              <a:t>	(Depend on the Server side function,</a:t>
            </a:r>
          </a:p>
          <a:p>
            <a:pPr marL="863600" lvl="1" indent="-514350">
              <a:buNone/>
            </a:pPr>
            <a:r>
              <a:rPr lang="en-US" altLang="ja-JP" sz="2400" dirty="0" smtClean="0">
                <a:ea typeface="Verdana" pitchFamily="34" charset="0"/>
                <a:cs typeface="Verdana" pitchFamily="34" charset="0"/>
              </a:rPr>
              <a:t>	  ex. </a:t>
            </a:r>
            <a:r>
              <a:rPr lang="en-US" altLang="ja-JP" sz="2400" dirty="0" err="1" smtClean="0">
                <a:ea typeface="Verdana" pitchFamily="34" charset="0"/>
                <a:cs typeface="Verdana" pitchFamily="34" charset="0"/>
              </a:rPr>
              <a:t>OPeNDAP</a:t>
            </a:r>
            <a:r>
              <a:rPr lang="en-US" altLang="ja-JP" sz="2400" dirty="0" smtClean="0">
                <a:ea typeface="Verdana" pitchFamily="34" charset="0"/>
                <a:cs typeface="Verdana" pitchFamily="34" charset="0"/>
              </a:rPr>
              <a:t> server)</a:t>
            </a:r>
          </a:p>
          <a:p>
            <a:pPr marL="1520825" lvl="3" indent="-419100">
              <a:buFont typeface="Wingdings" pitchFamily="2" charset="2"/>
              <a:buChar char="n"/>
            </a:pPr>
            <a:r>
              <a:rPr lang="en-US" altLang="ja-JP" sz="2000" dirty="0" smtClean="0">
                <a:ea typeface="Verdana" pitchFamily="34" charset="0"/>
                <a:cs typeface="Verdana" pitchFamily="34" charset="0"/>
              </a:rPr>
              <a:t>Data Subset</a:t>
            </a:r>
            <a:r>
              <a:rPr lang="ja-JP" altLang="en-US" sz="2000" dirty="0" smtClean="0">
                <a:cs typeface="Verdana" pitchFamily="34" charset="0"/>
              </a:rPr>
              <a:t> </a:t>
            </a:r>
            <a:r>
              <a:rPr lang="en-US" altLang="ja-JP" sz="2000" dirty="0" smtClean="0">
                <a:ea typeface="Verdana" pitchFamily="34" charset="0"/>
                <a:cs typeface="Verdana" pitchFamily="34" charset="0"/>
              </a:rPr>
              <a:t>(time, variables)</a:t>
            </a:r>
            <a:endParaRPr lang="ja-JP" altLang="en-US" sz="2000" dirty="0" smtClean="0">
              <a:cs typeface="Verdana" pitchFamily="34" charset="0"/>
            </a:endParaRPr>
          </a:p>
          <a:p>
            <a:pPr marL="1520825" lvl="3" indent="-419100">
              <a:buFont typeface="Wingdings" pitchFamily="2" charset="2"/>
              <a:buChar char="n"/>
            </a:pPr>
            <a:r>
              <a:rPr lang="en-US" altLang="ja-JP" sz="2000" dirty="0" smtClean="0">
                <a:ea typeface="Verdana" pitchFamily="34" charset="0"/>
                <a:cs typeface="Verdana" pitchFamily="34" charset="0"/>
              </a:rPr>
              <a:t>Data Download/Format conversion (</a:t>
            </a:r>
            <a:r>
              <a:rPr lang="en-US" altLang="ja-JP" sz="2000" dirty="0" err="1" smtClean="0">
                <a:ea typeface="Verdana" pitchFamily="34" charset="0"/>
                <a:cs typeface="Verdana" pitchFamily="34" charset="0"/>
              </a:rPr>
              <a:t>NetCDF</a:t>
            </a:r>
            <a:r>
              <a:rPr lang="en-US" altLang="ja-JP" sz="20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en-US" altLang="ja-JP" sz="2000" dirty="0" err="1" smtClean="0">
                <a:ea typeface="Verdana" pitchFamily="34" charset="0"/>
                <a:cs typeface="Verdana" pitchFamily="34" charset="0"/>
              </a:rPr>
              <a:t>ascii</a:t>
            </a:r>
            <a:r>
              <a:rPr lang="en-US" altLang="ja-JP" sz="2000" dirty="0" smtClean="0">
                <a:ea typeface="Verdana" pitchFamily="34" charset="0"/>
                <a:cs typeface="Verdana" pitchFamily="34" charset="0"/>
              </a:rPr>
              <a:t>, GRIB</a:t>
            </a:r>
            <a:r>
              <a:rPr lang="ja-JP" altLang="en-US" sz="2000" dirty="0" smtClean="0">
                <a:cs typeface="Verdana" pitchFamily="34" charset="0"/>
              </a:rPr>
              <a:t> </a:t>
            </a:r>
            <a:r>
              <a:rPr lang="en-US" altLang="ja-JP" sz="2000" dirty="0" smtClean="0">
                <a:ea typeface="Verdana" pitchFamily="34" charset="0"/>
                <a:cs typeface="Verdana" pitchFamily="34" charset="0"/>
              </a:rPr>
              <a:t>(</a:t>
            </a:r>
            <a:r>
              <a:rPr lang="en-US" altLang="ja-JP" sz="2000" dirty="0" err="1" smtClean="0">
                <a:ea typeface="Verdana" pitchFamily="34" charset="0"/>
                <a:cs typeface="Verdana" pitchFamily="34" charset="0"/>
              </a:rPr>
              <a:t>Modeloutput</a:t>
            </a:r>
            <a:r>
              <a:rPr lang="en-US" altLang="ja-JP" sz="2000" dirty="0" smtClean="0">
                <a:ea typeface="Verdana" pitchFamily="34" charset="0"/>
                <a:cs typeface="Verdana" pitchFamily="34" charset="0"/>
              </a:rPr>
              <a:t> only))</a:t>
            </a:r>
          </a:p>
          <a:p>
            <a:pPr marL="863600" lvl="1" indent="-514350">
              <a:buFont typeface="+mj-lt"/>
              <a:buAutoNum type="arabicPeriod" startAt="3"/>
            </a:pPr>
            <a:r>
              <a:rPr lang="en-US" altLang="ja-JP" sz="2400" dirty="0" smtClean="0">
                <a:ea typeface="Verdana" pitchFamily="34" charset="0"/>
                <a:cs typeface="Verdana" pitchFamily="34" charset="0"/>
              </a:rPr>
              <a:t>Sharing Use Case</a:t>
            </a:r>
          </a:p>
          <a:p>
            <a:pPr marL="1320800" lvl="2" indent="-514350">
              <a:buClr>
                <a:srgbClr val="215D77"/>
              </a:buClr>
              <a:buFont typeface="Wingdings" pitchFamily="2" charset="2"/>
              <a:buChar char="n"/>
            </a:pPr>
            <a:r>
              <a:rPr lang="en-US" altLang="ja-JP" dirty="0" smtClean="0">
                <a:ea typeface="Verdana" pitchFamily="34" charset="0"/>
                <a:cs typeface="Verdana" pitchFamily="34" charset="0"/>
              </a:rPr>
              <a:t>Use Case registration/browsing</a:t>
            </a:r>
          </a:p>
          <a:p>
            <a:endParaRPr kumimoji="1" lang="ja-JP" altLang="en-US" dirty="0">
              <a:cs typeface="Verdana" pitchFamily="34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3</a:t>
            </a:r>
            <a:endParaRPr lang="en-US" altLang="ja-JP" dirty="0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1600200" y="152400"/>
            <a:ext cx="7086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ja-JP" sz="3200" b="1" i="0" u="sng" strike="noStrike" kern="1200" cap="none" spc="0" normalizeH="0" baseline="0" noProof="0" dirty="0" smtClean="0">
              <a:ln>
                <a:noFill/>
              </a:ln>
              <a:solidFill>
                <a:srgbClr val="2C7C9F"/>
              </a:solidFill>
              <a:effectLst/>
              <a:uLnTx/>
              <a:uFillTx/>
              <a:latin typeface="Verdana" pitchFamily="34" charset="0"/>
              <a:ea typeface="+mj-ea"/>
              <a:cs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Visitors</a:t>
            </a:r>
            <a:r>
              <a:rPr lang="ja-JP" altLang="en-US"/>
              <a:t> </a:t>
            </a:r>
            <a:r>
              <a:rPr lang="en-US" altLang="ja-JP" smtClean="0"/>
              <a:t>&amp; Users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09600" y="1066800"/>
            <a:ext cx="8042275" cy="4876800"/>
          </a:xfrm>
        </p:spPr>
        <p:txBody>
          <a:bodyPr/>
          <a:lstStyle/>
          <a:p>
            <a:r>
              <a:rPr kumimoji="1" lang="en-US" altLang="ja-JP" sz="1600" dirty="0" smtClean="0"/>
              <a:t>New CEOS water </a:t>
            </a:r>
            <a:r>
              <a:rPr lang="en-US" altLang="ja-JP" sz="1600" dirty="0" smtClean="0"/>
              <a:t>portal site has been available from </a:t>
            </a:r>
            <a:r>
              <a:rPr kumimoji="1" lang="en-US" altLang="ja-JP" sz="1600" dirty="0" smtClean="0"/>
              <a:t>May 12th,2015.</a:t>
            </a:r>
          </a:p>
          <a:p>
            <a:r>
              <a:rPr lang="en-US" altLang="ja-JP" sz="1600" dirty="0" smtClean="0"/>
              <a:t>Registration User is around 290.</a:t>
            </a:r>
            <a:endParaRPr kumimoji="1"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90800" y="60960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2014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86400" y="60960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2015</a:t>
            </a:r>
            <a:endParaRPr kumimoji="1" lang="ja-JP" altLang="en-US" dirty="0"/>
          </a:p>
        </p:txBody>
      </p:sp>
      <p:graphicFrame>
        <p:nvGraphicFramePr>
          <p:cNvPr id="9" name="グラフ 8"/>
          <p:cNvGraphicFramePr/>
          <p:nvPr>
            <p:extLst>
              <p:ext uri="{D42A27DB-BD31-4B8C-83A1-F6EECF244321}">
                <p14:modId xmlns:p14="http://schemas.microsoft.com/office/powerpoint/2010/main" val="4167549125"/>
              </p:ext>
            </p:extLst>
          </p:nvPr>
        </p:nvGraphicFramePr>
        <p:xfrm>
          <a:off x="762000" y="1981200"/>
          <a:ext cx="8153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右矢印 3"/>
          <p:cNvSpPr/>
          <p:nvPr/>
        </p:nvSpPr>
        <p:spPr>
          <a:xfrm rot="19365194">
            <a:off x="5483826" y="3801939"/>
            <a:ext cx="1381441" cy="292056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タイトル 94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553200" cy="990600"/>
          </a:xfrm>
        </p:spPr>
        <p:txBody>
          <a:bodyPr/>
          <a:lstStyle/>
          <a:p>
            <a:r>
              <a:rPr lang="en-US" altLang="ja-JP" sz="4400" dirty="0" smtClean="0"/>
              <a:t>1. Overview</a:t>
            </a:r>
            <a:br>
              <a:rPr lang="en-US" altLang="ja-JP" sz="4400" dirty="0" smtClean="0"/>
            </a:br>
            <a:r>
              <a:rPr lang="en-US" altLang="ja-JP" sz="2800" dirty="0" smtClean="0"/>
              <a:t>1.3 Goal</a:t>
            </a:r>
            <a:endParaRPr kumimoji="1" lang="ja-JP" altLang="en-US" sz="4400" dirty="0"/>
          </a:p>
        </p:txBody>
      </p:sp>
      <p:sp>
        <p:nvSpPr>
          <p:cNvPr id="97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4</a:t>
            </a:r>
            <a:endParaRPr lang="en-US" altLang="ja-JP" dirty="0"/>
          </a:p>
        </p:txBody>
      </p:sp>
      <p:sp>
        <p:nvSpPr>
          <p:cNvPr id="3" name="円/楕円 2"/>
          <p:cNvSpPr>
            <a:spLocks noChangeArrowheads="1"/>
          </p:cNvSpPr>
          <p:nvPr/>
        </p:nvSpPr>
        <p:spPr bwMode="auto">
          <a:xfrm>
            <a:off x="3065463" y="3362325"/>
            <a:ext cx="317500" cy="1206500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 sz="1400">
              <a:latin typeface="Arial" pitchFamily="34" charset="0"/>
            </a:endParaRPr>
          </a:p>
        </p:txBody>
      </p:sp>
      <p:sp>
        <p:nvSpPr>
          <p:cNvPr id="5" name="左矢印 4"/>
          <p:cNvSpPr>
            <a:spLocks noChangeArrowheads="1"/>
          </p:cNvSpPr>
          <p:nvPr/>
        </p:nvSpPr>
        <p:spPr bwMode="auto">
          <a:xfrm>
            <a:off x="3505200" y="5715000"/>
            <a:ext cx="3048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CCCC"/>
              </a:solidFill>
              <a:latin typeface="+mn-lt"/>
              <a:ea typeface="+mn-ea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283325" y="2349500"/>
            <a:ext cx="2028825" cy="30638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400" b="1" dirty="0" smtClean="0">
                <a:solidFill>
                  <a:schemeClr val="bg1"/>
                </a:solidFill>
                <a:latin typeface="Times" pitchFamily="-84" charset="0"/>
              </a:rPr>
              <a:t>Various Users</a:t>
            </a:r>
            <a:endParaRPr lang="en-US" altLang="ja-JP" sz="1400" b="1" dirty="0">
              <a:solidFill>
                <a:schemeClr val="bg1"/>
              </a:solidFill>
              <a:latin typeface="Times" pitchFamily="-8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067425" y="2636838"/>
            <a:ext cx="2438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-84" charset="0"/>
              </a:rPr>
              <a:t>e.x</a:t>
            </a:r>
            <a:r>
              <a:rPr lang="en-US" altLang="ja-JP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-84" charset="0"/>
              </a:rPr>
              <a:t>.) river administrators</a:t>
            </a:r>
            <a:endParaRPr lang="en-US" altLang="ja-JP" sz="12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-8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939925"/>
            <a:ext cx="3127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85915" y="1930400"/>
            <a:ext cx="312631" cy="49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64555" y="1564640"/>
            <a:ext cx="312631" cy="49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21755" y="1564640"/>
            <a:ext cx="312631" cy="49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79590" y="1574800"/>
            <a:ext cx="312631" cy="49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雲 60"/>
          <p:cNvSpPr>
            <a:spLocks noChangeArrowheads="1"/>
          </p:cNvSpPr>
          <p:nvPr/>
        </p:nvSpPr>
        <p:spPr bwMode="auto">
          <a:xfrm>
            <a:off x="368300" y="2060575"/>
            <a:ext cx="2266950" cy="425767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1119314974 w 43200"/>
              <a:gd name="T5" fmla="*/ 2147483647 h 43200"/>
              <a:gd name="T6" fmla="*/ 2147483647 w 43200"/>
              <a:gd name="T7" fmla="*/ 214748364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3"/>
                </a:cubicBezTo>
                <a:cubicBezTo>
                  <a:pt x="20114" y="1343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0"/>
                </a:cubicBezTo>
                <a:cubicBezTo>
                  <a:pt x="27723" y="140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49"/>
                </a:cubicBezTo>
                <a:cubicBezTo>
                  <a:pt x="35888" y="149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F2F2F2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kumimoji="1"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72475" y="1524000"/>
            <a:ext cx="2177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b="1" dirty="0" smtClean="0">
                <a:ea typeface="Verdana" pitchFamily="34" charset="0"/>
                <a:cs typeface="Verdana" pitchFamily="34" charset="0"/>
              </a:rPr>
              <a:t>Data centers</a:t>
            </a:r>
          </a:p>
          <a:p>
            <a:pPr algn="ctr">
              <a:defRPr/>
            </a:pPr>
            <a:r>
              <a:rPr lang="en-US" altLang="ja-JP" sz="1400" b="1" dirty="0" smtClean="0">
                <a:ea typeface="Verdana" pitchFamily="34" charset="0"/>
                <a:cs typeface="Verdana" pitchFamily="34" charset="0"/>
              </a:rPr>
              <a:t>(All over the world)</a:t>
            </a:r>
            <a:endParaRPr lang="en-US" altLang="ja-JP" sz="14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山形 49"/>
          <p:cNvSpPr>
            <a:spLocks noChangeArrowheads="1"/>
          </p:cNvSpPr>
          <p:nvPr/>
        </p:nvSpPr>
        <p:spPr bwMode="auto">
          <a:xfrm>
            <a:off x="2362200" y="2209800"/>
            <a:ext cx="477837" cy="263525"/>
          </a:xfrm>
          <a:prstGeom prst="chevron">
            <a:avLst>
              <a:gd name="adj" fmla="val 5015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 sz="1400">
              <a:latin typeface="Arial" pitchFamily="34" charset="0"/>
            </a:endParaRPr>
          </a:p>
        </p:txBody>
      </p:sp>
      <p:sp>
        <p:nvSpPr>
          <p:cNvPr id="16" name="山形 50"/>
          <p:cNvSpPr>
            <a:spLocks noChangeArrowheads="1"/>
          </p:cNvSpPr>
          <p:nvPr/>
        </p:nvSpPr>
        <p:spPr bwMode="auto">
          <a:xfrm>
            <a:off x="2362200" y="2819400"/>
            <a:ext cx="477838" cy="265112"/>
          </a:xfrm>
          <a:prstGeom prst="chevron">
            <a:avLst>
              <a:gd name="adj" fmla="val 49850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 sz="1400">
              <a:latin typeface="Arial" pitchFamily="34" charset="0"/>
            </a:endParaRPr>
          </a:p>
        </p:txBody>
      </p:sp>
      <p:pic>
        <p:nvPicPr>
          <p:cNvPr id="17" name="Picture 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600" y="3157538"/>
            <a:ext cx="3714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8413" y="2660650"/>
            <a:ext cx="2984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9563" y="3821113"/>
            <a:ext cx="3048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0825" y="272097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0913" y="324485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3400" y="3892550"/>
            <a:ext cx="457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山形 49"/>
          <p:cNvSpPr>
            <a:spLocks noChangeArrowheads="1"/>
          </p:cNvSpPr>
          <p:nvPr/>
        </p:nvSpPr>
        <p:spPr bwMode="auto">
          <a:xfrm>
            <a:off x="2362200" y="3505200"/>
            <a:ext cx="477838" cy="263525"/>
          </a:xfrm>
          <a:prstGeom prst="chevron">
            <a:avLst>
              <a:gd name="adj" fmla="val 50150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 sz="1400">
              <a:latin typeface="Arial" pitchFamily="34" charset="0"/>
            </a:endParaRPr>
          </a:p>
        </p:txBody>
      </p:sp>
      <p:sp>
        <p:nvSpPr>
          <p:cNvPr id="24" name="山形 50"/>
          <p:cNvSpPr>
            <a:spLocks noChangeArrowheads="1"/>
          </p:cNvSpPr>
          <p:nvPr/>
        </p:nvSpPr>
        <p:spPr bwMode="auto">
          <a:xfrm>
            <a:off x="2362200" y="4191000"/>
            <a:ext cx="477837" cy="265113"/>
          </a:xfrm>
          <a:prstGeom prst="chevron">
            <a:avLst>
              <a:gd name="adj" fmla="val 49849"/>
            </a:avLst>
          </a:prstGeom>
          <a:solidFill>
            <a:srgbClr val="FF7C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 sz="1400">
              <a:latin typeface="Arial" pitchFamily="34" charset="0"/>
            </a:endParaRPr>
          </a:p>
        </p:txBody>
      </p:sp>
      <p:sp>
        <p:nvSpPr>
          <p:cNvPr id="25" name="山形 49"/>
          <p:cNvSpPr>
            <a:spLocks noChangeArrowheads="1"/>
          </p:cNvSpPr>
          <p:nvPr/>
        </p:nvSpPr>
        <p:spPr bwMode="auto">
          <a:xfrm>
            <a:off x="2362200" y="4800600"/>
            <a:ext cx="477838" cy="263525"/>
          </a:xfrm>
          <a:prstGeom prst="chevron">
            <a:avLst>
              <a:gd name="adj" fmla="val 50150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 sz="1400">
              <a:latin typeface="Arial" pitchFamily="34" charset="0"/>
            </a:endParaRPr>
          </a:p>
        </p:txBody>
      </p:sp>
      <p:sp>
        <p:nvSpPr>
          <p:cNvPr id="26" name="山形 50"/>
          <p:cNvSpPr>
            <a:spLocks noChangeArrowheads="1"/>
          </p:cNvSpPr>
          <p:nvPr/>
        </p:nvSpPr>
        <p:spPr bwMode="auto">
          <a:xfrm>
            <a:off x="2362200" y="5410200"/>
            <a:ext cx="477837" cy="265113"/>
          </a:xfrm>
          <a:prstGeom prst="chevron">
            <a:avLst>
              <a:gd name="adj" fmla="val 49849"/>
            </a:avLst>
          </a:pr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 sz="1400">
              <a:latin typeface="Arial" pitchFamily="34" charset="0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575" y="4219575"/>
            <a:ext cx="3048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250" y="4291013"/>
            <a:ext cx="4572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4613" y="4564063"/>
            <a:ext cx="3714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9563" y="4679950"/>
            <a:ext cx="457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5038" y="5321300"/>
            <a:ext cx="3048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57288" y="53467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87663" y="3429000"/>
            <a:ext cx="782637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テキスト ボックス 14"/>
          <p:cNvSpPr txBox="1">
            <a:spLocks noChangeArrowheads="1"/>
          </p:cNvSpPr>
          <p:nvPr/>
        </p:nvSpPr>
        <p:spPr bwMode="auto">
          <a:xfrm>
            <a:off x="2598871" y="2971800"/>
            <a:ext cx="1284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200" b="1" dirty="0" smtClean="0">
                <a:solidFill>
                  <a:srgbClr val="0000FF"/>
                </a:solidFill>
              </a:rPr>
              <a:t>CEOS </a:t>
            </a:r>
            <a:endParaRPr lang="en-US" altLang="ja-JP" sz="1200" b="1" dirty="0">
              <a:solidFill>
                <a:srgbClr val="0000FF"/>
              </a:solidFill>
            </a:endParaRPr>
          </a:p>
          <a:p>
            <a:pPr algn="ctr"/>
            <a:r>
              <a:rPr lang="en-US" altLang="ja-JP" sz="1200" b="1" dirty="0" smtClean="0">
                <a:solidFill>
                  <a:srgbClr val="0000FF"/>
                </a:solidFill>
              </a:rPr>
              <a:t>Water Portal</a:t>
            </a:r>
            <a:endParaRPr lang="en-US" altLang="ja-JP" sz="1200" b="1" dirty="0">
              <a:solidFill>
                <a:srgbClr val="0000FF"/>
              </a:solidFill>
            </a:endParaRPr>
          </a:p>
        </p:txBody>
      </p:sp>
      <p:pic>
        <p:nvPicPr>
          <p:cNvPr id="35" name="Picture 2" descr="E:\PAPERS TO WRITE\PAPER 3 JSCE_part2\figures\AgriDrought.ep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78650" y="4876800"/>
            <a:ext cx="1843088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3906838" y="4314825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-84" charset="0"/>
              </a:rPr>
              <a:t>Model calculation</a:t>
            </a:r>
            <a:endParaRPr lang="en-US" altLang="ja-JP" sz="12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-84" charset="0"/>
            </a:endParaRPr>
          </a:p>
        </p:txBody>
      </p:sp>
      <p:grpSp>
        <p:nvGrpSpPr>
          <p:cNvPr id="4" name="グループ化 86"/>
          <p:cNvGrpSpPr>
            <a:grpSpLocks/>
          </p:cNvGrpSpPr>
          <p:nvPr/>
        </p:nvGrpSpPr>
        <p:grpSpPr bwMode="auto">
          <a:xfrm>
            <a:off x="4424363" y="3641725"/>
            <a:ext cx="642937" cy="642938"/>
            <a:chOff x="4322130" y="4204205"/>
            <a:chExt cx="642942" cy="642942"/>
          </a:xfrm>
        </p:grpSpPr>
        <p:sp>
          <p:nvSpPr>
            <p:cNvPr id="38" name="円/楕円 37"/>
            <p:cNvSpPr/>
            <p:nvPr/>
          </p:nvSpPr>
          <p:spPr>
            <a:xfrm>
              <a:off x="4393568" y="4275643"/>
              <a:ext cx="500067" cy="50006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571369" y="4204205"/>
              <a:ext cx="142876" cy="1047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572957" y="4742371"/>
              <a:ext cx="142876" cy="1047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4466593" y="4347081"/>
              <a:ext cx="360366" cy="3603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 rot="5400000">
              <a:off x="4841246" y="4474082"/>
              <a:ext cx="142876" cy="1047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 rot="5400000">
              <a:off x="4303080" y="4474082"/>
              <a:ext cx="142876" cy="1047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  <p:sp>
          <p:nvSpPr>
            <p:cNvPr id="44" name="正方形/長方形 43"/>
            <p:cNvSpPr/>
            <p:nvPr/>
          </p:nvSpPr>
          <p:spPr>
            <a:xfrm rot="7897340">
              <a:off x="4382456" y="4280405"/>
              <a:ext cx="142876" cy="1047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 rot="2801874">
              <a:off x="4380868" y="4666171"/>
              <a:ext cx="142876" cy="1047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 rot="2811947">
              <a:off x="4771396" y="4277230"/>
              <a:ext cx="142876" cy="1047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 rot="8139678">
              <a:off x="4766633" y="4661408"/>
              <a:ext cx="142876" cy="10477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/>
            </a:p>
          </p:txBody>
        </p:sp>
      </p:grp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7939088" y="4600575"/>
            <a:ext cx="1060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ja-JP" sz="1200" b="1" dirty="0" smtClean="0">
                <a:latin typeface="Times" pitchFamily="-84" charset="0"/>
              </a:rPr>
              <a:t>Analysis</a:t>
            </a:r>
            <a:endParaRPr lang="en-US" altLang="ja-JP" sz="1200" b="1" dirty="0">
              <a:latin typeface="Times" pitchFamily="-84" charset="0"/>
            </a:endParaRPr>
          </a:p>
        </p:txBody>
      </p:sp>
      <p:cxnSp>
        <p:nvCxnSpPr>
          <p:cNvPr id="49" name="カギ線コネクタ 78"/>
          <p:cNvCxnSpPr>
            <a:cxnSpLocks noChangeShapeType="1"/>
          </p:cNvCxnSpPr>
          <p:nvPr/>
        </p:nvCxnSpPr>
        <p:spPr bwMode="auto">
          <a:xfrm>
            <a:off x="5500688" y="4252913"/>
            <a:ext cx="465137" cy="366712"/>
          </a:xfrm>
          <a:prstGeom prst="bentConnector2">
            <a:avLst/>
          </a:prstGeom>
          <a:noFill/>
          <a:ln w="44450">
            <a:solidFill>
              <a:srgbClr val="7F7F7F"/>
            </a:solidFill>
            <a:miter lim="800000"/>
            <a:headEnd/>
            <a:tailEnd type="stealth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0" name="カギ線コネクタ 78"/>
          <p:cNvCxnSpPr>
            <a:cxnSpLocks noChangeShapeType="1"/>
          </p:cNvCxnSpPr>
          <p:nvPr/>
        </p:nvCxnSpPr>
        <p:spPr bwMode="auto">
          <a:xfrm>
            <a:off x="7529513" y="4721225"/>
            <a:ext cx="358775" cy="366713"/>
          </a:xfrm>
          <a:prstGeom prst="bentConnector2">
            <a:avLst/>
          </a:prstGeom>
          <a:noFill/>
          <a:ln w="44450">
            <a:solidFill>
              <a:srgbClr val="7F7F7F"/>
            </a:solidFill>
            <a:miter lim="800000"/>
            <a:headEnd/>
            <a:tailEnd type="stealth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grpSp>
        <p:nvGrpSpPr>
          <p:cNvPr id="37" name="グループ化 100"/>
          <p:cNvGrpSpPr>
            <a:grpSpLocks/>
          </p:cNvGrpSpPr>
          <p:nvPr/>
        </p:nvGrpSpPr>
        <p:grpSpPr bwMode="auto">
          <a:xfrm>
            <a:off x="5894388" y="4630738"/>
            <a:ext cx="1770062" cy="474662"/>
            <a:chOff x="5838092" y="4630616"/>
            <a:chExt cx="1770185" cy="304800"/>
          </a:xfrm>
        </p:grpSpPr>
        <p:sp>
          <p:nvSpPr>
            <p:cNvPr id="52" name="角丸四角形 51"/>
            <p:cNvSpPr/>
            <p:nvPr/>
          </p:nvSpPr>
          <p:spPr bwMode="auto">
            <a:xfrm>
              <a:off x="5838092" y="4630616"/>
              <a:ext cx="1711444" cy="3048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400">
                <a:latin typeface="Arial" pitchFamily="-65" charset="0"/>
              </a:endParaRPr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6113584" y="4665053"/>
              <a:ext cx="1494693" cy="266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50" b="1" dirty="0" smtClean="0">
                  <a:solidFill>
                    <a:schemeClr val="bg1"/>
                  </a:solidFill>
                </a:rPr>
                <a:t>Model Output Data</a:t>
              </a:r>
              <a:endParaRPr lang="en-US" altLang="ja-JP" sz="1050" b="1" dirty="0">
                <a:solidFill>
                  <a:schemeClr val="bg1"/>
                </a:solidFill>
              </a:endParaRPr>
            </a:p>
          </p:txBody>
        </p:sp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67278" y="4676533"/>
              <a:ext cx="298701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3673475" y="4000500"/>
            <a:ext cx="649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-84" charset="0"/>
              </a:rPr>
              <a:t>input</a:t>
            </a:r>
            <a:endParaRPr lang="en-US" altLang="ja-JP" sz="1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-84" charset="0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276600"/>
            <a:ext cx="4826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5105400" y="3809370"/>
            <a:ext cx="14589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ja-JP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-84" charset="0"/>
              </a:rPr>
              <a:t>Users (researchers)</a:t>
            </a:r>
            <a:endParaRPr lang="en-US" altLang="ja-JP" sz="11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-84" charset="0"/>
            </a:endParaRPr>
          </a:p>
        </p:txBody>
      </p:sp>
      <p:grpSp>
        <p:nvGrpSpPr>
          <p:cNvPr id="51" name="グループ化 114"/>
          <p:cNvGrpSpPr>
            <a:grpSpLocks/>
          </p:cNvGrpSpPr>
          <p:nvPr/>
        </p:nvGrpSpPr>
        <p:grpSpPr bwMode="auto">
          <a:xfrm>
            <a:off x="3886200" y="3252788"/>
            <a:ext cx="1454150" cy="306387"/>
            <a:chOff x="3974123" y="2872154"/>
            <a:chExt cx="1453661" cy="305377"/>
          </a:xfrm>
        </p:grpSpPr>
        <p:sp>
          <p:nvSpPr>
            <p:cNvPr id="59" name="角丸四角形 115"/>
            <p:cNvSpPr>
              <a:spLocks noChangeArrowheads="1"/>
            </p:cNvSpPr>
            <p:nvPr/>
          </p:nvSpPr>
          <p:spPr bwMode="auto">
            <a:xfrm>
              <a:off x="3974123" y="2872154"/>
              <a:ext cx="1453661" cy="304800"/>
            </a:xfrm>
            <a:prstGeom prst="roundRect">
              <a:avLst>
                <a:gd name="adj" fmla="val 16667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1400">
                <a:latin typeface="Arial" pitchFamily="34" charset="0"/>
              </a:endParaRPr>
            </a:p>
          </p:txBody>
        </p:sp>
        <p:pic>
          <p:nvPicPr>
            <p:cNvPr id="60" name="Picture 5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96347" y="2910743"/>
              <a:ext cx="306021" cy="266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 Box 9"/>
            <p:cNvSpPr txBox="1">
              <a:spLocks noChangeArrowheads="1"/>
            </p:cNvSpPr>
            <p:nvPr/>
          </p:nvSpPr>
          <p:spPr bwMode="auto">
            <a:xfrm>
              <a:off x="4249616" y="2906591"/>
              <a:ext cx="116644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 b="1" dirty="0" smtClean="0">
                  <a:solidFill>
                    <a:schemeClr val="bg1"/>
                  </a:solidFill>
                </a:rPr>
                <a:t>Satellite data</a:t>
              </a:r>
              <a:endParaRPr lang="en-US" altLang="ja-JP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グループ化 118"/>
          <p:cNvGrpSpPr>
            <a:grpSpLocks/>
          </p:cNvGrpSpPr>
          <p:nvPr/>
        </p:nvGrpSpPr>
        <p:grpSpPr bwMode="auto">
          <a:xfrm>
            <a:off x="3886200" y="2901950"/>
            <a:ext cx="1454150" cy="304800"/>
            <a:chOff x="3974123" y="2520461"/>
            <a:chExt cx="1453661" cy="304800"/>
          </a:xfrm>
        </p:grpSpPr>
        <p:sp>
          <p:nvSpPr>
            <p:cNvPr id="63" name="角丸四角形 119"/>
            <p:cNvSpPr>
              <a:spLocks noChangeArrowheads="1"/>
            </p:cNvSpPr>
            <p:nvPr/>
          </p:nvSpPr>
          <p:spPr bwMode="auto">
            <a:xfrm>
              <a:off x="3974123" y="2520461"/>
              <a:ext cx="1453661" cy="3048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1400">
                <a:latin typeface="Arial" pitchFamily="34" charset="0"/>
              </a:endParaRPr>
            </a:p>
          </p:txBody>
        </p:sp>
        <p:sp>
          <p:nvSpPr>
            <p:cNvPr id="64" name="Text Box 9"/>
            <p:cNvSpPr txBox="1">
              <a:spLocks noChangeArrowheads="1"/>
            </p:cNvSpPr>
            <p:nvPr/>
          </p:nvSpPr>
          <p:spPr bwMode="auto">
            <a:xfrm>
              <a:off x="4249616" y="2554898"/>
              <a:ext cx="109610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 b="1" dirty="0" smtClean="0">
                  <a:solidFill>
                    <a:schemeClr val="bg1"/>
                  </a:solidFill>
                </a:rPr>
                <a:t>In-situ data</a:t>
              </a:r>
              <a:endParaRPr lang="en-US" altLang="ja-JP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65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97815" y="2554656"/>
              <a:ext cx="303692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グループ化 122"/>
          <p:cNvGrpSpPr>
            <a:grpSpLocks/>
          </p:cNvGrpSpPr>
          <p:nvPr/>
        </p:nvGrpSpPr>
        <p:grpSpPr bwMode="auto">
          <a:xfrm>
            <a:off x="3886200" y="2549525"/>
            <a:ext cx="1454150" cy="304800"/>
            <a:chOff x="3974123" y="2168769"/>
            <a:chExt cx="1453661" cy="304800"/>
          </a:xfrm>
        </p:grpSpPr>
        <p:sp>
          <p:nvSpPr>
            <p:cNvPr id="67" name="角丸四角形 123"/>
            <p:cNvSpPr>
              <a:spLocks noChangeArrowheads="1"/>
            </p:cNvSpPr>
            <p:nvPr/>
          </p:nvSpPr>
          <p:spPr bwMode="auto">
            <a:xfrm>
              <a:off x="3974123" y="2168769"/>
              <a:ext cx="1453661" cy="304800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1400">
                <a:latin typeface="Arial" pitchFamily="34" charset="0"/>
              </a:endParaRPr>
            </a:p>
          </p:txBody>
        </p:sp>
        <p:sp>
          <p:nvSpPr>
            <p:cNvPr id="68" name="Text Box 9"/>
            <p:cNvSpPr txBox="1">
              <a:spLocks noChangeArrowheads="1"/>
            </p:cNvSpPr>
            <p:nvPr/>
          </p:nvSpPr>
          <p:spPr bwMode="auto">
            <a:xfrm>
              <a:off x="4249616" y="2203206"/>
              <a:ext cx="109610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 b="1" dirty="0" smtClean="0">
                  <a:solidFill>
                    <a:schemeClr val="bg1"/>
                  </a:solidFill>
                </a:rPr>
                <a:t>In-situ data</a:t>
              </a:r>
              <a:endParaRPr lang="en-US" altLang="ja-JP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69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97815" y="2202964"/>
              <a:ext cx="303692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6" name="グループ化 126"/>
          <p:cNvGrpSpPr>
            <a:grpSpLocks/>
          </p:cNvGrpSpPr>
          <p:nvPr/>
        </p:nvGrpSpPr>
        <p:grpSpPr bwMode="auto">
          <a:xfrm>
            <a:off x="3886200" y="2209800"/>
            <a:ext cx="1454150" cy="304800"/>
            <a:chOff x="3974123" y="1828800"/>
            <a:chExt cx="1453661" cy="304800"/>
          </a:xfrm>
        </p:grpSpPr>
        <p:sp>
          <p:nvSpPr>
            <p:cNvPr id="71" name="角丸四角形 127"/>
            <p:cNvSpPr>
              <a:spLocks noChangeArrowheads="1"/>
            </p:cNvSpPr>
            <p:nvPr/>
          </p:nvSpPr>
          <p:spPr bwMode="auto">
            <a:xfrm>
              <a:off x="3974123" y="1828800"/>
              <a:ext cx="1453661" cy="304800"/>
            </a:xfrm>
            <a:prstGeom prst="roundRect">
              <a:avLst>
                <a:gd name="adj" fmla="val 16667"/>
              </a:avLst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1400">
                <a:latin typeface="Arial" pitchFamily="34" charset="0"/>
              </a:endParaRPr>
            </a:p>
          </p:txBody>
        </p:sp>
        <p:sp>
          <p:nvSpPr>
            <p:cNvPr id="72" name="Text Box 9"/>
            <p:cNvSpPr txBox="1">
              <a:spLocks noChangeArrowheads="1"/>
            </p:cNvSpPr>
            <p:nvPr/>
          </p:nvSpPr>
          <p:spPr bwMode="auto">
            <a:xfrm>
              <a:off x="4249616" y="1863237"/>
              <a:ext cx="109610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 b="1" dirty="0" smtClean="0">
                  <a:solidFill>
                    <a:schemeClr val="bg1"/>
                  </a:solidFill>
                </a:rPr>
                <a:t>In-situ data</a:t>
              </a:r>
              <a:endParaRPr lang="en-US" altLang="ja-JP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73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97815" y="1862995"/>
              <a:ext cx="303692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" name="グループ化 130"/>
          <p:cNvGrpSpPr>
            <a:grpSpLocks/>
          </p:cNvGrpSpPr>
          <p:nvPr/>
        </p:nvGrpSpPr>
        <p:grpSpPr bwMode="auto">
          <a:xfrm>
            <a:off x="3886200" y="1828800"/>
            <a:ext cx="1589088" cy="309563"/>
            <a:chOff x="3973392" y="1485900"/>
            <a:chExt cx="1589212" cy="309563"/>
          </a:xfrm>
        </p:grpSpPr>
        <p:sp>
          <p:nvSpPr>
            <p:cNvPr id="75" name="角丸四角形 74"/>
            <p:cNvSpPr/>
            <p:nvPr/>
          </p:nvSpPr>
          <p:spPr bwMode="auto">
            <a:xfrm>
              <a:off x="3973392" y="1485900"/>
              <a:ext cx="1454263" cy="3048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400">
                <a:latin typeface="Arial" pitchFamily="-65" charset="0"/>
              </a:endParaRPr>
            </a:p>
          </p:txBody>
        </p:sp>
        <p:sp>
          <p:nvSpPr>
            <p:cNvPr id="76" name="Text Box 9"/>
            <p:cNvSpPr txBox="1">
              <a:spLocks noChangeArrowheads="1"/>
            </p:cNvSpPr>
            <p:nvPr/>
          </p:nvSpPr>
          <p:spPr bwMode="auto">
            <a:xfrm>
              <a:off x="4008320" y="1549400"/>
              <a:ext cx="1554284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" pitchFamily="-84" charset="0"/>
                </a:rPr>
                <a:t>non-Water Data (DEM)</a:t>
              </a:r>
            </a:p>
          </p:txBody>
        </p:sp>
      </p:grpSp>
      <p:sp>
        <p:nvSpPr>
          <p:cNvPr id="77" name="左矢印 76"/>
          <p:cNvSpPr>
            <a:spLocks noChangeArrowheads="1"/>
          </p:cNvSpPr>
          <p:nvPr/>
        </p:nvSpPr>
        <p:spPr bwMode="auto">
          <a:xfrm rot="10800000">
            <a:off x="3352800" y="1447800"/>
            <a:ext cx="2700338" cy="381000"/>
          </a:xfrm>
          <a:prstGeom prst="leftArrow">
            <a:avLst>
              <a:gd name="adj1" fmla="val 50000"/>
              <a:gd name="adj2" fmla="val 50006"/>
            </a:avLst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CCCC"/>
              </a:solidFill>
              <a:latin typeface="+mn-lt"/>
              <a:ea typeface="+mn-ea"/>
            </a:endParaRPr>
          </a:p>
        </p:txBody>
      </p:sp>
      <p:grpSp>
        <p:nvGrpSpPr>
          <p:cNvPr id="74" name="グループ化 140"/>
          <p:cNvGrpSpPr>
            <a:grpSpLocks/>
          </p:cNvGrpSpPr>
          <p:nvPr/>
        </p:nvGrpSpPr>
        <p:grpSpPr bwMode="auto">
          <a:xfrm>
            <a:off x="6400800" y="3048000"/>
            <a:ext cx="1038225" cy="1038225"/>
            <a:chOff x="6307200" y="3132200"/>
            <a:chExt cx="1038100" cy="1038100"/>
          </a:xfrm>
        </p:grpSpPr>
        <p:sp>
          <p:nvSpPr>
            <p:cNvPr id="80" name="円弧 79"/>
            <p:cNvSpPr/>
            <p:nvPr/>
          </p:nvSpPr>
          <p:spPr bwMode="auto">
            <a:xfrm>
              <a:off x="6337358" y="3149660"/>
              <a:ext cx="1007942" cy="1007942"/>
            </a:xfrm>
            <a:prstGeom prst="arc">
              <a:avLst/>
            </a:prstGeom>
            <a:noFill/>
            <a:ln w="10795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400">
                <a:latin typeface="Arial" pitchFamily="-65" charset="0"/>
              </a:endParaRPr>
            </a:p>
          </p:txBody>
        </p:sp>
        <p:sp>
          <p:nvSpPr>
            <p:cNvPr id="81" name="円弧 80"/>
            <p:cNvSpPr/>
            <p:nvPr/>
          </p:nvSpPr>
          <p:spPr bwMode="auto">
            <a:xfrm rot="5400000">
              <a:off x="6332596" y="3162359"/>
              <a:ext cx="1007942" cy="1007941"/>
            </a:xfrm>
            <a:prstGeom prst="arc">
              <a:avLst/>
            </a:prstGeom>
            <a:noFill/>
            <a:ln w="107950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400">
                <a:latin typeface="Arial" pitchFamily="-65" charset="0"/>
              </a:endParaRPr>
            </a:p>
          </p:txBody>
        </p:sp>
        <p:sp>
          <p:nvSpPr>
            <p:cNvPr id="82" name="円弧 81"/>
            <p:cNvSpPr/>
            <p:nvPr/>
          </p:nvSpPr>
          <p:spPr bwMode="auto">
            <a:xfrm rot="10800000">
              <a:off x="6307200" y="3144898"/>
              <a:ext cx="1007941" cy="1007941"/>
            </a:xfrm>
            <a:prstGeom prst="arc">
              <a:avLst/>
            </a:prstGeom>
            <a:noFill/>
            <a:ln w="1079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400">
                <a:latin typeface="Arial" pitchFamily="-65" charset="0"/>
              </a:endParaRPr>
            </a:p>
          </p:txBody>
        </p:sp>
        <p:sp>
          <p:nvSpPr>
            <p:cNvPr id="83" name="円弧 82"/>
            <p:cNvSpPr/>
            <p:nvPr/>
          </p:nvSpPr>
          <p:spPr bwMode="auto">
            <a:xfrm rot="16200000">
              <a:off x="6311962" y="3132199"/>
              <a:ext cx="1007941" cy="1007942"/>
            </a:xfrm>
            <a:prstGeom prst="arc">
              <a:avLst/>
            </a:prstGeom>
            <a:noFill/>
            <a:ln w="107950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sz="1400">
                <a:latin typeface="Arial" pitchFamily="-65" charset="0"/>
              </a:endParaRPr>
            </a:p>
          </p:txBody>
        </p:sp>
      </p:grp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6313" y="4813300"/>
            <a:ext cx="58102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8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62838" y="5919788"/>
            <a:ext cx="1481137" cy="66198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7" name="山形 50"/>
          <p:cNvSpPr>
            <a:spLocks noChangeArrowheads="1"/>
          </p:cNvSpPr>
          <p:nvPr/>
        </p:nvSpPr>
        <p:spPr bwMode="auto">
          <a:xfrm>
            <a:off x="3671888" y="3778250"/>
            <a:ext cx="633412" cy="227013"/>
          </a:xfrm>
          <a:prstGeom prst="chevron">
            <a:avLst>
              <a:gd name="adj" fmla="val 49875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 sz="1400">
              <a:latin typeface="Arial" pitchFamily="34" charset="0"/>
            </a:endParaRPr>
          </a:p>
        </p:txBody>
      </p:sp>
      <p:pic>
        <p:nvPicPr>
          <p:cNvPr id="88" name="Picture 876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68663" y="3998913"/>
            <a:ext cx="323850" cy="1873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9" name="Picture 9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70250" y="4189413"/>
            <a:ext cx="323850" cy="1476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0" name="テキスト ボックス 105"/>
          <p:cNvSpPr txBox="1">
            <a:spLocks noChangeArrowheads="1"/>
          </p:cNvSpPr>
          <p:nvPr/>
        </p:nvSpPr>
        <p:spPr bwMode="auto">
          <a:xfrm>
            <a:off x="2209800" y="1905000"/>
            <a:ext cx="7505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 dirty="0" smtClean="0">
                <a:solidFill>
                  <a:srgbClr val="7F7F7F"/>
                </a:solidFill>
              </a:rPr>
              <a:t>interface</a:t>
            </a:r>
            <a:endParaRPr kumimoji="1" lang="ja-JP" altLang="en-US" sz="1000" dirty="0">
              <a:solidFill>
                <a:srgbClr val="7F7F7F"/>
              </a:solidFill>
            </a:endParaRP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3810000" y="1143000"/>
            <a:ext cx="20574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1400" b="1" dirty="0" smtClean="0">
                <a:ea typeface="Verdana" pitchFamily="34" charset="0"/>
                <a:cs typeface="Verdana" pitchFamily="34" charset="0"/>
              </a:rPr>
              <a:t>Data, use case, etc</a:t>
            </a:r>
          </a:p>
          <a:p>
            <a:r>
              <a:rPr lang="en-US" altLang="ja-JP" sz="1400" b="1" dirty="0" smtClean="0">
                <a:ea typeface="Verdana" pitchFamily="34" charset="0"/>
                <a:cs typeface="Verdana" pitchFamily="34" charset="0"/>
              </a:rPr>
              <a:t>Useful information</a:t>
            </a:r>
            <a:endParaRPr lang="en-US" altLang="ja-JP" sz="14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93" name="Text Box 22"/>
          <p:cNvSpPr txBox="1">
            <a:spLocks noChangeArrowheads="1"/>
          </p:cNvSpPr>
          <p:nvPr/>
        </p:nvSpPr>
        <p:spPr bwMode="auto">
          <a:xfrm>
            <a:off x="4038600" y="54864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1400" b="1" dirty="0" smtClean="0"/>
              <a:t>Register a Use case</a:t>
            </a:r>
            <a:endParaRPr lang="en-US" altLang="ja-JP" sz="1400" b="1" dirty="0"/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6477000" y="32004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1400" b="1" dirty="0" smtClean="0">
                <a:ea typeface="Verdana" pitchFamily="34" charset="0"/>
                <a:cs typeface="Verdana" pitchFamily="34" charset="0"/>
              </a:rPr>
              <a:t>Facilitate communications among communities</a:t>
            </a:r>
            <a:endParaRPr lang="ja-JP" altLang="en-US" sz="1400" b="1" dirty="0"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3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decel="100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decel="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decel="100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decel="100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decel="10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36" grpId="0"/>
      <p:bldP spid="48" grpId="0"/>
      <p:bldP spid="55" grpId="0"/>
      <p:bldP spid="57" grpId="0"/>
      <p:bldP spid="77" grpId="0" animBg="1"/>
      <p:bldP spid="87" grpId="0" animBg="1"/>
      <p:bldP spid="92" grpId="0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タイトル 43"/>
          <p:cNvSpPr>
            <a:spLocks noGrp="1"/>
          </p:cNvSpPr>
          <p:nvPr>
            <p:ph type="title"/>
          </p:nvPr>
        </p:nvSpPr>
        <p:spPr>
          <a:xfrm>
            <a:off x="1524001" y="0"/>
            <a:ext cx="6553200" cy="1066800"/>
          </a:xfrm>
        </p:spPr>
        <p:txBody>
          <a:bodyPr/>
          <a:lstStyle/>
          <a:p>
            <a:r>
              <a:rPr kumimoji="1" lang="en-US" altLang="ja-JP" sz="4000" dirty="0" smtClean="0"/>
              <a:t>1. Overview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2800" dirty="0" smtClean="0"/>
              <a:t>1.4 </a:t>
            </a:r>
            <a:r>
              <a:rPr kumimoji="1" lang="en-US" altLang="ja-JP" sz="2800" dirty="0" smtClean="0"/>
              <a:t>Data Partners</a:t>
            </a:r>
            <a:endParaRPr kumimoji="1" lang="ja-JP" altLang="en-US" sz="2800" dirty="0"/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5</a:t>
            </a:r>
            <a:endParaRPr lang="en-US" altLang="ja-JP" dirty="0"/>
          </a:p>
        </p:txBody>
      </p:sp>
      <p:pic>
        <p:nvPicPr>
          <p:cNvPr id="4" name="Picture 3" descr="2473150_worldmap.pn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10000"/>
            <a:extLst/>
          </a:blip>
          <a:stretch>
            <a:fillRect/>
          </a:stretch>
        </p:blipFill>
        <p:spPr>
          <a:xfrm>
            <a:off x="762000" y="1676400"/>
            <a:ext cx="7910090" cy="3897900"/>
          </a:xfrm>
          <a:prstGeom prst="rect">
            <a:avLst/>
          </a:prstGeom>
        </p:spPr>
      </p:pic>
      <p:sp>
        <p:nvSpPr>
          <p:cNvPr id="5" name="雲 4"/>
          <p:cNvSpPr/>
          <p:nvPr/>
        </p:nvSpPr>
        <p:spPr>
          <a:xfrm>
            <a:off x="3132138" y="2430463"/>
            <a:ext cx="2963862" cy="221773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dirty="0">
              <a:solidFill>
                <a:schemeClr val="accent1"/>
              </a:solidFill>
              <a:ea typeface="ＭＳ Ｐゴシック" pitchFamily="-107" charset="-128"/>
              <a:cs typeface="Arial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477000" y="3657600"/>
            <a:ext cx="1835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NCAR 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In-situ data</a:t>
            </a:r>
            <a:endParaRPr lang="en-US" altLang="ja-JP" sz="1400" b="1" i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657600" y="1146175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GEMS/Water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In-situ data</a:t>
            </a:r>
            <a:endParaRPr lang="en-US" altLang="ja-JP" sz="1400" b="1" i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5029200" y="106680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NASA/ORNL 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IN-situ (FLUXNET)</a:t>
            </a:r>
            <a:r>
              <a:rPr lang="ja-JP" altLang="en-US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data </a:t>
            </a:r>
            <a:endParaRPr lang="en-US" altLang="ja-JP" sz="1400" b="1" i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172200" y="1752600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NOAA 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/ESRL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In-situ(GPCC ) data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19400" y="5181600"/>
            <a:ext cx="1612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In-situ data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Satellite data</a:t>
            </a:r>
            <a:endParaRPr lang="en-US" altLang="ja-JP" sz="1400" b="1" i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3400" y="4747736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MPI 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Model Output data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62000" y="5638800"/>
            <a:ext cx="2057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GLOWASIS</a:t>
            </a:r>
          </a:p>
          <a:p>
            <a:pPr lvl="0" eaLnBrk="0" hangingPunct="0">
              <a:buClr>
                <a:srgbClr val="6FB7D7"/>
              </a:buClr>
              <a:buSzPct val="110000"/>
            </a:pPr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Satellite data</a:t>
            </a:r>
          </a:p>
          <a:p>
            <a:pPr lvl="0" eaLnBrk="0" hangingPunct="0">
              <a:buClr>
                <a:srgbClr val="6FB7D7"/>
              </a:buClr>
              <a:buSzPct val="110000"/>
            </a:pPr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Model Output data</a:t>
            </a:r>
            <a:endParaRPr lang="ja-JP" altLang="en-US" sz="1400" b="1" i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553200" y="4953000"/>
            <a:ext cx="19383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NASA/ECHO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Satellite data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In-situ data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Model Output data</a:t>
            </a:r>
            <a:endParaRPr lang="en-US" altLang="ja-JP" sz="1400" b="1" i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4" name="図 53" descr="GLOWASIS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181600"/>
            <a:ext cx="11731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5" descr="max-planck-institu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6862" y="4419600"/>
            <a:ext cx="7921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6" descr="GEMS Wat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90963" y="1778000"/>
            <a:ext cx="10366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1" descr="Hom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3429000"/>
            <a:ext cx="936625" cy="317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8" name="Picture 68" descr="NOAA logo.sv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2743200"/>
            <a:ext cx="57467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2" descr="Jet Propulsion Laboratory (JPL) - Pasadena, CA"/>
          <p:cNvPicPr>
            <a:picLocks noChangeAspect="1" noChangeArrowheads="1"/>
          </p:cNvPicPr>
          <p:nvPr/>
        </p:nvPicPr>
        <p:blipFill>
          <a:blip r:embed="rId11"/>
          <a:srcRect t="18028" b="13943"/>
          <a:stretch>
            <a:fillRect/>
          </a:stretch>
        </p:blipFill>
        <p:spPr bwMode="auto">
          <a:xfrm>
            <a:off x="2560638" y="2057400"/>
            <a:ext cx="10080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286000" y="1273175"/>
            <a:ext cx="1447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NASA/JPL (PO.DAAC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Satellite Data</a:t>
            </a:r>
            <a:endParaRPr lang="en-US" altLang="ja-JP" sz="1400" b="1" i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1" name="図 45" descr="fluxnet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34000" y="1670050"/>
            <a:ext cx="658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http://www.editoria.u-tokyo.ac.jp/projects/dias/images/dias_logo160w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24200" y="4724400"/>
            <a:ext cx="971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図 49" descr="RAZGS36OMOIWFWL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86200" y="5638800"/>
            <a:ext cx="11811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810000" y="6096000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CUAHSI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In-situ data</a:t>
            </a:r>
            <a:endParaRPr lang="en-US" altLang="ja-JP" sz="1400" b="1" i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6" name="Picture 3" descr="Goddard Space Flight Center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 l="5212" t="74146" r="63518" b="2438"/>
          <a:stretch>
            <a:fillRect/>
          </a:stretch>
        </p:blipFill>
        <p:spPr bwMode="auto">
          <a:xfrm>
            <a:off x="1219200" y="251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990600" y="2057400"/>
            <a:ext cx="1371600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en-US" altLang="ja-JP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NASA/GSFC</a:t>
            </a:r>
          </a:p>
          <a:p>
            <a:r>
              <a:rPr lang="en-US" altLang="ja-JP" sz="1400" b="1" i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Satellite Data</a:t>
            </a:r>
            <a:endParaRPr lang="en-US" altLang="ja-JP" sz="1400" i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3810000" y="373380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CEOS </a:t>
            </a:r>
          </a:p>
          <a:p>
            <a:pPr algn="ctr"/>
            <a:r>
              <a:rPr lang="en-US" altLang="ja-JP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Water Portal</a:t>
            </a:r>
            <a:endParaRPr lang="en-US" altLang="ja-JP" sz="1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6" descr="design_icon_1ap3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14800" y="2743200"/>
            <a:ext cx="966415" cy="102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52400" y="3867090"/>
            <a:ext cx="7537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latin typeface="Arial" pitchFamily="34" charset="0"/>
                <a:cs typeface="Arial" pitchFamily="34" charset="0"/>
              </a:rPr>
              <a:t>Users</a:t>
            </a:r>
            <a:endParaRPr lang="en-US" altLang="ja-JP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043608" y="3048000"/>
            <a:ext cx="1368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Search</a:t>
            </a:r>
          </a:p>
          <a:p>
            <a:r>
              <a:rPr lang="en-US" altLang="ja-JP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Download</a:t>
            </a:r>
          </a:p>
        </p:txBody>
      </p:sp>
      <p:sp>
        <p:nvSpPr>
          <p:cNvPr id="35" name="AutoShape 20"/>
          <p:cNvSpPr>
            <a:spLocks noChangeArrowheads="1"/>
          </p:cNvSpPr>
          <p:nvPr/>
        </p:nvSpPr>
        <p:spPr bwMode="auto">
          <a:xfrm>
            <a:off x="1116013" y="3569940"/>
            <a:ext cx="2087562" cy="215900"/>
          </a:xfrm>
          <a:prstGeom prst="leftRightArrow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043608" y="3726904"/>
            <a:ext cx="2080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Use Case Registration/Browsing</a:t>
            </a:r>
          </a:p>
        </p:txBody>
      </p:sp>
      <p:pic>
        <p:nvPicPr>
          <p:cNvPr id="37" name="Picture 11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111940"/>
            <a:ext cx="1130300" cy="85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73" descr="NASA logo.sv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67600" y="4525963"/>
            <a:ext cx="592137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47" name="グループ化 46"/>
          <p:cNvGrpSpPr/>
          <p:nvPr/>
        </p:nvGrpSpPr>
        <p:grpSpPr>
          <a:xfrm>
            <a:off x="8153400" y="4191000"/>
            <a:ext cx="762000" cy="1248544"/>
            <a:chOff x="7922096" y="3733800"/>
            <a:chExt cx="1221904" cy="1858144"/>
          </a:xfrm>
        </p:grpSpPr>
        <p:sp>
          <p:nvSpPr>
            <p:cNvPr id="40" name="円柱 39"/>
            <p:cNvSpPr/>
            <p:nvPr/>
          </p:nvSpPr>
          <p:spPr>
            <a:xfrm>
              <a:off x="7922096" y="3733800"/>
              <a:ext cx="504056" cy="360040"/>
            </a:xfrm>
            <a:prstGeom prst="can">
              <a:avLst>
                <a:gd name="adj" fmla="val 3769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円柱 40"/>
            <p:cNvSpPr/>
            <p:nvPr/>
          </p:nvSpPr>
          <p:spPr>
            <a:xfrm>
              <a:off x="8639944" y="4525888"/>
              <a:ext cx="504056" cy="360040"/>
            </a:xfrm>
            <a:prstGeom prst="can">
              <a:avLst>
                <a:gd name="adj" fmla="val 3769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円柱 41"/>
            <p:cNvSpPr/>
            <p:nvPr/>
          </p:nvSpPr>
          <p:spPr>
            <a:xfrm>
              <a:off x="7954144" y="5231904"/>
              <a:ext cx="504056" cy="360040"/>
            </a:xfrm>
            <a:prstGeom prst="can">
              <a:avLst>
                <a:gd name="adj" fmla="val 3769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三方向矢印 42"/>
            <p:cNvSpPr/>
            <p:nvPr/>
          </p:nvSpPr>
          <p:spPr>
            <a:xfrm rot="5400000">
              <a:off x="7712396" y="4382444"/>
              <a:ext cx="1144144" cy="566936"/>
            </a:xfrm>
            <a:prstGeom prst="leftRight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324600" y="22098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NOAA </a:t>
            </a:r>
            <a:r>
              <a:rPr lang="en-US" altLang="ja-JP" sz="14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/NCDC (New) </a:t>
            </a:r>
          </a:p>
          <a:p>
            <a:r>
              <a:rPr lang="en-US" altLang="ja-JP" sz="1400" b="1" i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In-situ data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876800" y="4724400"/>
            <a:ext cx="159625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円柱 48"/>
          <p:cNvSpPr/>
          <p:nvPr/>
        </p:nvSpPr>
        <p:spPr>
          <a:xfrm>
            <a:off x="6172200" y="5181600"/>
            <a:ext cx="314338" cy="241922"/>
          </a:xfrm>
          <a:prstGeom prst="can">
            <a:avLst>
              <a:gd name="adj" fmla="val 3769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円柱 49"/>
          <p:cNvSpPr/>
          <p:nvPr/>
        </p:nvSpPr>
        <p:spPr>
          <a:xfrm>
            <a:off x="5562600" y="5638800"/>
            <a:ext cx="314338" cy="241922"/>
          </a:xfrm>
          <a:prstGeom prst="can">
            <a:avLst>
              <a:gd name="adj" fmla="val 3769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円柱 50"/>
          <p:cNvSpPr/>
          <p:nvPr/>
        </p:nvSpPr>
        <p:spPr>
          <a:xfrm>
            <a:off x="4953000" y="5181600"/>
            <a:ext cx="314338" cy="241922"/>
          </a:xfrm>
          <a:prstGeom prst="can">
            <a:avLst>
              <a:gd name="adj" fmla="val 3769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三方向矢印 51"/>
          <p:cNvSpPr/>
          <p:nvPr/>
        </p:nvSpPr>
        <p:spPr>
          <a:xfrm rot="10800000">
            <a:off x="5343237" y="5230806"/>
            <a:ext cx="768785" cy="353551"/>
          </a:xfrm>
          <a:prstGeom prst="leftRigh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5486400" y="5943600"/>
            <a:ext cx="1835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GEO DAB (New)</a:t>
            </a:r>
          </a:p>
          <a:p>
            <a:r>
              <a:rPr lang="en-US" altLang="ja-JP" sz="1400" b="1" i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In-situ data </a:t>
            </a:r>
            <a:endParaRPr lang="en-US" altLang="ja-JP" sz="1400" b="1" i="1" dirty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07" name="Group 111"/>
          <p:cNvGraphicFramePr>
            <a:graphicFrameLocks noGrp="1"/>
          </p:cNvGraphicFramePr>
          <p:nvPr/>
        </p:nvGraphicFramePr>
        <p:xfrm>
          <a:off x="-1" y="944880"/>
          <a:ext cx="9067801" cy="5577523"/>
        </p:xfrm>
        <a:graphic>
          <a:graphicData uri="http://schemas.openxmlformats.org/drawingml/2006/table">
            <a:tbl>
              <a:tblPr/>
              <a:tblGrid>
                <a:gridCol w="1066801"/>
                <a:gridCol w="990600"/>
                <a:gridCol w="4544867"/>
                <a:gridCol w="1255795"/>
                <a:gridCol w="1209738"/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Data Partners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Data Types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Variables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Server 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Server Locations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CEOP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Satellite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PR, TMI, AMSR, AMSR-E, MODIS,GLI, SSMI, VISSR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Hyrax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University of Tokyo (Japan)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Model (MOLTS)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surface pressure, skin temperature, precipitation amount in 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　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hour, brightness temperature surface, specific humidity, u-component of wind, v-component of wind, etc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THREDDS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MPI (Germany)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Model(Gridded)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Air pressure, surface air pressure, air temperature, precipitation rate, snowfall amount,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Jblob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MPI (Germany)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In-situ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Surface Meteorological and Radiation Data Set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Flux Data Set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Soil Temperature and Soil Moisture Data Set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Meteorological Tower Data Set 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http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 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link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NCAR (USA)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AWCI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Model(MOLTS)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surface pressure, skin temperature, precipitation amount in hour, brightness temperature surface, specific humidity, u-component of wind, v-component of wind, etc  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THREDDS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MPI (Germany)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In-situ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Precipitation amount, River discharge, River water level,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Hyrax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Arial" pitchFamily="34" charset="0"/>
                        </a:rPr>
                        <a:t>University of Tokyo (Japan)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NASA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Satellite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Airs level 3 data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Hyrax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NASA (GSFC)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NOAA (GPCC)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In-situ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Precipitation data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THREDDS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NOAA (USA)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6</a:t>
            </a:r>
            <a:endParaRPr lang="en-US" altLang="ja-JP" dirty="0"/>
          </a:p>
        </p:txBody>
      </p:sp>
      <p:sp>
        <p:nvSpPr>
          <p:cNvPr id="10" name="タイトル 7"/>
          <p:cNvSpPr>
            <a:spLocks noGrp="1"/>
          </p:cNvSpPr>
          <p:nvPr>
            <p:ph type="title"/>
          </p:nvPr>
        </p:nvSpPr>
        <p:spPr>
          <a:xfrm>
            <a:off x="1600200" y="106680"/>
            <a:ext cx="7661275" cy="835025"/>
          </a:xfrm>
        </p:spPr>
        <p:txBody>
          <a:bodyPr/>
          <a:lstStyle/>
          <a:p>
            <a:r>
              <a:rPr lang="en-US" altLang="ja-JP" sz="3200" dirty="0" smtClean="0"/>
              <a:t>1. Overview</a:t>
            </a:r>
            <a:br>
              <a:rPr lang="en-US" altLang="ja-JP" sz="3200" dirty="0" smtClean="0"/>
            </a:br>
            <a:r>
              <a:rPr lang="en-US" altLang="ja-JP" sz="2800" dirty="0" smtClean="0"/>
              <a:t>1.5 Available Data List </a:t>
            </a:r>
            <a:r>
              <a:rPr kumimoji="1" lang="en-US" altLang="ja-JP" sz="2800" dirty="0" smtClean="0"/>
              <a:t>(1/2)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96" name="Group 76"/>
          <p:cNvGraphicFramePr>
            <a:graphicFrameLocks noGrp="1"/>
          </p:cNvGraphicFramePr>
          <p:nvPr/>
        </p:nvGraphicFramePr>
        <p:xfrm>
          <a:off x="0" y="762000"/>
          <a:ext cx="8991600" cy="5021263"/>
        </p:xfrm>
        <a:graphic>
          <a:graphicData uri="http://schemas.openxmlformats.org/drawingml/2006/table">
            <a:tbl>
              <a:tblPr/>
              <a:tblGrid>
                <a:gridCol w="1295400"/>
                <a:gridCol w="1195084"/>
                <a:gridCol w="3453116"/>
                <a:gridCol w="1676400"/>
                <a:gridCol w="1371600"/>
              </a:tblGrid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Data Partners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Data Types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Variables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Server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Server Locations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NASA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Satellite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GRACE Level 3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　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THREDDS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NASA/JPL(PO.DACC)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FLUXNET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In-situ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FLUX data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Fluxes of carbon dioxide, water vapor, and energy exchange,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THREDDS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NASA (ORNL DAAC)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GEMS/Water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In-situ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Instantaneous Discharge , Dissolved Oxygen , Temperature, etc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WFS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GEMS/Water  (CANADA)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GLOWASIS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Satellite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Model(Gridded)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Precipitation, Air 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THREDDS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Deltares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(Netherland)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64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ECHO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　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Broker Service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In-situ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Satellite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Model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Various types of data via ECHO broker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OpenSearch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NASA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（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GSFC)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CUAHSI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In-situ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lang="en-US" altLang="ja-JP" sz="1200" dirty="0" smtClean="0">
                          <a:latin typeface="Meiryo UI" pitchFamily="50" charset="-128"/>
                          <a:ea typeface="Meiryo UI" pitchFamily="50" charset="-128"/>
                        </a:rPr>
                        <a:t>precipitation, humidity, discharge, oxygen,</a:t>
                      </a:r>
                      <a:r>
                        <a:rPr lang="ja-JP" altLang="en-US" sz="1200" dirty="0" smtClean="0">
                          <a:latin typeface="Meiryo UI" pitchFamily="50" charset="-128"/>
                          <a:ea typeface="Meiryo UI" pitchFamily="50" charset="-128"/>
                        </a:rPr>
                        <a:t>　</a:t>
                      </a:r>
                      <a:r>
                        <a:rPr lang="en-US" altLang="ja-JP" sz="1200" dirty="0" smtClean="0">
                          <a:latin typeface="Meiryo UI" pitchFamily="50" charset="-128"/>
                          <a:ea typeface="Meiryo UI" pitchFamily="50" charset="-128"/>
                        </a:rPr>
                        <a:t>etc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REST/WaterML2,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WaterOneFlow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/WaterML1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CUAHSI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(USA)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GEO DAB/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GRDC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In-situ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River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　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Discharge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　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via 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GEO DAB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OpenSearch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GEO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NOAA/NCDC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In-situ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Air temperature, Precipitation, Air 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THREDDS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NOAA/NCDC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7</a:t>
            </a:r>
            <a:endParaRPr lang="en-US" altLang="ja-JP" dirty="0"/>
          </a:p>
        </p:txBody>
      </p:sp>
      <p:sp>
        <p:nvSpPr>
          <p:cNvPr id="5" name="正方形/長方形 4"/>
          <p:cNvSpPr/>
          <p:nvPr/>
        </p:nvSpPr>
        <p:spPr>
          <a:xfrm>
            <a:off x="0" y="4927600"/>
            <a:ext cx="8991600" cy="7715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38550" y="569912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(NEW)</a:t>
            </a:r>
            <a:endParaRPr kumimoji="1" lang="ja-JP" altLang="en-US" dirty="0" smtClean="0"/>
          </a:p>
        </p:txBody>
      </p:sp>
      <p:sp>
        <p:nvSpPr>
          <p:cNvPr id="12" name="タイトル 7"/>
          <p:cNvSpPr>
            <a:spLocks noGrp="1"/>
          </p:cNvSpPr>
          <p:nvPr>
            <p:ph type="title"/>
          </p:nvPr>
        </p:nvSpPr>
        <p:spPr>
          <a:xfrm>
            <a:off x="1371600" y="0"/>
            <a:ext cx="8042275" cy="835025"/>
          </a:xfrm>
        </p:spPr>
        <p:txBody>
          <a:bodyPr/>
          <a:lstStyle/>
          <a:p>
            <a:r>
              <a:rPr lang="en-US" altLang="ja-JP" sz="3200" dirty="0" smtClean="0"/>
              <a:t>1. Overview</a:t>
            </a:r>
            <a:br>
              <a:rPr lang="en-US" altLang="ja-JP" sz="3200" dirty="0" smtClean="0"/>
            </a:br>
            <a:r>
              <a:rPr lang="en-US" altLang="ja-JP" sz="2400" dirty="0" smtClean="0"/>
              <a:t>1.5 Available Data List (2/2)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そよ風">
  <a:themeElements>
    <a:clrScheme name="そよ風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そよ風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そよ風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20355</TotalTime>
  <Words>844</Words>
  <Application>Microsoft Office PowerPoint</Application>
  <PresentationFormat>On-screen Show (4:3)</PresentationFormat>
  <Paragraphs>302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そよ風</vt:lpstr>
      <vt:lpstr>デザインの設定</vt:lpstr>
      <vt:lpstr>CEOS Water Portal Overview and Status Update</vt:lpstr>
      <vt:lpstr>Contents</vt:lpstr>
      <vt:lpstr>1. Overview 1.1 Concept</vt:lpstr>
      <vt:lpstr>1. Overview 1.2 Services</vt:lpstr>
      <vt:lpstr>Visitors &amp; Users</vt:lpstr>
      <vt:lpstr>1. Overview 1.3 Goal</vt:lpstr>
      <vt:lpstr>1. Overview 1.4 Data Partners</vt:lpstr>
      <vt:lpstr>1. Overview 1.5 Available Data List (1/2)</vt:lpstr>
      <vt:lpstr>1. Overview 1.5 Available Data List (2/2)</vt:lpstr>
      <vt:lpstr>2. Updates New Architecture Development</vt:lpstr>
      <vt:lpstr>PowerPoint Presentation</vt:lpstr>
      <vt:lpstr>3. Activity plan in FY2015</vt:lpstr>
      <vt:lpstr>4. Demonstration     New CEOS Water portal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satoko</dc:creator>
  <cp:lastModifiedBy>Anne</cp:lastModifiedBy>
  <cp:revision>2479</cp:revision>
  <cp:lastPrinted>2015-04-30T06:10:56Z</cp:lastPrinted>
  <dcterms:created xsi:type="dcterms:W3CDTF">2010-05-18T07:12:43Z</dcterms:created>
  <dcterms:modified xsi:type="dcterms:W3CDTF">2015-06-24T18:50:43Z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