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0" r:id="rId1"/>
  </p:sldMasterIdLst>
  <p:notesMasterIdLst>
    <p:notesMasterId r:id="rId15"/>
  </p:notesMasterIdLst>
  <p:handoutMasterIdLst>
    <p:handoutMasterId r:id="rId16"/>
  </p:handoutMasterIdLst>
  <p:sldIdLst>
    <p:sldId id="545" r:id="rId2"/>
    <p:sldId id="558" r:id="rId3"/>
    <p:sldId id="579" r:id="rId4"/>
    <p:sldId id="587" r:id="rId5"/>
    <p:sldId id="588" r:id="rId6"/>
    <p:sldId id="589" r:id="rId7"/>
    <p:sldId id="553" r:id="rId8"/>
    <p:sldId id="575" r:id="rId9"/>
    <p:sldId id="576" r:id="rId10"/>
    <p:sldId id="567" r:id="rId11"/>
    <p:sldId id="580" r:id="rId12"/>
    <p:sldId id="581" r:id="rId13"/>
    <p:sldId id="551"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29"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29"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29"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29"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29" charset="-128"/>
        <a:cs typeface="+mn-cs"/>
      </a:defRPr>
    </a:lvl5pPr>
    <a:lvl6pPr marL="2286000" algn="l" defTabSz="914400" rtl="0" eaLnBrk="1" latinLnBrk="0" hangingPunct="1">
      <a:defRPr kern="1200">
        <a:solidFill>
          <a:schemeClr val="tx1"/>
        </a:solidFill>
        <a:latin typeface="Arial" pitchFamily="34" charset="0"/>
        <a:ea typeface="ＭＳ Ｐゴシック" pitchFamily="29" charset="-128"/>
        <a:cs typeface="+mn-cs"/>
      </a:defRPr>
    </a:lvl6pPr>
    <a:lvl7pPr marL="2743200" algn="l" defTabSz="914400" rtl="0" eaLnBrk="1" latinLnBrk="0" hangingPunct="1">
      <a:defRPr kern="1200">
        <a:solidFill>
          <a:schemeClr val="tx1"/>
        </a:solidFill>
        <a:latin typeface="Arial" pitchFamily="34" charset="0"/>
        <a:ea typeface="ＭＳ Ｐゴシック" pitchFamily="29" charset="-128"/>
        <a:cs typeface="+mn-cs"/>
      </a:defRPr>
    </a:lvl7pPr>
    <a:lvl8pPr marL="3200400" algn="l" defTabSz="914400" rtl="0" eaLnBrk="1" latinLnBrk="0" hangingPunct="1">
      <a:defRPr kern="1200">
        <a:solidFill>
          <a:schemeClr val="tx1"/>
        </a:solidFill>
        <a:latin typeface="Arial" pitchFamily="34" charset="0"/>
        <a:ea typeface="ＭＳ Ｐゴシック" pitchFamily="29" charset="-128"/>
        <a:cs typeface="+mn-cs"/>
      </a:defRPr>
    </a:lvl8pPr>
    <a:lvl9pPr marL="3657600" algn="l" defTabSz="914400" rtl="0" eaLnBrk="1" latinLnBrk="0" hangingPunct="1">
      <a:defRPr kern="1200">
        <a:solidFill>
          <a:schemeClr val="tx1"/>
        </a:solidFill>
        <a:latin typeface="Arial" pitchFamily="34" charset="0"/>
        <a:ea typeface="ＭＳ Ｐゴシック" pitchFamily="29"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han James (GSFC-5860)"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C0D2FE"/>
    <a:srgbClr val="FFFFCC"/>
    <a:srgbClr val="B4CBFE"/>
    <a:srgbClr val="DDDDFF"/>
    <a:srgbClr val="BBE0E3"/>
    <a:srgbClr val="BBE0CC"/>
    <a:srgbClr val="C0D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13" autoAdjust="0"/>
    <p:restoredTop sz="89710" autoAdjust="0"/>
  </p:normalViewPr>
  <p:slideViewPr>
    <p:cSldViewPr snapToGrid="0">
      <p:cViewPr>
        <p:scale>
          <a:sx n="69" d="100"/>
          <a:sy n="69" d="100"/>
        </p:scale>
        <p:origin x="-88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p:scale>
          <a:sx n="100" d="100"/>
          <a:sy n="100" d="100"/>
        </p:scale>
        <p:origin x="-1584" y="96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pitchFamily="-111" charset="0"/>
                <a:ea typeface="ＭＳ Ｐゴシック" charset="-128"/>
                <a:cs typeface="ＭＳ Ｐゴシック" charset="-128"/>
              </a:defRPr>
            </a:lvl1pPr>
          </a:lstStyle>
          <a:p>
            <a:pPr>
              <a:defRPr/>
            </a:pPr>
            <a:endParaRPr lang="en-US" dirty="0"/>
          </a:p>
        </p:txBody>
      </p:sp>
      <p:sp>
        <p:nvSpPr>
          <p:cNvPr id="5427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pitchFamily="-111" charset="0"/>
                <a:ea typeface="ＭＳ Ｐゴシック" charset="-128"/>
                <a:cs typeface="ＭＳ Ｐゴシック" charset="-128"/>
              </a:defRPr>
            </a:lvl1pPr>
          </a:lstStyle>
          <a:p>
            <a:pPr>
              <a:defRPr/>
            </a:pPr>
            <a:endParaRPr lang="en-US" dirty="0"/>
          </a:p>
        </p:txBody>
      </p:sp>
      <p:sp>
        <p:nvSpPr>
          <p:cNvPr id="5427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pitchFamily="-111" charset="0"/>
                <a:ea typeface="ＭＳ Ｐゴシック" charset="-128"/>
                <a:cs typeface="ＭＳ Ｐゴシック" charset="-128"/>
              </a:defRPr>
            </a:lvl1pPr>
          </a:lstStyle>
          <a:p>
            <a:pPr>
              <a:defRPr/>
            </a:pPr>
            <a:endParaRPr lang="en-US" dirty="0"/>
          </a:p>
        </p:txBody>
      </p:sp>
      <p:sp>
        <p:nvSpPr>
          <p:cNvPr id="5427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704B6574-AC79-456B-913F-D07924BAB8F7}" type="slidenum">
              <a:rPr lang="en-US"/>
              <a:pPr/>
              <a:t>‹#›</a:t>
            </a:fld>
            <a:endParaRPr lang="en-US" dirty="0"/>
          </a:p>
        </p:txBody>
      </p:sp>
    </p:spTree>
    <p:extLst>
      <p:ext uri="{BB962C8B-B14F-4D97-AF65-F5344CB8AC3E}">
        <p14:creationId xmlns:p14="http://schemas.microsoft.com/office/powerpoint/2010/main" val="4043169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pitchFamily="-111" charset="0"/>
                <a:ea typeface="ＭＳ Ｐゴシック" charset="-128"/>
                <a:cs typeface="ＭＳ Ｐゴシック" charset="-128"/>
              </a:defRPr>
            </a:lvl1pPr>
          </a:lstStyle>
          <a:p>
            <a:pPr>
              <a:defRPr/>
            </a:pPr>
            <a:endParaRPr lang="en-US" dirty="0"/>
          </a:p>
        </p:txBody>
      </p:sp>
      <p:sp>
        <p:nvSpPr>
          <p:cNvPr id="2765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pitchFamily="-111" charset="0"/>
                <a:ea typeface="ＭＳ Ｐゴシック" charset="-128"/>
                <a:cs typeface="ＭＳ Ｐゴシック" charset="-128"/>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pitchFamily="-111" charset="0"/>
                <a:ea typeface="ＭＳ Ｐゴシック" charset="-128"/>
                <a:cs typeface="ＭＳ Ｐゴシック" charset="-128"/>
              </a:defRPr>
            </a:lvl1pPr>
          </a:lstStyle>
          <a:p>
            <a:pPr>
              <a:defRPr/>
            </a:pPr>
            <a:endParaRPr lang="en-US" dirty="0"/>
          </a:p>
        </p:txBody>
      </p:sp>
      <p:sp>
        <p:nvSpPr>
          <p:cNvPr id="2765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51D0FF63-AAA8-48EA-80D6-B1390BE859A1}" type="slidenum">
              <a:rPr lang="en-US"/>
              <a:pPr/>
              <a:t>‹#›</a:t>
            </a:fld>
            <a:endParaRPr lang="en-US" dirty="0"/>
          </a:p>
        </p:txBody>
      </p:sp>
    </p:spTree>
    <p:extLst>
      <p:ext uri="{BB962C8B-B14F-4D97-AF65-F5344CB8AC3E}">
        <p14:creationId xmlns:p14="http://schemas.microsoft.com/office/powerpoint/2010/main" val="3328078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pitchFamily="-107" charset="0"/>
        <a:ea typeface="ヒラギノ角ゴ Pro W3" pitchFamily="-111" charset="-128"/>
        <a:cs typeface="ヒラギノ角ゴ Pro W3" pitchFamily="-111" charset="-128"/>
      </a:defRPr>
    </a:lvl3pPr>
    <a:lvl4pPr marL="1371600" algn="l" rtl="0" eaLnBrk="0" fontAlgn="base" hangingPunct="0">
      <a:spcBef>
        <a:spcPct val="30000"/>
      </a:spcBef>
      <a:spcAft>
        <a:spcPct val="0"/>
      </a:spcAft>
      <a:defRPr sz="1200" kern="1200">
        <a:solidFill>
          <a:schemeClr val="tx1"/>
        </a:solidFill>
        <a:latin typeface="Arial" pitchFamily="-107" charset="0"/>
        <a:ea typeface="ヒラギノ角ゴ Pro W3" pitchFamily="-111" charset="-128"/>
        <a:cs typeface="+mn-cs"/>
      </a:defRPr>
    </a:lvl4pPr>
    <a:lvl5pPr marL="1828800" algn="l" rtl="0" eaLnBrk="0" fontAlgn="base" hangingPunct="0">
      <a:spcBef>
        <a:spcPct val="30000"/>
      </a:spcBef>
      <a:spcAft>
        <a:spcPct val="0"/>
      </a:spcAft>
      <a:defRPr sz="1200" kern="1200">
        <a:solidFill>
          <a:schemeClr val="tx1"/>
        </a:solidFill>
        <a:latin typeface="Arial" pitchFamily="-107" charset="0"/>
        <a:ea typeface="ＭＳ Ｐゴシック" pitchFamily="-108" charset="-128"/>
        <a:cs typeface="ＭＳ Ｐゴシック" pitchFamily="-108"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D0FF63-AAA8-48EA-80D6-B1390BE859A1}" type="slidenum">
              <a:rPr lang="en-US" smtClean="0"/>
              <a:pPr/>
              <a:t>6</a:t>
            </a:fld>
            <a:endParaRPr lang="en-US" dirty="0"/>
          </a:p>
        </p:txBody>
      </p:sp>
    </p:spTree>
    <p:extLst>
      <p:ext uri="{BB962C8B-B14F-4D97-AF65-F5344CB8AC3E}">
        <p14:creationId xmlns:p14="http://schemas.microsoft.com/office/powerpoint/2010/main" val="1435150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0FF63-AAA8-48EA-80D6-B1390BE859A1}" type="slidenum">
              <a:rPr lang="en-US" smtClean="0"/>
              <a:pPr/>
              <a:t>10</a:t>
            </a:fld>
            <a:endParaRPr lang="en-US" dirty="0"/>
          </a:p>
        </p:txBody>
      </p:sp>
    </p:spTree>
    <p:extLst>
      <p:ext uri="{BB962C8B-B14F-4D97-AF65-F5344CB8AC3E}">
        <p14:creationId xmlns:p14="http://schemas.microsoft.com/office/powerpoint/2010/main" val="701607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0" y="0"/>
            <a:ext cx="9145588" cy="6859588"/>
          </a:xfrm>
          <a:prstGeom prst="rect">
            <a:avLst/>
          </a:prstGeom>
          <a:noFill/>
          <a:ln w="9525">
            <a:noFill/>
            <a:miter lim="800000"/>
            <a:headEnd/>
            <a:tailEnd/>
          </a:ln>
        </p:spPr>
      </p:pic>
      <p:sp>
        <p:nvSpPr>
          <p:cNvPr id="5" name="Rectangle 4"/>
          <p:cNvSpPr>
            <a:spLocks noGrp="1" noChangeArrowheads="1"/>
          </p:cNvSpPr>
          <p:nvPr/>
        </p:nvSpPr>
        <p:spPr bwMode="auto">
          <a:xfrm>
            <a:off x="7924800" y="6618288"/>
            <a:ext cx="1219200" cy="152400"/>
          </a:xfrm>
          <a:prstGeom prst="rect">
            <a:avLst/>
          </a:prstGeom>
          <a:noFill/>
          <a:ln w="9525">
            <a:noFill/>
            <a:miter lim="800000"/>
            <a:headEnd/>
            <a:tailEnd/>
          </a:ln>
          <a:effectLst/>
        </p:spPr>
        <p:txBody>
          <a:bodyPr/>
          <a:lstStyle/>
          <a:p>
            <a:pPr algn="ctr" eaLnBrk="0" hangingPunct="0">
              <a:defRPr/>
            </a:pPr>
            <a:endParaRPr lang="en-US" sz="1400" dirty="0">
              <a:latin typeface="Arial" pitchFamily="-111" charset="0"/>
              <a:ea typeface="ＭＳ Ｐゴシック" charset="-128"/>
              <a:cs typeface="ＭＳ Ｐゴシック" charset="-128"/>
            </a:endParaRPr>
          </a:p>
        </p:txBody>
      </p:sp>
      <p:sp>
        <p:nvSpPr>
          <p:cNvPr id="5125" name="Rectangle 5"/>
          <p:cNvSpPr>
            <a:spLocks noGrp="1" noChangeArrowheads="1"/>
          </p:cNvSpPr>
          <p:nvPr>
            <p:ph type="ctrTitle"/>
          </p:nvPr>
        </p:nvSpPr>
        <p:spPr>
          <a:xfrm>
            <a:off x="469900" y="1103313"/>
            <a:ext cx="8343900" cy="647700"/>
          </a:xfrm>
        </p:spPr>
        <p:txBody>
          <a:bodyPr anchor="t"/>
          <a:lstStyle>
            <a:lvl1pPr>
              <a:defRPr/>
            </a:lvl1pPr>
          </a:lstStyle>
          <a:p>
            <a:r>
              <a:rPr lang="en-US"/>
              <a:t>Click to edit Master title style</a:t>
            </a:r>
          </a:p>
        </p:txBody>
      </p:sp>
      <p:sp>
        <p:nvSpPr>
          <p:cNvPr id="5126" name="Rectangle 6"/>
          <p:cNvSpPr>
            <a:spLocks noGrp="1" noChangeArrowheads="1"/>
          </p:cNvSpPr>
          <p:nvPr>
            <p:ph type="subTitle" idx="1"/>
          </p:nvPr>
        </p:nvSpPr>
        <p:spPr>
          <a:xfrm>
            <a:off x="22225" y="5854700"/>
            <a:ext cx="3708400" cy="889000"/>
          </a:xfrm>
        </p:spPr>
        <p:txBody>
          <a:bodyPr/>
          <a:lstStyle>
            <a:lvl1pPr marL="0" indent="0">
              <a:buFont typeface="Wingdings" pitchFamily="-107" charset="2"/>
              <a:buNone/>
              <a:defRPr sz="1600" b="1">
                <a:solidFill>
                  <a:srgbClr val="104A84"/>
                </a:solidFill>
              </a:defRPr>
            </a:lvl1pPr>
          </a:lstStyle>
          <a:p>
            <a:r>
              <a:rPr lang="en-US"/>
              <a:t>Click to edit Master subtitle style</a:t>
            </a:r>
          </a:p>
        </p:txBody>
      </p:sp>
      <p:sp>
        <p:nvSpPr>
          <p:cNvPr id="6" name="Rectangle 3"/>
          <p:cNvSpPr>
            <a:spLocks noGrp="1" noChangeArrowheads="1"/>
          </p:cNvSpPr>
          <p:nvPr>
            <p:ph type="sldNum" sz="quarter" idx="10"/>
          </p:nvPr>
        </p:nvSpPr>
        <p:spPr>
          <a:xfrm>
            <a:off x="6465888" y="6303963"/>
            <a:ext cx="1905000" cy="457200"/>
          </a:xfrm>
        </p:spPr>
        <p:txBody>
          <a:bodyPr/>
          <a:lstStyle>
            <a:lvl1pPr>
              <a:defRPr/>
            </a:lvl1pPr>
          </a:lstStyle>
          <a:p>
            <a:fld id="{881684A3-239C-471A-9A1E-69847A082093}" type="slidenum">
              <a:rPr lang="en-US"/>
              <a:pPr/>
              <a:t>‹#›</a:t>
            </a:fld>
            <a:endParaRPr lang="en-US" dirty="0"/>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fld id="{18A4919E-2C46-4C4B-A531-CD5FC20C7BAB}" type="slidenum">
              <a:rPr lang="en-US"/>
              <a:pPr/>
              <a:t>‹#›</a:t>
            </a:fld>
            <a:endParaRPr lang="en-US" dirty="0"/>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8475" y="36513"/>
            <a:ext cx="1960563" cy="6391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3613" y="36513"/>
            <a:ext cx="5732462" cy="6391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fld id="{EE1997EE-756F-4BD6-890F-1953A80E4C69}" type="slidenum">
              <a:rPr lang="en-US"/>
              <a:pPr/>
              <a:t>‹#›</a:t>
            </a:fld>
            <a:endParaRPr lang="en-US" dirty="0"/>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
          <p:cNvSpPr>
            <a:spLocks noGrp="1" noChangeArrowheads="1"/>
          </p:cNvSpPr>
          <p:nvPr>
            <p:ph type="sldNum" sz="quarter" idx="10"/>
          </p:nvPr>
        </p:nvSpPr>
        <p:spPr>
          <a:ln/>
        </p:spPr>
        <p:txBody>
          <a:bodyPr/>
          <a:lstStyle>
            <a:lvl1pPr>
              <a:defRPr/>
            </a:lvl1pPr>
          </a:lstStyle>
          <a:p>
            <a:fld id="{A893C696-6997-4752-A34F-CA7E851258F2}" type="slidenum">
              <a:rPr lang="en-US"/>
              <a:pPr/>
              <a:t>‹#›</a:t>
            </a:fld>
            <a:endParaRPr lang="en-US" dirty="0"/>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sldNum" sz="quarter" idx="10"/>
          </p:nvPr>
        </p:nvSpPr>
        <p:spPr>
          <a:ln/>
        </p:spPr>
        <p:txBody>
          <a:bodyPr/>
          <a:lstStyle>
            <a:lvl1pPr>
              <a:defRPr/>
            </a:lvl1pPr>
          </a:lstStyle>
          <a:p>
            <a:fld id="{AA35D581-B527-45B8-B9EC-82EA1494B273}" type="slidenum">
              <a:rPr lang="en-US"/>
              <a:pPr/>
              <a:t>‹#›</a:t>
            </a:fld>
            <a:endParaRPr lang="en-US" dirty="0"/>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63613" y="1290638"/>
            <a:ext cx="3846512" cy="513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62525" y="1290638"/>
            <a:ext cx="3846513" cy="513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sldNum" sz="quarter" idx="10"/>
          </p:nvPr>
        </p:nvSpPr>
        <p:spPr>
          <a:ln/>
        </p:spPr>
        <p:txBody>
          <a:bodyPr/>
          <a:lstStyle>
            <a:lvl1pPr>
              <a:defRPr/>
            </a:lvl1pPr>
          </a:lstStyle>
          <a:p>
            <a:fld id="{6778E7D9-F742-4FB3-812D-F51CA9C780A2}" type="slidenum">
              <a:rPr lang="en-US"/>
              <a:pPr/>
              <a:t>‹#›</a:t>
            </a:fld>
            <a:endParaRPr lang="en-US" dirty="0"/>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sldNum" sz="quarter" idx="10"/>
          </p:nvPr>
        </p:nvSpPr>
        <p:spPr>
          <a:ln/>
        </p:spPr>
        <p:txBody>
          <a:bodyPr/>
          <a:lstStyle>
            <a:lvl1pPr>
              <a:defRPr/>
            </a:lvl1pPr>
          </a:lstStyle>
          <a:p>
            <a:fld id="{5BFECAC8-BFB9-4637-A635-DB205ECFFA9B}" type="slidenum">
              <a:rPr lang="en-US"/>
              <a:pPr/>
              <a:t>‹#›</a:t>
            </a:fld>
            <a:endParaRPr lang="en-US" dirty="0"/>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a:ln/>
        </p:spPr>
        <p:txBody>
          <a:bodyPr/>
          <a:lstStyle>
            <a:lvl1pPr>
              <a:defRPr/>
            </a:lvl1pPr>
          </a:lstStyle>
          <a:p>
            <a:fld id="{E5CEB986-E19F-4891-AED9-5106F1AB0E43}" type="slidenum">
              <a:rPr lang="en-US"/>
              <a:pPr/>
              <a:t>‹#›</a:t>
            </a:fld>
            <a:endParaRPr lang="en-US" dirty="0"/>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fld id="{B5AF7A56-4EFB-4426-9B8C-1D57E91EFB6F}" type="slidenum">
              <a:rPr lang="en-US"/>
              <a:pPr/>
              <a:t>‹#›</a:t>
            </a:fld>
            <a:endParaRPr lang="en-US" dirty="0"/>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fld id="{504C6071-313C-4D1D-BA29-78A406E4539E}" type="slidenum">
              <a:rPr lang="en-US"/>
              <a:pPr/>
              <a:t>‹#›</a:t>
            </a:fld>
            <a:endParaRPr lang="en-US" dirty="0"/>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fld id="{C8CD37A9-424B-436C-A498-80F8BD71B7BA}" type="slidenum">
              <a:rPr lang="en-US"/>
              <a:pPr/>
              <a:t>‹#›</a:t>
            </a:fld>
            <a:endParaRPr lang="en-US" dirty="0"/>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sldNum" sz="quarter" idx="4"/>
          </p:nvPr>
        </p:nvSpPr>
        <p:spPr bwMode="auto">
          <a:xfrm>
            <a:off x="7083425" y="6503988"/>
            <a:ext cx="1905000" cy="3540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fld id="{7B1EFE50-F892-420A-9BC5-2AABA64DF9CE}" type="slidenum">
              <a:rPr lang="en-US"/>
              <a:pPr/>
              <a:t>‹#›</a:t>
            </a:fld>
            <a:endParaRPr lang="en-US" dirty="0"/>
          </a:p>
        </p:txBody>
      </p:sp>
      <p:sp>
        <p:nvSpPr>
          <p:cNvPr id="1027" name="Rectangle 3"/>
          <p:cNvSpPr>
            <a:spLocks noGrp="1" noChangeArrowheads="1"/>
          </p:cNvSpPr>
          <p:nvPr>
            <p:ph type="title"/>
          </p:nvPr>
        </p:nvSpPr>
        <p:spPr bwMode="auto">
          <a:xfrm>
            <a:off x="1263650" y="36513"/>
            <a:ext cx="6950075" cy="854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963613" y="1290638"/>
            <a:ext cx="7845425" cy="5137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w="9525">
            <a:noFill/>
            <a:miter lim="800000"/>
            <a:headEnd/>
            <a:tailEnd/>
          </a:ln>
          <a:effectLst/>
        </p:spPr>
        <p:txBody>
          <a:bodyPr wrap="none" anchor="ctr"/>
          <a:lstStyle/>
          <a:p>
            <a:pPr>
              <a:defRPr/>
            </a:pPr>
            <a:endParaRPr lang="en-US" dirty="0">
              <a:latin typeface="Arial" pitchFamily="-111" charset="0"/>
              <a:ea typeface="ＭＳ Ｐゴシック" charset="-128"/>
              <a:cs typeface="ＭＳ Ｐゴシック" charset="-128"/>
            </a:endParaRPr>
          </a:p>
        </p:txBody>
      </p:sp>
      <p:grpSp>
        <p:nvGrpSpPr>
          <p:cNvPr id="1030" name="Group 6"/>
          <p:cNvGrpSpPr>
            <a:grpSpLocks/>
          </p:cNvGrpSpPr>
          <p:nvPr userDrawn="1"/>
        </p:nvGrpSpPr>
        <p:grpSpPr bwMode="auto">
          <a:xfrm>
            <a:off x="152400" y="914400"/>
            <a:ext cx="8915400" cy="77788"/>
            <a:chOff x="281" y="734"/>
            <a:chExt cx="5616" cy="49"/>
          </a:xfrm>
        </p:grpSpPr>
        <p:sp>
          <p:nvSpPr>
            <p:cNvPr id="2" name="Line 7"/>
            <p:cNvSpPr>
              <a:spLocks noChangeShapeType="1"/>
            </p:cNvSpPr>
            <p:nvPr/>
          </p:nvSpPr>
          <p:spPr bwMode="auto">
            <a:xfrm>
              <a:off x="281" y="734"/>
              <a:ext cx="5616" cy="0"/>
            </a:xfrm>
            <a:prstGeom prst="line">
              <a:avLst/>
            </a:prstGeom>
            <a:noFill/>
            <a:ln w="50800">
              <a:solidFill>
                <a:srgbClr val="114FFB"/>
              </a:solidFill>
              <a:round/>
              <a:headEnd type="none" w="sm" len="sm"/>
              <a:tailEnd type="none" w="sm" len="sm"/>
            </a:ln>
            <a:effectLst/>
          </p:spPr>
          <p:txBody>
            <a:bodyPr wrap="none" anchor="ctr"/>
            <a:lstStyle/>
            <a:p>
              <a:pPr>
                <a:defRPr/>
              </a:pPr>
              <a:endParaRPr lang="en-US" dirty="0">
                <a:latin typeface="Arial" pitchFamily="-107" charset="0"/>
                <a:ea typeface="+mn-ea"/>
              </a:endParaRPr>
            </a:p>
          </p:txBody>
        </p:sp>
        <p:sp>
          <p:nvSpPr>
            <p:cNvPr id="4104" name="Line 8"/>
            <p:cNvSpPr>
              <a:spLocks noChangeShapeType="1"/>
            </p:cNvSpPr>
            <p:nvPr/>
          </p:nvSpPr>
          <p:spPr bwMode="auto">
            <a:xfrm>
              <a:off x="281" y="783"/>
              <a:ext cx="5616" cy="0"/>
            </a:xfrm>
            <a:prstGeom prst="line">
              <a:avLst/>
            </a:prstGeom>
            <a:noFill/>
            <a:ln w="50800">
              <a:solidFill>
                <a:srgbClr val="A2C1FE"/>
              </a:solidFill>
              <a:round/>
              <a:headEnd type="none" w="sm" len="sm"/>
              <a:tailEnd type="none" w="sm" len="sm"/>
            </a:ln>
            <a:effectLst/>
          </p:spPr>
          <p:txBody>
            <a:bodyPr wrap="none" anchor="ctr"/>
            <a:lstStyle/>
            <a:p>
              <a:pPr>
                <a:defRPr/>
              </a:pPr>
              <a:endParaRPr lang="en-US" dirty="0">
                <a:latin typeface="Arial" pitchFamily="-107" charset="0"/>
                <a:ea typeface="+mn-ea"/>
              </a:endParaRPr>
            </a:p>
          </p:txBody>
        </p:sp>
      </p:grpSp>
      <p:pic>
        <p:nvPicPr>
          <p:cNvPr id="1031" name="Picture 9" descr="nasa_3D"/>
          <p:cNvPicPr>
            <a:picLocks noChangeAspect="1" noChangeArrowheads="1"/>
          </p:cNvPicPr>
          <p:nvPr userDrawn="1"/>
        </p:nvPicPr>
        <p:blipFill>
          <a:blip r:embed="rId13"/>
          <a:srcRect/>
          <a:stretch>
            <a:fillRect/>
          </a:stretch>
        </p:blipFill>
        <p:spPr bwMode="auto">
          <a:xfrm>
            <a:off x="8077200" y="66675"/>
            <a:ext cx="1066800" cy="847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64"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ransition>
    <p:wipe dir="d"/>
  </p:transition>
  <p:hf hdr="0" ftr="0" dt="0"/>
  <p:txStyles>
    <p:titleStyle>
      <a:lvl1pPr algn="ctr" rtl="0" eaLnBrk="0" fontAlgn="base" hangingPunct="0">
        <a:lnSpc>
          <a:spcPct val="85000"/>
        </a:lnSpc>
        <a:spcBef>
          <a:spcPct val="0"/>
        </a:spcBef>
        <a:spcAft>
          <a:spcPct val="0"/>
        </a:spcAft>
        <a:defRPr sz="3200" b="1">
          <a:solidFill>
            <a:schemeClr val="accent2"/>
          </a:solidFill>
          <a:latin typeface="+mj-lt"/>
          <a:ea typeface="ＭＳ Ｐゴシック" pitchFamily="-65" charset="-128"/>
          <a:cs typeface="ＭＳ Ｐゴシック" pitchFamily="-65" charset="-128"/>
        </a:defRPr>
      </a:lvl1pPr>
      <a:lvl2pPr algn="ctr" rtl="0" eaLnBrk="0" fontAlgn="base" hangingPunct="0">
        <a:lnSpc>
          <a:spcPct val="85000"/>
        </a:lnSpc>
        <a:spcBef>
          <a:spcPct val="0"/>
        </a:spcBef>
        <a:spcAft>
          <a:spcPct val="0"/>
        </a:spcAft>
        <a:defRPr sz="3200" b="1">
          <a:solidFill>
            <a:schemeClr val="accent2"/>
          </a:solidFill>
          <a:latin typeface="Arial" pitchFamily="-107" charset="0"/>
          <a:ea typeface="ＭＳ Ｐゴシック" pitchFamily="-65" charset="-128"/>
          <a:cs typeface="ＭＳ Ｐゴシック" pitchFamily="-65" charset="-128"/>
        </a:defRPr>
      </a:lvl2pPr>
      <a:lvl3pPr algn="ctr" rtl="0" eaLnBrk="0" fontAlgn="base" hangingPunct="0">
        <a:lnSpc>
          <a:spcPct val="85000"/>
        </a:lnSpc>
        <a:spcBef>
          <a:spcPct val="0"/>
        </a:spcBef>
        <a:spcAft>
          <a:spcPct val="0"/>
        </a:spcAft>
        <a:defRPr sz="3200" b="1">
          <a:solidFill>
            <a:schemeClr val="accent2"/>
          </a:solidFill>
          <a:latin typeface="Arial" pitchFamily="-107" charset="0"/>
          <a:ea typeface="ＭＳ Ｐゴシック" pitchFamily="-65" charset="-128"/>
          <a:cs typeface="ＭＳ Ｐゴシック" pitchFamily="-65" charset="-128"/>
        </a:defRPr>
      </a:lvl3pPr>
      <a:lvl4pPr algn="ctr" rtl="0" eaLnBrk="0" fontAlgn="base" hangingPunct="0">
        <a:lnSpc>
          <a:spcPct val="85000"/>
        </a:lnSpc>
        <a:spcBef>
          <a:spcPct val="0"/>
        </a:spcBef>
        <a:spcAft>
          <a:spcPct val="0"/>
        </a:spcAft>
        <a:defRPr sz="3200" b="1">
          <a:solidFill>
            <a:schemeClr val="accent2"/>
          </a:solidFill>
          <a:latin typeface="Arial" pitchFamily="-107" charset="0"/>
          <a:ea typeface="ＭＳ Ｐゴシック" pitchFamily="-65" charset="-128"/>
          <a:cs typeface="ＭＳ Ｐゴシック" pitchFamily="-65" charset="-128"/>
        </a:defRPr>
      </a:lvl4pPr>
      <a:lvl5pPr algn="ctr" rtl="0" eaLnBrk="0" fontAlgn="base" hangingPunct="0">
        <a:lnSpc>
          <a:spcPct val="85000"/>
        </a:lnSpc>
        <a:spcBef>
          <a:spcPct val="0"/>
        </a:spcBef>
        <a:spcAft>
          <a:spcPct val="0"/>
        </a:spcAft>
        <a:defRPr sz="3200" b="1">
          <a:solidFill>
            <a:schemeClr val="accent2"/>
          </a:solidFill>
          <a:latin typeface="Arial" pitchFamily="-107" charset="0"/>
          <a:ea typeface="ＭＳ Ｐゴシック" pitchFamily="-65" charset="-128"/>
          <a:cs typeface="ＭＳ Ｐゴシック" pitchFamily="-65" charset="-128"/>
        </a:defRPr>
      </a:lvl5pPr>
      <a:lvl6pPr marL="457200" algn="ctr" rtl="0" fontAlgn="base">
        <a:lnSpc>
          <a:spcPct val="85000"/>
        </a:lnSpc>
        <a:spcBef>
          <a:spcPct val="0"/>
        </a:spcBef>
        <a:spcAft>
          <a:spcPct val="0"/>
        </a:spcAft>
        <a:defRPr sz="3200" b="1">
          <a:solidFill>
            <a:schemeClr val="accent2"/>
          </a:solidFill>
          <a:latin typeface="Arial" pitchFamily="-107" charset="0"/>
        </a:defRPr>
      </a:lvl6pPr>
      <a:lvl7pPr marL="914400" algn="ctr" rtl="0" fontAlgn="base">
        <a:lnSpc>
          <a:spcPct val="85000"/>
        </a:lnSpc>
        <a:spcBef>
          <a:spcPct val="0"/>
        </a:spcBef>
        <a:spcAft>
          <a:spcPct val="0"/>
        </a:spcAft>
        <a:defRPr sz="3200" b="1">
          <a:solidFill>
            <a:schemeClr val="accent2"/>
          </a:solidFill>
          <a:latin typeface="Arial" pitchFamily="-107" charset="0"/>
        </a:defRPr>
      </a:lvl7pPr>
      <a:lvl8pPr marL="1371600" algn="ctr" rtl="0" fontAlgn="base">
        <a:lnSpc>
          <a:spcPct val="85000"/>
        </a:lnSpc>
        <a:spcBef>
          <a:spcPct val="0"/>
        </a:spcBef>
        <a:spcAft>
          <a:spcPct val="0"/>
        </a:spcAft>
        <a:defRPr sz="3200" b="1">
          <a:solidFill>
            <a:schemeClr val="accent2"/>
          </a:solidFill>
          <a:latin typeface="Arial" pitchFamily="-107" charset="0"/>
        </a:defRPr>
      </a:lvl8pPr>
      <a:lvl9pPr marL="1828800" algn="ctr" rtl="0" fontAlgn="base">
        <a:lnSpc>
          <a:spcPct val="85000"/>
        </a:lnSpc>
        <a:spcBef>
          <a:spcPct val="0"/>
        </a:spcBef>
        <a:spcAft>
          <a:spcPct val="0"/>
        </a:spcAft>
        <a:defRPr sz="3200" b="1">
          <a:solidFill>
            <a:schemeClr val="accent2"/>
          </a:solidFill>
          <a:latin typeface="Arial" pitchFamily="-107" charset="0"/>
        </a:defRPr>
      </a:lvl9pPr>
    </p:titleStyle>
    <p:bodyStyle>
      <a:lvl1pPr marL="282575" indent="-282575" algn="l" rtl="0" eaLnBrk="0" fontAlgn="base" hangingPunct="0">
        <a:lnSpc>
          <a:spcPct val="85000"/>
        </a:lnSpc>
        <a:spcBef>
          <a:spcPct val="20000"/>
        </a:spcBef>
        <a:spcAft>
          <a:spcPct val="0"/>
        </a:spcAft>
        <a:buSzPct val="70000"/>
        <a:buFont typeface="Wingdings" pitchFamily="2" charset="2"/>
        <a:buBlip>
          <a:blip r:embed="rId14"/>
        </a:buBlip>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29" charset="0"/>
        <a:buChar char="•"/>
        <a:defRPr sz="2000">
          <a:solidFill>
            <a:schemeClr val="tx1"/>
          </a:solidFill>
          <a:latin typeface="+mn-lt"/>
          <a:ea typeface="ＭＳ Ｐゴシック" pitchFamily="-107"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ヒラギノ角ゴ Pro W3" pitchFamily="-111" charset="-128"/>
          <a:cs typeface="ヒラギノ角ゴ Pro W3" pitchFamily="-111"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ヒラギノ角ゴ Pro W3" pitchFamily="-111"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108" charset="-128"/>
          <a:cs typeface="ＭＳ Ｐゴシック" pitchFamily="-108"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dx.doi.org/10.5067/AMSR-E/AMSREL1A.00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iki.earthdata.nasa.gov/display/DOIsforEOSDIS/Digital+Object+Identifiers+(DOIs)+for+EOSDI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893C696-6997-4752-A34F-CA7E851258F2}" type="slidenum">
              <a:rPr lang="en-US" smtClean="0"/>
              <a:pPr/>
              <a:t>1</a:t>
            </a:fld>
            <a:endParaRPr lang="en-US" dirty="0"/>
          </a:p>
        </p:txBody>
      </p:sp>
      <p:sp>
        <p:nvSpPr>
          <p:cNvPr id="5" name="Title 1"/>
          <p:cNvSpPr>
            <a:spLocks noGrp="1"/>
          </p:cNvSpPr>
          <p:nvPr>
            <p:ph idx="1"/>
          </p:nvPr>
        </p:nvSpPr>
        <p:spPr>
          <a:xfrm>
            <a:off x="410327" y="1290637"/>
            <a:ext cx="7866165" cy="1921485"/>
          </a:xfrm>
        </p:spPr>
        <p:txBody>
          <a:bodyPr/>
          <a:lstStyle/>
          <a:p>
            <a:pPr marL="0" indent="0" algn="ctr" eaLnBrk="1" hangingPunct="1">
              <a:buNone/>
            </a:pPr>
            <a:r>
              <a:rPr lang="en-US" sz="4400" b="1" dirty="0" smtClean="0">
                <a:ea typeface="ＭＳ Ｐゴシック" charset="-128"/>
              </a:rPr>
              <a:t>Status Update of Digital Object Identifiers for NASA EOSDIS data</a:t>
            </a:r>
          </a:p>
        </p:txBody>
      </p:sp>
      <p:sp>
        <p:nvSpPr>
          <p:cNvPr id="6" name="Subtitle 2"/>
          <p:cNvSpPr txBox="1">
            <a:spLocks/>
          </p:cNvSpPr>
          <p:nvPr/>
        </p:nvSpPr>
        <p:spPr bwMode="auto">
          <a:xfrm>
            <a:off x="1300121" y="3296192"/>
            <a:ext cx="6400800" cy="320779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82575" indent="-282575" algn="l" rtl="0" eaLnBrk="0" fontAlgn="base" hangingPunct="0">
              <a:lnSpc>
                <a:spcPct val="85000"/>
              </a:lnSpc>
              <a:spcBef>
                <a:spcPct val="20000"/>
              </a:spcBef>
              <a:spcAft>
                <a:spcPct val="0"/>
              </a:spcAft>
              <a:buSzPct val="70000"/>
              <a:buFont typeface="Wingdings" pitchFamily="2" charset="2"/>
              <a:buBlip>
                <a:blip r:embed="rId2"/>
              </a:buBlip>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29" charset="0"/>
              <a:buChar char="•"/>
              <a:defRPr sz="2000">
                <a:solidFill>
                  <a:schemeClr val="tx1"/>
                </a:solidFill>
                <a:latin typeface="+mn-lt"/>
                <a:ea typeface="ＭＳ Ｐゴシック" pitchFamily="-107"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ヒラギノ角ゴ Pro W3" pitchFamily="-111" charset="-128"/>
                <a:cs typeface="ヒラギノ角ゴ Pro W3" pitchFamily="-111"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ヒラギノ角ゴ Pro W3" pitchFamily="-111"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108" charset="-128"/>
                <a:cs typeface="ＭＳ Ｐゴシック" pitchFamily="-108"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9pPr>
          </a:lstStyle>
          <a:p>
            <a:pPr marL="0" indent="0" algn="ctr" eaLnBrk="1" fontAlgn="auto" hangingPunct="1">
              <a:spcAft>
                <a:spcPts val="0"/>
              </a:spcAft>
              <a:buNone/>
              <a:defRPr/>
            </a:pPr>
            <a:endParaRPr lang="en-US" sz="2400" b="1" dirty="0" smtClean="0">
              <a:ea typeface="+mn-ea"/>
              <a:cs typeface="+mn-cs"/>
            </a:endParaRPr>
          </a:p>
          <a:p>
            <a:pPr marL="0" indent="0" algn="ctr" eaLnBrk="1" fontAlgn="auto" hangingPunct="1">
              <a:spcAft>
                <a:spcPts val="0"/>
              </a:spcAft>
              <a:buNone/>
              <a:defRPr/>
            </a:pPr>
            <a:r>
              <a:rPr lang="en-US" sz="2400" b="1" dirty="0" smtClean="0">
                <a:ea typeface="+mn-ea"/>
                <a:cs typeface="+mn-cs"/>
              </a:rPr>
              <a:t>May 2015</a:t>
            </a:r>
          </a:p>
          <a:p>
            <a:pPr marL="0" indent="0" algn="ctr" eaLnBrk="1" fontAlgn="auto" hangingPunct="1">
              <a:spcAft>
                <a:spcPts val="0"/>
              </a:spcAft>
              <a:buNone/>
              <a:defRPr/>
            </a:pPr>
            <a:endParaRPr lang="en-US" sz="2400" b="1" dirty="0" smtClean="0">
              <a:ea typeface="+mn-ea"/>
              <a:cs typeface="+mn-cs"/>
            </a:endParaRPr>
          </a:p>
          <a:p>
            <a:pPr marL="0" indent="0" algn="ctr" eaLnBrk="1" fontAlgn="auto" hangingPunct="1">
              <a:spcAft>
                <a:spcPts val="0"/>
              </a:spcAft>
              <a:buNone/>
              <a:defRPr/>
            </a:pPr>
            <a:endParaRPr lang="en-US" sz="2400" b="1" dirty="0" smtClean="0">
              <a:ea typeface="+mn-ea"/>
              <a:cs typeface="+mn-cs"/>
            </a:endParaRPr>
          </a:p>
          <a:p>
            <a:pPr marL="0" indent="0" algn="ctr" eaLnBrk="1" fontAlgn="auto" hangingPunct="1">
              <a:spcAft>
                <a:spcPts val="0"/>
              </a:spcAft>
              <a:buNone/>
              <a:defRPr/>
            </a:pPr>
            <a:r>
              <a:rPr lang="en-US" sz="2400" b="1" dirty="0" smtClean="0">
                <a:ea typeface="+mn-ea"/>
                <a:cs typeface="+mn-cs"/>
              </a:rPr>
              <a:t>Andrew Mitchell </a:t>
            </a:r>
          </a:p>
          <a:p>
            <a:pPr marL="0" indent="0" algn="ctr" eaLnBrk="1" fontAlgn="auto" hangingPunct="1">
              <a:spcAft>
                <a:spcPts val="0"/>
              </a:spcAft>
              <a:buNone/>
              <a:defRPr/>
            </a:pPr>
            <a:r>
              <a:rPr lang="en-US" sz="2400" b="1" dirty="0" smtClean="0">
                <a:ea typeface="+mn-ea"/>
                <a:cs typeface="+mn-cs"/>
              </a:rPr>
              <a:t>WGISS - 39</a:t>
            </a:r>
          </a:p>
        </p:txBody>
      </p:sp>
    </p:spTree>
    <p:extLst>
      <p:ext uri="{BB962C8B-B14F-4D97-AF65-F5344CB8AC3E}">
        <p14:creationId xmlns:p14="http://schemas.microsoft.com/office/powerpoint/2010/main" val="3507610821"/>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94" y="165467"/>
            <a:ext cx="7791694" cy="678595"/>
          </a:xfrm>
        </p:spPr>
        <p:txBody>
          <a:bodyPr/>
          <a:lstStyle/>
          <a:p>
            <a:r>
              <a:rPr lang="en-US" dirty="0" smtClean="0">
                <a:solidFill>
                  <a:srgbClr val="002060"/>
                </a:solidFill>
              </a:rPr>
              <a:t>Citation Examples with DOI Reference</a:t>
            </a:r>
            <a:endParaRPr lang="en-US" dirty="0">
              <a:solidFill>
                <a:srgbClr val="002060"/>
              </a:solidFill>
            </a:endParaRPr>
          </a:p>
        </p:txBody>
      </p:sp>
      <p:sp>
        <p:nvSpPr>
          <p:cNvPr id="3" name="Content Placeholder 2"/>
          <p:cNvSpPr>
            <a:spLocks noGrp="1"/>
          </p:cNvSpPr>
          <p:nvPr>
            <p:ph idx="1"/>
          </p:nvPr>
        </p:nvSpPr>
        <p:spPr>
          <a:xfrm>
            <a:off x="615136" y="1745016"/>
            <a:ext cx="7420789" cy="3401415"/>
          </a:xfrm>
        </p:spPr>
        <p:txBody>
          <a:bodyPr/>
          <a:lstStyle/>
          <a:p>
            <a:pPr marL="396875" lvl="1" indent="0">
              <a:buNone/>
            </a:pPr>
            <a:r>
              <a:rPr lang="en-US" b="1" dirty="0"/>
              <a:t>Japan Aerospace Exploration Agency (JAXA). 2003, updated daily. </a:t>
            </a:r>
            <a:r>
              <a:rPr lang="en-US" b="1" i="1" dirty="0"/>
              <a:t>AMSR-E/Aqua L1A Raw Observation Counts.</a:t>
            </a:r>
            <a:r>
              <a:rPr lang="en-US" b="1" dirty="0"/>
              <a:t> Version 3. [indicate subset used]. Boulder, Colorado USA: NASA National Snow and Ice Data Center Distributed Active Archive Center. </a:t>
            </a:r>
            <a:r>
              <a:rPr lang="en-US" b="1" dirty="0">
                <a:hlinkClick r:id="rId3"/>
              </a:rPr>
              <a:t>http://dx.doi.org/10.5067/AMSR-E/AMSREL1A.003</a:t>
            </a:r>
            <a:r>
              <a:rPr lang="en-US" b="1" dirty="0"/>
              <a:t>.</a:t>
            </a:r>
            <a:endParaRPr lang="en-US" b="1" dirty="0" smtClean="0"/>
          </a:p>
          <a:p>
            <a:pPr marL="396875" lvl="1" indent="0">
              <a:buNone/>
            </a:pPr>
            <a:endParaRPr lang="en-US" b="1" dirty="0"/>
          </a:p>
          <a:p>
            <a:pPr marL="396875" lvl="1" indent="0">
              <a:buNone/>
            </a:pPr>
            <a:r>
              <a:rPr lang="en-US" b="1" dirty="0" smtClean="0"/>
              <a:t>NASA </a:t>
            </a:r>
            <a:r>
              <a:rPr lang="en-US" b="1" dirty="0"/>
              <a:t>Land Processes Distributed Active Archive Center (LP DAAC). ASTER Level 2 Surface Radiance Product (TIR) </a:t>
            </a:r>
            <a:r>
              <a:rPr lang="en-US" b="1" dirty="0" smtClean="0"/>
              <a:t>. </a:t>
            </a:r>
            <a:r>
              <a:rPr lang="en-US" b="1" dirty="0"/>
              <a:t>USGS/Earth Resources Observation and Science (EROS) Center, Sioux Falls, South Dakota, </a:t>
            </a:r>
            <a:r>
              <a:rPr lang="en-US" b="1" dirty="0" smtClean="0"/>
              <a:t>2001. http://dx.doi.org/10.5067/ASTER/AST_09T.003</a:t>
            </a:r>
            <a:endParaRPr lang="en-US" b="1" dirty="0"/>
          </a:p>
          <a:p>
            <a:pPr marL="396875" lvl="1" indent="0">
              <a:buNone/>
            </a:pPr>
            <a:r>
              <a:rPr lang="en-US" dirty="0" smtClean="0"/>
              <a:t>.</a:t>
            </a:r>
            <a:endParaRPr lang="en-US" dirty="0"/>
          </a:p>
        </p:txBody>
      </p:sp>
      <p:sp>
        <p:nvSpPr>
          <p:cNvPr id="4" name="Slide Number Placeholder 3"/>
          <p:cNvSpPr>
            <a:spLocks noGrp="1"/>
          </p:cNvSpPr>
          <p:nvPr>
            <p:ph type="sldNum" sz="quarter" idx="10"/>
          </p:nvPr>
        </p:nvSpPr>
        <p:spPr/>
        <p:txBody>
          <a:bodyPr/>
          <a:lstStyle/>
          <a:p>
            <a:fld id="{A893C696-6997-4752-A34F-CA7E851258F2}" type="slidenum">
              <a:rPr lang="en-US" smtClean="0"/>
              <a:pPr/>
              <a:t>10</a:t>
            </a:fld>
            <a:endParaRPr lang="en-US" dirty="0"/>
          </a:p>
        </p:txBody>
      </p:sp>
    </p:spTree>
    <p:extLst>
      <p:ext uri="{BB962C8B-B14F-4D97-AF65-F5344CB8AC3E}">
        <p14:creationId xmlns:p14="http://schemas.microsoft.com/office/powerpoint/2010/main" val="2506103878"/>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893C696-6997-4752-A34F-CA7E851258F2}" type="slidenum">
              <a:rPr lang="en-US" smtClean="0"/>
              <a:pPr/>
              <a:t>11</a:t>
            </a:fld>
            <a:endParaRPr lang="en-US" dirty="0"/>
          </a:p>
        </p:txBody>
      </p:sp>
      <p:sp>
        <p:nvSpPr>
          <p:cNvPr id="5" name="Title 1"/>
          <p:cNvSpPr>
            <a:spLocks noGrp="1"/>
          </p:cNvSpPr>
          <p:nvPr>
            <p:ph type="title"/>
          </p:nvPr>
        </p:nvSpPr>
        <p:spPr>
          <a:xfrm>
            <a:off x="717630" y="36513"/>
            <a:ext cx="7496095" cy="854075"/>
          </a:xfrm>
        </p:spPr>
        <p:txBody>
          <a:bodyPr/>
          <a:lstStyle/>
          <a:p>
            <a:r>
              <a:rPr lang="en-US" dirty="0" smtClean="0">
                <a:solidFill>
                  <a:srgbClr val="002060"/>
                </a:solidFill>
              </a:rPr>
              <a:t>Recommendations to EOSDIS DAACs</a:t>
            </a:r>
            <a:endParaRPr lang="en-US" dirty="0">
              <a:solidFill>
                <a:srgbClr val="002060"/>
              </a:solidFill>
            </a:endParaRPr>
          </a:p>
        </p:txBody>
      </p:sp>
      <p:sp>
        <p:nvSpPr>
          <p:cNvPr id="6" name="Content Placeholder 2"/>
          <p:cNvSpPr txBox="1">
            <a:spLocks/>
          </p:cNvSpPr>
          <p:nvPr/>
        </p:nvSpPr>
        <p:spPr bwMode="auto">
          <a:xfrm>
            <a:off x="2110153" y="1305304"/>
            <a:ext cx="4829909" cy="734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82575" indent="-282575" algn="l" rtl="0" eaLnBrk="0" fontAlgn="base" hangingPunct="0">
              <a:lnSpc>
                <a:spcPct val="85000"/>
              </a:lnSpc>
              <a:spcBef>
                <a:spcPct val="20000"/>
              </a:spcBef>
              <a:spcAft>
                <a:spcPct val="0"/>
              </a:spcAft>
              <a:buSzPct val="70000"/>
              <a:buFont typeface="Wingdings" pitchFamily="2" charset="2"/>
              <a:buBlip>
                <a:blip r:embed="rId2"/>
              </a:buBlip>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29" charset="0"/>
              <a:buChar char="•"/>
              <a:defRPr sz="2000">
                <a:solidFill>
                  <a:schemeClr val="tx1"/>
                </a:solidFill>
                <a:latin typeface="+mn-lt"/>
                <a:ea typeface="ＭＳ Ｐゴシック" pitchFamily="-107"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ヒラギノ角ゴ Pro W3" pitchFamily="-111" charset="-128"/>
                <a:cs typeface="ヒラギノ角ゴ Pro W3" pitchFamily="-111"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ヒラギノ角ゴ Pro W3" pitchFamily="-111"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108" charset="-128"/>
                <a:cs typeface="ＭＳ Ｐゴシック" pitchFamily="-108"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9pPr>
          </a:lstStyle>
          <a:p>
            <a:pPr marL="0" indent="0">
              <a:buNone/>
            </a:pPr>
            <a:endParaRPr lang="en-US" sz="2400" b="1" kern="0" dirty="0" smtClean="0"/>
          </a:p>
        </p:txBody>
      </p:sp>
      <p:pic>
        <p:nvPicPr>
          <p:cNvPr id="7" name="Picture 6"/>
          <p:cNvPicPr>
            <a:picLocks noChangeAspect="1"/>
          </p:cNvPicPr>
          <p:nvPr/>
        </p:nvPicPr>
        <p:blipFill>
          <a:blip r:embed="rId3"/>
          <a:stretch>
            <a:fillRect/>
          </a:stretch>
        </p:blipFill>
        <p:spPr>
          <a:xfrm>
            <a:off x="1401570" y="1305304"/>
            <a:ext cx="6466812" cy="5198684"/>
          </a:xfrm>
          <a:prstGeom prst="rect">
            <a:avLst/>
          </a:prstGeom>
          <a:ln w="38100">
            <a:solidFill>
              <a:schemeClr val="tx1"/>
            </a:solidFill>
          </a:ln>
        </p:spPr>
      </p:pic>
    </p:spTree>
    <p:extLst>
      <p:ext uri="{BB962C8B-B14F-4D97-AF65-F5344CB8AC3E}">
        <p14:creationId xmlns:p14="http://schemas.microsoft.com/office/powerpoint/2010/main" val="227888495"/>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893C696-6997-4752-A34F-CA7E851258F2}" type="slidenum">
              <a:rPr lang="en-US" smtClean="0"/>
              <a:pPr/>
              <a:t>12</a:t>
            </a:fld>
            <a:endParaRPr lang="en-US" dirty="0"/>
          </a:p>
        </p:txBody>
      </p:sp>
      <p:sp>
        <p:nvSpPr>
          <p:cNvPr id="5" name="Title 1"/>
          <p:cNvSpPr>
            <a:spLocks noGrp="1"/>
          </p:cNvSpPr>
          <p:nvPr>
            <p:ph type="title"/>
          </p:nvPr>
        </p:nvSpPr>
        <p:spPr>
          <a:xfrm>
            <a:off x="381966" y="36513"/>
            <a:ext cx="7831760" cy="854075"/>
          </a:xfrm>
        </p:spPr>
        <p:txBody>
          <a:bodyPr/>
          <a:lstStyle/>
          <a:p>
            <a:r>
              <a:rPr lang="en-US" dirty="0" smtClean="0">
                <a:solidFill>
                  <a:srgbClr val="002060"/>
                </a:solidFill>
              </a:rPr>
              <a:t>Recommendations: DOI Landing Pages</a:t>
            </a:r>
            <a:endParaRPr lang="en-US" dirty="0">
              <a:solidFill>
                <a:srgbClr val="002060"/>
              </a:solidFill>
            </a:endParaRPr>
          </a:p>
        </p:txBody>
      </p:sp>
      <p:sp>
        <p:nvSpPr>
          <p:cNvPr id="6" name="Content Placeholder 2"/>
          <p:cNvSpPr txBox="1">
            <a:spLocks/>
          </p:cNvSpPr>
          <p:nvPr/>
        </p:nvSpPr>
        <p:spPr bwMode="auto">
          <a:xfrm>
            <a:off x="2253516" y="1211520"/>
            <a:ext cx="4829909" cy="734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82575" indent="-282575" algn="l" rtl="0" eaLnBrk="0" fontAlgn="base" hangingPunct="0">
              <a:lnSpc>
                <a:spcPct val="85000"/>
              </a:lnSpc>
              <a:spcBef>
                <a:spcPct val="20000"/>
              </a:spcBef>
              <a:spcAft>
                <a:spcPct val="0"/>
              </a:spcAft>
              <a:buSzPct val="70000"/>
              <a:buFont typeface="Wingdings" pitchFamily="2" charset="2"/>
              <a:buBlip>
                <a:blip r:embed="rId2"/>
              </a:buBlip>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29" charset="0"/>
              <a:buChar char="•"/>
              <a:defRPr sz="2000">
                <a:solidFill>
                  <a:schemeClr val="tx1"/>
                </a:solidFill>
                <a:latin typeface="+mn-lt"/>
                <a:ea typeface="ＭＳ Ｐゴシック" pitchFamily="-107"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ヒラギノ角ゴ Pro W3" pitchFamily="-111" charset="-128"/>
                <a:cs typeface="ヒラギノ角ゴ Pro W3" pitchFamily="-111"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ヒラギノ角ゴ Pro W3" pitchFamily="-111"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108" charset="-128"/>
                <a:cs typeface="ＭＳ Ｐゴシック" pitchFamily="-108"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9pPr>
          </a:lstStyle>
          <a:p>
            <a:pPr marL="0" indent="0">
              <a:buNone/>
            </a:pPr>
            <a:endParaRPr lang="en-US" sz="2400" b="1" kern="0" dirty="0" smtClean="0"/>
          </a:p>
        </p:txBody>
      </p:sp>
      <p:pic>
        <p:nvPicPr>
          <p:cNvPr id="7" name="Picture 6"/>
          <p:cNvPicPr>
            <a:picLocks noChangeAspect="1"/>
          </p:cNvPicPr>
          <p:nvPr/>
        </p:nvPicPr>
        <p:blipFill>
          <a:blip r:embed="rId3"/>
          <a:stretch>
            <a:fillRect/>
          </a:stretch>
        </p:blipFill>
        <p:spPr>
          <a:xfrm>
            <a:off x="1434627" y="1211519"/>
            <a:ext cx="6123357" cy="5468897"/>
          </a:xfrm>
          <a:prstGeom prst="rect">
            <a:avLst/>
          </a:prstGeom>
          <a:ln w="38100">
            <a:solidFill>
              <a:schemeClr val="tx1"/>
            </a:solidFill>
          </a:ln>
        </p:spPr>
      </p:pic>
    </p:spTree>
    <p:extLst>
      <p:ext uri="{BB962C8B-B14F-4D97-AF65-F5344CB8AC3E}">
        <p14:creationId xmlns:p14="http://schemas.microsoft.com/office/powerpoint/2010/main" val="2698550729"/>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Additional Information</a:t>
            </a:r>
            <a:endParaRPr lang="en-US" dirty="0">
              <a:solidFill>
                <a:srgbClr val="002060"/>
              </a:solidFill>
            </a:endParaRPr>
          </a:p>
        </p:txBody>
      </p:sp>
      <p:sp>
        <p:nvSpPr>
          <p:cNvPr id="3" name="Content Placeholder 2"/>
          <p:cNvSpPr>
            <a:spLocks noGrp="1"/>
          </p:cNvSpPr>
          <p:nvPr>
            <p:ph idx="1"/>
          </p:nvPr>
        </p:nvSpPr>
        <p:spPr>
          <a:xfrm>
            <a:off x="869483" y="1895755"/>
            <a:ext cx="7845425" cy="1889167"/>
          </a:xfrm>
        </p:spPr>
        <p:style>
          <a:lnRef idx="2">
            <a:schemeClr val="accent4"/>
          </a:lnRef>
          <a:fillRef idx="1">
            <a:schemeClr val="lt1"/>
          </a:fillRef>
          <a:effectRef idx="0">
            <a:schemeClr val="accent4"/>
          </a:effectRef>
          <a:fontRef idx="minor">
            <a:schemeClr val="dk1"/>
          </a:fontRef>
        </p:style>
        <p:txBody>
          <a:bodyPr/>
          <a:lstStyle/>
          <a:p>
            <a:pPr marL="0" indent="0">
              <a:buNone/>
            </a:pPr>
            <a:endParaRPr lang="en-US" sz="2400" b="1" dirty="0"/>
          </a:p>
          <a:p>
            <a:pPr marL="0" indent="0" algn="ctr">
              <a:buNone/>
            </a:pPr>
            <a:r>
              <a:rPr lang="en-US" sz="2400" b="1" dirty="0" smtClean="0"/>
              <a:t>ESDIS DOI Public Wiki </a:t>
            </a:r>
          </a:p>
          <a:p>
            <a:pPr marL="0" indent="0" algn="ctr">
              <a:buNone/>
            </a:pPr>
            <a:r>
              <a:rPr lang="en-US" b="1" dirty="0" smtClean="0">
                <a:hlinkClick r:id="rId2"/>
              </a:rPr>
              <a:t>https://wiki.earthdata.nasa.gov/display/DOIsforEOSDIS/Digital+Object+Identifiers+%</a:t>
            </a:r>
            <a:r>
              <a:rPr lang="en-US" b="1" dirty="0">
                <a:hlinkClick r:id="rId2"/>
              </a:rPr>
              <a:t>28DOIs%29+for+</a:t>
            </a:r>
            <a:r>
              <a:rPr lang="en-US" b="1" dirty="0" smtClean="0">
                <a:hlinkClick r:id="rId2"/>
              </a:rPr>
              <a:t>EOSDIS</a:t>
            </a:r>
            <a:r>
              <a:rPr lang="en-US" b="1" dirty="0" smtClean="0"/>
              <a:t> </a:t>
            </a:r>
            <a:endParaRPr lang="en-US" b="1" dirty="0"/>
          </a:p>
        </p:txBody>
      </p:sp>
      <p:sp>
        <p:nvSpPr>
          <p:cNvPr id="4" name="Slide Number Placeholder 3"/>
          <p:cNvSpPr>
            <a:spLocks noGrp="1"/>
          </p:cNvSpPr>
          <p:nvPr>
            <p:ph type="sldNum" sz="quarter" idx="10"/>
          </p:nvPr>
        </p:nvSpPr>
        <p:spPr/>
        <p:txBody>
          <a:bodyPr/>
          <a:lstStyle/>
          <a:p>
            <a:fld id="{A893C696-6997-4752-A34F-CA7E851258F2}" type="slidenum">
              <a:rPr lang="en-US" smtClean="0"/>
              <a:pPr/>
              <a:t>13</a:t>
            </a:fld>
            <a:endParaRPr lang="en-US" dirty="0"/>
          </a:p>
        </p:txBody>
      </p:sp>
    </p:spTree>
    <p:extLst>
      <p:ext uri="{BB962C8B-B14F-4D97-AF65-F5344CB8AC3E}">
        <p14:creationId xmlns:p14="http://schemas.microsoft.com/office/powerpoint/2010/main" val="202430608"/>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003" y="9383"/>
            <a:ext cx="6950075" cy="854075"/>
          </a:xfrm>
        </p:spPr>
        <p:txBody>
          <a:bodyPr/>
          <a:lstStyle/>
          <a:p>
            <a:r>
              <a:rPr lang="en-US" dirty="0" smtClean="0">
                <a:solidFill>
                  <a:schemeClr val="accent2">
                    <a:lumMod val="75000"/>
                  </a:schemeClr>
                </a:solidFill>
              </a:rPr>
              <a:t>Outline</a:t>
            </a:r>
            <a:endParaRPr lang="en-US" dirty="0">
              <a:solidFill>
                <a:schemeClr val="accent2">
                  <a:lumMod val="75000"/>
                </a:schemeClr>
              </a:solidFill>
            </a:endParaRPr>
          </a:p>
        </p:txBody>
      </p:sp>
      <p:sp>
        <p:nvSpPr>
          <p:cNvPr id="4" name="Slide Number Placeholder 3"/>
          <p:cNvSpPr>
            <a:spLocks noGrp="1"/>
          </p:cNvSpPr>
          <p:nvPr>
            <p:ph type="sldNum" sz="quarter" idx="10"/>
          </p:nvPr>
        </p:nvSpPr>
        <p:spPr/>
        <p:txBody>
          <a:bodyPr/>
          <a:lstStyle/>
          <a:p>
            <a:fld id="{A893C696-6997-4752-A34F-CA7E851258F2}" type="slidenum">
              <a:rPr lang="en-US" smtClean="0"/>
              <a:pPr/>
              <a:t>2</a:t>
            </a:fld>
            <a:endParaRPr lang="en-US" dirty="0"/>
          </a:p>
        </p:txBody>
      </p:sp>
      <p:sp>
        <p:nvSpPr>
          <p:cNvPr id="6" name="Content Placeholder 2"/>
          <p:cNvSpPr txBox="1">
            <a:spLocks/>
          </p:cNvSpPr>
          <p:nvPr/>
        </p:nvSpPr>
        <p:spPr bwMode="auto">
          <a:xfrm>
            <a:off x="2403230" y="2161088"/>
            <a:ext cx="4829909" cy="12737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82575" indent="-282575" algn="l" rtl="0" eaLnBrk="0" fontAlgn="base" hangingPunct="0">
              <a:lnSpc>
                <a:spcPct val="85000"/>
              </a:lnSpc>
              <a:spcBef>
                <a:spcPct val="20000"/>
              </a:spcBef>
              <a:spcAft>
                <a:spcPct val="0"/>
              </a:spcAft>
              <a:buSzPct val="70000"/>
              <a:buFont typeface="Wingdings" pitchFamily="2" charset="2"/>
              <a:buBlip>
                <a:blip r:embed="rId2"/>
              </a:buBlip>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29" charset="0"/>
              <a:buChar char="•"/>
              <a:defRPr sz="2000">
                <a:solidFill>
                  <a:schemeClr val="tx1"/>
                </a:solidFill>
                <a:latin typeface="+mn-lt"/>
                <a:ea typeface="ＭＳ Ｐゴシック" pitchFamily="-107"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ヒラギノ角ゴ Pro W3" pitchFamily="-111" charset="-128"/>
                <a:cs typeface="ヒラギノ角ゴ Pro W3" pitchFamily="-111"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ヒラギノ角ゴ Pro W3" pitchFamily="-111"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108" charset="-128"/>
                <a:cs typeface="ＭＳ Ｐゴシック" pitchFamily="-108"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107" charset="-128"/>
              </a:defRPr>
            </a:lvl9pPr>
          </a:lstStyle>
          <a:p>
            <a:r>
              <a:rPr lang="en-US" sz="2400" b="1" kern="0" dirty="0"/>
              <a:t>DOI Registration Status</a:t>
            </a:r>
          </a:p>
          <a:p>
            <a:endParaRPr lang="en-US" sz="2400" b="1" kern="0" dirty="0" smtClean="0"/>
          </a:p>
          <a:p>
            <a:r>
              <a:rPr lang="en-US" sz="2400" b="1" kern="0" dirty="0" smtClean="0"/>
              <a:t>ESDIS DOI Process </a:t>
            </a:r>
          </a:p>
          <a:p>
            <a:pPr eaLnBrk="1" hangingPunct="1"/>
            <a:endParaRPr lang="en-US" sz="2400" b="1" kern="0" dirty="0" smtClean="0"/>
          </a:p>
          <a:p>
            <a:pPr eaLnBrk="1" hangingPunct="1"/>
            <a:r>
              <a:rPr lang="en-US" sz="2400" b="1" kern="0" dirty="0" smtClean="0"/>
              <a:t>Recommendations to NASA Data Centers </a:t>
            </a:r>
            <a:endParaRPr lang="en-US" sz="2400" b="1" kern="0" dirty="0" smtClean="0">
              <a:ea typeface="ＭＳ Ｐゴシック" charset="-128"/>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latin typeface="Times New Roman" pitchFamily="18" charset="0"/>
                <a:cs typeface="Times New Roman" pitchFamily="18" charset="0"/>
              </a:rPr>
              <a:t>DOI Submission </a:t>
            </a:r>
            <a:r>
              <a:rPr lang="en-US" dirty="0" smtClean="0">
                <a:solidFill>
                  <a:srgbClr val="002060"/>
                </a:solidFill>
                <a:latin typeface="Times New Roman" pitchFamily="18" charset="0"/>
                <a:cs typeface="Times New Roman" pitchFamily="18" charset="0"/>
              </a:rPr>
              <a:t>Request Options</a:t>
            </a:r>
            <a:endParaRPr lang="en-US" dirty="0">
              <a:solidFill>
                <a:srgbClr val="002060"/>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893C696-6997-4752-A34F-CA7E851258F2}" type="slidenum">
              <a:rPr lang="en-US" smtClean="0"/>
              <a:pPr/>
              <a:t>3</a:t>
            </a:fld>
            <a:endParaRPr lang="en-US" dirty="0"/>
          </a:p>
        </p:txBody>
      </p:sp>
      <p:sp>
        <p:nvSpPr>
          <p:cNvPr id="5" name="TextBox 4"/>
          <p:cNvSpPr txBox="1"/>
          <p:nvPr/>
        </p:nvSpPr>
        <p:spPr>
          <a:xfrm>
            <a:off x="577381" y="1540359"/>
            <a:ext cx="8001000" cy="4093428"/>
          </a:xfrm>
          <a:prstGeom prst="rect">
            <a:avLst/>
          </a:prstGeom>
          <a:noFill/>
        </p:spPr>
        <p:txBody>
          <a:bodyPr wrap="square" rtlCol="0">
            <a:spAutoFit/>
          </a:bodyPr>
          <a:lstStyle/>
          <a:p>
            <a:pPr marL="1084263" indent="-1084263"/>
            <a:r>
              <a:rPr lang="en-US" b="1" dirty="0" smtClean="0">
                <a:solidFill>
                  <a:srgbClr val="FF0000"/>
                </a:solidFill>
                <a:latin typeface="Times New Roman" pitchFamily="18" charset="0"/>
                <a:cs typeface="Times New Roman" pitchFamily="18" charset="0"/>
              </a:rPr>
              <a:t>1. Reserve</a:t>
            </a:r>
            <a:r>
              <a:rPr lang="en-US" sz="1600" b="1" dirty="0" smtClean="0">
                <a:latin typeface="Times New Roman" pitchFamily="18" charset="0"/>
                <a:cs typeface="Times New Roman" pitchFamily="18" charset="0"/>
              </a:rPr>
              <a:t>: The Data Provider submits a request to ESDIS to reserve DOIs for EOSDIS products until those products are ready for DOI registration.  ESDIS requires that each product be identified with a minimal set of descriptive information (metadata) for initial review. Upon review, ESDIS assigns a DOI with a unique identifier to each product.  This DOI is kept in “Reserve” status in the database and on the ESDIS Wiki website until all metadata required for DOI registration is collected.  No landing page is necessary to reserve a DOI with ESDIS.</a:t>
            </a:r>
            <a:br>
              <a:rPr lang="en-US" sz="1600" b="1" dirty="0" smtClean="0">
                <a:latin typeface="Times New Roman" pitchFamily="18" charset="0"/>
                <a:cs typeface="Times New Roman" pitchFamily="18" charset="0"/>
              </a:rPr>
            </a:br>
            <a:endParaRPr lang="en-US" sz="1600" b="1" dirty="0" smtClean="0">
              <a:latin typeface="Times New Roman" pitchFamily="18" charset="0"/>
              <a:cs typeface="Times New Roman" pitchFamily="18" charset="0"/>
            </a:endParaRPr>
          </a:p>
          <a:p>
            <a:pPr marL="1084263" indent="-1084263"/>
            <a:r>
              <a:rPr lang="en-US" b="1" dirty="0" smtClean="0">
                <a:solidFill>
                  <a:srgbClr val="FF0000"/>
                </a:solidFill>
                <a:latin typeface="Times New Roman" pitchFamily="18" charset="0"/>
                <a:cs typeface="Times New Roman" pitchFamily="18" charset="0"/>
              </a:rPr>
              <a:t>2. Register</a:t>
            </a:r>
            <a:r>
              <a:rPr lang="en-US" sz="1600" b="1" dirty="0" smtClean="0">
                <a:latin typeface="Times New Roman" pitchFamily="18" charset="0"/>
                <a:cs typeface="Times New Roman" pitchFamily="18" charset="0"/>
              </a:rPr>
              <a:t>: The Data Provider submits a request to ESDIS to assign DOIs to EOSDIS data products for registration with EZID* for public access.  Before ESDIS can register DOIs with EZID, all mandatory metadata describing the data product must be present, including the DOI landing page URL.  Once the DOI is reviewed by ESDIS for completeness, the DOI is assigned a unique identifier (if not already reserved) and “Registered” with EZID for immediate public access.</a:t>
            </a:r>
          </a:p>
        </p:txBody>
      </p:sp>
      <p:sp>
        <p:nvSpPr>
          <p:cNvPr id="3" name="TextBox 2"/>
          <p:cNvSpPr txBox="1"/>
          <p:nvPr/>
        </p:nvSpPr>
        <p:spPr>
          <a:xfrm>
            <a:off x="1445482" y="5880775"/>
            <a:ext cx="5912196" cy="800219"/>
          </a:xfrm>
          <a:prstGeom prst="rect">
            <a:avLst/>
          </a:prstGeom>
          <a:noFill/>
        </p:spPr>
        <p:txBody>
          <a:bodyPr wrap="none" rtlCol="0">
            <a:spAutoFit/>
          </a:bodyPr>
          <a:lstStyle/>
          <a:p>
            <a:r>
              <a:rPr lang="en-US" sz="1400" i="1" dirty="0" smtClean="0"/>
              <a:t>*EZID – An application built using open sourcing components </a:t>
            </a:r>
          </a:p>
          <a:p>
            <a:r>
              <a:rPr lang="en-US" sz="1400" i="1" dirty="0" smtClean="0"/>
              <a:t>that allows the creation and management of unique</a:t>
            </a:r>
            <a:r>
              <a:rPr lang="en-US" sz="1400" i="1" dirty="0"/>
              <a:t>, long-term identifiers</a:t>
            </a:r>
          </a:p>
          <a:p>
            <a:endParaRPr lang="en-US" dirty="0"/>
          </a:p>
        </p:txBody>
      </p:sp>
    </p:spTree>
    <p:extLst>
      <p:ext uri="{BB962C8B-B14F-4D97-AF65-F5344CB8AC3E}">
        <p14:creationId xmlns:p14="http://schemas.microsoft.com/office/powerpoint/2010/main" val="3931082732"/>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893C696-6997-4752-A34F-CA7E851258F2}" type="slidenum">
              <a:rPr lang="en-US" smtClean="0"/>
              <a:pPr/>
              <a:t>4</a:t>
            </a:fld>
            <a:endParaRPr lang="en-US" dirty="0"/>
          </a:p>
        </p:txBody>
      </p:sp>
      <p:sp>
        <p:nvSpPr>
          <p:cNvPr id="5" name="Title 1"/>
          <p:cNvSpPr>
            <a:spLocks noGrp="1"/>
          </p:cNvSpPr>
          <p:nvPr>
            <p:ph type="title"/>
          </p:nvPr>
        </p:nvSpPr>
        <p:spPr>
          <a:xfrm>
            <a:off x="128955" y="95129"/>
            <a:ext cx="8112368" cy="748934"/>
          </a:xfrm>
        </p:spPr>
        <p:txBody>
          <a:bodyPr/>
          <a:lstStyle/>
          <a:p>
            <a:r>
              <a:rPr lang="en-US" sz="2900" dirty="0" smtClean="0">
                <a:solidFill>
                  <a:srgbClr val="002060"/>
                </a:solidFill>
              </a:rPr>
              <a:t>Status of Monthly Submitted DOIs</a:t>
            </a:r>
            <a:endParaRPr lang="en-US" sz="2900" dirty="0">
              <a:solidFill>
                <a:srgbClr val="002060"/>
              </a:solidFill>
            </a:endParaRPr>
          </a:p>
        </p:txBody>
      </p:sp>
      <p:pic>
        <p:nvPicPr>
          <p:cNvPr id="3" name="Picture 2"/>
          <p:cNvPicPr>
            <a:picLocks noChangeAspect="1"/>
          </p:cNvPicPr>
          <p:nvPr/>
        </p:nvPicPr>
        <p:blipFill>
          <a:blip r:embed="rId2"/>
          <a:stretch>
            <a:fillRect/>
          </a:stretch>
        </p:blipFill>
        <p:spPr>
          <a:xfrm>
            <a:off x="931741" y="1261541"/>
            <a:ext cx="7104184" cy="5132088"/>
          </a:xfrm>
          <a:prstGeom prst="rect">
            <a:avLst/>
          </a:prstGeom>
        </p:spPr>
      </p:pic>
    </p:spTree>
    <p:extLst>
      <p:ext uri="{BB962C8B-B14F-4D97-AF65-F5344CB8AC3E}">
        <p14:creationId xmlns:p14="http://schemas.microsoft.com/office/powerpoint/2010/main" val="774674276"/>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893C696-6997-4752-A34F-CA7E851258F2}" type="slidenum">
              <a:rPr lang="en-US" smtClean="0"/>
              <a:pPr/>
              <a:t>5</a:t>
            </a:fld>
            <a:endParaRPr lang="en-US" dirty="0"/>
          </a:p>
        </p:txBody>
      </p:sp>
      <p:sp>
        <p:nvSpPr>
          <p:cNvPr id="5" name="Title 1"/>
          <p:cNvSpPr>
            <a:spLocks noGrp="1"/>
          </p:cNvSpPr>
          <p:nvPr>
            <p:ph type="title"/>
          </p:nvPr>
        </p:nvSpPr>
        <p:spPr>
          <a:xfrm>
            <a:off x="128955" y="95129"/>
            <a:ext cx="8112368" cy="748934"/>
          </a:xfrm>
        </p:spPr>
        <p:txBody>
          <a:bodyPr/>
          <a:lstStyle/>
          <a:p>
            <a:r>
              <a:rPr lang="en-US" sz="2900" dirty="0" smtClean="0">
                <a:solidFill>
                  <a:srgbClr val="002060"/>
                </a:solidFill>
              </a:rPr>
              <a:t>Status of DOIs Submitted by Providers</a:t>
            </a:r>
            <a:endParaRPr lang="en-US" sz="2900" dirty="0">
              <a:solidFill>
                <a:srgbClr val="002060"/>
              </a:solidFill>
            </a:endParaRPr>
          </a:p>
        </p:txBody>
      </p:sp>
      <p:pic>
        <p:nvPicPr>
          <p:cNvPr id="3" name="Picture 2"/>
          <p:cNvPicPr>
            <a:picLocks noChangeAspect="1"/>
          </p:cNvPicPr>
          <p:nvPr/>
        </p:nvPicPr>
        <p:blipFill>
          <a:blip r:embed="rId2"/>
          <a:stretch>
            <a:fillRect/>
          </a:stretch>
        </p:blipFill>
        <p:spPr>
          <a:xfrm>
            <a:off x="568325" y="1314998"/>
            <a:ext cx="7672998" cy="5543002"/>
          </a:xfrm>
          <a:prstGeom prst="rect">
            <a:avLst/>
          </a:prstGeom>
        </p:spPr>
      </p:pic>
      <p:sp>
        <p:nvSpPr>
          <p:cNvPr id="7" name="TextBox 6"/>
          <p:cNvSpPr txBox="1"/>
          <p:nvPr/>
        </p:nvSpPr>
        <p:spPr>
          <a:xfrm>
            <a:off x="3755434" y="6287911"/>
            <a:ext cx="1655325" cy="276999"/>
          </a:xfrm>
          <a:prstGeom prst="rect">
            <a:avLst/>
          </a:prstGeom>
          <a:ln/>
        </p:spPr>
        <p:style>
          <a:lnRef idx="0">
            <a:schemeClr val="accent2"/>
          </a:lnRef>
          <a:fillRef idx="3">
            <a:schemeClr val="accent2"/>
          </a:fillRef>
          <a:effectRef idx="3">
            <a:schemeClr val="accent2"/>
          </a:effectRef>
          <a:fontRef idx="minor">
            <a:schemeClr val="lt1"/>
          </a:fontRef>
        </p:style>
        <p:txBody>
          <a:bodyPr wrap="none" rtlCol="0">
            <a:spAutoFit/>
          </a:bodyPr>
          <a:lstStyle/>
          <a:p>
            <a:r>
              <a:rPr lang="en-US" sz="1200" b="1" dirty="0" smtClean="0"/>
              <a:t>NASA Data Provider</a:t>
            </a:r>
            <a:endParaRPr lang="en-US" sz="1200" b="1" dirty="0"/>
          </a:p>
        </p:txBody>
      </p:sp>
    </p:spTree>
    <p:extLst>
      <p:ext uri="{BB962C8B-B14F-4D97-AF65-F5344CB8AC3E}">
        <p14:creationId xmlns:p14="http://schemas.microsoft.com/office/powerpoint/2010/main" val="2333087006"/>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893C696-6997-4752-A34F-CA7E851258F2}" type="slidenum">
              <a:rPr lang="en-US" smtClean="0"/>
              <a:pPr/>
              <a:t>6</a:t>
            </a:fld>
            <a:endParaRPr lang="en-US" dirty="0"/>
          </a:p>
        </p:txBody>
      </p:sp>
      <p:sp>
        <p:nvSpPr>
          <p:cNvPr id="5" name="Title 4"/>
          <p:cNvSpPr>
            <a:spLocks noGrp="1"/>
          </p:cNvSpPr>
          <p:nvPr>
            <p:ph type="title"/>
          </p:nvPr>
        </p:nvSpPr>
        <p:spPr>
          <a:xfrm>
            <a:off x="1636718" y="208096"/>
            <a:ext cx="6203942" cy="510909"/>
          </a:xfrm>
          <a:prstGeom prst="rect">
            <a:avLst/>
          </a:prstGeom>
        </p:spPr>
        <p:txBody>
          <a:bodyPr wrap="none">
            <a:spAutoFit/>
          </a:bodyPr>
          <a:lstStyle/>
          <a:p>
            <a:r>
              <a:rPr lang="en-US" b="1" dirty="0" smtClean="0">
                <a:solidFill>
                  <a:schemeClr val="accent2">
                    <a:lumMod val="75000"/>
                  </a:schemeClr>
                </a:solidFill>
                <a:latin typeface="Times New Roman" pitchFamily="18" charset="0"/>
                <a:cs typeface="Times New Roman" pitchFamily="18" charset="0"/>
              </a:rPr>
              <a:t>DOI Workflow for NASA DAACs</a:t>
            </a:r>
            <a:endParaRPr lang="en-US" b="1" dirty="0">
              <a:solidFill>
                <a:schemeClr val="accent2">
                  <a:lumMod val="75000"/>
                </a:schemeClr>
              </a:solidFill>
              <a:latin typeface="Times New Roman" pitchFamily="18" charset="0"/>
              <a:cs typeface="Times New Roman" pitchFamily="18" charset="0"/>
            </a:endParaRPr>
          </a:p>
        </p:txBody>
      </p:sp>
      <p:sp>
        <p:nvSpPr>
          <p:cNvPr id="82" name="Rectangle 81"/>
          <p:cNvSpPr/>
          <p:nvPr/>
        </p:nvSpPr>
        <p:spPr>
          <a:xfrm>
            <a:off x="211521" y="3727733"/>
            <a:ext cx="8510448" cy="3001313"/>
          </a:xfrm>
          <a:prstGeom prst="rect">
            <a:avLst/>
          </a:prstGeom>
          <a:solidFill>
            <a:srgbClr val="9BBB59">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83" name="Rectangle 82"/>
          <p:cNvSpPr/>
          <p:nvPr/>
        </p:nvSpPr>
        <p:spPr>
          <a:xfrm>
            <a:off x="204935" y="1053122"/>
            <a:ext cx="8517034" cy="2368082"/>
          </a:xfrm>
          <a:prstGeom prst="rect">
            <a:avLst/>
          </a:prstGeom>
          <a:solidFill>
            <a:srgbClr val="EEECE1">
              <a:lumMod val="75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84" name="TextBox 83"/>
          <p:cNvSpPr txBox="1"/>
          <p:nvPr/>
        </p:nvSpPr>
        <p:spPr>
          <a:xfrm>
            <a:off x="3149816" y="3867152"/>
            <a:ext cx="3978327" cy="369332"/>
          </a:xfrm>
          <a:prstGeom prst="rect">
            <a:avLst/>
          </a:prstGeom>
          <a:solidFill>
            <a:srgbClr val="FFC000"/>
          </a:solidFill>
          <a:ln w="1905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ea typeface="+mn-ea"/>
              </a:rPr>
              <a:t>Step 5: Review of DOI Information</a:t>
            </a:r>
          </a:p>
        </p:txBody>
      </p:sp>
      <p:sp>
        <p:nvSpPr>
          <p:cNvPr id="85" name="TextBox 84"/>
          <p:cNvSpPr txBox="1"/>
          <p:nvPr/>
        </p:nvSpPr>
        <p:spPr>
          <a:xfrm>
            <a:off x="5815462" y="5368877"/>
            <a:ext cx="2625361" cy="923330"/>
          </a:xfrm>
          <a:prstGeom prst="rect">
            <a:avLst/>
          </a:prstGeom>
          <a:solidFill>
            <a:srgbClr val="F79646">
              <a:lumMod val="75000"/>
            </a:srgbClr>
          </a:solidFill>
          <a:ln w="1905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ea typeface="+mn-ea"/>
              </a:rPr>
              <a:t>Step 7: Reserve/Register/Update DOI Information</a:t>
            </a:r>
          </a:p>
        </p:txBody>
      </p:sp>
      <p:sp>
        <p:nvSpPr>
          <p:cNvPr id="86" name="TextBox 85"/>
          <p:cNvSpPr txBox="1"/>
          <p:nvPr/>
        </p:nvSpPr>
        <p:spPr>
          <a:xfrm>
            <a:off x="420454" y="1341635"/>
            <a:ext cx="3740388" cy="553998"/>
          </a:xfrm>
          <a:prstGeom prst="rect">
            <a:avLst/>
          </a:prstGeom>
          <a:solidFill>
            <a:srgbClr val="EEECE1">
              <a:lumMod val="90000"/>
            </a:srgbClr>
          </a:solidFill>
          <a:ln w="1905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ea typeface="+mn-ea"/>
              </a:rPr>
              <a:t>Step 1: Visit ESDIS DOI wiki Website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Calibri"/>
                <a:ea typeface="+mn-ea"/>
              </a:rPr>
              <a:t>(https://wiki.earthdata.nasa.gov/display/DOIsforEOSDIS/</a:t>
            </a:r>
          </a:p>
        </p:txBody>
      </p:sp>
      <p:sp>
        <p:nvSpPr>
          <p:cNvPr id="87" name="TextBox 86"/>
          <p:cNvSpPr txBox="1"/>
          <p:nvPr/>
        </p:nvSpPr>
        <p:spPr>
          <a:xfrm>
            <a:off x="333252" y="2220722"/>
            <a:ext cx="3914792" cy="738664"/>
          </a:xfrm>
          <a:prstGeom prst="rect">
            <a:avLst/>
          </a:prstGeom>
          <a:solidFill>
            <a:srgbClr val="EEECE1">
              <a:lumMod val="90000"/>
            </a:srgbClr>
          </a:solidFill>
          <a:ln w="1905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ea typeface="+mn-ea"/>
              </a:rPr>
              <a:t>Step 2: Download DOI Submission Form </a:t>
            </a:r>
            <a:r>
              <a:rPr kumimoji="0" lang="en-US" sz="1200" b="0" i="0" u="none" strike="noStrike" kern="0" cap="none" spc="0" normalizeH="0" baseline="0" noProof="0" dirty="0" smtClean="0">
                <a:ln>
                  <a:noFill/>
                </a:ln>
                <a:solidFill>
                  <a:prstClr val="black"/>
                </a:solidFill>
                <a:effectLst/>
                <a:uLnTx/>
                <a:uFillTx/>
                <a:latin typeface="Calibri"/>
                <a:ea typeface="+mn-ea"/>
              </a:rPr>
              <a:t>(https://wiki.earthdata.nasa.gov/display/DOIsforEOSDIS/DOI+Submission+Form/</a:t>
            </a:r>
          </a:p>
        </p:txBody>
      </p:sp>
      <p:sp>
        <p:nvSpPr>
          <p:cNvPr id="88" name="TextBox 87"/>
          <p:cNvSpPr txBox="1"/>
          <p:nvPr/>
        </p:nvSpPr>
        <p:spPr>
          <a:xfrm>
            <a:off x="5633821" y="1105525"/>
            <a:ext cx="2247900" cy="830997"/>
          </a:xfrm>
          <a:prstGeom prst="rect">
            <a:avLst/>
          </a:prstGeom>
          <a:solidFill>
            <a:srgbClr val="EEECE1">
              <a:lumMod val="90000"/>
            </a:srgbClr>
          </a:solidFill>
          <a:ln w="1905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ea typeface="+mn-ea"/>
              </a:rPr>
              <a:t>Step 3: Fill the New/Update Form</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Calibri"/>
                <a:ea typeface="+mn-ea"/>
              </a:rPr>
              <a:t>(check examples on the wiki)</a:t>
            </a:r>
          </a:p>
        </p:txBody>
      </p:sp>
      <p:sp>
        <p:nvSpPr>
          <p:cNvPr id="89" name="TextBox 88"/>
          <p:cNvSpPr txBox="1"/>
          <p:nvPr/>
        </p:nvSpPr>
        <p:spPr>
          <a:xfrm>
            <a:off x="5276763" y="2316384"/>
            <a:ext cx="2902350" cy="553998"/>
          </a:xfrm>
          <a:prstGeom prst="rect">
            <a:avLst/>
          </a:prstGeom>
          <a:solidFill>
            <a:srgbClr val="EEECE1">
              <a:lumMod val="90000"/>
            </a:srgbClr>
          </a:solidFill>
          <a:ln w="1905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ea typeface="+mn-ea"/>
              </a:rPr>
              <a:t>Step 4: Submit Form to ESDIS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Calibri"/>
                <a:ea typeface="+mn-ea"/>
              </a:rPr>
              <a:t>(ESDIS Contact Team)</a:t>
            </a:r>
          </a:p>
        </p:txBody>
      </p:sp>
      <p:sp>
        <p:nvSpPr>
          <p:cNvPr id="90" name="TextBox 89"/>
          <p:cNvSpPr txBox="1"/>
          <p:nvPr/>
        </p:nvSpPr>
        <p:spPr>
          <a:xfrm>
            <a:off x="3119939" y="4565865"/>
            <a:ext cx="3978327" cy="369332"/>
          </a:xfrm>
          <a:prstGeom prst="rect">
            <a:avLst/>
          </a:prstGeom>
          <a:solidFill>
            <a:srgbClr val="FFC000"/>
          </a:solidFill>
          <a:ln w="1905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ea typeface="+mn-ea"/>
              </a:rPr>
              <a:t>Step 6: Process DOI Information</a:t>
            </a:r>
          </a:p>
        </p:txBody>
      </p:sp>
      <p:sp>
        <p:nvSpPr>
          <p:cNvPr id="91" name="TextBox 90"/>
          <p:cNvSpPr txBox="1"/>
          <p:nvPr/>
        </p:nvSpPr>
        <p:spPr>
          <a:xfrm>
            <a:off x="538465" y="3861986"/>
            <a:ext cx="1643392" cy="923330"/>
          </a:xfrm>
          <a:prstGeom prst="rect">
            <a:avLst/>
          </a:prstGeom>
          <a:solidFill>
            <a:srgbClr val="FFC000"/>
          </a:solidFill>
          <a:ln w="1905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ea typeface="+mn-ea"/>
              </a:rPr>
              <a:t>Communicate Information to the Provider</a:t>
            </a:r>
          </a:p>
        </p:txBody>
      </p:sp>
      <p:sp>
        <p:nvSpPr>
          <p:cNvPr id="92" name="TextBox 91"/>
          <p:cNvSpPr txBox="1"/>
          <p:nvPr/>
        </p:nvSpPr>
        <p:spPr>
          <a:xfrm>
            <a:off x="2652008" y="5675496"/>
            <a:ext cx="2695428" cy="646331"/>
          </a:xfrm>
          <a:prstGeom prst="rect">
            <a:avLst/>
          </a:prstGeom>
          <a:solidFill>
            <a:srgbClr val="FFC000"/>
          </a:solidFill>
          <a:ln w="1905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ea typeface="+mn-ea"/>
              </a:rPr>
              <a:t>Step 8: Post Information on the ESDIS wiki website</a:t>
            </a:r>
          </a:p>
        </p:txBody>
      </p:sp>
      <p:cxnSp>
        <p:nvCxnSpPr>
          <p:cNvPr id="93" name="Elbow Connector 92"/>
          <p:cNvCxnSpPr/>
          <p:nvPr/>
        </p:nvCxnSpPr>
        <p:spPr>
          <a:xfrm rot="10800000">
            <a:off x="1706461" y="4770232"/>
            <a:ext cx="4123011" cy="675643"/>
          </a:xfrm>
          <a:prstGeom prst="bentConnector3">
            <a:avLst>
              <a:gd name="adj1" fmla="val 99795"/>
            </a:avLst>
          </a:prstGeom>
          <a:noFill/>
          <a:ln w="50800" cap="flat" cmpd="sng" algn="ctr">
            <a:solidFill>
              <a:srgbClr val="4F81BD">
                <a:shade val="95000"/>
                <a:satMod val="105000"/>
              </a:srgbClr>
            </a:solidFill>
            <a:prstDash val="solid"/>
            <a:tailEnd type="triangle"/>
          </a:ln>
          <a:effectLst/>
        </p:spPr>
      </p:cxnSp>
      <p:cxnSp>
        <p:nvCxnSpPr>
          <p:cNvPr id="94" name="Elbow Connector 93"/>
          <p:cNvCxnSpPr>
            <a:stCxn id="92" idx="1"/>
          </p:cNvCxnSpPr>
          <p:nvPr/>
        </p:nvCxnSpPr>
        <p:spPr>
          <a:xfrm rot="10800000">
            <a:off x="854252" y="4770234"/>
            <a:ext cx="1797757" cy="1228429"/>
          </a:xfrm>
          <a:prstGeom prst="bentConnector3">
            <a:avLst>
              <a:gd name="adj1" fmla="val 99608"/>
            </a:avLst>
          </a:prstGeom>
          <a:noFill/>
          <a:ln w="50800" cap="flat" cmpd="sng" algn="ctr">
            <a:solidFill>
              <a:srgbClr val="4F81BD">
                <a:shade val="95000"/>
                <a:satMod val="105000"/>
              </a:srgbClr>
            </a:solidFill>
            <a:prstDash val="solid"/>
            <a:tailEnd type="triangle"/>
          </a:ln>
          <a:effectLst/>
        </p:spPr>
      </p:cxnSp>
      <p:cxnSp>
        <p:nvCxnSpPr>
          <p:cNvPr id="95" name="Elbow Connector 94"/>
          <p:cNvCxnSpPr>
            <a:stCxn id="84" idx="1"/>
          </p:cNvCxnSpPr>
          <p:nvPr/>
        </p:nvCxnSpPr>
        <p:spPr>
          <a:xfrm rot="10800000">
            <a:off x="2179036" y="4048820"/>
            <a:ext cx="970780" cy="2998"/>
          </a:xfrm>
          <a:prstGeom prst="bentConnector3">
            <a:avLst>
              <a:gd name="adj1" fmla="val 50000"/>
            </a:avLst>
          </a:prstGeom>
          <a:noFill/>
          <a:ln w="50800" cap="flat" cmpd="sng" algn="ctr">
            <a:solidFill>
              <a:srgbClr val="4F81BD">
                <a:shade val="95000"/>
                <a:satMod val="105000"/>
              </a:srgbClr>
            </a:solidFill>
            <a:prstDash val="solid"/>
            <a:tailEnd type="triangle"/>
          </a:ln>
          <a:effectLst/>
        </p:spPr>
      </p:cxnSp>
      <p:cxnSp>
        <p:nvCxnSpPr>
          <p:cNvPr id="96" name="Straight Arrow Connector 95"/>
          <p:cNvCxnSpPr>
            <a:stCxn id="84" idx="2"/>
          </p:cNvCxnSpPr>
          <p:nvPr/>
        </p:nvCxnSpPr>
        <p:spPr>
          <a:xfrm>
            <a:off x="5138980" y="4236484"/>
            <a:ext cx="6239" cy="329381"/>
          </a:xfrm>
          <a:prstGeom prst="straightConnector1">
            <a:avLst/>
          </a:prstGeom>
          <a:noFill/>
          <a:ln w="50800" cap="flat" cmpd="sng" algn="ctr">
            <a:solidFill>
              <a:srgbClr val="4F81BD">
                <a:shade val="95000"/>
                <a:satMod val="105000"/>
              </a:srgbClr>
            </a:solidFill>
            <a:prstDash val="solid"/>
            <a:tailEnd type="triangle"/>
          </a:ln>
          <a:effectLst/>
        </p:spPr>
      </p:cxnSp>
      <p:cxnSp>
        <p:nvCxnSpPr>
          <p:cNvPr id="97" name="Straight Arrow Connector 96"/>
          <p:cNvCxnSpPr/>
          <p:nvPr/>
        </p:nvCxnSpPr>
        <p:spPr>
          <a:xfrm>
            <a:off x="6681680" y="4950768"/>
            <a:ext cx="4877" cy="433680"/>
          </a:xfrm>
          <a:prstGeom prst="straightConnector1">
            <a:avLst/>
          </a:prstGeom>
          <a:noFill/>
          <a:ln w="50800" cap="flat" cmpd="sng" algn="ctr">
            <a:solidFill>
              <a:srgbClr val="4F81BD">
                <a:shade val="95000"/>
                <a:satMod val="105000"/>
              </a:srgbClr>
            </a:solidFill>
            <a:prstDash val="solid"/>
            <a:tailEnd type="triangle"/>
          </a:ln>
          <a:effectLst/>
        </p:spPr>
      </p:cxnSp>
      <p:cxnSp>
        <p:nvCxnSpPr>
          <p:cNvPr id="98" name="Straight Arrow Connector 97"/>
          <p:cNvCxnSpPr/>
          <p:nvPr/>
        </p:nvCxnSpPr>
        <p:spPr>
          <a:xfrm flipH="1" flipV="1">
            <a:off x="5344591" y="6043872"/>
            <a:ext cx="459040" cy="13240"/>
          </a:xfrm>
          <a:prstGeom prst="straightConnector1">
            <a:avLst/>
          </a:prstGeom>
          <a:noFill/>
          <a:ln w="50800" cap="flat" cmpd="sng" algn="ctr">
            <a:solidFill>
              <a:srgbClr val="4F81BD">
                <a:shade val="95000"/>
                <a:satMod val="105000"/>
              </a:srgbClr>
            </a:solidFill>
            <a:prstDash val="solid"/>
            <a:tailEnd type="triangle"/>
          </a:ln>
          <a:effectLst/>
        </p:spPr>
      </p:cxnSp>
      <p:cxnSp>
        <p:nvCxnSpPr>
          <p:cNvPr id="99" name="Straight Arrow Connector 98"/>
          <p:cNvCxnSpPr>
            <a:endCxn id="87" idx="0"/>
          </p:cNvCxnSpPr>
          <p:nvPr/>
        </p:nvCxnSpPr>
        <p:spPr>
          <a:xfrm>
            <a:off x="2290648" y="1895633"/>
            <a:ext cx="0" cy="325089"/>
          </a:xfrm>
          <a:prstGeom prst="straightConnector1">
            <a:avLst/>
          </a:prstGeom>
          <a:noFill/>
          <a:ln w="50800" cap="flat" cmpd="sng" algn="ctr">
            <a:solidFill>
              <a:srgbClr val="4F81BD">
                <a:shade val="95000"/>
                <a:satMod val="105000"/>
              </a:srgbClr>
            </a:solidFill>
            <a:prstDash val="solid"/>
            <a:tailEnd type="triangle"/>
          </a:ln>
          <a:effectLst/>
        </p:spPr>
      </p:cxnSp>
      <p:cxnSp>
        <p:nvCxnSpPr>
          <p:cNvPr id="100" name="Straight Arrow Connector 99"/>
          <p:cNvCxnSpPr/>
          <p:nvPr/>
        </p:nvCxnSpPr>
        <p:spPr>
          <a:xfrm>
            <a:off x="6672162" y="1912754"/>
            <a:ext cx="0" cy="403630"/>
          </a:xfrm>
          <a:prstGeom prst="straightConnector1">
            <a:avLst/>
          </a:prstGeom>
          <a:noFill/>
          <a:ln w="50800" cap="flat" cmpd="sng" algn="ctr">
            <a:solidFill>
              <a:srgbClr val="4F81BD">
                <a:shade val="95000"/>
                <a:satMod val="105000"/>
              </a:srgbClr>
            </a:solidFill>
            <a:prstDash val="solid"/>
            <a:tailEnd type="triangle"/>
          </a:ln>
          <a:effectLst/>
        </p:spPr>
      </p:cxnSp>
      <p:cxnSp>
        <p:nvCxnSpPr>
          <p:cNvPr id="101" name="Straight Arrow Connector 100"/>
          <p:cNvCxnSpPr>
            <a:endCxn id="88" idx="1"/>
          </p:cNvCxnSpPr>
          <p:nvPr/>
        </p:nvCxnSpPr>
        <p:spPr>
          <a:xfrm flipV="1">
            <a:off x="4248044" y="1521024"/>
            <a:ext cx="1385777" cy="1039213"/>
          </a:xfrm>
          <a:prstGeom prst="straightConnector1">
            <a:avLst/>
          </a:prstGeom>
          <a:noFill/>
          <a:ln w="50800" cap="flat" cmpd="sng" algn="ctr">
            <a:solidFill>
              <a:srgbClr val="4F81BD">
                <a:shade val="95000"/>
                <a:satMod val="105000"/>
              </a:srgbClr>
            </a:solidFill>
            <a:prstDash val="solid"/>
            <a:tailEnd type="triangle"/>
          </a:ln>
          <a:effectLst/>
        </p:spPr>
      </p:cxnSp>
      <p:cxnSp>
        <p:nvCxnSpPr>
          <p:cNvPr id="102" name="Elbow Connector 101"/>
          <p:cNvCxnSpPr/>
          <p:nvPr/>
        </p:nvCxnSpPr>
        <p:spPr>
          <a:xfrm rot="10800000">
            <a:off x="2135601" y="4663552"/>
            <a:ext cx="970780" cy="2998"/>
          </a:xfrm>
          <a:prstGeom prst="bentConnector3">
            <a:avLst>
              <a:gd name="adj1" fmla="val 50000"/>
            </a:avLst>
          </a:prstGeom>
          <a:noFill/>
          <a:ln w="50800" cap="flat" cmpd="sng" algn="ctr">
            <a:solidFill>
              <a:srgbClr val="4F81BD">
                <a:shade val="95000"/>
                <a:satMod val="105000"/>
              </a:srgbClr>
            </a:solidFill>
            <a:prstDash val="solid"/>
            <a:tailEnd type="triangle"/>
          </a:ln>
          <a:effectLst/>
        </p:spPr>
      </p:cxnSp>
      <p:sp>
        <p:nvSpPr>
          <p:cNvPr id="103" name="Rectangle 102"/>
          <p:cNvSpPr/>
          <p:nvPr/>
        </p:nvSpPr>
        <p:spPr>
          <a:xfrm>
            <a:off x="3525732" y="6321827"/>
            <a:ext cx="2529667" cy="461665"/>
          </a:xfrm>
          <a:prstGeom prst="rect">
            <a:avLst/>
          </a:prstGeom>
        </p:spPr>
        <p:txBody>
          <a:bodyPr wrap="none">
            <a:spAutoFit/>
          </a:bodyPr>
          <a:lstStyle/>
          <a:p>
            <a:pPr fontAlgn="auto">
              <a:spcBef>
                <a:spcPts val="0"/>
              </a:spcBef>
              <a:spcAft>
                <a:spcPts val="0"/>
              </a:spcAft>
            </a:pPr>
            <a:r>
              <a:rPr lang="en-US" sz="2400" b="1" dirty="0" smtClean="0">
                <a:solidFill>
                  <a:srgbClr val="0070C0"/>
                </a:solidFill>
                <a:latin typeface="Times New Roman" pitchFamily="18" charset="0"/>
                <a:ea typeface="+mn-ea"/>
                <a:cs typeface="Times New Roman" pitchFamily="18" charset="0"/>
              </a:rPr>
              <a:t>ESDIS DOI Team</a:t>
            </a:r>
            <a:endParaRPr lang="en-US" sz="2400" dirty="0">
              <a:solidFill>
                <a:prstClr val="black"/>
              </a:solidFill>
              <a:latin typeface="Calibri"/>
              <a:ea typeface="+mn-ea"/>
            </a:endParaRPr>
          </a:p>
        </p:txBody>
      </p:sp>
      <p:sp>
        <p:nvSpPr>
          <p:cNvPr id="104" name="Rectangle 103"/>
          <p:cNvSpPr/>
          <p:nvPr/>
        </p:nvSpPr>
        <p:spPr>
          <a:xfrm>
            <a:off x="3765670" y="2952589"/>
            <a:ext cx="2049792" cy="461665"/>
          </a:xfrm>
          <a:prstGeom prst="rect">
            <a:avLst/>
          </a:prstGeom>
        </p:spPr>
        <p:txBody>
          <a:bodyPr wrap="none">
            <a:spAutoFit/>
          </a:bodyPr>
          <a:lstStyle/>
          <a:p>
            <a:pPr fontAlgn="auto">
              <a:spcBef>
                <a:spcPts val="0"/>
              </a:spcBef>
              <a:spcAft>
                <a:spcPts val="0"/>
              </a:spcAft>
            </a:pPr>
            <a:r>
              <a:rPr lang="en-US" sz="2400" b="1" dirty="0" smtClean="0">
                <a:solidFill>
                  <a:srgbClr val="0070C0"/>
                </a:solidFill>
                <a:latin typeface="Times New Roman" pitchFamily="18" charset="0"/>
                <a:ea typeface="+mn-ea"/>
                <a:cs typeface="Times New Roman" pitchFamily="18" charset="0"/>
              </a:rPr>
              <a:t>Data Provider</a:t>
            </a:r>
            <a:endParaRPr lang="en-US" sz="2400" dirty="0">
              <a:solidFill>
                <a:prstClr val="black"/>
              </a:solidFill>
              <a:latin typeface="Calibri"/>
              <a:ea typeface="+mn-ea"/>
            </a:endParaRPr>
          </a:p>
        </p:txBody>
      </p:sp>
      <p:cxnSp>
        <p:nvCxnSpPr>
          <p:cNvPr id="105" name="Straight Arrow Connector 104"/>
          <p:cNvCxnSpPr>
            <a:stCxn id="89" idx="2"/>
          </p:cNvCxnSpPr>
          <p:nvPr/>
        </p:nvCxnSpPr>
        <p:spPr>
          <a:xfrm>
            <a:off x="6727938" y="2870382"/>
            <a:ext cx="29833" cy="880203"/>
          </a:xfrm>
          <a:prstGeom prst="straightConnector1">
            <a:avLst/>
          </a:prstGeom>
          <a:noFill/>
          <a:ln w="50800" cap="flat" cmpd="sng" algn="ctr">
            <a:solidFill>
              <a:srgbClr val="00B050"/>
            </a:solidFill>
            <a:prstDash val="solid"/>
            <a:tailEnd type="triangle"/>
          </a:ln>
          <a:effectLst/>
        </p:spPr>
      </p:cxnSp>
      <p:cxnSp>
        <p:nvCxnSpPr>
          <p:cNvPr id="106" name="Straight Arrow Connector 105"/>
          <p:cNvCxnSpPr>
            <a:stCxn id="91" idx="0"/>
          </p:cNvCxnSpPr>
          <p:nvPr/>
        </p:nvCxnSpPr>
        <p:spPr>
          <a:xfrm flipV="1">
            <a:off x="1360161" y="3421204"/>
            <a:ext cx="6236" cy="440782"/>
          </a:xfrm>
          <a:prstGeom prst="straightConnector1">
            <a:avLst/>
          </a:prstGeom>
          <a:noFill/>
          <a:ln w="50800" cap="flat" cmpd="sng" algn="ctr">
            <a:solidFill>
              <a:srgbClr val="FF0000"/>
            </a:solidFill>
            <a:prstDash val="solid"/>
            <a:tailEnd type="triangle"/>
          </a:ln>
          <a:effectLst/>
        </p:spPr>
      </p:cxnSp>
    </p:spTree>
    <p:extLst>
      <p:ext uri="{BB962C8B-B14F-4D97-AF65-F5344CB8AC3E}">
        <p14:creationId xmlns:p14="http://schemas.microsoft.com/office/powerpoint/2010/main" val="1111410428"/>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0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9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9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5" grpId="0" animBg="1"/>
      <p:bldP spid="86" grpId="0" animBg="1"/>
      <p:bldP spid="87" grpId="0" animBg="1"/>
      <p:bldP spid="88" grpId="0" animBg="1"/>
      <p:bldP spid="89" grpId="0" animBg="1"/>
      <p:bldP spid="90" grpId="0" animBg="1"/>
      <p:bldP spid="91" grpId="0" animBg="1"/>
      <p:bldP spid="9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52" y="36513"/>
            <a:ext cx="7534073" cy="854075"/>
          </a:xfrm>
        </p:spPr>
        <p:txBody>
          <a:bodyPr/>
          <a:lstStyle/>
          <a:p>
            <a:r>
              <a:rPr lang="en-US" dirty="0" smtClean="0">
                <a:solidFill>
                  <a:srgbClr val="002060"/>
                </a:solidFill>
              </a:rPr>
              <a:t>ESDIS DOI Registration Metadata </a:t>
            </a:r>
            <a:endParaRPr lang="en-US" dirty="0">
              <a:solidFill>
                <a:srgbClr val="002060"/>
              </a:solidFill>
            </a:endParaRPr>
          </a:p>
        </p:txBody>
      </p:sp>
      <p:sp>
        <p:nvSpPr>
          <p:cNvPr id="3" name="Content Placeholder 2"/>
          <p:cNvSpPr>
            <a:spLocks noGrp="1"/>
          </p:cNvSpPr>
          <p:nvPr>
            <p:ph idx="1"/>
          </p:nvPr>
        </p:nvSpPr>
        <p:spPr>
          <a:xfrm>
            <a:off x="787723" y="1170443"/>
            <a:ext cx="7845425" cy="5510551"/>
          </a:xfrm>
        </p:spPr>
        <p:txBody>
          <a:bodyPr/>
          <a:lstStyle/>
          <a:p>
            <a:pPr marL="0" indent="0">
              <a:buNone/>
            </a:pPr>
            <a:r>
              <a:rPr lang="en-US" sz="1800" b="1" dirty="0" smtClean="0"/>
              <a:t>DOI Mandatory Metadata for Registration</a:t>
            </a:r>
          </a:p>
          <a:p>
            <a:pPr marL="1787525"/>
            <a:r>
              <a:rPr lang="en-US" sz="1800" b="1" dirty="0"/>
              <a:t>Identifier (DOI Name)</a:t>
            </a:r>
          </a:p>
          <a:p>
            <a:pPr marL="1787525"/>
            <a:r>
              <a:rPr lang="en-US" sz="1800" b="1" dirty="0"/>
              <a:t>Creator </a:t>
            </a:r>
            <a:r>
              <a:rPr lang="en-US" sz="1800" b="1" dirty="0" smtClean="0"/>
              <a:t>Name (Principal Investigators, Data Center)</a:t>
            </a:r>
            <a:endParaRPr lang="en-US" sz="1800" b="1" dirty="0"/>
          </a:p>
          <a:p>
            <a:pPr marL="1787525"/>
            <a:r>
              <a:rPr lang="en-US" sz="1800" b="1" dirty="0" smtClean="0"/>
              <a:t>Title (Data Product Title)</a:t>
            </a:r>
            <a:endParaRPr lang="en-US" sz="1800" b="1" dirty="0"/>
          </a:p>
          <a:p>
            <a:pPr marL="1787525"/>
            <a:r>
              <a:rPr lang="en-US" sz="1800" b="1" dirty="0" smtClean="0"/>
              <a:t>Publisher (Agency Distributing the data)</a:t>
            </a:r>
            <a:endParaRPr lang="en-US" sz="1800" b="1" dirty="0"/>
          </a:p>
          <a:p>
            <a:pPr marL="1787525"/>
            <a:r>
              <a:rPr lang="en-US" sz="1800" b="1" dirty="0"/>
              <a:t>Publication </a:t>
            </a:r>
            <a:r>
              <a:rPr lang="en-US" sz="1800" b="1" dirty="0" smtClean="0"/>
              <a:t>Year (Year since when the data has been available)</a:t>
            </a:r>
            <a:endParaRPr lang="en-US" sz="1800" b="1" dirty="0"/>
          </a:p>
          <a:p>
            <a:pPr marL="1787525"/>
            <a:r>
              <a:rPr lang="en-US" sz="1800" b="1" dirty="0" smtClean="0"/>
              <a:t>URL (Web Page - Landing Page)</a:t>
            </a:r>
          </a:p>
          <a:p>
            <a:pPr marL="1787525"/>
            <a:endParaRPr lang="en-US" sz="1800" dirty="0" smtClean="0"/>
          </a:p>
          <a:p>
            <a:pPr marL="0" indent="0">
              <a:buNone/>
            </a:pPr>
            <a:r>
              <a:rPr lang="en-US" sz="1800" b="1" dirty="0" smtClean="0"/>
              <a:t>DOI Additional Information Required by ESDIS</a:t>
            </a:r>
          </a:p>
          <a:p>
            <a:pPr marL="1787525"/>
            <a:r>
              <a:rPr lang="en-US" sz="1800" b="1" dirty="0" smtClean="0"/>
              <a:t>Data Provider Reference (Short Name)</a:t>
            </a:r>
          </a:p>
          <a:p>
            <a:pPr marL="1787525"/>
            <a:r>
              <a:rPr lang="en-US" sz="1800" b="1" dirty="0" smtClean="0"/>
              <a:t>Mission/Program name</a:t>
            </a:r>
          </a:p>
          <a:p>
            <a:pPr marL="1787525"/>
            <a:r>
              <a:rPr lang="en-US" sz="1800" b="1" dirty="0" smtClean="0"/>
              <a:t>Instrument/Project Name</a:t>
            </a:r>
          </a:p>
          <a:p>
            <a:pPr marL="1787525"/>
            <a:r>
              <a:rPr lang="en-US" sz="1800" b="1" dirty="0" smtClean="0"/>
              <a:t>DOI Information Provider</a:t>
            </a:r>
            <a:endParaRPr lang="en-US" sz="1800" b="1" dirty="0"/>
          </a:p>
          <a:p>
            <a:pPr marL="1787525"/>
            <a:r>
              <a:rPr lang="en-US" sz="1800" b="1" dirty="0"/>
              <a:t>Contact Name</a:t>
            </a:r>
          </a:p>
          <a:p>
            <a:pPr marL="1787525"/>
            <a:r>
              <a:rPr lang="en-US" sz="1800" b="1" dirty="0"/>
              <a:t>Contact Email</a:t>
            </a:r>
          </a:p>
          <a:p>
            <a:pPr marL="1787525"/>
            <a:r>
              <a:rPr lang="en-US" sz="1800" b="1" dirty="0"/>
              <a:t>Landing Page Agency</a:t>
            </a:r>
          </a:p>
          <a:p>
            <a:pPr marL="1787525"/>
            <a:r>
              <a:rPr lang="en-US" sz="1800" b="1" dirty="0"/>
              <a:t>Contact Name</a:t>
            </a:r>
          </a:p>
          <a:p>
            <a:pPr marL="1787525"/>
            <a:r>
              <a:rPr lang="en-US" sz="1800" b="1" dirty="0"/>
              <a:t>Contact </a:t>
            </a:r>
            <a:r>
              <a:rPr lang="en-US" sz="1800" b="1" dirty="0" smtClean="0"/>
              <a:t>Email</a:t>
            </a:r>
            <a:endParaRPr lang="en-US" sz="1800" b="1" dirty="0">
              <a:solidFill>
                <a:schemeClr val="bg1"/>
              </a:solidFill>
            </a:endParaRPr>
          </a:p>
          <a:p>
            <a:pPr marL="0" indent="0">
              <a:buNone/>
            </a:pPr>
            <a:endParaRPr lang="en-US" sz="1800" dirty="0" smtClean="0"/>
          </a:p>
        </p:txBody>
      </p:sp>
      <p:sp>
        <p:nvSpPr>
          <p:cNvPr id="4" name="Slide Number Placeholder 3"/>
          <p:cNvSpPr>
            <a:spLocks noGrp="1"/>
          </p:cNvSpPr>
          <p:nvPr>
            <p:ph type="sldNum" sz="quarter" idx="10"/>
          </p:nvPr>
        </p:nvSpPr>
        <p:spPr/>
        <p:txBody>
          <a:bodyPr/>
          <a:lstStyle/>
          <a:p>
            <a:fld id="{A893C696-6997-4752-A34F-CA7E851258F2}" type="slidenum">
              <a:rPr lang="en-US" smtClean="0"/>
              <a:pPr/>
              <a:t>7</a:t>
            </a:fld>
            <a:endParaRPr lang="en-US" dirty="0"/>
          </a:p>
        </p:txBody>
      </p:sp>
    </p:spTree>
    <p:extLst>
      <p:ext uri="{BB962C8B-B14F-4D97-AF65-F5344CB8AC3E}">
        <p14:creationId xmlns:p14="http://schemas.microsoft.com/office/powerpoint/2010/main" val="2449754308"/>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2000"/>
                                        <p:tgtEl>
                                          <p:spTgt spid="3">
                                            <p:txEl>
                                              <p:pRg st="8" end="8"/>
                                            </p:txEl>
                                          </p:spTgt>
                                        </p:tgtEl>
                                      </p:cBhvr>
                                    </p:animEffect>
                                    <p:anim calcmode="lin" valueType="num">
                                      <p:cBhvr>
                                        <p:cTn id="8"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8" end="8"/>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fade">
                                      <p:cBhvr>
                                        <p:cTn id="12" dur="2000"/>
                                        <p:tgtEl>
                                          <p:spTgt spid="3">
                                            <p:txEl>
                                              <p:pRg st="9" end="9"/>
                                            </p:txEl>
                                          </p:spTgt>
                                        </p:tgtEl>
                                      </p:cBhvr>
                                    </p:animEffect>
                                    <p:anim calcmode="lin" valueType="num">
                                      <p:cBhvr>
                                        <p:cTn id="13"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9" end="9"/>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fade">
                                      <p:cBhvr>
                                        <p:cTn id="17" dur="2000"/>
                                        <p:tgtEl>
                                          <p:spTgt spid="3">
                                            <p:txEl>
                                              <p:pRg st="10" end="10"/>
                                            </p:txEl>
                                          </p:spTgt>
                                        </p:tgtEl>
                                      </p:cBhvr>
                                    </p:animEffect>
                                    <p:anim calcmode="lin" valueType="num">
                                      <p:cBhvr>
                                        <p:cTn id="18" dur="2000" fill="hold"/>
                                        <p:tgtEl>
                                          <p:spTgt spid="3">
                                            <p:txEl>
                                              <p:pRg st="10" end="10"/>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10" end="10"/>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fade">
                                      <p:cBhvr>
                                        <p:cTn id="22" dur="2000"/>
                                        <p:tgtEl>
                                          <p:spTgt spid="3">
                                            <p:txEl>
                                              <p:pRg st="11" end="11"/>
                                            </p:txEl>
                                          </p:spTgt>
                                        </p:tgtEl>
                                      </p:cBhvr>
                                    </p:animEffect>
                                    <p:anim calcmode="lin" valueType="num">
                                      <p:cBhvr>
                                        <p:cTn id="23" dur="2000" fill="hold"/>
                                        <p:tgtEl>
                                          <p:spTgt spid="3">
                                            <p:txEl>
                                              <p:pRg st="11" end="11"/>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11" end="11"/>
                                            </p:txEl>
                                          </p:spTgt>
                                        </p:tgtEl>
                                        <p:attrNameLst>
                                          <p:attrName>ppt_h</p:attrName>
                                        </p:attrNameLst>
                                      </p:cBhvr>
                                      <p:tavLst>
                                        <p:tav tm="0">
                                          <p:val>
                                            <p:strVal val="#ppt_h"/>
                                          </p:val>
                                        </p:tav>
                                        <p:tav tm="100000">
                                          <p:val>
                                            <p:strVal val="#ppt_h"/>
                                          </p:val>
                                        </p:tav>
                                      </p:tavLst>
                                    </p:anim>
                                  </p:childTnLst>
                                </p:cTn>
                              </p:par>
                              <p:par>
                                <p:cTn id="25" presetID="45"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animEffect transition="in" filter="fade">
                                      <p:cBhvr>
                                        <p:cTn id="27" dur="2000"/>
                                        <p:tgtEl>
                                          <p:spTgt spid="3">
                                            <p:txEl>
                                              <p:pRg st="12" end="12"/>
                                            </p:txEl>
                                          </p:spTgt>
                                        </p:tgtEl>
                                      </p:cBhvr>
                                    </p:animEffect>
                                    <p:anim calcmode="lin" valueType="num">
                                      <p:cBhvr>
                                        <p:cTn id="28" dur="2000" fill="hold"/>
                                        <p:tgtEl>
                                          <p:spTgt spid="3">
                                            <p:txEl>
                                              <p:pRg st="12" end="12"/>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12" end="12"/>
                                            </p:txEl>
                                          </p:spTgt>
                                        </p:tgtEl>
                                        <p:attrNameLst>
                                          <p:attrName>ppt_h</p:attrName>
                                        </p:attrNameLst>
                                      </p:cBhvr>
                                      <p:tavLst>
                                        <p:tav tm="0">
                                          <p:val>
                                            <p:strVal val="#ppt_h"/>
                                          </p:val>
                                        </p:tav>
                                        <p:tav tm="100000">
                                          <p:val>
                                            <p:strVal val="#ppt_h"/>
                                          </p:val>
                                        </p:tav>
                                      </p:tavLst>
                                    </p:anim>
                                  </p:childTnLst>
                                </p:cTn>
                              </p:par>
                              <p:par>
                                <p:cTn id="30" presetID="45" presetClass="entr" presetSubtype="0" fill="hold" nodeType="withEffect">
                                  <p:stCondLst>
                                    <p:cond delay="0"/>
                                  </p:stCondLst>
                                  <p:childTnLst>
                                    <p:set>
                                      <p:cBhvr>
                                        <p:cTn id="31" dur="1" fill="hold">
                                          <p:stCondLst>
                                            <p:cond delay="0"/>
                                          </p:stCondLst>
                                        </p:cTn>
                                        <p:tgtEl>
                                          <p:spTgt spid="3">
                                            <p:txEl>
                                              <p:pRg st="13" end="13"/>
                                            </p:txEl>
                                          </p:spTgt>
                                        </p:tgtEl>
                                        <p:attrNameLst>
                                          <p:attrName>style.visibility</p:attrName>
                                        </p:attrNameLst>
                                      </p:cBhvr>
                                      <p:to>
                                        <p:strVal val="visible"/>
                                      </p:to>
                                    </p:set>
                                    <p:animEffect transition="in" filter="fade">
                                      <p:cBhvr>
                                        <p:cTn id="32" dur="2000"/>
                                        <p:tgtEl>
                                          <p:spTgt spid="3">
                                            <p:txEl>
                                              <p:pRg st="13" end="13"/>
                                            </p:txEl>
                                          </p:spTgt>
                                        </p:tgtEl>
                                      </p:cBhvr>
                                    </p:animEffect>
                                    <p:anim calcmode="lin" valueType="num">
                                      <p:cBhvr>
                                        <p:cTn id="33" dur="2000" fill="hold"/>
                                        <p:tgtEl>
                                          <p:spTgt spid="3">
                                            <p:txEl>
                                              <p:pRg st="13" end="13"/>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13" end="13"/>
                                            </p:txEl>
                                          </p:spTgt>
                                        </p:tgtEl>
                                        <p:attrNameLst>
                                          <p:attrName>ppt_h</p:attrName>
                                        </p:attrNameLst>
                                      </p:cBhvr>
                                      <p:tavLst>
                                        <p:tav tm="0">
                                          <p:val>
                                            <p:strVal val="#ppt_h"/>
                                          </p:val>
                                        </p:tav>
                                        <p:tav tm="100000">
                                          <p:val>
                                            <p:strVal val="#ppt_h"/>
                                          </p:val>
                                        </p:tav>
                                      </p:tavLst>
                                    </p:anim>
                                  </p:childTnLst>
                                </p:cTn>
                              </p:par>
                              <p:par>
                                <p:cTn id="35" presetID="45"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animEffect transition="in" filter="fade">
                                      <p:cBhvr>
                                        <p:cTn id="37" dur="2000"/>
                                        <p:tgtEl>
                                          <p:spTgt spid="3">
                                            <p:txEl>
                                              <p:pRg st="14" end="14"/>
                                            </p:txEl>
                                          </p:spTgt>
                                        </p:tgtEl>
                                      </p:cBhvr>
                                    </p:animEffect>
                                    <p:anim calcmode="lin" valueType="num">
                                      <p:cBhvr>
                                        <p:cTn id="38" dur="2000" fill="hold"/>
                                        <p:tgtEl>
                                          <p:spTgt spid="3">
                                            <p:txEl>
                                              <p:pRg st="14" end="14"/>
                                            </p:txEl>
                                          </p:spTgt>
                                        </p:tgtEl>
                                        <p:attrNameLst>
                                          <p:attrName>ppt_w</p:attrName>
                                        </p:attrNameLst>
                                      </p:cBhvr>
                                      <p:tavLst>
                                        <p:tav tm="0" fmla="#ppt_w*sin(2.5*pi*$)">
                                          <p:val>
                                            <p:fltVal val="0"/>
                                          </p:val>
                                        </p:tav>
                                        <p:tav tm="100000">
                                          <p:val>
                                            <p:fltVal val="1"/>
                                          </p:val>
                                        </p:tav>
                                      </p:tavLst>
                                    </p:anim>
                                    <p:anim calcmode="lin" valueType="num">
                                      <p:cBhvr>
                                        <p:cTn id="39" dur="2000" fill="hold"/>
                                        <p:tgtEl>
                                          <p:spTgt spid="3">
                                            <p:txEl>
                                              <p:pRg st="14" end="14"/>
                                            </p:txEl>
                                          </p:spTgt>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3">
                                            <p:txEl>
                                              <p:pRg st="15" end="15"/>
                                            </p:txEl>
                                          </p:spTgt>
                                        </p:tgtEl>
                                        <p:attrNameLst>
                                          <p:attrName>style.visibility</p:attrName>
                                        </p:attrNameLst>
                                      </p:cBhvr>
                                      <p:to>
                                        <p:strVal val="visible"/>
                                      </p:to>
                                    </p:set>
                                    <p:animEffect transition="in" filter="fade">
                                      <p:cBhvr>
                                        <p:cTn id="42" dur="2000"/>
                                        <p:tgtEl>
                                          <p:spTgt spid="3">
                                            <p:txEl>
                                              <p:pRg st="15" end="15"/>
                                            </p:txEl>
                                          </p:spTgt>
                                        </p:tgtEl>
                                      </p:cBhvr>
                                    </p:animEffect>
                                    <p:anim calcmode="lin" valueType="num">
                                      <p:cBhvr>
                                        <p:cTn id="43" dur="2000" fill="hold"/>
                                        <p:tgtEl>
                                          <p:spTgt spid="3">
                                            <p:txEl>
                                              <p:pRg st="15" end="15"/>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15" end="15"/>
                                            </p:txEl>
                                          </p:spTgt>
                                        </p:tgtEl>
                                        <p:attrNameLst>
                                          <p:attrName>ppt_h</p:attrName>
                                        </p:attrNameLst>
                                      </p:cBhvr>
                                      <p:tavLst>
                                        <p:tav tm="0">
                                          <p:val>
                                            <p:strVal val="#ppt_h"/>
                                          </p:val>
                                        </p:tav>
                                        <p:tav tm="100000">
                                          <p:val>
                                            <p:strVal val="#ppt_h"/>
                                          </p:val>
                                        </p:tav>
                                      </p:tavLst>
                                    </p:anim>
                                  </p:childTnLst>
                                </p:cTn>
                              </p:par>
                              <p:par>
                                <p:cTn id="45" presetID="45" presetClass="entr" presetSubtype="0" fill="hold"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animEffect transition="in" filter="fade">
                                      <p:cBhvr>
                                        <p:cTn id="47" dur="2000"/>
                                        <p:tgtEl>
                                          <p:spTgt spid="3">
                                            <p:txEl>
                                              <p:pRg st="16" end="16"/>
                                            </p:txEl>
                                          </p:spTgt>
                                        </p:tgtEl>
                                      </p:cBhvr>
                                    </p:animEffect>
                                    <p:anim calcmode="lin" valueType="num">
                                      <p:cBhvr>
                                        <p:cTn id="48" dur="2000" fill="hold"/>
                                        <p:tgtEl>
                                          <p:spTgt spid="3">
                                            <p:txEl>
                                              <p:pRg st="16" end="16"/>
                                            </p:txEl>
                                          </p:spTgt>
                                        </p:tgtEl>
                                        <p:attrNameLst>
                                          <p:attrName>ppt_w</p:attrName>
                                        </p:attrNameLst>
                                      </p:cBhvr>
                                      <p:tavLst>
                                        <p:tav tm="0" fmla="#ppt_w*sin(2.5*pi*$)">
                                          <p:val>
                                            <p:fltVal val="0"/>
                                          </p:val>
                                        </p:tav>
                                        <p:tav tm="100000">
                                          <p:val>
                                            <p:fltVal val="1"/>
                                          </p:val>
                                        </p:tav>
                                      </p:tavLst>
                                    </p:anim>
                                    <p:anim calcmode="lin" valueType="num">
                                      <p:cBhvr>
                                        <p:cTn id="49" dur="2000" fill="hold"/>
                                        <p:tgtEl>
                                          <p:spTgt spid="3">
                                            <p:txEl>
                                              <p:pRg st="16" end="16"/>
                                            </p:txEl>
                                          </p:spTgt>
                                        </p:tgtEl>
                                        <p:attrNameLst>
                                          <p:attrName>ppt_h</p:attrName>
                                        </p:attrNameLst>
                                      </p:cBhvr>
                                      <p:tavLst>
                                        <p:tav tm="0">
                                          <p:val>
                                            <p:strVal val="#ppt_h"/>
                                          </p:val>
                                        </p:tav>
                                        <p:tav tm="100000">
                                          <p:val>
                                            <p:strVal val="#ppt_h"/>
                                          </p:val>
                                        </p:tav>
                                      </p:tavLst>
                                    </p:anim>
                                  </p:childTnLst>
                                </p:cTn>
                              </p:par>
                              <p:par>
                                <p:cTn id="50" presetID="45" presetClass="entr" presetSubtype="0" fill="hold" nodeType="withEffect">
                                  <p:stCondLst>
                                    <p:cond delay="0"/>
                                  </p:stCondLst>
                                  <p:childTnLst>
                                    <p:set>
                                      <p:cBhvr>
                                        <p:cTn id="51" dur="1" fill="hold">
                                          <p:stCondLst>
                                            <p:cond delay="0"/>
                                          </p:stCondLst>
                                        </p:cTn>
                                        <p:tgtEl>
                                          <p:spTgt spid="3">
                                            <p:txEl>
                                              <p:pRg st="17" end="17"/>
                                            </p:txEl>
                                          </p:spTgt>
                                        </p:tgtEl>
                                        <p:attrNameLst>
                                          <p:attrName>style.visibility</p:attrName>
                                        </p:attrNameLst>
                                      </p:cBhvr>
                                      <p:to>
                                        <p:strVal val="visible"/>
                                      </p:to>
                                    </p:set>
                                    <p:animEffect transition="in" filter="fade">
                                      <p:cBhvr>
                                        <p:cTn id="52" dur="2000"/>
                                        <p:tgtEl>
                                          <p:spTgt spid="3">
                                            <p:txEl>
                                              <p:pRg st="17" end="17"/>
                                            </p:txEl>
                                          </p:spTgt>
                                        </p:tgtEl>
                                      </p:cBhvr>
                                    </p:animEffect>
                                    <p:anim calcmode="lin" valueType="num">
                                      <p:cBhvr>
                                        <p:cTn id="53" dur="2000" fill="hold"/>
                                        <p:tgtEl>
                                          <p:spTgt spid="3">
                                            <p:txEl>
                                              <p:pRg st="17" end="17"/>
                                            </p:txEl>
                                          </p:spTgt>
                                        </p:tgtEl>
                                        <p:attrNameLst>
                                          <p:attrName>ppt_w</p:attrName>
                                        </p:attrNameLst>
                                      </p:cBhvr>
                                      <p:tavLst>
                                        <p:tav tm="0" fmla="#ppt_w*sin(2.5*pi*$)">
                                          <p:val>
                                            <p:fltVal val="0"/>
                                          </p:val>
                                        </p:tav>
                                        <p:tav tm="100000">
                                          <p:val>
                                            <p:fltVal val="1"/>
                                          </p:val>
                                        </p:tav>
                                      </p:tavLst>
                                    </p:anim>
                                    <p:anim calcmode="lin" valueType="num">
                                      <p:cBhvr>
                                        <p:cTn id="54" dur="2000" fill="hold"/>
                                        <p:tgtEl>
                                          <p:spTgt spid="3">
                                            <p:txEl>
                                              <p:pRg st="17" end="1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B5AF7A56-4EFB-4426-9B8C-1D57E91EFB6F}" type="slidenum">
              <a:rPr lang="en-US" smtClean="0"/>
              <a:pPr/>
              <a:t>8</a:t>
            </a:fld>
            <a:endParaRPr lang="en-US" dirty="0"/>
          </a:p>
        </p:txBody>
      </p:sp>
      <p:sp>
        <p:nvSpPr>
          <p:cNvPr id="3" name="Title 1"/>
          <p:cNvSpPr txBox="1">
            <a:spLocks/>
          </p:cNvSpPr>
          <p:nvPr/>
        </p:nvSpPr>
        <p:spPr>
          <a:xfrm>
            <a:off x="794726" y="138337"/>
            <a:ext cx="6950075" cy="494709"/>
          </a:xfrm>
          <a:prstGeom prst="rect">
            <a:avLst/>
          </a:prstGeom>
        </p:spPr>
        <p:txBody>
          <a:bodyPr/>
          <a:lstStyle>
            <a:lvl1pPr algn="ctr" rtl="0" eaLnBrk="0" fontAlgn="base" hangingPunct="0">
              <a:lnSpc>
                <a:spcPct val="85000"/>
              </a:lnSpc>
              <a:spcBef>
                <a:spcPct val="0"/>
              </a:spcBef>
              <a:spcAft>
                <a:spcPct val="0"/>
              </a:spcAft>
              <a:defRPr sz="3200" b="1">
                <a:solidFill>
                  <a:schemeClr val="accent2"/>
                </a:solidFill>
                <a:latin typeface="+mj-lt"/>
                <a:ea typeface="ＭＳ Ｐゴシック" pitchFamily="-65" charset="-128"/>
                <a:cs typeface="ＭＳ Ｐゴシック" pitchFamily="-65" charset="-128"/>
              </a:defRPr>
            </a:lvl1pPr>
            <a:lvl2pPr algn="ctr" rtl="0" eaLnBrk="0" fontAlgn="base" hangingPunct="0">
              <a:lnSpc>
                <a:spcPct val="85000"/>
              </a:lnSpc>
              <a:spcBef>
                <a:spcPct val="0"/>
              </a:spcBef>
              <a:spcAft>
                <a:spcPct val="0"/>
              </a:spcAft>
              <a:defRPr sz="3200" b="1">
                <a:solidFill>
                  <a:schemeClr val="accent2"/>
                </a:solidFill>
                <a:latin typeface="Arial" pitchFamily="-107" charset="0"/>
                <a:ea typeface="ＭＳ Ｐゴシック" pitchFamily="-65" charset="-128"/>
                <a:cs typeface="ＭＳ Ｐゴシック" pitchFamily="-65" charset="-128"/>
              </a:defRPr>
            </a:lvl2pPr>
            <a:lvl3pPr algn="ctr" rtl="0" eaLnBrk="0" fontAlgn="base" hangingPunct="0">
              <a:lnSpc>
                <a:spcPct val="85000"/>
              </a:lnSpc>
              <a:spcBef>
                <a:spcPct val="0"/>
              </a:spcBef>
              <a:spcAft>
                <a:spcPct val="0"/>
              </a:spcAft>
              <a:defRPr sz="3200" b="1">
                <a:solidFill>
                  <a:schemeClr val="accent2"/>
                </a:solidFill>
                <a:latin typeface="Arial" pitchFamily="-107" charset="0"/>
                <a:ea typeface="ＭＳ Ｐゴシック" pitchFamily="-65" charset="-128"/>
                <a:cs typeface="ＭＳ Ｐゴシック" pitchFamily="-65" charset="-128"/>
              </a:defRPr>
            </a:lvl3pPr>
            <a:lvl4pPr algn="ctr" rtl="0" eaLnBrk="0" fontAlgn="base" hangingPunct="0">
              <a:lnSpc>
                <a:spcPct val="85000"/>
              </a:lnSpc>
              <a:spcBef>
                <a:spcPct val="0"/>
              </a:spcBef>
              <a:spcAft>
                <a:spcPct val="0"/>
              </a:spcAft>
              <a:defRPr sz="3200" b="1">
                <a:solidFill>
                  <a:schemeClr val="accent2"/>
                </a:solidFill>
                <a:latin typeface="Arial" pitchFamily="-107" charset="0"/>
                <a:ea typeface="ＭＳ Ｐゴシック" pitchFamily="-65" charset="-128"/>
                <a:cs typeface="ＭＳ Ｐゴシック" pitchFamily="-65" charset="-128"/>
              </a:defRPr>
            </a:lvl4pPr>
            <a:lvl5pPr algn="ctr" rtl="0" eaLnBrk="0" fontAlgn="base" hangingPunct="0">
              <a:lnSpc>
                <a:spcPct val="85000"/>
              </a:lnSpc>
              <a:spcBef>
                <a:spcPct val="0"/>
              </a:spcBef>
              <a:spcAft>
                <a:spcPct val="0"/>
              </a:spcAft>
              <a:defRPr sz="3200" b="1">
                <a:solidFill>
                  <a:schemeClr val="accent2"/>
                </a:solidFill>
                <a:latin typeface="Arial" pitchFamily="-107" charset="0"/>
                <a:ea typeface="ＭＳ Ｐゴシック" pitchFamily="-65" charset="-128"/>
                <a:cs typeface="ＭＳ Ｐゴシック" pitchFamily="-65" charset="-128"/>
              </a:defRPr>
            </a:lvl5pPr>
            <a:lvl6pPr marL="457200" algn="ctr" rtl="0" fontAlgn="base">
              <a:lnSpc>
                <a:spcPct val="85000"/>
              </a:lnSpc>
              <a:spcBef>
                <a:spcPct val="0"/>
              </a:spcBef>
              <a:spcAft>
                <a:spcPct val="0"/>
              </a:spcAft>
              <a:defRPr sz="3200" b="1">
                <a:solidFill>
                  <a:schemeClr val="accent2"/>
                </a:solidFill>
                <a:latin typeface="Arial" pitchFamily="-107" charset="0"/>
              </a:defRPr>
            </a:lvl6pPr>
            <a:lvl7pPr marL="914400" algn="ctr" rtl="0" fontAlgn="base">
              <a:lnSpc>
                <a:spcPct val="85000"/>
              </a:lnSpc>
              <a:spcBef>
                <a:spcPct val="0"/>
              </a:spcBef>
              <a:spcAft>
                <a:spcPct val="0"/>
              </a:spcAft>
              <a:defRPr sz="3200" b="1">
                <a:solidFill>
                  <a:schemeClr val="accent2"/>
                </a:solidFill>
                <a:latin typeface="Arial" pitchFamily="-107" charset="0"/>
              </a:defRPr>
            </a:lvl7pPr>
            <a:lvl8pPr marL="1371600" algn="ctr" rtl="0" fontAlgn="base">
              <a:lnSpc>
                <a:spcPct val="85000"/>
              </a:lnSpc>
              <a:spcBef>
                <a:spcPct val="0"/>
              </a:spcBef>
              <a:spcAft>
                <a:spcPct val="0"/>
              </a:spcAft>
              <a:defRPr sz="3200" b="1">
                <a:solidFill>
                  <a:schemeClr val="accent2"/>
                </a:solidFill>
                <a:latin typeface="Arial" pitchFamily="-107" charset="0"/>
              </a:defRPr>
            </a:lvl8pPr>
            <a:lvl9pPr marL="1828800" algn="ctr" rtl="0" fontAlgn="base">
              <a:lnSpc>
                <a:spcPct val="85000"/>
              </a:lnSpc>
              <a:spcBef>
                <a:spcPct val="0"/>
              </a:spcBef>
              <a:spcAft>
                <a:spcPct val="0"/>
              </a:spcAft>
              <a:defRPr sz="3200" b="1">
                <a:solidFill>
                  <a:schemeClr val="accent2"/>
                </a:solidFill>
                <a:latin typeface="Arial" pitchFamily="-107" charset="0"/>
              </a:defRPr>
            </a:lvl9pPr>
          </a:lstStyle>
          <a:p>
            <a:r>
              <a:rPr lang="en-US" kern="0" dirty="0" smtClean="0">
                <a:solidFill>
                  <a:srgbClr val="002060"/>
                </a:solidFill>
              </a:rPr>
              <a:t>DOI Process</a:t>
            </a:r>
            <a:endParaRPr lang="en-US" kern="0" dirty="0">
              <a:solidFill>
                <a:srgbClr val="002060"/>
              </a:solidFill>
            </a:endParaRPr>
          </a:p>
        </p:txBody>
      </p:sp>
      <p:sp>
        <p:nvSpPr>
          <p:cNvPr id="4" name="Rectangle 3"/>
          <p:cNvSpPr/>
          <p:nvPr/>
        </p:nvSpPr>
        <p:spPr>
          <a:xfrm>
            <a:off x="4544186" y="1752163"/>
            <a:ext cx="3556460" cy="504092"/>
          </a:xfrm>
          <a:prstGeom prst="rect">
            <a:avLst/>
          </a:prstGeom>
          <a:solidFill>
            <a:srgbClr val="FFC000"/>
          </a:solidFill>
          <a:ln w="19050">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chemeClr val="tx1"/>
                </a:solidFill>
              </a:rPr>
              <a:t>DOI  Name: 10.5067/AMSR-E/AMSREL1A.003</a:t>
            </a:r>
            <a:endParaRPr lang="en-US" sz="1200" b="1" dirty="0">
              <a:solidFill>
                <a:schemeClr val="tx1"/>
              </a:solidFill>
            </a:endParaRPr>
          </a:p>
        </p:txBody>
      </p:sp>
      <p:sp>
        <p:nvSpPr>
          <p:cNvPr id="7" name="Rectangle 6"/>
          <p:cNvSpPr/>
          <p:nvPr/>
        </p:nvSpPr>
        <p:spPr>
          <a:xfrm>
            <a:off x="124708" y="1063075"/>
            <a:ext cx="8863717" cy="504092"/>
          </a:xfrm>
          <a:prstGeom prst="rect">
            <a:avLst/>
          </a:prstGeom>
          <a:solidFill>
            <a:schemeClr val="bg1"/>
          </a:solid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Example: AMSR-E/Aqua </a:t>
            </a:r>
            <a:r>
              <a:rPr lang="en-US" b="1" dirty="0">
                <a:solidFill>
                  <a:schemeClr val="tx1"/>
                </a:solidFill>
              </a:rPr>
              <a:t>L1A Raw Observation Counts </a:t>
            </a:r>
            <a:r>
              <a:rPr lang="en-US" b="1" dirty="0" smtClean="0">
                <a:solidFill>
                  <a:schemeClr val="tx1"/>
                </a:solidFill>
              </a:rPr>
              <a:t>Version 3</a:t>
            </a:r>
            <a:endParaRPr lang="en-US" b="1" dirty="0">
              <a:solidFill>
                <a:schemeClr val="tx1"/>
              </a:solidFill>
            </a:endParaRPr>
          </a:p>
        </p:txBody>
      </p:sp>
      <p:sp>
        <p:nvSpPr>
          <p:cNvPr id="8" name="Rectangle 7"/>
          <p:cNvSpPr/>
          <p:nvPr/>
        </p:nvSpPr>
        <p:spPr>
          <a:xfrm>
            <a:off x="124708" y="1842492"/>
            <a:ext cx="2712277" cy="504092"/>
          </a:xfrm>
          <a:prstGeom prst="rect">
            <a:avLst/>
          </a:prstGeom>
          <a:solidFill>
            <a:schemeClr val="bg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Assign Unique DOI</a:t>
            </a:r>
            <a:endParaRPr lang="en-US" b="1" dirty="0">
              <a:solidFill>
                <a:schemeClr val="tx1"/>
              </a:solidFill>
            </a:endParaRPr>
          </a:p>
        </p:txBody>
      </p:sp>
      <p:sp>
        <p:nvSpPr>
          <p:cNvPr id="9" name="Rectangle 8"/>
          <p:cNvSpPr/>
          <p:nvPr/>
        </p:nvSpPr>
        <p:spPr>
          <a:xfrm>
            <a:off x="124708" y="2945343"/>
            <a:ext cx="2712277" cy="461260"/>
          </a:xfrm>
          <a:prstGeom prst="rect">
            <a:avLst/>
          </a:prstGeom>
          <a:solidFill>
            <a:schemeClr val="bg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Develop Metadata</a:t>
            </a:r>
            <a:endParaRPr lang="en-US" b="1" dirty="0">
              <a:solidFill>
                <a:schemeClr val="tx1"/>
              </a:solidFill>
            </a:endParaRPr>
          </a:p>
        </p:txBody>
      </p:sp>
      <p:sp>
        <p:nvSpPr>
          <p:cNvPr id="10" name="Rectangle 9"/>
          <p:cNvSpPr/>
          <p:nvPr/>
        </p:nvSpPr>
        <p:spPr>
          <a:xfrm>
            <a:off x="124708" y="6148662"/>
            <a:ext cx="2712277" cy="532332"/>
          </a:xfrm>
          <a:prstGeom prst="rect">
            <a:avLst/>
          </a:prstGeom>
          <a:solidFill>
            <a:schemeClr val="bg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Register with Service Provider</a:t>
            </a:r>
            <a:endParaRPr lang="en-US" b="1" dirty="0">
              <a:solidFill>
                <a:schemeClr val="tx1"/>
              </a:solidFill>
            </a:endParaRPr>
          </a:p>
        </p:txBody>
      </p:sp>
      <p:sp>
        <p:nvSpPr>
          <p:cNvPr id="12" name="Rectangle 11"/>
          <p:cNvSpPr/>
          <p:nvPr/>
        </p:nvSpPr>
        <p:spPr>
          <a:xfrm>
            <a:off x="124708" y="4478368"/>
            <a:ext cx="2712277" cy="532332"/>
          </a:xfrm>
          <a:prstGeom prst="rect">
            <a:avLst/>
          </a:prstGeom>
          <a:solidFill>
            <a:schemeClr val="bg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Develop Landing Page (Web Page)</a:t>
            </a:r>
            <a:endParaRPr lang="en-US" b="1" dirty="0">
              <a:solidFill>
                <a:schemeClr val="tx1"/>
              </a:solidFill>
            </a:endParaRPr>
          </a:p>
        </p:txBody>
      </p:sp>
      <p:sp>
        <p:nvSpPr>
          <p:cNvPr id="14" name="TextBox 13"/>
          <p:cNvSpPr txBox="1"/>
          <p:nvPr/>
        </p:nvSpPr>
        <p:spPr>
          <a:xfrm>
            <a:off x="3809998" y="2403158"/>
            <a:ext cx="5178427" cy="1200329"/>
          </a:xfrm>
          <a:prstGeom prst="rect">
            <a:avLst/>
          </a:prstGeom>
          <a:solidFill>
            <a:srgbClr val="FFC000"/>
          </a:solidFill>
          <a:ln w="19050">
            <a:solidFill>
              <a:srgbClr val="0070C0"/>
            </a:solidFill>
          </a:ln>
        </p:spPr>
        <p:txBody>
          <a:bodyPr wrap="square" rtlCol="0">
            <a:spAutoFit/>
          </a:bodyPr>
          <a:lstStyle/>
          <a:p>
            <a:r>
              <a:rPr lang="en-US" sz="1200" b="1" dirty="0" smtClean="0"/>
              <a:t>DOI Name: </a:t>
            </a:r>
            <a:r>
              <a:rPr lang="en-US" sz="1200" b="1" dirty="0"/>
              <a:t>10.5067/AMSR-E/AMSREL1A.002 </a:t>
            </a:r>
            <a:endParaRPr lang="en-US" sz="1200" b="1" dirty="0" smtClean="0"/>
          </a:p>
          <a:p>
            <a:r>
              <a:rPr lang="en-US" sz="1200" b="1" dirty="0" smtClean="0"/>
              <a:t>DOI Title: </a:t>
            </a:r>
            <a:r>
              <a:rPr lang="en-US" sz="1200" b="1" dirty="0"/>
              <a:t>AMSR-E/Aqua L1A Raw Observation Counts </a:t>
            </a:r>
            <a:r>
              <a:rPr lang="en-US" sz="1200" b="1" dirty="0" smtClean="0"/>
              <a:t>Version 3 </a:t>
            </a:r>
          </a:p>
          <a:p>
            <a:r>
              <a:rPr lang="en-US" sz="1200" b="1" dirty="0" smtClean="0"/>
              <a:t>Creator: </a:t>
            </a:r>
            <a:r>
              <a:rPr lang="en-US" sz="1200" b="1" dirty="0"/>
              <a:t>Japan Aerospace Exploration Agency</a:t>
            </a:r>
            <a:endParaRPr lang="en-US" sz="1200" b="1" dirty="0" smtClean="0"/>
          </a:p>
          <a:p>
            <a:r>
              <a:rPr lang="en-US" sz="1200" b="1" dirty="0" smtClean="0"/>
              <a:t>Distributor:  </a:t>
            </a:r>
            <a:r>
              <a:rPr lang="en-US" sz="1200" b="1" dirty="0"/>
              <a:t>NASA DAAC at the National Snow and Ice Data Center</a:t>
            </a:r>
            <a:endParaRPr lang="en-US" sz="1200" b="1" dirty="0" smtClean="0"/>
          </a:p>
          <a:p>
            <a:r>
              <a:rPr lang="en-US" sz="1200" b="1" dirty="0" smtClean="0"/>
              <a:t>Year: 2011</a:t>
            </a:r>
          </a:p>
          <a:p>
            <a:r>
              <a:rPr lang="en-US" sz="1200" b="1" dirty="0" smtClean="0"/>
              <a:t>URL: </a:t>
            </a:r>
            <a:r>
              <a:rPr lang="en-US" sz="1200" b="1" dirty="0"/>
              <a:t>http://</a:t>
            </a:r>
            <a:r>
              <a:rPr lang="en-US" sz="1200" b="1" dirty="0" smtClean="0"/>
              <a:t>nsidc.org/data/amsrel1a/versions/3</a:t>
            </a:r>
            <a:endParaRPr lang="en-US" sz="1200" b="1" dirty="0"/>
          </a:p>
        </p:txBody>
      </p:sp>
      <p:sp>
        <p:nvSpPr>
          <p:cNvPr id="18" name="Right Arrow 17"/>
          <p:cNvSpPr/>
          <p:nvPr/>
        </p:nvSpPr>
        <p:spPr>
          <a:xfrm>
            <a:off x="2956396" y="1896785"/>
            <a:ext cx="1310803" cy="339666"/>
          </a:xfrm>
          <a:prstGeom prst="right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Arrow 18"/>
          <p:cNvSpPr/>
          <p:nvPr/>
        </p:nvSpPr>
        <p:spPr>
          <a:xfrm>
            <a:off x="2956397" y="3000739"/>
            <a:ext cx="734188" cy="339666"/>
          </a:xfrm>
          <a:prstGeom prst="right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ight Arrow 19"/>
          <p:cNvSpPr/>
          <p:nvPr/>
        </p:nvSpPr>
        <p:spPr>
          <a:xfrm>
            <a:off x="2890104" y="4574700"/>
            <a:ext cx="734188" cy="339666"/>
          </a:xfrm>
          <a:prstGeom prst="right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3" name="Group 22"/>
          <p:cNvGrpSpPr/>
          <p:nvPr/>
        </p:nvGrpSpPr>
        <p:grpSpPr>
          <a:xfrm>
            <a:off x="2956396" y="5968818"/>
            <a:ext cx="5914294" cy="712176"/>
            <a:chOff x="2866291" y="6007131"/>
            <a:chExt cx="5914294" cy="712176"/>
          </a:xfrm>
        </p:grpSpPr>
        <p:sp>
          <p:nvSpPr>
            <p:cNvPr id="21" name="Rectangle 20"/>
            <p:cNvSpPr/>
            <p:nvPr/>
          </p:nvSpPr>
          <p:spPr>
            <a:xfrm>
              <a:off x="3624292" y="6007131"/>
              <a:ext cx="5156293" cy="712176"/>
            </a:xfrm>
            <a:prstGeom prst="rect">
              <a:avLst/>
            </a:prstGeom>
            <a:solidFill>
              <a:srgbClr val="FFC000"/>
            </a:solidFill>
            <a:ln w="28575">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8297" y="6063762"/>
              <a:ext cx="1541463" cy="61595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5699339" y="6111173"/>
              <a:ext cx="2221093" cy="504092"/>
            </a:xfrm>
            <a:prstGeom prst="rect">
              <a:avLst/>
            </a:prstGeom>
            <a:solidFill>
              <a:srgbClr val="FFC000"/>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chemeClr val="tx1"/>
                  </a:solidFill>
                </a:rPr>
                <a:t>http</a:t>
              </a:r>
              <a:r>
                <a:rPr lang="en-US" sz="1200" b="1" dirty="0">
                  <a:solidFill>
                    <a:schemeClr val="tx1"/>
                  </a:solidFill>
                </a:rPr>
                <a:t>://ezid.cdlib.org/</a:t>
              </a:r>
            </a:p>
          </p:txBody>
        </p:sp>
        <p:sp>
          <p:nvSpPr>
            <p:cNvPr id="22" name="Right Arrow 21"/>
            <p:cNvSpPr/>
            <p:nvPr/>
          </p:nvSpPr>
          <p:spPr>
            <a:xfrm>
              <a:off x="2866291" y="6244995"/>
              <a:ext cx="734188" cy="339666"/>
            </a:xfrm>
            <a:prstGeom prst="right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p:cNvPicPr>
            <a:picLocks noChangeAspect="1"/>
          </p:cNvPicPr>
          <p:nvPr/>
        </p:nvPicPr>
        <p:blipFill>
          <a:blip r:embed="rId3"/>
          <a:stretch>
            <a:fillRect/>
          </a:stretch>
        </p:blipFill>
        <p:spPr>
          <a:xfrm>
            <a:off x="3736360" y="4022038"/>
            <a:ext cx="5172111" cy="1332534"/>
          </a:xfrm>
          <a:prstGeom prst="rect">
            <a:avLst/>
          </a:prstGeom>
          <a:ln w="19050">
            <a:solidFill>
              <a:srgbClr val="0070C0"/>
            </a:solidFill>
          </a:ln>
        </p:spPr>
      </p:pic>
    </p:spTree>
    <p:extLst>
      <p:ext uri="{BB962C8B-B14F-4D97-AF65-F5344CB8AC3E}">
        <p14:creationId xmlns:p14="http://schemas.microsoft.com/office/powerpoint/2010/main" val="157762058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8" grpId="0" animBg="1"/>
      <p:bldP spid="19"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B5AF7A56-4EFB-4426-9B8C-1D57E91EFB6F}" type="slidenum">
              <a:rPr lang="en-US" smtClean="0"/>
              <a:pPr/>
              <a:t>9</a:t>
            </a:fld>
            <a:endParaRPr lang="en-US" dirty="0"/>
          </a:p>
        </p:txBody>
      </p:sp>
      <p:sp>
        <p:nvSpPr>
          <p:cNvPr id="3" name="Title 1"/>
          <p:cNvSpPr txBox="1">
            <a:spLocks/>
          </p:cNvSpPr>
          <p:nvPr/>
        </p:nvSpPr>
        <p:spPr>
          <a:xfrm>
            <a:off x="771279" y="1"/>
            <a:ext cx="7681059" cy="890954"/>
          </a:xfrm>
          <a:prstGeom prst="rect">
            <a:avLst/>
          </a:prstGeom>
        </p:spPr>
        <p:txBody>
          <a:bodyPr/>
          <a:lstStyle>
            <a:lvl1pPr algn="ctr" rtl="0" eaLnBrk="0" fontAlgn="base" hangingPunct="0">
              <a:lnSpc>
                <a:spcPct val="85000"/>
              </a:lnSpc>
              <a:spcBef>
                <a:spcPct val="0"/>
              </a:spcBef>
              <a:spcAft>
                <a:spcPct val="0"/>
              </a:spcAft>
              <a:defRPr sz="3200" b="1">
                <a:solidFill>
                  <a:schemeClr val="accent2"/>
                </a:solidFill>
                <a:latin typeface="+mj-lt"/>
                <a:ea typeface="ＭＳ Ｐゴシック" pitchFamily="-65" charset="-128"/>
                <a:cs typeface="ＭＳ Ｐゴシック" pitchFamily="-65" charset="-128"/>
              </a:defRPr>
            </a:lvl1pPr>
            <a:lvl2pPr algn="ctr" rtl="0" eaLnBrk="0" fontAlgn="base" hangingPunct="0">
              <a:lnSpc>
                <a:spcPct val="85000"/>
              </a:lnSpc>
              <a:spcBef>
                <a:spcPct val="0"/>
              </a:spcBef>
              <a:spcAft>
                <a:spcPct val="0"/>
              </a:spcAft>
              <a:defRPr sz="3200" b="1">
                <a:solidFill>
                  <a:schemeClr val="accent2"/>
                </a:solidFill>
                <a:latin typeface="Arial" pitchFamily="-107" charset="0"/>
                <a:ea typeface="ＭＳ Ｐゴシック" pitchFamily="-65" charset="-128"/>
                <a:cs typeface="ＭＳ Ｐゴシック" pitchFamily="-65" charset="-128"/>
              </a:defRPr>
            </a:lvl2pPr>
            <a:lvl3pPr algn="ctr" rtl="0" eaLnBrk="0" fontAlgn="base" hangingPunct="0">
              <a:lnSpc>
                <a:spcPct val="85000"/>
              </a:lnSpc>
              <a:spcBef>
                <a:spcPct val="0"/>
              </a:spcBef>
              <a:spcAft>
                <a:spcPct val="0"/>
              </a:spcAft>
              <a:defRPr sz="3200" b="1">
                <a:solidFill>
                  <a:schemeClr val="accent2"/>
                </a:solidFill>
                <a:latin typeface="Arial" pitchFamily="-107" charset="0"/>
                <a:ea typeface="ＭＳ Ｐゴシック" pitchFamily="-65" charset="-128"/>
                <a:cs typeface="ＭＳ Ｐゴシック" pitchFamily="-65" charset="-128"/>
              </a:defRPr>
            </a:lvl3pPr>
            <a:lvl4pPr algn="ctr" rtl="0" eaLnBrk="0" fontAlgn="base" hangingPunct="0">
              <a:lnSpc>
                <a:spcPct val="85000"/>
              </a:lnSpc>
              <a:spcBef>
                <a:spcPct val="0"/>
              </a:spcBef>
              <a:spcAft>
                <a:spcPct val="0"/>
              </a:spcAft>
              <a:defRPr sz="3200" b="1">
                <a:solidFill>
                  <a:schemeClr val="accent2"/>
                </a:solidFill>
                <a:latin typeface="Arial" pitchFamily="-107" charset="0"/>
                <a:ea typeface="ＭＳ Ｐゴシック" pitchFamily="-65" charset="-128"/>
                <a:cs typeface="ＭＳ Ｐゴシック" pitchFamily="-65" charset="-128"/>
              </a:defRPr>
            </a:lvl4pPr>
            <a:lvl5pPr algn="ctr" rtl="0" eaLnBrk="0" fontAlgn="base" hangingPunct="0">
              <a:lnSpc>
                <a:spcPct val="85000"/>
              </a:lnSpc>
              <a:spcBef>
                <a:spcPct val="0"/>
              </a:spcBef>
              <a:spcAft>
                <a:spcPct val="0"/>
              </a:spcAft>
              <a:defRPr sz="3200" b="1">
                <a:solidFill>
                  <a:schemeClr val="accent2"/>
                </a:solidFill>
                <a:latin typeface="Arial" pitchFamily="-107" charset="0"/>
                <a:ea typeface="ＭＳ Ｐゴシック" pitchFamily="-65" charset="-128"/>
                <a:cs typeface="ＭＳ Ｐゴシック" pitchFamily="-65" charset="-128"/>
              </a:defRPr>
            </a:lvl5pPr>
            <a:lvl6pPr marL="457200" algn="ctr" rtl="0" fontAlgn="base">
              <a:lnSpc>
                <a:spcPct val="85000"/>
              </a:lnSpc>
              <a:spcBef>
                <a:spcPct val="0"/>
              </a:spcBef>
              <a:spcAft>
                <a:spcPct val="0"/>
              </a:spcAft>
              <a:defRPr sz="3200" b="1">
                <a:solidFill>
                  <a:schemeClr val="accent2"/>
                </a:solidFill>
                <a:latin typeface="Arial" pitchFamily="-107" charset="0"/>
              </a:defRPr>
            </a:lvl6pPr>
            <a:lvl7pPr marL="914400" algn="ctr" rtl="0" fontAlgn="base">
              <a:lnSpc>
                <a:spcPct val="85000"/>
              </a:lnSpc>
              <a:spcBef>
                <a:spcPct val="0"/>
              </a:spcBef>
              <a:spcAft>
                <a:spcPct val="0"/>
              </a:spcAft>
              <a:defRPr sz="3200" b="1">
                <a:solidFill>
                  <a:schemeClr val="accent2"/>
                </a:solidFill>
                <a:latin typeface="Arial" pitchFamily="-107" charset="0"/>
              </a:defRPr>
            </a:lvl7pPr>
            <a:lvl8pPr marL="1371600" algn="ctr" rtl="0" fontAlgn="base">
              <a:lnSpc>
                <a:spcPct val="85000"/>
              </a:lnSpc>
              <a:spcBef>
                <a:spcPct val="0"/>
              </a:spcBef>
              <a:spcAft>
                <a:spcPct val="0"/>
              </a:spcAft>
              <a:defRPr sz="3200" b="1">
                <a:solidFill>
                  <a:schemeClr val="accent2"/>
                </a:solidFill>
                <a:latin typeface="Arial" pitchFamily="-107" charset="0"/>
              </a:defRPr>
            </a:lvl8pPr>
            <a:lvl9pPr marL="1828800" algn="ctr" rtl="0" fontAlgn="base">
              <a:lnSpc>
                <a:spcPct val="85000"/>
              </a:lnSpc>
              <a:spcBef>
                <a:spcPct val="0"/>
              </a:spcBef>
              <a:spcAft>
                <a:spcPct val="0"/>
              </a:spcAft>
              <a:defRPr sz="3200" b="1">
                <a:solidFill>
                  <a:schemeClr val="accent2"/>
                </a:solidFill>
                <a:latin typeface="Arial" pitchFamily="-107" charset="0"/>
              </a:defRPr>
            </a:lvl9pPr>
          </a:lstStyle>
          <a:p>
            <a:r>
              <a:rPr lang="en-US" kern="0" dirty="0" smtClean="0">
                <a:solidFill>
                  <a:srgbClr val="002060"/>
                </a:solidFill>
              </a:rPr>
              <a:t>AMSR-E/Aqua L1A Version 3  </a:t>
            </a:r>
          </a:p>
          <a:p>
            <a:r>
              <a:rPr lang="en-US" kern="0" dirty="0" smtClean="0">
                <a:solidFill>
                  <a:srgbClr val="002060"/>
                </a:solidFill>
              </a:rPr>
              <a:t>Landing Page</a:t>
            </a:r>
            <a:endParaRPr lang="en-US" kern="0" dirty="0">
              <a:solidFill>
                <a:srgbClr val="002060"/>
              </a:solidFill>
            </a:endParaRPr>
          </a:p>
        </p:txBody>
      </p:sp>
      <p:pic>
        <p:nvPicPr>
          <p:cNvPr id="6" name="Picture 5"/>
          <p:cNvPicPr>
            <a:picLocks noChangeAspect="1"/>
          </p:cNvPicPr>
          <p:nvPr/>
        </p:nvPicPr>
        <p:blipFill>
          <a:blip r:embed="rId2"/>
          <a:stretch>
            <a:fillRect/>
          </a:stretch>
        </p:blipFill>
        <p:spPr>
          <a:xfrm>
            <a:off x="771279" y="1134557"/>
            <a:ext cx="7773074" cy="5456393"/>
          </a:xfrm>
          <a:prstGeom prst="rect">
            <a:avLst/>
          </a:prstGeom>
        </p:spPr>
      </p:pic>
    </p:spTree>
    <p:extLst>
      <p:ext uri="{BB962C8B-B14F-4D97-AF65-F5344CB8AC3E}">
        <p14:creationId xmlns:p14="http://schemas.microsoft.com/office/powerpoint/2010/main" val="2970024757"/>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26654</TotalTime>
  <Words>564</Words>
  <Application>Microsoft Office PowerPoint</Application>
  <PresentationFormat>On-screen Show (4:3)</PresentationFormat>
  <Paragraphs>97</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vt:lpstr>
      <vt:lpstr>PowerPoint Presentation</vt:lpstr>
      <vt:lpstr>Outline</vt:lpstr>
      <vt:lpstr>DOI Submission Request Options</vt:lpstr>
      <vt:lpstr>Status of Monthly Submitted DOIs</vt:lpstr>
      <vt:lpstr>Status of DOIs Submitted by Providers</vt:lpstr>
      <vt:lpstr>DOI Workflow for NASA DAACs</vt:lpstr>
      <vt:lpstr>ESDIS DOI Registration Metadata </vt:lpstr>
      <vt:lpstr>PowerPoint Presentation</vt:lpstr>
      <vt:lpstr>PowerPoint Presentation</vt:lpstr>
      <vt:lpstr>Citation Examples with DOI Reference</vt:lpstr>
      <vt:lpstr>Recommendations to EOSDIS DAACs</vt:lpstr>
      <vt:lpstr>Recommendations: DOI Landing Pages</vt:lpstr>
      <vt:lpstr>Additional Information</vt:lpstr>
    </vt:vector>
  </TitlesOfParts>
  <Company>LMIT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Observing System Data and Information System (EOSDIS)</dc:title>
  <dc:creator>LMIT-ODIN</dc:creator>
  <cp:lastModifiedBy>Anne</cp:lastModifiedBy>
  <cp:revision>645</cp:revision>
  <cp:lastPrinted>2012-09-11T18:33:26Z</cp:lastPrinted>
  <dcterms:created xsi:type="dcterms:W3CDTF">2011-06-21T16:29:52Z</dcterms:created>
  <dcterms:modified xsi:type="dcterms:W3CDTF">2015-06-24T18:50:21Z</dcterms:modified>
</cp:coreProperties>
</file>