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0" r:id="rId2"/>
    <p:sldId id="410" r:id="rId3"/>
    <p:sldId id="439" r:id="rId4"/>
    <p:sldId id="441" r:id="rId5"/>
    <p:sldId id="440" r:id="rId6"/>
    <p:sldId id="414" r:id="rId7"/>
    <p:sldId id="415" r:id="rId8"/>
    <p:sldId id="405" r:id="rId9"/>
    <p:sldId id="442" r:id="rId10"/>
    <p:sldId id="418" r:id="rId11"/>
    <p:sldId id="443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F00"/>
    <a:srgbClr val="3D8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8739" autoAdjust="0"/>
  </p:normalViewPr>
  <p:slideViewPr>
    <p:cSldViewPr snapToGrid="0" snapToObjects="1">
      <p:cViewPr>
        <p:scale>
          <a:sx n="105" d="100"/>
          <a:sy n="105" d="100"/>
        </p:scale>
        <p:origin x="126" y="6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notesViewPr>
    <p:cSldViewPr snapToGrid="0" snapToObjects="1">
      <p:cViewPr>
        <p:scale>
          <a:sx n="110" d="100"/>
          <a:sy n="110" d="100"/>
        </p:scale>
        <p:origin x="-1608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 sz="1200" b="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Times New Roman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fld id="{104A4072-D4C9-DA4E-B04E-6635A624E4BA}" type="slidenum">
              <a:rPr lang="en-US" sz="1200" b="0" u="none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en-US" sz="1200" b="0" u="none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dirty="0">
              <a:latin typeface="Tahoma" pitchFamily="34" charset="0"/>
            </a:endParaRPr>
          </a:p>
        </p:txBody>
      </p:sp>
      <p:sp>
        <p:nvSpPr>
          <p:cNvPr id="6" name="Rectangle 36"/>
          <p:cNvSpPr>
            <a:spLocks noChangeArrowheads="1"/>
          </p:cNvSpPr>
          <p:nvPr userDrawn="1"/>
        </p:nvSpPr>
        <p:spPr bwMode="auto">
          <a:xfrm>
            <a:off x="351316" y="6523039"/>
            <a:ext cx="3513992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l">
              <a:defRPr/>
            </a:pP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WGISS-39,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de-DE" sz="1000" baseline="0" dirty="0" err="1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Tsukuba</a:t>
            </a:r>
            <a:r>
              <a:rPr lang="de-DE" sz="1000" baseline="0" dirty="0" smtClean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, Japan, May 11-15, 2015</a:t>
            </a:r>
            <a:endParaRPr lang="de-DE" sz="1000" dirty="0">
              <a:solidFill>
                <a:schemeClr val="tx2">
                  <a:lumMod val="5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47813" y="0"/>
            <a:ext cx="1431680" cy="933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9" name="Group 17"/>
          <p:cNvGrpSpPr>
            <a:grpSpLocks/>
          </p:cNvGrpSpPr>
          <p:nvPr userDrawn="1"/>
        </p:nvGrpSpPr>
        <p:grpSpPr bwMode="auto">
          <a:xfrm>
            <a:off x="309197" y="5758619"/>
            <a:ext cx="1203325" cy="493712"/>
            <a:chOff x="4635" y="3627"/>
            <a:chExt cx="969" cy="493"/>
          </a:xfrm>
        </p:grpSpPr>
        <p:pic>
          <p:nvPicPr>
            <p:cNvPr id="10" name="Picture 15" descr="NOAA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0" y="3632"/>
              <a:ext cx="484" cy="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6" descr="Dept of Commerce Seal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35" y="3627"/>
              <a:ext cx="495" cy="4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9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559374"/>
            <a:ext cx="1147094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WGISS-39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Tsukuba,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Japan</a:t>
            </a: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May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11-15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, 2015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" name="Picture 34"/>
          <p:cNvPicPr>
            <a:picLocks noChangeAspect="1" noChangeArrowheads="1"/>
          </p:cNvPicPr>
          <p:nvPr userDrawn="1"/>
        </p:nvPicPr>
        <p:blipFill>
          <a:blip r:embed="rId6" cstate="print"/>
          <a:srcRect t="16208"/>
          <a:stretch>
            <a:fillRect/>
          </a:stretch>
        </p:blipFill>
        <p:spPr bwMode="auto">
          <a:xfrm>
            <a:off x="1" y="0"/>
            <a:ext cx="1375442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</p:sldLayoutIdLst>
  <p:transition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/>
        <a:buChar char="o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44582" y="1120364"/>
            <a:ext cx="7795840" cy="1874838"/>
          </a:xfrm>
        </p:spPr>
        <p:txBody>
          <a:bodyPr/>
          <a:lstStyle/>
          <a:p>
            <a:pPr algn="ctr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GEO Community Portals 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000" dirty="0" smtClean="0"/>
              <a:t>Ken McDonald/NOAA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>CWIC Session, WGISS–39</a:t>
            </a:r>
            <a:br>
              <a:rPr lang="en-US" sz="2400" dirty="0" smtClean="0"/>
            </a:br>
            <a:r>
              <a:rPr lang="en-US" sz="1800" dirty="0" smtClean="0"/>
              <a:t>May 13, 2015</a:t>
            </a: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929972" y="216355"/>
            <a:ext cx="7772400" cy="457200"/>
          </a:xfrm>
        </p:spPr>
        <p:txBody>
          <a:bodyPr/>
          <a:lstStyle/>
          <a:p>
            <a:pPr algn="ctr"/>
            <a:r>
              <a:rPr lang="en-US" sz="2800" dirty="0" smtClean="0">
                <a:latin typeface="Arial" charset="0"/>
              </a:rPr>
              <a:t>Community Portal Recommendations Document Contents</a:t>
            </a:r>
            <a:endParaRPr lang="en-US" sz="2800" dirty="0">
              <a:latin typeface="Arial" charset="0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85800" y="1498596"/>
            <a:ext cx="7772400" cy="3810000"/>
          </a:xfrm>
        </p:spPr>
        <p:txBody>
          <a:bodyPr/>
          <a:lstStyle/>
          <a:p>
            <a:r>
              <a:rPr lang="en-US" sz="2800" dirty="0">
                <a:latin typeface="Arial" charset="0"/>
              </a:rPr>
              <a:t>Outreach  </a:t>
            </a:r>
          </a:p>
          <a:p>
            <a:pPr lvl="1"/>
            <a:r>
              <a:rPr lang="en-US" sz="2400" dirty="0" smtClean="0"/>
              <a:t>Introduction/Purpose/Scope</a:t>
            </a:r>
            <a:endParaRPr lang="en-US" sz="2400" dirty="0"/>
          </a:p>
          <a:p>
            <a:pPr lvl="1"/>
            <a:r>
              <a:rPr lang="en-US" sz="2400" dirty="0" smtClean="0"/>
              <a:t>Community Objectives</a:t>
            </a:r>
            <a:endParaRPr lang="en-US" sz="2400" dirty="0"/>
          </a:p>
          <a:p>
            <a:pPr lvl="1"/>
            <a:r>
              <a:rPr lang="en-US" sz="2400" dirty="0" smtClean="0"/>
              <a:t>GCI Description/Capabilities</a:t>
            </a:r>
            <a:endParaRPr lang="en-US" sz="2400" dirty="0"/>
          </a:p>
          <a:p>
            <a:pPr lvl="1"/>
            <a:r>
              <a:rPr lang="en-US" sz="2400" dirty="0"/>
              <a:t>Demonstrate benefits of active GEOSS participation</a:t>
            </a:r>
          </a:p>
          <a:p>
            <a:r>
              <a:rPr lang="en-US" sz="2800" dirty="0" smtClean="0"/>
              <a:t>Instruction</a:t>
            </a:r>
            <a:endParaRPr lang="en-US" sz="2800" dirty="0"/>
          </a:p>
          <a:p>
            <a:pPr lvl="1"/>
            <a:r>
              <a:rPr lang="en-US" sz="2400" dirty="0" smtClean="0"/>
              <a:t>Tutorials</a:t>
            </a:r>
          </a:p>
          <a:p>
            <a:pPr lvl="1"/>
            <a:r>
              <a:rPr lang="en-US" sz="2400" dirty="0" smtClean="0"/>
              <a:t>Recommendations</a:t>
            </a:r>
          </a:p>
          <a:p>
            <a:pPr lvl="2"/>
            <a:r>
              <a:rPr lang="en-US" dirty="0" smtClean="0"/>
              <a:t>Structured around each of the potential interfaces</a:t>
            </a:r>
          </a:p>
          <a:p>
            <a:pPr lvl="1"/>
            <a:r>
              <a:rPr lang="en-US" sz="2400" dirty="0" smtClean="0"/>
              <a:t>Examples</a:t>
            </a:r>
          </a:p>
          <a:p>
            <a:pPr lvl="1"/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Community Portal Activity</a:t>
            </a:r>
          </a:p>
          <a:p>
            <a:pPr lvl="1"/>
            <a:r>
              <a:rPr lang="en-US" dirty="0" smtClean="0"/>
              <a:t>Closer engagement with community activities</a:t>
            </a:r>
          </a:p>
          <a:p>
            <a:pPr lvl="2"/>
            <a:r>
              <a:rPr lang="en-US" dirty="0" smtClean="0"/>
              <a:t>Architecture Implementation Pilots</a:t>
            </a:r>
          </a:p>
          <a:p>
            <a:pPr lvl="2"/>
            <a:r>
              <a:rPr lang="en-US" dirty="0" smtClean="0"/>
              <a:t>Other GEO community initiatives</a:t>
            </a:r>
          </a:p>
          <a:p>
            <a:pPr lvl="2"/>
            <a:r>
              <a:rPr lang="en-US" dirty="0" smtClean="0"/>
              <a:t>GEO Initiatives/Flagships</a:t>
            </a:r>
          </a:p>
          <a:p>
            <a:pPr lvl="1"/>
            <a:r>
              <a:rPr lang="en-US" dirty="0" smtClean="0"/>
              <a:t>Start to assemble recommendations based on community experience</a:t>
            </a:r>
          </a:p>
          <a:p>
            <a:r>
              <a:rPr lang="en-US" dirty="0" smtClean="0"/>
              <a:t>WGISS – CWIC - </a:t>
            </a:r>
            <a:r>
              <a:rPr lang="en-US" dirty="0" err="1" smtClean="0"/>
              <a:t>FedEO</a:t>
            </a:r>
            <a:endParaRPr lang="en-US" dirty="0" smtClean="0"/>
          </a:p>
          <a:p>
            <a:pPr lvl="1"/>
            <a:r>
              <a:rPr lang="en-US" dirty="0" smtClean="0"/>
              <a:t>Do we have same concerns with respect to community engagement?</a:t>
            </a:r>
          </a:p>
          <a:p>
            <a:pPr lvl="1"/>
            <a:r>
              <a:rPr lang="en-US" dirty="0" smtClean="0"/>
              <a:t>Should we more actively engage with GCI, GEO SBAs?</a:t>
            </a:r>
          </a:p>
          <a:p>
            <a:pPr lvl="1"/>
            <a:r>
              <a:rPr lang="en-US" dirty="0" smtClean="0"/>
              <a:t>Do we need a WGISS-Smart client or is DAB sufficient?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135473"/>
            <a:ext cx="7772400" cy="762000"/>
          </a:xfrm>
        </p:spPr>
        <p:txBody>
          <a:bodyPr/>
          <a:lstStyle/>
          <a:p>
            <a:pPr algn="ctr"/>
            <a:r>
              <a:rPr lang="en-US" dirty="0" smtClean="0"/>
              <a:t>Topics</a:t>
            </a:r>
            <a:endParaRPr lang="en-US" dirty="0">
              <a:latin typeface="Arial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620000" cy="4525963"/>
          </a:xfrm>
        </p:spPr>
        <p:txBody>
          <a:bodyPr/>
          <a:lstStyle/>
          <a:p>
            <a:pPr>
              <a:defRPr/>
            </a:pPr>
            <a:r>
              <a:rPr lang="en-US" sz="2800" kern="1200" dirty="0" smtClean="0">
                <a:latin typeface="Tahoma" charset="0"/>
              </a:rPr>
              <a:t>Short Report on GEO Work Plan</a:t>
            </a:r>
          </a:p>
          <a:p>
            <a:pPr lvl="1">
              <a:defRPr/>
            </a:pPr>
            <a:r>
              <a:rPr lang="en-US" sz="2400" kern="1200" dirty="0" smtClean="0">
                <a:latin typeface="Tahoma" charset="0"/>
              </a:rPr>
              <a:t>Recent Work Plan Symposium</a:t>
            </a:r>
          </a:p>
          <a:p>
            <a:pPr lvl="1">
              <a:defRPr/>
            </a:pPr>
            <a:r>
              <a:rPr lang="en-US" sz="2400" kern="1200" dirty="0" smtClean="0">
                <a:latin typeface="Tahoma" charset="0"/>
              </a:rPr>
              <a:t>Infrastructure Implementation Board Meetings</a:t>
            </a:r>
          </a:p>
          <a:p>
            <a:pPr>
              <a:defRPr/>
            </a:pPr>
            <a:r>
              <a:rPr lang="en-US" sz="2800" kern="1200" dirty="0" smtClean="0">
                <a:solidFill>
                  <a:schemeClr val="tx2"/>
                </a:solidFill>
                <a:latin typeface="Tahoma" charset="0"/>
              </a:rPr>
              <a:t>Update </a:t>
            </a:r>
            <a:r>
              <a:rPr lang="en-US" sz="2800" kern="1200" dirty="0" smtClean="0">
                <a:latin typeface="Tahoma" charset="0"/>
              </a:rPr>
              <a:t>GEO Community Portal Activity</a:t>
            </a:r>
            <a:endParaRPr lang="en-US" sz="28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r>
              <a:rPr lang="en-US" sz="2400" kern="1200" dirty="0" smtClean="0">
                <a:latin typeface="Tahoma" charset="0"/>
              </a:rPr>
              <a:t>Description and Scope</a:t>
            </a:r>
          </a:p>
          <a:p>
            <a:pPr lvl="1">
              <a:defRPr/>
            </a:pPr>
            <a:r>
              <a:rPr lang="en-US" sz="2400" kern="1200" dirty="0" smtClean="0">
                <a:latin typeface="Tahoma" charset="0"/>
              </a:rPr>
              <a:t>Community Portal Paper</a:t>
            </a:r>
          </a:p>
          <a:p>
            <a:pPr lvl="1">
              <a:defRPr/>
            </a:pPr>
            <a:r>
              <a:rPr lang="en-US" sz="2400" kern="1200" dirty="0" smtClean="0">
                <a:solidFill>
                  <a:schemeClr val="tx2"/>
                </a:solidFill>
                <a:latin typeface="Tahoma" charset="0"/>
              </a:rPr>
              <a:t>Community Input</a:t>
            </a:r>
          </a:p>
          <a:p>
            <a:pPr>
              <a:defRPr/>
            </a:pPr>
            <a:r>
              <a:rPr lang="en-US" sz="2800" kern="1200" dirty="0" smtClean="0">
                <a:latin typeface="Tahoma" charset="0"/>
              </a:rPr>
              <a:t>Summary and </a:t>
            </a:r>
            <a:r>
              <a:rPr lang="en-US" sz="2800" kern="1200" smtClean="0">
                <a:latin typeface="Tahoma" charset="0"/>
              </a:rPr>
              <a:t>Discussion of Relationship </a:t>
            </a:r>
            <a:r>
              <a:rPr lang="en-US" sz="2800" kern="1200" dirty="0" smtClean="0">
                <a:latin typeface="Tahoma" charset="0"/>
              </a:rPr>
              <a:t>to WGISS Activities</a:t>
            </a:r>
          </a:p>
          <a:p>
            <a:pPr>
              <a:defRPr/>
            </a:pPr>
            <a:endParaRPr lang="en-US" sz="28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sz="2600" kern="1200" dirty="0" smtClean="0">
              <a:solidFill>
                <a:schemeClr val="tx2"/>
              </a:solidFill>
              <a:latin typeface="Tahoma" charset="0"/>
            </a:endParaRPr>
          </a:p>
          <a:p>
            <a:pPr lvl="1">
              <a:defRPr/>
            </a:pPr>
            <a:endParaRPr lang="en-US" kern="1200" dirty="0" smtClean="0">
              <a:solidFill>
                <a:schemeClr val="tx2"/>
              </a:solidFill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 Work Plan Symposium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3" y="1687130"/>
            <a:ext cx="8445500" cy="4864100"/>
          </a:xfrm>
        </p:spPr>
        <p:txBody>
          <a:bodyPr/>
          <a:lstStyle/>
          <a:p>
            <a:r>
              <a:rPr lang="en-US" dirty="0" smtClean="0"/>
              <a:t>Review progress of current tasks</a:t>
            </a:r>
          </a:p>
          <a:p>
            <a:pPr lvl="1"/>
            <a:r>
              <a:rPr lang="en-US" dirty="0" smtClean="0"/>
              <a:t>Infrastructure Tasks</a:t>
            </a:r>
          </a:p>
          <a:p>
            <a:pPr lvl="1"/>
            <a:r>
              <a:rPr lang="en-US" dirty="0" smtClean="0"/>
              <a:t>Institution and Development Tasks</a:t>
            </a:r>
          </a:p>
          <a:p>
            <a:pPr lvl="1"/>
            <a:r>
              <a:rPr lang="en-US" dirty="0" smtClean="0"/>
              <a:t>Information for Societal Benefits Tasks</a:t>
            </a:r>
          </a:p>
          <a:p>
            <a:r>
              <a:rPr lang="en-US" dirty="0" smtClean="0"/>
              <a:t>Discuss proposed GEO Strategic Plan 2016-2025: Implementing GEOSS </a:t>
            </a:r>
          </a:p>
          <a:p>
            <a:pPr lvl="1"/>
            <a:r>
              <a:rPr lang="en-US" dirty="0" smtClean="0"/>
              <a:t>Areas of Action: Advocate, Engage, Deliver</a:t>
            </a:r>
          </a:p>
          <a:p>
            <a:pPr lvl="1"/>
            <a:r>
              <a:rPr lang="en-US" dirty="0" smtClean="0"/>
              <a:t>Implementation Mechanisms: Community Activities, GEO Initiatives, GEO Flagships, Foundational Tasks</a:t>
            </a:r>
          </a:p>
          <a:p>
            <a:r>
              <a:rPr lang="en-US" dirty="0" smtClean="0"/>
              <a:t>Propose tasks to accomplish the goals of the Strategic Plan</a:t>
            </a:r>
          </a:p>
        </p:txBody>
      </p:sp>
    </p:spTree>
    <p:extLst>
      <p:ext uri="{BB962C8B-B14F-4D97-AF65-F5344CB8AC3E}">
        <p14:creationId xmlns:p14="http://schemas.microsoft.com/office/powerpoint/2010/main" val="306279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 Infrastructure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of the Infrastructure Implementation Board (IIB) is the development of the GCI components and associated processes</a:t>
            </a:r>
          </a:p>
          <a:p>
            <a:r>
              <a:rPr lang="en-US" dirty="0"/>
              <a:t>Observation/</a:t>
            </a:r>
            <a:r>
              <a:rPr lang="en-US" dirty="0" smtClean="0"/>
              <a:t>Concern from the WPS: 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imited </a:t>
            </a:r>
            <a:r>
              <a:rPr lang="en-US" dirty="0"/>
              <a:t>utilization of GEOSS and the GEOSS Common Infrastructure (GCI) by the communities it is intended to </a:t>
            </a:r>
            <a:r>
              <a:rPr lang="en-US" dirty="0" smtClean="0"/>
              <a:t>support</a:t>
            </a:r>
          </a:p>
          <a:p>
            <a:pPr lvl="1"/>
            <a:r>
              <a:rPr lang="en-US" dirty="0" smtClean="0"/>
              <a:t>Need to focus more on data access </a:t>
            </a:r>
          </a:p>
          <a:p>
            <a:r>
              <a:rPr lang="en-US" dirty="0" smtClean="0"/>
              <a:t>Two existing mechanisms in place to address the concern</a:t>
            </a:r>
          </a:p>
          <a:p>
            <a:pPr lvl="1"/>
            <a:r>
              <a:rPr lang="en-US" dirty="0" smtClean="0"/>
              <a:t>Architecture Implementation Pilots</a:t>
            </a:r>
          </a:p>
          <a:p>
            <a:pPr lvl="1"/>
            <a:r>
              <a:rPr lang="en-US" dirty="0" smtClean="0"/>
              <a:t>Community Portal Activity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6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GEOSS Common Infrastructure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68762" y="2007809"/>
            <a:ext cx="3882571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GCI key components: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Component and Services Registry (CSR)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Discovery and Access Broker (DAB)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GEOSS Portal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Clearinghouse functions fully provided by DAB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Under development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Revised component and services registration process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User registration process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Missing in diagram are contributions of community components</a:t>
            </a: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863" y="2714768"/>
            <a:ext cx="4112085" cy="279575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112756" y="2007809"/>
            <a:ext cx="2493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GCI Role in GEOSS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800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838200" y="285750"/>
            <a:ext cx="7772400" cy="457200"/>
          </a:xfrm>
        </p:spPr>
        <p:txBody>
          <a:bodyPr/>
          <a:lstStyle/>
          <a:p>
            <a:pPr algn="ctr"/>
            <a:r>
              <a:rPr lang="en-US" dirty="0">
                <a:latin typeface="Arial" charset="0"/>
              </a:rPr>
              <a:t>Rationale for Community Portals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3810000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As good and necessary as the GEOSS Portal is, communities still wish to develop their own interface to relevant data and services</a:t>
            </a:r>
          </a:p>
          <a:p>
            <a:pPr lvl="1"/>
            <a:r>
              <a:rPr lang="en-US" sz="2000" dirty="0">
                <a:latin typeface="Arial" charset="0"/>
              </a:rPr>
              <a:t>Provides visibility to their particular program</a:t>
            </a:r>
          </a:p>
          <a:p>
            <a:pPr lvl="1"/>
            <a:r>
              <a:rPr lang="en-US" sz="2000" dirty="0">
                <a:latin typeface="Arial" charset="0"/>
              </a:rPr>
              <a:t>Supports integration of EO and non-EO data</a:t>
            </a:r>
          </a:p>
          <a:p>
            <a:pPr lvl="1"/>
            <a:r>
              <a:rPr lang="en-US" sz="2000" dirty="0">
                <a:latin typeface="Arial" charset="0"/>
              </a:rPr>
              <a:t>Enables integration of specialized community services (e.g. helper applications, data processing, sensor webs, model webs…)</a:t>
            </a:r>
          </a:p>
          <a:p>
            <a:r>
              <a:rPr lang="en-US" dirty="0">
                <a:latin typeface="Arial" charset="0"/>
              </a:rPr>
              <a:t>Ideally Community Portals will utilize GCI for discovery and access of GEOSS resources</a:t>
            </a:r>
          </a:p>
          <a:p>
            <a:pPr lvl="1"/>
            <a:r>
              <a:rPr lang="en-US" sz="2000" dirty="0">
                <a:latin typeface="Arial" charset="0"/>
              </a:rPr>
              <a:t>GCI can enable CPs to present a community-specific view of GEOSS data, services, standards, etc.</a:t>
            </a:r>
          </a:p>
          <a:p>
            <a:r>
              <a:rPr lang="en-US" dirty="0">
                <a:latin typeface="Arial" charset="0"/>
              </a:rPr>
              <a:t>Communities will need </a:t>
            </a:r>
            <a:r>
              <a:rPr lang="en-US" dirty="0" smtClean="0"/>
              <a:t>assistance</a:t>
            </a:r>
            <a:endParaRPr lang="en-US" dirty="0">
              <a:latin typeface="Arial" charset="0"/>
            </a:endParaRPr>
          </a:p>
          <a:p>
            <a:pPr lvl="1"/>
            <a:r>
              <a:rPr lang="en-US" sz="2000" dirty="0">
                <a:latin typeface="Arial" charset="0"/>
              </a:rPr>
              <a:t>GCI documentation, recommendations, best practices, tutorials, etc.</a:t>
            </a:r>
          </a:p>
          <a:p>
            <a:pPr lvl="1"/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965200" y="288925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Community Portal Role in GEOSS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229425"/>
            <a:ext cx="1162352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73637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400" b="0" u="none" dirty="0"/>
              <a:t>Community View of</a:t>
            </a:r>
          </a:p>
          <a:p>
            <a:pPr eaLnBrk="1" hangingPunct="1"/>
            <a:r>
              <a:rPr lang="en-US" sz="1400" b="0" u="none" dirty="0"/>
              <a:t>GEOSS Resources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GEOSS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35920" y="2678112"/>
            <a:ext cx="2129271" cy="130122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>
          <a:xfrm>
            <a:off x="685800" y="165100"/>
            <a:ext cx="7772400" cy="685800"/>
          </a:xfrm>
        </p:spPr>
        <p:txBody>
          <a:bodyPr/>
          <a:lstStyle/>
          <a:p>
            <a:pPr algn="ctr"/>
            <a:r>
              <a:rPr lang="en-US" dirty="0" smtClean="0">
                <a:latin typeface="Arial" charset="0"/>
              </a:rPr>
              <a:t>Evolving Scope </a:t>
            </a:r>
            <a:r>
              <a:rPr lang="en-US" dirty="0">
                <a:latin typeface="Arial" charset="0"/>
              </a:rPr>
              <a:t>of </a:t>
            </a:r>
            <a:r>
              <a:rPr lang="en-US" smtClean="0"/>
              <a:t>CP Activity</a:t>
            </a:r>
            <a:endParaRPr lang="en-US" dirty="0">
              <a:latin typeface="Arial" charset="0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79425" y="1670050"/>
            <a:ext cx="8267700" cy="38100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Originally limited to Community Portals/Clients</a:t>
            </a:r>
          </a:p>
          <a:p>
            <a:pPr lvl="1"/>
            <a:r>
              <a:rPr lang="en-US" dirty="0" smtClean="0">
                <a:latin typeface="Arial" charset="0"/>
              </a:rPr>
              <a:t>Understand the general needs of communities that are developing portals to GEOSS services  </a:t>
            </a:r>
          </a:p>
          <a:p>
            <a:pPr lvl="1"/>
            <a:r>
              <a:rPr lang="en-US" dirty="0" smtClean="0"/>
              <a:t>Show how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GCI can address those needs</a:t>
            </a:r>
          </a:p>
          <a:p>
            <a:pPr lvl="1"/>
            <a:r>
              <a:rPr lang="en-US" dirty="0" smtClean="0"/>
              <a:t>Provide instruction and assistance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>
                <a:latin typeface="Arial" charset="0"/>
              </a:rPr>
              <a:t>in utilizing the GCI components</a:t>
            </a:r>
          </a:p>
          <a:p>
            <a:r>
              <a:rPr lang="en-US" dirty="0" smtClean="0">
                <a:latin typeface="Arial" charset="0"/>
              </a:rPr>
              <a:t>Scope broadened to look at </a:t>
            </a:r>
            <a:r>
              <a:rPr lang="en-US" dirty="0" smtClean="0"/>
              <a:t>range of possible interactions between GCI and Community Infrastructures</a:t>
            </a:r>
          </a:p>
          <a:p>
            <a:pPr lvl="1"/>
            <a:r>
              <a:rPr lang="en-US" dirty="0" smtClean="0"/>
              <a:t>Allows</a:t>
            </a:r>
            <a:r>
              <a:rPr lang="en-US" dirty="0" smtClean="0">
                <a:latin typeface="Arial" charset="0"/>
              </a:rPr>
              <a:t> GCI to better leverage </a:t>
            </a:r>
            <a:r>
              <a:rPr lang="en-US" dirty="0"/>
              <a:t>c</a:t>
            </a:r>
            <a:r>
              <a:rPr lang="en-US" dirty="0" smtClean="0">
                <a:latin typeface="Arial" charset="0"/>
              </a:rPr>
              <a:t>ommunity capabilities</a:t>
            </a:r>
          </a:p>
          <a:p>
            <a:pPr lvl="1"/>
            <a:r>
              <a:rPr lang="en-US" dirty="0" smtClean="0"/>
              <a:t>Promotes closer engagement of user communities in sustaining and enhancing GEOSS</a:t>
            </a:r>
          </a:p>
          <a:p>
            <a:pPr lvl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5261" y="2390920"/>
            <a:ext cx="2101187" cy="2678195"/>
          </a:xfrm>
          <a:prstGeom prst="rect">
            <a:avLst/>
          </a:prstGeom>
        </p:spPr>
      </p:pic>
      <p:sp>
        <p:nvSpPr>
          <p:cNvPr id="25601" name="Title 1"/>
          <p:cNvSpPr>
            <a:spLocks noGrp="1"/>
          </p:cNvSpPr>
          <p:nvPr>
            <p:ph type="title" idx="4294967295"/>
          </p:nvPr>
        </p:nvSpPr>
        <p:spPr>
          <a:xfrm>
            <a:off x="1134530" y="288925"/>
            <a:ext cx="7524750" cy="533400"/>
          </a:xfrm>
        </p:spPr>
        <p:txBody>
          <a:bodyPr/>
          <a:lstStyle/>
          <a:p>
            <a:pPr algn="ctr" eaLnBrk="1" hangingPunct="1"/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Community </a:t>
            </a:r>
            <a:r>
              <a:rPr lang="en-US" dirty="0" smtClean="0">
                <a:latin typeface="Tahoma" charset="0"/>
                <a:ea typeface="ＭＳ Ｐゴシック" charset="0"/>
                <a:cs typeface="ＭＳ Ｐゴシック" charset="0"/>
              </a:rPr>
              <a:t>Systems </a:t>
            </a:r>
            <a:r>
              <a:rPr lang="en-US" dirty="0">
                <a:latin typeface="Tahoma" charset="0"/>
                <a:ea typeface="ＭＳ Ｐゴシック" charset="0"/>
                <a:cs typeface="ＭＳ Ｐゴシック" charset="0"/>
              </a:rPr>
              <a:t>Role in GEOSS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47638" y="1295400"/>
            <a:ext cx="8831262" cy="5251450"/>
          </a:xfrm>
          <a:prstGeom prst="rect">
            <a:avLst/>
          </a:prstGeom>
        </p:spPr>
        <p:txBody>
          <a:bodyPr/>
          <a:lstStyle/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marL="800100" lvl="1" indent="-342900" algn="l">
              <a:lnSpc>
                <a:spcPct val="90000"/>
              </a:lnSpc>
              <a:spcBef>
                <a:spcPct val="20000"/>
              </a:spcBef>
              <a:buFont typeface="Arial"/>
              <a:buChar char="•"/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  <a:p>
            <a:pPr lvl="2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sz="2400" kern="0" dirty="0">
              <a:solidFill>
                <a:schemeClr val="tx1">
                  <a:lumMod val="75000"/>
                </a:schemeClr>
              </a:solidFill>
              <a:latin typeface="Arial" pitchFamily="34" charset="0"/>
              <a:ea typeface="ＭＳ Ｐゴシック" pitchFamily="50" charset="-128"/>
              <a:cs typeface="Arial" pitchFamily="34" charset="0"/>
            </a:endParaRPr>
          </a:p>
        </p:txBody>
      </p:sp>
      <p:cxnSp>
        <p:nvCxnSpPr>
          <p:cNvPr id="25603" name="Straight Arrow Connector 22"/>
          <p:cNvCxnSpPr>
            <a:cxnSpLocks noChangeShapeType="1"/>
          </p:cNvCxnSpPr>
          <p:nvPr/>
        </p:nvCxnSpPr>
        <p:spPr bwMode="auto">
          <a:xfrm>
            <a:off x="8382000" y="1752600"/>
            <a:ext cx="914400" cy="914400"/>
          </a:xfrm>
          <a:prstGeom prst="straightConnector1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Left-Right Arrow 23"/>
          <p:cNvSpPr>
            <a:spLocks noChangeArrowheads="1"/>
          </p:cNvSpPr>
          <p:nvPr/>
        </p:nvSpPr>
        <p:spPr bwMode="auto">
          <a:xfrm>
            <a:off x="5715000" y="2514600"/>
            <a:ext cx="1216025" cy="484188"/>
          </a:xfrm>
          <a:prstGeom prst="leftRightArrow">
            <a:avLst>
              <a:gd name="adj1" fmla="val 50000"/>
              <a:gd name="adj2" fmla="val 50043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6" name="U-Turn Arrow 25"/>
          <p:cNvSpPr/>
          <p:nvPr/>
        </p:nvSpPr>
        <p:spPr bwMode="auto">
          <a:xfrm flipH="1" flipV="1">
            <a:off x="2895600" y="5334000"/>
            <a:ext cx="4419600" cy="533400"/>
          </a:xfrm>
          <a:prstGeom prst="uturnArrow">
            <a:avLst/>
          </a:prstGeom>
          <a:noFill/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25615" name="Left Arrow 30"/>
          <p:cNvSpPr>
            <a:spLocks noChangeArrowheads="1"/>
          </p:cNvSpPr>
          <p:nvPr/>
        </p:nvSpPr>
        <p:spPr bwMode="auto">
          <a:xfrm>
            <a:off x="4800600" y="3048000"/>
            <a:ext cx="914400" cy="2286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17" name="TextBox 28674"/>
          <p:cNvSpPr txBox="1">
            <a:spLocks noChangeArrowheads="1"/>
          </p:cNvSpPr>
          <p:nvPr/>
        </p:nvSpPr>
        <p:spPr bwMode="auto">
          <a:xfrm>
            <a:off x="4491038" y="2133600"/>
            <a:ext cx="1522265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Link </a:t>
            </a:r>
            <a:r>
              <a:rPr lang="en-US" sz="900" b="0" u="none" dirty="0" smtClean="0"/>
              <a:t>to/from </a:t>
            </a:r>
            <a:r>
              <a:rPr lang="en-US" sz="900" b="0" u="none" dirty="0"/>
              <a:t>GEOSS Portal</a:t>
            </a:r>
          </a:p>
        </p:txBody>
      </p:sp>
      <p:sp>
        <p:nvSpPr>
          <p:cNvPr id="25618" name="TextBox 28676"/>
          <p:cNvSpPr txBox="1">
            <a:spLocks noChangeArrowheads="1"/>
          </p:cNvSpPr>
          <p:nvPr/>
        </p:nvSpPr>
        <p:spPr bwMode="auto">
          <a:xfrm>
            <a:off x="4692650" y="2678113"/>
            <a:ext cx="1174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Community View of</a:t>
            </a:r>
          </a:p>
          <a:p>
            <a:pPr eaLnBrk="1" hangingPunct="1"/>
            <a:r>
              <a:rPr lang="en-US" sz="900" b="0" u="none"/>
              <a:t>GEOSS Resources</a:t>
            </a:r>
          </a:p>
        </p:txBody>
      </p:sp>
      <p:sp>
        <p:nvSpPr>
          <p:cNvPr id="25619" name="TextBox 28677"/>
          <p:cNvSpPr txBox="1">
            <a:spLocks noChangeArrowheads="1"/>
          </p:cNvSpPr>
          <p:nvPr/>
        </p:nvSpPr>
        <p:spPr bwMode="auto">
          <a:xfrm>
            <a:off x="3776663" y="5486400"/>
            <a:ext cx="25368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Register Community Resources as Appropriate</a:t>
            </a:r>
          </a:p>
        </p:txBody>
      </p:sp>
      <p:sp>
        <p:nvSpPr>
          <p:cNvPr id="25623" name="Left-Right Arrow 1"/>
          <p:cNvSpPr>
            <a:spLocks noChangeArrowheads="1"/>
          </p:cNvSpPr>
          <p:nvPr/>
        </p:nvSpPr>
        <p:spPr bwMode="auto">
          <a:xfrm>
            <a:off x="4587798" y="2388205"/>
            <a:ext cx="1376362" cy="2667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4" name="TextBox 2"/>
          <p:cNvSpPr txBox="1">
            <a:spLocks noChangeArrowheads="1"/>
          </p:cNvSpPr>
          <p:nvPr/>
        </p:nvSpPr>
        <p:spPr bwMode="auto">
          <a:xfrm>
            <a:off x="4648200" y="4216400"/>
            <a:ext cx="138112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/>
              <a:t>Enables Integration of</a:t>
            </a:r>
          </a:p>
          <a:p>
            <a:pPr eaLnBrk="1" hangingPunct="1"/>
            <a:r>
              <a:rPr lang="en-US" sz="900" b="0" u="none"/>
              <a:t>GEOSS and non-GEOSS</a:t>
            </a:r>
          </a:p>
          <a:p>
            <a:pPr eaLnBrk="1" hangingPunct="1"/>
            <a:r>
              <a:rPr lang="en-US" sz="900" b="0" u="none"/>
              <a:t>Registered Resources</a:t>
            </a:r>
          </a:p>
        </p:txBody>
      </p:sp>
      <p:sp>
        <p:nvSpPr>
          <p:cNvPr id="25625" name="Right Arrow 28671"/>
          <p:cNvSpPr>
            <a:spLocks noChangeArrowheads="1"/>
          </p:cNvSpPr>
          <p:nvPr/>
        </p:nvSpPr>
        <p:spPr bwMode="auto">
          <a:xfrm>
            <a:off x="4800600" y="3505200"/>
            <a:ext cx="914400" cy="228600"/>
          </a:xfrm>
          <a:prstGeom prst="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6" name="TextBox 1"/>
          <p:cNvSpPr txBox="1">
            <a:spLocks noChangeArrowheads="1"/>
          </p:cNvSpPr>
          <p:nvPr/>
        </p:nvSpPr>
        <p:spPr bwMode="auto">
          <a:xfrm>
            <a:off x="4654550" y="3668713"/>
            <a:ext cx="14938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900" b="0" u="none" dirty="0"/>
              <a:t>GCI Access to</a:t>
            </a:r>
          </a:p>
          <a:p>
            <a:pPr eaLnBrk="1" hangingPunct="1"/>
            <a:r>
              <a:rPr lang="en-US" sz="900" b="0" u="none" dirty="0"/>
              <a:t>Community Infrastructure</a:t>
            </a:r>
          </a:p>
        </p:txBody>
      </p:sp>
      <p:sp>
        <p:nvSpPr>
          <p:cNvPr id="25627" name="Oval 2"/>
          <p:cNvSpPr>
            <a:spLocks noChangeArrowheads="1"/>
          </p:cNvSpPr>
          <p:nvPr/>
        </p:nvSpPr>
        <p:spPr bwMode="auto">
          <a:xfrm>
            <a:off x="228600" y="1371600"/>
            <a:ext cx="8686800" cy="5257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25628" name="TextBox 5"/>
          <p:cNvSpPr txBox="1">
            <a:spLocks noChangeArrowheads="1"/>
          </p:cNvSpPr>
          <p:nvPr/>
        </p:nvSpPr>
        <p:spPr bwMode="auto">
          <a:xfrm>
            <a:off x="3875088" y="1524000"/>
            <a:ext cx="1230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2"/>
                </a:solidFill>
                <a:latin typeface="Tahoma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400"/>
              <a:t>GEOSS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3234" y="2605913"/>
            <a:ext cx="3803428" cy="2585900"/>
          </a:xfrm>
          <a:prstGeom prst="rect">
            <a:avLst/>
          </a:prstGeom>
        </p:spPr>
      </p:pic>
      <p:sp>
        <p:nvSpPr>
          <p:cNvPr id="34" name="Left-Right Arrow 1"/>
          <p:cNvSpPr>
            <a:spLocks noChangeArrowheads="1"/>
          </p:cNvSpPr>
          <p:nvPr/>
        </p:nvSpPr>
        <p:spPr bwMode="auto">
          <a:xfrm>
            <a:off x="5000175" y="4804230"/>
            <a:ext cx="609600" cy="228600"/>
          </a:xfrm>
          <a:prstGeom prst="leftRightArrow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973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</TotalTime>
  <Words>539</Words>
  <Application>Microsoft Office PowerPoint</Application>
  <PresentationFormat>On-screen Show (4:3)</PresentationFormat>
  <Paragraphs>98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4_EUM_template_v03</vt:lpstr>
      <vt:lpstr>         GEO Community Portals   Ken McDonald/NOAA  CWIC Session, WGISS–39 May 13, 2015</vt:lpstr>
      <vt:lpstr>Topics</vt:lpstr>
      <vt:lpstr>GEO Work Plan Symposium</vt:lpstr>
      <vt:lpstr>GEO Infrastructure Implementation</vt:lpstr>
      <vt:lpstr>GEOSS Common Infrastructure</vt:lpstr>
      <vt:lpstr>Rationale for Community Portals</vt:lpstr>
      <vt:lpstr>Community Portal Role in GEOSS</vt:lpstr>
      <vt:lpstr>Evolving Scope of CP Activity</vt:lpstr>
      <vt:lpstr>Community Systems Role in GEOSS</vt:lpstr>
      <vt:lpstr>Community Portal Recommendations Document Contents</vt:lpstr>
      <vt:lpstr>Going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Anne</cp:lastModifiedBy>
  <cp:revision>154</cp:revision>
  <dcterms:created xsi:type="dcterms:W3CDTF">2011-11-16T09:23:13Z</dcterms:created>
  <dcterms:modified xsi:type="dcterms:W3CDTF">2015-06-24T18:54:14Z</dcterms:modified>
</cp:coreProperties>
</file>