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42" r:id="rId2"/>
    <p:sldId id="334" r:id="rId3"/>
    <p:sldId id="339" r:id="rId4"/>
    <p:sldId id="337" r:id="rId5"/>
    <p:sldId id="324" r:id="rId6"/>
    <p:sldId id="347" r:id="rId7"/>
    <p:sldId id="335" r:id="rId8"/>
    <p:sldId id="336" r:id="rId9"/>
    <p:sldId id="338" r:id="rId10"/>
    <p:sldId id="303" r:id="rId11"/>
    <p:sldId id="274" r:id="rId12"/>
    <p:sldId id="323" r:id="rId13"/>
    <p:sldId id="286" r:id="rId14"/>
    <p:sldId id="277" r:id="rId15"/>
    <p:sldId id="321" r:id="rId16"/>
    <p:sldId id="285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emitchell" initials="ae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55" autoAdjust="0"/>
  </p:normalViewPr>
  <p:slideViewPr>
    <p:cSldViewPr snapToGrid="0" snapToObjects="1">
      <p:cViewPr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11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B2FC-EA5F-4720-A537-EAB456ECDB5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46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4824E-051D-4F8F-9E5F-AF13D5806DE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3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B2FC-EA5F-4720-A537-EAB456ECDB5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D474-A30B-46C7-A7CB-BF5BB52F9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9197" y="6523039"/>
            <a:ext cx="4616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90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9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90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3504-764F-4D7D-8E80-01B1CC0E79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1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5D71D-8FE6-48B0-9389-673B4FDD8432}" type="datetime1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6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wic@wgiss.ceos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arthdata.nasa.gov/display/CWIC/2015+CWIC+Annual+Meet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44582" y="1555793"/>
            <a:ext cx="7795840" cy="1874838"/>
          </a:xfrm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CWIC Status Report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Yonsook Enloe</a:t>
            </a:r>
            <a:br>
              <a:rPr lang="en-US" sz="2000" dirty="0" smtClean="0"/>
            </a:br>
            <a:r>
              <a:rPr lang="en-US" sz="2000" dirty="0" err="1" smtClean="0"/>
              <a:t>yonsook.k.enloe@nasa.gov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 WGISS-39, Tsukuba</a:t>
            </a:r>
            <a:br>
              <a:rPr lang="en-US" sz="2400" dirty="0" smtClean="0"/>
            </a:br>
            <a:r>
              <a:rPr lang="en-US" sz="1800" dirty="0" smtClean="0"/>
              <a:t>May 13, 2015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58" y="1371600"/>
            <a:ext cx="918842" cy="71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1038958" cy="54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2929982"/>
            <a:ext cx="891364" cy="1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77" y="1875085"/>
            <a:ext cx="726678" cy="54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6629399" y="3657600"/>
            <a:ext cx="79285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ISRO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CWIC Data Partners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1671959" y="1371601"/>
            <a:ext cx="90102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CCMEO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2654585" y="2433485"/>
            <a:ext cx="74657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NASA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6695577" y="1851399"/>
            <a:ext cx="726678" cy="49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AOE</a:t>
            </a:r>
          </a:p>
          <a:p>
            <a:pPr algn="ctr">
              <a:lnSpc>
                <a:spcPct val="90000"/>
              </a:lnSpc>
            </a:pPr>
            <a:endParaRPr lang="en-US" sz="1400" b="1" dirty="0" smtClean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7175" y="2057400"/>
            <a:ext cx="1785025" cy="60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37"/>
          <p:cNvSpPr txBox="1">
            <a:spLocks noChangeArrowheads="1"/>
          </p:cNvSpPr>
          <p:nvPr/>
        </p:nvSpPr>
        <p:spPr bwMode="auto">
          <a:xfrm>
            <a:off x="853977" y="2193855"/>
            <a:ext cx="58541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USGS</a:t>
            </a:r>
            <a:endParaRPr lang="en-US" sz="1400" i="1" dirty="0"/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14903" y="3784648"/>
            <a:ext cx="876097" cy="118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42"/>
          <p:cNvSpPr txBox="1">
            <a:spLocks noChangeArrowheads="1"/>
          </p:cNvSpPr>
          <p:nvPr/>
        </p:nvSpPr>
        <p:spPr bwMode="auto">
          <a:xfrm>
            <a:off x="3467580" y="4570701"/>
            <a:ext cx="535724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/>
              <a:t>INPE</a:t>
            </a:r>
            <a:endParaRPr lang="en-US" sz="1400" i="1" dirty="0"/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0166" y="2604756"/>
            <a:ext cx="1059588" cy="109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42"/>
          <p:cNvSpPr txBox="1">
            <a:spLocks noChangeArrowheads="1"/>
          </p:cNvSpPr>
          <p:nvPr/>
        </p:nvSpPr>
        <p:spPr bwMode="auto">
          <a:xfrm>
            <a:off x="2023524" y="3177469"/>
            <a:ext cx="96505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NOAA/</a:t>
            </a:r>
          </a:p>
          <a:p>
            <a:pPr>
              <a:lnSpc>
                <a:spcPct val="90000"/>
              </a:lnSpc>
            </a:pPr>
            <a:r>
              <a:rPr lang="en-US" sz="1400" b="1" dirty="0" smtClean="0"/>
              <a:t>GHRSST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76200" y="5790237"/>
            <a:ext cx="9067799" cy="110799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100" dirty="0"/>
              <a:t>NASA - National Aeronautics and Space Administration </a:t>
            </a:r>
          </a:p>
          <a:p>
            <a:r>
              <a:rPr lang="en-US" sz="1100" dirty="0"/>
              <a:t>NOAA - National Oceanic and Atmospheric Administration </a:t>
            </a:r>
          </a:p>
          <a:p>
            <a:r>
              <a:rPr lang="en-US" sz="1100" dirty="0" smtClean="0"/>
              <a:t>CCMEO-Canadian Center for Mapping and Earth Observation</a:t>
            </a:r>
            <a:endParaRPr lang="en-US" sz="1100" dirty="0"/>
          </a:p>
          <a:p>
            <a:r>
              <a:rPr lang="en-US" sz="1100" dirty="0" smtClean="0"/>
              <a:t>GHRSST – Global High Resolution Sea Surface Temperature</a:t>
            </a:r>
          </a:p>
          <a:p>
            <a:r>
              <a:rPr lang="en-US" sz="1100" dirty="0" smtClean="0"/>
              <a:t>ROSCOSMOS – Russian Federation Space Agency</a:t>
            </a:r>
          </a:p>
          <a:p>
            <a:endParaRPr lang="en-US" sz="1100" dirty="0"/>
          </a:p>
          <a:p>
            <a:endParaRPr lang="en-US" sz="1100" dirty="0" smtClean="0"/>
          </a:p>
          <a:p>
            <a:r>
              <a:rPr lang="en-US" sz="1100" dirty="0" smtClean="0"/>
              <a:t>ISRO </a:t>
            </a:r>
            <a:r>
              <a:rPr lang="en-US" sz="1100" dirty="0"/>
              <a:t>- Indian Space Research </a:t>
            </a:r>
            <a:r>
              <a:rPr lang="en-US" sz="1100" dirty="0" err="1"/>
              <a:t>Organisation</a:t>
            </a:r>
            <a:endParaRPr lang="en-US" sz="1100" dirty="0"/>
          </a:p>
          <a:p>
            <a:r>
              <a:rPr lang="en-US" sz="1100" dirty="0"/>
              <a:t>INPE – National Institute for Space Research </a:t>
            </a:r>
          </a:p>
          <a:p>
            <a:r>
              <a:rPr lang="en-US" sz="1100" dirty="0"/>
              <a:t>USGS – United State Geological Survey </a:t>
            </a:r>
          </a:p>
          <a:p>
            <a:r>
              <a:rPr lang="en-US" sz="1100" dirty="0"/>
              <a:t>AOE - Academy of </a:t>
            </a:r>
            <a:r>
              <a:rPr lang="en-US" sz="1100" dirty="0" err="1" smtClean="0"/>
              <a:t>Opto</a:t>
            </a:r>
            <a:r>
              <a:rPr lang="en-US" sz="1100" dirty="0" smtClean="0"/>
              <a:t>-Electronics, Chinese </a:t>
            </a:r>
            <a:r>
              <a:rPr lang="en-US" sz="1100" dirty="0"/>
              <a:t>Academy of Sciences (CAS</a:t>
            </a:r>
            <a:r>
              <a:rPr lang="en-US" sz="1100" dirty="0" smtClean="0"/>
              <a:t>) -- (</a:t>
            </a:r>
            <a:r>
              <a:rPr lang="en-US" sz="1100" dirty="0"/>
              <a:t>Beijing-1, NSMC/</a:t>
            </a:r>
            <a:r>
              <a:rPr lang="en-US" sz="1100" dirty="0" err="1"/>
              <a:t>FengYun</a:t>
            </a:r>
            <a:r>
              <a:rPr lang="en-US" sz="1100" dirty="0"/>
              <a:t>, CRESDA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0" y="2190952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18" y="3510925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2" y="2600291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08" y="2350550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06" y="2284354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66" y="2415864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92" y="2008117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67" y="1764877"/>
            <a:ext cx="4079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5554954" y="1769633"/>
            <a:ext cx="926108" cy="36671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9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Data Partners &amp;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CWIC provides </a:t>
            </a:r>
            <a:r>
              <a:rPr lang="en-US" sz="1600" dirty="0">
                <a:solidFill>
                  <a:schemeClr val="tx1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 major source of satellite data inventory search and data access in GEO.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Current data partners include NASA, USGS (LSI), INPE, NODC/GHRSST, CCMEO, EUMETSAT, ISRO (</a:t>
            </a:r>
            <a:r>
              <a:rPr lang="en-US" sz="1600" dirty="0" err="1" smtClean="0">
                <a:solidFill>
                  <a:schemeClr val="tx1"/>
                </a:solidFill>
              </a:rPr>
              <a:t>dev</a:t>
            </a:r>
            <a:r>
              <a:rPr lang="en-US" sz="1600" dirty="0" smtClean="0">
                <a:solidFill>
                  <a:schemeClr val="tx1"/>
                </a:solidFill>
              </a:rPr>
              <a:t> partners:  AOE, NOAA CLASS, ROSCOSMOS, ISRO 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data center 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NOAA data centers consolidated into one virtual data center.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NASA working to make all EO unrestricted online satellite data accessible from CWIC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GHRSST (SST VC) is working to make all their data accessible from CWIC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at NOAA NCEI/NODC.  NODC adding data to this CWIC connection.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CCMEO provides search and email data ordering to access to Radarsat-1 &amp; Radarsat-2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EUMETSAT became operational with CWIC in March 2015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ISRO (MOSDAC) became operational with CWIC in May 2015.  Will start working to integrate NRSC.</a:t>
            </a:r>
          </a:p>
          <a:p>
            <a:r>
              <a:rPr lang="en-US" sz="1600" dirty="0">
                <a:solidFill>
                  <a:schemeClr val="tx1"/>
                </a:solidFill>
              </a:rPr>
              <a:t>AOE </a:t>
            </a:r>
            <a:r>
              <a:rPr lang="en-US" sz="1600" dirty="0" smtClean="0">
                <a:solidFill>
                  <a:schemeClr val="tx1"/>
                </a:solidFill>
              </a:rPr>
              <a:t>working to add </a:t>
            </a:r>
            <a:r>
              <a:rPr lang="en-US" sz="1600" dirty="0"/>
              <a:t>CRESDA (HJ1A, HJ1B, CBERS01, CBERS02, CBERS2B), Beijing-1 (BJ-1), and NSMC/</a:t>
            </a:r>
            <a:r>
              <a:rPr lang="en-US" sz="1600" dirty="0" err="1"/>
              <a:t>Feng</a:t>
            </a:r>
            <a:r>
              <a:rPr lang="en-US" sz="1600" dirty="0"/>
              <a:t>-Yun (FY3A, FY2D, FY2E</a:t>
            </a:r>
            <a:r>
              <a:rPr lang="en-US" sz="1600" dirty="0" smtClean="0"/>
              <a:t>).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ROSCOSMOS to making progress on their CWIC connection</a:t>
            </a:r>
          </a:p>
          <a:p>
            <a:pPr marL="0" lv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Data Partner Responsibilities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CWIC Data Partner responsibilities:</a:t>
            </a:r>
          </a:p>
          <a:p>
            <a:pPr lvl="1"/>
            <a:r>
              <a:rPr lang="en-US" sz="1600" dirty="0" smtClean="0"/>
              <a:t>Register all data collections (with CWIC accessible inventories) in the IDN</a:t>
            </a:r>
          </a:p>
          <a:p>
            <a:pPr lvl="1"/>
            <a:r>
              <a:rPr lang="en-US" sz="1600" dirty="0" smtClean="0"/>
              <a:t>Offer search access to the agency  inventory system</a:t>
            </a:r>
          </a:p>
          <a:p>
            <a:pPr lvl="1"/>
            <a:r>
              <a:rPr lang="en-US" sz="1600" dirty="0" smtClean="0"/>
              <a:t>Offer data access to the granules/files to the CEOS/GEO users – </a:t>
            </a:r>
          </a:p>
          <a:p>
            <a:pPr lvl="2"/>
            <a:r>
              <a:rPr lang="en-US" sz="1400" dirty="0" smtClean="0"/>
              <a:t>Direct data download</a:t>
            </a:r>
          </a:p>
          <a:p>
            <a:pPr lvl="2"/>
            <a:r>
              <a:rPr lang="en-US" sz="1400" dirty="0" smtClean="0"/>
              <a:t>Direct link to data ordering system with specific data granule information</a:t>
            </a:r>
          </a:p>
          <a:p>
            <a:pPr lvl="2"/>
            <a:r>
              <a:rPr lang="en-US" sz="1400" dirty="0" smtClean="0"/>
              <a:t>Email order with specific data granule information</a:t>
            </a:r>
          </a:p>
          <a:p>
            <a:pPr lvl="1"/>
            <a:r>
              <a:rPr lang="en-US" sz="1600" dirty="0" smtClean="0"/>
              <a:t>Provide technical POC (programmer type) who will assist the CWIC Server team in implementing a CWIC Connector that translates the CWIC supported protocol to their native protocol. </a:t>
            </a:r>
          </a:p>
          <a:p>
            <a:pPr lvl="1"/>
            <a:r>
              <a:rPr lang="en-US" sz="1600" dirty="0" smtClean="0"/>
              <a:t>Test the Connector and test access to collections of inventories</a:t>
            </a:r>
          </a:p>
          <a:p>
            <a:pPr lvl="1"/>
            <a:r>
              <a:rPr lang="en-US" sz="1600" dirty="0" smtClean="0"/>
              <a:t>Work with the broader CWIC team to come to agreement on resolutions to common issues. 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600" dirty="0" smtClean="0"/>
              <a:t>CWIC Data Partner do *NOT* need to</a:t>
            </a:r>
          </a:p>
          <a:p>
            <a:pPr lvl="1"/>
            <a:r>
              <a:rPr lang="en-US" sz="1600" dirty="0" smtClean="0"/>
              <a:t>Change native protocols </a:t>
            </a:r>
          </a:p>
          <a:p>
            <a:pPr lvl="1"/>
            <a:r>
              <a:rPr lang="en-US" sz="1600" dirty="0" smtClean="0"/>
              <a:t>Change metadata format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53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Support for New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Welcoming new partners! 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Bi-lateral introductory </a:t>
            </a:r>
            <a:r>
              <a:rPr lang="en-US" sz="2000" dirty="0" err="1" smtClean="0"/>
              <a:t>telecons</a:t>
            </a:r>
            <a:r>
              <a:rPr lang="en-US" sz="2000" dirty="0" smtClean="0"/>
              <a:t> – new partner can ask initial questions in “private” and not in full view of the BIG TEAM.</a:t>
            </a:r>
          </a:p>
          <a:p>
            <a:pPr marL="0" indent="0">
              <a:buNone/>
            </a:pPr>
            <a:r>
              <a:rPr lang="en-US" sz="2000" dirty="0" smtClean="0"/>
              <a:t>CWIC Data Partners</a:t>
            </a:r>
          </a:p>
          <a:p>
            <a:pPr lvl="1"/>
            <a:r>
              <a:rPr lang="en-US" sz="2000" dirty="0" smtClean="0"/>
              <a:t>CWIC </a:t>
            </a:r>
            <a:r>
              <a:rPr lang="en-US" sz="2000" dirty="0" err="1" smtClean="0"/>
              <a:t>DocBuilder</a:t>
            </a:r>
            <a:r>
              <a:rPr lang="en-US" sz="2000" dirty="0" smtClean="0"/>
              <a:t> for CWIC DIFs – plus IDN staff assistance with questions.</a:t>
            </a:r>
          </a:p>
          <a:p>
            <a:pPr lvl="1"/>
            <a:r>
              <a:rPr lang="en-US" sz="2000" dirty="0" smtClean="0"/>
              <a:t>CWIC Server team builds “Connector” to translate CWIC searches to Data Partner system with assistance from new data partner.</a:t>
            </a:r>
          </a:p>
          <a:p>
            <a:pPr lvl="1"/>
            <a:r>
              <a:rPr lang="en-US" sz="2000" dirty="0" smtClean="0"/>
              <a:t>CWIC Server team assists with any testing issues,</a:t>
            </a:r>
          </a:p>
          <a:p>
            <a:pPr marL="0" indent="0">
              <a:buNone/>
            </a:pPr>
            <a:r>
              <a:rPr lang="en-US" sz="2000" dirty="0" smtClean="0"/>
              <a:t>CWIC Client Partners</a:t>
            </a:r>
          </a:p>
          <a:p>
            <a:pPr lvl="1"/>
            <a:r>
              <a:rPr lang="en-US" sz="2000" dirty="0" smtClean="0"/>
              <a:t>CWIC Server team assists with any testing issues</a:t>
            </a:r>
          </a:p>
          <a:p>
            <a:pPr marL="0" indent="0">
              <a:buNone/>
            </a:pPr>
            <a:r>
              <a:rPr lang="en-US" dirty="0" smtClean="0"/>
              <a:t>CWIC Servers :  (DEV, TEST, PRODUCTION, STATIC)</a:t>
            </a:r>
          </a:p>
          <a:p>
            <a:pPr marL="0" indent="0">
              <a:buNone/>
            </a:pPr>
            <a:r>
              <a:rPr lang="en-US" dirty="0" smtClean="0"/>
              <a:t>CWIC test clients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86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GCI Integration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93" y="148321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Both the IDN and CWIC integrated with GEO, and accessed by the GEO components (Geo Web Portal, DAB, GENESI).</a:t>
            </a:r>
          </a:p>
          <a:p>
            <a:pPr lvl="0"/>
            <a:r>
              <a:rPr lang="en-US" dirty="0">
                <a:solidFill>
                  <a:srgbClr val="002569"/>
                </a:solidFill>
              </a:rPr>
              <a:t>IDN provides collection metadata for over </a:t>
            </a:r>
            <a:r>
              <a:rPr lang="en-US" dirty="0" smtClean="0">
                <a:solidFill>
                  <a:srgbClr val="002569"/>
                </a:solidFill>
              </a:rPr>
              <a:t>28,000+ data </a:t>
            </a:r>
            <a:r>
              <a:rPr lang="en-US" dirty="0">
                <a:solidFill>
                  <a:srgbClr val="002569"/>
                </a:solidFill>
              </a:rPr>
              <a:t>collections available to GEOSS </a:t>
            </a:r>
            <a:r>
              <a:rPr lang="en-US" dirty="0" smtClean="0">
                <a:solidFill>
                  <a:srgbClr val="002569"/>
                </a:solidFill>
              </a:rPr>
              <a:t>(</a:t>
            </a:r>
            <a:r>
              <a:rPr lang="en-US" dirty="0">
                <a:solidFill>
                  <a:srgbClr val="002569"/>
                </a:solidFill>
              </a:rPr>
              <a:t> </a:t>
            </a:r>
            <a:r>
              <a:rPr lang="en-US" dirty="0" smtClean="0">
                <a:solidFill>
                  <a:srgbClr val="002569"/>
                </a:solidFill>
              </a:rPr>
              <a:t>May 2015), with 12,000+ of these data collections tagged as “</a:t>
            </a:r>
            <a:r>
              <a:rPr lang="en-US" dirty="0" err="1" smtClean="0">
                <a:solidFill>
                  <a:srgbClr val="002569"/>
                </a:solidFill>
              </a:rPr>
              <a:t>geossdatacore</a:t>
            </a:r>
            <a:r>
              <a:rPr lang="en-US" dirty="0" smtClean="0">
                <a:solidFill>
                  <a:srgbClr val="002569"/>
                </a:solidFill>
              </a:rPr>
              <a:t>”.</a:t>
            </a:r>
            <a:endParaRPr lang="en-US" dirty="0">
              <a:solidFill>
                <a:srgbClr val="002569"/>
              </a:solidFill>
            </a:endParaRPr>
          </a:p>
          <a:p>
            <a:pPr lvl="1"/>
            <a:r>
              <a:rPr lang="en-US" sz="1800" dirty="0">
                <a:solidFill>
                  <a:srgbClr val="002569"/>
                </a:solidFill>
              </a:rPr>
              <a:t>Registering a data collection in the IDN in effect registers the data collection in GEOSS.  </a:t>
            </a:r>
          </a:p>
          <a:p>
            <a:pPr lvl="1"/>
            <a:r>
              <a:rPr lang="en-US" sz="1800" dirty="0">
                <a:solidFill>
                  <a:srgbClr val="002569"/>
                </a:solidFill>
              </a:rPr>
              <a:t>A data collection must be registered in the IDN to be CWIC accessible.</a:t>
            </a:r>
            <a:endParaRPr lang="en-US" sz="2400" dirty="0">
              <a:solidFill>
                <a:srgbClr val="002569"/>
              </a:solidFill>
            </a:endParaRPr>
          </a:p>
          <a:p>
            <a:r>
              <a:rPr lang="en-US" dirty="0" smtClean="0">
                <a:solidFill>
                  <a:srgbClr val="002569"/>
                </a:solidFill>
              </a:rPr>
              <a:t>CWIC provides access to about 1900  (May 2015 </a:t>
            </a:r>
            <a:r>
              <a:rPr lang="en-US" dirty="0">
                <a:solidFill>
                  <a:srgbClr val="002569"/>
                </a:solidFill>
              </a:rPr>
              <a:t>figure) data </a:t>
            </a:r>
            <a:r>
              <a:rPr lang="en-US" dirty="0" smtClean="0">
                <a:solidFill>
                  <a:srgbClr val="002569"/>
                </a:solidFill>
              </a:rPr>
              <a:t>collections with inventories (about 70 million granules, adding granules daily from live missions)</a:t>
            </a:r>
            <a:endParaRPr lang="en-US" dirty="0" smtClean="0"/>
          </a:p>
          <a:p>
            <a:r>
              <a:rPr lang="en-US" dirty="0" smtClean="0"/>
              <a:t>Providing technical support for GEO component teams accessing IDN and CWIC.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http://wgiss.ceos.org/cwic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9800" t="13781" r="11407" b="28142"/>
          <a:stretch>
            <a:fillRect/>
          </a:stretch>
        </p:blipFill>
        <p:spPr bwMode="auto">
          <a:xfrm>
            <a:off x="-1" y="1700808"/>
            <a:ext cx="681798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>
          <a:blip r:embed="rId4" cstate="print"/>
          <a:srcRect l="50391" t="15625" r="44922" b="71875"/>
          <a:stretch>
            <a:fillRect/>
          </a:stretch>
        </p:blipFill>
        <p:spPr bwMode="auto">
          <a:xfrm>
            <a:off x="4024712" y="5393612"/>
            <a:ext cx="277461" cy="2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noaa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9372" y="5381271"/>
            <a:ext cx="273926" cy="2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06011" y="5422179"/>
            <a:ext cx="514350" cy="2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6"/>
          <p:cNvPicPr>
            <a:picLocks noChangeAspect="1" noChangeArrowheads="1"/>
          </p:cNvPicPr>
          <p:nvPr/>
        </p:nvPicPr>
        <p:blipFill>
          <a:blip r:embed="rId4" cstate="print"/>
          <a:srcRect l="50391" t="15625" r="44922" b="71875"/>
          <a:stretch>
            <a:fillRect/>
          </a:stretch>
        </p:blipFill>
        <p:spPr bwMode="auto">
          <a:xfrm>
            <a:off x="6579136" y="6364879"/>
            <a:ext cx="277461" cy="2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noaa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796" y="6352538"/>
            <a:ext cx="273926" cy="2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0435" y="6393446"/>
            <a:ext cx="514350" cy="20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1671935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CWIC Project</a:t>
            </a:r>
            <a:endParaRPr lang="en-US" sz="2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61277" t="22640" r="10300" b="12392"/>
          <a:stretch>
            <a:fillRect/>
          </a:stretch>
        </p:blipFill>
        <p:spPr bwMode="auto">
          <a:xfrm>
            <a:off x="1979711" y="1124744"/>
            <a:ext cx="3240361" cy="277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l="65824" t="24271" r="13650" b="7844"/>
          <a:stretch>
            <a:fillRect/>
          </a:stretch>
        </p:blipFill>
        <p:spPr bwMode="auto">
          <a:xfrm>
            <a:off x="3635896" y="2232160"/>
            <a:ext cx="2808312" cy="348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9" cstate="print"/>
          <a:srcRect l="66874" t="22015" r="12757" b="12187"/>
          <a:stretch>
            <a:fillRect/>
          </a:stretch>
        </p:blipFill>
        <p:spPr bwMode="auto">
          <a:xfrm>
            <a:off x="6182439" y="3230976"/>
            <a:ext cx="2864584" cy="347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V="1">
            <a:off x="1187624" y="2132856"/>
            <a:ext cx="1152128" cy="30243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31640" y="4437112"/>
            <a:ext cx="280831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63688" y="5145206"/>
            <a:ext cx="4991954" cy="37202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Info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http: wgiss.ceos.org/</a:t>
            </a:r>
            <a:r>
              <a:rPr lang="en-US" sz="2000" dirty="0" err="1" smtClean="0"/>
              <a:t>cwic</a:t>
            </a:r>
            <a:endParaRPr lang="en-US" sz="2000" dirty="0" smtClean="0"/>
          </a:p>
          <a:p>
            <a:r>
              <a:rPr lang="en-US" sz="2000" dirty="0" smtClean="0"/>
              <a:t>Link to </a:t>
            </a:r>
            <a:r>
              <a:rPr lang="en-US" sz="2000" dirty="0" err="1" smtClean="0"/>
              <a:t>youtube</a:t>
            </a:r>
            <a:r>
              <a:rPr lang="en-US" sz="2000" dirty="0" smtClean="0"/>
              <a:t> CWIC demo</a:t>
            </a:r>
          </a:p>
          <a:p>
            <a:r>
              <a:rPr lang="en-US" sz="2000" dirty="0" smtClean="0"/>
              <a:t>How-to documents :  CWIC Data Provider, CWIC Client Provider, CWIC DIF Guide</a:t>
            </a:r>
          </a:p>
          <a:p>
            <a:r>
              <a:rPr lang="en-US" sz="2000" dirty="0" smtClean="0"/>
              <a:t>CWIC Connector API Report, CWIC Exceptions Handling Guide,…</a:t>
            </a:r>
          </a:p>
          <a:p>
            <a:r>
              <a:rPr lang="en-US" sz="2000" dirty="0" smtClean="0"/>
              <a:t>Link to CWIC DIF Builder tool</a:t>
            </a:r>
          </a:p>
          <a:p>
            <a:r>
              <a:rPr lang="en-US" sz="2000" dirty="0" smtClean="0"/>
              <a:t>Links to CWIC enabled clients</a:t>
            </a:r>
          </a:p>
          <a:p>
            <a:r>
              <a:rPr lang="en-US" sz="2000" dirty="0" smtClean="0"/>
              <a:t>Links to open source software</a:t>
            </a:r>
          </a:p>
          <a:p>
            <a:r>
              <a:rPr lang="en-US" sz="2000" dirty="0" smtClean="0"/>
              <a:t>Link to Test Environment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4"/>
              </a:solidFill>
              <a:hlinkClick r:id="rId3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4"/>
                </a:solidFill>
                <a:hlinkClick r:id="rId3"/>
              </a:rPr>
              <a:t>cwic@wgiss.ceos.org</a:t>
            </a:r>
            <a:r>
              <a:rPr lang="en-US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email list</a:t>
            </a:r>
          </a:p>
          <a:p>
            <a:r>
              <a:rPr lang="en-US" sz="2000" dirty="0" smtClean="0"/>
              <a:t>Monthly CWIC Team </a:t>
            </a:r>
            <a:r>
              <a:rPr lang="en-US" sz="2000" dirty="0" err="1" smtClean="0"/>
              <a:t>telecons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74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342900"/>
            <a:r>
              <a:rPr lang="en-US" dirty="0" smtClean="0"/>
              <a:t>EUMETSAT became an operational data partner</a:t>
            </a:r>
          </a:p>
          <a:p>
            <a:pPr lvl="1" indent="-342900">
              <a:buFontTx/>
              <a:buChar char="•"/>
            </a:pPr>
            <a:r>
              <a:rPr lang="en-US" dirty="0" smtClean="0"/>
              <a:t>ISRO (MOSDAC) became an operational data partner</a:t>
            </a:r>
          </a:p>
          <a:p>
            <a:pPr lvl="1" indent="-342900">
              <a:buFontTx/>
              <a:buChar char="•"/>
            </a:pPr>
            <a:r>
              <a:rPr lang="en-US" dirty="0" smtClean="0"/>
              <a:t>ISRO will start working to integrate NRSC to CWIC</a:t>
            </a:r>
          </a:p>
          <a:p>
            <a:pPr lvl="1" indent="-342900">
              <a:buFontTx/>
              <a:buChar char="•"/>
            </a:pPr>
            <a:r>
              <a:rPr lang="en-US" dirty="0" smtClean="0"/>
              <a:t>Annual CWIC meeting in February--  key foci:  CEOS OS BP, improving searching, additional monitoring and metrics needed, and support for client &amp; data partners.</a:t>
            </a:r>
          </a:p>
          <a:p>
            <a:pPr lvl="1" indent="-342900">
              <a:buFontTx/>
              <a:buChar char="•"/>
            </a:pPr>
            <a:r>
              <a:rPr lang="en-US" dirty="0" smtClean="0"/>
              <a:t>Produced CEOS OpenSearch BP Developer’s Guide</a:t>
            </a:r>
          </a:p>
          <a:p>
            <a:pPr lvl="1" indent="-342900">
              <a:buFontTx/>
              <a:buChar char="•"/>
            </a:pPr>
            <a:r>
              <a:rPr lang="en-US" dirty="0" smtClean="0"/>
              <a:t>CWIC and IDN conform to CEOS OpenSearch BP</a:t>
            </a:r>
          </a:p>
          <a:p>
            <a:pPr lvl="1" indent="-342900">
              <a:buFontTx/>
              <a:buChar char="•"/>
            </a:pPr>
            <a:r>
              <a:rPr lang="en-US" dirty="0" smtClean="0"/>
              <a:t>Discussing how to support more complex organizational hierarchy via IDN and CWIC</a:t>
            </a:r>
          </a:p>
          <a:p>
            <a:pPr lvl="2" indent="-342900">
              <a:buFontTx/>
              <a:buChar char="•"/>
            </a:pPr>
            <a:r>
              <a:rPr lang="en-US" dirty="0" smtClean="0"/>
              <a:t>Support for different organizations as data producer and data distributor for same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91904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Status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sz="2400" dirty="0"/>
              <a:t>CWIC/IDN Synchronization through Mapping </a:t>
            </a:r>
            <a:r>
              <a:rPr lang="en-US" sz="2400" dirty="0" smtClean="0"/>
              <a:t>Tables</a:t>
            </a:r>
          </a:p>
          <a:p>
            <a:pPr marL="342900" lvl="1" indent="-342900"/>
            <a:r>
              <a:rPr lang="en-US" sz="2400" dirty="0" smtClean="0"/>
              <a:t>Updated Data Partner Guides (CSW &amp; OpenSearch)</a:t>
            </a:r>
          </a:p>
          <a:p>
            <a:pPr marL="342900" lvl="1" indent="-342900"/>
            <a:r>
              <a:rPr lang="en-US" sz="2400" dirty="0" smtClean="0"/>
              <a:t>Updated Client Partner Guides (CSW &amp; OpenSearch)</a:t>
            </a:r>
          </a:p>
          <a:p>
            <a:pPr marL="342900" lvl="1" indent="-342900"/>
            <a:r>
              <a:rPr lang="en-US" sz="2400" dirty="0" smtClean="0"/>
              <a:t>Standards tweaking (CSW &amp; OS) – done through exceptions handling and status codes to accommodate the diversity of data providers and the data provider limitations for search and results.</a:t>
            </a:r>
          </a:p>
          <a:p>
            <a:pPr>
              <a:buFontTx/>
              <a:buChar char="•"/>
            </a:pPr>
            <a:r>
              <a:rPr lang="en-US" dirty="0"/>
              <a:t>Better monitoring of data partners</a:t>
            </a:r>
          </a:p>
          <a:p>
            <a:pPr>
              <a:buFontTx/>
              <a:buChar char="•"/>
            </a:pPr>
            <a:r>
              <a:rPr lang="en-US" dirty="0"/>
              <a:t>Improved metrics (see demo)</a:t>
            </a:r>
          </a:p>
          <a:p>
            <a:pPr marL="342900" lvl="1" indent="-342900"/>
            <a:endParaRPr lang="en-US" sz="2400" dirty="0" smtClean="0"/>
          </a:p>
          <a:p>
            <a:pPr marL="0" lvl="1" indent="0">
              <a:buNone/>
            </a:pPr>
            <a:endParaRPr lang="en-US" sz="2400" dirty="0" smtClean="0"/>
          </a:p>
          <a:p>
            <a:pPr marL="342900" lvl="1" indent="-342900"/>
            <a:endParaRPr lang="en-US" sz="2400" dirty="0" smtClean="0"/>
          </a:p>
          <a:p>
            <a:pPr marL="342900" lvl="1" indent="-342900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8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CWIC OpenSearch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Produced CEOS OpenSearch BP Developer’s Guide</a:t>
            </a:r>
          </a:p>
          <a:p>
            <a:r>
              <a:rPr lang="en-US" dirty="0" smtClean="0"/>
              <a:t>Support for </a:t>
            </a:r>
            <a:r>
              <a:rPr lang="en-US" dirty="0" err="1" smtClean="0"/>
              <a:t>StartIndex</a:t>
            </a:r>
            <a:endParaRPr lang="en-US" dirty="0" smtClean="0"/>
          </a:p>
          <a:p>
            <a:r>
              <a:rPr lang="en-US" dirty="0" smtClean="0"/>
              <a:t>Support for </a:t>
            </a:r>
            <a:r>
              <a:rPr lang="en-US" dirty="0" err="1" smtClean="0"/>
              <a:t>dc:identifer</a:t>
            </a:r>
            <a:endParaRPr lang="en-US" dirty="0" smtClean="0"/>
          </a:p>
          <a:p>
            <a:r>
              <a:rPr lang="en-US" dirty="0" smtClean="0"/>
              <a:t>CWIC OSDD updates for (space/time)  data center limitations on searches</a:t>
            </a:r>
          </a:p>
          <a:p>
            <a:r>
              <a:rPr lang="en-US" dirty="0" smtClean="0"/>
              <a:t>Completed alignment of CWIC  implementation with CEOS OS BP</a:t>
            </a:r>
          </a:p>
          <a:p>
            <a:r>
              <a:rPr lang="en-US" dirty="0" smtClean="0"/>
              <a:t>Updated the Data Partner Guide and Client Partner Guide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01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From Chris </a:t>
            </a:r>
            <a:r>
              <a:rPr lang="en-US" sz="2800" dirty="0" err="1" smtClean="0"/>
              <a:t>Lynnes</a:t>
            </a:r>
            <a:r>
              <a:rPr lang="en-US" sz="2800" dirty="0" smtClean="0"/>
              <a:t> (NASA) </a:t>
            </a:r>
          </a:p>
          <a:p>
            <a:r>
              <a:rPr lang="en-US" sz="2800" dirty="0" smtClean="0"/>
              <a:t>Free text keywords collection searches can return many non-relevant search results</a:t>
            </a:r>
          </a:p>
          <a:p>
            <a:r>
              <a:rPr lang="en-US" sz="2800" dirty="0" smtClean="0"/>
              <a:t>Just because users would rather SEARCH WITH </a:t>
            </a:r>
            <a:r>
              <a:rPr lang="en-US" sz="2800" dirty="0" err="1" smtClean="0"/>
              <a:t>freetext</a:t>
            </a:r>
            <a:r>
              <a:rPr lang="en-US" sz="2800" dirty="0" smtClean="0"/>
              <a:t> keywords, that doesn’t mean we have to FIND BY </a:t>
            </a:r>
            <a:r>
              <a:rPr lang="en-US" sz="2800" dirty="0" err="1" smtClean="0"/>
              <a:t>freetext</a:t>
            </a:r>
            <a:r>
              <a:rPr lang="en-US" sz="2800" dirty="0" smtClean="0"/>
              <a:t> methods</a:t>
            </a:r>
          </a:p>
          <a:p>
            <a:r>
              <a:rPr lang="en-US" sz="2800" dirty="0" smtClean="0"/>
              <a:t>Implementing good relevancy ranking may be the single most important thing we could do to improve our search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Search Relevancy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Relevancy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Return dataset in the most relevant order, given:</a:t>
            </a:r>
          </a:p>
          <a:p>
            <a:r>
              <a:rPr lang="en-US" dirty="0" smtClean="0"/>
              <a:t>Keywords provided by the user</a:t>
            </a:r>
          </a:p>
          <a:p>
            <a:r>
              <a:rPr lang="en-US" dirty="0" smtClean="0"/>
              <a:t>Likely user intent, inferred from </a:t>
            </a:r>
          </a:p>
          <a:p>
            <a:pPr lvl="1"/>
            <a:r>
              <a:rPr lang="en-US" dirty="0" smtClean="0"/>
              <a:t>Empirical experience</a:t>
            </a:r>
          </a:p>
          <a:p>
            <a:pPr lvl="1"/>
            <a:r>
              <a:rPr lang="en-US" dirty="0" smtClean="0"/>
              <a:t>Type of user</a:t>
            </a:r>
          </a:p>
          <a:p>
            <a:pPr lvl="1"/>
            <a:r>
              <a:rPr lang="en-US" dirty="0" smtClean="0"/>
              <a:t>Referrer</a:t>
            </a:r>
          </a:p>
          <a:p>
            <a:pPr lvl="1"/>
            <a:r>
              <a:rPr lang="en-US" dirty="0" smtClean="0"/>
              <a:t>Keyword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See additional details in Chris’ slides in Feb Team meeting webpage. </a:t>
            </a:r>
          </a:p>
          <a:p>
            <a:r>
              <a:rPr lang="en-US" u="sng" dirty="0">
                <a:hlinkClick r:id="rId2"/>
              </a:rPr>
              <a:t>https://wiki.earthdata.nasa.gov/display/CWIC/2015+CWIC+Annual+Meeting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32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VC Case:  </a:t>
            </a:r>
          </a:p>
          <a:p>
            <a:pPr marL="400050" lvl="1" indent="0">
              <a:buNone/>
            </a:pPr>
            <a:r>
              <a:rPr lang="en-US" dirty="0" smtClean="0"/>
              <a:t>Data Producer is different organization than Data Distributor.</a:t>
            </a:r>
          </a:p>
          <a:p>
            <a:pPr marL="400050" lvl="1" indent="0">
              <a:buNone/>
            </a:pPr>
            <a:r>
              <a:rPr lang="en-US" dirty="0" smtClean="0"/>
              <a:t>Example:  GHRSST -  NOAA archives the GHRSST data collections from many organizations.  The “data producer” name should be noted as different than “data distributor”.</a:t>
            </a:r>
          </a:p>
          <a:p>
            <a:pPr marL="40005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Multiple data centers for one organization – how to indicate the structure.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will require additional info to be in the DIF or to be harvested from the data provider or kept in CWIC internal tables.  OS results do not provide this.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Organizational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IDN  Tagging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CWIC/IDN Synchronization implemented through IDN “Tagging”.</a:t>
            </a:r>
          </a:p>
          <a:p>
            <a:r>
              <a:rPr lang="en-US" dirty="0" smtClean="0"/>
              <a:t>Tags (“CWIC”) – kept outside the DIF metadata record</a:t>
            </a:r>
          </a:p>
          <a:p>
            <a:r>
              <a:rPr lang="en-US" dirty="0" smtClean="0"/>
              <a:t>Can search IDN for only those DIFs with specific tag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VC Example:   </a:t>
            </a:r>
          </a:p>
          <a:p>
            <a:r>
              <a:rPr lang="en-US" dirty="0" smtClean="0"/>
              <a:t>LSI team tags data collections with “LSI” tag</a:t>
            </a:r>
          </a:p>
          <a:p>
            <a:r>
              <a:rPr lang="en-US" dirty="0" smtClean="0"/>
              <a:t>LSI wants to search for only LSI tagged data</a:t>
            </a:r>
          </a:p>
          <a:p>
            <a:r>
              <a:rPr lang="en-US" dirty="0" smtClean="0"/>
              <a:t>LSI Portal can perform collection search at IDN for the “LSI” tagged data collections plus search criteria (keywords, space, time)</a:t>
            </a:r>
          </a:p>
          <a:p>
            <a:r>
              <a:rPr lang="en-US" dirty="0" smtClean="0"/>
              <a:t>After use selects data collection of interest, can search CWIC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0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&amp; Metrics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Need to improve the information about scheduled and unscheduled data partner outages</a:t>
            </a:r>
          </a:p>
          <a:p>
            <a:pPr lvl="1"/>
            <a:r>
              <a:rPr lang="en-US" dirty="0" smtClean="0"/>
              <a:t>Will start an email list for </a:t>
            </a:r>
            <a:r>
              <a:rPr lang="en-US" dirty="0" err="1" smtClean="0"/>
              <a:t>cwic</a:t>
            </a:r>
            <a:r>
              <a:rPr lang="en-US" dirty="0" smtClean="0"/>
              <a:t>-ops for partners to send info</a:t>
            </a:r>
          </a:p>
          <a:p>
            <a:pPr lvl="1"/>
            <a:r>
              <a:rPr lang="en-US" dirty="0" smtClean="0"/>
              <a:t>Planning an area of CWIC webpage to post info about scheduled downtime and known outages</a:t>
            </a:r>
          </a:p>
          <a:p>
            <a:r>
              <a:rPr lang="en-US" dirty="0" smtClean="0"/>
              <a:t>Improved monitoring of data partner up/down</a:t>
            </a:r>
          </a:p>
          <a:p>
            <a:pPr lvl="1"/>
            <a:r>
              <a:rPr lang="en-US" dirty="0" smtClean="0"/>
              <a:t>Lengthy unscheduled down time </a:t>
            </a:r>
            <a:r>
              <a:rPr lang="en-US" dirty="0" smtClean="0">
                <a:sym typeface="Wingdings"/>
              </a:rPr>
              <a:t> email to partner</a:t>
            </a:r>
            <a:endParaRPr lang="en-US" dirty="0" smtClean="0"/>
          </a:p>
          <a:p>
            <a:r>
              <a:rPr lang="en-US" dirty="0" smtClean="0"/>
              <a:t>Additional data partner interaction metrics</a:t>
            </a:r>
          </a:p>
          <a:p>
            <a:pPr lvl="1"/>
            <a:r>
              <a:rPr lang="en-US" dirty="0" smtClean="0"/>
              <a:t>Measure the specific time each request takes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91668"/>
      </p:ext>
    </p:extLst>
  </p:cSld>
  <p:clrMapOvr>
    <a:masterClrMapping/>
  </p:clrMapOvr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25244</TotalTime>
  <Words>1278</Words>
  <Application>Microsoft Office PowerPoint</Application>
  <PresentationFormat>On-screen Show (4:3)</PresentationFormat>
  <Paragraphs>166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4_EUM_template_v03</vt:lpstr>
      <vt:lpstr>         CWIC Status Report   Yonsook Enloe yonsook.k.enloe@nasa.gov   WGISS-39, Tsukuba May 13, 2015</vt:lpstr>
      <vt:lpstr>CWIC Status </vt:lpstr>
      <vt:lpstr>CWIC Status (Continued)</vt:lpstr>
      <vt:lpstr>CWIC OpenSearch Updates</vt:lpstr>
      <vt:lpstr>Improving Search Relevancy</vt:lpstr>
      <vt:lpstr>Improving Relevancy By</vt:lpstr>
      <vt:lpstr>Supporting Organizational Structure</vt:lpstr>
      <vt:lpstr>IDN  Tagging </vt:lpstr>
      <vt:lpstr>Monitoring &amp; Metrics </vt:lpstr>
      <vt:lpstr>CWIC Data Partners</vt:lpstr>
      <vt:lpstr>CWIC Data Partners &amp; Data </vt:lpstr>
      <vt:lpstr>CWIC Data Partner Responsibilities </vt:lpstr>
      <vt:lpstr>CWIC Support for New Partners</vt:lpstr>
      <vt:lpstr>GCI Integration </vt:lpstr>
      <vt:lpstr>http://wgiss.ceos.org/cwic</vt:lpstr>
      <vt:lpstr>CWIC Info and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Anne</cp:lastModifiedBy>
  <cp:revision>338</cp:revision>
  <dcterms:created xsi:type="dcterms:W3CDTF">2011-11-16T09:23:13Z</dcterms:created>
  <dcterms:modified xsi:type="dcterms:W3CDTF">2015-06-24T18:53:48Z</dcterms:modified>
</cp:coreProperties>
</file>