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4237" r:id="rId3"/>
    <p:sldMasterId id="2147484262" r:id="rId4"/>
    <p:sldMasterId id="2147484311" r:id="rId5"/>
    <p:sldMasterId id="2147484324" r:id="rId6"/>
    <p:sldMasterId id="2147484339" r:id="rId7"/>
    <p:sldMasterId id="2147484378" r:id="rId8"/>
    <p:sldMasterId id="2147484416" r:id="rId9"/>
    <p:sldMasterId id="2147484431" r:id="rId10"/>
    <p:sldMasterId id="2147484445" r:id="rId11"/>
  </p:sldMasterIdLst>
  <p:notesMasterIdLst>
    <p:notesMasterId r:id="rId37"/>
  </p:notesMasterIdLst>
  <p:handoutMasterIdLst>
    <p:handoutMasterId r:id="rId38"/>
  </p:handoutMasterIdLst>
  <p:sldIdLst>
    <p:sldId id="317" r:id="rId12"/>
    <p:sldId id="579" r:id="rId13"/>
    <p:sldId id="619" r:id="rId14"/>
    <p:sldId id="576" r:id="rId15"/>
    <p:sldId id="581" r:id="rId16"/>
    <p:sldId id="588" r:id="rId17"/>
    <p:sldId id="620" r:id="rId18"/>
    <p:sldId id="584" r:id="rId19"/>
    <p:sldId id="558" r:id="rId20"/>
    <p:sldId id="582" r:id="rId21"/>
    <p:sldId id="592" r:id="rId22"/>
    <p:sldId id="593" r:id="rId23"/>
    <p:sldId id="598" r:id="rId24"/>
    <p:sldId id="599" r:id="rId25"/>
    <p:sldId id="600" r:id="rId26"/>
    <p:sldId id="601" r:id="rId27"/>
    <p:sldId id="602" r:id="rId28"/>
    <p:sldId id="621" r:id="rId29"/>
    <p:sldId id="622" r:id="rId30"/>
    <p:sldId id="623" r:id="rId31"/>
    <p:sldId id="624" r:id="rId32"/>
    <p:sldId id="612" r:id="rId33"/>
    <p:sldId id="626" r:id="rId34"/>
    <p:sldId id="627" r:id="rId35"/>
    <p:sldId id="629" r:id="rId36"/>
  </p:sldIdLst>
  <p:sldSz cx="9144000" cy="6858000" type="screen4x3"/>
  <p:notesSz cx="7099300" cy="10234613"/>
  <p:defaultTextStyle>
    <a:defPPr>
      <a:defRPr lang="en-US"/>
    </a:defPPr>
    <a:lvl1pPr algn="ctr"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A"/>
    <a:srgbClr val="000000"/>
    <a:srgbClr val="DEF1F2"/>
    <a:srgbClr val="FEA0EA"/>
    <a:srgbClr val="3595B7"/>
    <a:srgbClr val="6EAAB4"/>
    <a:srgbClr val="FB9705"/>
    <a:srgbClr val="33CC33"/>
    <a:srgbClr val="009900"/>
    <a:srgbClr val="E02F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0987" autoAdjust="0"/>
  </p:normalViewPr>
  <p:slideViewPr>
    <p:cSldViewPr>
      <p:cViewPr>
        <p:scale>
          <a:sx n="64" d="100"/>
          <a:sy n="64" d="100"/>
        </p:scale>
        <p:origin x="-1626"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2" d="100"/>
        <a:sy n="142" d="100"/>
      </p:scale>
      <p:origin x="0" y="59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ochiai:Desktop:GCI:2014_geoss_resources_graph.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3200" b="1" i="0" u="none" strike="noStrike" baseline="0">
                <a:solidFill>
                  <a:srgbClr val="008080"/>
                </a:solidFill>
                <a:latin typeface="Arial Narrow"/>
                <a:ea typeface="Arial Narrow"/>
                <a:cs typeface="Arial Narrow"/>
              </a:defRPr>
            </a:pPr>
            <a:r>
              <a:rPr lang="en-US" altLang="ja-JP" sz="3200"/>
              <a:t>GEOSS Resources</a:t>
            </a:r>
          </a:p>
        </c:rich>
      </c:tx>
      <c:layout>
        <c:manualLayout>
          <c:xMode val="edge"/>
          <c:yMode val="edge"/>
          <c:x val="0.365753712292813"/>
          <c:y val="3.1042128603104201E-2"/>
        </c:manualLayout>
      </c:layout>
      <c:overlay val="0"/>
      <c:spPr>
        <a:noFill/>
        <a:ln w="25400">
          <a:noFill/>
        </a:ln>
      </c:spPr>
    </c:title>
    <c:autoTitleDeleted val="0"/>
    <c:plotArea>
      <c:layout>
        <c:manualLayout>
          <c:layoutTarget val="inner"/>
          <c:xMode val="edge"/>
          <c:yMode val="edge"/>
          <c:x val="0.16849326338644"/>
          <c:y val="0.18728188185019601"/>
          <c:w val="0.81232931047283696"/>
          <c:h val="0.68411605270446696"/>
        </c:manualLayout>
      </c:layout>
      <c:barChart>
        <c:barDir val="col"/>
        <c:grouping val="clustered"/>
        <c:varyColors val="0"/>
        <c:ser>
          <c:idx val="0"/>
          <c:order val="0"/>
          <c:spPr>
            <a:solidFill>
              <a:srgbClr val="0066CC"/>
            </a:solidFill>
            <a:ln w="25400">
              <a:noFill/>
            </a:ln>
          </c:spPr>
          <c:invertIfNegative val="0"/>
          <c:trendline>
            <c:spPr>
              <a:ln w="25400">
                <a:solidFill>
                  <a:srgbClr val="FF9900"/>
                </a:solidFill>
                <a:prstDash val="lgDash"/>
              </a:ln>
            </c:spPr>
            <c:trendlineType val="power"/>
            <c:dispRSqr val="0"/>
            <c:dispEq val="0"/>
          </c:trendline>
          <c:cat>
            <c:strRef>
              <c:f>Sheet1!$B$7:$G$7</c:f>
              <c:strCache>
                <c:ptCount val="6"/>
                <c:pt idx="0">
                  <c:v>2010</c:v>
                </c:pt>
                <c:pt idx="1">
                  <c:v>2011 (Sep)</c:v>
                </c:pt>
                <c:pt idx="2">
                  <c:v>2011 (Nov)</c:v>
                </c:pt>
                <c:pt idx="3">
                  <c:v>2012 (Nov)</c:v>
                </c:pt>
                <c:pt idx="4">
                  <c:v>2014 (Apr)</c:v>
                </c:pt>
                <c:pt idx="5">
                  <c:v>2015 (July)</c:v>
                </c:pt>
              </c:strCache>
            </c:strRef>
          </c:cat>
          <c:val>
            <c:numRef>
              <c:f>Sheet1!$B$8:$G$8</c:f>
              <c:numCache>
                <c:formatCode>_(* #,##0_);_(* \(#,##0\);_(* "-"??_);_(@_)</c:formatCode>
                <c:ptCount val="6"/>
                <c:pt idx="0">
                  <c:v>300</c:v>
                </c:pt>
                <c:pt idx="1">
                  <c:v>100000</c:v>
                </c:pt>
                <c:pt idx="2">
                  <c:v>1002000</c:v>
                </c:pt>
                <c:pt idx="3">
                  <c:v>14000000</c:v>
                </c:pt>
                <c:pt idx="4">
                  <c:v>71000000</c:v>
                </c:pt>
                <c:pt idx="5">
                  <c:v>174000000</c:v>
                </c:pt>
              </c:numCache>
            </c:numRef>
          </c:val>
        </c:ser>
        <c:dLbls>
          <c:showLegendKey val="0"/>
          <c:showVal val="0"/>
          <c:showCatName val="0"/>
          <c:showSerName val="0"/>
          <c:showPercent val="0"/>
          <c:showBubbleSize val="0"/>
        </c:dLbls>
        <c:gapWidth val="150"/>
        <c:axId val="88111104"/>
        <c:axId val="43756928"/>
      </c:barChart>
      <c:catAx>
        <c:axId val="8811110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lang="ja-JP" sz="900" b="0" i="0" u="none" strike="noStrike" baseline="0">
                <a:solidFill>
                  <a:srgbClr val="000000"/>
                </a:solidFill>
                <a:latin typeface="Arial"/>
                <a:ea typeface="Arial"/>
                <a:cs typeface="Arial"/>
              </a:defRPr>
            </a:pPr>
            <a:endParaRPr lang="en-US"/>
          </a:p>
        </c:txPr>
        <c:crossAx val="43756928"/>
        <c:crosses val="autoZero"/>
        <c:auto val="1"/>
        <c:lblAlgn val="ctr"/>
        <c:lblOffset val="100"/>
        <c:tickMarkSkip val="1"/>
        <c:noMultiLvlLbl val="0"/>
      </c:catAx>
      <c:valAx>
        <c:axId val="43756928"/>
        <c:scaling>
          <c:orientation val="minMax"/>
          <c:max val="200000000"/>
        </c:scaling>
        <c:delete val="0"/>
        <c:axPos val="l"/>
        <c:majorGridlines>
          <c:spPr>
            <a:ln w="3175">
              <a:solidFill>
                <a:srgbClr val="C0C0C0"/>
              </a:solidFill>
              <a:prstDash val="solid"/>
            </a:ln>
          </c:spPr>
        </c:majorGridlines>
        <c:title>
          <c:tx>
            <c:rich>
              <a:bodyPr/>
              <a:lstStyle/>
              <a:p>
                <a:pPr>
                  <a:defRPr lang="ja-JP" sz="1075" b="1" i="0" u="none" strike="noStrike" baseline="0">
                    <a:solidFill>
                      <a:srgbClr val="000000"/>
                    </a:solidFill>
                    <a:latin typeface="Verdana"/>
                    <a:ea typeface="Verdana"/>
                    <a:cs typeface="Verdana"/>
                  </a:defRPr>
                </a:pPr>
                <a:r>
                  <a:rPr lang="en-US" altLang="ja-JP"/>
                  <a:t>Resources</a:t>
                </a:r>
              </a:p>
            </c:rich>
          </c:tx>
          <c:layout>
            <c:manualLayout>
              <c:xMode val="edge"/>
              <c:yMode val="edge"/>
              <c:x val="2.19178082191781E-2"/>
              <c:y val="0.43902485581763501"/>
            </c:manualLayout>
          </c:layout>
          <c:overlay val="0"/>
          <c:spPr>
            <a:noFill/>
            <a:ln w="25400">
              <a:noFill/>
            </a:ln>
          </c:spPr>
        </c:title>
        <c:numFmt formatCode="_(* #,##0_);_(* \(#,##0\);_(* &quot;-&quot;??_);_(@_)" sourceLinked="1"/>
        <c:majorTickMark val="out"/>
        <c:minorTickMark val="none"/>
        <c:tickLblPos val="nextTo"/>
        <c:spPr>
          <a:ln w="3175">
            <a:solidFill>
              <a:srgbClr val="000000"/>
            </a:solidFill>
            <a:prstDash val="solid"/>
          </a:ln>
        </c:spPr>
        <c:txPr>
          <a:bodyPr rot="0" vert="horz"/>
          <a:lstStyle/>
          <a:p>
            <a:pPr>
              <a:defRPr lang="ja-JP" sz="900" b="0" i="0" u="none" strike="noStrike" baseline="0">
                <a:solidFill>
                  <a:srgbClr val="000000"/>
                </a:solidFill>
                <a:latin typeface="Arial"/>
                <a:ea typeface="Arial"/>
                <a:cs typeface="Arial"/>
              </a:defRPr>
            </a:pPr>
            <a:endParaRPr lang="en-US"/>
          </a:p>
        </c:txPr>
        <c:crossAx val="88111104"/>
        <c:crosses val="autoZero"/>
        <c:crossBetween val="between"/>
      </c:valAx>
      <c:dTable>
        <c:showHorzBorder val="1"/>
        <c:showVertBorder val="1"/>
        <c:showOutline val="1"/>
        <c:showKeys val="0"/>
        <c:txPr>
          <a:bodyPr/>
          <a:lstStyle/>
          <a:p>
            <a:pPr rtl="0">
              <a:defRPr lang="ja-JP" sz="1400"/>
            </a:pPr>
            <a:endParaRPr lang="en-US"/>
          </a:p>
        </c:txPr>
      </c:dTable>
      <c:spPr>
        <a:solidFill>
          <a:srgbClr val="CC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7E5B4B8-0B3A-49A4-9092-73EE81037B41}" type="datetimeFigureOut">
              <a:rPr lang="de-DE"/>
              <a:pPr/>
              <a:t>28.09.2015</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B12A1A2-C445-4732-BCD3-F21A58F9451C}" type="slidenum">
              <a:rPr lang="de-DE"/>
              <a:pPr/>
              <a:t>‹#›</a:t>
            </a:fld>
            <a:endParaRPr lang="de-DE"/>
          </a:p>
        </p:txBody>
      </p:sp>
    </p:spTree>
    <p:extLst>
      <p:ext uri="{BB962C8B-B14F-4D97-AF65-F5344CB8AC3E}">
        <p14:creationId xmlns:p14="http://schemas.microsoft.com/office/powerpoint/2010/main" val="2657200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6575" cy="511175"/>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ltLang="en-US"/>
          </a:p>
        </p:txBody>
      </p:sp>
      <p:sp>
        <p:nvSpPr>
          <p:cNvPr id="36867" name="Rectangle 3"/>
          <p:cNvSpPr>
            <a:spLocks noGrp="1" noChangeArrowheads="1"/>
          </p:cNvSpPr>
          <p:nvPr>
            <p:ph type="dt" idx="1"/>
          </p:nvPr>
        </p:nvSpPr>
        <p:spPr bwMode="auto">
          <a:xfrm>
            <a:off x="4021138" y="0"/>
            <a:ext cx="3076575" cy="511175"/>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en-US"/>
          </a:p>
        </p:txBody>
      </p:sp>
      <p:sp>
        <p:nvSpPr>
          <p:cNvPr id="3584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09613" y="4860925"/>
            <a:ext cx="5680075" cy="4605338"/>
          </a:xfrm>
          <a:prstGeom prst="rect">
            <a:avLst/>
          </a:prstGeom>
          <a:noFill/>
          <a:ln>
            <a:noFill/>
          </a:ln>
          <a:effectLst/>
          <a:extLst/>
        </p:spPr>
        <p:txBody>
          <a:bodyPr vert="horz" wrap="square" lIns="99048" tIns="49524" rIns="99048" bIns="4952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721850"/>
            <a:ext cx="3076575" cy="511175"/>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ltLang="en-US"/>
          </a:p>
        </p:txBody>
      </p:sp>
      <p:sp>
        <p:nvSpPr>
          <p:cNvPr id="36871" name="Rectangle 7"/>
          <p:cNvSpPr>
            <a:spLocks noGrp="1" noChangeArrowheads="1"/>
          </p:cNvSpPr>
          <p:nvPr>
            <p:ph type="sldNum" sz="quarter" idx="5"/>
          </p:nvPr>
        </p:nvSpPr>
        <p:spPr bwMode="auto">
          <a:xfrm>
            <a:off x="4021138" y="9721850"/>
            <a:ext cx="3076575" cy="511175"/>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algn="r" defTabSz="990600">
              <a:defRPr sz="1300"/>
            </a:lvl1pPr>
          </a:lstStyle>
          <a:p>
            <a:fld id="{7BEA2FBA-D2F1-4141-A8B3-CE47F757957D}" type="slidenum">
              <a:rPr lang="en-US" altLang="en-US"/>
              <a:pPr/>
              <a:t>‹#›</a:t>
            </a:fld>
            <a:endParaRPr lang="en-US" altLang="en-US"/>
          </a:p>
        </p:txBody>
      </p:sp>
    </p:spTree>
    <p:extLst>
      <p:ext uri="{BB962C8B-B14F-4D97-AF65-F5344CB8AC3E}">
        <p14:creationId xmlns:p14="http://schemas.microsoft.com/office/powerpoint/2010/main" val="514793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7BEA2FBA-D2F1-4141-A8B3-CE47F757957D}" type="slidenum">
              <a:rPr lang="en-US" altLang="en-US" smtClean="0"/>
              <a:pPr/>
              <a:t>3</a:t>
            </a:fld>
            <a:endParaRPr lang="en-US" altLang="en-US"/>
          </a:p>
        </p:txBody>
      </p:sp>
    </p:spTree>
    <p:extLst>
      <p:ext uri="{BB962C8B-B14F-4D97-AF65-F5344CB8AC3E}">
        <p14:creationId xmlns:p14="http://schemas.microsoft.com/office/powerpoint/2010/main" val="301879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tabLst>
                <a:tab pos="0" algn="l"/>
                <a:tab pos="935038" algn="l"/>
                <a:tab pos="1871663" algn="l"/>
                <a:tab pos="2808288" algn="l"/>
                <a:tab pos="3746500" algn="l"/>
                <a:tab pos="4683125" algn="l"/>
                <a:tab pos="5619750" algn="l"/>
                <a:tab pos="6556375" algn="l"/>
                <a:tab pos="7493000" algn="l"/>
                <a:tab pos="8429625" algn="l"/>
                <a:tab pos="9367838" algn="l"/>
                <a:tab pos="10304463" algn="l"/>
              </a:tabLst>
              <a:defRPr sz="2400">
                <a:solidFill>
                  <a:schemeClr val="tx1"/>
                </a:solidFill>
                <a:latin typeface="Times" charset="0"/>
                <a:ea typeface="MS PGothic" pitchFamily="34" charset="-128"/>
              </a:defRPr>
            </a:lvl1pPr>
            <a:lvl2pPr marL="742950" indent="-285750" defTabSz="990600">
              <a:tabLst>
                <a:tab pos="0" algn="l"/>
                <a:tab pos="935038" algn="l"/>
                <a:tab pos="1871663" algn="l"/>
                <a:tab pos="2808288" algn="l"/>
                <a:tab pos="3746500" algn="l"/>
                <a:tab pos="4683125" algn="l"/>
                <a:tab pos="5619750" algn="l"/>
                <a:tab pos="6556375" algn="l"/>
                <a:tab pos="7493000" algn="l"/>
                <a:tab pos="8429625" algn="l"/>
                <a:tab pos="9367838" algn="l"/>
                <a:tab pos="10304463" algn="l"/>
              </a:tabLst>
              <a:defRPr sz="2400">
                <a:solidFill>
                  <a:schemeClr val="tx1"/>
                </a:solidFill>
                <a:latin typeface="Times" charset="0"/>
                <a:ea typeface="MS PGothic" pitchFamily="34" charset="-128"/>
              </a:defRPr>
            </a:lvl2pPr>
            <a:lvl3pPr marL="1143000" indent="-228600" defTabSz="990600">
              <a:tabLst>
                <a:tab pos="0" algn="l"/>
                <a:tab pos="935038" algn="l"/>
                <a:tab pos="1871663" algn="l"/>
                <a:tab pos="2808288" algn="l"/>
                <a:tab pos="3746500" algn="l"/>
                <a:tab pos="4683125" algn="l"/>
                <a:tab pos="5619750" algn="l"/>
                <a:tab pos="6556375" algn="l"/>
                <a:tab pos="7493000" algn="l"/>
                <a:tab pos="8429625" algn="l"/>
                <a:tab pos="9367838" algn="l"/>
                <a:tab pos="10304463" algn="l"/>
              </a:tabLst>
              <a:defRPr sz="2400">
                <a:solidFill>
                  <a:schemeClr val="tx1"/>
                </a:solidFill>
                <a:latin typeface="Times" charset="0"/>
                <a:ea typeface="MS PGothic" pitchFamily="34" charset="-128"/>
              </a:defRPr>
            </a:lvl3pPr>
            <a:lvl4pPr marL="1600200" indent="-228600" defTabSz="990600">
              <a:tabLst>
                <a:tab pos="0" algn="l"/>
                <a:tab pos="935038" algn="l"/>
                <a:tab pos="1871663" algn="l"/>
                <a:tab pos="2808288" algn="l"/>
                <a:tab pos="3746500" algn="l"/>
                <a:tab pos="4683125" algn="l"/>
                <a:tab pos="5619750" algn="l"/>
                <a:tab pos="6556375" algn="l"/>
                <a:tab pos="7493000" algn="l"/>
                <a:tab pos="8429625" algn="l"/>
                <a:tab pos="9367838" algn="l"/>
                <a:tab pos="10304463" algn="l"/>
              </a:tabLst>
              <a:defRPr sz="2400">
                <a:solidFill>
                  <a:schemeClr val="tx1"/>
                </a:solidFill>
                <a:latin typeface="Times" charset="0"/>
                <a:ea typeface="MS PGothic" pitchFamily="34" charset="-128"/>
              </a:defRPr>
            </a:lvl4pPr>
            <a:lvl5pPr marL="2057400" indent="-228600" defTabSz="990600">
              <a:tabLst>
                <a:tab pos="0" algn="l"/>
                <a:tab pos="935038" algn="l"/>
                <a:tab pos="1871663" algn="l"/>
                <a:tab pos="2808288" algn="l"/>
                <a:tab pos="3746500" algn="l"/>
                <a:tab pos="4683125" algn="l"/>
                <a:tab pos="5619750" algn="l"/>
                <a:tab pos="6556375" algn="l"/>
                <a:tab pos="7493000" algn="l"/>
                <a:tab pos="8429625" algn="l"/>
                <a:tab pos="9367838" algn="l"/>
                <a:tab pos="10304463" algn="l"/>
              </a:tabLst>
              <a:defRPr sz="2400">
                <a:solidFill>
                  <a:schemeClr val="tx1"/>
                </a:solidFill>
                <a:latin typeface="Times" charset="0"/>
                <a:ea typeface="MS PGothic" pitchFamily="34" charset="-128"/>
              </a:defRPr>
            </a:lvl5pPr>
            <a:lvl6pPr marL="2514600" indent="-228600" algn="ctr" defTabSz="990600" eaLnBrk="0" fontAlgn="base" hangingPunct="0">
              <a:spcBef>
                <a:spcPct val="0"/>
              </a:spcBef>
              <a:spcAft>
                <a:spcPct val="0"/>
              </a:spcAft>
              <a:tabLst>
                <a:tab pos="0" algn="l"/>
                <a:tab pos="935038" algn="l"/>
                <a:tab pos="1871663" algn="l"/>
                <a:tab pos="2808288" algn="l"/>
                <a:tab pos="3746500" algn="l"/>
                <a:tab pos="4683125" algn="l"/>
                <a:tab pos="5619750" algn="l"/>
                <a:tab pos="6556375" algn="l"/>
                <a:tab pos="7493000" algn="l"/>
                <a:tab pos="8429625" algn="l"/>
                <a:tab pos="9367838" algn="l"/>
                <a:tab pos="10304463" algn="l"/>
              </a:tabLst>
              <a:defRPr sz="2400">
                <a:solidFill>
                  <a:schemeClr val="tx1"/>
                </a:solidFill>
                <a:latin typeface="Times" charset="0"/>
                <a:ea typeface="MS PGothic" pitchFamily="34" charset="-128"/>
              </a:defRPr>
            </a:lvl6pPr>
            <a:lvl7pPr marL="2971800" indent="-228600" algn="ctr" defTabSz="990600" eaLnBrk="0" fontAlgn="base" hangingPunct="0">
              <a:spcBef>
                <a:spcPct val="0"/>
              </a:spcBef>
              <a:spcAft>
                <a:spcPct val="0"/>
              </a:spcAft>
              <a:tabLst>
                <a:tab pos="0" algn="l"/>
                <a:tab pos="935038" algn="l"/>
                <a:tab pos="1871663" algn="l"/>
                <a:tab pos="2808288" algn="l"/>
                <a:tab pos="3746500" algn="l"/>
                <a:tab pos="4683125" algn="l"/>
                <a:tab pos="5619750" algn="l"/>
                <a:tab pos="6556375" algn="l"/>
                <a:tab pos="7493000" algn="l"/>
                <a:tab pos="8429625" algn="l"/>
                <a:tab pos="9367838" algn="l"/>
                <a:tab pos="10304463" algn="l"/>
              </a:tabLst>
              <a:defRPr sz="2400">
                <a:solidFill>
                  <a:schemeClr val="tx1"/>
                </a:solidFill>
                <a:latin typeface="Times" charset="0"/>
                <a:ea typeface="MS PGothic" pitchFamily="34" charset="-128"/>
              </a:defRPr>
            </a:lvl7pPr>
            <a:lvl8pPr marL="3429000" indent="-228600" algn="ctr" defTabSz="990600" eaLnBrk="0" fontAlgn="base" hangingPunct="0">
              <a:spcBef>
                <a:spcPct val="0"/>
              </a:spcBef>
              <a:spcAft>
                <a:spcPct val="0"/>
              </a:spcAft>
              <a:tabLst>
                <a:tab pos="0" algn="l"/>
                <a:tab pos="935038" algn="l"/>
                <a:tab pos="1871663" algn="l"/>
                <a:tab pos="2808288" algn="l"/>
                <a:tab pos="3746500" algn="l"/>
                <a:tab pos="4683125" algn="l"/>
                <a:tab pos="5619750" algn="l"/>
                <a:tab pos="6556375" algn="l"/>
                <a:tab pos="7493000" algn="l"/>
                <a:tab pos="8429625" algn="l"/>
                <a:tab pos="9367838" algn="l"/>
                <a:tab pos="10304463" algn="l"/>
              </a:tabLst>
              <a:defRPr sz="2400">
                <a:solidFill>
                  <a:schemeClr val="tx1"/>
                </a:solidFill>
                <a:latin typeface="Times" charset="0"/>
                <a:ea typeface="MS PGothic" pitchFamily="34" charset="-128"/>
              </a:defRPr>
            </a:lvl8pPr>
            <a:lvl9pPr marL="3886200" indent="-228600" algn="ctr" defTabSz="990600" eaLnBrk="0" fontAlgn="base" hangingPunct="0">
              <a:spcBef>
                <a:spcPct val="0"/>
              </a:spcBef>
              <a:spcAft>
                <a:spcPct val="0"/>
              </a:spcAft>
              <a:tabLst>
                <a:tab pos="0" algn="l"/>
                <a:tab pos="935038" algn="l"/>
                <a:tab pos="1871663" algn="l"/>
                <a:tab pos="2808288" algn="l"/>
                <a:tab pos="3746500" algn="l"/>
                <a:tab pos="4683125" algn="l"/>
                <a:tab pos="5619750" algn="l"/>
                <a:tab pos="6556375" algn="l"/>
                <a:tab pos="7493000" algn="l"/>
                <a:tab pos="8429625" algn="l"/>
                <a:tab pos="9367838" algn="l"/>
                <a:tab pos="10304463" algn="l"/>
              </a:tabLst>
              <a:defRPr sz="2400">
                <a:solidFill>
                  <a:schemeClr val="tx1"/>
                </a:solidFill>
                <a:latin typeface="Times" charset="0"/>
                <a:ea typeface="MS PGothic" pitchFamily="34" charset="-128"/>
              </a:defRPr>
            </a:lvl9pPr>
          </a:lstStyle>
          <a:p>
            <a:pPr eaLnBrk="1" hangingPunct="1"/>
            <a:fld id="{7E38F19D-01DB-42B4-B711-9A44B44C56B0}" type="slidenum">
              <a:rPr lang="en-ZA" altLang="ja-JP" sz="1300">
                <a:solidFill>
                  <a:srgbClr val="000000"/>
                </a:solidFill>
                <a:latin typeface="Arial" pitchFamily="34" charset="0"/>
                <a:cs typeface="Arial" pitchFamily="34" charset="0"/>
              </a:rPr>
              <a:pPr eaLnBrk="1" hangingPunct="1"/>
              <a:t>9</a:t>
            </a:fld>
            <a:endParaRPr lang="en-ZA" altLang="ja-JP" sz="1300">
              <a:solidFill>
                <a:srgbClr val="000000"/>
              </a:solidFill>
              <a:latin typeface="Arial" pitchFamily="34" charset="0"/>
              <a:cs typeface="Arial" pitchFamily="34" charset="0"/>
            </a:endParaRPr>
          </a:p>
        </p:txBody>
      </p:sp>
      <p:sp>
        <p:nvSpPr>
          <p:cNvPr id="40963" name="Rectangle 1"/>
          <p:cNvSpPr>
            <a:spLocks noGrp="1" noRot="1" noChangeAspect="1" noChangeArrowheads="1" noTextEdit="1"/>
          </p:cNvSpPr>
          <p:nvPr>
            <p:ph type="sldImg"/>
          </p:nvPr>
        </p:nvSpPr>
        <p:spPr>
          <a:xfrm>
            <a:off x="654050" y="793750"/>
            <a:ext cx="5289550" cy="3968750"/>
          </a:xfrm>
          <a:ln/>
        </p:spPr>
      </p:sp>
      <p:sp>
        <p:nvSpPr>
          <p:cNvPr id="40964" name="Text Box 2"/>
          <p:cNvSpPr>
            <a:spLocks noGrp="1" noChangeArrowheads="1"/>
          </p:cNvSpPr>
          <p:nvPr>
            <p:ph type="body" idx="1"/>
          </p:nvPr>
        </p:nvSpPr>
        <p:spPr>
          <a:xfrm>
            <a:off x="658813" y="5026025"/>
            <a:ext cx="5278437" cy="476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4" tIns="47951" rIns="92214" bIns="47951"/>
          <a:lstStyle/>
          <a:p>
            <a:pPr eaLnBrk="1" hangingPunct="1">
              <a:spcBef>
                <a:spcPts val="463"/>
              </a:spcBef>
              <a:tabLst>
                <a:tab pos="0" algn="l"/>
                <a:tab pos="935038" algn="l"/>
                <a:tab pos="1871663" algn="l"/>
                <a:tab pos="2808288" algn="l"/>
                <a:tab pos="3746500" algn="l"/>
                <a:tab pos="4683125" algn="l"/>
                <a:tab pos="5619750" algn="l"/>
                <a:tab pos="6556375" algn="l"/>
                <a:tab pos="7493000" algn="l"/>
                <a:tab pos="8429625" algn="l"/>
                <a:tab pos="9367838" algn="l"/>
                <a:tab pos="10304463" algn="l"/>
              </a:tabLst>
            </a:pPr>
            <a:r>
              <a:rPr lang="en-GB" altLang="ja-JP" smtClean="0">
                <a:solidFill>
                  <a:srgbClr val="FF9900"/>
                </a:solidFill>
                <a:latin typeface="Arial" pitchFamily="34" charset="0"/>
                <a:ea typeface="SimSun" pitchFamily="2" charset="-122"/>
              </a:rPr>
              <a:t>GEOSS </a:t>
            </a:r>
            <a:r>
              <a:rPr lang="en-GB" altLang="ja-JP" smtClean="0">
                <a:solidFill>
                  <a:srgbClr val="040000"/>
                </a:solidFill>
                <a:latin typeface="Arial" pitchFamily="34" charset="0"/>
                <a:ea typeface="SimSun" pitchFamily="2" charset="-122"/>
              </a:rPr>
              <a:t>is</a:t>
            </a:r>
            <a:r>
              <a:rPr lang="en-GB" altLang="ja-JP" smtClean="0">
                <a:solidFill>
                  <a:srgbClr val="FFCC00"/>
                </a:solidFill>
                <a:latin typeface="Arial" pitchFamily="34" charset="0"/>
                <a:ea typeface="SimSun" pitchFamily="2" charset="-122"/>
              </a:rPr>
              <a:t> </a:t>
            </a:r>
            <a:r>
              <a:rPr lang="en-GB" altLang="ja-JP" smtClean="0">
                <a:solidFill>
                  <a:srgbClr val="040000"/>
                </a:solidFill>
                <a:latin typeface="Arial" pitchFamily="34" charset="0"/>
                <a:ea typeface="SimSun" pitchFamily="2" charset="-122"/>
              </a:rPr>
              <a:t>a global distributed system,</a:t>
            </a:r>
            <a:r>
              <a:rPr lang="en-US" altLang="ja-JP" smtClean="0">
                <a:latin typeface="Arial" pitchFamily="34" charset="0"/>
                <a:ea typeface="SimSun" pitchFamily="2" charset="-122"/>
              </a:rPr>
              <a:t> including satellite observation systems, Global in situ networks and systems, </a:t>
            </a:r>
            <a:r>
              <a:rPr lang="en-GB" altLang="ja-JP" smtClean="0">
                <a:solidFill>
                  <a:srgbClr val="CC6633"/>
                </a:solidFill>
                <a:latin typeface="Arial" pitchFamily="34" charset="0"/>
                <a:ea typeface="SimSun" pitchFamily="2" charset="-122"/>
              </a:rPr>
              <a:t>And local and regional in situ networks. </a:t>
            </a:r>
          </a:p>
          <a:p>
            <a:pPr eaLnBrk="1" hangingPunct="1">
              <a:spcBef>
                <a:spcPts val="463"/>
              </a:spcBef>
              <a:tabLst>
                <a:tab pos="0" algn="l"/>
                <a:tab pos="935038" algn="l"/>
                <a:tab pos="1871663" algn="l"/>
                <a:tab pos="2808288" algn="l"/>
                <a:tab pos="3746500" algn="l"/>
                <a:tab pos="4683125" algn="l"/>
                <a:tab pos="5619750" algn="l"/>
                <a:tab pos="6556375" algn="l"/>
                <a:tab pos="7493000" algn="l"/>
                <a:tab pos="8429625" algn="l"/>
                <a:tab pos="9367838" algn="l"/>
                <a:tab pos="10304463" algn="l"/>
              </a:tabLst>
            </a:pPr>
            <a:r>
              <a:rPr lang="en-GB" altLang="ja-JP" smtClean="0">
                <a:solidFill>
                  <a:srgbClr val="FF9900"/>
                </a:solidFill>
                <a:latin typeface="Arial" pitchFamily="34" charset="0"/>
                <a:ea typeface="SimSun" pitchFamily="2" charset="-122"/>
              </a:rPr>
              <a:t>GEOSS </a:t>
            </a:r>
            <a:r>
              <a:rPr lang="en-GB" altLang="ja-JP" smtClean="0">
                <a:solidFill>
                  <a:srgbClr val="040000"/>
                </a:solidFill>
                <a:latin typeface="Arial" pitchFamily="34" charset="0"/>
                <a:ea typeface="SimSun" pitchFamily="2" charset="-122"/>
              </a:rPr>
              <a:t>will deliver the benefits of EO to both data &amp; information providers and consumers world wide.</a:t>
            </a:r>
          </a:p>
        </p:txBody>
      </p:sp>
    </p:spTree>
    <p:extLst>
      <p:ext uri="{BB962C8B-B14F-4D97-AF65-F5344CB8AC3E}">
        <p14:creationId xmlns:p14="http://schemas.microsoft.com/office/powerpoint/2010/main" val="238809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7BEA2FBA-D2F1-4141-A8B3-CE47F757957D}" type="slidenum">
              <a:rPr lang="en-US" altLang="en-US" smtClean="0"/>
              <a:pPr/>
              <a:t>16</a:t>
            </a:fld>
            <a:endParaRPr lang="en-US" altLang="en-US"/>
          </a:p>
        </p:txBody>
      </p:sp>
    </p:spTree>
    <p:extLst>
      <p:ext uri="{BB962C8B-B14F-4D97-AF65-F5344CB8AC3E}">
        <p14:creationId xmlns:p14="http://schemas.microsoft.com/office/powerpoint/2010/main" val="379416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0" name="Rectangle 10"/>
          <p:cNvSpPr>
            <a:spLocks noGrp="1" noChangeArrowheads="1"/>
          </p:cNvSpPr>
          <p:nvPr>
            <p:ph type="ctrTitle"/>
          </p:nvPr>
        </p:nvSpPr>
        <p:spPr>
          <a:xfrm>
            <a:off x="685800" y="2895600"/>
            <a:ext cx="4953000" cy="1143000"/>
          </a:xfrm>
        </p:spPr>
        <p:txBody>
          <a:bodyPr/>
          <a:lstStyle>
            <a:lvl1pPr>
              <a:defRPr sz="3600"/>
            </a:lvl1pPr>
          </a:lstStyle>
          <a:p>
            <a:pPr lvl="0"/>
            <a:r>
              <a:rPr lang="en-US" altLang="en-US" noProof="0" smtClean="0"/>
              <a:t>Click to edit Master title style</a:t>
            </a:r>
          </a:p>
        </p:txBody>
      </p:sp>
      <p:sp>
        <p:nvSpPr>
          <p:cNvPr id="5131" name="Rectangle 11"/>
          <p:cNvSpPr>
            <a:spLocks noGrp="1" noChangeArrowheads="1"/>
          </p:cNvSpPr>
          <p:nvPr>
            <p:ph type="subTitle" idx="1"/>
          </p:nvPr>
        </p:nvSpPr>
        <p:spPr>
          <a:xfrm>
            <a:off x="685800" y="4191000"/>
            <a:ext cx="6400800" cy="1752600"/>
          </a:xfrm>
        </p:spPr>
        <p:txBody>
          <a:bodyPr/>
          <a:lstStyle>
            <a:lvl1pPr marL="0" indent="0">
              <a:buFontTx/>
              <a:buNone/>
              <a:defRPr sz="1800"/>
            </a:lvl1pPr>
          </a:lstStyle>
          <a:p>
            <a:pPr lvl="0"/>
            <a:r>
              <a:rPr lang="en-US" altLang="en-US" noProof="0" smtClean="0"/>
              <a:t>Click to edit Master subtitle style</a:t>
            </a:r>
          </a:p>
        </p:txBody>
      </p:sp>
      <p:sp>
        <p:nvSpPr>
          <p:cNvPr id="4" name="Date Placeholder 3"/>
          <p:cNvSpPr>
            <a:spLocks noGrp="1" noChangeArrowheads="1"/>
          </p:cNvSpPr>
          <p:nvPr>
            <p:ph type="dt" sz="half" idx="10"/>
          </p:nvPr>
        </p:nvSpPr>
        <p:spPr bwMode="auto">
          <a:xfrm>
            <a:off x="6858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5" name="Footer Placeholder 4"/>
          <p:cNvSpPr>
            <a:spLocks noGrp="1" noChangeArrowheads="1"/>
          </p:cNvSpPr>
          <p:nvPr>
            <p:ph type="ftr" sz="quarter" idx="11"/>
          </p:nvPr>
        </p:nvSpPr>
        <p:spPr bwMode="auto">
          <a:xfrm>
            <a:off x="3124200" y="6248400"/>
            <a:ext cx="2895600" cy="457200"/>
          </a:xfrm>
          <a:prstGeom prst="rect">
            <a:avLst/>
          </a:prstGeom>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 name="Slide Number Placeholder 5"/>
          <p:cNvSpPr>
            <a:spLocks noGrp="1" noChangeArrowheads="1"/>
          </p:cNvSpPr>
          <p:nvPr>
            <p:ph type="sldNum" sz="quarter" idx="12"/>
          </p:nvPr>
        </p:nvSpPr>
        <p:spPr bwMode="auto">
          <a:xfrm>
            <a:off x="65532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r">
              <a:defRPr sz="1400"/>
            </a:lvl1pPr>
          </a:lstStyle>
          <a:p>
            <a:fld id="{3BC194A8-081C-463C-8BE6-E6714627093F}" type="slidenum">
              <a:rPr lang="en-US" altLang="en-US"/>
              <a:pPr/>
              <a:t>‹#›</a:t>
            </a:fld>
            <a:endParaRPr lang="en-US" altLang="en-US"/>
          </a:p>
        </p:txBody>
      </p:sp>
    </p:spTree>
    <p:extLst>
      <p:ext uri="{BB962C8B-B14F-4D97-AF65-F5344CB8AC3E}">
        <p14:creationId xmlns:p14="http://schemas.microsoft.com/office/powerpoint/2010/main" val="260182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986313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539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68764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25047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9843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838200"/>
            <a:ext cx="20764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838200"/>
            <a:ext cx="60769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19702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724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2098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2312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Tahoma" pitchFamily="34" charset="0"/>
                <a:ea typeface="+mn-ea"/>
                <a:cs typeface="+mn-cs"/>
              </a:defRPr>
            </a:lvl1pPr>
          </a:lstStyle>
          <a:p>
            <a:pPr algn="l" eaLnBrk="1" hangingPunct="1">
              <a:defRPr/>
            </a:pPr>
            <a:endParaRPr lang="en-US" sz="2000" b="1" u="sng">
              <a:solidFill>
                <a:srgbClr val="000000"/>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Tahoma" pitchFamily="34" charset="0"/>
                <a:ea typeface="+mn-ea"/>
                <a:cs typeface="+mn-cs"/>
              </a:defRPr>
            </a:lvl1pPr>
          </a:lstStyle>
          <a:p>
            <a:pPr algn="l" eaLnBrk="1" hangingPunct="1">
              <a:defRPr/>
            </a:pPr>
            <a:endParaRPr lang="en-US" sz="2000" b="1" u="sng">
              <a:solidFill>
                <a:srgbClr val="000000"/>
              </a:solidFill>
            </a:endParaRPr>
          </a:p>
        </p:txBody>
      </p:sp>
    </p:spTree>
    <p:extLst>
      <p:ext uri="{BB962C8B-B14F-4D97-AF65-F5344CB8AC3E}">
        <p14:creationId xmlns:p14="http://schemas.microsoft.com/office/powerpoint/2010/main" val="26416660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8450" y="950913"/>
            <a:ext cx="8739188" cy="611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93688" y="1638300"/>
            <a:ext cx="4276725"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2813" y="1638300"/>
            <a:ext cx="4276725"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19088" y="6500813"/>
            <a:ext cx="2233612" cy="215900"/>
          </a:xfrm>
          <a:prstGeom prst="rect">
            <a:avLst/>
          </a:prstGeom>
        </p:spPr>
        <p:txBody>
          <a:bodyPr/>
          <a:lstStyle>
            <a:lvl1pPr>
              <a:defRPr/>
            </a:lvl1pPr>
          </a:lstStyle>
          <a:p>
            <a:pPr algn="l" eaLnBrk="1" hangingPunct="1">
              <a:defRPr/>
            </a:pPr>
            <a:endParaRPr lang="en-GB" sz="2000" b="1" u="sng">
              <a:solidFill>
                <a:srgbClr val="000000"/>
              </a:solidFill>
              <a:latin typeface="Tahoma" panose="020B0604030504040204" pitchFamily="34" charset="0"/>
            </a:endParaRPr>
          </a:p>
        </p:txBody>
      </p:sp>
    </p:spTree>
    <p:extLst>
      <p:ext uri="{BB962C8B-B14F-4D97-AF65-F5344CB8AC3E}">
        <p14:creationId xmlns:p14="http://schemas.microsoft.com/office/powerpoint/2010/main" val="1405847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4023443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5450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327348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4489991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2057400"/>
            <a:ext cx="3808413" cy="3808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6613" y="2057400"/>
            <a:ext cx="3810000" cy="3808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699499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72151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7430968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6932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6495374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9857161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70286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838200"/>
            <a:ext cx="1941513" cy="502761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838200"/>
            <a:ext cx="5676900" cy="502761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952379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838200"/>
            <a:ext cx="7770813" cy="11414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2057400"/>
            <a:ext cx="3808413" cy="38084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6613" y="2057400"/>
            <a:ext cx="3810000" cy="38084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53685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688041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838200"/>
            <a:ext cx="7770813" cy="1141413"/>
          </a:xfrm>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722280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kumimoji="1">
                <a:latin typeface="Arial" charset="0"/>
                <a:cs typeface="Arial Unicode MS" pitchFamily="34" charset="-128"/>
              </a:defRPr>
            </a:lvl1pPr>
          </a:lstStyle>
          <a:p>
            <a:pPr>
              <a:defRPr/>
            </a:pPr>
            <a:endParaRPr lang="en-GB" altLang="en-US"/>
          </a:p>
        </p:txBody>
      </p:sp>
      <p:sp>
        <p:nvSpPr>
          <p:cNvPr id="5" name="Footer Placeholder 4"/>
          <p:cNvSpPr>
            <a:spLocks noGrp="1"/>
          </p:cNvSpPr>
          <p:nvPr>
            <p:ph type="ftr" sz="quarter" idx="11"/>
          </p:nvPr>
        </p:nvSpPr>
        <p:spPr/>
        <p:txBody>
          <a:bodyPr/>
          <a:lstStyle>
            <a:lvl1pPr algn="l">
              <a:defRPr kumimoji="1">
                <a:latin typeface="Arial" charset="0"/>
                <a:cs typeface="Arial Unicode MS" pitchFamily="34" charset="-128"/>
              </a:defRPr>
            </a:lvl1pPr>
          </a:lstStyle>
          <a:p>
            <a:pPr>
              <a:defRPr/>
            </a:pPr>
            <a:r>
              <a:rPr lang="en-GB" altLang="en-US"/>
              <a:t>© GEO Secretariat</a:t>
            </a:r>
          </a:p>
        </p:txBody>
      </p:sp>
      <p:sp>
        <p:nvSpPr>
          <p:cNvPr id="6" name="Slide Number Placeholder 5"/>
          <p:cNvSpPr>
            <a:spLocks noGrp="1"/>
          </p:cNvSpPr>
          <p:nvPr>
            <p:ph type="sldNum" sz="quarter" idx="12"/>
          </p:nvPr>
        </p:nvSpPr>
        <p:spPr/>
        <p:txBody>
          <a:bodyPr/>
          <a:lstStyle>
            <a:lvl1pPr>
              <a:defRPr kumimoji="1">
                <a:latin typeface="Arial" charset="0"/>
                <a:cs typeface="Arial Unicode MS" pitchFamily="34" charset="-128"/>
              </a:defRPr>
            </a:lvl1pPr>
          </a:lstStyle>
          <a:p>
            <a:pPr>
              <a:defRPr/>
            </a:pPr>
            <a:r>
              <a:rPr lang="en-GB" altLang="en-US" dirty="0" smtClean="0"/>
              <a:t>Page </a:t>
            </a:r>
            <a:fld id="{B98C72E7-20F4-4281-8815-46407C5893A2}" type="slidenum">
              <a:rPr lang="en-GB" altLang="en-US" smtClean="0"/>
              <a:pPr>
                <a:defRPr/>
              </a:pPr>
              <a:t>‹#›</a:t>
            </a:fld>
            <a:endParaRPr lang="en-GB" altLang="en-US" dirty="0"/>
          </a:p>
        </p:txBody>
      </p:sp>
    </p:spTree>
    <p:extLst>
      <p:ext uri="{BB962C8B-B14F-4D97-AF65-F5344CB8AC3E}">
        <p14:creationId xmlns:p14="http://schemas.microsoft.com/office/powerpoint/2010/main" val="29411232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5948631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kumimoji="1">
                <a:latin typeface="Arial" charset="0"/>
                <a:cs typeface="Arial Unicode MS" pitchFamily="34" charset="-128"/>
              </a:defRPr>
            </a:lvl1pPr>
          </a:lstStyle>
          <a:p>
            <a:pPr>
              <a:defRPr/>
            </a:pPr>
            <a:endParaRPr lang="en-GB" altLang="en-US"/>
          </a:p>
        </p:txBody>
      </p:sp>
      <p:sp>
        <p:nvSpPr>
          <p:cNvPr id="5" name="Footer Placeholder 4"/>
          <p:cNvSpPr>
            <a:spLocks noGrp="1"/>
          </p:cNvSpPr>
          <p:nvPr>
            <p:ph type="ftr" sz="quarter" idx="11"/>
          </p:nvPr>
        </p:nvSpPr>
        <p:spPr/>
        <p:txBody>
          <a:bodyPr/>
          <a:lstStyle>
            <a:lvl1pPr algn="l">
              <a:defRPr kumimoji="1">
                <a:latin typeface="Arial" charset="0"/>
                <a:cs typeface="Arial Unicode MS" pitchFamily="34" charset="-128"/>
              </a:defRPr>
            </a:lvl1pPr>
          </a:lstStyle>
          <a:p>
            <a:pPr>
              <a:defRPr/>
            </a:pPr>
            <a:r>
              <a:rPr lang="en-GB" altLang="en-US"/>
              <a:t>© GEO Secretariat</a:t>
            </a:r>
          </a:p>
        </p:txBody>
      </p:sp>
      <p:sp>
        <p:nvSpPr>
          <p:cNvPr id="6" name="Slide Number Placeholder 5"/>
          <p:cNvSpPr>
            <a:spLocks noGrp="1"/>
          </p:cNvSpPr>
          <p:nvPr>
            <p:ph type="sldNum" sz="quarter" idx="12"/>
          </p:nvPr>
        </p:nvSpPr>
        <p:spPr/>
        <p:txBody>
          <a:bodyPr/>
          <a:lstStyle>
            <a:lvl1pPr>
              <a:defRPr kumimoji="1">
                <a:latin typeface="Arial" charset="0"/>
                <a:cs typeface="Arial Unicode MS" pitchFamily="34" charset="-128"/>
              </a:defRPr>
            </a:lvl1pPr>
          </a:lstStyle>
          <a:p>
            <a:pPr>
              <a:defRPr/>
            </a:pPr>
            <a:r>
              <a:rPr lang="en-GB" altLang="en-US" dirty="0" smtClean="0"/>
              <a:t>Page </a:t>
            </a:r>
            <a:fld id="{239D7BD7-6BA9-46A4-A299-30699BFFAAE2}" type="slidenum">
              <a:rPr lang="en-GB" altLang="en-US" smtClean="0"/>
              <a:pPr>
                <a:defRPr/>
              </a:pPr>
              <a:t>‹#›</a:t>
            </a:fld>
            <a:endParaRPr lang="en-GB" altLang="en-US" dirty="0"/>
          </a:p>
        </p:txBody>
      </p:sp>
    </p:spTree>
    <p:extLst>
      <p:ext uri="{BB962C8B-B14F-4D97-AF65-F5344CB8AC3E}">
        <p14:creationId xmlns:p14="http://schemas.microsoft.com/office/powerpoint/2010/main" val="12960402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93688" y="1638300"/>
            <a:ext cx="4276725"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22813" y="1638300"/>
            <a:ext cx="4276725"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kumimoji="1">
                <a:latin typeface="Arial" charset="0"/>
                <a:cs typeface="Arial Unicode MS" pitchFamily="34" charset="-128"/>
              </a:defRPr>
            </a:lvl1pPr>
          </a:lstStyle>
          <a:p>
            <a:pPr>
              <a:defRPr/>
            </a:pPr>
            <a:endParaRPr lang="en-GB" altLang="en-US"/>
          </a:p>
        </p:txBody>
      </p:sp>
      <p:sp>
        <p:nvSpPr>
          <p:cNvPr id="6" name="Footer Placeholder 5"/>
          <p:cNvSpPr>
            <a:spLocks noGrp="1"/>
          </p:cNvSpPr>
          <p:nvPr>
            <p:ph type="ftr" sz="quarter" idx="11"/>
          </p:nvPr>
        </p:nvSpPr>
        <p:spPr/>
        <p:txBody>
          <a:bodyPr/>
          <a:lstStyle>
            <a:lvl1pPr algn="l">
              <a:defRPr kumimoji="1">
                <a:latin typeface="Arial" charset="0"/>
                <a:cs typeface="Arial Unicode MS" pitchFamily="34" charset="-128"/>
              </a:defRPr>
            </a:lvl1pPr>
          </a:lstStyle>
          <a:p>
            <a:pPr>
              <a:defRPr/>
            </a:pPr>
            <a:r>
              <a:rPr lang="en-GB" altLang="en-US"/>
              <a:t>© GEO Secretariat</a:t>
            </a:r>
          </a:p>
        </p:txBody>
      </p:sp>
      <p:sp>
        <p:nvSpPr>
          <p:cNvPr id="7" name="Slide Number Placeholder 6"/>
          <p:cNvSpPr>
            <a:spLocks noGrp="1"/>
          </p:cNvSpPr>
          <p:nvPr>
            <p:ph type="sldNum" sz="quarter" idx="12"/>
          </p:nvPr>
        </p:nvSpPr>
        <p:spPr/>
        <p:txBody>
          <a:bodyPr/>
          <a:lstStyle>
            <a:lvl1pPr>
              <a:defRPr kumimoji="1">
                <a:latin typeface="Arial" charset="0"/>
                <a:cs typeface="Arial Unicode MS" pitchFamily="34" charset="-128"/>
              </a:defRPr>
            </a:lvl1pPr>
          </a:lstStyle>
          <a:p>
            <a:pPr>
              <a:defRPr/>
            </a:pPr>
            <a:r>
              <a:rPr lang="en-GB" altLang="en-US"/>
              <a:t>slide </a:t>
            </a:r>
            <a:fld id="{0A9C42CE-33DF-44F1-AE23-C8013D0AF7C3}" type="slidenum">
              <a:rPr lang="en-GB" altLang="en-US"/>
              <a:pPr>
                <a:defRPr/>
              </a:pPr>
              <a:t>‹#›</a:t>
            </a:fld>
            <a:endParaRPr lang="en-GB" altLang="en-US"/>
          </a:p>
        </p:txBody>
      </p:sp>
    </p:spTree>
    <p:extLst>
      <p:ext uri="{BB962C8B-B14F-4D97-AF65-F5344CB8AC3E}">
        <p14:creationId xmlns:p14="http://schemas.microsoft.com/office/powerpoint/2010/main" val="31342892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kumimoji="1">
                <a:latin typeface="Arial" charset="0"/>
                <a:cs typeface="Arial Unicode MS" pitchFamily="34" charset="-128"/>
              </a:defRPr>
            </a:lvl1pPr>
          </a:lstStyle>
          <a:p>
            <a:pPr>
              <a:defRPr/>
            </a:pPr>
            <a:endParaRPr lang="en-GB" altLang="en-US"/>
          </a:p>
        </p:txBody>
      </p:sp>
      <p:sp>
        <p:nvSpPr>
          <p:cNvPr id="8" name="Footer Placeholder 7"/>
          <p:cNvSpPr>
            <a:spLocks noGrp="1"/>
          </p:cNvSpPr>
          <p:nvPr>
            <p:ph type="ftr" sz="quarter" idx="11"/>
          </p:nvPr>
        </p:nvSpPr>
        <p:spPr/>
        <p:txBody>
          <a:bodyPr/>
          <a:lstStyle>
            <a:lvl1pPr algn="l">
              <a:defRPr kumimoji="1">
                <a:latin typeface="Arial" charset="0"/>
                <a:cs typeface="Arial Unicode MS" pitchFamily="34" charset="-128"/>
              </a:defRPr>
            </a:lvl1pPr>
          </a:lstStyle>
          <a:p>
            <a:pPr>
              <a:defRPr/>
            </a:pPr>
            <a:r>
              <a:rPr lang="en-GB" altLang="en-US"/>
              <a:t>© GEO Secretariat</a:t>
            </a:r>
          </a:p>
        </p:txBody>
      </p:sp>
      <p:sp>
        <p:nvSpPr>
          <p:cNvPr id="9" name="Slide Number Placeholder 8"/>
          <p:cNvSpPr>
            <a:spLocks noGrp="1"/>
          </p:cNvSpPr>
          <p:nvPr>
            <p:ph type="sldNum" sz="quarter" idx="12"/>
          </p:nvPr>
        </p:nvSpPr>
        <p:spPr/>
        <p:txBody>
          <a:bodyPr/>
          <a:lstStyle>
            <a:lvl1pPr>
              <a:defRPr kumimoji="1">
                <a:latin typeface="Arial" charset="0"/>
                <a:cs typeface="Arial Unicode MS" pitchFamily="34" charset="-128"/>
              </a:defRPr>
            </a:lvl1pPr>
          </a:lstStyle>
          <a:p>
            <a:pPr>
              <a:defRPr/>
            </a:pPr>
            <a:r>
              <a:rPr lang="en-GB" altLang="en-US"/>
              <a:t>slide </a:t>
            </a:r>
            <a:fld id="{EB0A7416-12DC-4E65-A6A8-BE1BF1F6F195}" type="slidenum">
              <a:rPr lang="en-GB" altLang="en-US"/>
              <a:pPr>
                <a:defRPr/>
              </a:pPr>
              <a:t>‹#›</a:t>
            </a:fld>
            <a:endParaRPr lang="en-GB" altLang="en-US"/>
          </a:p>
        </p:txBody>
      </p:sp>
    </p:spTree>
    <p:extLst>
      <p:ext uri="{BB962C8B-B14F-4D97-AF65-F5344CB8AC3E}">
        <p14:creationId xmlns:p14="http://schemas.microsoft.com/office/powerpoint/2010/main" val="24245638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kumimoji="1">
                <a:latin typeface="Arial" charset="0"/>
                <a:cs typeface="Arial Unicode MS" pitchFamily="34" charset="-128"/>
              </a:defRPr>
            </a:lvl1pPr>
          </a:lstStyle>
          <a:p>
            <a:pPr>
              <a:defRPr/>
            </a:pPr>
            <a:endParaRPr lang="en-GB" altLang="en-US"/>
          </a:p>
        </p:txBody>
      </p:sp>
      <p:sp>
        <p:nvSpPr>
          <p:cNvPr id="4" name="Footer Placeholder 3"/>
          <p:cNvSpPr>
            <a:spLocks noGrp="1"/>
          </p:cNvSpPr>
          <p:nvPr>
            <p:ph type="ftr" sz="quarter" idx="11"/>
          </p:nvPr>
        </p:nvSpPr>
        <p:spPr/>
        <p:txBody>
          <a:bodyPr/>
          <a:lstStyle>
            <a:lvl1pPr algn="l">
              <a:defRPr kumimoji="1">
                <a:latin typeface="Arial" charset="0"/>
                <a:cs typeface="Arial Unicode MS" pitchFamily="34" charset="-128"/>
              </a:defRPr>
            </a:lvl1pPr>
          </a:lstStyle>
          <a:p>
            <a:pPr>
              <a:defRPr/>
            </a:pPr>
            <a:r>
              <a:rPr lang="en-GB" altLang="en-US"/>
              <a:t>© GEO Secretariat</a:t>
            </a:r>
          </a:p>
        </p:txBody>
      </p:sp>
      <p:sp>
        <p:nvSpPr>
          <p:cNvPr id="5" name="Slide Number Placeholder 4"/>
          <p:cNvSpPr>
            <a:spLocks noGrp="1"/>
          </p:cNvSpPr>
          <p:nvPr>
            <p:ph type="sldNum" sz="quarter" idx="12"/>
          </p:nvPr>
        </p:nvSpPr>
        <p:spPr/>
        <p:txBody>
          <a:bodyPr/>
          <a:lstStyle>
            <a:lvl1pPr>
              <a:defRPr kumimoji="1">
                <a:latin typeface="Arial" charset="0"/>
                <a:cs typeface="Arial Unicode MS" pitchFamily="34" charset="-128"/>
              </a:defRPr>
            </a:lvl1pPr>
          </a:lstStyle>
          <a:p>
            <a:pPr>
              <a:defRPr/>
            </a:pPr>
            <a:r>
              <a:rPr lang="en-GB" altLang="en-US"/>
              <a:t>slide </a:t>
            </a:r>
            <a:fld id="{F0F520DA-3207-4F22-8112-587A9E214125}" type="slidenum">
              <a:rPr lang="en-GB" altLang="en-US"/>
              <a:pPr>
                <a:defRPr/>
              </a:pPr>
              <a:t>‹#›</a:t>
            </a:fld>
            <a:endParaRPr lang="en-GB" altLang="en-US"/>
          </a:p>
        </p:txBody>
      </p:sp>
    </p:spTree>
    <p:extLst>
      <p:ext uri="{BB962C8B-B14F-4D97-AF65-F5344CB8AC3E}">
        <p14:creationId xmlns:p14="http://schemas.microsoft.com/office/powerpoint/2010/main" val="18548982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kumimoji="1">
                <a:latin typeface="Arial" charset="0"/>
                <a:cs typeface="Arial Unicode MS" pitchFamily="34" charset="-128"/>
              </a:defRPr>
            </a:lvl1pPr>
          </a:lstStyle>
          <a:p>
            <a:pPr>
              <a:defRPr/>
            </a:pPr>
            <a:endParaRPr lang="en-GB" altLang="en-US"/>
          </a:p>
        </p:txBody>
      </p:sp>
      <p:sp>
        <p:nvSpPr>
          <p:cNvPr id="3" name="Footer Placeholder 2"/>
          <p:cNvSpPr>
            <a:spLocks noGrp="1"/>
          </p:cNvSpPr>
          <p:nvPr>
            <p:ph type="ftr" sz="quarter" idx="11"/>
          </p:nvPr>
        </p:nvSpPr>
        <p:spPr/>
        <p:txBody>
          <a:bodyPr/>
          <a:lstStyle>
            <a:lvl1pPr algn="l">
              <a:defRPr kumimoji="1">
                <a:latin typeface="Arial" charset="0"/>
                <a:cs typeface="Arial Unicode MS" pitchFamily="34" charset="-128"/>
              </a:defRPr>
            </a:lvl1pPr>
          </a:lstStyle>
          <a:p>
            <a:pPr>
              <a:defRPr/>
            </a:pPr>
            <a:r>
              <a:rPr lang="en-GB" altLang="en-US"/>
              <a:t>© GEO Secretariat</a:t>
            </a:r>
          </a:p>
        </p:txBody>
      </p:sp>
      <p:sp>
        <p:nvSpPr>
          <p:cNvPr id="4" name="Slide Number Placeholder 3"/>
          <p:cNvSpPr>
            <a:spLocks noGrp="1"/>
          </p:cNvSpPr>
          <p:nvPr>
            <p:ph type="sldNum" sz="quarter" idx="12"/>
          </p:nvPr>
        </p:nvSpPr>
        <p:spPr/>
        <p:txBody>
          <a:bodyPr/>
          <a:lstStyle>
            <a:lvl1pPr>
              <a:defRPr kumimoji="1">
                <a:latin typeface="Arial" charset="0"/>
                <a:cs typeface="Arial Unicode MS" pitchFamily="34" charset="-128"/>
              </a:defRPr>
            </a:lvl1pPr>
          </a:lstStyle>
          <a:p>
            <a:pPr>
              <a:defRPr/>
            </a:pPr>
            <a:r>
              <a:rPr lang="en-GB" altLang="en-US"/>
              <a:t>slide </a:t>
            </a:r>
            <a:fld id="{4F5153B8-5126-409C-9E03-1EE23646B18F}" type="slidenum">
              <a:rPr lang="en-GB" altLang="en-US"/>
              <a:pPr>
                <a:defRPr/>
              </a:pPr>
              <a:t>‹#›</a:t>
            </a:fld>
            <a:endParaRPr lang="en-GB" altLang="en-US"/>
          </a:p>
        </p:txBody>
      </p:sp>
    </p:spTree>
    <p:extLst>
      <p:ext uri="{BB962C8B-B14F-4D97-AF65-F5344CB8AC3E}">
        <p14:creationId xmlns:p14="http://schemas.microsoft.com/office/powerpoint/2010/main" val="5680350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latin typeface="Arial" charset="0"/>
                <a:cs typeface="Arial Unicode MS" pitchFamily="34" charset="-128"/>
              </a:defRPr>
            </a:lvl1pPr>
          </a:lstStyle>
          <a:p>
            <a:pPr>
              <a:defRPr/>
            </a:pPr>
            <a:endParaRPr lang="en-GB" altLang="en-US"/>
          </a:p>
        </p:txBody>
      </p:sp>
      <p:sp>
        <p:nvSpPr>
          <p:cNvPr id="6" name="Footer Placeholder 5"/>
          <p:cNvSpPr>
            <a:spLocks noGrp="1"/>
          </p:cNvSpPr>
          <p:nvPr>
            <p:ph type="ftr" sz="quarter" idx="11"/>
          </p:nvPr>
        </p:nvSpPr>
        <p:spPr/>
        <p:txBody>
          <a:bodyPr/>
          <a:lstStyle>
            <a:lvl1pPr algn="l">
              <a:defRPr kumimoji="1">
                <a:latin typeface="Arial" charset="0"/>
                <a:cs typeface="Arial Unicode MS" pitchFamily="34" charset="-128"/>
              </a:defRPr>
            </a:lvl1pPr>
          </a:lstStyle>
          <a:p>
            <a:pPr>
              <a:defRPr/>
            </a:pPr>
            <a:r>
              <a:rPr lang="en-GB" altLang="en-US"/>
              <a:t>© GEO Secretariat</a:t>
            </a:r>
          </a:p>
        </p:txBody>
      </p:sp>
      <p:sp>
        <p:nvSpPr>
          <p:cNvPr id="7" name="Slide Number Placeholder 6"/>
          <p:cNvSpPr>
            <a:spLocks noGrp="1"/>
          </p:cNvSpPr>
          <p:nvPr>
            <p:ph type="sldNum" sz="quarter" idx="12"/>
          </p:nvPr>
        </p:nvSpPr>
        <p:spPr/>
        <p:txBody>
          <a:bodyPr/>
          <a:lstStyle>
            <a:lvl1pPr>
              <a:defRPr kumimoji="1">
                <a:latin typeface="Arial" charset="0"/>
                <a:cs typeface="Arial Unicode MS" pitchFamily="34" charset="-128"/>
              </a:defRPr>
            </a:lvl1pPr>
          </a:lstStyle>
          <a:p>
            <a:pPr>
              <a:defRPr/>
            </a:pPr>
            <a:r>
              <a:rPr lang="en-GB" altLang="en-US"/>
              <a:t>slide </a:t>
            </a:r>
            <a:fld id="{BB6ACEF3-0A55-44A6-BC38-C0AD01E032F2}" type="slidenum">
              <a:rPr lang="en-GB" altLang="en-US"/>
              <a:pPr>
                <a:defRPr/>
              </a:pPr>
              <a:t>‹#›</a:t>
            </a:fld>
            <a:endParaRPr lang="en-GB" altLang="en-US"/>
          </a:p>
        </p:txBody>
      </p:sp>
    </p:spTree>
    <p:extLst>
      <p:ext uri="{BB962C8B-B14F-4D97-AF65-F5344CB8AC3E}">
        <p14:creationId xmlns:p14="http://schemas.microsoft.com/office/powerpoint/2010/main" val="30338271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kumimoji="1">
                <a:latin typeface="Arial" charset="0"/>
                <a:cs typeface="Arial Unicode MS" pitchFamily="34" charset="-128"/>
              </a:defRPr>
            </a:lvl1pPr>
          </a:lstStyle>
          <a:p>
            <a:pPr>
              <a:defRPr/>
            </a:pPr>
            <a:endParaRPr lang="en-GB" altLang="en-US"/>
          </a:p>
        </p:txBody>
      </p:sp>
      <p:sp>
        <p:nvSpPr>
          <p:cNvPr id="6" name="Footer Placeholder 5"/>
          <p:cNvSpPr>
            <a:spLocks noGrp="1"/>
          </p:cNvSpPr>
          <p:nvPr>
            <p:ph type="ftr" sz="quarter" idx="11"/>
          </p:nvPr>
        </p:nvSpPr>
        <p:spPr/>
        <p:txBody>
          <a:bodyPr/>
          <a:lstStyle>
            <a:lvl1pPr algn="l">
              <a:defRPr kumimoji="1">
                <a:latin typeface="Arial" charset="0"/>
                <a:cs typeface="Arial Unicode MS" pitchFamily="34" charset="-128"/>
              </a:defRPr>
            </a:lvl1pPr>
          </a:lstStyle>
          <a:p>
            <a:pPr>
              <a:defRPr/>
            </a:pPr>
            <a:r>
              <a:rPr lang="en-GB" altLang="en-US"/>
              <a:t>© GEO Secretariat</a:t>
            </a:r>
          </a:p>
        </p:txBody>
      </p:sp>
      <p:sp>
        <p:nvSpPr>
          <p:cNvPr id="7" name="Slide Number Placeholder 6"/>
          <p:cNvSpPr>
            <a:spLocks noGrp="1"/>
          </p:cNvSpPr>
          <p:nvPr>
            <p:ph type="sldNum" sz="quarter" idx="12"/>
          </p:nvPr>
        </p:nvSpPr>
        <p:spPr/>
        <p:txBody>
          <a:bodyPr/>
          <a:lstStyle>
            <a:lvl1pPr>
              <a:defRPr kumimoji="1">
                <a:latin typeface="Arial" charset="0"/>
                <a:cs typeface="Arial Unicode MS" pitchFamily="34" charset="-128"/>
              </a:defRPr>
            </a:lvl1pPr>
          </a:lstStyle>
          <a:p>
            <a:pPr>
              <a:defRPr/>
            </a:pPr>
            <a:r>
              <a:rPr lang="en-GB" altLang="en-US"/>
              <a:t>slide </a:t>
            </a:r>
            <a:fld id="{DA2F08D5-4B8E-4DA4-8149-9CCE08FB3F88}" type="slidenum">
              <a:rPr lang="en-GB" altLang="en-US"/>
              <a:pPr>
                <a:defRPr/>
              </a:pPr>
              <a:t>‹#›</a:t>
            </a:fld>
            <a:endParaRPr lang="en-GB" altLang="en-US"/>
          </a:p>
        </p:txBody>
      </p:sp>
    </p:spTree>
    <p:extLst>
      <p:ext uri="{BB962C8B-B14F-4D97-AF65-F5344CB8AC3E}">
        <p14:creationId xmlns:p14="http://schemas.microsoft.com/office/powerpoint/2010/main" val="350804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78592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kumimoji="1">
                <a:latin typeface="Arial" charset="0"/>
                <a:cs typeface="Arial Unicode MS" pitchFamily="34" charset="-128"/>
              </a:defRPr>
            </a:lvl1pPr>
          </a:lstStyle>
          <a:p>
            <a:pPr>
              <a:defRPr/>
            </a:pPr>
            <a:endParaRPr lang="en-GB" altLang="en-US"/>
          </a:p>
        </p:txBody>
      </p:sp>
      <p:sp>
        <p:nvSpPr>
          <p:cNvPr id="5" name="Footer Placeholder 4"/>
          <p:cNvSpPr>
            <a:spLocks noGrp="1"/>
          </p:cNvSpPr>
          <p:nvPr>
            <p:ph type="ftr" sz="quarter" idx="11"/>
          </p:nvPr>
        </p:nvSpPr>
        <p:spPr/>
        <p:txBody>
          <a:bodyPr/>
          <a:lstStyle>
            <a:lvl1pPr algn="l">
              <a:defRPr kumimoji="1">
                <a:latin typeface="Arial" charset="0"/>
                <a:cs typeface="Arial Unicode MS" pitchFamily="34" charset="-128"/>
              </a:defRPr>
            </a:lvl1pPr>
          </a:lstStyle>
          <a:p>
            <a:pPr>
              <a:defRPr/>
            </a:pPr>
            <a:r>
              <a:rPr lang="en-GB" altLang="en-US"/>
              <a:t>© GEO Secretariat</a:t>
            </a:r>
          </a:p>
        </p:txBody>
      </p:sp>
      <p:sp>
        <p:nvSpPr>
          <p:cNvPr id="6" name="Slide Number Placeholder 5"/>
          <p:cNvSpPr>
            <a:spLocks noGrp="1"/>
          </p:cNvSpPr>
          <p:nvPr>
            <p:ph type="sldNum" sz="quarter" idx="12"/>
          </p:nvPr>
        </p:nvSpPr>
        <p:spPr/>
        <p:txBody>
          <a:bodyPr/>
          <a:lstStyle>
            <a:lvl1pPr>
              <a:defRPr kumimoji="1">
                <a:latin typeface="Arial" charset="0"/>
                <a:cs typeface="Arial Unicode MS" pitchFamily="34" charset="-128"/>
              </a:defRPr>
            </a:lvl1pPr>
          </a:lstStyle>
          <a:p>
            <a:pPr>
              <a:defRPr/>
            </a:pPr>
            <a:r>
              <a:rPr lang="en-GB" altLang="en-US"/>
              <a:t>slide </a:t>
            </a:r>
            <a:fld id="{19BC4083-2C69-4798-A07B-E51BF90ED687}" type="slidenum">
              <a:rPr lang="en-GB" altLang="en-US"/>
              <a:pPr>
                <a:defRPr/>
              </a:pPr>
              <a:t>‹#›</a:t>
            </a:fld>
            <a:endParaRPr lang="en-GB" altLang="en-US"/>
          </a:p>
        </p:txBody>
      </p:sp>
    </p:spTree>
    <p:extLst>
      <p:ext uri="{BB962C8B-B14F-4D97-AF65-F5344CB8AC3E}">
        <p14:creationId xmlns:p14="http://schemas.microsoft.com/office/powerpoint/2010/main" val="11534521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650" y="950913"/>
            <a:ext cx="2185988" cy="54594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93688" y="950913"/>
            <a:ext cx="6405562" cy="5459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kumimoji="1">
                <a:latin typeface="Arial" charset="0"/>
                <a:cs typeface="Arial Unicode MS" pitchFamily="34" charset="-128"/>
              </a:defRPr>
            </a:lvl1pPr>
          </a:lstStyle>
          <a:p>
            <a:pPr>
              <a:defRPr/>
            </a:pPr>
            <a:endParaRPr lang="en-GB" altLang="en-US"/>
          </a:p>
        </p:txBody>
      </p:sp>
      <p:sp>
        <p:nvSpPr>
          <p:cNvPr id="5" name="Footer Placeholder 4"/>
          <p:cNvSpPr>
            <a:spLocks noGrp="1"/>
          </p:cNvSpPr>
          <p:nvPr>
            <p:ph type="ftr" sz="quarter" idx="11"/>
          </p:nvPr>
        </p:nvSpPr>
        <p:spPr/>
        <p:txBody>
          <a:bodyPr/>
          <a:lstStyle>
            <a:lvl1pPr algn="l">
              <a:defRPr kumimoji="1">
                <a:latin typeface="Arial" charset="0"/>
                <a:cs typeface="Arial Unicode MS" pitchFamily="34" charset="-128"/>
              </a:defRPr>
            </a:lvl1pPr>
          </a:lstStyle>
          <a:p>
            <a:pPr>
              <a:defRPr/>
            </a:pPr>
            <a:r>
              <a:rPr lang="en-GB" altLang="en-US"/>
              <a:t>© GEO Secretariat</a:t>
            </a:r>
          </a:p>
        </p:txBody>
      </p:sp>
      <p:sp>
        <p:nvSpPr>
          <p:cNvPr id="6" name="Slide Number Placeholder 5"/>
          <p:cNvSpPr>
            <a:spLocks noGrp="1"/>
          </p:cNvSpPr>
          <p:nvPr>
            <p:ph type="sldNum" sz="quarter" idx="12"/>
          </p:nvPr>
        </p:nvSpPr>
        <p:spPr/>
        <p:txBody>
          <a:bodyPr/>
          <a:lstStyle>
            <a:lvl1pPr>
              <a:defRPr kumimoji="1">
                <a:latin typeface="Arial" charset="0"/>
                <a:cs typeface="Arial Unicode MS" pitchFamily="34" charset="-128"/>
              </a:defRPr>
            </a:lvl1pPr>
          </a:lstStyle>
          <a:p>
            <a:pPr>
              <a:defRPr/>
            </a:pPr>
            <a:r>
              <a:rPr lang="en-GB" altLang="en-US"/>
              <a:t>slide </a:t>
            </a:r>
            <a:fld id="{1880B5D3-4AC5-40DC-9133-AA3E5784134D}" type="slidenum">
              <a:rPr lang="en-GB" altLang="en-US"/>
              <a:pPr>
                <a:defRPr/>
              </a:pPr>
              <a:t>‹#›</a:t>
            </a:fld>
            <a:endParaRPr lang="en-GB" altLang="en-US"/>
          </a:p>
        </p:txBody>
      </p:sp>
    </p:spTree>
    <p:extLst>
      <p:ext uri="{BB962C8B-B14F-4D97-AF65-F5344CB8AC3E}">
        <p14:creationId xmlns:p14="http://schemas.microsoft.com/office/powerpoint/2010/main" val="137342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16462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641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4896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86201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089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515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7846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1940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296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5631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68017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680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18244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6868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0323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2541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4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8052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6486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6971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74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9872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D82FE912-01F3-460C-B290-ADC28DA443F3}"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3382702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E8AD8264-7A31-4D6C-BD3B-2B7786B5FEF1}"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530866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1D1860B3-4B25-4FB4-A3C8-69DA9F532740}"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3692263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3688" y="1638300"/>
            <a:ext cx="4276725"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1638300"/>
            <a:ext cx="4276725"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BB18FFD5-4BD4-48A1-BBC5-927CC0B33493}"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2597225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9"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AE573F01-EA81-433D-A69D-1DCC78BE1FE7}"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4231501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5"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45427528-612C-47BC-AC2F-B5BE05DFDEF8}"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75166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71486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4"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6717180D-F2DB-4F90-9D1A-B0AD8B49A7F9}"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727475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57C4F495-2ED7-430A-80AC-C94FE0CAAA51}"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1150985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B952D5AB-5F84-47B4-B5CF-B894F584492C}"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4177321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4BE488C6-EBD9-485A-A458-047AF36BA8DD}"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2795418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650" y="950913"/>
            <a:ext cx="2185988" cy="5459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3688" y="950913"/>
            <a:ext cx="6405562" cy="5459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7B4EA172-DEA6-42D5-AF43-6244E86C4E20}"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3176305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3688" y="950913"/>
            <a:ext cx="8743950" cy="5459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5"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B917D499-7E28-484B-99E9-C7B2B8CC5657}"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31430054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042995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177800" indent="-177800">
              <a:tabLst/>
              <a:defRPr b="1">
                <a:solidFill>
                  <a:srgbClr val="005FAA"/>
                </a:solidFill>
                <a:latin typeface="Arial Narrow" panose="020B0606020202030204" pitchFamily="34" charset="0"/>
              </a:defRPr>
            </a:lvl1pPr>
            <a:lvl2pPr>
              <a:defRPr b="1">
                <a:solidFill>
                  <a:srgbClr val="005FAA"/>
                </a:solidFill>
                <a:latin typeface="Arial Narrow" panose="020B0606020202030204" pitchFamily="34" charset="0"/>
              </a:defRPr>
            </a:lvl2pPr>
            <a:lvl3pPr>
              <a:defRPr b="1">
                <a:solidFill>
                  <a:srgbClr val="005FAA"/>
                </a:solidFill>
                <a:latin typeface="Arial Narrow" panose="020B0606020202030204" pitchFamily="34" charset="0"/>
              </a:defRPr>
            </a:lvl3pPr>
            <a:lvl4pPr>
              <a:defRPr b="1">
                <a:solidFill>
                  <a:srgbClr val="005FAA"/>
                </a:solidFill>
                <a:latin typeface="Arial Narrow" panose="020B0606020202030204" pitchFamily="34" charset="0"/>
              </a:defRPr>
            </a:lvl4pPr>
            <a:lvl5pPr>
              <a:defRPr b="1">
                <a:solidFill>
                  <a:srgbClr val="005FAA"/>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73208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0812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8230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598826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03962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84755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540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74081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76041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8225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341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3688" y="950913"/>
            <a:ext cx="8743950" cy="5459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319088" y="6500813"/>
            <a:ext cx="2233612" cy="215900"/>
          </a:xfrm>
          <a:prstGeom prst="rect">
            <a:avLst/>
          </a:prstGeom>
          <a:ln/>
        </p:spPr>
        <p:txBody>
          <a:bodyPr/>
          <a:lstStyle>
            <a:lvl1pPr>
              <a:defRPr/>
            </a:lvl1pPr>
          </a:lstStyle>
          <a:p>
            <a:pPr algn="l">
              <a:defRPr/>
            </a:pPr>
            <a:endParaRPr lang="en-GB">
              <a:solidFill>
                <a:srgbClr val="000098"/>
              </a:solidFill>
              <a:latin typeface="Times" pitchFamily="18" charset="0"/>
              <a:ea typeface="+mn-ea"/>
            </a:endParaRPr>
          </a:p>
        </p:txBody>
      </p:sp>
      <p:sp>
        <p:nvSpPr>
          <p:cNvPr id="4" name="Rectangle 5"/>
          <p:cNvSpPr>
            <a:spLocks noGrp="1" noChangeArrowheads="1"/>
          </p:cNvSpPr>
          <p:nvPr>
            <p:ph type="ftr" sz="quarter" idx="11"/>
          </p:nvPr>
        </p:nvSpPr>
        <p:spPr>
          <a:xfrm>
            <a:off x="3065463" y="6500813"/>
            <a:ext cx="3451225" cy="215900"/>
          </a:xfrm>
          <a:prstGeom prst="rect">
            <a:avLst/>
          </a:prstGeom>
          <a:ln/>
        </p:spPr>
        <p:txBody>
          <a:bodyPr/>
          <a:lstStyle>
            <a:lvl1pPr>
              <a:defRPr/>
            </a:lvl1pPr>
          </a:lstStyle>
          <a:p>
            <a:pPr algn="l">
              <a:defRPr/>
            </a:pPr>
            <a:r>
              <a:rPr lang="en-GB">
                <a:solidFill>
                  <a:srgbClr val="000098"/>
                </a:solidFill>
                <a:latin typeface="Times" pitchFamily="18" charset="0"/>
                <a:ea typeface="+mn-ea"/>
              </a:rPr>
              <a:t>© GEO Secretariat</a:t>
            </a:r>
          </a:p>
        </p:txBody>
      </p:sp>
      <p:sp>
        <p:nvSpPr>
          <p:cNvPr id="5" name="Rectangle 6"/>
          <p:cNvSpPr>
            <a:spLocks noGrp="1" noChangeArrowheads="1"/>
          </p:cNvSpPr>
          <p:nvPr>
            <p:ph type="sldNum" sz="quarter" idx="12"/>
          </p:nvPr>
        </p:nvSpPr>
        <p:spPr>
          <a:xfrm>
            <a:off x="7037388" y="6500813"/>
            <a:ext cx="1905000" cy="215900"/>
          </a:xfrm>
          <a:prstGeom prst="rect">
            <a:avLst/>
          </a:prstGeom>
          <a:ln/>
        </p:spPr>
        <p:txBody>
          <a:bodyPr/>
          <a:lstStyle>
            <a:lvl1pPr>
              <a:defRPr/>
            </a:lvl1pPr>
          </a:lstStyle>
          <a:p>
            <a:pPr algn="l">
              <a:defRPr/>
            </a:pPr>
            <a:r>
              <a:rPr lang="en-GB">
                <a:solidFill>
                  <a:srgbClr val="000098"/>
                </a:solidFill>
                <a:latin typeface="Times" pitchFamily="18" charset="0"/>
                <a:ea typeface="+mn-ea"/>
              </a:rPr>
              <a:t>slide </a:t>
            </a:r>
            <a:fld id="{91089E2E-E601-4FDA-BA5B-9995702203C4}" type="slidenum">
              <a:rPr lang="en-GB">
                <a:solidFill>
                  <a:srgbClr val="000098"/>
                </a:solidFill>
                <a:latin typeface="Times" pitchFamily="18" charset="0"/>
                <a:ea typeface="+mn-ea"/>
              </a:rPr>
              <a:pPr algn="l">
                <a:defRPr/>
              </a:pPr>
              <a:t>‹#›</a:t>
            </a:fld>
            <a:endParaRPr lang="en-GB">
              <a:solidFill>
                <a:srgbClr val="000098"/>
              </a:solidFill>
              <a:latin typeface="Times" pitchFamily="18" charset="0"/>
              <a:ea typeface="+mn-ea"/>
            </a:endParaRPr>
          </a:p>
        </p:txBody>
      </p:sp>
    </p:spTree>
    <p:extLst>
      <p:ext uri="{BB962C8B-B14F-4D97-AF65-F5344CB8AC3E}">
        <p14:creationId xmlns:p14="http://schemas.microsoft.com/office/powerpoint/2010/main" val="11269750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2051" name="Rectangle 3"/>
          <p:cNvSpPr>
            <a:spLocks noGrp="1" noChangeArrowheads="1"/>
          </p:cNvSpPr>
          <p:nvPr>
            <p:ph type="ctrTitle"/>
          </p:nvPr>
        </p:nvSpPr>
        <p:spPr>
          <a:xfrm>
            <a:off x="685800" y="1752600"/>
            <a:ext cx="7772400" cy="1847850"/>
          </a:xfrm>
        </p:spPr>
        <p:txBody>
          <a:bodyPr/>
          <a:lstStyle>
            <a:lvl1pPr>
              <a:defRPr sz="3600"/>
            </a:lvl1pPr>
          </a:lstStyle>
          <a:p>
            <a:pPr lvl="0"/>
            <a:r>
              <a:rPr lang="en-US" altLang="en-US" noProof="0" smtClean="0"/>
              <a:t>Click to edit Master title style</a:t>
            </a:r>
          </a:p>
        </p:txBody>
      </p:sp>
      <p:sp>
        <p:nvSpPr>
          <p:cNvPr id="384205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11807215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344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46373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40037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2098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4111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99741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5293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0471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07962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1040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901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838200"/>
            <a:ext cx="20764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838200"/>
            <a:ext cx="60769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1799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724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2098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12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0971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Tahoma" pitchFamily="34" charset="0"/>
                <a:ea typeface="+mn-ea"/>
                <a:cs typeface="+mn-cs"/>
              </a:defRPr>
            </a:lvl1pPr>
          </a:lstStyle>
          <a:p>
            <a:pPr algn="l" eaLnBrk="1" hangingPunct="1">
              <a:defRPr/>
            </a:pPr>
            <a:endParaRPr lang="en-US" sz="2000" b="1" u="sng">
              <a:solidFill>
                <a:srgbClr val="000000"/>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Tahoma" pitchFamily="34" charset="0"/>
                <a:ea typeface="+mn-ea"/>
                <a:cs typeface="+mn-cs"/>
              </a:defRPr>
            </a:lvl1pPr>
          </a:lstStyle>
          <a:p>
            <a:pPr algn="l" eaLnBrk="1" hangingPunct="1">
              <a:defRPr/>
            </a:pPr>
            <a:endParaRPr lang="en-US" sz="2000" b="1" u="sng">
              <a:solidFill>
                <a:srgbClr val="000000"/>
              </a:solidFill>
            </a:endParaRPr>
          </a:p>
        </p:txBody>
      </p:sp>
    </p:spTree>
    <p:extLst>
      <p:ext uri="{BB962C8B-B14F-4D97-AF65-F5344CB8AC3E}">
        <p14:creationId xmlns:p14="http://schemas.microsoft.com/office/powerpoint/2010/main" val="2412940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8450" y="950913"/>
            <a:ext cx="8739188" cy="611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93688" y="1638300"/>
            <a:ext cx="4276725"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2813" y="1638300"/>
            <a:ext cx="4276725"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19088" y="6500813"/>
            <a:ext cx="2233612" cy="215900"/>
          </a:xfrm>
          <a:prstGeom prst="rect">
            <a:avLst/>
          </a:prstGeom>
        </p:spPr>
        <p:txBody>
          <a:bodyPr/>
          <a:lstStyle>
            <a:lvl1pPr>
              <a:defRPr/>
            </a:lvl1pPr>
          </a:lstStyle>
          <a:p>
            <a:pPr algn="l" eaLnBrk="1" hangingPunct="1">
              <a:defRPr/>
            </a:pPr>
            <a:endParaRPr lang="en-GB" sz="2000" b="1" u="sng">
              <a:solidFill>
                <a:srgbClr val="000000"/>
              </a:solidFill>
              <a:latin typeface="Tahoma" panose="020B0604030504040204" pitchFamily="34" charset="0"/>
            </a:endParaRPr>
          </a:p>
        </p:txBody>
      </p:sp>
    </p:spTree>
    <p:extLst>
      <p:ext uri="{BB962C8B-B14F-4D97-AF65-F5344CB8AC3E}">
        <p14:creationId xmlns:p14="http://schemas.microsoft.com/office/powerpoint/2010/main" val="17657876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147687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16971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96895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20122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20449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24529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3736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054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7058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13690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6533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02000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611052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82854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7084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76282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845262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309098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29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77898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28356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06469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42894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622835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2051" name="Rectangle 3"/>
          <p:cNvSpPr>
            <a:spLocks noGrp="1" noChangeArrowheads="1"/>
          </p:cNvSpPr>
          <p:nvPr>
            <p:ph type="ctrTitle"/>
          </p:nvPr>
        </p:nvSpPr>
        <p:spPr>
          <a:xfrm>
            <a:off x="685800" y="1752600"/>
            <a:ext cx="7772400" cy="1847850"/>
          </a:xfrm>
        </p:spPr>
        <p:txBody>
          <a:bodyPr/>
          <a:lstStyle>
            <a:lvl1pPr>
              <a:defRPr sz="3600"/>
            </a:lvl1pPr>
          </a:lstStyle>
          <a:p>
            <a:pPr lvl="0"/>
            <a:r>
              <a:rPr lang="en-US" altLang="en-US" noProof="0" smtClean="0"/>
              <a:t>Click to edit Master title style</a:t>
            </a:r>
          </a:p>
        </p:txBody>
      </p:sp>
      <p:sp>
        <p:nvSpPr>
          <p:cNvPr id="384205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6926843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5089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5079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2098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6023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51603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894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1.jpe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jpe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1.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6.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1.jpe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9.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236"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4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400">
          <a:solidFill>
            <a:schemeClr val="tx1"/>
          </a:solidFill>
          <a:latin typeface="+mn-lt"/>
          <a:ea typeface="MS PGothic" pitchFamily="34" charset="-128"/>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7" name="Rectangle 2"/>
          <p:cNvSpPr>
            <a:spLocks noGrp="1" noChangeArrowheads="1"/>
          </p:cNvSpPr>
          <p:nvPr>
            <p:ph type="title"/>
          </p:nvPr>
        </p:nvSpPr>
        <p:spPr bwMode="auto">
          <a:xfrm>
            <a:off x="685800" y="83820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ja-JP" smtClean="0"/>
              <a:t>Click to edit the title text format</a:t>
            </a:r>
          </a:p>
        </p:txBody>
      </p:sp>
      <p:sp>
        <p:nvSpPr>
          <p:cNvPr id="1028" name="Rectangle 3"/>
          <p:cNvSpPr>
            <a:spLocks noGrp="1" noChangeArrowheads="1"/>
          </p:cNvSpPr>
          <p:nvPr>
            <p:ph type="body" idx="1"/>
          </p:nvPr>
        </p:nvSpPr>
        <p:spPr bwMode="auto">
          <a:xfrm>
            <a:off x="685800" y="2057400"/>
            <a:ext cx="7770813"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ja-JP" smtClean="0"/>
              <a:t>Click to edit the outline text format</a:t>
            </a:r>
          </a:p>
          <a:p>
            <a:pPr lvl="1"/>
            <a:r>
              <a:rPr lang="en-GB" altLang="ja-JP" smtClean="0"/>
              <a:t>Second Outline Level</a:t>
            </a:r>
          </a:p>
          <a:p>
            <a:pPr lvl="2"/>
            <a:r>
              <a:rPr lang="en-GB" altLang="ja-JP" smtClean="0"/>
              <a:t>Third Outline Level</a:t>
            </a:r>
          </a:p>
          <a:p>
            <a:pPr lvl="3"/>
            <a:r>
              <a:rPr lang="en-GB" altLang="ja-JP" smtClean="0"/>
              <a:t>Fourth Outline Level</a:t>
            </a:r>
          </a:p>
          <a:p>
            <a:pPr lvl="4"/>
            <a:r>
              <a:rPr lang="en-GB" altLang="ja-JP" smtClean="0"/>
              <a:t>Fifth Outline Level</a:t>
            </a:r>
          </a:p>
          <a:p>
            <a:pPr lvl="4"/>
            <a:r>
              <a:rPr lang="en-GB" altLang="ja-JP" smtClean="0"/>
              <a:t>Sixth Outline Level</a:t>
            </a:r>
          </a:p>
          <a:p>
            <a:pPr lvl="4"/>
            <a:r>
              <a:rPr lang="en-GB" altLang="ja-JP" smtClean="0"/>
              <a:t>Seventh Outline Level</a:t>
            </a:r>
          </a:p>
          <a:p>
            <a:pPr lvl="4"/>
            <a:r>
              <a:rPr lang="en-GB" altLang="ja-JP" smtClean="0"/>
              <a:t>Eighth Outline Level</a:t>
            </a:r>
          </a:p>
          <a:p>
            <a:pPr lvl="4"/>
            <a:r>
              <a:rPr lang="en-GB" altLang="ja-JP" smtClean="0"/>
              <a:t>Ninth Outline Level</a:t>
            </a:r>
          </a:p>
        </p:txBody>
      </p:sp>
    </p:spTree>
    <p:extLst>
      <p:ext uri="{BB962C8B-B14F-4D97-AF65-F5344CB8AC3E}">
        <p14:creationId xmlns:p14="http://schemas.microsoft.com/office/powerpoint/2010/main" val="15759926"/>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5pPr>
      <a:lvl6pPr marL="25146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6pPr>
      <a:lvl7pPr marL="29718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7pPr>
      <a:lvl8pPr marL="34290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8pPr>
      <a:lvl9pPr marL="38862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4pPr>
      <a:lvl5pPr marL="20574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5pPr>
      <a:lvl6pPr marL="2514600" indent="-228600" algn="l" defTabSz="457200"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6pPr>
      <a:lvl7pPr marL="2971800" indent="-228600" algn="l" defTabSz="457200"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7pPr>
      <a:lvl8pPr marL="3429000" indent="-228600" algn="l" defTabSz="457200"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8pPr>
      <a:lvl9pPr marL="3886200" indent="-228600" algn="l" defTabSz="457200"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98450" y="950913"/>
            <a:ext cx="8739188" cy="6111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293688" y="1638300"/>
            <a:ext cx="870585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989508" name="Rectangle 4"/>
          <p:cNvSpPr>
            <a:spLocks noGrp="1" noChangeArrowheads="1"/>
          </p:cNvSpPr>
          <p:nvPr>
            <p:ph type="dt" sz="half" idx="2"/>
          </p:nvPr>
        </p:nvSpPr>
        <p:spPr bwMode="auto">
          <a:xfrm>
            <a:off x="319088" y="6500813"/>
            <a:ext cx="223361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800" b="0" u="none">
                <a:solidFill>
                  <a:srgbClr val="000098"/>
                </a:solidFill>
                <a:latin typeface="Tahoma" pitchFamily="34" charset="0"/>
                <a:cs typeface="Arial"/>
              </a:defRPr>
            </a:lvl1pPr>
          </a:lstStyle>
          <a:p>
            <a:pPr eaLnBrk="1" hangingPunct="1">
              <a:defRPr/>
            </a:pPr>
            <a:endParaRPr lang="en-GB" altLang="en-US">
              <a:ea typeface="Arial Unicode MS" pitchFamily="34" charset="-128"/>
            </a:endParaRPr>
          </a:p>
        </p:txBody>
      </p:sp>
      <p:sp>
        <p:nvSpPr>
          <p:cNvPr id="3989509" name="Rectangle 5"/>
          <p:cNvSpPr>
            <a:spLocks noGrp="1" noChangeArrowheads="1"/>
          </p:cNvSpPr>
          <p:nvPr>
            <p:ph type="ftr" sz="quarter" idx="3"/>
          </p:nvPr>
        </p:nvSpPr>
        <p:spPr bwMode="auto">
          <a:xfrm>
            <a:off x="3065463" y="6500813"/>
            <a:ext cx="34512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800" b="0" u="none">
                <a:solidFill>
                  <a:srgbClr val="000098"/>
                </a:solidFill>
                <a:latin typeface="Tahoma" pitchFamily="34" charset="0"/>
                <a:cs typeface="Arial"/>
              </a:defRPr>
            </a:lvl1pPr>
          </a:lstStyle>
          <a:p>
            <a:pPr eaLnBrk="1" hangingPunct="1">
              <a:defRPr/>
            </a:pPr>
            <a:r>
              <a:rPr lang="en-GB" altLang="en-US">
                <a:ea typeface="Arial Unicode MS" pitchFamily="34" charset="-128"/>
              </a:rPr>
              <a:t>© GEO Secretariat</a:t>
            </a:r>
          </a:p>
        </p:txBody>
      </p:sp>
      <p:sp>
        <p:nvSpPr>
          <p:cNvPr id="3989510" name="Rectangle 6"/>
          <p:cNvSpPr>
            <a:spLocks noGrp="1" noChangeArrowheads="1"/>
          </p:cNvSpPr>
          <p:nvPr>
            <p:ph type="sldNum" sz="quarter" idx="4"/>
          </p:nvPr>
        </p:nvSpPr>
        <p:spPr bwMode="auto">
          <a:xfrm>
            <a:off x="7037388" y="6500813"/>
            <a:ext cx="1905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800" b="0" u="none">
                <a:solidFill>
                  <a:srgbClr val="000098"/>
                </a:solidFill>
                <a:latin typeface="Tahoma" pitchFamily="34" charset="0"/>
                <a:cs typeface="Arial"/>
              </a:defRPr>
            </a:lvl1pPr>
          </a:lstStyle>
          <a:p>
            <a:pPr eaLnBrk="1" hangingPunct="1">
              <a:defRPr/>
            </a:pPr>
            <a:r>
              <a:rPr lang="en-GB" altLang="en-US">
                <a:ea typeface="Arial Unicode MS" pitchFamily="34" charset="-128"/>
              </a:rPr>
              <a:t>slide </a:t>
            </a:r>
            <a:fld id="{4466E21D-8C7A-463E-88D9-E7108EE369B4}" type="slidenum">
              <a:rPr lang="en-GB" altLang="en-US">
                <a:ea typeface="Arial Unicode MS" pitchFamily="34" charset="-128"/>
              </a:rPr>
              <a:pPr eaLnBrk="1" hangingPunct="1">
                <a:defRPr/>
              </a:pPr>
              <a:t>‹#›</a:t>
            </a:fld>
            <a:endParaRPr lang="en-GB" altLang="en-US">
              <a:ea typeface="Arial Unicode MS" pitchFamily="34" charset="-128"/>
            </a:endParaRPr>
          </a:p>
        </p:txBody>
      </p:sp>
      <p:pic>
        <p:nvPicPr>
          <p:cNvPr id="7175"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noChangeAspect="1"/>
          </p:cNvSpPr>
          <p:nvPr userDrawn="1"/>
        </p:nvSpPr>
        <p:spPr>
          <a:xfrm>
            <a:off x="7038000" y="6501600"/>
            <a:ext cx="1905000" cy="215900"/>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9pPr>
          </a:lstStyle>
          <a:p>
            <a:pPr algn="r" eaLnBrk="1" hangingPunct="1">
              <a:defRPr/>
            </a:pPr>
            <a:r>
              <a:rPr lang="en-GB" altLang="en-US" sz="800" dirty="0" smtClean="0">
                <a:solidFill>
                  <a:srgbClr val="000098"/>
                </a:solidFill>
              </a:rPr>
              <a:t>Page </a:t>
            </a:r>
            <a:fld id="{81E077DA-28B3-4924-AD3E-03113DA01EAE}" type="slidenum">
              <a:rPr lang="en-GB" altLang="en-US" sz="800" smtClean="0">
                <a:solidFill>
                  <a:srgbClr val="000098"/>
                </a:solidFill>
              </a:rPr>
              <a:pPr algn="r" eaLnBrk="1" hangingPunct="1">
                <a:defRPr/>
              </a:pPr>
              <a:t>‹#›</a:t>
            </a:fld>
            <a:endParaRPr lang="en-GB" altLang="en-US" sz="800" dirty="0">
              <a:solidFill>
                <a:srgbClr val="000098"/>
              </a:solidFill>
            </a:endParaRPr>
          </a:p>
        </p:txBody>
      </p:sp>
    </p:spTree>
    <p:extLst>
      <p:ext uri="{BB962C8B-B14F-4D97-AF65-F5344CB8AC3E}">
        <p14:creationId xmlns:p14="http://schemas.microsoft.com/office/powerpoint/2010/main" val="193381602"/>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ahoma" pitchFamily="34" charset="0"/>
          <a:cs typeface="Arial" charset="0"/>
        </a:defRPr>
      </a:lvl2pPr>
      <a:lvl3pPr algn="ctr" rtl="0" eaLnBrk="0" fontAlgn="base" hangingPunct="0">
        <a:spcBef>
          <a:spcPct val="0"/>
        </a:spcBef>
        <a:spcAft>
          <a:spcPct val="0"/>
        </a:spcAft>
        <a:defRPr sz="3200">
          <a:solidFill>
            <a:schemeClr val="tx2"/>
          </a:solidFill>
          <a:latin typeface="Tahoma" pitchFamily="34" charset="0"/>
          <a:cs typeface="Arial" charset="0"/>
        </a:defRPr>
      </a:lvl3pPr>
      <a:lvl4pPr algn="ctr" rtl="0" eaLnBrk="0" fontAlgn="base" hangingPunct="0">
        <a:spcBef>
          <a:spcPct val="0"/>
        </a:spcBef>
        <a:spcAft>
          <a:spcPct val="0"/>
        </a:spcAft>
        <a:defRPr sz="3200">
          <a:solidFill>
            <a:schemeClr val="tx2"/>
          </a:solidFill>
          <a:latin typeface="Tahoma" pitchFamily="34" charset="0"/>
          <a:cs typeface="Arial" charset="0"/>
        </a:defRPr>
      </a:lvl4pPr>
      <a:lvl5pPr algn="ctr" rtl="0" eaLnBrk="0" fontAlgn="base" hangingPunct="0">
        <a:spcBef>
          <a:spcPct val="0"/>
        </a:spcBef>
        <a:spcAft>
          <a:spcPct val="0"/>
        </a:spcAft>
        <a:defRPr sz="3200">
          <a:solidFill>
            <a:schemeClr val="tx2"/>
          </a:solidFill>
          <a:latin typeface="Tahoma" pitchFamily="34" charset="0"/>
          <a:cs typeface="Arial" charset="0"/>
        </a:defRPr>
      </a:lvl5pPr>
      <a:lvl6pPr marL="457200" algn="ctr" rtl="0" fontAlgn="base">
        <a:spcBef>
          <a:spcPct val="0"/>
        </a:spcBef>
        <a:spcAft>
          <a:spcPct val="0"/>
        </a:spcAft>
        <a:defRPr sz="3200">
          <a:solidFill>
            <a:schemeClr val="tx2"/>
          </a:solidFill>
          <a:latin typeface="Tahoma" pitchFamily="34" charset="0"/>
          <a:cs typeface="Arial" charset="0"/>
        </a:defRPr>
      </a:lvl6pPr>
      <a:lvl7pPr marL="914400" algn="ctr" rtl="0" fontAlgn="base">
        <a:spcBef>
          <a:spcPct val="0"/>
        </a:spcBef>
        <a:spcAft>
          <a:spcPct val="0"/>
        </a:spcAft>
        <a:defRPr sz="3200">
          <a:solidFill>
            <a:schemeClr val="tx2"/>
          </a:solidFill>
          <a:latin typeface="Tahoma" pitchFamily="34" charset="0"/>
          <a:cs typeface="Arial" charset="0"/>
        </a:defRPr>
      </a:lvl7pPr>
      <a:lvl8pPr marL="1371600" algn="ctr" rtl="0" fontAlgn="base">
        <a:spcBef>
          <a:spcPct val="0"/>
        </a:spcBef>
        <a:spcAft>
          <a:spcPct val="0"/>
        </a:spcAft>
        <a:defRPr sz="3200">
          <a:solidFill>
            <a:schemeClr val="tx2"/>
          </a:solidFill>
          <a:latin typeface="Tahoma" pitchFamily="34" charset="0"/>
          <a:cs typeface="Arial" charset="0"/>
        </a:defRPr>
      </a:lvl8pPr>
      <a:lvl9pPr marL="1828800" algn="ctr" rtl="0" fontAlgn="base">
        <a:spcBef>
          <a:spcPct val="0"/>
        </a:spcBef>
        <a:spcAft>
          <a:spcPct val="0"/>
        </a:spcAft>
        <a:defRPr sz="32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0" fontAlgn="base" hangingPunct="0">
        <a:spcBef>
          <a:spcPct val="0"/>
        </a:spcBef>
        <a:spcAft>
          <a:spcPct val="0"/>
        </a:spcAft>
        <a:defRPr sz="2800" b="1">
          <a:solidFill>
            <a:srgbClr val="005FAA"/>
          </a:solidFill>
          <a:latin typeface="+mj-lt"/>
          <a:ea typeface="MS PGothic" pitchFamily="34" charset="-128"/>
          <a:cs typeface="+mj-cs"/>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5pPr>
      <a:lvl6pPr marL="457200" algn="l" rtl="0" fontAlgn="base">
        <a:spcBef>
          <a:spcPct val="0"/>
        </a:spcBef>
        <a:spcAft>
          <a:spcPct val="0"/>
        </a:spcAft>
        <a:defRPr sz="2800" b="1">
          <a:solidFill>
            <a:srgbClr val="005FAA"/>
          </a:solidFill>
          <a:latin typeface="Arial" charset="0"/>
          <a:cs typeface="Arial" charset="0"/>
        </a:defRPr>
      </a:lvl6pPr>
      <a:lvl7pPr marL="914400" algn="l" rtl="0" fontAlgn="base">
        <a:spcBef>
          <a:spcPct val="0"/>
        </a:spcBef>
        <a:spcAft>
          <a:spcPct val="0"/>
        </a:spcAft>
        <a:defRPr sz="2800" b="1">
          <a:solidFill>
            <a:srgbClr val="005FAA"/>
          </a:solidFill>
          <a:latin typeface="Arial" charset="0"/>
          <a:cs typeface="Arial" charset="0"/>
        </a:defRPr>
      </a:lvl7pPr>
      <a:lvl8pPr marL="1371600" algn="l" rtl="0" fontAlgn="base">
        <a:spcBef>
          <a:spcPct val="0"/>
        </a:spcBef>
        <a:spcAft>
          <a:spcPct val="0"/>
        </a:spcAft>
        <a:defRPr sz="2800" b="1">
          <a:solidFill>
            <a:srgbClr val="005FAA"/>
          </a:solidFill>
          <a:latin typeface="Arial" charset="0"/>
          <a:cs typeface="Arial" charset="0"/>
        </a:defRPr>
      </a:lvl8pPr>
      <a:lvl9pPr marL="1828800" algn="l" rtl="0" fontAlgn="base">
        <a:spcBef>
          <a:spcPct val="0"/>
        </a:spcBef>
        <a:spcAft>
          <a:spcPct val="0"/>
        </a:spcAft>
        <a:defRPr sz="28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85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685800" y="2057400"/>
            <a:ext cx="777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4473781"/>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l" rtl="0" eaLnBrk="0" fontAlgn="base" hangingPunct="0">
        <a:spcBef>
          <a:spcPct val="0"/>
        </a:spcBef>
        <a:spcAft>
          <a:spcPct val="0"/>
        </a:spcAft>
        <a:defRPr sz="2800" b="1">
          <a:solidFill>
            <a:srgbClr val="005FAA"/>
          </a:solidFill>
          <a:latin typeface="+mj-lt"/>
          <a:ea typeface="MS PGothic" pitchFamily="34" charset="-128"/>
          <a:cs typeface="+mj-cs"/>
        </a:defRPr>
      </a:lvl1pPr>
      <a:lvl2pPr algn="l" rtl="0" eaLnBrk="0" fontAlgn="base" hangingPunct="0">
        <a:spcBef>
          <a:spcPct val="0"/>
        </a:spcBef>
        <a:spcAft>
          <a:spcPct val="0"/>
        </a:spcAft>
        <a:defRPr sz="2800" b="1">
          <a:solidFill>
            <a:srgbClr val="005FAA"/>
          </a:solidFill>
          <a:latin typeface="Arial" pitchFamily="34" charset="0"/>
          <a:ea typeface="MS PGothic" pitchFamily="34" charset="-128"/>
          <a:cs typeface="Arial" pitchFamily="34" charset="0"/>
        </a:defRPr>
      </a:lvl2pPr>
      <a:lvl3pPr algn="l" rtl="0" eaLnBrk="0" fontAlgn="base" hangingPunct="0">
        <a:spcBef>
          <a:spcPct val="0"/>
        </a:spcBef>
        <a:spcAft>
          <a:spcPct val="0"/>
        </a:spcAft>
        <a:defRPr sz="2800" b="1">
          <a:solidFill>
            <a:srgbClr val="005FAA"/>
          </a:solidFill>
          <a:latin typeface="Arial" pitchFamily="34" charset="0"/>
          <a:ea typeface="MS PGothic" pitchFamily="34" charset="-128"/>
          <a:cs typeface="Arial" pitchFamily="34" charset="0"/>
        </a:defRPr>
      </a:lvl3pPr>
      <a:lvl4pPr algn="l" rtl="0" eaLnBrk="0" fontAlgn="base" hangingPunct="0">
        <a:spcBef>
          <a:spcPct val="0"/>
        </a:spcBef>
        <a:spcAft>
          <a:spcPct val="0"/>
        </a:spcAft>
        <a:defRPr sz="2800" b="1">
          <a:solidFill>
            <a:srgbClr val="005FAA"/>
          </a:solidFill>
          <a:latin typeface="Arial" pitchFamily="34" charset="0"/>
          <a:ea typeface="MS PGothic" pitchFamily="34" charset="-128"/>
          <a:cs typeface="Arial" pitchFamily="34" charset="0"/>
        </a:defRPr>
      </a:lvl4pPr>
      <a:lvl5pPr algn="l" rtl="0" eaLnBrk="0" fontAlgn="base" hangingPunct="0">
        <a:spcBef>
          <a:spcPct val="0"/>
        </a:spcBef>
        <a:spcAft>
          <a:spcPct val="0"/>
        </a:spcAft>
        <a:defRPr sz="2800" b="1">
          <a:solidFill>
            <a:srgbClr val="005FAA"/>
          </a:solidFill>
          <a:latin typeface="Arial" pitchFamily="34" charset="0"/>
          <a:ea typeface="MS PGothic" pitchFamily="34" charset="-128"/>
          <a:cs typeface="Arial" pitchFamily="34" charset="0"/>
        </a:defRPr>
      </a:lvl5pPr>
      <a:lvl6pPr marL="457200" algn="l" rtl="0" fontAlgn="base">
        <a:spcBef>
          <a:spcPct val="0"/>
        </a:spcBef>
        <a:spcAft>
          <a:spcPct val="0"/>
        </a:spcAft>
        <a:defRPr sz="2800" b="1">
          <a:solidFill>
            <a:srgbClr val="005FAA"/>
          </a:solidFill>
          <a:latin typeface="Arial" pitchFamily="34" charset="0"/>
          <a:cs typeface="Arial" pitchFamily="34" charset="0"/>
        </a:defRPr>
      </a:lvl6pPr>
      <a:lvl7pPr marL="914400" algn="l" rtl="0" fontAlgn="base">
        <a:spcBef>
          <a:spcPct val="0"/>
        </a:spcBef>
        <a:spcAft>
          <a:spcPct val="0"/>
        </a:spcAft>
        <a:defRPr sz="2800" b="1">
          <a:solidFill>
            <a:srgbClr val="005FAA"/>
          </a:solidFill>
          <a:latin typeface="Arial" pitchFamily="34" charset="0"/>
          <a:cs typeface="Arial" pitchFamily="34" charset="0"/>
        </a:defRPr>
      </a:lvl7pPr>
      <a:lvl8pPr marL="1371600" algn="l" rtl="0" fontAlgn="base">
        <a:spcBef>
          <a:spcPct val="0"/>
        </a:spcBef>
        <a:spcAft>
          <a:spcPct val="0"/>
        </a:spcAft>
        <a:defRPr sz="2800" b="1">
          <a:solidFill>
            <a:srgbClr val="005FAA"/>
          </a:solidFill>
          <a:latin typeface="Arial" pitchFamily="34" charset="0"/>
          <a:cs typeface="Arial" pitchFamily="34" charset="0"/>
        </a:defRPr>
      </a:lvl8pPr>
      <a:lvl9pPr marL="1828800" algn="l" rtl="0" fontAlgn="base">
        <a:spcBef>
          <a:spcPct val="0"/>
        </a:spcBef>
        <a:spcAft>
          <a:spcPct val="0"/>
        </a:spcAft>
        <a:defRPr sz="2800" b="1">
          <a:solidFill>
            <a:srgbClr val="005FAA"/>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8450" y="950913"/>
            <a:ext cx="8739188" cy="611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293688" y="1638300"/>
            <a:ext cx="8705850" cy="4772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80228" name="Rectangle 4"/>
          <p:cNvSpPr>
            <a:spLocks noGrp="1" noChangeArrowheads="1"/>
          </p:cNvSpPr>
          <p:nvPr>
            <p:ph type="dt" sz="half" idx="2"/>
          </p:nvPr>
        </p:nvSpPr>
        <p:spPr bwMode="auto">
          <a:xfrm>
            <a:off x="319088" y="6500813"/>
            <a:ext cx="2233612"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800" b="0" u="none">
                <a:solidFill>
                  <a:schemeClr val="tx1"/>
                </a:solidFill>
                <a:cs typeface="+mn-cs"/>
              </a:defRPr>
            </a:lvl1pPr>
          </a:lstStyle>
          <a:p>
            <a:pPr eaLnBrk="1" hangingPunct="1">
              <a:defRPr/>
            </a:pPr>
            <a:endParaRPr lang="en-GB" altLang="en-US">
              <a:solidFill>
                <a:srgbClr val="000098"/>
              </a:solidFill>
              <a:latin typeface="Tahoma" pitchFamily="34" charset="0"/>
              <a:ea typeface="+mn-ea"/>
            </a:endParaRPr>
          </a:p>
        </p:txBody>
      </p:sp>
      <p:sp>
        <p:nvSpPr>
          <p:cNvPr id="180229" name="Rectangle 5"/>
          <p:cNvSpPr>
            <a:spLocks noGrp="1" noChangeArrowheads="1"/>
          </p:cNvSpPr>
          <p:nvPr>
            <p:ph type="ftr" sz="quarter" idx="3"/>
          </p:nvPr>
        </p:nvSpPr>
        <p:spPr bwMode="auto">
          <a:xfrm>
            <a:off x="3065463" y="6500813"/>
            <a:ext cx="34512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800" b="0" u="none">
                <a:solidFill>
                  <a:schemeClr val="tx1"/>
                </a:solidFill>
                <a:cs typeface="+mn-cs"/>
              </a:defRPr>
            </a:lvl1pPr>
          </a:lstStyle>
          <a:p>
            <a:pPr eaLnBrk="1" hangingPunct="1">
              <a:defRPr/>
            </a:pPr>
            <a:r>
              <a:rPr lang="en-GB" altLang="en-US">
                <a:solidFill>
                  <a:srgbClr val="000098"/>
                </a:solidFill>
                <a:latin typeface="Tahoma" pitchFamily="34" charset="0"/>
                <a:ea typeface="+mn-ea"/>
              </a:rPr>
              <a:t>© GEO Secretariat</a:t>
            </a:r>
          </a:p>
        </p:txBody>
      </p:sp>
      <p:sp>
        <p:nvSpPr>
          <p:cNvPr id="180230" name="Rectangle 6"/>
          <p:cNvSpPr>
            <a:spLocks noGrp="1" noChangeArrowheads="1"/>
          </p:cNvSpPr>
          <p:nvPr>
            <p:ph type="sldNum" sz="quarter" idx="4"/>
          </p:nvPr>
        </p:nvSpPr>
        <p:spPr bwMode="auto">
          <a:xfrm>
            <a:off x="7037388" y="6500813"/>
            <a:ext cx="1905000"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b="0" u="none">
                <a:solidFill>
                  <a:schemeClr val="tx1"/>
                </a:solidFill>
                <a:cs typeface="+mn-cs"/>
              </a:defRPr>
            </a:lvl1pPr>
          </a:lstStyle>
          <a:p>
            <a:pPr eaLnBrk="1" hangingPunct="1">
              <a:defRPr/>
            </a:pPr>
            <a:r>
              <a:rPr lang="en-GB" altLang="en-US">
                <a:solidFill>
                  <a:srgbClr val="000098"/>
                </a:solidFill>
                <a:latin typeface="Tahoma" pitchFamily="34" charset="0"/>
                <a:ea typeface="+mn-ea"/>
              </a:rPr>
              <a:t>slide </a:t>
            </a:r>
            <a:fld id="{6D257894-08DE-438F-AE79-47D9ACC35E63}" type="slidenum">
              <a:rPr lang="en-GB" altLang="en-US">
                <a:solidFill>
                  <a:srgbClr val="000098"/>
                </a:solidFill>
                <a:latin typeface="Tahoma" pitchFamily="34" charset="0"/>
                <a:ea typeface="+mn-ea"/>
              </a:rPr>
              <a:pPr eaLnBrk="1" hangingPunct="1">
                <a:defRPr/>
              </a:pPr>
              <a:t>‹#›</a:t>
            </a:fld>
            <a:endParaRPr lang="en-GB" altLang="en-US">
              <a:solidFill>
                <a:srgbClr val="000098"/>
              </a:solidFill>
              <a:latin typeface="Tahoma" pitchFamily="34" charset="0"/>
              <a:ea typeface="+mn-ea"/>
            </a:endParaRPr>
          </a:p>
        </p:txBody>
      </p:sp>
      <p:pic>
        <p:nvPicPr>
          <p:cNvPr id="1031" name="Picture 8"/>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759091301"/>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Lst>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ahoma" pitchFamily="34" charset="0"/>
        </a:defRPr>
      </a:lvl2pPr>
      <a:lvl3pPr algn="ctr" rtl="0" eaLnBrk="0" fontAlgn="base" hangingPunct="0">
        <a:spcBef>
          <a:spcPct val="0"/>
        </a:spcBef>
        <a:spcAft>
          <a:spcPct val="0"/>
        </a:spcAft>
        <a:defRPr sz="3200">
          <a:solidFill>
            <a:schemeClr val="tx2"/>
          </a:solidFill>
          <a:latin typeface="Tahoma" pitchFamily="34" charset="0"/>
        </a:defRPr>
      </a:lvl3pPr>
      <a:lvl4pPr algn="ctr" rtl="0" eaLnBrk="0" fontAlgn="base" hangingPunct="0">
        <a:spcBef>
          <a:spcPct val="0"/>
        </a:spcBef>
        <a:spcAft>
          <a:spcPct val="0"/>
        </a:spcAft>
        <a:defRPr sz="3200">
          <a:solidFill>
            <a:schemeClr val="tx2"/>
          </a:solidFill>
          <a:latin typeface="Tahoma" pitchFamily="34" charset="0"/>
        </a:defRPr>
      </a:lvl4pPr>
      <a:lvl5pPr algn="ctr" rtl="0" eaLnBrk="0" fontAlgn="base" hangingPunct="0">
        <a:spcBef>
          <a:spcPct val="0"/>
        </a:spcBef>
        <a:spcAft>
          <a:spcPct val="0"/>
        </a:spcAft>
        <a:defRPr sz="3200">
          <a:solidFill>
            <a:schemeClr val="tx2"/>
          </a:solidFill>
          <a:latin typeface="Tahoma" pitchFamily="34" charset="0"/>
        </a:defRPr>
      </a:lvl5pPr>
      <a:lvl6pPr marL="457200" algn="ctr" rtl="0" fontAlgn="base">
        <a:spcBef>
          <a:spcPct val="0"/>
        </a:spcBef>
        <a:spcAft>
          <a:spcPct val="0"/>
        </a:spcAft>
        <a:defRPr sz="3200">
          <a:solidFill>
            <a:schemeClr val="tx2"/>
          </a:solidFill>
          <a:latin typeface="Tahoma" pitchFamily="34" charset="0"/>
        </a:defRPr>
      </a:lvl6pPr>
      <a:lvl7pPr marL="914400" algn="ctr" rtl="0" fontAlgn="base">
        <a:spcBef>
          <a:spcPct val="0"/>
        </a:spcBef>
        <a:spcAft>
          <a:spcPct val="0"/>
        </a:spcAft>
        <a:defRPr sz="3200">
          <a:solidFill>
            <a:schemeClr val="tx2"/>
          </a:solidFill>
          <a:latin typeface="Tahoma" pitchFamily="34" charset="0"/>
        </a:defRPr>
      </a:lvl7pPr>
      <a:lvl8pPr marL="1371600" algn="ctr" rtl="0" fontAlgn="base">
        <a:spcBef>
          <a:spcPct val="0"/>
        </a:spcBef>
        <a:spcAft>
          <a:spcPct val="0"/>
        </a:spcAft>
        <a:defRPr sz="3200">
          <a:solidFill>
            <a:schemeClr val="tx2"/>
          </a:solidFill>
          <a:latin typeface="Tahoma" pitchFamily="34" charset="0"/>
        </a:defRPr>
      </a:lvl8pPr>
      <a:lvl9pPr marL="1828800" algn="ctr"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85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685800" y="2057400"/>
            <a:ext cx="777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603173316"/>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cs typeface="Arial" charset="0"/>
        </a:defRPr>
      </a:lvl2pPr>
      <a:lvl3pPr algn="l" rtl="0" eaLnBrk="0" fontAlgn="base" hangingPunct="0">
        <a:spcBef>
          <a:spcPct val="0"/>
        </a:spcBef>
        <a:spcAft>
          <a:spcPct val="0"/>
        </a:spcAft>
        <a:defRPr sz="2800" b="1">
          <a:solidFill>
            <a:srgbClr val="005FAA"/>
          </a:solidFill>
          <a:latin typeface="Arial" charset="0"/>
          <a:cs typeface="Arial" charset="0"/>
        </a:defRPr>
      </a:lvl3pPr>
      <a:lvl4pPr algn="l" rtl="0" eaLnBrk="0" fontAlgn="base" hangingPunct="0">
        <a:spcBef>
          <a:spcPct val="0"/>
        </a:spcBef>
        <a:spcAft>
          <a:spcPct val="0"/>
        </a:spcAft>
        <a:defRPr sz="2800" b="1">
          <a:solidFill>
            <a:srgbClr val="005FAA"/>
          </a:solidFill>
          <a:latin typeface="Arial" charset="0"/>
          <a:cs typeface="Arial" charset="0"/>
        </a:defRPr>
      </a:lvl4pPr>
      <a:lvl5pPr algn="l" rtl="0" eaLnBrk="0" fontAlgn="base" hangingPunct="0">
        <a:spcBef>
          <a:spcPct val="0"/>
        </a:spcBef>
        <a:spcAft>
          <a:spcPct val="0"/>
        </a:spcAft>
        <a:defRPr sz="2800" b="1">
          <a:solidFill>
            <a:srgbClr val="005FAA"/>
          </a:solidFill>
          <a:latin typeface="Arial" charset="0"/>
          <a:cs typeface="Arial" charset="0"/>
        </a:defRPr>
      </a:lvl5pPr>
      <a:lvl6pPr marL="457200" algn="l" rtl="0" fontAlgn="base">
        <a:spcBef>
          <a:spcPct val="0"/>
        </a:spcBef>
        <a:spcAft>
          <a:spcPct val="0"/>
        </a:spcAft>
        <a:defRPr sz="2800" b="1">
          <a:solidFill>
            <a:srgbClr val="005FAA"/>
          </a:solidFill>
          <a:latin typeface="Arial" charset="0"/>
          <a:cs typeface="Arial" charset="0"/>
        </a:defRPr>
      </a:lvl6pPr>
      <a:lvl7pPr marL="914400" algn="l" rtl="0" fontAlgn="base">
        <a:spcBef>
          <a:spcPct val="0"/>
        </a:spcBef>
        <a:spcAft>
          <a:spcPct val="0"/>
        </a:spcAft>
        <a:defRPr sz="2800" b="1">
          <a:solidFill>
            <a:srgbClr val="005FAA"/>
          </a:solidFill>
          <a:latin typeface="Arial" charset="0"/>
          <a:cs typeface="Arial" charset="0"/>
        </a:defRPr>
      </a:lvl7pPr>
      <a:lvl8pPr marL="1371600" algn="l" rtl="0" fontAlgn="base">
        <a:spcBef>
          <a:spcPct val="0"/>
        </a:spcBef>
        <a:spcAft>
          <a:spcPct val="0"/>
        </a:spcAft>
        <a:defRPr sz="2800" b="1">
          <a:solidFill>
            <a:srgbClr val="005FAA"/>
          </a:solidFill>
          <a:latin typeface="Arial" charset="0"/>
          <a:cs typeface="Arial" charset="0"/>
        </a:defRPr>
      </a:lvl8pPr>
      <a:lvl9pPr marL="1828800" algn="l" rtl="0" fontAlgn="base">
        <a:spcBef>
          <a:spcPct val="0"/>
        </a:spcBef>
        <a:spcAft>
          <a:spcPct val="0"/>
        </a:spcAft>
        <a:defRPr sz="28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09600" y="8382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2209800"/>
            <a:ext cx="822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9431609"/>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5FAA"/>
          </a:solidFill>
          <a:latin typeface="+mj-lt"/>
          <a:ea typeface="MS PGothic"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5pPr>
      <a:lvl6pPr marL="457200" algn="ctr" rtl="0" fontAlgn="base">
        <a:spcBef>
          <a:spcPct val="0"/>
        </a:spcBef>
        <a:spcAft>
          <a:spcPct val="0"/>
        </a:spcAft>
        <a:defRPr sz="3200" b="1">
          <a:solidFill>
            <a:srgbClr val="005FAA"/>
          </a:solidFill>
          <a:latin typeface="Arial Narrow" pitchFamily="34" charset="0"/>
          <a:cs typeface="Arial" charset="0"/>
        </a:defRPr>
      </a:lvl6pPr>
      <a:lvl7pPr marL="914400" algn="ctr" rtl="0" fontAlgn="base">
        <a:spcBef>
          <a:spcPct val="0"/>
        </a:spcBef>
        <a:spcAft>
          <a:spcPct val="0"/>
        </a:spcAft>
        <a:defRPr sz="3200" b="1">
          <a:solidFill>
            <a:srgbClr val="005FAA"/>
          </a:solidFill>
          <a:latin typeface="Arial Narrow" pitchFamily="34" charset="0"/>
          <a:cs typeface="Arial" charset="0"/>
        </a:defRPr>
      </a:lvl7pPr>
      <a:lvl8pPr marL="1371600" algn="ctr" rtl="0" fontAlgn="base">
        <a:spcBef>
          <a:spcPct val="0"/>
        </a:spcBef>
        <a:spcAft>
          <a:spcPct val="0"/>
        </a:spcAft>
        <a:defRPr sz="3200" b="1">
          <a:solidFill>
            <a:srgbClr val="005FAA"/>
          </a:solidFill>
          <a:latin typeface="Arial Narrow" pitchFamily="34" charset="0"/>
          <a:cs typeface="Arial" charset="0"/>
        </a:defRPr>
      </a:lvl8pPr>
      <a:lvl9pPr marL="1828800" algn="ctr" rtl="0" fontAlgn="base">
        <a:spcBef>
          <a:spcPct val="0"/>
        </a:spcBef>
        <a:spcAft>
          <a:spcPct val="0"/>
        </a:spcAft>
        <a:defRPr sz="3200" b="1">
          <a:solidFill>
            <a:srgbClr val="005FAA"/>
          </a:solidFill>
          <a:latin typeface="Arial Narrow" pitchFamily="34" charset="0"/>
          <a:cs typeface="Arial" charset="0"/>
        </a:defRPr>
      </a:lvl9pPr>
    </p:titleStyle>
    <p:bodyStyle>
      <a:lvl1pPr marL="342900" indent="-342900" algn="l" rtl="0" eaLnBrk="0" fontAlgn="base" hangingPunct="0">
        <a:spcBef>
          <a:spcPct val="20000"/>
        </a:spcBef>
        <a:spcAft>
          <a:spcPct val="0"/>
        </a:spcAft>
        <a:buChar char="•"/>
        <a:defRPr sz="2800" b="1">
          <a:solidFill>
            <a:srgbClr val="005FAA"/>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b="1">
          <a:solidFill>
            <a:srgbClr val="005FAA"/>
          </a:solidFill>
          <a:latin typeface="+mn-lt"/>
          <a:ea typeface="Arial" charset="0"/>
          <a:cs typeface="+mn-cs"/>
        </a:defRPr>
      </a:lvl2pPr>
      <a:lvl3pPr marL="1143000" indent="-228600" algn="l" rtl="0" eaLnBrk="0" fontAlgn="base" hangingPunct="0">
        <a:spcBef>
          <a:spcPct val="20000"/>
        </a:spcBef>
        <a:spcAft>
          <a:spcPct val="0"/>
        </a:spcAft>
        <a:buChar char="•"/>
        <a:defRPr sz="2000" b="1" i="1">
          <a:solidFill>
            <a:srgbClr val="005FAA"/>
          </a:solidFill>
          <a:latin typeface="+mn-lt"/>
          <a:ea typeface="Arial" charset="0"/>
          <a:cs typeface="+mn-cs"/>
        </a:defRPr>
      </a:lvl3pPr>
      <a:lvl4pPr marL="1600200" indent="-228600" algn="l" rtl="0" eaLnBrk="0" fontAlgn="base" hangingPunct="0">
        <a:spcBef>
          <a:spcPct val="20000"/>
        </a:spcBef>
        <a:spcAft>
          <a:spcPct val="0"/>
        </a:spcAft>
        <a:buChar char="–"/>
        <a:defRPr sz="2400" b="1">
          <a:solidFill>
            <a:srgbClr val="005FAA"/>
          </a:solidFill>
          <a:latin typeface="+mn-lt"/>
          <a:ea typeface="Arial" charset="0"/>
          <a:cs typeface="+mn-cs"/>
        </a:defRPr>
      </a:lvl4pPr>
      <a:lvl5pPr marL="2057400" indent="-228600" algn="l" rtl="0" eaLnBrk="0" fontAlgn="base" hangingPunct="0">
        <a:spcBef>
          <a:spcPct val="20000"/>
        </a:spcBef>
        <a:spcAft>
          <a:spcPct val="0"/>
        </a:spcAft>
        <a:buChar char="»"/>
        <a:defRPr sz="2400" b="1">
          <a:solidFill>
            <a:srgbClr val="005FAA"/>
          </a:solidFill>
          <a:latin typeface="+mn-lt"/>
          <a:ea typeface="Arial" charset="0"/>
          <a:cs typeface="+mn-cs"/>
        </a:defRPr>
      </a:lvl5pPr>
      <a:lvl6pPr marL="2514600" indent="-228600" algn="l" rtl="0" fontAlgn="base">
        <a:spcBef>
          <a:spcPct val="20000"/>
        </a:spcBef>
        <a:spcAft>
          <a:spcPct val="0"/>
        </a:spcAft>
        <a:buChar char="»"/>
        <a:defRPr sz="2400" b="1">
          <a:solidFill>
            <a:srgbClr val="005FAA"/>
          </a:solidFill>
          <a:latin typeface="+mn-lt"/>
          <a:cs typeface="+mn-cs"/>
        </a:defRPr>
      </a:lvl6pPr>
      <a:lvl7pPr marL="2971800" indent="-228600" algn="l" rtl="0" fontAlgn="base">
        <a:spcBef>
          <a:spcPct val="20000"/>
        </a:spcBef>
        <a:spcAft>
          <a:spcPct val="0"/>
        </a:spcAft>
        <a:buChar char="»"/>
        <a:defRPr sz="2400" b="1">
          <a:solidFill>
            <a:srgbClr val="005FAA"/>
          </a:solidFill>
          <a:latin typeface="+mn-lt"/>
          <a:cs typeface="+mn-cs"/>
        </a:defRPr>
      </a:lvl7pPr>
      <a:lvl8pPr marL="3429000" indent="-228600" algn="l" rtl="0" fontAlgn="base">
        <a:spcBef>
          <a:spcPct val="20000"/>
        </a:spcBef>
        <a:spcAft>
          <a:spcPct val="0"/>
        </a:spcAft>
        <a:buChar char="»"/>
        <a:defRPr sz="2400" b="1">
          <a:solidFill>
            <a:srgbClr val="005FAA"/>
          </a:solidFill>
          <a:latin typeface="+mn-lt"/>
          <a:cs typeface="+mn-cs"/>
        </a:defRPr>
      </a:lvl8pPr>
      <a:lvl9pPr marL="3886200" indent="-228600" algn="l" rtl="0" fontAlgn="base">
        <a:spcBef>
          <a:spcPct val="20000"/>
        </a:spcBef>
        <a:spcAft>
          <a:spcPct val="0"/>
        </a:spcAft>
        <a:buChar char="»"/>
        <a:defRPr sz="2400" b="1">
          <a:solidFill>
            <a:srgbClr val="005FA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bwMode="auto">
          <a:xfrm>
            <a:off x="685800" y="838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685800" y="20574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50886029"/>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2pPr>
      <a:lvl3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3pPr>
      <a:lvl4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4pPr>
      <a:lvl5pPr algn="l" rtl="0" eaLnBrk="0" fontAlgn="base" hangingPunct="0">
        <a:spcBef>
          <a:spcPct val="0"/>
        </a:spcBef>
        <a:spcAft>
          <a:spcPct val="0"/>
        </a:spcAft>
        <a:defRPr sz="2800" b="1">
          <a:solidFill>
            <a:srgbClr val="005FAA"/>
          </a:solidFill>
          <a:latin typeface="Arial" charset="0"/>
          <a:ea typeface="ＭＳ Ｐゴシック" charset="0"/>
          <a:cs typeface="Arial" charset="0"/>
        </a:defRPr>
      </a:lvl5pPr>
      <a:lvl6pPr marL="457200" algn="l" rtl="0" fontAlgn="base">
        <a:spcBef>
          <a:spcPct val="0"/>
        </a:spcBef>
        <a:spcAft>
          <a:spcPct val="0"/>
        </a:spcAft>
        <a:defRPr sz="2800" b="1">
          <a:solidFill>
            <a:srgbClr val="005FAA"/>
          </a:solidFill>
          <a:latin typeface="Arial" charset="0"/>
          <a:ea typeface="ＭＳ Ｐゴシック" charset="0"/>
          <a:cs typeface="Arial" charset="0"/>
        </a:defRPr>
      </a:lvl6pPr>
      <a:lvl7pPr marL="914400" algn="l" rtl="0" fontAlgn="base">
        <a:spcBef>
          <a:spcPct val="0"/>
        </a:spcBef>
        <a:spcAft>
          <a:spcPct val="0"/>
        </a:spcAft>
        <a:defRPr sz="2800" b="1">
          <a:solidFill>
            <a:srgbClr val="005FAA"/>
          </a:solidFill>
          <a:latin typeface="Arial" charset="0"/>
          <a:ea typeface="ＭＳ Ｐゴシック" charset="0"/>
          <a:cs typeface="Arial" charset="0"/>
        </a:defRPr>
      </a:lvl7pPr>
      <a:lvl8pPr marL="1371600" algn="l" rtl="0" fontAlgn="base">
        <a:spcBef>
          <a:spcPct val="0"/>
        </a:spcBef>
        <a:spcAft>
          <a:spcPct val="0"/>
        </a:spcAft>
        <a:defRPr sz="2800" b="1">
          <a:solidFill>
            <a:srgbClr val="005FAA"/>
          </a:solidFill>
          <a:latin typeface="Arial" charset="0"/>
          <a:ea typeface="ＭＳ Ｐゴシック" charset="0"/>
          <a:cs typeface="Arial" charset="0"/>
        </a:defRPr>
      </a:lvl8pPr>
      <a:lvl9pPr marL="1828800" algn="l" rtl="0" fontAlgn="base">
        <a:spcBef>
          <a:spcPct val="0"/>
        </a:spcBef>
        <a:spcAft>
          <a:spcPct val="0"/>
        </a:spcAft>
        <a:defRPr sz="2800" b="1">
          <a:solidFill>
            <a:srgbClr val="005FAA"/>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ea typeface="Arial" charset="0"/>
          <a:cs typeface="+mn-cs"/>
        </a:defRPr>
      </a:lvl6pPr>
      <a:lvl7pPr marL="2971800" indent="-228600" algn="l" rtl="0" fontAlgn="base">
        <a:spcBef>
          <a:spcPct val="20000"/>
        </a:spcBef>
        <a:spcAft>
          <a:spcPct val="0"/>
        </a:spcAft>
        <a:buChar char="»"/>
        <a:defRPr sz="2400">
          <a:solidFill>
            <a:schemeClr val="tx1"/>
          </a:solidFill>
          <a:latin typeface="+mn-lt"/>
          <a:ea typeface="Arial" charset="0"/>
          <a:cs typeface="+mn-cs"/>
        </a:defRPr>
      </a:lvl7pPr>
      <a:lvl8pPr marL="3429000" indent="-228600" algn="l" rtl="0" fontAlgn="base">
        <a:spcBef>
          <a:spcPct val="20000"/>
        </a:spcBef>
        <a:spcAft>
          <a:spcPct val="0"/>
        </a:spcAft>
        <a:buChar char="»"/>
        <a:defRPr sz="2400">
          <a:solidFill>
            <a:schemeClr val="tx1"/>
          </a:solidFill>
          <a:latin typeface="+mn-lt"/>
          <a:ea typeface="Arial" charset="0"/>
          <a:cs typeface="+mn-cs"/>
        </a:defRPr>
      </a:lvl8pPr>
      <a:lvl9pPr marL="3886200" indent="-228600" algn="l" rtl="0" fontAlgn="base">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59144994"/>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xStyles>
    <p:titleStyle>
      <a:lvl1pPr algn="l" rtl="0" eaLnBrk="0" fontAlgn="base" hangingPunct="0">
        <a:spcBef>
          <a:spcPct val="0"/>
        </a:spcBef>
        <a:spcAft>
          <a:spcPct val="0"/>
        </a:spcAft>
        <a:defRPr sz="2800" b="1">
          <a:solidFill>
            <a:srgbClr val="005FAA"/>
          </a:solidFill>
          <a:latin typeface="+mj-lt"/>
          <a:ea typeface="MS PGothic" pitchFamily="34" charset="-128"/>
          <a:cs typeface="+mj-cs"/>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Arial" charset="0"/>
        </a:defRPr>
      </a:lvl5pPr>
      <a:lvl6pPr marL="457200" algn="l" rtl="0" fontAlgn="base">
        <a:spcBef>
          <a:spcPct val="0"/>
        </a:spcBef>
        <a:spcAft>
          <a:spcPct val="0"/>
        </a:spcAft>
        <a:defRPr sz="2800" b="1">
          <a:solidFill>
            <a:srgbClr val="005FAA"/>
          </a:solidFill>
          <a:latin typeface="Arial" charset="0"/>
          <a:cs typeface="Arial" charset="0"/>
        </a:defRPr>
      </a:lvl6pPr>
      <a:lvl7pPr marL="914400" algn="l" rtl="0" fontAlgn="base">
        <a:spcBef>
          <a:spcPct val="0"/>
        </a:spcBef>
        <a:spcAft>
          <a:spcPct val="0"/>
        </a:spcAft>
        <a:defRPr sz="2800" b="1">
          <a:solidFill>
            <a:srgbClr val="005FAA"/>
          </a:solidFill>
          <a:latin typeface="Arial" charset="0"/>
          <a:cs typeface="Arial" charset="0"/>
        </a:defRPr>
      </a:lvl7pPr>
      <a:lvl8pPr marL="1371600" algn="l" rtl="0" fontAlgn="base">
        <a:spcBef>
          <a:spcPct val="0"/>
        </a:spcBef>
        <a:spcAft>
          <a:spcPct val="0"/>
        </a:spcAft>
        <a:defRPr sz="2800" b="1">
          <a:solidFill>
            <a:srgbClr val="005FAA"/>
          </a:solidFill>
          <a:latin typeface="Arial" charset="0"/>
          <a:cs typeface="Arial" charset="0"/>
        </a:defRPr>
      </a:lvl8pPr>
      <a:lvl9pPr marL="1828800" algn="l" rtl="0" fontAlgn="base">
        <a:spcBef>
          <a:spcPct val="0"/>
        </a:spcBef>
        <a:spcAft>
          <a:spcPct val="0"/>
        </a:spcAft>
        <a:defRPr sz="28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09600" y="8382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2209800"/>
            <a:ext cx="822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7068293"/>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 id="2147484429" r:id="rId13"/>
    <p:sldLayoutId id="2147484430" r:id="rId14"/>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5FAA"/>
          </a:solidFill>
          <a:latin typeface="+mj-lt"/>
          <a:ea typeface="MS PGothic"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5pPr>
      <a:lvl6pPr marL="457200" algn="ctr" rtl="0" fontAlgn="base">
        <a:spcBef>
          <a:spcPct val="0"/>
        </a:spcBef>
        <a:spcAft>
          <a:spcPct val="0"/>
        </a:spcAft>
        <a:defRPr sz="3200" b="1">
          <a:solidFill>
            <a:srgbClr val="005FAA"/>
          </a:solidFill>
          <a:latin typeface="Arial Narrow" pitchFamily="34" charset="0"/>
          <a:cs typeface="Arial" charset="0"/>
        </a:defRPr>
      </a:lvl6pPr>
      <a:lvl7pPr marL="914400" algn="ctr" rtl="0" fontAlgn="base">
        <a:spcBef>
          <a:spcPct val="0"/>
        </a:spcBef>
        <a:spcAft>
          <a:spcPct val="0"/>
        </a:spcAft>
        <a:defRPr sz="3200" b="1">
          <a:solidFill>
            <a:srgbClr val="005FAA"/>
          </a:solidFill>
          <a:latin typeface="Arial Narrow" pitchFamily="34" charset="0"/>
          <a:cs typeface="Arial" charset="0"/>
        </a:defRPr>
      </a:lvl7pPr>
      <a:lvl8pPr marL="1371600" algn="ctr" rtl="0" fontAlgn="base">
        <a:spcBef>
          <a:spcPct val="0"/>
        </a:spcBef>
        <a:spcAft>
          <a:spcPct val="0"/>
        </a:spcAft>
        <a:defRPr sz="3200" b="1">
          <a:solidFill>
            <a:srgbClr val="005FAA"/>
          </a:solidFill>
          <a:latin typeface="Arial Narrow" pitchFamily="34" charset="0"/>
          <a:cs typeface="Arial" charset="0"/>
        </a:defRPr>
      </a:lvl8pPr>
      <a:lvl9pPr marL="1828800" algn="ctr" rtl="0" fontAlgn="base">
        <a:spcBef>
          <a:spcPct val="0"/>
        </a:spcBef>
        <a:spcAft>
          <a:spcPct val="0"/>
        </a:spcAft>
        <a:defRPr sz="3200" b="1">
          <a:solidFill>
            <a:srgbClr val="005FAA"/>
          </a:solidFill>
          <a:latin typeface="Arial Narrow" pitchFamily="34" charset="0"/>
          <a:cs typeface="Arial" charset="0"/>
        </a:defRPr>
      </a:lvl9pPr>
    </p:titleStyle>
    <p:bodyStyle>
      <a:lvl1pPr marL="342900" indent="-342900" algn="l" rtl="0" eaLnBrk="0" fontAlgn="base" hangingPunct="0">
        <a:spcBef>
          <a:spcPct val="20000"/>
        </a:spcBef>
        <a:spcAft>
          <a:spcPct val="0"/>
        </a:spcAft>
        <a:buChar char="•"/>
        <a:defRPr sz="2800" b="1">
          <a:solidFill>
            <a:srgbClr val="005FAA"/>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b="1">
          <a:solidFill>
            <a:srgbClr val="005FAA"/>
          </a:solidFill>
          <a:latin typeface="+mn-lt"/>
          <a:ea typeface="Arial" charset="0"/>
          <a:cs typeface="+mn-cs"/>
        </a:defRPr>
      </a:lvl2pPr>
      <a:lvl3pPr marL="1143000" indent="-228600" algn="l" rtl="0" eaLnBrk="0" fontAlgn="base" hangingPunct="0">
        <a:spcBef>
          <a:spcPct val="20000"/>
        </a:spcBef>
        <a:spcAft>
          <a:spcPct val="0"/>
        </a:spcAft>
        <a:buChar char="•"/>
        <a:defRPr sz="2000" b="1" i="1">
          <a:solidFill>
            <a:srgbClr val="005FAA"/>
          </a:solidFill>
          <a:latin typeface="+mn-lt"/>
          <a:ea typeface="Arial" charset="0"/>
          <a:cs typeface="+mn-cs"/>
        </a:defRPr>
      </a:lvl3pPr>
      <a:lvl4pPr marL="1600200" indent="-228600" algn="l" rtl="0" eaLnBrk="0" fontAlgn="base" hangingPunct="0">
        <a:spcBef>
          <a:spcPct val="20000"/>
        </a:spcBef>
        <a:spcAft>
          <a:spcPct val="0"/>
        </a:spcAft>
        <a:buChar char="–"/>
        <a:defRPr sz="2400" b="1">
          <a:solidFill>
            <a:srgbClr val="005FAA"/>
          </a:solidFill>
          <a:latin typeface="+mn-lt"/>
          <a:ea typeface="Arial" charset="0"/>
          <a:cs typeface="+mn-cs"/>
        </a:defRPr>
      </a:lvl4pPr>
      <a:lvl5pPr marL="2057400" indent="-228600" algn="l" rtl="0" eaLnBrk="0" fontAlgn="base" hangingPunct="0">
        <a:spcBef>
          <a:spcPct val="20000"/>
        </a:spcBef>
        <a:spcAft>
          <a:spcPct val="0"/>
        </a:spcAft>
        <a:buChar char="»"/>
        <a:defRPr sz="2400" b="1">
          <a:solidFill>
            <a:srgbClr val="005FAA"/>
          </a:solidFill>
          <a:latin typeface="+mn-lt"/>
          <a:ea typeface="Arial" charset="0"/>
          <a:cs typeface="+mn-cs"/>
        </a:defRPr>
      </a:lvl5pPr>
      <a:lvl6pPr marL="2514600" indent="-228600" algn="l" rtl="0" fontAlgn="base">
        <a:spcBef>
          <a:spcPct val="20000"/>
        </a:spcBef>
        <a:spcAft>
          <a:spcPct val="0"/>
        </a:spcAft>
        <a:buChar char="»"/>
        <a:defRPr sz="2400" b="1">
          <a:solidFill>
            <a:srgbClr val="005FAA"/>
          </a:solidFill>
          <a:latin typeface="+mn-lt"/>
          <a:cs typeface="+mn-cs"/>
        </a:defRPr>
      </a:lvl6pPr>
      <a:lvl7pPr marL="2971800" indent="-228600" algn="l" rtl="0" fontAlgn="base">
        <a:spcBef>
          <a:spcPct val="20000"/>
        </a:spcBef>
        <a:spcAft>
          <a:spcPct val="0"/>
        </a:spcAft>
        <a:buChar char="»"/>
        <a:defRPr sz="2400" b="1">
          <a:solidFill>
            <a:srgbClr val="005FAA"/>
          </a:solidFill>
          <a:latin typeface="+mn-lt"/>
          <a:cs typeface="+mn-cs"/>
        </a:defRPr>
      </a:lvl7pPr>
      <a:lvl8pPr marL="3429000" indent="-228600" algn="l" rtl="0" fontAlgn="base">
        <a:spcBef>
          <a:spcPct val="20000"/>
        </a:spcBef>
        <a:spcAft>
          <a:spcPct val="0"/>
        </a:spcAft>
        <a:buChar char="»"/>
        <a:defRPr sz="2400" b="1">
          <a:solidFill>
            <a:srgbClr val="005FAA"/>
          </a:solidFill>
          <a:latin typeface="+mn-lt"/>
          <a:cs typeface="+mn-cs"/>
        </a:defRPr>
      </a:lvl8pPr>
      <a:lvl9pPr marL="3886200" indent="-228600" algn="l" rtl="0" fontAlgn="base">
        <a:spcBef>
          <a:spcPct val="20000"/>
        </a:spcBef>
        <a:spcAft>
          <a:spcPct val="0"/>
        </a:spcAft>
        <a:buChar char="»"/>
        <a:defRPr sz="2400" b="1">
          <a:solidFill>
            <a:srgbClr val="005FA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92072" cy="689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214313" y="4005064"/>
            <a:ext cx="5149775" cy="2592288"/>
          </a:xfrm>
        </p:spPr>
        <p:txBody>
          <a:bodyPr/>
          <a:lstStyle/>
          <a:p>
            <a:pPr eaLnBrk="1" hangingPunct="1"/>
            <a:r>
              <a:rPr lang="en-GB" sz="2400" i="1" dirty="0" smtClean="0">
                <a:solidFill>
                  <a:srgbClr val="3595B7"/>
                </a:solidFill>
              </a:rPr>
              <a:t/>
            </a:r>
            <a:br>
              <a:rPr lang="en-GB" sz="2400" i="1" dirty="0" smtClean="0">
                <a:solidFill>
                  <a:srgbClr val="3595B7"/>
                </a:solidFill>
              </a:rPr>
            </a:br>
            <a:r>
              <a:rPr lang="en-GB" sz="2400" dirty="0" smtClean="0">
                <a:solidFill>
                  <a:srgbClr val="3595B7"/>
                </a:solidFill>
              </a:rPr>
              <a:t>Osamu Ochiai</a:t>
            </a:r>
            <a:r>
              <a:rPr lang="en-GB" sz="2400" i="1" dirty="0" smtClean="0">
                <a:solidFill>
                  <a:srgbClr val="3595B7"/>
                </a:solidFill>
              </a:rPr>
              <a:t/>
            </a:r>
            <a:br>
              <a:rPr lang="en-GB" sz="2400" i="1" dirty="0" smtClean="0">
                <a:solidFill>
                  <a:srgbClr val="3595B7"/>
                </a:solidFill>
              </a:rPr>
            </a:br>
            <a:r>
              <a:rPr lang="en-GB" sz="2400" i="1" dirty="0" smtClean="0">
                <a:solidFill>
                  <a:srgbClr val="3595B7"/>
                </a:solidFill>
              </a:rPr>
              <a:t>Scientific and Technical Expert</a:t>
            </a:r>
            <a:br>
              <a:rPr lang="en-GB" sz="2400" i="1" dirty="0" smtClean="0">
                <a:solidFill>
                  <a:srgbClr val="3595B7"/>
                </a:solidFill>
              </a:rPr>
            </a:br>
            <a:r>
              <a:rPr lang="en-GB" sz="2400" i="1" dirty="0" smtClean="0">
                <a:solidFill>
                  <a:srgbClr val="3595B7"/>
                </a:solidFill>
              </a:rPr>
              <a:t>GEO Secretariat</a:t>
            </a:r>
            <a:r>
              <a:rPr lang="en-GB" altLang="en-US" sz="2400" i="1" dirty="0" smtClean="0">
                <a:solidFill>
                  <a:srgbClr val="3595B7"/>
                </a:solidFill>
              </a:rPr>
              <a:t/>
            </a:r>
            <a:br>
              <a:rPr lang="en-GB" altLang="en-US" sz="2400" i="1" dirty="0" smtClean="0">
                <a:solidFill>
                  <a:srgbClr val="3595B7"/>
                </a:solidFill>
              </a:rPr>
            </a:br>
            <a:r>
              <a:rPr lang="en-GB" altLang="en-US" sz="2400" i="1" dirty="0" smtClean="0">
                <a:solidFill>
                  <a:srgbClr val="3595B7"/>
                </a:solidFill>
              </a:rPr>
              <a:t/>
            </a:r>
            <a:br>
              <a:rPr lang="en-GB" altLang="en-US" sz="2400" i="1" dirty="0" smtClean="0">
                <a:solidFill>
                  <a:srgbClr val="3595B7"/>
                </a:solidFill>
              </a:rPr>
            </a:br>
            <a:r>
              <a:rPr lang="en-GB" altLang="en-US" sz="2000" i="1" dirty="0" smtClean="0"/>
              <a:t>CEOS WGISS</a:t>
            </a:r>
            <a:br>
              <a:rPr lang="en-GB" altLang="en-US" sz="2000" i="1" dirty="0" smtClean="0"/>
            </a:br>
            <a:r>
              <a:rPr lang="en-GB" altLang="en-US" sz="2000" i="1" dirty="0" smtClean="0"/>
              <a:t>Harwell, UK</a:t>
            </a:r>
            <a:br>
              <a:rPr lang="en-GB" altLang="en-US" sz="2000" i="1" dirty="0" smtClean="0"/>
            </a:br>
            <a:r>
              <a:rPr lang="en-GB" altLang="en-US" sz="2000" i="1" dirty="0" smtClean="0"/>
              <a:t>28 September 2015</a:t>
            </a:r>
            <a:endParaRPr lang="en-GB" altLang="en-US" sz="2000" b="0" i="1" dirty="0" smtClean="0"/>
          </a:p>
        </p:txBody>
      </p:sp>
      <p:sp>
        <p:nvSpPr>
          <p:cNvPr id="3" name="Textfeld 2"/>
          <p:cNvSpPr txBox="1"/>
          <p:nvPr/>
        </p:nvSpPr>
        <p:spPr>
          <a:xfrm>
            <a:off x="323528" y="1196752"/>
            <a:ext cx="8928992" cy="2308324"/>
          </a:xfrm>
          <a:prstGeom prst="rect">
            <a:avLst/>
          </a:prstGeom>
          <a:noFill/>
        </p:spPr>
        <p:txBody>
          <a:bodyPr wrap="square" rtlCol="0">
            <a:spAutoFit/>
          </a:bodyPr>
          <a:lstStyle/>
          <a:p>
            <a:pPr algn="l"/>
            <a:r>
              <a:rPr lang="en-GB" altLang="en-US" sz="3600" b="1" kern="0" dirty="0" smtClean="0">
                <a:solidFill>
                  <a:srgbClr val="005FAA"/>
                </a:solidFill>
                <a:latin typeface="Arial"/>
              </a:rPr>
              <a:t>GEO </a:t>
            </a:r>
            <a:r>
              <a:rPr lang="en-GB" altLang="en-US" sz="3600" b="1" kern="0" dirty="0" smtClean="0">
                <a:solidFill>
                  <a:srgbClr val="005FAA"/>
                </a:solidFill>
                <a:latin typeface="Arial"/>
              </a:rPr>
              <a:t>Secretariat report</a:t>
            </a:r>
            <a:endParaRPr lang="en-GB" altLang="en-US" sz="3600" b="1" kern="0" dirty="0" smtClean="0">
              <a:solidFill>
                <a:srgbClr val="005FAA"/>
              </a:solidFill>
              <a:latin typeface="Arial"/>
            </a:endParaRPr>
          </a:p>
          <a:p>
            <a:pPr algn="l"/>
            <a:endParaRPr lang="en-GB" altLang="en-US" sz="3600" b="1" kern="0" dirty="0" smtClean="0">
              <a:solidFill>
                <a:srgbClr val="005FAA"/>
              </a:solidFill>
              <a:latin typeface="Arial"/>
            </a:endParaRPr>
          </a:p>
          <a:p>
            <a:pPr marL="857250" indent="-857250" algn="l">
              <a:buFont typeface="+mj-lt"/>
              <a:buAutoNum type="romanUcPeriod"/>
            </a:pPr>
            <a:r>
              <a:rPr lang="en-GB" altLang="en-US" sz="3600" b="1" kern="0" dirty="0" smtClean="0">
                <a:solidFill>
                  <a:srgbClr val="005FAA"/>
                </a:solidFill>
                <a:latin typeface="Arial"/>
              </a:rPr>
              <a:t>GEO Strategic Plan 2016-2025</a:t>
            </a:r>
          </a:p>
          <a:p>
            <a:pPr marL="857250" indent="-857250" algn="l">
              <a:buFont typeface="+mj-lt"/>
              <a:buAutoNum type="romanUcPeriod"/>
            </a:pPr>
            <a:r>
              <a:rPr lang="en-GB" altLang="en-US" sz="3600" b="1" kern="0" dirty="0" smtClean="0">
                <a:solidFill>
                  <a:srgbClr val="005FAA"/>
                </a:solidFill>
                <a:latin typeface="Arial"/>
              </a:rPr>
              <a:t>New GEO Work Programme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6054"/>
            <a:ext cx="9192072" cy="689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323528" y="1556792"/>
            <a:ext cx="8928992" cy="646331"/>
          </a:xfrm>
          <a:prstGeom prst="rect">
            <a:avLst/>
          </a:prstGeom>
          <a:noFill/>
        </p:spPr>
        <p:txBody>
          <a:bodyPr wrap="square" rtlCol="0">
            <a:spAutoFit/>
          </a:bodyPr>
          <a:lstStyle/>
          <a:p>
            <a:pPr marL="857250" indent="-857250" algn="l">
              <a:buFont typeface="+mj-lt"/>
              <a:buAutoNum type="romanUcPeriod" startAt="2"/>
            </a:pPr>
            <a:r>
              <a:rPr lang="en-GB" altLang="en-US" sz="3600" b="1" kern="0" dirty="0" smtClean="0">
                <a:solidFill>
                  <a:srgbClr val="005FAA"/>
                </a:solidFill>
                <a:latin typeface="Arial"/>
              </a:rPr>
              <a:t>GEO Work Programme</a:t>
            </a:r>
            <a:endParaRPr lang="en-GB" altLang="en-US" sz="3600" b="1" kern="0" dirty="0">
              <a:solidFill>
                <a:srgbClr val="005FAA"/>
              </a:solidFill>
              <a:latin typeface="Arial"/>
            </a:endParaRPr>
          </a:p>
        </p:txBody>
      </p:sp>
    </p:spTree>
    <p:extLst>
      <p:ext uri="{BB962C8B-B14F-4D97-AF65-F5344CB8AC3E}">
        <p14:creationId xmlns:p14="http://schemas.microsoft.com/office/powerpoint/2010/main" val="1306186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bwMode="auto">
          <a:xfrm>
            <a:off x="395536" y="1946970"/>
            <a:ext cx="8219256" cy="45063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600"/>
              </a:spcAft>
              <a:buFont typeface="Arial" panose="020B0604020202020204" pitchFamily="34" charset="0"/>
              <a:buChar char="•"/>
            </a:pPr>
            <a:r>
              <a:rPr lang="en-GB" dirty="0">
                <a:solidFill>
                  <a:srgbClr val="005FAA"/>
                </a:solidFill>
                <a:latin typeface="Tahoma" panose="020B0604030504040204" pitchFamily="34" charset="0"/>
                <a:ea typeface="Tahoma" panose="020B0604030504040204" pitchFamily="34" charset="0"/>
                <a:cs typeface="Tahoma" panose="020B0604030504040204" pitchFamily="34" charset="0"/>
              </a:rPr>
              <a:t>The </a:t>
            </a:r>
            <a:r>
              <a:rPr lang="en-GB" b="1" dirty="0">
                <a:solidFill>
                  <a:srgbClr val="005FAA"/>
                </a:solidFill>
                <a:latin typeface="Tahoma" panose="020B0604030504040204" pitchFamily="34" charset="0"/>
                <a:ea typeface="Tahoma" panose="020B0604030504040204" pitchFamily="34" charset="0"/>
                <a:cs typeface="Tahoma" panose="020B0604030504040204" pitchFamily="34" charset="0"/>
              </a:rPr>
              <a:t>GEO</a:t>
            </a:r>
            <a:r>
              <a:rPr lang="en-GB" dirty="0">
                <a:solidFill>
                  <a:srgbClr val="005FAA"/>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5FAA"/>
                </a:solidFill>
                <a:latin typeface="Tahoma" panose="020B0604030504040204" pitchFamily="34" charset="0"/>
                <a:ea typeface="Tahoma" panose="020B0604030504040204" pitchFamily="34" charset="0"/>
                <a:cs typeface="Tahoma" panose="020B0604030504040204" pitchFamily="34" charset="0"/>
              </a:rPr>
              <a:t>2016 transitional </a:t>
            </a:r>
            <a:r>
              <a:rPr lang="en-GB" b="1" dirty="0">
                <a:solidFill>
                  <a:srgbClr val="005FAA"/>
                </a:solidFill>
                <a:latin typeface="Tahoma" panose="020B0604030504040204" pitchFamily="34" charset="0"/>
                <a:ea typeface="Tahoma" panose="020B0604030504040204" pitchFamily="34" charset="0"/>
                <a:cs typeface="Tahoma" panose="020B0604030504040204" pitchFamily="34" charset="0"/>
              </a:rPr>
              <a:t>Work </a:t>
            </a:r>
            <a:r>
              <a:rPr lang="en-GB" b="1" dirty="0" smtClean="0">
                <a:solidFill>
                  <a:srgbClr val="005FAA"/>
                </a:solidFill>
                <a:latin typeface="Tahoma" panose="020B0604030504040204" pitchFamily="34" charset="0"/>
                <a:ea typeface="Tahoma" panose="020B0604030504040204" pitchFamily="34" charset="0"/>
                <a:cs typeface="Tahoma" panose="020B0604030504040204" pitchFamily="34" charset="0"/>
              </a:rPr>
              <a:t>Programme </a:t>
            </a:r>
            <a:r>
              <a:rPr lang="en-GB" dirty="0" smtClean="0">
                <a:solidFill>
                  <a:srgbClr val="005FAA"/>
                </a:solidFill>
                <a:latin typeface="Tahoma" panose="020B0604030504040204" pitchFamily="34" charset="0"/>
                <a:ea typeface="Tahoma" panose="020B0604030504040204" pitchFamily="34" charset="0"/>
                <a:cs typeface="Tahoma" panose="020B0604030504040204" pitchFamily="34" charset="0"/>
              </a:rPr>
              <a:t>is the </a:t>
            </a:r>
            <a:r>
              <a:rPr lang="en-GB" dirty="0">
                <a:solidFill>
                  <a:srgbClr val="005FAA"/>
                </a:solidFill>
                <a:latin typeface="Tahoma" panose="020B0604030504040204" pitchFamily="34" charset="0"/>
                <a:ea typeface="Tahoma" panose="020B0604030504040204" pitchFamily="34" charset="0"/>
                <a:cs typeface="Tahoma" panose="020B0604030504040204" pitchFamily="34" charset="0"/>
              </a:rPr>
              <a:t>first of the new GEO decade 2016-2025. </a:t>
            </a:r>
            <a:endParaRPr lang="en-GB" dirty="0" smtClean="0">
              <a:solidFill>
                <a:srgbClr val="005FAA"/>
              </a:solidFill>
              <a:latin typeface="Tahoma" panose="020B0604030504040204" pitchFamily="34" charset="0"/>
              <a:ea typeface="Tahoma" panose="020B0604030504040204" pitchFamily="34" charset="0"/>
              <a:cs typeface="Tahoma" panose="020B0604030504040204" pitchFamily="34" charset="0"/>
            </a:endParaRPr>
          </a:p>
          <a:p>
            <a:pPr>
              <a:spcAft>
                <a:spcPts val="600"/>
              </a:spcAft>
              <a:buFont typeface="Arial" panose="020B0604020202020204" pitchFamily="34" charset="0"/>
              <a:buChar char="•"/>
            </a:pPr>
            <a:r>
              <a:rPr lang="en-GB" dirty="0" smtClean="0">
                <a:solidFill>
                  <a:srgbClr val="005FAA"/>
                </a:solidFill>
                <a:latin typeface="Tahoma" panose="020B0604030504040204" pitchFamily="34" charset="0"/>
                <a:ea typeface="Tahoma" panose="020B0604030504040204" pitchFamily="34" charset="0"/>
                <a:cs typeface="Tahoma" panose="020B0604030504040204" pitchFamily="34" charset="0"/>
              </a:rPr>
              <a:t>It </a:t>
            </a:r>
            <a:r>
              <a:rPr lang="en-GB" dirty="0">
                <a:solidFill>
                  <a:srgbClr val="005FAA"/>
                </a:solidFill>
                <a:latin typeface="Tahoma" panose="020B0604030504040204" pitchFamily="34" charset="0"/>
                <a:ea typeface="Tahoma" panose="020B0604030504040204" pitchFamily="34" charset="0"/>
                <a:cs typeface="Tahoma" panose="020B0604030504040204" pitchFamily="34" charset="0"/>
              </a:rPr>
              <a:t>is being developed </a:t>
            </a:r>
            <a:r>
              <a:rPr lang="en-GB" b="1" dirty="0">
                <a:solidFill>
                  <a:srgbClr val="005FAA"/>
                </a:solidFill>
                <a:latin typeface="Tahoma" panose="020B0604030504040204" pitchFamily="34" charset="0"/>
                <a:ea typeface="Tahoma" panose="020B0604030504040204" pitchFamily="34" charset="0"/>
                <a:cs typeface="Tahoma" panose="020B0604030504040204" pitchFamily="34" charset="0"/>
              </a:rPr>
              <a:t>in parallel with the new Strategic Plan</a:t>
            </a:r>
            <a:r>
              <a:rPr lang="en-GB" dirty="0">
                <a:solidFill>
                  <a:srgbClr val="005FAA"/>
                </a:solidFill>
                <a:latin typeface="Tahoma" panose="020B0604030504040204" pitchFamily="34" charset="0"/>
                <a:ea typeface="Tahoma" panose="020B0604030504040204" pitchFamily="34" charset="0"/>
                <a:cs typeface="Tahoma" panose="020B0604030504040204" pitchFamily="34" charset="0"/>
              </a:rPr>
              <a:t> in order to have the necessary </a:t>
            </a:r>
            <a:r>
              <a:rPr lang="en-GB" dirty="0" smtClean="0">
                <a:solidFill>
                  <a:srgbClr val="005FAA"/>
                </a:solidFill>
                <a:latin typeface="Tahoma" panose="020B0604030504040204" pitchFamily="34" charset="0"/>
                <a:ea typeface="Tahoma" panose="020B0604030504040204" pitchFamily="34" charset="0"/>
                <a:cs typeface="Tahoma" panose="020B0604030504040204" pitchFamily="34" charset="0"/>
              </a:rPr>
              <a:t>tool </a:t>
            </a:r>
            <a:r>
              <a:rPr lang="en-GB" dirty="0">
                <a:solidFill>
                  <a:srgbClr val="005FAA"/>
                </a:solidFill>
                <a:latin typeface="Tahoma" panose="020B0604030504040204" pitchFamily="34" charset="0"/>
                <a:ea typeface="Tahoma" panose="020B0604030504040204" pitchFamily="34" charset="0"/>
                <a:cs typeface="Tahoma" panose="020B0604030504040204" pitchFamily="34" charset="0"/>
              </a:rPr>
              <a:t>in place to ensure continuity to GEO actions in </a:t>
            </a:r>
            <a:r>
              <a:rPr lang="en-GB" dirty="0" smtClean="0">
                <a:solidFill>
                  <a:srgbClr val="005FAA"/>
                </a:solidFill>
                <a:latin typeface="Tahoma" panose="020B0604030504040204" pitchFamily="34" charset="0"/>
                <a:ea typeface="Tahoma" panose="020B0604030504040204" pitchFamily="34" charset="0"/>
                <a:cs typeface="Tahoma" panose="020B0604030504040204" pitchFamily="34" charset="0"/>
              </a:rPr>
              <a:t>2016.</a:t>
            </a:r>
            <a:endParaRPr lang="en-US" dirty="0">
              <a:solidFill>
                <a:srgbClr val="005FAA"/>
              </a:solidFill>
              <a:latin typeface="Tahoma" panose="020B0604030504040204" pitchFamily="34" charset="0"/>
              <a:ea typeface="Tahoma" panose="020B0604030504040204" pitchFamily="34" charset="0"/>
              <a:cs typeface="Tahoma" panose="020B0604030504040204" pitchFamily="34" charset="0"/>
            </a:endParaRPr>
          </a:p>
          <a:p>
            <a:pPr>
              <a:spcAft>
                <a:spcPts val="600"/>
              </a:spcAft>
              <a:buFont typeface="Arial" panose="020B0604020202020204" pitchFamily="34" charset="0"/>
              <a:buChar char="•"/>
            </a:pPr>
            <a:r>
              <a:rPr lang="en-GB" dirty="0">
                <a:solidFill>
                  <a:srgbClr val="005FAA"/>
                </a:solidFill>
                <a:latin typeface="Tahoma" panose="020B0604030504040204" pitchFamily="34" charset="0"/>
                <a:ea typeface="Tahoma" panose="020B0604030504040204" pitchFamily="34" charset="0"/>
                <a:cs typeface="Tahoma" panose="020B0604030504040204" pitchFamily="34" charset="0"/>
              </a:rPr>
              <a:t>I</a:t>
            </a:r>
            <a:r>
              <a:rPr lang="en-GB" dirty="0" smtClean="0">
                <a:solidFill>
                  <a:srgbClr val="005FAA"/>
                </a:solidFill>
                <a:latin typeface="Tahoma" panose="020B0604030504040204" pitchFamily="34" charset="0"/>
                <a:ea typeface="Tahoma" panose="020B0604030504040204" pitchFamily="34" charset="0"/>
                <a:cs typeface="Tahoma" panose="020B0604030504040204" pitchFamily="34" charset="0"/>
              </a:rPr>
              <a:t>t </a:t>
            </a:r>
            <a:r>
              <a:rPr lang="en-GB" dirty="0">
                <a:solidFill>
                  <a:srgbClr val="005FAA"/>
                </a:solidFill>
                <a:latin typeface="Tahoma" panose="020B0604030504040204" pitchFamily="34" charset="0"/>
                <a:ea typeface="Tahoma" panose="020B0604030504040204" pitchFamily="34" charset="0"/>
                <a:cs typeface="Tahoma" panose="020B0604030504040204" pitchFamily="34" charset="0"/>
              </a:rPr>
              <a:t>bridges the first and the second GEO </a:t>
            </a:r>
            <a:r>
              <a:rPr lang="en-GB" dirty="0" smtClean="0">
                <a:solidFill>
                  <a:srgbClr val="005FAA"/>
                </a:solidFill>
                <a:latin typeface="Tahoma" panose="020B0604030504040204" pitchFamily="34" charset="0"/>
                <a:ea typeface="Tahoma" panose="020B0604030504040204" pitchFamily="34" charset="0"/>
                <a:cs typeface="Tahoma" panose="020B0604030504040204" pitchFamily="34" charset="0"/>
              </a:rPr>
              <a:t>decades, it ensures </a:t>
            </a:r>
            <a:r>
              <a:rPr lang="en-GB" b="1" dirty="0">
                <a:solidFill>
                  <a:srgbClr val="005FAA"/>
                </a:solidFill>
                <a:latin typeface="Tahoma" panose="020B0604030504040204" pitchFamily="34" charset="0"/>
                <a:ea typeface="Tahoma" panose="020B0604030504040204" pitchFamily="34" charset="0"/>
                <a:cs typeface="Tahoma" panose="020B0604030504040204" pitchFamily="34" charset="0"/>
              </a:rPr>
              <a:t>continuation of current </a:t>
            </a:r>
            <a:r>
              <a:rPr lang="en-GB" b="1" dirty="0" smtClean="0">
                <a:solidFill>
                  <a:srgbClr val="005FAA"/>
                </a:solidFill>
                <a:latin typeface="Tahoma" panose="020B0604030504040204" pitchFamily="34" charset="0"/>
                <a:ea typeface="Tahoma" panose="020B0604030504040204" pitchFamily="34" charset="0"/>
                <a:cs typeface="Tahoma" panose="020B0604030504040204" pitchFamily="34" charset="0"/>
              </a:rPr>
              <a:t>activities and inclusion of new ones</a:t>
            </a:r>
            <a:r>
              <a:rPr lang="en-US" altLang="ja-JP" b="1" dirty="0">
                <a:solidFill>
                  <a:srgbClr val="005FAA"/>
                </a:solidFill>
                <a:latin typeface="Tahoma" panose="020B0604030504040204" pitchFamily="34" charset="0"/>
                <a:ea typeface="Tahoma" panose="020B0604030504040204" pitchFamily="34" charset="0"/>
                <a:cs typeface="Tahoma" panose="020B0604030504040204" pitchFamily="34" charset="0"/>
              </a:rPr>
              <a:t>.</a:t>
            </a:r>
            <a:endParaRPr lang="en-GB" b="1" dirty="0" smtClean="0">
              <a:solidFill>
                <a:srgbClr val="005FAA"/>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bwMode="auto">
          <a:xfrm>
            <a:off x="1187624" y="692621"/>
            <a:ext cx="684076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5pPr>
            <a:lvl6pPr marL="25146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6pPr>
            <a:lvl7pPr marL="29718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7pPr>
            <a:lvl8pPr marL="34290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8pPr>
            <a:lvl9pPr marL="38862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9pPr>
          </a:lstStyle>
          <a:p>
            <a:pPr algn="ctr" eaLnBrk="1" hangingPunct="1"/>
            <a:r>
              <a:rPr lang="fr-CH" altLang="en-US" sz="3200" kern="0" dirty="0" smtClean="0"/>
              <a:t>Introduction on </a:t>
            </a:r>
            <a:r>
              <a:rPr lang="fr-CH" altLang="en-US" sz="3200" kern="0" dirty="0" err="1" smtClean="0"/>
              <a:t>Work</a:t>
            </a:r>
            <a:r>
              <a:rPr lang="fr-CH" altLang="en-US" sz="3200" kern="0" dirty="0" smtClean="0"/>
              <a:t> Programme</a:t>
            </a:r>
            <a:endParaRPr lang="en-US" altLang="en-US" sz="3200" kern="0" dirty="0" smtClean="0"/>
          </a:p>
        </p:txBody>
      </p:sp>
    </p:spTree>
    <p:extLst>
      <p:ext uri="{BB962C8B-B14F-4D97-AF65-F5344CB8AC3E}">
        <p14:creationId xmlns:p14="http://schemas.microsoft.com/office/powerpoint/2010/main" val="2224843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28800"/>
            <a:ext cx="8784976" cy="5229200"/>
          </a:xfrm>
        </p:spPr>
        <p:txBody>
          <a:bodyPr vert="horz" wrap="square" lIns="91440" tIns="45720" rIns="91440" bIns="45720" numCol="1" anchor="t" anchorCtr="0" compatLnSpc="1">
            <a:prstTxWarp prst="textNoShape">
              <a:avLst/>
            </a:prstTxWarp>
            <a:normAutofit fontScale="25000" lnSpcReduction="20000"/>
          </a:bodyPr>
          <a:lstStyle/>
          <a:p>
            <a:pPr>
              <a:lnSpc>
                <a:spcPct val="120000"/>
              </a:lnSpc>
              <a:spcAft>
                <a:spcPts val="600"/>
              </a:spcAft>
            </a:pPr>
            <a:r>
              <a:rPr lang="en-US" altLang="en-US" sz="9600" b="1" dirty="0">
                <a:solidFill>
                  <a:srgbClr val="005FAA"/>
                </a:solidFill>
                <a:latin typeface="Tahoma" panose="020B0604030504040204" pitchFamily="34" charset="0"/>
                <a:ea typeface="Tahoma" panose="020B0604030504040204" pitchFamily="34" charset="0"/>
                <a:cs typeface="Tahoma" panose="020B0604030504040204" pitchFamily="34" charset="0"/>
              </a:rPr>
              <a:t>T</a:t>
            </a:r>
            <a:r>
              <a:rPr lang="en-US" altLang="en-US" sz="9600" b="1" dirty="0" smtClean="0">
                <a:solidFill>
                  <a:srgbClr val="005FAA"/>
                </a:solidFill>
                <a:latin typeface="Tahoma" panose="020B0604030504040204" pitchFamily="34" charset="0"/>
                <a:ea typeface="Tahoma" panose="020B0604030504040204" pitchFamily="34" charset="0"/>
                <a:cs typeface="Tahoma" panose="020B0604030504040204" pitchFamily="34" charset="0"/>
              </a:rPr>
              <a:t>ransitional </a:t>
            </a:r>
            <a:r>
              <a:rPr lang="en-US" altLang="en-US" sz="9600" b="1" dirty="0">
                <a:solidFill>
                  <a:srgbClr val="005FAA"/>
                </a:solidFill>
                <a:latin typeface="Tahoma" panose="020B0604030504040204" pitchFamily="34" charset="0"/>
                <a:ea typeface="Tahoma" panose="020B0604030504040204" pitchFamily="34" charset="0"/>
                <a:cs typeface="Tahoma" panose="020B0604030504040204" pitchFamily="34" charset="0"/>
              </a:rPr>
              <a:t>Work </a:t>
            </a:r>
            <a:r>
              <a:rPr lang="en-US" altLang="en-US" sz="9600" b="1" dirty="0" err="1">
                <a:solidFill>
                  <a:srgbClr val="005FAA"/>
                </a:solidFill>
                <a:latin typeface="Tahoma" panose="020B0604030504040204" pitchFamily="34" charset="0"/>
                <a:ea typeface="Tahoma" panose="020B0604030504040204" pitchFamily="34" charset="0"/>
                <a:cs typeface="Tahoma" panose="020B0604030504040204" pitchFamily="34" charset="0"/>
              </a:rPr>
              <a:t>Programme</a:t>
            </a:r>
            <a:r>
              <a:rPr lang="en-US" altLang="en-US" sz="9600" b="1" dirty="0">
                <a:solidFill>
                  <a:srgbClr val="005FAA"/>
                </a:solidFill>
                <a:latin typeface="Tahoma" panose="020B0604030504040204" pitchFamily="34" charset="0"/>
                <a:ea typeface="Tahoma" panose="020B0604030504040204" pitchFamily="34" charset="0"/>
                <a:cs typeface="Tahoma" panose="020B0604030504040204" pitchFamily="34" charset="0"/>
              </a:rPr>
              <a:t> 2016</a:t>
            </a:r>
          </a:p>
          <a:p>
            <a:pPr marL="457200" indent="-457200">
              <a:lnSpc>
                <a:spcPct val="120000"/>
              </a:lnSpc>
              <a:spcAft>
                <a:spcPts val="600"/>
              </a:spcAft>
              <a:buFont typeface="Arial" panose="020B0604020202020204" pitchFamily="34" charset="0"/>
              <a:buChar char="•"/>
            </a:pPr>
            <a:r>
              <a:rPr lang="en-US" altLang="en-US" sz="8000" dirty="0">
                <a:solidFill>
                  <a:srgbClr val="005FAA"/>
                </a:solidFill>
                <a:latin typeface="Tahoma" panose="020B0604030504040204" pitchFamily="34" charset="0"/>
                <a:ea typeface="Tahoma" panose="020B0604030504040204" pitchFamily="34" charset="0"/>
                <a:cs typeface="Tahoma" panose="020B0604030504040204" pitchFamily="34" charset="0"/>
              </a:rPr>
              <a:t>Its development is coordinated by the GEO </a:t>
            </a:r>
            <a:r>
              <a:rPr lang="en-US" altLang="en-US" sz="8000" dirty="0" smtClean="0">
                <a:solidFill>
                  <a:srgbClr val="005FAA"/>
                </a:solidFill>
                <a:latin typeface="Tahoma" panose="020B0604030504040204" pitchFamily="34" charset="0"/>
                <a:ea typeface="Tahoma" panose="020B0604030504040204" pitchFamily="34" charset="0"/>
                <a:cs typeface="Tahoma" panose="020B0604030504040204" pitchFamily="34" charset="0"/>
              </a:rPr>
              <a:t>Secretariat </a:t>
            </a:r>
            <a:r>
              <a:rPr lang="en-US" altLang="en-US" sz="8000" dirty="0">
                <a:solidFill>
                  <a:srgbClr val="005FAA"/>
                </a:solidFill>
                <a:latin typeface="Tahoma" panose="020B0604030504040204" pitchFamily="34" charset="0"/>
                <a:ea typeface="Tahoma" panose="020B0604030504040204" pitchFamily="34" charset="0"/>
                <a:cs typeface="Tahoma" panose="020B0604030504040204" pitchFamily="34" charset="0"/>
              </a:rPr>
              <a:t>in consultation with the the </a:t>
            </a:r>
            <a:r>
              <a:rPr lang="en-US" altLang="en-US" sz="8000" dirty="0" smtClean="0">
                <a:solidFill>
                  <a:srgbClr val="005FAA"/>
                </a:solidFill>
                <a:latin typeface="Tahoma" panose="020B0604030504040204" pitchFamily="34" charset="0"/>
                <a:ea typeface="Tahoma" panose="020B0604030504040204" pitchFamily="34" charset="0"/>
                <a:cs typeface="Tahoma" panose="020B0604030504040204" pitchFamily="34" charset="0"/>
              </a:rPr>
              <a:t>GEO IPWG </a:t>
            </a:r>
            <a:r>
              <a:rPr lang="en-US" altLang="en-US" sz="8000" dirty="0">
                <a:solidFill>
                  <a:srgbClr val="005FAA"/>
                </a:solidFill>
                <a:latin typeface="Tahoma" panose="020B0604030504040204" pitchFamily="34" charset="0"/>
                <a:ea typeface="Tahoma" panose="020B0604030504040204" pitchFamily="34" charset="0"/>
                <a:cs typeface="Tahoma" panose="020B0604030504040204" pitchFamily="34" charset="0"/>
              </a:rPr>
              <a:t>under the guidance of the </a:t>
            </a:r>
            <a:r>
              <a:rPr lang="en-US" altLang="en-US" sz="8000" dirty="0" smtClean="0">
                <a:solidFill>
                  <a:srgbClr val="005FAA"/>
                </a:solidFill>
                <a:latin typeface="Tahoma" panose="020B0604030504040204" pitchFamily="34" charset="0"/>
                <a:ea typeface="Tahoma" panose="020B0604030504040204" pitchFamily="34" charset="0"/>
                <a:cs typeface="Tahoma" panose="020B0604030504040204" pitchFamily="34" charset="0"/>
              </a:rPr>
              <a:t>GEO Executive </a:t>
            </a:r>
            <a:r>
              <a:rPr lang="en-US" altLang="en-US" sz="8000" dirty="0">
                <a:solidFill>
                  <a:srgbClr val="005FAA"/>
                </a:solidFill>
                <a:latin typeface="Tahoma" panose="020B0604030504040204" pitchFamily="34" charset="0"/>
                <a:ea typeface="Tahoma" panose="020B0604030504040204" pitchFamily="34" charset="0"/>
                <a:cs typeface="Tahoma" panose="020B0604030504040204" pitchFamily="34" charset="0"/>
              </a:rPr>
              <a:t>Committee during 2015.</a:t>
            </a:r>
          </a:p>
          <a:p>
            <a:pPr marL="0" indent="0">
              <a:lnSpc>
                <a:spcPct val="120000"/>
              </a:lnSpc>
              <a:spcAft>
                <a:spcPts val="600"/>
              </a:spcAft>
            </a:pPr>
            <a:r>
              <a:rPr lang="en-US" altLang="en-US" sz="9600" b="1" dirty="0" smtClean="0">
                <a:solidFill>
                  <a:srgbClr val="005FAA"/>
                </a:solidFill>
                <a:latin typeface="Tahoma" panose="020B0604030504040204" pitchFamily="34" charset="0"/>
                <a:ea typeface="Tahoma" panose="020B0604030504040204" pitchFamily="34" charset="0"/>
                <a:cs typeface="Tahoma" panose="020B0604030504040204" pitchFamily="34" charset="0"/>
              </a:rPr>
              <a:t>“</a:t>
            </a:r>
            <a:r>
              <a:rPr lang="en-US" altLang="en-US" sz="9600" b="1" dirty="0">
                <a:solidFill>
                  <a:srgbClr val="005FAA"/>
                </a:solidFill>
                <a:latin typeface="Tahoma" panose="020B0604030504040204" pitchFamily="34" charset="0"/>
                <a:ea typeface="Tahoma" panose="020B0604030504040204" pitchFamily="34" charset="0"/>
                <a:cs typeface="Tahoma" panose="020B0604030504040204" pitchFamily="34" charset="0"/>
              </a:rPr>
              <a:t>R</a:t>
            </a:r>
            <a:r>
              <a:rPr lang="en-US" altLang="en-US" sz="9600" b="1" dirty="0" smtClean="0">
                <a:solidFill>
                  <a:srgbClr val="005FAA"/>
                </a:solidFill>
                <a:latin typeface="Tahoma" panose="020B0604030504040204" pitchFamily="34" charset="0"/>
                <a:ea typeface="Tahoma" panose="020B0604030504040204" pitchFamily="34" charset="0"/>
                <a:cs typeface="Tahoma" panose="020B0604030504040204" pitchFamily="34" charset="0"/>
              </a:rPr>
              <a:t>egular” 3-year </a:t>
            </a:r>
            <a:r>
              <a:rPr lang="en-US" altLang="en-US" sz="9600" b="1" dirty="0" err="1" smtClean="0">
                <a:solidFill>
                  <a:srgbClr val="005FAA"/>
                </a:solidFill>
                <a:latin typeface="Tahoma" panose="020B0604030504040204" pitchFamily="34" charset="0"/>
                <a:ea typeface="Tahoma" panose="020B0604030504040204" pitchFamily="34" charset="0"/>
                <a:cs typeface="Tahoma" panose="020B0604030504040204" pitchFamily="34" charset="0"/>
              </a:rPr>
              <a:t>Programmes</a:t>
            </a:r>
            <a:r>
              <a:rPr lang="en-US" altLang="en-US" sz="9600" b="1" dirty="0" smtClean="0">
                <a:solidFill>
                  <a:srgbClr val="005FAA"/>
                </a:solidFill>
                <a:latin typeface="Tahoma" panose="020B0604030504040204" pitchFamily="34" charset="0"/>
                <a:ea typeface="Tahoma" panose="020B0604030504040204" pitchFamily="34" charset="0"/>
                <a:cs typeface="Tahoma" panose="020B0604030504040204" pitchFamily="34" charset="0"/>
              </a:rPr>
              <a:t> 2017-19, 2020-22 and 2023-25</a:t>
            </a:r>
          </a:p>
          <a:p>
            <a:pPr marL="342900" lvl="1" indent="-342900">
              <a:lnSpc>
                <a:spcPct val="120000"/>
              </a:lnSpc>
              <a:spcAft>
                <a:spcPts val="600"/>
              </a:spcAft>
              <a:buFont typeface="Arial" panose="020B0604020202020204" pitchFamily="34" charset="0"/>
              <a:buChar char="•"/>
            </a:pPr>
            <a:r>
              <a:rPr lang="en-US" altLang="en-US" sz="8000" dirty="0" smtClean="0">
                <a:solidFill>
                  <a:srgbClr val="005FAA"/>
                </a:solidFill>
                <a:latin typeface="Tahoma" panose="020B0604030504040204" pitchFamily="34" charset="0"/>
                <a:ea typeface="Tahoma" panose="020B0604030504040204" pitchFamily="34" charset="0"/>
                <a:cs typeface="Tahoma" panose="020B0604030504040204" pitchFamily="34" charset="0"/>
              </a:rPr>
              <a:t>The </a:t>
            </a:r>
            <a:r>
              <a:rPr lang="en-US" altLang="en-US" sz="8000" dirty="0">
                <a:solidFill>
                  <a:srgbClr val="005FAA"/>
                </a:solidFill>
                <a:latin typeface="Tahoma" panose="020B0604030504040204" pitchFamily="34" charset="0"/>
                <a:ea typeface="Tahoma" panose="020B0604030504040204" pitchFamily="34" charset="0"/>
                <a:cs typeface="Tahoma" panose="020B0604030504040204" pitchFamily="34" charset="0"/>
              </a:rPr>
              <a:t>Work </a:t>
            </a:r>
            <a:r>
              <a:rPr lang="en-US" altLang="en-US" sz="8000" dirty="0" err="1">
                <a:solidFill>
                  <a:srgbClr val="005FAA"/>
                </a:solidFill>
                <a:latin typeface="Tahoma" panose="020B0604030504040204" pitchFamily="34" charset="0"/>
                <a:ea typeface="Tahoma" panose="020B0604030504040204" pitchFamily="34" charset="0"/>
                <a:cs typeface="Tahoma" panose="020B0604030504040204" pitchFamily="34" charset="0"/>
              </a:rPr>
              <a:t>Programme</a:t>
            </a:r>
            <a:r>
              <a:rPr lang="en-US" altLang="en-US" sz="8000" dirty="0">
                <a:solidFill>
                  <a:srgbClr val="005FAA"/>
                </a:solidFill>
                <a:latin typeface="Tahoma" panose="020B0604030504040204" pitchFamily="34" charset="0"/>
                <a:ea typeface="Tahoma" panose="020B0604030504040204" pitchFamily="34" charset="0"/>
                <a:cs typeface="Tahoma" panose="020B0604030504040204" pitchFamily="34" charset="0"/>
              </a:rPr>
              <a:t> is drafted by the GEO Secretariat based on inputs from GEO Members, Participating Organizations, and the GEO Community at large.</a:t>
            </a:r>
          </a:p>
          <a:p>
            <a:pPr marL="342900" lvl="1" indent="-342900">
              <a:lnSpc>
                <a:spcPct val="120000"/>
              </a:lnSpc>
              <a:spcAft>
                <a:spcPts val="600"/>
              </a:spcAft>
              <a:buFont typeface="Arial" panose="020B0604020202020204" pitchFamily="34" charset="0"/>
              <a:buChar char="•"/>
            </a:pPr>
            <a:r>
              <a:rPr lang="en-US" altLang="en-US" sz="8000" dirty="0">
                <a:solidFill>
                  <a:srgbClr val="005FAA"/>
                </a:solidFill>
                <a:latin typeface="Tahoma" panose="020B0604030504040204" pitchFamily="34" charset="0"/>
                <a:ea typeface="Tahoma" panose="020B0604030504040204" pitchFamily="34" charset="0"/>
                <a:cs typeface="Tahoma" panose="020B0604030504040204" pitchFamily="34" charset="0"/>
              </a:rPr>
              <a:t>Through an iterative process, it is reviewed and further developed by the </a:t>
            </a:r>
            <a:r>
              <a:rPr lang="en-US" altLang="en-US" sz="8000" b="1" dirty="0">
                <a:solidFill>
                  <a:srgbClr val="005FAA"/>
                </a:solidFill>
                <a:latin typeface="Tahoma" panose="020B0604030504040204" pitchFamily="34" charset="0"/>
                <a:ea typeface="Tahoma" panose="020B0604030504040204" pitchFamily="34" charset="0"/>
                <a:cs typeface="Tahoma" panose="020B0604030504040204" pitchFamily="34" charset="0"/>
              </a:rPr>
              <a:t>GEO </a:t>
            </a:r>
            <a:r>
              <a:rPr lang="en-US" altLang="en-US" sz="8000" b="1" dirty="0" err="1">
                <a:solidFill>
                  <a:srgbClr val="005FAA"/>
                </a:solidFill>
                <a:latin typeface="Tahoma" panose="020B0604030504040204" pitchFamily="34" charset="0"/>
                <a:ea typeface="Tahoma" panose="020B0604030504040204" pitchFamily="34" charset="0"/>
                <a:cs typeface="Tahoma" panose="020B0604030504040204" pitchFamily="34" charset="0"/>
              </a:rPr>
              <a:t>Programme</a:t>
            </a:r>
            <a:r>
              <a:rPr lang="en-US" altLang="en-US" sz="8000" b="1" dirty="0">
                <a:solidFill>
                  <a:srgbClr val="005FAA"/>
                </a:solidFill>
                <a:latin typeface="Tahoma" panose="020B0604030504040204" pitchFamily="34" charset="0"/>
                <a:ea typeface="Tahoma" panose="020B0604030504040204" pitchFamily="34" charset="0"/>
                <a:cs typeface="Tahoma" panose="020B0604030504040204" pitchFamily="34" charset="0"/>
              </a:rPr>
              <a:t> Board</a:t>
            </a:r>
            <a:r>
              <a:rPr lang="en-US" altLang="en-US" sz="8000" dirty="0">
                <a:solidFill>
                  <a:srgbClr val="005FAA"/>
                </a:solidFill>
                <a:latin typeface="Tahoma" panose="020B0604030504040204" pitchFamily="34" charset="0"/>
                <a:ea typeface="Tahoma" panose="020B0604030504040204" pitchFamily="34" charset="0"/>
                <a:cs typeface="Tahoma" panose="020B0604030504040204" pitchFamily="34" charset="0"/>
              </a:rPr>
              <a:t>, which ensures alignment with the priorities of GEO Members and Participating Organizations, identifies resource commitments by GEO Members and Participating Organizations, and recommends it to </a:t>
            </a:r>
            <a:r>
              <a:rPr lang="en-US" altLang="en-US" sz="8000" dirty="0" smtClean="0">
                <a:solidFill>
                  <a:srgbClr val="005FAA"/>
                </a:solidFill>
                <a:latin typeface="Tahoma" panose="020B0604030504040204" pitchFamily="34" charset="0"/>
                <a:ea typeface="Tahoma" panose="020B0604030504040204" pitchFamily="34" charset="0"/>
                <a:cs typeface="Tahoma" panose="020B0604030504040204" pitchFamily="34" charset="0"/>
              </a:rPr>
              <a:t>GEO Plenary </a:t>
            </a:r>
            <a:r>
              <a:rPr lang="en-US" altLang="en-US" sz="8000" dirty="0">
                <a:solidFill>
                  <a:srgbClr val="005FAA"/>
                </a:solidFill>
                <a:latin typeface="Tahoma" panose="020B0604030504040204" pitchFamily="34" charset="0"/>
                <a:ea typeface="Tahoma" panose="020B0604030504040204" pitchFamily="34" charset="0"/>
                <a:cs typeface="Tahoma" panose="020B0604030504040204" pitchFamily="34" charset="0"/>
              </a:rPr>
              <a:t>for approval</a:t>
            </a:r>
            <a:r>
              <a:rPr lang="en-US" altLang="en-US" sz="8000" dirty="0" smtClean="0">
                <a:solidFill>
                  <a:srgbClr val="005FAA"/>
                </a:solidFill>
                <a:latin typeface="Tahoma" panose="020B0604030504040204" pitchFamily="34" charset="0"/>
                <a:ea typeface="Tahoma" panose="020B0604030504040204" pitchFamily="34" charset="0"/>
                <a:cs typeface="Tahoma" panose="020B0604030504040204" pitchFamily="34" charset="0"/>
              </a:rPr>
              <a:t>.</a:t>
            </a:r>
          </a:p>
        </p:txBody>
      </p:sp>
      <p:sp>
        <p:nvSpPr>
          <p:cNvPr id="5" name="Title 1"/>
          <p:cNvSpPr txBox="1">
            <a:spLocks/>
          </p:cNvSpPr>
          <p:nvPr/>
        </p:nvSpPr>
        <p:spPr bwMode="auto">
          <a:xfrm>
            <a:off x="1187624" y="692621"/>
            <a:ext cx="684076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5pPr>
            <a:lvl6pPr marL="25146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6pPr>
            <a:lvl7pPr marL="29718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7pPr>
            <a:lvl8pPr marL="34290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8pPr>
            <a:lvl9pPr marL="3886200" indent="-228600" algn="l" defTabSz="457200" rtl="0" fontAlgn="base">
              <a:spcBef>
                <a:spcPct val="0"/>
              </a:spcBef>
              <a:spcAft>
                <a:spcPct val="0"/>
              </a:spcAft>
              <a:buClr>
                <a:srgbClr val="000000"/>
              </a:buClr>
              <a:buSzPct val="100000"/>
              <a:buFont typeface="Times New Roman" pitchFamily="18" charset="0"/>
              <a:defRPr sz="2800" b="1">
                <a:solidFill>
                  <a:srgbClr val="005FAA"/>
                </a:solidFill>
                <a:latin typeface="Arial" charset="0"/>
                <a:cs typeface="Arial" charset="0"/>
              </a:defRPr>
            </a:lvl9pPr>
          </a:lstStyle>
          <a:p>
            <a:pPr algn="ctr" eaLnBrk="1" hangingPunct="1"/>
            <a:r>
              <a:rPr lang="fr-CH" altLang="en-US" sz="3200" kern="0" dirty="0" smtClean="0"/>
              <a:t>Introduction on </a:t>
            </a:r>
            <a:r>
              <a:rPr lang="fr-CH" altLang="en-US" sz="3200" kern="0" dirty="0" err="1" smtClean="0"/>
              <a:t>Work</a:t>
            </a:r>
            <a:r>
              <a:rPr lang="fr-CH" altLang="en-US" sz="3200" kern="0" dirty="0" smtClean="0"/>
              <a:t> Programme</a:t>
            </a:r>
            <a:endParaRPr lang="en-US" altLang="en-US" sz="3200" kern="0" dirty="0" smtClean="0"/>
          </a:p>
        </p:txBody>
      </p:sp>
    </p:spTree>
    <p:extLst>
      <p:ext uri="{BB962C8B-B14F-4D97-AF65-F5344CB8AC3E}">
        <p14:creationId xmlns:p14="http://schemas.microsoft.com/office/powerpoint/2010/main" val="1308206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93304"/>
            <a:ext cx="7128792" cy="907504"/>
          </a:xfrm>
        </p:spPr>
        <p:txBody>
          <a:bodyPr/>
          <a:lstStyle/>
          <a:p>
            <a:pPr algn="ctr"/>
            <a:r>
              <a:rPr lang="en-US" sz="3200" dirty="0" smtClean="0"/>
              <a:t>Activities total number</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282313330"/>
              </p:ext>
            </p:extLst>
          </p:nvPr>
        </p:nvGraphicFramePr>
        <p:xfrm>
          <a:off x="1691680" y="2348880"/>
          <a:ext cx="5791200" cy="2072640"/>
        </p:xfrm>
        <a:graphic>
          <a:graphicData uri="http://schemas.openxmlformats.org/drawingml/2006/table">
            <a:tbl>
              <a:tblPr firstRow="1" bandRow="1">
                <a:tableStyleId>{5940675A-B579-460E-94D1-54222C63F5DA}</a:tableStyleId>
              </a:tblPr>
              <a:tblGrid>
                <a:gridCol w="5105400"/>
                <a:gridCol w="685800"/>
              </a:tblGrid>
              <a:tr h="370840">
                <a:tc>
                  <a:txBody>
                    <a:bodyPr/>
                    <a:lstStyle/>
                    <a:p>
                      <a:r>
                        <a:rPr lang="en-US" sz="2800" dirty="0" smtClean="0">
                          <a:solidFill>
                            <a:srgbClr val="005FAA"/>
                          </a:solidFill>
                        </a:rPr>
                        <a:t>Community Activities</a:t>
                      </a:r>
                      <a:endParaRPr lang="en-US" sz="2800" dirty="0">
                        <a:solidFill>
                          <a:srgbClr val="005FAA"/>
                        </a:solidFill>
                      </a:endParaRPr>
                    </a:p>
                  </a:txBody>
                  <a:tcPr/>
                </a:tc>
                <a:tc>
                  <a:txBody>
                    <a:bodyPr/>
                    <a:lstStyle/>
                    <a:p>
                      <a:r>
                        <a:rPr lang="en-US" sz="2800" dirty="0" smtClean="0">
                          <a:solidFill>
                            <a:srgbClr val="005FAA"/>
                          </a:solidFill>
                        </a:rPr>
                        <a:t>33</a:t>
                      </a:r>
                      <a:endParaRPr lang="en-US" sz="2800" dirty="0">
                        <a:solidFill>
                          <a:srgbClr val="005FAA"/>
                        </a:solidFill>
                      </a:endParaRPr>
                    </a:p>
                  </a:txBody>
                  <a:tcPr/>
                </a:tc>
              </a:tr>
              <a:tr h="370840">
                <a:tc>
                  <a:txBody>
                    <a:bodyPr/>
                    <a:lstStyle/>
                    <a:p>
                      <a:r>
                        <a:rPr lang="en-US" sz="2800" dirty="0" smtClean="0">
                          <a:solidFill>
                            <a:srgbClr val="005FAA"/>
                          </a:solidFill>
                        </a:rPr>
                        <a:t>GEO</a:t>
                      </a:r>
                      <a:r>
                        <a:rPr lang="en-US" sz="2800" baseline="0" dirty="0" smtClean="0">
                          <a:solidFill>
                            <a:srgbClr val="005FAA"/>
                          </a:solidFill>
                        </a:rPr>
                        <a:t> Initiatives</a:t>
                      </a:r>
                      <a:endParaRPr lang="en-US" sz="2800" dirty="0">
                        <a:solidFill>
                          <a:srgbClr val="005FAA"/>
                        </a:solidFill>
                      </a:endParaRPr>
                    </a:p>
                  </a:txBody>
                  <a:tcPr/>
                </a:tc>
                <a:tc>
                  <a:txBody>
                    <a:bodyPr/>
                    <a:lstStyle/>
                    <a:p>
                      <a:r>
                        <a:rPr lang="en-US" sz="2800" dirty="0" smtClean="0">
                          <a:solidFill>
                            <a:srgbClr val="005FAA"/>
                          </a:solidFill>
                        </a:rPr>
                        <a:t>20</a:t>
                      </a:r>
                      <a:endParaRPr lang="en-US" sz="2800" dirty="0">
                        <a:solidFill>
                          <a:srgbClr val="005FAA"/>
                        </a:solidFill>
                      </a:endParaRPr>
                    </a:p>
                  </a:txBody>
                  <a:tcPr/>
                </a:tc>
              </a:tr>
              <a:tr h="370840">
                <a:tc>
                  <a:txBody>
                    <a:bodyPr/>
                    <a:lstStyle/>
                    <a:p>
                      <a:r>
                        <a:rPr lang="en-US" sz="2800" dirty="0" smtClean="0">
                          <a:solidFill>
                            <a:srgbClr val="005FAA"/>
                          </a:solidFill>
                        </a:rPr>
                        <a:t>Foundational Tasks</a:t>
                      </a:r>
                      <a:endParaRPr lang="en-US" sz="2800" dirty="0">
                        <a:solidFill>
                          <a:srgbClr val="005FAA"/>
                        </a:solidFill>
                      </a:endParaRPr>
                    </a:p>
                  </a:txBody>
                  <a:tcPr/>
                </a:tc>
                <a:tc>
                  <a:txBody>
                    <a:bodyPr/>
                    <a:lstStyle/>
                    <a:p>
                      <a:r>
                        <a:rPr lang="en-US" sz="2800" dirty="0" smtClean="0">
                          <a:solidFill>
                            <a:srgbClr val="005FAA"/>
                          </a:solidFill>
                        </a:rPr>
                        <a:t>18</a:t>
                      </a:r>
                      <a:endParaRPr lang="en-US" sz="2800" dirty="0">
                        <a:solidFill>
                          <a:srgbClr val="005FAA"/>
                        </a:solidFill>
                      </a:endParaRPr>
                    </a:p>
                  </a:txBody>
                  <a:tcPr/>
                </a:tc>
              </a:tr>
              <a:tr h="370840">
                <a:tc>
                  <a:txBody>
                    <a:bodyPr/>
                    <a:lstStyle/>
                    <a:p>
                      <a:r>
                        <a:rPr lang="en-US" sz="2800" b="1" dirty="0" smtClean="0">
                          <a:solidFill>
                            <a:srgbClr val="005FAA"/>
                          </a:solidFill>
                        </a:rPr>
                        <a:t>TOTAL</a:t>
                      </a:r>
                      <a:endParaRPr lang="en-US" sz="2800" b="1" dirty="0">
                        <a:solidFill>
                          <a:srgbClr val="005FAA"/>
                        </a:solidFill>
                      </a:endParaRPr>
                    </a:p>
                  </a:txBody>
                  <a:tcPr/>
                </a:tc>
                <a:tc>
                  <a:txBody>
                    <a:bodyPr/>
                    <a:lstStyle/>
                    <a:p>
                      <a:r>
                        <a:rPr lang="en-US" sz="2800" b="1" dirty="0" smtClean="0">
                          <a:solidFill>
                            <a:srgbClr val="005FAA"/>
                          </a:solidFill>
                        </a:rPr>
                        <a:t>71</a:t>
                      </a:r>
                      <a:endParaRPr lang="en-US" sz="2800" b="1" dirty="0">
                        <a:solidFill>
                          <a:srgbClr val="005FAA"/>
                        </a:solidFill>
                      </a:endParaRPr>
                    </a:p>
                  </a:txBody>
                  <a:tcPr/>
                </a:tc>
              </a:tr>
            </a:tbl>
          </a:graphicData>
        </a:graphic>
      </p:graphicFrame>
      <p:sp>
        <p:nvSpPr>
          <p:cNvPr id="3" name="TextBox 2"/>
          <p:cNvSpPr txBox="1"/>
          <p:nvPr/>
        </p:nvSpPr>
        <p:spPr>
          <a:xfrm>
            <a:off x="457200" y="4572000"/>
            <a:ext cx="8077200" cy="523220"/>
          </a:xfrm>
          <a:prstGeom prst="rect">
            <a:avLst/>
          </a:prstGeom>
          <a:noFill/>
        </p:spPr>
        <p:txBody>
          <a:bodyPr wrap="square" rtlCol="0">
            <a:spAutoFit/>
          </a:bodyPr>
          <a:lstStyle/>
          <a:p>
            <a:pPr algn="l" eaLnBrk="1" hangingPunct="1"/>
            <a:r>
              <a:rPr kumimoji="1" lang="en-US" sz="2800" dirty="0" smtClean="0">
                <a:solidFill>
                  <a:srgbClr val="005FAA"/>
                </a:solidFill>
                <a:latin typeface="Arial" charset="0"/>
                <a:ea typeface="Arial Unicode MS" pitchFamily="34" charset="-128"/>
                <a:cs typeface="Arial Unicode MS" pitchFamily="34" charset="-128"/>
              </a:rPr>
              <a:t>ALL Current Societal Benefit Areas are addressed</a:t>
            </a:r>
            <a:endParaRPr kumimoji="1" lang="en-US" sz="2800" dirty="0">
              <a:solidFill>
                <a:srgbClr val="005FAA"/>
              </a:solidFill>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797921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23528" y="980728"/>
            <a:ext cx="8458200" cy="457200"/>
          </a:xfrm>
        </p:spPr>
        <p:txBody>
          <a:bodyPr/>
          <a:lstStyle/>
          <a:p>
            <a:pPr algn="ctr" eaLnBrk="1" hangingPunct="1"/>
            <a:r>
              <a:rPr lang="fr-CH" altLang="en-US" sz="3200" dirty="0" err="1" smtClean="0"/>
              <a:t>Community</a:t>
            </a:r>
            <a:r>
              <a:rPr lang="fr-CH" altLang="en-US" sz="3200" dirty="0" smtClean="0"/>
              <a:t> </a:t>
            </a:r>
            <a:r>
              <a:rPr lang="fr-CH" altLang="en-US" sz="3200" dirty="0" err="1" smtClean="0"/>
              <a:t>Activities</a:t>
            </a:r>
            <a:r>
              <a:rPr lang="fr-CH" altLang="en-US" sz="3200" dirty="0"/>
              <a:t> </a:t>
            </a:r>
            <a:r>
              <a:rPr lang="fr-CH" altLang="en-US" sz="3200" dirty="0" smtClean="0"/>
              <a:t>- </a:t>
            </a:r>
            <a:r>
              <a:rPr lang="fr-CH" altLang="en-US" sz="3200" dirty="0" err="1" smtClean="0"/>
              <a:t>Current</a:t>
            </a:r>
            <a:r>
              <a:rPr lang="fr-CH" altLang="en-US" sz="3200" dirty="0" smtClean="0"/>
              <a:t> List (1)</a:t>
            </a:r>
            <a:endParaRPr lang="en-US" altLang="en-US" sz="3200" dirty="0" smtClean="0"/>
          </a:p>
        </p:txBody>
      </p:sp>
      <p:graphicFrame>
        <p:nvGraphicFramePr>
          <p:cNvPr id="3" name="Table 2"/>
          <p:cNvGraphicFramePr>
            <a:graphicFrameLocks noGrp="1"/>
          </p:cNvGraphicFramePr>
          <p:nvPr>
            <p:extLst>
              <p:ext uri="{D42A27DB-BD31-4B8C-83A1-F6EECF244321}">
                <p14:modId xmlns:p14="http://schemas.microsoft.com/office/powerpoint/2010/main" val="2093816889"/>
              </p:ext>
            </p:extLst>
          </p:nvPr>
        </p:nvGraphicFramePr>
        <p:xfrm>
          <a:off x="683568" y="1700808"/>
          <a:ext cx="7848600" cy="4695435"/>
        </p:xfrm>
        <a:graphic>
          <a:graphicData uri="http://schemas.openxmlformats.org/drawingml/2006/table">
            <a:tbl>
              <a:tblPr firstRow="1" bandRow="1"/>
              <a:tblGrid>
                <a:gridCol w="654050"/>
                <a:gridCol w="7194550"/>
              </a:tblGrid>
              <a:tr h="86730">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CA-01</a:t>
                      </a:r>
                      <a:endParaRPr lang="en-US" sz="1600" dirty="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Global Land Cover </a:t>
                      </a:r>
                      <a:endParaRPr lang="en-US" sz="1600" dirty="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490">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CA-02</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Land Cover for Africa </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390">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CA-03</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Access to model data in GEOSS</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00">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CA-04</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Strengthen collaboration between GEO and GFCS</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CA-05</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TIGGE (</a:t>
                      </a:r>
                      <a:r>
                        <a:rPr lang="en-US" sz="1600" kern="1200" dirty="0" err="1">
                          <a:solidFill>
                            <a:srgbClr val="000000"/>
                          </a:solidFill>
                          <a:effectLst/>
                          <a:latin typeface="Times New Roman"/>
                          <a:ea typeface="Times New Roman"/>
                          <a:cs typeface="Arial"/>
                        </a:rPr>
                        <a:t>Thorpex</a:t>
                      </a:r>
                      <a:r>
                        <a:rPr lang="en-US" sz="1600" kern="1200" dirty="0">
                          <a:solidFill>
                            <a:srgbClr val="000000"/>
                          </a:solidFill>
                          <a:effectLst/>
                          <a:latin typeface="Times New Roman"/>
                          <a:ea typeface="Times New Roman"/>
                          <a:cs typeface="Arial"/>
                        </a:rPr>
                        <a:t> Interactive Grand global Ensemble) evolution into a Global Interactive Forecast System (GIFS)</a:t>
                      </a:r>
                      <a:endParaRPr lang="en-US" sz="1600" dirty="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CA-06</a:t>
                      </a:r>
                      <a:endParaRPr lang="en-US" sz="1600" dirty="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EO data and mineral resources (Includes also the, Impact Monitoring System for Geo-Resource Exploration and Exploitation)</a:t>
                      </a:r>
                      <a:endParaRPr lang="en-US" sz="1600" dirty="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518">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CA-07</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Integrated Water-cycle Products and Services - Overall coordination</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CA-08</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Water Vapor and Clouds (and Aerosol and Precipitation)</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CA-09</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Precipitation</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CA-10</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Evapotranspiration (and Evaporation)</a:t>
                      </a:r>
                      <a:endParaRPr lang="en-US" sz="1600" dirty="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5">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CA-11</a:t>
                      </a:r>
                      <a:endParaRPr lang="en-US" sz="1600" dirty="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Soil Moisture</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CA-12</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River Discharge</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CA-13</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9705" algn="l">
                        <a:spcBef>
                          <a:spcPts val="0"/>
                        </a:spcBef>
                        <a:spcAft>
                          <a:spcPts val="0"/>
                        </a:spcAft>
                      </a:pPr>
                      <a:r>
                        <a:rPr lang="en-US" sz="1600" kern="1200" dirty="0">
                          <a:solidFill>
                            <a:srgbClr val="000000"/>
                          </a:solidFill>
                          <a:effectLst/>
                          <a:latin typeface="Times New Roman"/>
                          <a:ea typeface="Times New Roman"/>
                          <a:cs typeface="Arial"/>
                        </a:rPr>
                        <a:t>Groundwater</a:t>
                      </a:r>
                      <a:endParaRPr lang="en-US" sz="1600" dirty="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6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CA-14</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GEO Water Quality </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6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CA-15</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Water Cycle Capacity Building </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6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CA-16</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600" kern="1200">
                          <a:solidFill>
                            <a:srgbClr val="000000"/>
                          </a:solidFill>
                          <a:effectLst/>
                          <a:latin typeface="Times New Roman"/>
                          <a:ea typeface="Times New Roman"/>
                        </a:rPr>
                        <a:t>Global Drought Information System (GDIS)</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6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CA-17</a:t>
                      </a:r>
                      <a:endParaRPr lang="en-US" sz="160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GEO Great Lakes Activity</a:t>
                      </a:r>
                      <a:endParaRPr lang="en-US" sz="1600" dirty="0">
                        <a:solidFill>
                          <a:srgbClr val="000000"/>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5935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838200"/>
            <a:ext cx="8458200" cy="457200"/>
          </a:xfrm>
        </p:spPr>
        <p:txBody>
          <a:bodyPr/>
          <a:lstStyle/>
          <a:p>
            <a:pPr algn="ctr" eaLnBrk="1" hangingPunct="1"/>
            <a:r>
              <a:rPr lang="fr-CH" altLang="en-US" sz="3200" dirty="0" err="1" smtClean="0"/>
              <a:t>Community</a:t>
            </a:r>
            <a:r>
              <a:rPr lang="fr-CH" altLang="en-US" sz="3200" dirty="0" smtClean="0"/>
              <a:t> </a:t>
            </a:r>
            <a:r>
              <a:rPr lang="fr-CH" altLang="en-US" sz="3200" dirty="0" err="1" smtClean="0"/>
              <a:t>Activities</a:t>
            </a:r>
            <a:r>
              <a:rPr lang="fr-CH" altLang="en-US" sz="3200" dirty="0"/>
              <a:t> </a:t>
            </a:r>
            <a:r>
              <a:rPr lang="fr-CH" altLang="en-US" sz="3200" dirty="0" smtClean="0"/>
              <a:t>- </a:t>
            </a:r>
            <a:r>
              <a:rPr lang="fr-CH" altLang="en-US" sz="3200" dirty="0" err="1" smtClean="0"/>
              <a:t>Current</a:t>
            </a:r>
            <a:r>
              <a:rPr lang="fr-CH" altLang="en-US" sz="3200" dirty="0" smtClean="0"/>
              <a:t> List (2)</a:t>
            </a:r>
            <a:endParaRPr lang="en-US" altLang="en-US" sz="3200" dirty="0" smtClean="0"/>
          </a:p>
        </p:txBody>
      </p:sp>
      <p:graphicFrame>
        <p:nvGraphicFramePr>
          <p:cNvPr id="3" name="Table 2"/>
          <p:cNvGraphicFramePr>
            <a:graphicFrameLocks noGrp="1"/>
          </p:cNvGraphicFramePr>
          <p:nvPr>
            <p:extLst>
              <p:ext uri="{D42A27DB-BD31-4B8C-83A1-F6EECF244321}">
                <p14:modId xmlns:p14="http://schemas.microsoft.com/office/powerpoint/2010/main" val="2477742219"/>
              </p:ext>
            </p:extLst>
          </p:nvPr>
        </p:nvGraphicFramePr>
        <p:xfrm>
          <a:off x="685800" y="1447800"/>
          <a:ext cx="7848600" cy="5179440"/>
        </p:xfrm>
        <a:graphic>
          <a:graphicData uri="http://schemas.openxmlformats.org/drawingml/2006/table">
            <a:tbl>
              <a:tblPr firstRow="1" bandRow="1"/>
              <a:tblGrid>
                <a:gridCol w="654050"/>
                <a:gridCol w="7194550"/>
              </a:tblGrid>
              <a:tr h="97265">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CA-18</a:t>
                      </a:r>
                      <a:endParaRPr lang="en-US" sz="16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Water Cycle Integrator (WCI)</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6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CA-19</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E2E Water Indicators</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6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CA-20</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EartH2Observe</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6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CA-21</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Total Water Prediction: Observations Infrastructure (new-US)</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CA-22</a:t>
                      </a:r>
                      <a:endParaRPr lang="en-US" sz="16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Linking water tasks with wider societal benefit areas and the post-2015 global development framework</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9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CA-23</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Space and Security</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7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CA-24</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600" kern="1200">
                          <a:solidFill>
                            <a:srgbClr val="000000"/>
                          </a:solidFill>
                          <a:effectLst/>
                          <a:latin typeface="Times New Roman"/>
                          <a:ea typeface="Times New Roman"/>
                        </a:rPr>
                        <a:t>Earth Observation in Cultural Heritage documentation</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CA-25</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Africa Global-scale Geochemical Baselines for mineral resource and environmental management: Capacity-building phase</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58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CA-26</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Towards Chinese tsunami mitigation system under GEO framework</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CA-27</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Foster Utilization of Earth Observation Remote Sensing and In Situ Data for All Phases of Disaster Risk Management (new-CEOS)</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00">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CA.28</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Global Flood Risk Monitoring (new-US)</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CA.29</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Using Geospatial Data to Identify and Monitor Ecosystem Service and Track in a Natural Capital – Ecosystems Accounts Framework (new-US)</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00">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CA-30</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Harmful Algal Bloom (HAB) Early Warning System (new-US)</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00">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CA-31</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For Global Mangrove Monitoring (new-US)</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00">
                <a:tc>
                  <a:txBody>
                    <a:bodyPr/>
                    <a:lstStyle/>
                    <a:p>
                      <a:pPr marL="0" marR="0" algn="just">
                        <a:spcBef>
                          <a:spcPts val="0"/>
                        </a:spcBef>
                        <a:spcAft>
                          <a:spcPts val="0"/>
                        </a:spcAft>
                      </a:pPr>
                      <a:r>
                        <a:rPr lang="en-US" sz="1600" kern="1200">
                          <a:solidFill>
                            <a:srgbClr val="000000"/>
                          </a:solidFill>
                          <a:effectLst/>
                          <a:latin typeface="Times New Roman"/>
                          <a:ea typeface="Times New Roman"/>
                          <a:cs typeface="Arial"/>
                        </a:rPr>
                        <a:t>CA-32</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effectLst/>
                          <a:latin typeface="Cambria"/>
                          <a:ea typeface="Times New Roman"/>
                        </a:rPr>
                        <a:t>Research Data Science Summer Schools (new-CODATA/RDA)</a:t>
                      </a:r>
                      <a:endParaRPr lang="en-US" sz="16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600" kern="1200" dirty="0">
                          <a:solidFill>
                            <a:srgbClr val="000000"/>
                          </a:solidFill>
                          <a:effectLst/>
                          <a:latin typeface="Times New Roman"/>
                          <a:ea typeface="Times New Roman"/>
                          <a:cs typeface="Arial"/>
                        </a:rPr>
                        <a:t>CA-33</a:t>
                      </a:r>
                      <a:endParaRPr lang="en-US" sz="16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effectLst/>
                          <a:latin typeface="Cambria"/>
                          <a:ea typeface="Times New Roman"/>
                        </a:rPr>
                        <a:t>Building capacity for Forest Biodiversity in Asia and the Pacific Region (new-Indian Institutions)</a:t>
                      </a:r>
                      <a:endParaRPr lang="en-US" sz="16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6386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609600"/>
            <a:ext cx="8458200" cy="762000"/>
          </a:xfrm>
        </p:spPr>
        <p:txBody>
          <a:bodyPr/>
          <a:lstStyle/>
          <a:p>
            <a:pPr algn="ctr" eaLnBrk="1" hangingPunct="1"/>
            <a:r>
              <a:rPr lang="fr-CH" altLang="en-US" sz="3200" dirty="0" smtClean="0"/>
              <a:t>GEO Initiatives – </a:t>
            </a:r>
            <a:r>
              <a:rPr lang="fr-CH" altLang="en-US" sz="3200" dirty="0" err="1" smtClean="0"/>
              <a:t>current</a:t>
            </a:r>
            <a:r>
              <a:rPr lang="fr-CH" altLang="en-US" sz="3200" dirty="0" smtClean="0"/>
              <a:t> List</a:t>
            </a:r>
            <a:endParaRPr lang="en-US" altLang="en-US" sz="3200" dirty="0" smtClean="0"/>
          </a:p>
        </p:txBody>
      </p:sp>
      <p:graphicFrame>
        <p:nvGraphicFramePr>
          <p:cNvPr id="3" name="Table 2"/>
          <p:cNvGraphicFramePr>
            <a:graphicFrameLocks noGrp="1"/>
          </p:cNvGraphicFramePr>
          <p:nvPr>
            <p:extLst>
              <p:ext uri="{D42A27DB-BD31-4B8C-83A1-F6EECF244321}">
                <p14:modId xmlns:p14="http://schemas.microsoft.com/office/powerpoint/2010/main" val="816076418"/>
              </p:ext>
            </p:extLst>
          </p:nvPr>
        </p:nvGraphicFramePr>
        <p:xfrm>
          <a:off x="683568" y="1342669"/>
          <a:ext cx="7992888" cy="5254683"/>
        </p:xfrm>
        <a:graphic>
          <a:graphicData uri="http://schemas.openxmlformats.org/drawingml/2006/table">
            <a:tbl>
              <a:tblPr firstRow="1" bandRow="1"/>
              <a:tblGrid>
                <a:gridCol w="740082"/>
                <a:gridCol w="7252806"/>
              </a:tblGrid>
              <a:tr h="147473">
                <a:tc>
                  <a:txBody>
                    <a:bodyPr/>
                    <a:lstStyle/>
                    <a:p>
                      <a:pPr marL="0" marR="0" algn="just">
                        <a:spcBef>
                          <a:spcPts val="0"/>
                        </a:spcBef>
                        <a:spcAft>
                          <a:spcPts val="600"/>
                        </a:spcAft>
                      </a:pPr>
                      <a:r>
                        <a:rPr lang="en-US" sz="1400" kern="1200" dirty="0" smtClean="0">
                          <a:solidFill>
                            <a:srgbClr val="000000"/>
                          </a:solidFill>
                          <a:effectLst/>
                          <a:latin typeface="Times New Roman"/>
                          <a:ea typeface="Times New Roman"/>
                          <a:cs typeface="Arial"/>
                        </a:rPr>
                        <a:t>GI-01*</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GEOGLAM-Global Agricultural Monitoring and Early Warning </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7473">
                <a:tc>
                  <a:txBody>
                    <a:bodyPr/>
                    <a:lstStyle/>
                    <a:p>
                      <a:pPr marL="0" marR="0" algn="just">
                        <a:spcBef>
                          <a:spcPts val="0"/>
                        </a:spcBef>
                        <a:spcAft>
                          <a:spcPts val="600"/>
                        </a:spcAft>
                      </a:pPr>
                      <a:r>
                        <a:rPr lang="en-US" sz="1400" kern="1200" dirty="0" smtClean="0">
                          <a:solidFill>
                            <a:srgbClr val="000000"/>
                          </a:solidFill>
                          <a:effectLst/>
                          <a:latin typeface="Times New Roman"/>
                          <a:ea typeface="Times New Roman"/>
                          <a:cs typeface="Arial"/>
                        </a:rPr>
                        <a:t>GI-02*</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400" kern="1200">
                          <a:solidFill>
                            <a:srgbClr val="000000"/>
                          </a:solidFill>
                          <a:effectLst/>
                          <a:latin typeface="Times New Roman"/>
                          <a:ea typeface="Times New Roman"/>
                          <a:cs typeface="Arial"/>
                        </a:rPr>
                        <a:t>GEOBON-Global Biodiversity Observation (GEO BON)</a:t>
                      </a:r>
                      <a:r>
                        <a:rPr lang="en-US" sz="1400" kern="1200">
                          <a:solidFill>
                            <a:srgbClr val="000000"/>
                          </a:solidFill>
                          <a:effectLst/>
                          <a:latin typeface="Times New Roman"/>
                          <a:ea typeface="MS Mincho"/>
                          <a:cs typeface="Arial"/>
                        </a:rPr>
                        <a:t>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7473">
                <a:tc>
                  <a:txBody>
                    <a:bodyPr/>
                    <a:lstStyle/>
                    <a:p>
                      <a:pPr marL="0" marR="0" algn="just">
                        <a:spcBef>
                          <a:spcPts val="0"/>
                        </a:spcBef>
                        <a:spcAft>
                          <a:spcPts val="600"/>
                        </a:spcAft>
                      </a:pPr>
                      <a:r>
                        <a:rPr lang="en-US" sz="1400" kern="1200" dirty="0" smtClean="0">
                          <a:solidFill>
                            <a:srgbClr val="000000"/>
                          </a:solidFill>
                          <a:effectLst/>
                          <a:latin typeface="Times New Roman"/>
                          <a:ea typeface="Times New Roman"/>
                          <a:cs typeface="Arial"/>
                        </a:rPr>
                        <a:t>GI-03*</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GFOI Global Forest Observation Initiative </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7473">
                <a:tc>
                  <a:txBody>
                    <a:bodyPr/>
                    <a:lstStyle/>
                    <a:p>
                      <a:pPr marL="0" marR="0" algn="just">
                        <a:spcBef>
                          <a:spcPts val="0"/>
                        </a:spcBef>
                        <a:spcAft>
                          <a:spcPts val="600"/>
                        </a:spcAft>
                      </a:pPr>
                      <a:r>
                        <a:rPr lang="en-US" sz="1400" kern="1200" dirty="0" smtClean="0">
                          <a:solidFill>
                            <a:srgbClr val="000000"/>
                          </a:solidFill>
                          <a:effectLst/>
                          <a:latin typeface="Times New Roman"/>
                          <a:ea typeface="Times New Roman"/>
                          <a:cs typeface="Arial"/>
                        </a:rPr>
                        <a:t>GI-04*</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Global Observing System for Mercury and Persistent Pollutants</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7473">
                <a:tc>
                  <a:txBody>
                    <a:bodyPr/>
                    <a:lstStyle/>
                    <a:p>
                      <a:pPr marL="0" marR="0" algn="just">
                        <a:spcBef>
                          <a:spcPts val="0"/>
                        </a:spcBef>
                        <a:spcAft>
                          <a:spcPts val="600"/>
                        </a:spcAft>
                      </a:pPr>
                      <a:r>
                        <a:rPr lang="en-US" sz="1400" kern="1200" dirty="0" smtClean="0">
                          <a:solidFill>
                            <a:srgbClr val="000000"/>
                          </a:solidFill>
                          <a:effectLst/>
                          <a:latin typeface="Times New Roman"/>
                          <a:ea typeface="Times New Roman"/>
                          <a:cs typeface="Arial"/>
                        </a:rPr>
                        <a:t>GI-05*</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Global Carbon Observation and </a:t>
                      </a:r>
                      <a:r>
                        <a:rPr lang="en-US" sz="1400" kern="1200" dirty="0" smtClean="0">
                          <a:solidFill>
                            <a:srgbClr val="000000"/>
                          </a:solidFill>
                          <a:effectLst/>
                          <a:latin typeface="Times New Roman"/>
                          <a:ea typeface="Times New Roman"/>
                          <a:cs typeface="Arial"/>
                        </a:rPr>
                        <a:t>Analysis System</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GI-06</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Reinforcing engagement at regional level: AfriGEOSS for Africa</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GI-07</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Ocean and society - Blue Planet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GI-08</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GEO Geohazard Supersites and Natural Laboratories (GSNL)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GI-09</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Global Wildfire Information System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GI-10</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EO data and renewable energies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GI-11</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Information Services for Cold Regions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GI-12</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Integrated Information Systems for Health (Cholera, Heat waves)</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61">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GI-13</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Integration of Methods for Air Quality and Health Data, Remote Sensed and In-Situ with Disease Estimate Techniques (new US)</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GI-14</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GECO: the GEO Global Ecosystem Initiative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61">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GI-15</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GEO-GNOME Initiative: GEO Global Network for Observation and information in Mountain Environments</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GI-16</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GEO-DARMA = Data Access for Risk Management (new-CEOS</a:t>
                      </a:r>
                      <a:r>
                        <a:rPr lang="en-US" sz="1400" kern="1200" dirty="0" smtClean="0">
                          <a:solidFill>
                            <a:srgbClr val="000000"/>
                          </a:solidFill>
                          <a:effectLst/>
                          <a:latin typeface="Times New Roman"/>
                          <a:ea typeface="Times New Roman"/>
                          <a:cs typeface="Arial"/>
                        </a:rPr>
                        <a:t>)</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GI-17a</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Global Urban Observation and Information </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GI-17b</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defTabSz="914400" rtl="0" eaLnBrk="1" latinLnBrk="0" hangingPunct="1">
                        <a:spcBef>
                          <a:spcPts val="0"/>
                        </a:spcBef>
                        <a:spcAft>
                          <a:spcPts val="600"/>
                        </a:spcAft>
                      </a:pPr>
                      <a:r>
                        <a:rPr lang="en-US" sz="1400" kern="1200" dirty="0" smtClean="0">
                          <a:solidFill>
                            <a:srgbClr val="000000"/>
                          </a:solidFill>
                          <a:effectLst/>
                          <a:latin typeface="Times New Roman"/>
                          <a:ea typeface="Times New Roman"/>
                          <a:cs typeface="Arial"/>
                        </a:rPr>
                        <a:t>Global Human Settlement indicators for post-2015 international frameworks</a:t>
                      </a:r>
                      <a:endParaRPr lang="en-US" sz="1400" kern="1200" dirty="0">
                        <a:solidFill>
                          <a:srgbClr val="000000"/>
                        </a:solidFill>
                        <a:effectLst/>
                        <a:latin typeface="Times New Roman"/>
                        <a:ea typeface="Times New Roman"/>
                        <a:cs typeface="Arial"/>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61">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GI-18</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GEO and SDGs. EOs role in providing support to countries in achieving SDGs and in defining and monitoring the associated indicators.</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GI-19</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AmeriGEOSS (new)</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73">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GI-20</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dirty="0">
                          <a:effectLst/>
                          <a:latin typeface="Times New Roman"/>
                          <a:ea typeface="Times New Roman"/>
                        </a:rPr>
                        <a:t>GEO Global Water Security (GEOGLOWS) new-US</a:t>
                      </a: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feld 1"/>
          <p:cNvSpPr txBox="1"/>
          <p:nvPr/>
        </p:nvSpPr>
        <p:spPr>
          <a:xfrm>
            <a:off x="-180528" y="6608385"/>
            <a:ext cx="3888432" cy="276999"/>
          </a:xfrm>
          <a:prstGeom prst="rect">
            <a:avLst/>
          </a:prstGeom>
          <a:noFill/>
        </p:spPr>
        <p:txBody>
          <a:bodyPr wrap="square" rtlCol="0">
            <a:spAutoFit/>
          </a:bodyPr>
          <a:lstStyle/>
          <a:p>
            <a:r>
              <a:rPr lang="en-GB" sz="1200" b="1" dirty="0" smtClean="0">
                <a:latin typeface="+mj-lt"/>
              </a:rPr>
              <a:t>* Proposed as GEO Flagship</a:t>
            </a:r>
            <a:endParaRPr lang="en-GB" sz="1200" b="1" dirty="0">
              <a:latin typeface="+mj-lt"/>
            </a:endParaRPr>
          </a:p>
        </p:txBody>
      </p:sp>
    </p:spTree>
    <p:extLst>
      <p:ext uri="{BB962C8B-B14F-4D97-AF65-F5344CB8AC3E}">
        <p14:creationId xmlns:p14="http://schemas.microsoft.com/office/powerpoint/2010/main" val="2220637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1560" y="764704"/>
            <a:ext cx="8026474" cy="454025"/>
          </a:xfrm>
        </p:spPr>
        <p:txBody>
          <a:bodyPr/>
          <a:lstStyle/>
          <a:p>
            <a:pPr algn="ctr" eaLnBrk="1" hangingPunct="1"/>
            <a:r>
              <a:rPr lang="fr-CH" altLang="en-US" sz="3200" dirty="0" err="1" smtClean="0"/>
              <a:t>Foundational</a:t>
            </a:r>
            <a:r>
              <a:rPr lang="fr-CH" altLang="en-US" sz="3200" dirty="0" smtClean="0"/>
              <a:t> </a:t>
            </a:r>
            <a:r>
              <a:rPr lang="fr-CH" altLang="en-US" sz="3200" dirty="0" err="1" smtClean="0"/>
              <a:t>Tasks</a:t>
            </a:r>
            <a:r>
              <a:rPr lang="fr-CH" altLang="en-US" sz="3200" dirty="0" smtClean="0"/>
              <a:t> – </a:t>
            </a:r>
            <a:r>
              <a:rPr lang="fr-CH" altLang="en-US" sz="3200" dirty="0" err="1" smtClean="0"/>
              <a:t>current</a:t>
            </a:r>
            <a:r>
              <a:rPr lang="fr-CH" altLang="en-US" sz="3200" dirty="0" smtClean="0"/>
              <a:t> List</a:t>
            </a:r>
            <a:endParaRPr lang="en-US" altLang="en-US" sz="3200" dirty="0" smtClean="0"/>
          </a:p>
        </p:txBody>
      </p:sp>
      <p:graphicFrame>
        <p:nvGraphicFramePr>
          <p:cNvPr id="3" name="Table 2"/>
          <p:cNvGraphicFramePr>
            <a:graphicFrameLocks noGrp="1"/>
          </p:cNvGraphicFramePr>
          <p:nvPr>
            <p:extLst>
              <p:ext uri="{D42A27DB-BD31-4B8C-83A1-F6EECF244321}">
                <p14:modId xmlns:p14="http://schemas.microsoft.com/office/powerpoint/2010/main" val="3211666809"/>
              </p:ext>
            </p:extLst>
          </p:nvPr>
        </p:nvGraphicFramePr>
        <p:xfrm>
          <a:off x="381000" y="1295400"/>
          <a:ext cx="8534400" cy="5387979"/>
        </p:xfrm>
        <a:graphic>
          <a:graphicData uri="http://schemas.openxmlformats.org/drawingml/2006/table">
            <a:tbl>
              <a:tblPr firstRow="1" bandRow="1"/>
              <a:tblGrid>
                <a:gridCol w="762000"/>
                <a:gridCol w="7772400"/>
              </a:tblGrid>
              <a:tr h="177296">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GD</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a:effectLst/>
                          <a:latin typeface="Times New Roman"/>
                          <a:ea typeface="Times New Roman"/>
                        </a:rPr>
                        <a:t>GEOSS Development and GCI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Advancing GEOSS Data Sharing principles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57">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GD-02</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GCI Operations </a:t>
                      </a:r>
                      <a:r>
                        <a:rPr lang="en-US" sz="1500" i="1" dirty="0">
                          <a:effectLst/>
                          <a:latin typeface="Times New Roman"/>
                          <a:ea typeface="Times New Roman"/>
                        </a:rPr>
                        <a:t>(including access to Knowledge)</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09">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GD-03</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500" dirty="0">
                          <a:effectLst/>
                          <a:latin typeface="Times New Roman"/>
                          <a:ea typeface="Times New Roman"/>
                        </a:rPr>
                        <a:t>Global Observing and Information Systems (new) </a:t>
                      </a:r>
                      <a:r>
                        <a:rPr lang="en-US" sz="1500" i="1" dirty="0">
                          <a:effectLst/>
                          <a:latin typeface="Times New Roman"/>
                          <a:ea typeface="Times New Roman"/>
                        </a:rPr>
                        <a:t>(includes systems like WIGOS. GCOS; …. And reference datasets)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GD-04</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GEONETCast Development and Operations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GD-05</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500" dirty="0">
                          <a:effectLst/>
                          <a:latin typeface="Times New Roman"/>
                          <a:ea typeface="Times New Roman"/>
                        </a:rPr>
                        <a:t>GEOSS satellite Earth Observation Resources </a:t>
                      </a:r>
                      <a:r>
                        <a:rPr lang="en-US" sz="1500" i="1" dirty="0">
                          <a:effectLst/>
                          <a:latin typeface="Times New Roman"/>
                          <a:ea typeface="Times New Roman"/>
                        </a:rPr>
                        <a:t>(includes advocacy for continuity)</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GD-06</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GEOSS </a:t>
                      </a:r>
                      <a:r>
                        <a:rPr lang="en-US" sz="1500" dirty="0" smtClean="0">
                          <a:effectLst/>
                          <a:latin typeface="Times New Roman"/>
                          <a:ea typeface="Times New Roman"/>
                        </a:rPr>
                        <a:t>non-space</a:t>
                      </a:r>
                      <a:r>
                        <a:rPr lang="en-US" sz="1500" baseline="0" dirty="0" smtClean="0">
                          <a:effectLst/>
                          <a:latin typeface="Times New Roman"/>
                          <a:ea typeface="Times New Roman"/>
                        </a:rPr>
                        <a:t> based</a:t>
                      </a:r>
                      <a:r>
                        <a:rPr lang="en-US" sz="1500" dirty="0" smtClean="0">
                          <a:effectLst/>
                          <a:latin typeface="Times New Roman"/>
                          <a:ea typeface="Times New Roman"/>
                        </a:rPr>
                        <a:t> Observation </a:t>
                      </a:r>
                      <a:r>
                        <a:rPr lang="en-US" sz="1500" dirty="0">
                          <a:effectLst/>
                          <a:latin typeface="Times New Roman"/>
                          <a:ea typeface="Times New Roman"/>
                        </a:rPr>
                        <a:t>Resources </a:t>
                      </a:r>
                      <a:r>
                        <a:rPr lang="en-US" sz="1500" i="1" dirty="0">
                          <a:effectLst/>
                          <a:latin typeface="Times New Roman"/>
                          <a:ea typeface="Times New Roman"/>
                        </a:rPr>
                        <a:t>(includes inclusion of citizens’ observatories) (includes advocacy for continuity)</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GD-07</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500" dirty="0">
                          <a:effectLst/>
                          <a:latin typeface="Times New Roman"/>
                          <a:ea typeface="Times New Roman"/>
                        </a:rPr>
                        <a:t>GCI Development </a:t>
                      </a:r>
                      <a:r>
                        <a:rPr lang="en-US" sz="1500" i="1" dirty="0">
                          <a:effectLst/>
                          <a:latin typeface="Times New Roman"/>
                          <a:ea typeface="Times New Roman"/>
                        </a:rPr>
                        <a:t>(includes development of Data Management guidelines)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GD-08</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SBAs processes: Systematic determination of user needs / observational gaps </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GD-09</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Knowledge Base development</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GD-10</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Radio-frequency protection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Utilization of Communication Networks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CD</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kern="1200">
                          <a:solidFill>
                            <a:srgbClr val="000000"/>
                          </a:solidFill>
                          <a:effectLst/>
                          <a:latin typeface="Times New Roman"/>
                          <a:ea typeface="Times New Roman"/>
                        </a:rPr>
                        <a:t>Community Development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Capacity Building coordination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Reinforcing engagement at national and regional </a:t>
                      </a:r>
                      <a:r>
                        <a:rPr lang="en-US" sz="1500" dirty="0" smtClean="0">
                          <a:effectLst/>
                          <a:latin typeface="Times New Roman"/>
                          <a:ea typeface="Times New Roman"/>
                        </a:rPr>
                        <a:t>level</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Assess the benefits from EOs and of their socio-economic value</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SO</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kern="1200">
                          <a:solidFill>
                            <a:srgbClr val="000000"/>
                          </a:solidFill>
                          <a:effectLst/>
                          <a:latin typeface="Times New Roman"/>
                          <a:ea typeface="Times New Roman"/>
                        </a:rPr>
                        <a:t>Secretariat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Management and Support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Communication and Engagement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Monitoring and Evaluation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SO-04</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Resources Mobilization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0647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8200"/>
            <a:ext cx="8784976" cy="1141413"/>
          </a:xfrm>
        </p:spPr>
        <p:txBody>
          <a:bodyPr/>
          <a:lstStyle/>
          <a:p>
            <a:r>
              <a:rPr lang="fr-CH" sz="2400" dirty="0" smtClean="0"/>
              <a:t>GD3: </a:t>
            </a:r>
            <a:r>
              <a:rPr lang="en-US" sz="2400" dirty="0"/>
              <a:t>Global Observing and Information Systems (includes systems like WIGOS. GCOS; …. And reference datasets)</a:t>
            </a:r>
          </a:p>
        </p:txBody>
      </p:sp>
      <p:sp>
        <p:nvSpPr>
          <p:cNvPr id="3" name="Content Placeholder 2"/>
          <p:cNvSpPr>
            <a:spLocks noGrp="1"/>
          </p:cNvSpPr>
          <p:nvPr>
            <p:ph idx="1"/>
          </p:nvPr>
        </p:nvSpPr>
        <p:spPr>
          <a:xfrm>
            <a:off x="323528" y="1988840"/>
            <a:ext cx="8568952" cy="4320480"/>
          </a:xfrm>
        </p:spPr>
        <p:txBody>
          <a:bodyPr/>
          <a:lstStyle/>
          <a:p>
            <a:pPr marL="457200" indent="-457200">
              <a:buAutoNum type="arabicPeriod"/>
            </a:pPr>
            <a:r>
              <a:rPr lang="en-US" sz="1800" dirty="0" smtClean="0"/>
              <a:t>General </a:t>
            </a:r>
            <a:r>
              <a:rPr lang="en-US" sz="1800" dirty="0"/>
              <a:t>description </a:t>
            </a:r>
            <a:endParaRPr lang="en-US" sz="1800" dirty="0" smtClean="0"/>
          </a:p>
          <a:p>
            <a:pPr marL="0" indent="0"/>
            <a:r>
              <a:rPr lang="en-US" sz="1400" dirty="0" smtClean="0"/>
              <a:t>The </a:t>
            </a:r>
            <a:r>
              <a:rPr lang="en-US" sz="1400" dirty="0"/>
              <a:t>GEOSS as a ‘system of systems’ will proactively link together existing and planned observing and information systems around the world, foster  interoperability, and support the development of new systems where gaps currently exist. In this regards, the task will provide various coordination opportunities in order to advocate new systems, to strengthen existing and planned systems and also to encourage integrating and linking different systems. </a:t>
            </a:r>
            <a:endParaRPr lang="en-US" sz="1600" dirty="0"/>
          </a:p>
          <a:p>
            <a:r>
              <a:rPr lang="en-US" sz="2000" dirty="0"/>
              <a:t>2.</a:t>
            </a:r>
            <a:r>
              <a:rPr lang="en-US" sz="1800" dirty="0"/>
              <a:t>	Implementation approach, respective responsibilities </a:t>
            </a:r>
          </a:p>
          <a:p>
            <a:r>
              <a:rPr lang="en-US" sz="1800" dirty="0"/>
              <a:t>The task will be coordinated by the Secretariat. </a:t>
            </a:r>
          </a:p>
          <a:p>
            <a:r>
              <a:rPr lang="en-US" sz="1400" dirty="0"/>
              <a:t>a.</a:t>
            </a:r>
            <a:r>
              <a:rPr lang="en-US" sz="1050" dirty="0"/>
              <a:t>	</a:t>
            </a:r>
            <a:r>
              <a:rPr lang="en-US" sz="1400" dirty="0"/>
              <a:t>Contributors (WMO, GCOS, GEO members) </a:t>
            </a:r>
          </a:p>
          <a:p>
            <a:r>
              <a:rPr lang="en-US" sz="1400" dirty="0" err="1"/>
              <a:t>i</a:t>
            </a:r>
            <a:r>
              <a:rPr lang="en-US" sz="1400" dirty="0"/>
              <a:t>.	Improve integration different Observation systems by defining metadata of Observation systems contributing to GEOSS (e.g., WIGOS, GCOS, GOOS, GGOS)</a:t>
            </a:r>
          </a:p>
          <a:p>
            <a:r>
              <a:rPr lang="en-US" sz="1400" dirty="0"/>
              <a:t>ii.	</a:t>
            </a:r>
            <a:r>
              <a:rPr lang="en-US" sz="1400" dirty="0">
                <a:solidFill>
                  <a:srgbClr val="FF0000"/>
                </a:solidFill>
              </a:rPr>
              <a:t>Sustain and improve existing operational Information systems contributing to GEOSS (e.g., WMO Information System (WIS), </a:t>
            </a:r>
            <a:r>
              <a:rPr lang="en-US" sz="1400" dirty="0" err="1">
                <a:solidFill>
                  <a:srgbClr val="FF0000"/>
                </a:solidFill>
              </a:rPr>
              <a:t>OneGeology</a:t>
            </a:r>
            <a:r>
              <a:rPr lang="en-US" sz="1400" dirty="0">
                <a:solidFill>
                  <a:srgbClr val="FF0000"/>
                </a:solidFill>
              </a:rPr>
              <a:t>, IRIS)</a:t>
            </a:r>
          </a:p>
          <a:p>
            <a:r>
              <a:rPr lang="en-US" sz="1400" dirty="0"/>
              <a:t>iii.	Make efforts to implement the GEOSS Data Sharing Principles.</a:t>
            </a:r>
          </a:p>
          <a:p>
            <a:r>
              <a:rPr lang="en-US" sz="1400" dirty="0"/>
              <a:t>iv.	Make efforts to ensure interoperability with GEOSS and GCI.</a:t>
            </a:r>
          </a:p>
          <a:p>
            <a:r>
              <a:rPr lang="en-US" sz="1400" dirty="0"/>
              <a:t>v.	</a:t>
            </a:r>
            <a:r>
              <a:rPr lang="en-US" sz="1400" dirty="0">
                <a:solidFill>
                  <a:srgbClr val="FF0000"/>
                </a:solidFill>
              </a:rPr>
              <a:t>Develop data model for each system, implementing the GEOSS Data Management Principles.</a:t>
            </a:r>
          </a:p>
          <a:p>
            <a:r>
              <a:rPr lang="en-US" sz="1400" dirty="0"/>
              <a:t>vi.	Maintain and improve the operational network diversities such as satellite based, ground based and internet.</a:t>
            </a:r>
          </a:p>
          <a:p>
            <a:endParaRPr lang="en-US" sz="1600" dirty="0"/>
          </a:p>
        </p:txBody>
      </p:sp>
    </p:spTree>
    <p:extLst>
      <p:ext uri="{BB962C8B-B14F-4D97-AF65-F5344CB8AC3E}">
        <p14:creationId xmlns:p14="http://schemas.microsoft.com/office/powerpoint/2010/main" val="155359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8200"/>
            <a:ext cx="8784976" cy="1141413"/>
          </a:xfrm>
        </p:spPr>
        <p:txBody>
          <a:bodyPr/>
          <a:lstStyle/>
          <a:p>
            <a:r>
              <a:rPr lang="fr-CH" sz="2400" dirty="0"/>
              <a:t>GD3: </a:t>
            </a:r>
            <a:r>
              <a:rPr lang="en-US" sz="2400" dirty="0"/>
              <a:t>Global Observing and Information Systems (includes systems like WIGOS. GCOS; …. And reference datasets)</a:t>
            </a:r>
          </a:p>
        </p:txBody>
      </p:sp>
      <p:sp>
        <p:nvSpPr>
          <p:cNvPr id="3" name="Content Placeholder 2"/>
          <p:cNvSpPr>
            <a:spLocks noGrp="1"/>
          </p:cNvSpPr>
          <p:nvPr>
            <p:ph idx="1"/>
          </p:nvPr>
        </p:nvSpPr>
        <p:spPr>
          <a:xfrm>
            <a:off x="683568" y="2276872"/>
            <a:ext cx="7770813" cy="3808413"/>
          </a:xfrm>
        </p:spPr>
        <p:txBody>
          <a:bodyPr/>
          <a:lstStyle/>
          <a:p>
            <a:r>
              <a:rPr lang="en-US" sz="1600" dirty="0"/>
              <a:t>GEO Secretariat </a:t>
            </a:r>
          </a:p>
          <a:p>
            <a:r>
              <a:rPr lang="en-US" sz="1400" dirty="0" err="1"/>
              <a:t>i</a:t>
            </a:r>
            <a:r>
              <a:rPr lang="en-US" sz="1400" dirty="0"/>
              <a:t>.	Overarching coordination in particular to support cross linkages in different communities and to support GEOSS Data Sharing Principles, Data Management Principles and interoperability with GEOSS and GCI.</a:t>
            </a:r>
          </a:p>
          <a:p>
            <a:r>
              <a:rPr lang="en-US" sz="1400" dirty="0"/>
              <a:t>ii.	</a:t>
            </a:r>
            <a:r>
              <a:rPr lang="en-US" sz="1400" dirty="0">
                <a:solidFill>
                  <a:srgbClr val="FF0000"/>
                </a:solidFill>
              </a:rPr>
              <a:t>Inventory Global Earth observation systems</a:t>
            </a:r>
          </a:p>
          <a:p>
            <a:r>
              <a:rPr lang="en-US" sz="1400" dirty="0"/>
              <a:t>iii.	</a:t>
            </a:r>
            <a:r>
              <a:rPr lang="en-US" sz="1400" dirty="0">
                <a:solidFill>
                  <a:srgbClr val="FF0000"/>
                </a:solidFill>
              </a:rPr>
              <a:t>Identify potential gaps, duplications and synergies;</a:t>
            </a:r>
          </a:p>
          <a:p>
            <a:endParaRPr lang="en-US" sz="1400" dirty="0"/>
          </a:p>
          <a:p>
            <a:r>
              <a:rPr lang="en-US" sz="1600" dirty="0"/>
              <a:t>3.  Planned activities and outputs for 2016 </a:t>
            </a:r>
          </a:p>
          <a:p>
            <a:r>
              <a:rPr lang="en-US" sz="1400" dirty="0">
                <a:solidFill>
                  <a:srgbClr val="FF0000"/>
                </a:solidFill>
              </a:rPr>
              <a:t>1.	Resume coordination and consultations with Global Observing and Information Systems.</a:t>
            </a:r>
          </a:p>
          <a:p>
            <a:r>
              <a:rPr lang="en-US" sz="1400" dirty="0">
                <a:solidFill>
                  <a:srgbClr val="FF0000"/>
                </a:solidFill>
              </a:rPr>
              <a:t>2.	Produce a document describing GEO plans to support existing Systems and facilitate development of new ones, including their connection with GCI </a:t>
            </a:r>
          </a:p>
          <a:p>
            <a:r>
              <a:rPr lang="en-US" sz="1400" dirty="0">
                <a:solidFill>
                  <a:srgbClr val="FF0000"/>
                </a:solidFill>
              </a:rPr>
              <a:t>3.	Produce a report on “Inventory of Global Earth observation and information systems” with identifying potential gaps, duplications and synergies</a:t>
            </a:r>
          </a:p>
          <a:p>
            <a:endParaRPr lang="en-US" sz="1400" dirty="0"/>
          </a:p>
        </p:txBody>
      </p:sp>
    </p:spTree>
    <p:extLst>
      <p:ext uri="{BB962C8B-B14F-4D97-AF65-F5344CB8AC3E}">
        <p14:creationId xmlns:p14="http://schemas.microsoft.com/office/powerpoint/2010/main" val="5652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92072" cy="689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323528" y="1556792"/>
            <a:ext cx="8928992" cy="1508105"/>
          </a:xfrm>
          <a:prstGeom prst="rect">
            <a:avLst/>
          </a:prstGeom>
          <a:noFill/>
        </p:spPr>
        <p:txBody>
          <a:bodyPr wrap="square" rtlCol="0">
            <a:spAutoFit/>
          </a:bodyPr>
          <a:lstStyle/>
          <a:p>
            <a:pPr marL="857250" indent="-857250" algn="l">
              <a:buFont typeface="+mj-lt"/>
              <a:buAutoNum type="romanUcPeriod"/>
            </a:pPr>
            <a:r>
              <a:rPr lang="en-GB" altLang="en-US" sz="3600" b="1" kern="0" dirty="0" smtClean="0">
                <a:solidFill>
                  <a:srgbClr val="005FAA"/>
                </a:solidFill>
                <a:latin typeface="Arial"/>
              </a:rPr>
              <a:t>GEO Strategic Plan 2016-2025</a:t>
            </a:r>
            <a:endParaRPr lang="en-GB" altLang="en-US" sz="3600" b="1" kern="0" dirty="0">
              <a:solidFill>
                <a:srgbClr val="005FAA"/>
              </a:solidFill>
              <a:latin typeface="Arial"/>
            </a:endParaRPr>
          </a:p>
          <a:p>
            <a:pPr marL="857250" indent="-857250" algn="l">
              <a:buFont typeface="+mj-lt"/>
              <a:buAutoNum type="romanUcPeriod"/>
            </a:pPr>
            <a:endParaRPr lang="en-GB" altLang="en-US" sz="3600" b="1" kern="0" dirty="0" smtClean="0">
              <a:solidFill>
                <a:srgbClr val="005FAA"/>
              </a:solidFill>
              <a:latin typeface="Arial"/>
            </a:endParaRPr>
          </a:p>
          <a:p>
            <a:pPr algn="l"/>
            <a:r>
              <a:rPr lang="en-GB" altLang="en-US" sz="2000" b="1" kern="0" dirty="0" smtClean="0">
                <a:solidFill>
                  <a:srgbClr val="005FAA"/>
                </a:solidFill>
                <a:latin typeface="Arial"/>
              </a:rPr>
              <a:t>based on a presentation by Toshio Koike (IPWG Member)</a:t>
            </a:r>
          </a:p>
        </p:txBody>
      </p:sp>
    </p:spTree>
    <p:extLst>
      <p:ext uri="{BB962C8B-B14F-4D97-AF65-F5344CB8AC3E}">
        <p14:creationId xmlns:p14="http://schemas.microsoft.com/office/powerpoint/2010/main" val="136566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0813" cy="1141413"/>
          </a:xfrm>
        </p:spPr>
        <p:txBody>
          <a:bodyPr/>
          <a:lstStyle/>
          <a:p>
            <a:r>
              <a:rPr lang="fr-CH" sz="2400" dirty="0" smtClean="0"/>
              <a:t>GD07: GCI </a:t>
            </a:r>
            <a:r>
              <a:rPr lang="fr-CH" sz="2400" dirty="0" err="1" smtClean="0"/>
              <a:t>Development</a:t>
            </a:r>
            <a:r>
              <a:rPr lang="fr-CH" sz="2400" dirty="0" smtClean="0"/>
              <a:t> </a:t>
            </a:r>
            <a:r>
              <a:rPr lang="en-US" sz="2400" i="1" dirty="0"/>
              <a:t>(includes development of Data Management guidelines)</a:t>
            </a:r>
            <a:endParaRPr lang="en-US" sz="2400" dirty="0"/>
          </a:p>
        </p:txBody>
      </p:sp>
      <p:sp>
        <p:nvSpPr>
          <p:cNvPr id="3" name="Content Placeholder 2"/>
          <p:cNvSpPr>
            <a:spLocks noGrp="1"/>
          </p:cNvSpPr>
          <p:nvPr>
            <p:ph idx="1"/>
          </p:nvPr>
        </p:nvSpPr>
        <p:spPr>
          <a:xfrm>
            <a:off x="323528" y="1627312"/>
            <a:ext cx="8712968" cy="3808413"/>
          </a:xfrm>
        </p:spPr>
        <p:txBody>
          <a:bodyPr/>
          <a:lstStyle/>
          <a:p>
            <a:pPr marL="457200" indent="-457200">
              <a:buAutoNum type="arabicPeriod"/>
            </a:pPr>
            <a:r>
              <a:rPr lang="en-US" sz="1600" dirty="0" smtClean="0"/>
              <a:t>General description</a:t>
            </a:r>
          </a:p>
          <a:p>
            <a:pPr marL="0" indent="0"/>
            <a:r>
              <a:rPr lang="en-US" sz="1200" dirty="0" smtClean="0"/>
              <a:t>Define </a:t>
            </a:r>
            <a:r>
              <a:rPr lang="en-US" sz="1200" dirty="0"/>
              <a:t>and maintain the GCI evolution strategy and architecture based on documented and emerging user requirements, and analysis of evolving landscape in technology and production/consumption of EO data products and services. Undertake R&amp;D activities, in collaboration with public, private, and voluntary sectors, to develop and test new functionalities, solutions, and components needed to support the achievement of GEO Strategic Plan objectives and user needs. Develop documentation and training material needed to support transition from development to operations of identified new components and solutions</a:t>
            </a:r>
            <a:r>
              <a:rPr lang="en-US" sz="1200" dirty="0" smtClean="0"/>
              <a:t>.</a:t>
            </a:r>
            <a:endParaRPr lang="en-US" sz="1600" dirty="0"/>
          </a:p>
          <a:p>
            <a:pPr>
              <a:buAutoNum type="arabicPeriod" startAt="2"/>
            </a:pPr>
            <a:r>
              <a:rPr lang="en-US" sz="1600" dirty="0" smtClean="0"/>
              <a:t>Implementation </a:t>
            </a:r>
            <a:r>
              <a:rPr lang="en-US" sz="1600" dirty="0"/>
              <a:t>approach and respective </a:t>
            </a:r>
            <a:r>
              <a:rPr lang="en-US" sz="1600" dirty="0" smtClean="0"/>
              <a:t>responsibilities</a:t>
            </a:r>
          </a:p>
          <a:p>
            <a:pPr marL="0" indent="0"/>
            <a:r>
              <a:rPr lang="en-US" sz="1200" dirty="0" smtClean="0"/>
              <a:t>This </a:t>
            </a:r>
            <a:r>
              <a:rPr lang="en-US" sz="1200" dirty="0"/>
              <a:t>task will be implemented by a GEOSS Development Working Group (GDWG), which will include major contributors. The GEO Secretariat will support the GDWG and ensure that its activities are fully supportive of the current needs of the Portal and common components.</a:t>
            </a:r>
          </a:p>
          <a:p>
            <a:r>
              <a:rPr lang="en-US" sz="1200" dirty="0"/>
              <a:t>a.	Contributors (JRC, USGS, CNR, ESA, OGC, IEEE)</a:t>
            </a:r>
          </a:p>
          <a:p>
            <a:r>
              <a:rPr lang="en-US" sz="1200" dirty="0" err="1">
                <a:solidFill>
                  <a:srgbClr val="FF0000"/>
                </a:solidFill>
              </a:rPr>
              <a:t>i</a:t>
            </a:r>
            <a:r>
              <a:rPr lang="en-US" sz="1200" dirty="0">
                <a:solidFill>
                  <a:srgbClr val="FF0000"/>
                </a:solidFill>
              </a:rPr>
              <a:t>.	Define and maintain of the GCI evolution Strategy and Architecture based on documented and emerging user requirements, and analysis of evolving landscape in technology and production/consumption of EO data products and service</a:t>
            </a:r>
          </a:p>
          <a:p>
            <a:r>
              <a:rPr lang="en-US" sz="1200" dirty="0">
                <a:solidFill>
                  <a:srgbClr val="FF0000"/>
                </a:solidFill>
              </a:rPr>
              <a:t>ii.	Develop and test new functionalities, solutions, and components</a:t>
            </a:r>
          </a:p>
          <a:p>
            <a:r>
              <a:rPr lang="en-US" sz="1200" dirty="0">
                <a:solidFill>
                  <a:srgbClr val="FF0000"/>
                </a:solidFill>
              </a:rPr>
              <a:t>iii.	Develop Data Management Guidelines and best practices</a:t>
            </a:r>
          </a:p>
          <a:p>
            <a:r>
              <a:rPr lang="en-US" sz="1200" dirty="0">
                <a:solidFill>
                  <a:srgbClr val="FF0000"/>
                </a:solidFill>
              </a:rPr>
              <a:t>iv.	Implement subsequent Architecture Implementation Pilot Projects on yearly basis (AIP-9 in 2016), to test solutions and to promote the use of GEOSS data to develop products and services</a:t>
            </a:r>
          </a:p>
          <a:p>
            <a:r>
              <a:rPr lang="en-US" sz="1200" dirty="0">
                <a:solidFill>
                  <a:srgbClr val="FF0000"/>
                </a:solidFill>
              </a:rPr>
              <a:t>v.	Support the advance of the GEOSS interoperability through the Standards and Interoperability Forum (SIF)</a:t>
            </a:r>
          </a:p>
          <a:p>
            <a:r>
              <a:rPr lang="en-US" sz="1200" dirty="0">
                <a:solidFill>
                  <a:srgbClr val="FF0000"/>
                </a:solidFill>
              </a:rPr>
              <a:t>vi.	Engage the GEO community through guidelines and tutorials that explains the utilization of the GEOSS and the GCI.</a:t>
            </a:r>
          </a:p>
          <a:p>
            <a:r>
              <a:rPr lang="en-US" sz="1200" dirty="0">
                <a:solidFill>
                  <a:srgbClr val="FF0000"/>
                </a:solidFill>
              </a:rPr>
              <a:t>vii.	Continue to develop the Community Portal Recommendations paper that provides best practices, examples and lessons-learned to promote and facilitate communities’ use of the GCI and assist them in contributing their capabilities to GEOSS.</a:t>
            </a:r>
          </a:p>
          <a:p>
            <a:endParaRPr lang="en-US" sz="1200" dirty="0">
              <a:solidFill>
                <a:srgbClr val="FF0000"/>
              </a:solidFill>
            </a:endParaRPr>
          </a:p>
        </p:txBody>
      </p:sp>
    </p:spTree>
    <p:extLst>
      <p:ext uri="{BB962C8B-B14F-4D97-AF65-F5344CB8AC3E}">
        <p14:creationId xmlns:p14="http://schemas.microsoft.com/office/powerpoint/2010/main" val="3902218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2400" dirty="0"/>
              <a:t>GD07: GCI </a:t>
            </a:r>
            <a:r>
              <a:rPr lang="fr-CH" sz="2400" dirty="0" err="1"/>
              <a:t>Development</a:t>
            </a:r>
            <a:r>
              <a:rPr lang="fr-CH" sz="2400" dirty="0"/>
              <a:t> </a:t>
            </a:r>
            <a:r>
              <a:rPr lang="en-US" sz="2400" i="1" dirty="0"/>
              <a:t>(includes development of Data Management guidelines)</a:t>
            </a:r>
            <a:endParaRPr lang="en-US" sz="2400" dirty="0"/>
          </a:p>
        </p:txBody>
      </p:sp>
      <p:sp>
        <p:nvSpPr>
          <p:cNvPr id="3" name="Content Placeholder 2"/>
          <p:cNvSpPr>
            <a:spLocks noGrp="1"/>
          </p:cNvSpPr>
          <p:nvPr>
            <p:ph idx="1"/>
          </p:nvPr>
        </p:nvSpPr>
        <p:spPr/>
        <p:txBody>
          <a:bodyPr/>
          <a:lstStyle/>
          <a:p>
            <a:r>
              <a:rPr lang="en-US" sz="1800" dirty="0"/>
              <a:t>b.	GEO Secretariat</a:t>
            </a:r>
          </a:p>
          <a:p>
            <a:r>
              <a:rPr lang="en-US" sz="1200" dirty="0" err="1"/>
              <a:t>i</a:t>
            </a:r>
            <a:r>
              <a:rPr lang="en-US" sz="1200" dirty="0"/>
              <a:t>.	Overarching coordination </a:t>
            </a:r>
          </a:p>
          <a:p>
            <a:pPr>
              <a:buAutoNum type="romanLcPeriod" startAt="2"/>
            </a:pPr>
            <a:r>
              <a:rPr lang="en-US" sz="1200" dirty="0" smtClean="0"/>
              <a:t>GCI </a:t>
            </a:r>
            <a:r>
              <a:rPr lang="en-US" sz="1200" dirty="0"/>
              <a:t>Requirements consolidation and </a:t>
            </a:r>
            <a:r>
              <a:rPr lang="en-US" sz="1200" dirty="0" smtClean="0"/>
              <a:t>update</a:t>
            </a:r>
          </a:p>
          <a:p>
            <a:pPr>
              <a:buAutoNum type="romanLcPeriod" startAt="2"/>
            </a:pPr>
            <a:endParaRPr lang="en-US" sz="1200" dirty="0"/>
          </a:p>
          <a:p>
            <a:r>
              <a:rPr lang="en-US" sz="1800" dirty="0"/>
              <a:t>3.   Planned activities and outputs</a:t>
            </a:r>
          </a:p>
          <a:p>
            <a:r>
              <a:rPr lang="en-US" sz="1200" dirty="0">
                <a:solidFill>
                  <a:srgbClr val="FF0000"/>
                </a:solidFill>
              </a:rPr>
              <a:t>1.	Consolidate/update a document “Evolution of GCI functionalities and architecture” for GEO-XII Plenary approval</a:t>
            </a:r>
          </a:p>
          <a:p>
            <a:r>
              <a:rPr lang="en-US" sz="1200" dirty="0">
                <a:solidFill>
                  <a:srgbClr val="FF0000"/>
                </a:solidFill>
              </a:rPr>
              <a:t>2.	Develop and integrate the new functionalities to ensure access to the Knowledge base being developed.</a:t>
            </a:r>
          </a:p>
          <a:p>
            <a:r>
              <a:rPr lang="en-US" sz="1200" dirty="0">
                <a:solidFill>
                  <a:srgbClr val="FF0000"/>
                </a:solidFill>
              </a:rPr>
              <a:t>3.	Continue to improve GCI performance in response to user feedback and GEO activities needs</a:t>
            </a:r>
          </a:p>
          <a:p>
            <a:r>
              <a:rPr lang="en-US" sz="1200" dirty="0">
                <a:solidFill>
                  <a:srgbClr val="FF0000"/>
                </a:solidFill>
              </a:rPr>
              <a:t>4.	Report results on AIP - 9 </a:t>
            </a:r>
          </a:p>
          <a:p>
            <a:r>
              <a:rPr lang="en-US" sz="1200" dirty="0">
                <a:solidFill>
                  <a:srgbClr val="FF0000"/>
                </a:solidFill>
              </a:rPr>
              <a:t>5.	Develop Data Management Guidelines and Best Practices</a:t>
            </a:r>
          </a:p>
          <a:p>
            <a:r>
              <a:rPr lang="en-US" sz="1200" dirty="0">
                <a:solidFill>
                  <a:srgbClr val="FF0000"/>
                </a:solidFill>
              </a:rPr>
              <a:t>6.	Finalize and publish the documentation that reflects current GCI configuration</a:t>
            </a:r>
          </a:p>
          <a:p>
            <a:r>
              <a:rPr lang="en-US" sz="1200" dirty="0">
                <a:solidFill>
                  <a:srgbClr val="FF0000"/>
                </a:solidFill>
              </a:rPr>
              <a:t>7. </a:t>
            </a:r>
            <a:r>
              <a:rPr lang="en-US" sz="1200" dirty="0" smtClean="0">
                <a:solidFill>
                  <a:srgbClr val="FF0000"/>
                </a:solidFill>
              </a:rPr>
              <a:t>	Organize </a:t>
            </a:r>
            <a:r>
              <a:rPr lang="en-US" sz="1200" dirty="0">
                <a:solidFill>
                  <a:srgbClr val="FF0000"/>
                </a:solidFill>
              </a:rPr>
              <a:t>a GEOSS Interoperability Workshop</a:t>
            </a:r>
          </a:p>
          <a:p>
            <a:r>
              <a:rPr lang="en-US" sz="1200" dirty="0">
                <a:solidFill>
                  <a:srgbClr val="FF0000"/>
                </a:solidFill>
              </a:rPr>
              <a:t>8. </a:t>
            </a:r>
            <a:r>
              <a:rPr lang="en-US" sz="1200" dirty="0" smtClean="0">
                <a:solidFill>
                  <a:srgbClr val="FF0000"/>
                </a:solidFill>
              </a:rPr>
              <a:t>	Publish </a:t>
            </a:r>
            <a:r>
              <a:rPr lang="en-US" sz="1200" dirty="0">
                <a:solidFill>
                  <a:srgbClr val="FF0000"/>
                </a:solidFill>
              </a:rPr>
              <a:t>new guidelines and tutorials in the Best Practices Wiki</a:t>
            </a:r>
          </a:p>
          <a:p>
            <a:endParaRPr lang="en-US" sz="1800" dirty="0"/>
          </a:p>
        </p:txBody>
      </p:sp>
    </p:spTree>
    <p:extLst>
      <p:ext uri="{BB962C8B-B14F-4D97-AF65-F5344CB8AC3E}">
        <p14:creationId xmlns:p14="http://schemas.microsoft.com/office/powerpoint/2010/main" val="3401519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199" y="1087016"/>
            <a:ext cx="8507413" cy="685800"/>
          </a:xfrm>
        </p:spPr>
        <p:txBody>
          <a:bodyPr/>
          <a:lstStyle/>
          <a:p>
            <a:pPr eaLnBrk="1" hangingPunct="1"/>
            <a:r>
              <a:rPr lang="en-US" altLang="en-US" sz="3200" dirty="0" smtClean="0"/>
              <a:t>GEO WP 2016 Development timeline</a:t>
            </a:r>
          </a:p>
        </p:txBody>
      </p:sp>
      <p:graphicFrame>
        <p:nvGraphicFramePr>
          <p:cNvPr id="6" name="Table 5"/>
          <p:cNvGraphicFramePr>
            <a:graphicFrameLocks noGrp="1"/>
          </p:cNvGraphicFramePr>
          <p:nvPr>
            <p:extLst>
              <p:ext uri="{D42A27DB-BD31-4B8C-83A1-F6EECF244321}">
                <p14:modId xmlns:p14="http://schemas.microsoft.com/office/powerpoint/2010/main" val="383511626"/>
              </p:ext>
            </p:extLst>
          </p:nvPr>
        </p:nvGraphicFramePr>
        <p:xfrm>
          <a:off x="539552" y="2271961"/>
          <a:ext cx="6840686" cy="1589087"/>
        </p:xfrm>
        <a:graphic>
          <a:graphicData uri="http://schemas.openxmlformats.org/drawingml/2006/table">
            <a:tbl>
              <a:tblPr>
                <a:tableStyleId>{E8B1032C-EA38-4F05-BA0D-38AFFFC7BED3}</a:tableStyleId>
              </a:tblPr>
              <a:tblGrid>
                <a:gridCol w="1828800"/>
                <a:gridCol w="5011886"/>
              </a:tblGrid>
              <a:tr h="318642">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u="none" strike="noStrike" cap="none" normalizeH="0" baseline="0" dirty="0" smtClean="0">
                          <a:ln>
                            <a:noFill/>
                          </a:ln>
                          <a:effectLst/>
                          <a:latin typeface="Calibri" panose="020F0502020204030204" pitchFamily="34" charset="0"/>
                        </a:rPr>
                        <a:t>September 29</a:t>
                      </a:r>
                      <a:endParaRPr kumimoji="0" lang="en-US" altLang="en-US" sz="1600" b="0" i="0" u="none" strike="noStrike" cap="none" normalizeH="0" baseline="0" dirty="0" smtClean="0">
                        <a:ln>
                          <a:noFill/>
                        </a:ln>
                        <a:solidFill>
                          <a:srgbClr val="000000"/>
                        </a:solidFill>
                        <a:effectLst/>
                        <a:latin typeface="Calibri" panose="020F0502020204030204" pitchFamily="34" charset="0"/>
                        <a:ea typeface="Calibri" pitchFamily="34" charset="0"/>
                        <a:cs typeface="Times New Roman" panose="02020603050405020304" pitchFamily="18" charset="0"/>
                      </a:endParaRPr>
                    </a:p>
                  </a:txBody>
                  <a:tcPr marL="68579" marR="68579" marT="0" marB="0"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u="none" strike="noStrike" cap="none" normalizeH="0" baseline="0" dirty="0" smtClean="0">
                          <a:ln>
                            <a:noFill/>
                          </a:ln>
                          <a:effectLst/>
                          <a:latin typeface="Calibri" panose="020F0502020204030204" pitchFamily="34" charset="0"/>
                        </a:rPr>
                        <a:t>Version 4.0, as a GEO-XII Plenary document</a:t>
                      </a:r>
                      <a:endParaRPr kumimoji="0" lang="en-US" altLang="en-US" sz="1600" b="0" i="0" u="none" strike="noStrike" cap="none" normalizeH="0" baseline="0" dirty="0" smtClean="0">
                        <a:ln>
                          <a:noFill/>
                        </a:ln>
                        <a:solidFill>
                          <a:srgbClr val="000000"/>
                        </a:solidFill>
                        <a:effectLst/>
                        <a:latin typeface="Calibri" panose="020F0502020204030204" pitchFamily="34" charset="0"/>
                        <a:ea typeface="Calibri" pitchFamily="34" charset="0"/>
                        <a:cs typeface="Times New Roman" panose="02020603050405020304" pitchFamily="18" charset="0"/>
                      </a:endParaRPr>
                    </a:p>
                  </a:txBody>
                  <a:tcPr marL="68579" marR="68579" marT="0" marB="0" horzOverflow="overflow"/>
                </a:tc>
              </a:tr>
              <a:tr h="3068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u="none" strike="noStrike" kern="1200" cap="none" normalizeH="0" baseline="0" dirty="0" smtClean="0">
                          <a:ln>
                            <a:noFill/>
                          </a:ln>
                          <a:effectLst/>
                          <a:latin typeface="Calibri" panose="020F0502020204030204" pitchFamily="34" charset="0"/>
                        </a:rPr>
                        <a:t>November 11-12</a:t>
                      </a:r>
                      <a:endParaRPr kumimoji="0" lang="en-US" sz="1600" b="0" i="0" u="none" strike="noStrike" kern="1200" cap="none" normalizeH="0" baseline="0" dirty="0">
                        <a:ln>
                          <a:noFill/>
                        </a:ln>
                        <a:solidFill>
                          <a:srgbClr val="000000"/>
                        </a:solidFill>
                        <a:effectLst/>
                        <a:latin typeface="Calibri" panose="020F0502020204030204" pitchFamily="34" charset="0"/>
                        <a:ea typeface="MS PGothic" pitchFamily="34" charset="-128"/>
                        <a:cs typeface="Times New Roman" panose="02020603050405020304" pitchFamily="18" charset="0"/>
                      </a:endParaRPr>
                    </a:p>
                  </a:txBody>
                  <a:tcPr marL="68579" marR="68579"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u="none" strike="noStrike" kern="1200" cap="none" normalizeH="0" baseline="0" dirty="0" smtClean="0">
                          <a:ln>
                            <a:noFill/>
                          </a:ln>
                          <a:effectLst/>
                          <a:latin typeface="Calibri" panose="020F0502020204030204" pitchFamily="34" charset="0"/>
                        </a:rPr>
                        <a:t>GEO-XII – inputs from Delegations, including pledges on 2016 contributions to GEO trust fund (a driver to scope Foundational tasks)</a:t>
                      </a:r>
                      <a:endParaRPr kumimoji="0" lang="en-US" sz="1600" b="0" i="0" u="none" strike="noStrike" kern="1200" cap="none" normalizeH="0" baseline="0" dirty="0">
                        <a:ln>
                          <a:noFill/>
                        </a:ln>
                        <a:solidFill>
                          <a:srgbClr val="000000"/>
                        </a:solidFill>
                        <a:effectLst/>
                        <a:latin typeface="Calibri" panose="020F0502020204030204" pitchFamily="34" charset="0"/>
                        <a:ea typeface="MS PGothic" pitchFamily="34" charset="-128"/>
                        <a:cs typeface="Times New Roman" panose="02020603050405020304" pitchFamily="18" charset="0"/>
                      </a:endParaRPr>
                    </a:p>
                  </a:txBody>
                  <a:tcPr marL="68579" marR="68579" marT="0" marB="0" horzOverflow="overflow"/>
                </a:tc>
              </a:tr>
              <a:tr h="4291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u="none" strike="noStrike" kern="1200" cap="none" normalizeH="0" baseline="0" dirty="0" smtClean="0">
                          <a:ln>
                            <a:noFill/>
                          </a:ln>
                          <a:effectLst/>
                          <a:latin typeface="Calibri" panose="020F0502020204030204" pitchFamily="34" charset="0"/>
                        </a:rPr>
                        <a:t>Dec 15</a:t>
                      </a:r>
                      <a:endParaRPr kumimoji="0" lang="en-US" sz="1600" b="0" i="0" u="none" strike="noStrike" kern="1200" cap="none" normalizeH="0" baseline="0" dirty="0">
                        <a:ln>
                          <a:noFill/>
                        </a:ln>
                        <a:solidFill>
                          <a:srgbClr val="000000"/>
                        </a:solidFill>
                        <a:effectLst/>
                        <a:latin typeface="Calibri" panose="020F0502020204030204" pitchFamily="34" charset="0"/>
                        <a:ea typeface="MS PGothic" pitchFamily="34" charset="-128"/>
                        <a:cs typeface="Times New Roman" panose="02020603050405020304" pitchFamily="18" charset="0"/>
                      </a:endParaRPr>
                    </a:p>
                  </a:txBody>
                  <a:tcPr marL="68579" marR="68579"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u="none" strike="noStrike" kern="1200" cap="none" normalizeH="0" baseline="0" dirty="0" smtClean="0">
                          <a:ln>
                            <a:noFill/>
                          </a:ln>
                          <a:effectLst/>
                          <a:latin typeface="Calibri" panose="020F0502020204030204" pitchFamily="34" charset="0"/>
                        </a:rPr>
                        <a:t>Version v5 – Final (incorporating Plenary decisions) </a:t>
                      </a:r>
                      <a:endParaRPr kumimoji="0" lang="en-US" sz="1600" b="0" i="0" u="none" strike="noStrike" kern="1200" cap="none" normalizeH="0" baseline="0" dirty="0" smtClean="0">
                        <a:ln>
                          <a:noFill/>
                        </a:ln>
                        <a:solidFill>
                          <a:srgbClr val="000000"/>
                        </a:solidFill>
                        <a:effectLst/>
                        <a:latin typeface="Calibri" panose="020F0502020204030204" pitchFamily="34" charset="0"/>
                        <a:ea typeface="MS PGothic" pitchFamily="34" charset="-128"/>
                        <a:cs typeface="Times New Roman" panose="02020603050405020304" pitchFamily="18" charset="0"/>
                      </a:endParaRPr>
                    </a:p>
                  </a:txBody>
                  <a:tcPr marL="68579" marR="68579" marT="0" marB="0" horzOverflow="overflow"/>
                </a:tc>
              </a:tr>
            </a:tbl>
          </a:graphicData>
        </a:graphic>
      </p:graphicFrame>
    </p:spTree>
    <p:extLst>
      <p:ext uri="{BB962C8B-B14F-4D97-AF65-F5344CB8AC3E}">
        <p14:creationId xmlns:p14="http://schemas.microsoft.com/office/powerpoint/2010/main" val="496260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9" t="5143" r="4762" b="5524"/>
          <a:stretch/>
        </p:blipFill>
        <p:spPr bwMode="auto">
          <a:xfrm>
            <a:off x="0" y="764704"/>
            <a:ext cx="9144000" cy="6093296"/>
          </a:xfrm>
          <a:prstGeom prst="rect">
            <a:avLst/>
          </a:prstGeom>
          <a:noFill/>
          <a:ln>
            <a:noFill/>
          </a:ln>
          <a:extLst/>
        </p:spPr>
      </p:pic>
      <p:sp>
        <p:nvSpPr>
          <p:cNvPr id="2" name="TextBox 1"/>
          <p:cNvSpPr txBox="1"/>
          <p:nvPr/>
        </p:nvSpPr>
        <p:spPr>
          <a:xfrm>
            <a:off x="899592" y="-27384"/>
            <a:ext cx="8064896" cy="769441"/>
          </a:xfrm>
          <a:prstGeom prst="rect">
            <a:avLst/>
          </a:prstGeom>
          <a:noFill/>
        </p:spPr>
        <p:txBody>
          <a:bodyPr wrap="square" rtlCol="0">
            <a:spAutoFit/>
          </a:bodyPr>
          <a:lstStyle/>
          <a:p>
            <a:r>
              <a:rPr lang="en-US" sz="4400" b="1" dirty="0" smtClean="0">
                <a:solidFill>
                  <a:schemeClr val="accent2"/>
                </a:solidFill>
                <a:latin typeface="Arial Narrow"/>
                <a:cs typeface="Arial Narrow"/>
              </a:rPr>
              <a:t>GEOSS Common Infrastructure</a:t>
            </a:r>
            <a:endParaRPr lang="en-US" sz="4400" b="1" dirty="0">
              <a:solidFill>
                <a:schemeClr val="accent2"/>
              </a:solidFill>
              <a:latin typeface="Arial Narrow"/>
              <a:cs typeface="Arial Narrow"/>
            </a:endParaRPr>
          </a:p>
        </p:txBody>
      </p:sp>
      <p:sp>
        <p:nvSpPr>
          <p:cNvPr id="3" name="TextBox 2"/>
          <p:cNvSpPr txBox="1"/>
          <p:nvPr/>
        </p:nvSpPr>
        <p:spPr>
          <a:xfrm>
            <a:off x="4139952" y="836712"/>
            <a:ext cx="4320480" cy="461665"/>
          </a:xfrm>
          <a:prstGeom prst="rect">
            <a:avLst/>
          </a:prstGeom>
          <a:noFill/>
        </p:spPr>
        <p:txBody>
          <a:bodyPr wrap="square" rtlCol="0">
            <a:spAutoFit/>
          </a:bodyPr>
          <a:lstStyle/>
          <a:p>
            <a:endParaRPr lang="en-US" dirty="0"/>
          </a:p>
        </p:txBody>
      </p:sp>
      <p:sp>
        <p:nvSpPr>
          <p:cNvPr id="4" name="Oval 3"/>
          <p:cNvSpPr/>
          <p:nvPr/>
        </p:nvSpPr>
        <p:spPr bwMode="auto">
          <a:xfrm>
            <a:off x="323528" y="1067746"/>
            <a:ext cx="3024336" cy="1641173"/>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Oval 5"/>
          <p:cNvSpPr/>
          <p:nvPr/>
        </p:nvSpPr>
        <p:spPr bwMode="auto">
          <a:xfrm>
            <a:off x="2051720" y="4005064"/>
            <a:ext cx="724272" cy="792088"/>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54012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1"/>
          <p:cNvGraphicFramePr>
            <a:graphicFrameLocks/>
          </p:cNvGraphicFramePr>
          <p:nvPr>
            <p:extLst>
              <p:ext uri="{D42A27DB-BD31-4B8C-83A1-F6EECF244321}">
                <p14:modId xmlns:p14="http://schemas.microsoft.com/office/powerpoint/2010/main" val="2480780680"/>
              </p:ext>
            </p:extLst>
          </p:nvPr>
        </p:nvGraphicFramePr>
        <p:xfrm>
          <a:off x="0" y="901700"/>
          <a:ext cx="9144000" cy="5956300"/>
        </p:xfrm>
        <a:graphic>
          <a:graphicData uri="http://schemas.openxmlformats.org/drawingml/2006/chart">
            <c:chart xmlns:c="http://schemas.openxmlformats.org/drawingml/2006/chart" xmlns:r="http://schemas.openxmlformats.org/officeDocument/2006/relationships" r:id="rId2"/>
          </a:graphicData>
        </a:graphic>
      </p:graphicFrame>
      <p:sp>
        <p:nvSpPr>
          <p:cNvPr id="59442" name="CasellaDiTesto 7"/>
          <p:cNvSpPr txBox="1">
            <a:spLocks noChangeArrowheads="1"/>
          </p:cNvSpPr>
          <p:nvPr/>
        </p:nvSpPr>
        <p:spPr bwMode="auto">
          <a:xfrm>
            <a:off x="3059832" y="3306763"/>
            <a:ext cx="2016125" cy="1323975"/>
          </a:xfrm>
          <a:prstGeom prst="rect">
            <a:avLst/>
          </a:prstGeom>
          <a:noFill/>
          <a:ln w="9525">
            <a:noFill/>
            <a:miter lim="800000"/>
            <a:headEnd/>
            <a:tailEnd/>
          </a:ln>
        </p:spPr>
        <p:txBody>
          <a:bodyPr>
            <a:spAutoFit/>
          </a:bodyPr>
          <a:lstStyle/>
          <a:p>
            <a:pPr algn="ctr"/>
            <a:r>
              <a:rPr lang="en-US" u="none" dirty="0">
                <a:solidFill>
                  <a:srgbClr val="FF0000"/>
                </a:solidFill>
              </a:rPr>
              <a:t>Introduction of the Brokering approach</a:t>
            </a:r>
          </a:p>
        </p:txBody>
      </p:sp>
      <p:sp>
        <p:nvSpPr>
          <p:cNvPr id="11" name="Callout con freccia a destra 10"/>
          <p:cNvSpPr/>
          <p:nvPr/>
        </p:nvSpPr>
        <p:spPr>
          <a:xfrm>
            <a:off x="5095007" y="1988839"/>
            <a:ext cx="574675" cy="4103985"/>
          </a:xfrm>
          <a:prstGeom prst="rightArrowCallout">
            <a:avLst>
              <a:gd name="adj1" fmla="val 50000"/>
              <a:gd name="adj2" fmla="val 25000"/>
              <a:gd name="adj3" fmla="val 80917"/>
              <a:gd name="adj4" fmla="val 649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429391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4407"/>
            <a:ext cx="9144000" cy="489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V="1">
            <a:off x="2918719" y="1772816"/>
            <a:ext cx="0" cy="399381"/>
          </a:xfrm>
          <a:prstGeom prst="straightConnector1">
            <a:avLst/>
          </a:prstGeom>
          <a:solidFill>
            <a:schemeClr val="accent1"/>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2778377" y="849486"/>
            <a:ext cx="2441694" cy="923330"/>
          </a:xfrm>
          <a:prstGeom prst="rect">
            <a:avLst/>
          </a:prstGeom>
          <a:noFill/>
        </p:spPr>
        <p:txBody>
          <a:bodyPr wrap="none" rtlCol="0">
            <a:spAutoFit/>
          </a:bodyPr>
          <a:lstStyle/>
          <a:p>
            <a:pPr algn="l"/>
            <a:r>
              <a:rPr lang="fr-CH" sz="1800" dirty="0" err="1" smtClean="0"/>
              <a:t>FedEO</a:t>
            </a:r>
            <a:endParaRPr lang="fr-CH" sz="1800" dirty="0" smtClean="0"/>
          </a:p>
          <a:p>
            <a:pPr algn="l"/>
            <a:r>
              <a:rPr lang="fr-CH" sz="1800" dirty="0" smtClean="0"/>
              <a:t>82M Granules</a:t>
            </a:r>
          </a:p>
          <a:p>
            <a:pPr algn="l"/>
            <a:r>
              <a:rPr lang="fr-CH" sz="1800" dirty="0" smtClean="0"/>
              <a:t>No GEOSS </a:t>
            </a:r>
            <a:r>
              <a:rPr lang="fr-CH" sz="1800" dirty="0" err="1" smtClean="0"/>
              <a:t>Data-CORE</a:t>
            </a:r>
            <a:endParaRPr lang="en-US" sz="1800" dirty="0"/>
          </a:p>
        </p:txBody>
      </p:sp>
      <p:cxnSp>
        <p:nvCxnSpPr>
          <p:cNvPr id="8" name="Straight Arrow Connector 7"/>
          <p:cNvCxnSpPr/>
          <p:nvPr/>
        </p:nvCxnSpPr>
        <p:spPr bwMode="auto">
          <a:xfrm flipV="1">
            <a:off x="1547664" y="1783502"/>
            <a:ext cx="0" cy="399381"/>
          </a:xfrm>
          <a:prstGeom prst="straightConnector1">
            <a:avLst/>
          </a:prstGeom>
          <a:solidFill>
            <a:schemeClr val="accent1"/>
          </a:solidFill>
          <a:ln w="38100"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09128" y="849486"/>
            <a:ext cx="2454518" cy="923330"/>
          </a:xfrm>
          <a:prstGeom prst="rect">
            <a:avLst/>
          </a:prstGeom>
          <a:noFill/>
        </p:spPr>
        <p:txBody>
          <a:bodyPr wrap="none" rtlCol="0">
            <a:spAutoFit/>
          </a:bodyPr>
          <a:lstStyle/>
          <a:p>
            <a:pPr algn="l"/>
            <a:r>
              <a:rPr lang="fr-CH" sz="1800" dirty="0" smtClean="0"/>
              <a:t>CWIC</a:t>
            </a:r>
          </a:p>
          <a:p>
            <a:pPr algn="l"/>
            <a:r>
              <a:rPr lang="fr-CH" sz="1800" dirty="0" smtClean="0"/>
              <a:t>70M Granules</a:t>
            </a:r>
          </a:p>
          <a:p>
            <a:pPr algn="l"/>
            <a:r>
              <a:rPr lang="fr-CH" sz="1800" dirty="0"/>
              <a:t>A</a:t>
            </a:r>
            <a:r>
              <a:rPr lang="fr-CH" sz="1800" dirty="0" smtClean="0"/>
              <a:t>ll GEOSS </a:t>
            </a:r>
            <a:r>
              <a:rPr lang="fr-CH" sz="1800" dirty="0" err="1" smtClean="0"/>
              <a:t>Data-CORE</a:t>
            </a:r>
            <a:endParaRPr lang="en-US" sz="1800" dirty="0"/>
          </a:p>
        </p:txBody>
      </p:sp>
      <p:sp>
        <p:nvSpPr>
          <p:cNvPr id="10" name="TextBox 9"/>
          <p:cNvSpPr txBox="1"/>
          <p:nvPr/>
        </p:nvSpPr>
        <p:spPr>
          <a:xfrm>
            <a:off x="899592" y="211287"/>
            <a:ext cx="8064896" cy="769441"/>
          </a:xfrm>
          <a:prstGeom prst="rect">
            <a:avLst/>
          </a:prstGeom>
          <a:noFill/>
        </p:spPr>
        <p:txBody>
          <a:bodyPr wrap="square" rtlCol="0">
            <a:spAutoFit/>
          </a:bodyPr>
          <a:lstStyle/>
          <a:p>
            <a:r>
              <a:rPr lang="en-US" sz="4400" b="1" dirty="0" smtClean="0">
                <a:solidFill>
                  <a:schemeClr val="accent2"/>
                </a:solidFill>
                <a:latin typeface="Arial Narrow"/>
                <a:cs typeface="Arial Narrow"/>
              </a:rPr>
              <a:t>CEOS Resources</a:t>
            </a:r>
            <a:endParaRPr lang="en-US" sz="4400" b="1" dirty="0">
              <a:solidFill>
                <a:schemeClr val="accent2"/>
              </a:solidFill>
              <a:latin typeface="Arial Narrow"/>
              <a:cs typeface="Arial Narrow"/>
            </a:endParaRPr>
          </a:p>
        </p:txBody>
      </p:sp>
    </p:spTree>
    <p:extLst>
      <p:ext uri="{BB962C8B-B14F-4D97-AF65-F5344CB8AC3E}">
        <p14:creationId xmlns:p14="http://schemas.microsoft.com/office/powerpoint/2010/main" val="100655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bwMode="auto">
          <a:xfrm>
            <a:off x="6012160" y="2276872"/>
            <a:ext cx="2952328" cy="3672408"/>
          </a:xfrm>
          <a:prstGeom prst="rect">
            <a:avLst/>
          </a:pr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7" name="Rechteck 6"/>
          <p:cNvSpPr/>
          <p:nvPr/>
        </p:nvSpPr>
        <p:spPr bwMode="auto">
          <a:xfrm>
            <a:off x="179512" y="2420888"/>
            <a:ext cx="2304256" cy="2736304"/>
          </a:xfrm>
          <a:prstGeom prst="rect">
            <a:avLst/>
          </a:pr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467544" y="838200"/>
            <a:ext cx="8280920" cy="1143000"/>
          </a:xfrm>
        </p:spPr>
        <p:txBody>
          <a:bodyPr/>
          <a:lstStyle/>
          <a:p>
            <a:r>
              <a:rPr lang="en-GB" dirty="0" smtClean="0"/>
              <a:t>Strategic Plan 2016-2025: Implementing GEOSS</a:t>
            </a:r>
            <a:endParaRPr lang="en-GB" dirty="0"/>
          </a:p>
        </p:txBody>
      </p:sp>
      <p:sp>
        <p:nvSpPr>
          <p:cNvPr id="4" name="Rechteck 3"/>
          <p:cNvSpPr/>
          <p:nvPr/>
        </p:nvSpPr>
        <p:spPr bwMode="auto">
          <a:xfrm>
            <a:off x="2699792" y="2420888"/>
            <a:ext cx="2304256" cy="2736304"/>
          </a:xfrm>
          <a:prstGeom prst="rect">
            <a:avLst/>
          </a:pr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5" name="Rectangle 2"/>
          <p:cNvSpPr txBox="1">
            <a:spLocks/>
          </p:cNvSpPr>
          <p:nvPr/>
        </p:nvSpPr>
        <p:spPr bwMode="auto">
          <a:xfrm>
            <a:off x="647564" y="2654598"/>
            <a:ext cx="1332148"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Part A: Strategy</a:t>
            </a:r>
            <a:endParaRPr lang="en-GB" sz="2000" kern="0" dirty="0" smtClean="0">
              <a:latin typeface="Arial" panose="020B0604020202020204" pitchFamily="34" charset="0"/>
              <a:cs typeface="Arial" panose="020B0604020202020204" pitchFamily="34" charset="0"/>
            </a:endParaRPr>
          </a:p>
        </p:txBody>
      </p:sp>
      <p:sp>
        <p:nvSpPr>
          <p:cNvPr id="6" name="Rectangle 2"/>
          <p:cNvSpPr txBox="1">
            <a:spLocks/>
          </p:cNvSpPr>
          <p:nvPr/>
        </p:nvSpPr>
        <p:spPr bwMode="auto">
          <a:xfrm>
            <a:off x="2555776" y="2654598"/>
            <a:ext cx="2664296"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Part B: Implementation</a:t>
            </a:r>
            <a:endParaRPr lang="en-GB" sz="2000" kern="0" dirty="0" smtClean="0">
              <a:latin typeface="Arial" panose="020B0604020202020204" pitchFamily="34" charset="0"/>
              <a:cs typeface="Arial" panose="020B0604020202020204" pitchFamily="34" charset="0"/>
            </a:endParaRPr>
          </a:p>
        </p:txBody>
      </p:sp>
      <p:sp>
        <p:nvSpPr>
          <p:cNvPr id="10" name="Rectangle 2"/>
          <p:cNvSpPr txBox="1">
            <a:spLocks/>
          </p:cNvSpPr>
          <p:nvPr/>
        </p:nvSpPr>
        <p:spPr bwMode="auto">
          <a:xfrm>
            <a:off x="6084168" y="2438574"/>
            <a:ext cx="2664296"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Reference Document</a:t>
            </a:r>
            <a:endParaRPr lang="en-GB" sz="2000" kern="0" dirty="0" smtClean="0">
              <a:latin typeface="Arial" panose="020B0604020202020204" pitchFamily="34" charset="0"/>
              <a:cs typeface="Arial" panose="020B0604020202020204" pitchFamily="34" charset="0"/>
            </a:endParaRPr>
          </a:p>
        </p:txBody>
      </p:sp>
      <p:sp>
        <p:nvSpPr>
          <p:cNvPr id="12" name="Plus 11"/>
          <p:cNvSpPr/>
          <p:nvPr/>
        </p:nvSpPr>
        <p:spPr bwMode="auto">
          <a:xfrm>
            <a:off x="5364088" y="3645024"/>
            <a:ext cx="432048" cy="432048"/>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3" name="Textfeld 12"/>
          <p:cNvSpPr txBox="1"/>
          <p:nvPr/>
        </p:nvSpPr>
        <p:spPr>
          <a:xfrm>
            <a:off x="6120680" y="3250719"/>
            <a:ext cx="2699792" cy="2554545"/>
          </a:xfrm>
          <a:prstGeom prst="rect">
            <a:avLst/>
          </a:prstGeom>
          <a:noFill/>
        </p:spPr>
        <p:txBody>
          <a:bodyPr wrap="square" rtlCol="0">
            <a:spAutoFit/>
          </a:bodyPr>
          <a:lstStyle/>
          <a:p>
            <a:pPr marL="342900" indent="-342900" algn="l">
              <a:buFont typeface="Arial" panose="020B0604020202020204" pitchFamily="34" charset="0"/>
              <a:buChar char="•"/>
            </a:pPr>
            <a:r>
              <a:rPr lang="en-GB" sz="1600" dirty="0" smtClean="0">
                <a:latin typeface="Tahoma" panose="020B0604030504040204" pitchFamily="34" charset="0"/>
                <a:ea typeface="Tahoma" panose="020B0604030504040204" pitchFamily="34" charset="0"/>
                <a:cs typeface="Tahoma" panose="020B0604030504040204" pitchFamily="34" charset="0"/>
              </a:rPr>
              <a:t>GEOSS Description</a:t>
            </a:r>
          </a:p>
          <a:p>
            <a:pPr marL="342900" indent="-342900" algn="l">
              <a:buFont typeface="Arial" panose="020B0604020202020204" pitchFamily="34" charset="0"/>
              <a:buChar char="•"/>
            </a:pPr>
            <a:r>
              <a:rPr lang="en-GB" sz="1600" dirty="0" smtClean="0">
                <a:latin typeface="Tahoma" panose="020B0604030504040204" pitchFamily="34" charset="0"/>
                <a:ea typeface="Tahoma" panose="020B0604030504040204" pitchFamily="34" charset="0"/>
                <a:cs typeface="Tahoma" panose="020B0604030504040204" pitchFamily="34" charset="0"/>
              </a:rPr>
              <a:t>GEOSS Data Sharing Principles</a:t>
            </a:r>
          </a:p>
          <a:p>
            <a:pPr marL="342900" indent="-342900" algn="l">
              <a:buFont typeface="Arial" panose="020B0604020202020204" pitchFamily="34" charset="0"/>
              <a:buChar char="•"/>
            </a:pPr>
            <a:r>
              <a:rPr lang="en-GB" sz="1600" dirty="0" smtClean="0">
                <a:latin typeface="Tahoma" panose="020B0604030504040204" pitchFamily="34" charset="0"/>
                <a:ea typeface="Tahoma" panose="020B0604030504040204" pitchFamily="34" charset="0"/>
                <a:cs typeface="Tahoma" panose="020B0604030504040204" pitchFamily="34" charset="0"/>
              </a:rPr>
              <a:t>GEOSS Data Management Principles</a:t>
            </a:r>
          </a:p>
          <a:p>
            <a:pPr marL="342900" indent="-342900" algn="l">
              <a:buFont typeface="Arial" panose="020B0604020202020204" pitchFamily="34" charset="0"/>
              <a:buChar char="•"/>
            </a:pPr>
            <a:r>
              <a:rPr lang="en-GB" sz="1600" dirty="0" smtClean="0">
                <a:latin typeface="Tahoma" panose="020B0604030504040204" pitchFamily="34" charset="0"/>
                <a:ea typeface="Tahoma" panose="020B0604030504040204" pitchFamily="34" charset="0"/>
                <a:cs typeface="Tahoma" panose="020B0604030504040204" pitchFamily="34" charset="0"/>
              </a:rPr>
              <a:t>Core Functions</a:t>
            </a:r>
          </a:p>
          <a:p>
            <a:pPr marL="342900" indent="-342900" algn="l">
              <a:buFont typeface="Arial" panose="020B0604020202020204" pitchFamily="34" charset="0"/>
              <a:buChar char="•"/>
            </a:pPr>
            <a:r>
              <a:rPr lang="en-GB" sz="1600" dirty="0" smtClean="0">
                <a:latin typeface="Tahoma" panose="020B0604030504040204" pitchFamily="34" charset="0"/>
                <a:ea typeface="Tahoma" panose="020B0604030504040204" pitchFamily="34" charset="0"/>
                <a:cs typeface="Tahoma" panose="020B0604030504040204" pitchFamily="34" charset="0"/>
              </a:rPr>
              <a:t>Implementation Mechanisms</a:t>
            </a:r>
          </a:p>
          <a:p>
            <a:pPr marL="342900" indent="-342900" algn="l">
              <a:buFont typeface="Arial" panose="020B0604020202020204" pitchFamily="34" charset="0"/>
              <a:buChar char="•"/>
            </a:pPr>
            <a:r>
              <a:rPr lang="en-GB" sz="1600" dirty="0" smtClean="0">
                <a:latin typeface="Tahoma" panose="020B0604030504040204" pitchFamily="34" charset="0"/>
                <a:ea typeface="Tahoma" panose="020B0604030504040204" pitchFamily="34" charset="0"/>
                <a:cs typeface="Tahoma" panose="020B0604030504040204" pitchFamily="34" charset="0"/>
              </a:rPr>
              <a:t>GEO Work Programme Development</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5"/>
          <p:cNvSpPr>
            <a:spLocks noChangeArrowheads="1"/>
          </p:cNvSpPr>
          <p:nvPr/>
        </p:nvSpPr>
        <p:spPr bwMode="auto">
          <a:xfrm>
            <a:off x="107504" y="5612467"/>
            <a:ext cx="864096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algn="l">
              <a:spcAft>
                <a:spcPts val="1200"/>
              </a:spcAft>
              <a:buFont typeface="Arial" panose="020B0604020202020204" pitchFamily="34" charset="0"/>
              <a:buChar char="•"/>
            </a:pPr>
            <a:r>
              <a:rPr lang="en-GB" dirty="0" smtClean="0">
                <a:solidFill>
                  <a:srgbClr val="005FAA"/>
                </a:solidFill>
                <a:latin typeface="Tahoma" panose="020B0604030504040204" pitchFamily="34" charset="0"/>
                <a:ea typeface="Tahoma" panose="020B0604030504040204" pitchFamily="34" charset="0"/>
                <a:cs typeface="Tahoma" panose="020B0604030504040204" pitchFamily="34" charset="0"/>
              </a:rPr>
              <a:t>V2.2 has been issued in July</a:t>
            </a:r>
          </a:p>
          <a:p>
            <a:pPr marL="342900" indent="-342900" algn="l">
              <a:spcAft>
                <a:spcPts val="1200"/>
              </a:spcAft>
              <a:buFont typeface="Arial" panose="020B0604020202020204" pitchFamily="34" charset="0"/>
              <a:buChar char="•"/>
            </a:pPr>
            <a:r>
              <a:rPr lang="en-GB" dirty="0" smtClean="0">
                <a:solidFill>
                  <a:srgbClr val="005FAA"/>
                </a:solidFill>
                <a:latin typeface="Tahoma" panose="020B0604030504040204" pitchFamily="34" charset="0"/>
                <a:ea typeface="Tahoma" panose="020B0604030504040204" pitchFamily="34" charset="0"/>
                <a:cs typeface="Tahoma" panose="020B0604030504040204" pitchFamily="34" charset="0"/>
              </a:rPr>
              <a:t>Next version to be circulated by 29 September</a:t>
            </a:r>
            <a:endParaRPr lang="en-US" altLang="en-US" dirty="0" smtClean="0">
              <a:solidFill>
                <a:srgbClr val="005FA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8517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53"/>
          <p:cNvSpPr>
            <a:spLocks noChangeArrowheads="1"/>
          </p:cNvSpPr>
          <p:nvPr/>
        </p:nvSpPr>
        <p:spPr bwMode="auto">
          <a:xfrm>
            <a:off x="1291690" y="3924300"/>
            <a:ext cx="1485900" cy="23177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de-DE"/>
          </a:p>
        </p:txBody>
      </p:sp>
      <p:sp>
        <p:nvSpPr>
          <p:cNvPr id="5" name="Rectangle 4"/>
          <p:cNvSpPr/>
          <p:nvPr/>
        </p:nvSpPr>
        <p:spPr>
          <a:xfrm>
            <a:off x="617003" y="2819400"/>
            <a:ext cx="7620000" cy="400050"/>
          </a:xfrm>
          <a:prstGeom prst="rect">
            <a:avLst/>
          </a:prstGeom>
        </p:spPr>
        <p:txBody>
          <a:bodyPr>
            <a:spAutoFit/>
          </a:bodyPr>
          <a:lstStyle/>
          <a:p>
            <a:endParaRPr lang="en-GB">
              <a:latin typeface="Arial" pitchFamily="34" charset="0"/>
              <a:cs typeface="Arial" pitchFamily="34" charset="0"/>
            </a:endParaRPr>
          </a:p>
        </p:txBody>
      </p:sp>
      <p:sp>
        <p:nvSpPr>
          <p:cNvPr id="10" name="Inhaltsplatzhalter 2"/>
          <p:cNvSpPr txBox="1">
            <a:spLocks/>
          </p:cNvSpPr>
          <p:nvPr/>
        </p:nvSpPr>
        <p:spPr bwMode="auto">
          <a:xfrm>
            <a:off x="35496" y="1340768"/>
            <a:ext cx="91440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a:lstStyle>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altLang="de-DE" sz="2400" b="1" u="none" strike="noStrike" kern="0" cap="none" spc="0" normalizeH="0" baseline="0" noProof="0" dirty="0" smtClean="0">
                <a:ln>
                  <a:noFill/>
                </a:ln>
                <a:solidFill>
                  <a:srgbClr val="005FAA"/>
                </a:solidFill>
                <a:effectLst/>
                <a:uLnTx/>
                <a:uFillTx/>
                <a:latin typeface="Tahoma" panose="020B0604030504040204" pitchFamily="34" charset="0"/>
                <a:ea typeface="Tahoma" panose="020B0604030504040204" pitchFamily="34" charset="0"/>
                <a:cs typeface="Tahoma" panose="020B0604030504040204" pitchFamily="34" charset="0"/>
              </a:rPr>
              <a:t>Vison for GEO</a:t>
            </a:r>
          </a:p>
          <a:p>
            <a:pPr marL="457200" marR="0" lvl="1" indent="0" algn="l" defTabSz="914400" rtl="0" eaLnBrk="1" fontAlgn="base" latinLnBrk="0" hangingPunct="1">
              <a:lnSpc>
                <a:spcPct val="100000"/>
              </a:lnSpc>
              <a:spcBef>
                <a:spcPts val="0"/>
              </a:spcBef>
              <a:spcAft>
                <a:spcPct val="0"/>
              </a:spcAft>
              <a:buClrTx/>
              <a:buSzTx/>
              <a:buFontTx/>
              <a:buNone/>
              <a:tabLst/>
              <a:defRPr/>
            </a:pPr>
            <a:r>
              <a:rPr kumimoji="0" lang="en-CA" altLang="ja-JP" sz="2400" b="0" i="0" u="none" strike="noStrike" kern="0" cap="none" spc="0" normalizeH="0" baseline="0" noProof="0" dirty="0" smtClean="0">
                <a:ln>
                  <a:noFill/>
                </a:ln>
                <a:solidFill>
                  <a:srgbClr val="005FAA"/>
                </a:solidFill>
                <a:effectLst/>
                <a:uLnTx/>
                <a:uFillTx/>
                <a:latin typeface="Tahoma"/>
                <a:cs typeface="Arial"/>
              </a:rPr>
              <a:t>- to envision a future wherein decisions and actions for the </a:t>
            </a:r>
          </a:p>
          <a:p>
            <a:pPr marL="457200" marR="0" lvl="1" indent="0" algn="l" defTabSz="914400" rtl="0" eaLnBrk="1" fontAlgn="base" latinLnBrk="0" hangingPunct="1">
              <a:lnSpc>
                <a:spcPct val="100000"/>
              </a:lnSpc>
              <a:spcBef>
                <a:spcPts val="0"/>
              </a:spcBef>
              <a:spcAft>
                <a:spcPct val="0"/>
              </a:spcAft>
              <a:buClrTx/>
              <a:buSzTx/>
              <a:buFontTx/>
              <a:buNone/>
              <a:tabLst/>
              <a:defRPr/>
            </a:pPr>
            <a:r>
              <a:rPr kumimoji="0" lang="en-CA" altLang="ja-JP" sz="2400" b="0" i="0" u="none" strike="noStrike" kern="0" cap="none" spc="0" normalizeH="0" baseline="0" noProof="0" dirty="0" smtClean="0">
                <a:ln>
                  <a:noFill/>
                </a:ln>
                <a:solidFill>
                  <a:srgbClr val="005FAA"/>
                </a:solidFill>
                <a:effectLst/>
                <a:uLnTx/>
                <a:uFillTx/>
                <a:latin typeface="Tahoma"/>
                <a:cs typeface="Arial"/>
              </a:rPr>
              <a:t>  benefit of humankind are informed by coordinated, </a:t>
            </a:r>
          </a:p>
          <a:p>
            <a:pPr marL="457200" marR="0" lvl="1" indent="0" algn="l" defTabSz="914400" rtl="0" eaLnBrk="1" fontAlgn="base" latinLnBrk="0" hangingPunct="1">
              <a:lnSpc>
                <a:spcPct val="100000"/>
              </a:lnSpc>
              <a:spcBef>
                <a:spcPts val="0"/>
              </a:spcBef>
              <a:spcAft>
                <a:spcPct val="0"/>
              </a:spcAft>
              <a:buClrTx/>
              <a:buSzTx/>
              <a:buFontTx/>
              <a:buNone/>
              <a:tabLst/>
              <a:defRPr/>
            </a:pPr>
            <a:r>
              <a:rPr kumimoji="0" lang="en-CA" altLang="ja-JP" sz="2400" b="0" i="0" u="none" strike="noStrike" kern="0" cap="none" spc="0" normalizeH="0" baseline="0" noProof="0" dirty="0" smtClean="0">
                <a:ln>
                  <a:noFill/>
                </a:ln>
                <a:solidFill>
                  <a:srgbClr val="005FAA"/>
                </a:solidFill>
                <a:effectLst/>
                <a:uLnTx/>
                <a:uFillTx/>
                <a:latin typeface="Tahoma"/>
                <a:cs typeface="Arial"/>
              </a:rPr>
              <a:t>  comprehensive and sustained Earth observations.</a:t>
            </a:r>
          </a:p>
          <a:p>
            <a:pPr marL="457200" marR="0" lvl="1" indent="0" algn="l" defTabSz="914400" rtl="0" eaLnBrk="1" fontAlgn="base" latinLnBrk="0" hangingPunct="1">
              <a:lnSpc>
                <a:spcPct val="100000"/>
              </a:lnSpc>
              <a:spcBef>
                <a:spcPts val="0"/>
              </a:spcBef>
              <a:spcAft>
                <a:spcPct val="0"/>
              </a:spcAft>
              <a:buClrTx/>
              <a:buSzTx/>
              <a:buFontTx/>
              <a:buNone/>
              <a:tabLst/>
              <a:defRPr/>
            </a:pPr>
            <a:endParaRPr kumimoji="0" lang="en-CA" altLang="ja-JP" sz="2000" b="0" i="0" u="none" strike="noStrike" kern="0" cap="none" spc="0" normalizeH="0" baseline="0" noProof="0" dirty="0" smtClean="0">
              <a:ln>
                <a:noFill/>
              </a:ln>
              <a:solidFill>
                <a:srgbClr val="005FAA"/>
              </a:solidFill>
              <a:effectLst/>
              <a:uLnTx/>
              <a:uFillTx/>
              <a:latin typeface="Tahoma"/>
              <a:cs typeface="Arial"/>
            </a:endParaRP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altLang="de-DE" sz="2400" b="1" u="none" strike="noStrike" kern="0" cap="none" spc="0" normalizeH="0" baseline="0" noProof="0" dirty="0" smtClean="0">
                <a:ln>
                  <a:noFill/>
                </a:ln>
                <a:solidFill>
                  <a:srgbClr val="005FAA"/>
                </a:solidFill>
                <a:effectLst/>
                <a:uLnTx/>
                <a:uFillTx/>
                <a:latin typeface="Tahoma" panose="020B0604030504040204" pitchFamily="34" charset="0"/>
                <a:ea typeface="Tahoma" panose="020B0604030504040204" pitchFamily="34" charset="0"/>
                <a:cs typeface="Tahoma" panose="020B0604030504040204" pitchFamily="34" charset="0"/>
              </a:rPr>
              <a:t>GEO’s Mission</a:t>
            </a:r>
            <a:endParaRPr kumimoji="0" lang="en-CA" altLang="ja-JP" sz="2400" b="1" u="none" strike="noStrike" kern="0" cap="none" spc="0" normalizeH="0" baseline="0" noProof="0" dirty="0" smtClean="0">
              <a:ln>
                <a:noFill/>
              </a:ln>
              <a:solidFill>
                <a:srgbClr val="005FAA"/>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base" latinLnBrk="0" hangingPunct="1">
              <a:lnSpc>
                <a:spcPct val="100000"/>
              </a:lnSpc>
              <a:spcBef>
                <a:spcPts val="0"/>
              </a:spcBef>
              <a:spcAft>
                <a:spcPct val="0"/>
              </a:spcAft>
              <a:buClrTx/>
              <a:buSzTx/>
              <a:buFontTx/>
              <a:buNone/>
              <a:tabLst/>
              <a:defRPr/>
            </a:pPr>
            <a:r>
              <a:rPr kumimoji="0" lang="en-US" altLang="ja-JP" sz="2400" b="0" i="0" u="none" strike="noStrike" kern="0" cap="none" spc="0" normalizeH="0" baseline="0" noProof="0" dirty="0" smtClean="0">
                <a:ln>
                  <a:noFill/>
                </a:ln>
                <a:solidFill>
                  <a:srgbClr val="005FAA"/>
                </a:solidFill>
                <a:effectLst/>
                <a:uLnTx/>
                <a:uFillTx/>
                <a:latin typeface="Tahoma"/>
                <a:cs typeface="Arial"/>
              </a:rPr>
              <a:t>- to connect the demand of decision-makers with the supply of </a:t>
            </a:r>
          </a:p>
          <a:p>
            <a:pPr marL="457200" marR="0" lvl="1" indent="0" algn="l" defTabSz="914400" rtl="0" eaLnBrk="1" fontAlgn="base" latinLnBrk="0" hangingPunct="1">
              <a:lnSpc>
                <a:spcPct val="100000"/>
              </a:lnSpc>
              <a:spcBef>
                <a:spcPts val="0"/>
              </a:spcBef>
              <a:spcAft>
                <a:spcPct val="0"/>
              </a:spcAft>
              <a:buClrTx/>
              <a:buSzTx/>
              <a:buFontTx/>
              <a:buNone/>
              <a:tabLst/>
              <a:defRPr/>
            </a:pPr>
            <a:r>
              <a:rPr kumimoji="0" lang="en-US" altLang="ja-JP" sz="2400" b="0" i="0" u="none" strike="noStrike" kern="0" cap="none" spc="0" normalizeH="0" baseline="0" noProof="0" dirty="0" smtClean="0">
                <a:ln>
                  <a:noFill/>
                </a:ln>
                <a:solidFill>
                  <a:srgbClr val="005FAA"/>
                </a:solidFill>
                <a:effectLst/>
                <a:uLnTx/>
                <a:uFillTx/>
                <a:latin typeface="Tahoma"/>
                <a:cs typeface="Arial"/>
              </a:rPr>
              <a:t>  data and information</a:t>
            </a:r>
          </a:p>
          <a:p>
            <a:pPr marL="457200" marR="0" lvl="1" indent="0" algn="l" defTabSz="914400" rtl="0" eaLnBrk="1" fontAlgn="base" latinLnBrk="0" hangingPunct="1">
              <a:lnSpc>
                <a:spcPct val="100000"/>
              </a:lnSpc>
              <a:spcBef>
                <a:spcPts val="0"/>
              </a:spcBef>
              <a:spcAft>
                <a:spcPct val="0"/>
              </a:spcAft>
              <a:buClrTx/>
              <a:buSzTx/>
              <a:buFontTx/>
              <a:buNone/>
              <a:tabLst/>
              <a:defRPr/>
            </a:pPr>
            <a:r>
              <a:rPr kumimoji="0" lang="en-US" altLang="ja-JP" sz="2400" b="0" i="0" u="none" strike="noStrike" kern="0" cap="none" spc="0" normalizeH="0" baseline="0" noProof="0" dirty="0" smtClean="0">
                <a:ln>
                  <a:noFill/>
                </a:ln>
                <a:solidFill>
                  <a:srgbClr val="005FAA"/>
                </a:solidFill>
                <a:effectLst/>
                <a:uLnTx/>
                <a:uFillTx/>
                <a:latin typeface="Tahoma"/>
                <a:cs typeface="Arial"/>
              </a:rPr>
              <a:t>- to unlock the power of Earth observations</a:t>
            </a:r>
          </a:p>
          <a:p>
            <a:pPr marL="457200" marR="0" lvl="1" indent="0" algn="l" defTabSz="914400" rtl="0" eaLnBrk="1" fontAlgn="base" latinLnBrk="0" hangingPunct="1">
              <a:lnSpc>
                <a:spcPct val="100000"/>
              </a:lnSpc>
              <a:spcBef>
                <a:spcPts val="0"/>
              </a:spcBef>
              <a:spcAft>
                <a:spcPct val="0"/>
              </a:spcAft>
              <a:buClrTx/>
              <a:buSzTx/>
              <a:buFontTx/>
              <a:buNone/>
              <a:tabLst/>
              <a:defRPr/>
            </a:pPr>
            <a:endParaRPr kumimoji="0" lang="en-US" altLang="ja-JP" sz="2000" b="0" i="0" u="none" strike="noStrike" kern="0" cap="none" spc="0" normalizeH="0" baseline="0" noProof="0" dirty="0" smtClean="0">
              <a:ln>
                <a:noFill/>
              </a:ln>
              <a:solidFill>
                <a:srgbClr val="005FAA"/>
              </a:solidFill>
              <a:effectLst/>
              <a:uLnTx/>
              <a:uFillTx/>
              <a:latin typeface="Tahoma"/>
              <a:cs typeface="Arial"/>
            </a:endParaRP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altLang="de-DE" sz="2400" b="1" u="none" strike="noStrike" kern="0" cap="none" spc="0" normalizeH="0" baseline="0" noProof="0" dirty="0" smtClean="0">
                <a:ln>
                  <a:noFill/>
                </a:ln>
                <a:solidFill>
                  <a:srgbClr val="005FAA"/>
                </a:solidFill>
                <a:effectLst/>
                <a:uLnTx/>
                <a:uFillTx/>
                <a:latin typeface="Tahoma" panose="020B0604030504040204" pitchFamily="34" charset="0"/>
                <a:ea typeface="Tahoma" panose="020B0604030504040204" pitchFamily="34" charset="0"/>
                <a:cs typeface="Tahoma" panose="020B0604030504040204" pitchFamily="34" charset="0"/>
              </a:rPr>
              <a:t>GEO’s Value</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ja-JP" sz="2400" b="0" i="1" u="none" strike="noStrike" kern="0" cap="none" spc="0" normalizeH="0" baseline="0" noProof="0" dirty="0" smtClean="0">
                <a:ln>
                  <a:noFill/>
                </a:ln>
                <a:solidFill>
                  <a:srgbClr val="005FAA"/>
                </a:solidFill>
                <a:effectLst/>
                <a:uLnTx/>
                <a:uFillTx/>
                <a:latin typeface="Arial" panose="020B0604020202020204" pitchFamily="34" charset="0"/>
                <a:ea typeface="+mn-ea"/>
                <a:cs typeface="Arial" panose="020B0604020202020204" pitchFamily="34" charset="0"/>
              </a:rPr>
              <a:t>      </a:t>
            </a:r>
            <a:r>
              <a:rPr kumimoji="0" lang="en-US" altLang="ja-JP" sz="2400" b="0" i="1" u="none" strike="noStrike" kern="0" cap="none" spc="0" normalizeH="0" baseline="0" noProof="0" dirty="0" smtClean="0">
                <a:ln>
                  <a:noFill/>
                </a:ln>
                <a:solidFill>
                  <a:srgbClr val="005FAA"/>
                </a:solidFill>
                <a:effectLst/>
                <a:uLnTx/>
                <a:uFillTx/>
                <a:latin typeface="Tahoma"/>
                <a:ea typeface="+mn-ea"/>
                <a:cs typeface="Arial"/>
              </a:rPr>
              <a:t>Convening Power</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ja-JP" sz="2400" b="0" i="0" u="none" strike="noStrike" kern="0" cap="none" spc="0" normalizeH="0" baseline="0" noProof="0" dirty="0" smtClean="0">
                <a:ln>
                  <a:noFill/>
                </a:ln>
                <a:solidFill>
                  <a:srgbClr val="005FAA"/>
                </a:solidFill>
                <a:effectLst/>
                <a:uLnTx/>
                <a:uFillTx/>
                <a:latin typeface="Tahoma"/>
                <a:ea typeface="+mn-ea"/>
                <a:cs typeface="Arial"/>
              </a:rPr>
              <a:t>     - </a:t>
            </a:r>
            <a:r>
              <a:rPr kumimoji="0" lang="en-CA" altLang="ja-JP" sz="2400" b="0" i="0" u="none" strike="noStrike" kern="0" cap="none" spc="0" normalizeH="0" baseline="0" noProof="0" dirty="0" smtClean="0">
                <a:ln>
                  <a:noFill/>
                </a:ln>
                <a:solidFill>
                  <a:srgbClr val="005FAA"/>
                </a:solidFill>
                <a:effectLst/>
                <a:uLnTx/>
                <a:uFillTx/>
                <a:latin typeface="Tahoma"/>
                <a:ea typeface="+mn-ea"/>
                <a:cs typeface="Arial"/>
              </a:rPr>
              <a:t>to assemble and coordinate </a:t>
            </a:r>
            <a:r>
              <a:rPr kumimoji="0" lang="en-GB" altLang="ja-JP" sz="2400" b="0" i="0" u="none" strike="noStrike" kern="0" cap="none" spc="0" normalizeH="0" baseline="0" noProof="0" dirty="0" smtClean="0">
                <a:ln>
                  <a:noFill/>
                </a:ln>
                <a:solidFill>
                  <a:srgbClr val="005FAA"/>
                </a:solidFill>
                <a:effectLst/>
                <a:uLnTx/>
                <a:uFillTx/>
                <a:latin typeface="Tahoma"/>
                <a:ea typeface="+mn-ea"/>
                <a:cs typeface="Arial"/>
              </a:rPr>
              <a:t>expertise from across different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GB" altLang="ja-JP" sz="2400" b="0" i="0" u="none" strike="noStrike" kern="0" cap="none" spc="0" normalizeH="0" baseline="0" noProof="0" dirty="0" smtClean="0">
                <a:ln>
                  <a:noFill/>
                </a:ln>
                <a:solidFill>
                  <a:srgbClr val="005FAA"/>
                </a:solidFill>
                <a:effectLst/>
                <a:uLnTx/>
                <a:uFillTx/>
                <a:latin typeface="Tahoma"/>
                <a:ea typeface="+mn-ea"/>
                <a:cs typeface="Arial"/>
              </a:rPr>
              <a:t>       disciplines and communities</a:t>
            </a:r>
            <a:endParaRPr kumimoji="0" lang="en-CA" altLang="ja-JP" sz="2400" b="0" i="0" u="none" strike="noStrike" kern="0" cap="none" spc="0" normalizeH="0" baseline="0" noProof="0" dirty="0" smtClean="0">
              <a:ln>
                <a:noFill/>
              </a:ln>
              <a:solidFill>
                <a:srgbClr val="005FAA"/>
              </a:solidFill>
              <a:effectLst/>
              <a:uLnTx/>
              <a:uFillTx/>
              <a:latin typeface="Tahoma"/>
              <a:ea typeface="+mn-ea"/>
              <a:cs typeface="Arial"/>
            </a:endParaRPr>
          </a:p>
        </p:txBody>
      </p:sp>
      <p:sp>
        <p:nvSpPr>
          <p:cNvPr id="12" name="Rectangle 2"/>
          <p:cNvSpPr txBox="1">
            <a:spLocks/>
          </p:cNvSpPr>
          <p:nvPr/>
        </p:nvSpPr>
        <p:spPr bwMode="auto">
          <a:xfrm>
            <a:off x="3563888" y="188640"/>
            <a:ext cx="2664296"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Part A: Strategy</a:t>
            </a:r>
            <a:endParaRPr lang="en-GB" sz="200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702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53"/>
          <p:cNvSpPr>
            <a:spLocks noChangeArrowheads="1"/>
          </p:cNvSpPr>
          <p:nvPr/>
        </p:nvSpPr>
        <p:spPr bwMode="auto">
          <a:xfrm>
            <a:off x="1371600" y="3924300"/>
            <a:ext cx="1485900" cy="23177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de-DE"/>
          </a:p>
        </p:txBody>
      </p:sp>
      <p:sp>
        <p:nvSpPr>
          <p:cNvPr id="5" name="Rectangle 4"/>
          <p:cNvSpPr/>
          <p:nvPr/>
        </p:nvSpPr>
        <p:spPr>
          <a:xfrm>
            <a:off x="696913" y="2819400"/>
            <a:ext cx="7620000" cy="400050"/>
          </a:xfrm>
          <a:prstGeom prst="rect">
            <a:avLst/>
          </a:prstGeom>
        </p:spPr>
        <p:txBody>
          <a:bodyPr>
            <a:spAutoFit/>
          </a:bodyPr>
          <a:lstStyle/>
          <a:p>
            <a:endParaRPr lang="en-GB">
              <a:latin typeface="Arial" pitchFamily="34" charset="0"/>
              <a:cs typeface="Arial" pitchFamily="34" charset="0"/>
            </a:endParaRPr>
          </a:p>
        </p:txBody>
      </p:sp>
      <p:sp>
        <p:nvSpPr>
          <p:cNvPr id="2" name="Rechteck 1"/>
          <p:cNvSpPr/>
          <p:nvPr/>
        </p:nvSpPr>
        <p:spPr>
          <a:xfrm>
            <a:off x="4603601" y="1162387"/>
            <a:ext cx="4576911" cy="4426853"/>
          </a:xfrm>
          <a:prstGeom prst="rect">
            <a:avLst/>
          </a:prstGeom>
        </p:spPr>
        <p:txBody>
          <a:bodyPr wrap="square">
            <a:spAutoFit/>
          </a:bodyPr>
          <a:lstStyle/>
          <a:p>
            <a:pPr lvl="0" algn="l" eaLnBrk="1" hangingPunct="1">
              <a:lnSpc>
                <a:spcPts val="2600"/>
              </a:lnSpc>
              <a:spcBef>
                <a:spcPts val="0"/>
              </a:spcBef>
            </a:pPr>
            <a:endParaRPr lang="en-US" altLang="de-DE" sz="1800" i="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800100" lvl="1" indent="-342900" algn="l" eaLnBrk="1" hangingPunct="1">
              <a:lnSpc>
                <a:spcPts val="2600"/>
              </a:lnSpc>
              <a:spcBef>
                <a:spcPts val="0"/>
              </a:spcBef>
              <a:buFont typeface="Arial" panose="020B0604020202020204" pitchFamily="34" charset="0"/>
              <a:buChar char="•"/>
            </a:pPr>
            <a:r>
              <a:rPr lang="en-US" altLang="ja-JP" sz="1800" kern="0" dirty="0">
                <a:solidFill>
                  <a:srgbClr val="005FAA"/>
                </a:solidFill>
                <a:latin typeface="Tahoma" panose="020B0604030504040204" pitchFamily="34" charset="0"/>
                <a:ea typeface="Tahoma" panose="020B0604030504040204" pitchFamily="34" charset="0"/>
                <a:cs typeface="Tahoma" panose="020B0604030504040204" pitchFamily="34" charset="0"/>
              </a:rPr>
              <a:t>Biodiversity and Ecosystem Sustainability</a:t>
            </a:r>
          </a:p>
          <a:p>
            <a:pPr marL="800100" lvl="1" indent="-342900" algn="l" eaLnBrk="1" hangingPunct="1">
              <a:lnSpc>
                <a:spcPts val="2600"/>
              </a:lnSpc>
              <a:spcBef>
                <a:spcPts val="0"/>
              </a:spcBef>
              <a:buFont typeface="Arial" panose="020B0604020202020204" pitchFamily="34" charset="0"/>
              <a:buChar char="•"/>
            </a:pPr>
            <a:r>
              <a:rPr lang="en-US" altLang="ja-JP" sz="1800" kern="0" dirty="0">
                <a:solidFill>
                  <a:srgbClr val="005FAA"/>
                </a:solidFill>
                <a:latin typeface="Tahoma" panose="020B0604030504040204" pitchFamily="34" charset="0"/>
                <a:ea typeface="Tahoma" panose="020B0604030504040204" pitchFamily="34" charset="0"/>
                <a:cs typeface="Tahoma" panose="020B0604030504040204" pitchFamily="34" charset="0"/>
              </a:rPr>
              <a:t>Disaster Resilience</a:t>
            </a:r>
          </a:p>
          <a:p>
            <a:pPr marL="800100" lvl="1" indent="-342900" algn="l" eaLnBrk="1" hangingPunct="1">
              <a:lnSpc>
                <a:spcPts val="2600"/>
              </a:lnSpc>
              <a:spcBef>
                <a:spcPts val="0"/>
              </a:spcBef>
              <a:buFont typeface="Arial" panose="020B0604020202020204" pitchFamily="34" charset="0"/>
              <a:buChar char="•"/>
            </a:pPr>
            <a:r>
              <a:rPr lang="en-US" altLang="ja-JP" sz="1800" kern="0" dirty="0">
                <a:solidFill>
                  <a:srgbClr val="005FAA"/>
                </a:solidFill>
                <a:latin typeface="Tahoma" panose="020B0604030504040204" pitchFamily="34" charset="0"/>
                <a:ea typeface="Tahoma" panose="020B0604030504040204" pitchFamily="34" charset="0"/>
                <a:cs typeface="Tahoma" panose="020B0604030504040204" pitchFamily="34" charset="0"/>
              </a:rPr>
              <a:t>Energy and Mineral Resources Management </a:t>
            </a:r>
          </a:p>
          <a:p>
            <a:pPr marL="800100" lvl="1" indent="-342900" algn="l" eaLnBrk="1" hangingPunct="1">
              <a:lnSpc>
                <a:spcPts val="2600"/>
              </a:lnSpc>
              <a:spcBef>
                <a:spcPts val="0"/>
              </a:spcBef>
              <a:buFont typeface="Arial" panose="020B0604020202020204" pitchFamily="34" charset="0"/>
              <a:buChar char="•"/>
            </a:pPr>
            <a:r>
              <a:rPr lang="en-US" altLang="ja-JP" sz="1800" kern="0" dirty="0">
                <a:solidFill>
                  <a:srgbClr val="005FAA"/>
                </a:solidFill>
                <a:latin typeface="Tahoma" panose="020B0604030504040204" pitchFamily="34" charset="0"/>
                <a:ea typeface="Tahoma" panose="020B0604030504040204" pitchFamily="34" charset="0"/>
                <a:cs typeface="Tahoma" panose="020B0604030504040204" pitchFamily="34" charset="0"/>
              </a:rPr>
              <a:t>Food Security and Sustainable Agriculture</a:t>
            </a:r>
          </a:p>
          <a:p>
            <a:pPr marL="800100" lvl="1" indent="-342900" algn="l" eaLnBrk="1" hangingPunct="1">
              <a:lnSpc>
                <a:spcPts val="2600"/>
              </a:lnSpc>
              <a:spcBef>
                <a:spcPts val="0"/>
              </a:spcBef>
              <a:buFont typeface="Arial" panose="020B0604020202020204" pitchFamily="34" charset="0"/>
              <a:buChar char="•"/>
            </a:pPr>
            <a:r>
              <a:rPr lang="en-US" altLang="ja-JP" sz="1800" kern="0" dirty="0">
                <a:solidFill>
                  <a:srgbClr val="005FAA"/>
                </a:solidFill>
                <a:latin typeface="Tahoma" panose="020B0604030504040204" pitchFamily="34" charset="0"/>
                <a:ea typeface="Tahoma" panose="020B0604030504040204" pitchFamily="34" charset="0"/>
                <a:cs typeface="Tahoma" panose="020B0604030504040204" pitchFamily="34" charset="0"/>
              </a:rPr>
              <a:t>Infrastructure and Transportation Management </a:t>
            </a:r>
          </a:p>
          <a:p>
            <a:pPr marL="800100" lvl="1" indent="-342900" algn="l" eaLnBrk="1" hangingPunct="1">
              <a:lnSpc>
                <a:spcPts val="2600"/>
              </a:lnSpc>
              <a:spcBef>
                <a:spcPts val="0"/>
              </a:spcBef>
              <a:buFont typeface="Arial" panose="020B0604020202020204" pitchFamily="34" charset="0"/>
              <a:buChar char="•"/>
            </a:pPr>
            <a:r>
              <a:rPr lang="en-US" altLang="ja-JP" sz="1800" kern="0" dirty="0">
                <a:solidFill>
                  <a:srgbClr val="005FAA"/>
                </a:solidFill>
                <a:latin typeface="Tahoma" panose="020B0604030504040204" pitchFamily="34" charset="0"/>
                <a:ea typeface="Tahoma" panose="020B0604030504040204" pitchFamily="34" charset="0"/>
                <a:cs typeface="Tahoma" panose="020B0604030504040204" pitchFamily="34" charset="0"/>
              </a:rPr>
              <a:t>Public Health Surveillance</a:t>
            </a:r>
          </a:p>
          <a:p>
            <a:pPr marL="800100" lvl="1" indent="-342900" algn="l" eaLnBrk="1" hangingPunct="1">
              <a:lnSpc>
                <a:spcPts val="2600"/>
              </a:lnSpc>
              <a:spcBef>
                <a:spcPts val="0"/>
              </a:spcBef>
              <a:buFont typeface="Arial" panose="020B0604020202020204" pitchFamily="34" charset="0"/>
              <a:buChar char="•"/>
            </a:pPr>
            <a:r>
              <a:rPr lang="en-US" altLang="ja-JP" sz="1800" kern="0" dirty="0">
                <a:solidFill>
                  <a:srgbClr val="005FAA"/>
                </a:solidFill>
                <a:latin typeface="Tahoma" panose="020B0604030504040204" pitchFamily="34" charset="0"/>
                <a:ea typeface="Tahoma" panose="020B0604030504040204" pitchFamily="34" charset="0"/>
                <a:cs typeface="Tahoma" panose="020B0604030504040204" pitchFamily="34" charset="0"/>
              </a:rPr>
              <a:t>Sustainable Urban Development </a:t>
            </a:r>
          </a:p>
          <a:p>
            <a:pPr marL="800100" lvl="1" indent="-342900" algn="l" eaLnBrk="1" hangingPunct="1">
              <a:lnSpc>
                <a:spcPts val="2600"/>
              </a:lnSpc>
              <a:spcBef>
                <a:spcPts val="0"/>
              </a:spcBef>
              <a:buFont typeface="Arial" panose="020B0604020202020204" pitchFamily="34" charset="0"/>
              <a:buChar char="•"/>
            </a:pPr>
            <a:r>
              <a:rPr lang="en-US" altLang="ja-JP" sz="1800" kern="0" dirty="0">
                <a:solidFill>
                  <a:srgbClr val="005FAA"/>
                </a:solidFill>
                <a:latin typeface="Tahoma" panose="020B0604030504040204" pitchFamily="34" charset="0"/>
                <a:ea typeface="Tahoma" panose="020B0604030504040204" pitchFamily="34" charset="0"/>
                <a:cs typeface="Tahoma" panose="020B0604030504040204" pitchFamily="34" charset="0"/>
              </a:rPr>
              <a:t>Water Resources Management</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 y="2204864"/>
            <a:ext cx="4610939"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feld 2"/>
          <p:cNvSpPr txBox="1"/>
          <p:nvPr/>
        </p:nvSpPr>
        <p:spPr>
          <a:xfrm>
            <a:off x="984945" y="5900886"/>
            <a:ext cx="7403479" cy="1128514"/>
          </a:xfrm>
          <a:prstGeom prst="rect">
            <a:avLst/>
          </a:prstGeom>
          <a:noFill/>
        </p:spPr>
        <p:txBody>
          <a:bodyPr wrap="square" rtlCol="0">
            <a:spAutoFit/>
          </a:bodyPr>
          <a:lstStyle/>
          <a:p>
            <a:pPr marL="400050" lvl="1" algn="l" eaLnBrk="1" hangingPunct="1">
              <a:lnSpc>
                <a:spcPts val="2600"/>
              </a:lnSpc>
              <a:spcBef>
                <a:spcPts val="0"/>
              </a:spcBef>
            </a:pPr>
            <a:r>
              <a:rPr lang="en-US" altLang="de-DE" b="1" i="1" kern="0" dirty="0">
                <a:solidFill>
                  <a:srgbClr val="005FAA"/>
                </a:solidFill>
                <a:latin typeface="Tahoma" panose="020B0604030504040204" pitchFamily="34" charset="0"/>
                <a:ea typeface="Tahoma" panose="020B0604030504040204" pitchFamily="34" charset="0"/>
                <a:cs typeface="Tahoma" panose="020B0604030504040204" pitchFamily="34" charset="0"/>
              </a:rPr>
              <a:t>Climate change and its impacts, </a:t>
            </a:r>
            <a:r>
              <a:rPr lang="en-US" altLang="de-DE" i="1" kern="0" dirty="0">
                <a:solidFill>
                  <a:srgbClr val="005FAA"/>
                </a:solidFill>
                <a:latin typeface="Tahoma" panose="020B0604030504040204" pitchFamily="34" charset="0"/>
                <a:ea typeface="Tahoma" panose="020B0604030504040204" pitchFamily="34" charset="0"/>
                <a:cs typeface="Tahoma" panose="020B0604030504040204" pitchFamily="34" charset="0"/>
              </a:rPr>
              <a:t>are cross-cutting and connect with several the SBAs</a:t>
            </a:r>
            <a:r>
              <a:rPr lang="en-US" altLang="de-DE" i="1" kern="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endParaRPr lang="en-GB" i="1"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2"/>
          <p:cNvSpPr txBox="1">
            <a:spLocks/>
          </p:cNvSpPr>
          <p:nvPr/>
        </p:nvSpPr>
        <p:spPr bwMode="auto">
          <a:xfrm>
            <a:off x="3563888" y="188640"/>
            <a:ext cx="2664296"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Part A: Strategy</a:t>
            </a:r>
            <a:endParaRPr lang="en-GB" sz="2000" kern="0" dirty="0" smtClean="0">
              <a:latin typeface="Arial" panose="020B0604020202020204" pitchFamily="34" charset="0"/>
              <a:cs typeface="Arial" panose="020B0604020202020204" pitchFamily="34" charset="0"/>
            </a:endParaRPr>
          </a:p>
        </p:txBody>
      </p:sp>
      <p:sp>
        <p:nvSpPr>
          <p:cNvPr id="4" name="Rechteck 3"/>
          <p:cNvSpPr/>
          <p:nvPr/>
        </p:nvSpPr>
        <p:spPr>
          <a:xfrm>
            <a:off x="852966" y="1203042"/>
            <a:ext cx="3575018" cy="425758"/>
          </a:xfrm>
          <a:prstGeom prst="rect">
            <a:avLst/>
          </a:prstGeom>
        </p:spPr>
        <p:txBody>
          <a:bodyPr wrap="none">
            <a:spAutoFit/>
          </a:bodyPr>
          <a:lstStyle/>
          <a:p>
            <a:pPr lvl="0" algn="l" eaLnBrk="1" hangingPunct="1">
              <a:lnSpc>
                <a:spcPts val="2600"/>
              </a:lnSpc>
              <a:spcBef>
                <a:spcPts val="0"/>
              </a:spcBef>
              <a:defRPr/>
            </a:pPr>
            <a:r>
              <a:rPr lang="en-US" altLang="de-DE" b="1" kern="0" dirty="0" smtClean="0">
                <a:solidFill>
                  <a:srgbClr val="005FAA"/>
                </a:solidFill>
                <a:latin typeface="Tahoma"/>
                <a:cs typeface="Arial"/>
              </a:rPr>
              <a:t>Societal Benefit Areas</a:t>
            </a:r>
            <a:endParaRPr lang="en-US" altLang="de-DE" b="1" kern="0" dirty="0">
              <a:solidFill>
                <a:srgbClr val="005FAA"/>
              </a:solidFill>
              <a:latin typeface="Tahoma"/>
              <a:cs typeface="Arial"/>
            </a:endParaRPr>
          </a:p>
        </p:txBody>
      </p:sp>
      <p:sp>
        <p:nvSpPr>
          <p:cNvPr id="6" name="Pfeil nach rechts 5"/>
          <p:cNvSpPr/>
          <p:nvPr/>
        </p:nvSpPr>
        <p:spPr bwMode="auto">
          <a:xfrm>
            <a:off x="4499992" y="3231797"/>
            <a:ext cx="389372" cy="41322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29352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bwMode="auto">
          <a:xfrm>
            <a:off x="107504" y="1196752"/>
            <a:ext cx="9073008" cy="551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a:lstStyle>
          <a:p>
            <a:pPr marL="0" marR="0" lvl="0" indent="0" algn="l" defTabSz="914400" rtl="0" eaLnBrk="1" fontAlgn="base" latinLnBrk="0" hangingPunct="1">
              <a:lnSpc>
                <a:spcPts val="2600"/>
              </a:lnSpc>
              <a:spcBef>
                <a:spcPts val="0"/>
              </a:spcBef>
              <a:spcAft>
                <a:spcPct val="0"/>
              </a:spcAft>
              <a:buClrTx/>
              <a:buSzTx/>
              <a:buNone/>
              <a:tabLst/>
              <a:defRPr/>
            </a:pPr>
            <a:r>
              <a:rPr lang="en-US" altLang="de-DE" b="1"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To implement the Strategy identified in Part A, </a:t>
            </a:r>
          </a:p>
          <a:p>
            <a:pPr marL="0" marR="0" lvl="0" indent="0" algn="l" defTabSz="914400" rtl="0" eaLnBrk="1" fontAlgn="base" latinLnBrk="0" hangingPunct="1">
              <a:lnSpc>
                <a:spcPts val="2600"/>
              </a:lnSpc>
              <a:spcBef>
                <a:spcPts val="0"/>
              </a:spcBef>
              <a:spcAft>
                <a:spcPct val="0"/>
              </a:spcAft>
              <a:buClrTx/>
              <a:buSzTx/>
              <a:buNone/>
              <a:tabLst/>
              <a:defRPr/>
            </a:pPr>
            <a:r>
              <a:rPr lang="en-US" altLang="de-DE" b="1"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GEO will leverage the successes of its first decade.</a:t>
            </a:r>
          </a:p>
          <a:p>
            <a:pPr marL="400050" marR="0" lvl="1" indent="0" algn="l" defTabSz="914400" rtl="0" eaLnBrk="1" fontAlgn="base" latinLnBrk="0" hangingPunct="1">
              <a:lnSpc>
                <a:spcPts val="2600"/>
              </a:lnSpc>
              <a:spcBef>
                <a:spcPts val="0"/>
              </a:spcBef>
              <a:spcAft>
                <a:spcPct val="0"/>
              </a:spcAft>
              <a:buClrTx/>
              <a:buSzTx/>
              <a:buFontTx/>
              <a:buNone/>
              <a:tabLst/>
              <a:defRPr/>
            </a:pPr>
            <a:endParaRPr kumimoji="0" lang="en-US" altLang="ja-JP" sz="2400" b="0" i="0" u="none" strike="noStrike" kern="0" cap="none" spc="0" normalizeH="0" baseline="0" noProof="0" dirty="0" smtClean="0">
              <a:ln>
                <a:noFill/>
              </a:ln>
              <a:solidFill>
                <a:srgbClr val="000098"/>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base" latinLnBrk="0" hangingPunct="1">
              <a:lnSpc>
                <a:spcPts val="2600"/>
              </a:lnSpc>
              <a:spcBef>
                <a:spcPts val="0"/>
              </a:spcBef>
              <a:spcAft>
                <a:spcPct val="0"/>
              </a:spcAft>
              <a:buClrTx/>
              <a:buSzTx/>
              <a:buFontTx/>
              <a:buNone/>
              <a:tabLst/>
              <a:defRPr/>
            </a:pPr>
            <a:endParaRPr kumimoji="0" lang="en-US" altLang="ja-JP" sz="2000" i="0" u="none" strike="noStrike" kern="0" cap="none" spc="0" normalizeH="0" baseline="0" noProof="0" dirty="0" smtClean="0">
              <a:ln>
                <a:noFill/>
              </a:ln>
              <a:solidFill>
                <a:srgbClr val="CC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base" latinLnBrk="0" hangingPunct="1">
              <a:lnSpc>
                <a:spcPts val="2600"/>
              </a:lnSpc>
              <a:spcBef>
                <a:spcPts val="0"/>
              </a:spcBef>
              <a:spcAft>
                <a:spcPts val="600"/>
              </a:spcAft>
              <a:buClrTx/>
              <a:buSzTx/>
              <a:buFontTx/>
              <a:buNone/>
              <a:tabLst/>
              <a:defRPr/>
            </a:pPr>
            <a:r>
              <a:rPr kumimoji="0" lang="en-US" altLang="ja-JP" sz="2400" i="0" u="none" strike="noStrike" kern="0" cap="none" spc="0" normalizeH="0" baseline="0" noProof="0" dirty="0" smtClean="0">
                <a:ln>
                  <a:noFill/>
                </a:ln>
                <a:solidFill>
                  <a:srgbClr val="CC0000"/>
                </a:solidFill>
                <a:effectLst/>
                <a:uLnTx/>
                <a:uFillTx/>
                <a:latin typeface="Tahoma" panose="020B0604030504040204" pitchFamily="34" charset="0"/>
                <a:ea typeface="Tahoma" panose="020B0604030504040204" pitchFamily="34" charset="0"/>
                <a:cs typeface="Tahoma" panose="020B0604030504040204" pitchFamily="34" charset="0"/>
              </a:rPr>
              <a:t>GEO has: </a:t>
            </a:r>
          </a:p>
          <a:p>
            <a:pPr marL="742950" marR="0" lvl="1" indent="-285750" algn="l" defTabSz="914400" rtl="0" eaLnBrk="1" fontAlgn="base" latinLnBrk="0" hangingPunct="1">
              <a:lnSpc>
                <a:spcPts val="2600"/>
              </a:lnSpc>
              <a:spcBef>
                <a:spcPts val="0"/>
              </a:spcBef>
              <a:spcAft>
                <a:spcPts val="600"/>
              </a:spcAft>
              <a:buClrTx/>
              <a:buSzTx/>
              <a:buFont typeface="Arial" panose="020B0604020202020204" pitchFamily="34" charset="0"/>
              <a:buChar char="•"/>
              <a:tabLst/>
              <a:defRPr/>
            </a:pPr>
            <a:r>
              <a:rPr lang="en-US" altLang="ja-JP" sz="2400"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advanced international sharing and interoperability;</a:t>
            </a:r>
          </a:p>
          <a:p>
            <a:pPr marL="742950" marR="0" lvl="1" indent="-285750" algn="l" defTabSz="914400" rtl="0" eaLnBrk="1" fontAlgn="base" latinLnBrk="0" hangingPunct="1">
              <a:lnSpc>
                <a:spcPts val="2600"/>
              </a:lnSpc>
              <a:spcBef>
                <a:spcPts val="0"/>
              </a:spcBef>
              <a:spcAft>
                <a:spcPts val="600"/>
              </a:spcAft>
              <a:buClrTx/>
              <a:buSzTx/>
              <a:buFont typeface="Arial" panose="020B0604020202020204" pitchFamily="34" charset="0"/>
              <a:buChar char="•"/>
              <a:tabLst/>
              <a:defRPr/>
            </a:pPr>
            <a:r>
              <a:rPr lang="en-US" altLang="ja-JP" sz="2400"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fostered substantial collaboration by creating new global </a:t>
            </a:r>
          </a:p>
          <a:p>
            <a:pPr marL="457200" marR="0" lvl="1" indent="0" algn="l" defTabSz="914400" rtl="0" eaLnBrk="1" fontAlgn="base" latinLnBrk="0" hangingPunct="1">
              <a:lnSpc>
                <a:spcPts val="2600"/>
              </a:lnSpc>
              <a:spcBef>
                <a:spcPts val="0"/>
              </a:spcBef>
              <a:spcAft>
                <a:spcPts val="600"/>
              </a:spcAft>
              <a:buClrTx/>
              <a:buSzTx/>
              <a:buFontTx/>
              <a:buNone/>
              <a:tabLst/>
              <a:defRPr/>
            </a:pPr>
            <a:r>
              <a:rPr lang="en-US" altLang="ja-JP" sz="2400"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   initiatives and supporting vital regional initiatives;</a:t>
            </a:r>
          </a:p>
          <a:p>
            <a:pPr marL="742950" marR="0" lvl="1" indent="-285750" algn="l" defTabSz="914400" rtl="0" eaLnBrk="1" fontAlgn="base" latinLnBrk="0" hangingPunct="1">
              <a:lnSpc>
                <a:spcPts val="2400"/>
              </a:lnSpc>
              <a:spcBef>
                <a:spcPts val="0"/>
              </a:spcBef>
              <a:spcAft>
                <a:spcPts val="600"/>
              </a:spcAft>
              <a:buClrTx/>
              <a:buSzTx/>
              <a:buFont typeface="Arial" panose="020B0604020202020204" pitchFamily="34" charset="0"/>
              <a:buChar char="•"/>
              <a:tabLst/>
              <a:defRPr/>
            </a:pPr>
            <a:r>
              <a:rPr lang="en-US" altLang="ja-JP" sz="2400"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advanced new Earth observation efforts by</a:t>
            </a:r>
            <a:r>
              <a:rPr lang="ja-JP" altLang="en-US" sz="2400" kern="0" dirty="0" smtClean="0">
                <a:solidFill>
                  <a:srgbClr val="005FAA"/>
                </a:solidFill>
                <a:latin typeface="Tahoma" panose="020B0604030504040204" pitchFamily="34" charset="0"/>
                <a:cs typeface="Tahoma" panose="020B0604030504040204" pitchFamily="34" charset="0"/>
              </a:rPr>
              <a:t> </a:t>
            </a:r>
            <a:r>
              <a:rPr lang="en-US" altLang="ja-JP" sz="2400"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creating new, user-driven networks and projects. </a:t>
            </a:r>
          </a:p>
        </p:txBody>
      </p:sp>
      <p:sp>
        <p:nvSpPr>
          <p:cNvPr id="6" name="Rectangle 2"/>
          <p:cNvSpPr txBox="1">
            <a:spLocks/>
          </p:cNvSpPr>
          <p:nvPr/>
        </p:nvSpPr>
        <p:spPr bwMode="auto">
          <a:xfrm>
            <a:off x="3707904" y="188640"/>
            <a:ext cx="2664296"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Part B: Implementation</a:t>
            </a:r>
            <a:endParaRPr lang="en-GB" sz="200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409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1" y="4437113"/>
            <a:ext cx="3508125" cy="23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haltsplatzhalter 2"/>
          <p:cNvSpPr txBox="1">
            <a:spLocks/>
          </p:cNvSpPr>
          <p:nvPr/>
        </p:nvSpPr>
        <p:spPr bwMode="auto">
          <a:xfrm>
            <a:off x="107504" y="1196752"/>
            <a:ext cx="8280920" cy="551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a:lstStyle>
          <a:p>
            <a:pPr marL="0" marR="0" lvl="0" indent="0" algn="l" defTabSz="914400" rtl="0" eaLnBrk="1" fontAlgn="base" latinLnBrk="0" hangingPunct="1">
              <a:lnSpc>
                <a:spcPts val="2600"/>
              </a:lnSpc>
              <a:spcBef>
                <a:spcPts val="0"/>
              </a:spcBef>
              <a:spcAft>
                <a:spcPct val="0"/>
              </a:spcAft>
              <a:buClrTx/>
              <a:buSzTx/>
              <a:buNone/>
              <a:tabLst/>
              <a:defRPr/>
            </a:pPr>
            <a:r>
              <a:rPr lang="en-US" altLang="de-DE" b="1" kern="0" dirty="0">
                <a:solidFill>
                  <a:srgbClr val="005FAA"/>
                </a:solidFill>
                <a:latin typeface="Tahoma" panose="020B0604030504040204" pitchFamily="34" charset="0"/>
                <a:ea typeface="Tahoma" panose="020B0604030504040204" pitchFamily="34" charset="0"/>
                <a:cs typeface="Tahoma" panose="020B0604030504040204" pitchFamily="34" charset="0"/>
              </a:rPr>
              <a:t>To implement the Strategy identified in Part A, </a:t>
            </a:r>
            <a:endParaRPr lang="en-US" altLang="de-DE" b="1" kern="0" dirty="0" smtClean="0">
              <a:solidFill>
                <a:srgbClr val="005FAA"/>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ts val="2600"/>
              </a:lnSpc>
              <a:spcBef>
                <a:spcPts val="0"/>
              </a:spcBef>
              <a:spcAft>
                <a:spcPct val="0"/>
              </a:spcAft>
              <a:buClrTx/>
              <a:buSzTx/>
              <a:buNone/>
              <a:tabLst/>
              <a:defRPr/>
            </a:pPr>
            <a:r>
              <a:rPr lang="en-US" altLang="de-DE" b="1"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GEO </a:t>
            </a:r>
            <a:r>
              <a:rPr lang="en-US" altLang="de-DE" b="1" kern="0" dirty="0">
                <a:solidFill>
                  <a:srgbClr val="005FAA"/>
                </a:solidFill>
                <a:latin typeface="Tahoma" panose="020B0604030504040204" pitchFamily="34" charset="0"/>
                <a:ea typeface="Tahoma" panose="020B0604030504040204" pitchFamily="34" charset="0"/>
                <a:cs typeface="Tahoma" panose="020B0604030504040204" pitchFamily="34" charset="0"/>
              </a:rPr>
              <a:t>will leverage the successes of its first decade.</a:t>
            </a:r>
          </a:p>
          <a:p>
            <a:pPr marL="400050" marR="0" lvl="1" indent="0" algn="l" defTabSz="914400" rtl="0" eaLnBrk="1" fontAlgn="base" latinLnBrk="0" hangingPunct="1">
              <a:lnSpc>
                <a:spcPts val="2600"/>
              </a:lnSpc>
              <a:spcBef>
                <a:spcPts val="0"/>
              </a:spcBef>
              <a:spcAft>
                <a:spcPct val="0"/>
              </a:spcAft>
              <a:buClrTx/>
              <a:buSzTx/>
              <a:buFontTx/>
              <a:buNone/>
              <a:tabLst/>
              <a:defRPr/>
            </a:pPr>
            <a:endParaRPr kumimoji="0" lang="en-US" altLang="ja-JP" sz="2400" b="0" i="0" u="none" strike="noStrike" kern="0" cap="none" spc="0" normalizeH="0" baseline="0" noProof="0" dirty="0" smtClean="0">
              <a:ln>
                <a:noFill/>
              </a:ln>
              <a:solidFill>
                <a:srgbClr val="000098"/>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base" latinLnBrk="0" hangingPunct="1">
              <a:lnSpc>
                <a:spcPts val="2600"/>
              </a:lnSpc>
              <a:spcBef>
                <a:spcPts val="0"/>
              </a:spcBef>
              <a:spcAft>
                <a:spcPct val="0"/>
              </a:spcAft>
              <a:buClrTx/>
              <a:buSzTx/>
              <a:buFontTx/>
              <a:buNone/>
              <a:tabLst/>
              <a:defRPr/>
            </a:pPr>
            <a:r>
              <a:rPr kumimoji="0" lang="en-US" altLang="ja-JP" sz="2000" i="0" u="none" strike="noStrike" kern="0" cap="none" spc="0" normalizeH="0" baseline="0" noProof="0" dirty="0" smtClean="0">
                <a:ln>
                  <a:noFill/>
                </a:ln>
                <a:solidFill>
                  <a:srgbClr val="CC0000"/>
                </a:solidFill>
                <a:effectLst/>
                <a:uLnTx/>
                <a:uFillTx/>
                <a:latin typeface="Tahoma" panose="020B0604030504040204" pitchFamily="34" charset="0"/>
                <a:ea typeface="Tahoma" panose="020B0604030504040204" pitchFamily="34" charset="0"/>
                <a:cs typeface="Tahoma" panose="020B0604030504040204" pitchFamily="34" charset="0"/>
              </a:rPr>
              <a:t>GEO will implement </a:t>
            </a:r>
            <a:r>
              <a:rPr kumimoji="0" lang="en-US" altLang="ja-JP" sz="2000" b="1" i="0" u="none" strike="noStrike" kern="0" cap="none" spc="0" normalizeH="0" baseline="0" noProof="0" dirty="0" smtClean="0">
                <a:ln>
                  <a:noFill/>
                </a:ln>
                <a:solidFill>
                  <a:srgbClr val="CC0000"/>
                </a:solidFill>
                <a:effectLst/>
                <a:uLnTx/>
                <a:uFillTx/>
                <a:latin typeface="Tahoma" panose="020B0604030504040204" pitchFamily="34" charset="0"/>
                <a:ea typeface="Tahoma" panose="020B0604030504040204" pitchFamily="34" charset="0"/>
                <a:cs typeface="Tahoma" panose="020B0604030504040204" pitchFamily="34" charset="0"/>
              </a:rPr>
              <a:t>Data Sharing Principles</a:t>
            </a:r>
            <a:r>
              <a:rPr kumimoji="0" lang="en-US" altLang="ja-JP" sz="2000" i="0" u="none" strike="noStrike" kern="0" cap="none" spc="0" normalizeH="0" baseline="0" noProof="0" dirty="0" smtClean="0">
                <a:ln>
                  <a:noFill/>
                </a:ln>
                <a:solidFill>
                  <a:srgbClr val="CC0000"/>
                </a:solidFill>
                <a:effectLst/>
                <a:uLnTx/>
                <a:uFillTx/>
                <a:latin typeface="Tahoma" panose="020B0604030504040204" pitchFamily="34" charset="0"/>
                <a:ea typeface="Tahoma" panose="020B0604030504040204" pitchFamily="34" charset="0"/>
                <a:cs typeface="Tahoma" panose="020B0604030504040204" pitchFamily="34" charset="0"/>
              </a:rPr>
              <a:t>: </a:t>
            </a:r>
          </a:p>
          <a:p>
            <a:pPr lvl="1" eaLnBrk="1" hangingPunct="1">
              <a:lnSpc>
                <a:spcPts val="2400"/>
              </a:lnSpc>
              <a:spcBef>
                <a:spcPts val="0"/>
              </a:spcBef>
              <a:buFontTx/>
              <a:buChar char="-"/>
              <a:defRPr/>
            </a:pPr>
            <a:r>
              <a:rPr lang="en-US" altLang="ja-JP" kern="0" dirty="0">
                <a:solidFill>
                  <a:srgbClr val="005FAA"/>
                </a:solidFill>
                <a:latin typeface="Tahoma"/>
                <a:cs typeface="Arial"/>
              </a:rPr>
              <a:t>by making data, metadata and products available as </a:t>
            </a:r>
            <a:r>
              <a:rPr lang="en-US" altLang="ja-JP" kern="0" dirty="0" smtClean="0">
                <a:solidFill>
                  <a:srgbClr val="005FAA"/>
                </a:solidFill>
                <a:latin typeface="Tahoma"/>
                <a:cs typeface="Arial"/>
              </a:rPr>
              <a:t>part of </a:t>
            </a:r>
            <a:r>
              <a:rPr lang="en-US" altLang="ja-JP" kern="0" dirty="0">
                <a:solidFill>
                  <a:srgbClr val="005FAA"/>
                </a:solidFill>
                <a:latin typeface="Tahoma"/>
                <a:cs typeface="Arial"/>
              </a:rPr>
              <a:t>the GEOSS Data-CORE </a:t>
            </a:r>
            <a:r>
              <a:rPr lang="en-US" altLang="ja-JP" b="1" kern="0" dirty="0">
                <a:solidFill>
                  <a:srgbClr val="005FAA"/>
                </a:solidFill>
                <a:latin typeface="Tahoma"/>
                <a:cs typeface="Arial"/>
              </a:rPr>
              <a:t>without charge or restrictions  </a:t>
            </a:r>
            <a:r>
              <a:rPr lang="en-US" altLang="ja-JP" b="1" kern="0" dirty="0" smtClean="0">
                <a:solidFill>
                  <a:srgbClr val="005FAA"/>
                </a:solidFill>
                <a:latin typeface="Tahoma"/>
                <a:cs typeface="Arial"/>
              </a:rPr>
              <a:t>on </a:t>
            </a:r>
            <a:r>
              <a:rPr lang="en-US" altLang="ja-JP" b="1" kern="0" dirty="0">
                <a:solidFill>
                  <a:srgbClr val="005FAA"/>
                </a:solidFill>
                <a:latin typeface="Tahoma"/>
                <a:cs typeface="Arial"/>
              </a:rPr>
              <a:t>reuse</a:t>
            </a:r>
            <a:r>
              <a:rPr lang="en-US" altLang="ja-JP" kern="0" dirty="0">
                <a:solidFill>
                  <a:srgbClr val="005FAA"/>
                </a:solidFill>
                <a:latin typeface="Tahoma"/>
                <a:cs typeface="Arial"/>
              </a:rPr>
              <a:t>;</a:t>
            </a:r>
          </a:p>
          <a:p>
            <a:pPr lvl="1" eaLnBrk="1" hangingPunct="1">
              <a:lnSpc>
                <a:spcPts val="2400"/>
              </a:lnSpc>
              <a:spcBef>
                <a:spcPts val="0"/>
              </a:spcBef>
              <a:buFontTx/>
              <a:buChar char="-"/>
              <a:defRPr/>
            </a:pPr>
            <a:r>
              <a:rPr lang="en-US" altLang="ja-JP" kern="0" dirty="0">
                <a:solidFill>
                  <a:srgbClr val="005FAA"/>
                </a:solidFill>
                <a:latin typeface="Tahoma"/>
                <a:cs typeface="Arial"/>
              </a:rPr>
              <a:t>by making metadata, data and  products available with </a:t>
            </a:r>
            <a:r>
              <a:rPr lang="en-US" altLang="ja-JP" b="1" kern="0" dirty="0" smtClean="0">
                <a:solidFill>
                  <a:srgbClr val="005FAA"/>
                </a:solidFill>
                <a:latin typeface="Tahoma"/>
                <a:cs typeface="Arial"/>
              </a:rPr>
              <a:t>minimal </a:t>
            </a:r>
            <a:r>
              <a:rPr lang="en-US" altLang="ja-JP" b="1" kern="0" dirty="0">
                <a:solidFill>
                  <a:srgbClr val="005FAA"/>
                </a:solidFill>
                <a:latin typeface="Tahoma"/>
                <a:cs typeface="Arial"/>
              </a:rPr>
              <a:t>restrictions </a:t>
            </a:r>
            <a:r>
              <a:rPr lang="en-US" altLang="ja-JP" kern="0" dirty="0">
                <a:solidFill>
                  <a:srgbClr val="005FAA"/>
                </a:solidFill>
                <a:latin typeface="Tahoma"/>
                <a:cs typeface="Arial"/>
              </a:rPr>
              <a:t>on use and at </a:t>
            </a:r>
            <a:r>
              <a:rPr lang="en-US" altLang="ja-JP" b="1" kern="0" dirty="0">
                <a:solidFill>
                  <a:srgbClr val="005FAA"/>
                </a:solidFill>
                <a:latin typeface="Tahoma"/>
                <a:cs typeface="Arial"/>
              </a:rPr>
              <a:t>no more than the cost </a:t>
            </a:r>
            <a:r>
              <a:rPr lang="en-US" altLang="ja-JP" b="1" kern="0" dirty="0" smtClean="0">
                <a:solidFill>
                  <a:srgbClr val="005FAA"/>
                </a:solidFill>
                <a:latin typeface="Tahoma"/>
                <a:cs typeface="Arial"/>
              </a:rPr>
              <a:t>of </a:t>
            </a:r>
            <a:r>
              <a:rPr lang="en-US" altLang="ja-JP" b="1" kern="0" dirty="0">
                <a:solidFill>
                  <a:srgbClr val="005FAA"/>
                </a:solidFill>
                <a:latin typeface="Tahoma"/>
                <a:cs typeface="Arial"/>
              </a:rPr>
              <a:t>reproduction and distribution</a:t>
            </a:r>
            <a:r>
              <a:rPr lang="en-US" altLang="ja-JP" kern="0" dirty="0">
                <a:solidFill>
                  <a:srgbClr val="005FAA"/>
                </a:solidFill>
                <a:latin typeface="Tahoma"/>
                <a:cs typeface="Arial"/>
              </a:rPr>
              <a:t>;</a:t>
            </a:r>
          </a:p>
          <a:p>
            <a:pPr lvl="1" eaLnBrk="1" hangingPunct="1">
              <a:lnSpc>
                <a:spcPts val="2400"/>
              </a:lnSpc>
              <a:spcBef>
                <a:spcPts val="0"/>
              </a:spcBef>
              <a:buFontTx/>
              <a:buChar char="-"/>
              <a:defRPr/>
            </a:pPr>
            <a:r>
              <a:rPr lang="en-US" altLang="ja-JP" kern="0" dirty="0">
                <a:solidFill>
                  <a:srgbClr val="005FAA"/>
                </a:solidFill>
                <a:latin typeface="Tahoma"/>
                <a:cs typeface="Arial"/>
              </a:rPr>
              <a:t>by making metadata, data and  products available with </a:t>
            </a:r>
            <a:r>
              <a:rPr lang="en-US" altLang="ja-JP" b="1" kern="0" dirty="0" smtClean="0">
                <a:solidFill>
                  <a:srgbClr val="005FAA"/>
                </a:solidFill>
                <a:latin typeface="Tahoma"/>
                <a:cs typeface="Arial"/>
              </a:rPr>
              <a:t>minimum </a:t>
            </a:r>
            <a:r>
              <a:rPr lang="en-US" altLang="ja-JP" b="1" kern="0" dirty="0">
                <a:solidFill>
                  <a:srgbClr val="005FAA"/>
                </a:solidFill>
                <a:latin typeface="Tahoma"/>
                <a:cs typeface="Arial"/>
              </a:rPr>
              <a:t>time delay</a:t>
            </a:r>
            <a:r>
              <a:rPr lang="en-US" altLang="ja-JP"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 </a:t>
            </a:r>
            <a:endParaRPr lang="en-US" altLang="ja-JP" kern="0" dirty="0">
              <a:solidFill>
                <a:srgbClr val="005FAA"/>
              </a:solidFill>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base" latinLnBrk="0" hangingPunct="1">
              <a:lnSpc>
                <a:spcPts val="2400"/>
              </a:lnSpc>
              <a:spcBef>
                <a:spcPts val="0"/>
              </a:spcBef>
              <a:spcAft>
                <a:spcPct val="0"/>
              </a:spcAft>
              <a:buClrTx/>
              <a:buSzTx/>
              <a:buFontTx/>
              <a:buNone/>
              <a:tabLst/>
              <a:defRPr/>
            </a:pPr>
            <a:endParaRPr kumimoji="0" lang="en-US" altLang="ja-JP" sz="800" b="0" i="0" u="none" strike="noStrike" kern="0" cap="none" spc="0" normalizeH="0" baseline="0" noProof="0" dirty="0" smtClean="0">
              <a:ln>
                <a:noFill/>
              </a:ln>
              <a:solidFill>
                <a:srgbClr val="000098"/>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lvl="1" indent="0" eaLnBrk="1" hangingPunct="1">
              <a:lnSpc>
                <a:spcPts val="2400"/>
              </a:lnSpc>
              <a:spcBef>
                <a:spcPts val="0"/>
              </a:spcBef>
              <a:buNone/>
              <a:defRPr/>
            </a:pPr>
            <a:r>
              <a:rPr kumimoji="0" lang="en-US" altLang="ja-JP" sz="2000" b="0" i="0" u="none" strike="noStrike" kern="0" cap="none" spc="0" normalizeH="0" baseline="0" noProof="0" dirty="0" smtClean="0">
                <a:ln>
                  <a:noFill/>
                </a:ln>
                <a:solidFill>
                  <a:srgbClr val="CC0000"/>
                </a:solidFill>
                <a:effectLst/>
                <a:uLnTx/>
                <a:uFillTx/>
                <a:latin typeface="Tahoma" panose="020B0604030504040204" pitchFamily="34" charset="0"/>
                <a:ea typeface="Tahoma" panose="020B0604030504040204" pitchFamily="34" charset="0"/>
                <a:cs typeface="Tahoma" panose="020B0604030504040204" pitchFamily="34" charset="0"/>
              </a:rPr>
              <a:t>GEO will implement</a:t>
            </a:r>
            <a:r>
              <a:rPr lang="en-US" altLang="ja-JP" kern="0" dirty="0" smtClean="0">
                <a:solidFill>
                  <a:srgbClr val="CC0000"/>
                </a:solidFill>
                <a:latin typeface="Tahoma"/>
                <a:cs typeface="Arial"/>
              </a:rPr>
              <a:t> </a:t>
            </a:r>
            <a:r>
              <a:rPr lang="en-US" altLang="ja-JP" b="1" kern="0" dirty="0">
                <a:solidFill>
                  <a:srgbClr val="CC0000"/>
                </a:solidFill>
                <a:latin typeface="Tahoma"/>
                <a:cs typeface="Arial"/>
              </a:rPr>
              <a:t>Data Management Principles</a:t>
            </a:r>
            <a:r>
              <a:rPr lang="en-US" altLang="ja-JP" kern="0" dirty="0">
                <a:solidFill>
                  <a:srgbClr val="CC0000"/>
                </a:solidFill>
                <a:latin typeface="Tahoma"/>
                <a:cs typeface="Arial"/>
              </a:rPr>
              <a:t>:</a:t>
            </a:r>
          </a:p>
          <a:p>
            <a:pPr lvl="1" eaLnBrk="1" hangingPunct="1">
              <a:lnSpc>
                <a:spcPts val="2400"/>
              </a:lnSpc>
              <a:spcBef>
                <a:spcPts val="0"/>
              </a:spcBef>
              <a:buFontTx/>
              <a:buChar char="-"/>
              <a:defRPr/>
            </a:pPr>
            <a:r>
              <a:rPr lang="en-US" altLang="ja-JP" kern="0" dirty="0">
                <a:solidFill>
                  <a:srgbClr val="005FAA"/>
                </a:solidFill>
                <a:latin typeface="Tahoma"/>
                <a:cs typeface="Arial"/>
              </a:rPr>
              <a:t>by focusing on discoverability, </a:t>
            </a:r>
            <a:r>
              <a:rPr lang="en-US" altLang="ja-JP" kern="0" dirty="0" smtClean="0">
                <a:solidFill>
                  <a:srgbClr val="005FAA"/>
                </a:solidFill>
                <a:latin typeface="Tahoma"/>
                <a:cs typeface="Arial"/>
              </a:rPr>
              <a:t>accessibility, usability</a:t>
            </a:r>
            <a:r>
              <a:rPr lang="en-US" altLang="ja-JP" kern="0" dirty="0">
                <a:solidFill>
                  <a:srgbClr val="005FAA"/>
                </a:solidFill>
                <a:latin typeface="Tahoma"/>
                <a:cs typeface="Arial"/>
              </a:rPr>
              <a:t>, </a:t>
            </a:r>
          </a:p>
          <a:p>
            <a:pPr marL="457200" lvl="1" indent="0" eaLnBrk="1" hangingPunct="1">
              <a:lnSpc>
                <a:spcPts val="2400"/>
              </a:lnSpc>
              <a:spcBef>
                <a:spcPts val="0"/>
              </a:spcBef>
              <a:buNone/>
              <a:defRPr/>
            </a:pPr>
            <a:r>
              <a:rPr lang="en-US" altLang="ja-JP" kern="0" dirty="0" smtClean="0">
                <a:solidFill>
                  <a:srgbClr val="005FAA"/>
                </a:solidFill>
                <a:latin typeface="Tahoma"/>
                <a:cs typeface="Arial"/>
              </a:rPr>
              <a:t>   </a:t>
            </a:r>
            <a:r>
              <a:rPr lang="en-US" altLang="ja-JP" kern="0" dirty="0">
                <a:solidFill>
                  <a:srgbClr val="005FAA"/>
                </a:solidFill>
                <a:latin typeface="Tahoma"/>
                <a:cs typeface="Arial"/>
              </a:rPr>
              <a:t>preservation and curation.</a:t>
            </a:r>
          </a:p>
          <a:p>
            <a:pPr marL="457200" marR="0" lvl="1" indent="0" algn="l" defTabSz="914400" rtl="0" eaLnBrk="1" fontAlgn="base" latinLnBrk="0" hangingPunct="1">
              <a:lnSpc>
                <a:spcPts val="2400"/>
              </a:lnSpc>
              <a:spcBef>
                <a:spcPts val="0"/>
              </a:spcBef>
              <a:spcAft>
                <a:spcPct val="0"/>
              </a:spcAft>
              <a:buClrTx/>
              <a:buSzTx/>
              <a:buNone/>
              <a:tabLst/>
              <a:defRPr/>
            </a:pPr>
            <a:endParaRPr lang="en-US" altLang="ja-JP" kern="0" dirty="0">
              <a:solidFill>
                <a:srgbClr val="005FAA"/>
              </a:solidFill>
              <a:latin typeface="Tahoma"/>
              <a:cs typeface="Arial"/>
            </a:endParaRPr>
          </a:p>
        </p:txBody>
      </p:sp>
      <p:sp>
        <p:nvSpPr>
          <p:cNvPr id="6" name="Rectangle 2"/>
          <p:cNvSpPr txBox="1">
            <a:spLocks/>
          </p:cNvSpPr>
          <p:nvPr/>
        </p:nvSpPr>
        <p:spPr bwMode="auto">
          <a:xfrm>
            <a:off x="3707904" y="188640"/>
            <a:ext cx="2664296"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Part B: Implementation</a:t>
            </a:r>
            <a:endParaRPr lang="en-GB" sz="200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698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2"/>
          <p:cNvSpPr txBox="1">
            <a:spLocks/>
          </p:cNvSpPr>
          <p:nvPr/>
        </p:nvSpPr>
        <p:spPr bwMode="auto">
          <a:xfrm>
            <a:off x="323528" y="1124744"/>
            <a:ext cx="860444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a:lstStyle>
          <a:p>
            <a:pPr marL="0" marR="0" lvl="0" indent="0" defTabSz="914400" rtl="0" eaLnBrk="0" fontAlgn="base" latinLnBrk="0" hangingPunct="0">
              <a:lnSpc>
                <a:spcPct val="100000"/>
              </a:lnSpc>
              <a:spcBef>
                <a:spcPct val="20000"/>
              </a:spcBef>
              <a:spcAft>
                <a:spcPct val="0"/>
              </a:spcAft>
              <a:buClrTx/>
              <a:buSzTx/>
              <a:buFontTx/>
              <a:buNone/>
              <a:tabLst/>
              <a:defRPr/>
            </a:pPr>
            <a:r>
              <a:rPr lang="en-CA" altLang="ja-JP" sz="3200" b="1" kern="0" dirty="0" smtClean="0">
                <a:solidFill>
                  <a:srgbClr val="005FAA"/>
                </a:solidFill>
                <a:latin typeface="+mj-lt"/>
                <a:ea typeface="Tahoma" panose="020B0604030504040204" pitchFamily="34" charset="0"/>
                <a:cs typeface="Tahoma" panose="020B0604030504040204" pitchFamily="34" charset="0"/>
              </a:rPr>
              <a:t>Core </a:t>
            </a:r>
            <a:r>
              <a:rPr lang="en-CA" altLang="ja-JP" sz="3200" b="1" kern="0" dirty="0">
                <a:solidFill>
                  <a:srgbClr val="005FAA"/>
                </a:solidFill>
                <a:latin typeface="+mj-lt"/>
                <a:ea typeface="Tahoma" panose="020B0604030504040204" pitchFamily="34" charset="0"/>
                <a:cs typeface="Tahoma" panose="020B0604030504040204" pitchFamily="34" charset="0"/>
              </a:rPr>
              <a:t>Functions</a:t>
            </a:r>
            <a:endParaRPr lang="ja-JP" altLang="ja-JP" sz="3200" b="1" kern="0" dirty="0">
              <a:solidFill>
                <a:srgbClr val="005FAA"/>
              </a:solidFill>
              <a:latin typeface="+mj-lt"/>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GB" altLang="ja-JP" sz="1400" kern="0" dirty="0">
              <a:solidFill>
                <a:srgbClr val="005FAA"/>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defRPr/>
            </a:pPr>
            <a:r>
              <a:rPr lang="en-GB" altLang="ja-JP" kern="0" dirty="0">
                <a:solidFill>
                  <a:srgbClr val="005FAA"/>
                </a:solidFill>
                <a:latin typeface="Tahoma" panose="020B0604030504040204" pitchFamily="34" charset="0"/>
                <a:ea typeface="Tahoma" panose="020B0604030504040204" pitchFamily="34" charset="0"/>
                <a:cs typeface="Tahoma" panose="020B0604030504040204" pitchFamily="34" charset="0"/>
              </a:rPr>
              <a:t>Identifying </a:t>
            </a:r>
            <a:r>
              <a:rPr lang="en-GB" altLang="ja-JP"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user needs and </a:t>
            </a:r>
            <a:r>
              <a:rPr lang="en-GB" altLang="ja-JP" kern="0" dirty="0">
                <a:solidFill>
                  <a:srgbClr val="005FAA"/>
                </a:solidFill>
                <a:latin typeface="Tahoma" panose="020B0604030504040204" pitchFamily="34" charset="0"/>
                <a:ea typeface="Tahoma" panose="020B0604030504040204" pitchFamily="34" charset="0"/>
                <a:cs typeface="Tahoma" panose="020B0604030504040204" pitchFamily="34" charset="0"/>
              </a:rPr>
              <a:t>addressing gaps in the information chain</a:t>
            </a:r>
          </a:p>
          <a:p>
            <a:pPr marL="514350" indent="-514350">
              <a:buFont typeface="+mj-lt"/>
              <a:buAutoNum type="arabicPeriod"/>
              <a:defRPr/>
            </a:pPr>
            <a:r>
              <a:rPr lang="en-GB" altLang="ja-JP" kern="0" dirty="0">
                <a:solidFill>
                  <a:srgbClr val="005FAA"/>
                </a:solidFill>
                <a:latin typeface="Tahoma" panose="020B0604030504040204" pitchFamily="34" charset="0"/>
                <a:ea typeface="Tahoma" panose="020B0604030504040204" pitchFamily="34" charset="0"/>
                <a:cs typeface="Tahoma" panose="020B0604030504040204" pitchFamily="34" charset="0"/>
              </a:rPr>
              <a:t>Sustaining foundational observations and data</a:t>
            </a:r>
          </a:p>
          <a:p>
            <a:pPr marL="514350" indent="-514350">
              <a:buFont typeface="+mj-lt"/>
              <a:buAutoNum type="arabicPeriod"/>
              <a:defRPr/>
            </a:pPr>
            <a:r>
              <a:rPr lang="en-GB" altLang="ja-JP" kern="0" dirty="0">
                <a:solidFill>
                  <a:srgbClr val="005FAA"/>
                </a:solidFill>
                <a:latin typeface="Tahoma" panose="020B0604030504040204" pitchFamily="34" charset="0"/>
                <a:ea typeface="Tahoma" panose="020B0604030504040204" pitchFamily="34" charset="0"/>
                <a:cs typeface="Tahoma" panose="020B0604030504040204" pitchFamily="34" charset="0"/>
              </a:rPr>
              <a:t>Fostering partnerships and mobilize resources</a:t>
            </a:r>
          </a:p>
          <a:p>
            <a:pPr marL="514350" lvl="0" indent="-514350">
              <a:buFont typeface="+mj-lt"/>
              <a:buAutoNum type="arabicPeriod"/>
              <a:defRPr/>
            </a:pPr>
            <a:r>
              <a:rPr lang="en-GB" altLang="ja-JP" kern="0" dirty="0">
                <a:solidFill>
                  <a:srgbClr val="005FAA"/>
                </a:solidFill>
                <a:latin typeface="Tahoma" panose="020B0604030504040204" pitchFamily="34" charset="0"/>
                <a:ea typeface="Tahoma" panose="020B0604030504040204" pitchFamily="34" charset="0"/>
                <a:cs typeface="Tahoma" panose="020B0604030504040204" pitchFamily="34" charset="0"/>
              </a:rPr>
              <a:t>Advancing GEOSS and best practice in data </a:t>
            </a:r>
            <a:r>
              <a:rPr lang="en-GB" altLang="ja-JP"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management and sharing</a:t>
            </a:r>
          </a:p>
          <a:p>
            <a:pPr marL="514350" lvl="0" indent="-514350">
              <a:buFont typeface="+mj-lt"/>
              <a:buAutoNum type="arabicPeriod"/>
              <a:defRPr/>
            </a:pPr>
            <a:r>
              <a:rPr lang="en-GB" altLang="ja-JP"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Implementing </a:t>
            </a:r>
            <a:r>
              <a:rPr lang="en-GB" altLang="ja-JP" kern="0" dirty="0">
                <a:solidFill>
                  <a:srgbClr val="005FAA"/>
                </a:solidFill>
                <a:latin typeface="Tahoma" panose="020B0604030504040204" pitchFamily="34" charset="0"/>
                <a:ea typeface="Tahoma" panose="020B0604030504040204" pitchFamily="34" charset="0"/>
                <a:cs typeface="Tahoma" panose="020B0604030504040204" pitchFamily="34" charset="0"/>
              </a:rPr>
              <a:t>sustained global and regional services</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startAt="6"/>
              <a:tabLst/>
              <a:defRPr/>
            </a:pPr>
            <a:r>
              <a:rPr lang="en-GB" altLang="ja-JP"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Cultivating awareness, building capacity and promoting innovation</a:t>
            </a:r>
            <a:endParaRPr kumimoji="0" lang="ja-JP" altLang="ja-JP" sz="2400" b="0" i="0" u="none" strike="noStrike" kern="0" cap="none" spc="0" normalizeH="0" baseline="0" noProof="0" dirty="0">
              <a:ln>
                <a:noFill/>
              </a:ln>
              <a:solidFill>
                <a:srgbClr val="000098"/>
              </a:solidFill>
              <a:effectLst/>
              <a:uLnTx/>
              <a:uFillTx/>
              <a:latin typeface="Tahoma"/>
              <a:ea typeface="+mn-ea"/>
              <a:cs typeface="Arial"/>
            </a:endParaRPr>
          </a:p>
        </p:txBody>
      </p:sp>
      <p:sp>
        <p:nvSpPr>
          <p:cNvPr id="4" name="Rectangle 2"/>
          <p:cNvSpPr txBox="1">
            <a:spLocks/>
          </p:cNvSpPr>
          <p:nvPr/>
        </p:nvSpPr>
        <p:spPr bwMode="auto">
          <a:xfrm>
            <a:off x="3707904" y="188640"/>
            <a:ext cx="2664296"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Part B: Implementation</a:t>
            </a:r>
            <a:endParaRPr lang="en-GB" sz="2000" kern="0" dirty="0" smtClean="0">
              <a:latin typeface="Arial" panose="020B0604020202020204" pitchFamily="34" charset="0"/>
              <a:cs typeface="Arial" panose="020B0604020202020204" pitchFamily="34" charset="0"/>
            </a:endParaRPr>
          </a:p>
        </p:txBody>
      </p:sp>
      <p:sp>
        <p:nvSpPr>
          <p:cNvPr id="2" name="Textfeld 1"/>
          <p:cNvSpPr txBox="1"/>
          <p:nvPr/>
        </p:nvSpPr>
        <p:spPr>
          <a:xfrm>
            <a:off x="1008112" y="5961474"/>
            <a:ext cx="7668344" cy="707886"/>
          </a:xfrm>
          <a:prstGeom prst="rect">
            <a:avLst/>
          </a:prstGeom>
          <a:noFill/>
        </p:spPr>
        <p:txBody>
          <a:bodyPr wrap="square" rtlCol="0">
            <a:spAutoFit/>
          </a:bodyPr>
          <a:lstStyle/>
          <a:p>
            <a:pPr marL="342900" indent="-342900" algn="l">
              <a:buFont typeface="Wingdings" panose="05000000000000000000" pitchFamily="2" charset="2"/>
              <a:buChar char="§"/>
            </a:pPr>
            <a:r>
              <a:rPr lang="en-GB" sz="2000" i="1" dirty="0" smtClean="0">
                <a:solidFill>
                  <a:srgbClr val="005FAA"/>
                </a:solidFill>
                <a:latin typeface="Tahoma" panose="020B0604030504040204" pitchFamily="34" charset="0"/>
                <a:ea typeface="Tahoma" panose="020B0604030504040204" pitchFamily="34" charset="0"/>
                <a:cs typeface="Tahoma" panose="020B0604030504040204" pitchFamily="34" charset="0"/>
              </a:rPr>
              <a:t>Essential for realization of Strategic Objectives</a:t>
            </a:r>
          </a:p>
          <a:p>
            <a:pPr marL="342900" indent="-342900" algn="l">
              <a:buFont typeface="Wingdings" panose="05000000000000000000" pitchFamily="2" charset="2"/>
              <a:buChar char="§"/>
            </a:pPr>
            <a:r>
              <a:rPr lang="en-GB" sz="2000" i="1" dirty="0" smtClean="0">
                <a:solidFill>
                  <a:srgbClr val="005FAA"/>
                </a:solidFill>
                <a:latin typeface="Tahoma" panose="020B0604030504040204" pitchFamily="34" charset="0"/>
                <a:ea typeface="Tahoma" panose="020B0604030504040204" pitchFamily="34" charset="0"/>
                <a:cs typeface="Tahoma" panose="020B0604030504040204" pitchFamily="34" charset="0"/>
              </a:rPr>
              <a:t>Accompanied by specific, measurable and achievable targets</a:t>
            </a:r>
            <a:endParaRPr lang="en-GB" sz="2000" i="1" dirty="0">
              <a:solidFill>
                <a:srgbClr val="005FA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937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6512" y="1196752"/>
            <a:ext cx="9144000" cy="58695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ja-JP" sz="3200" b="1" dirty="0" smtClean="0">
                <a:solidFill>
                  <a:srgbClr val="0070C0"/>
                </a:solidFill>
                <a:latin typeface="Arial" panose="020B0604020202020204" pitchFamily="34" charset="0"/>
                <a:ea typeface="SimSun" pitchFamily="2" charset="-122"/>
                <a:cs typeface="Arial" panose="020B0604020202020204" pitchFamily="34" charset="0"/>
              </a:rPr>
              <a:t>Implementation Mechanisms</a:t>
            </a:r>
            <a:endParaRPr lang="en-US" altLang="ja-JP" sz="3200" b="1" dirty="0">
              <a:solidFill>
                <a:srgbClr val="0070C0"/>
              </a:solidFill>
              <a:latin typeface="Arial" panose="020B0604020202020204" pitchFamily="34" charset="0"/>
              <a:ea typeface="SimSun" pitchFamily="2" charset="-122"/>
              <a:cs typeface="Arial" panose="020B0604020202020204" pitchFamily="34" charset="0"/>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5" y="1988840"/>
            <a:ext cx="8352927" cy="40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p:cNvSpPr>
          <p:nvPr/>
        </p:nvSpPr>
        <p:spPr bwMode="auto">
          <a:xfrm>
            <a:off x="3707904" y="188640"/>
            <a:ext cx="2664296"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Part B: Implementation</a:t>
            </a:r>
            <a:endParaRPr lang="en-GB" sz="200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59945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GEO_presentation_template">
  <a:themeElements>
    <a:clrScheme name="">
      <a:dk1>
        <a:srgbClr val="000098"/>
      </a:dk1>
      <a:lt1>
        <a:srgbClr val="FFFFFF"/>
      </a:lt1>
      <a:dk2>
        <a:srgbClr val="000098"/>
      </a:dk2>
      <a:lt2>
        <a:srgbClr val="808080"/>
      </a:lt2>
      <a:accent1>
        <a:srgbClr val="FFCC99"/>
      </a:accent1>
      <a:accent2>
        <a:srgbClr val="000098"/>
      </a:accent2>
      <a:accent3>
        <a:srgbClr val="FFFFFF"/>
      </a:accent3>
      <a:accent4>
        <a:srgbClr val="000081"/>
      </a:accent4>
      <a:accent5>
        <a:srgbClr val="FFE2CA"/>
      </a:accent5>
      <a:accent6>
        <a:srgbClr val="000089"/>
      </a:accent6>
      <a:hlink>
        <a:srgbClr val="000098"/>
      </a:hlink>
      <a:folHlink>
        <a:srgbClr val="000098"/>
      </a:folHlink>
    </a:clrScheme>
    <a:fontScheme name="2_GEO_presentation_template">
      <a:majorFont>
        <a:latin typeface="Tahoma"/>
        <a:ea typeface=""/>
        <a:cs typeface="Arial"/>
      </a:majorFont>
      <a:minorFont>
        <a:latin typeface="Tahoma"/>
        <a:ea typeface=""/>
        <a:cs typeface="Arial"/>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altLang="en-US"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altLang="en-US"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2_GEO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GEO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GEO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GEO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GEO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GEO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GEO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EO_presentation_template">
  <a:themeElements>
    <a:clrScheme name="">
      <a:dk1>
        <a:srgbClr val="000098"/>
      </a:dk1>
      <a:lt1>
        <a:srgbClr val="FFFFFF"/>
      </a:lt1>
      <a:dk2>
        <a:srgbClr val="000098"/>
      </a:dk2>
      <a:lt2>
        <a:srgbClr val="808080"/>
      </a:lt2>
      <a:accent1>
        <a:srgbClr val="FFCC99"/>
      </a:accent1>
      <a:accent2>
        <a:srgbClr val="000098"/>
      </a:accent2>
      <a:accent3>
        <a:srgbClr val="FFFFFF"/>
      </a:accent3>
      <a:accent4>
        <a:srgbClr val="000081"/>
      </a:accent4>
      <a:accent5>
        <a:srgbClr val="FFE2CA"/>
      </a:accent5>
      <a:accent6>
        <a:srgbClr val="000089"/>
      </a:accent6>
      <a:hlink>
        <a:srgbClr val="000098"/>
      </a:hlink>
      <a:folHlink>
        <a:srgbClr val="000098"/>
      </a:folHlink>
    </a:clrScheme>
    <a:fontScheme name="GEO_presentation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altLang="en-US"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altLang="en-US"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GEO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O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O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O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O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O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O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altLang="en-US"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a:ln>
              <a:noFill/>
            </a:ln>
            <a:solidFill>
              <a:schemeClr val="tx2"/>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a:ln>
              <a:noFill/>
            </a:ln>
            <a:solidFill>
              <a:schemeClr val="tx2"/>
            </a:solidFill>
            <a:effectLst/>
            <a:latin typeface="Tahom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altLang="en-US"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377</TotalTime>
  <Words>1690</Words>
  <Application>Microsoft Office PowerPoint</Application>
  <PresentationFormat>On-screen Show (4:3)</PresentationFormat>
  <Paragraphs>330</Paragraphs>
  <Slides>25</Slides>
  <Notes>3</Notes>
  <HiddenSlides>0</HiddenSlides>
  <MMClips>0</MMClips>
  <ScaleCrop>false</ScaleCrop>
  <HeadingPairs>
    <vt:vector size="4" baseType="variant">
      <vt:variant>
        <vt:lpstr>Theme</vt:lpstr>
      </vt:variant>
      <vt:variant>
        <vt:i4>11</vt:i4>
      </vt:variant>
      <vt:variant>
        <vt:lpstr>Slide Titles</vt:lpstr>
      </vt:variant>
      <vt:variant>
        <vt:i4>25</vt:i4>
      </vt:variant>
    </vt:vector>
  </HeadingPairs>
  <TitlesOfParts>
    <vt:vector size="36" baseType="lpstr">
      <vt:lpstr>Blank Presentation</vt:lpstr>
      <vt:lpstr>1_Blank Presentation</vt:lpstr>
      <vt:lpstr>2_Blank Presentation</vt:lpstr>
      <vt:lpstr>1_GEO_presentation_template</vt:lpstr>
      <vt:lpstr>3_Blank Presentation</vt:lpstr>
      <vt:lpstr>4_Blank Presentation</vt:lpstr>
      <vt:lpstr>5_Blank Presentation</vt:lpstr>
      <vt:lpstr>7_Blank Presentation</vt:lpstr>
      <vt:lpstr>8_Blank Presentation</vt:lpstr>
      <vt:lpstr>Default Design</vt:lpstr>
      <vt:lpstr>6_GEO_presentation_template</vt:lpstr>
      <vt:lpstr> Osamu Ochiai Scientific and Technical Expert GEO Secretariat  CEOS WGISS Harwell, UK 28 September 2015</vt:lpstr>
      <vt:lpstr>PowerPoint Presentation</vt:lpstr>
      <vt:lpstr>Strategic Plan 2016-2025: Implementing GEOSS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total number</vt:lpstr>
      <vt:lpstr>Community Activities - Current List (1)</vt:lpstr>
      <vt:lpstr>Community Activities - Current List (2)</vt:lpstr>
      <vt:lpstr>GEO Initiatives – current List</vt:lpstr>
      <vt:lpstr>Foundational Tasks – current List</vt:lpstr>
      <vt:lpstr>GD3: Global Observing and Information Systems (includes systems like WIGOS. GCOS; …. And reference datasets)</vt:lpstr>
      <vt:lpstr>GD3: Global Observing and Information Systems (includes systems like WIGOS. GCOS; …. And reference datasets)</vt:lpstr>
      <vt:lpstr>GD07: GCI Development (includes development of Data Management guidelines)</vt:lpstr>
      <vt:lpstr>GD07: GCI Development (includes development of Data Management guidelines)</vt:lpstr>
      <vt:lpstr>GEO WP 2016 Development timeline</vt:lpstr>
      <vt:lpstr>PowerPoint Presentation</vt:lpstr>
      <vt:lpstr>PowerPoint Presentation</vt:lpstr>
      <vt:lpstr>PowerPoint Presentation</vt:lpstr>
    </vt:vector>
  </TitlesOfParts>
  <Company>ꀀ穼훼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Osamu Ochiai</cp:lastModifiedBy>
  <cp:revision>567</cp:revision>
  <cp:lastPrinted>2007-10-16T11:41:49Z</cp:lastPrinted>
  <dcterms:created xsi:type="dcterms:W3CDTF">2007-10-16T08:11:19Z</dcterms:created>
  <dcterms:modified xsi:type="dcterms:W3CDTF">2015-09-28T07:48:13Z</dcterms:modified>
</cp:coreProperties>
</file>