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6" r:id="rId2"/>
    <p:sldId id="278" r:id="rId3"/>
    <p:sldId id="265" r:id="rId4"/>
    <p:sldId id="267" r:id="rId5"/>
    <p:sldId id="268" r:id="rId6"/>
    <p:sldId id="269" r:id="rId7"/>
    <p:sldId id="270" r:id="rId8"/>
    <p:sldId id="279" r:id="rId9"/>
    <p:sldId id="271" r:id="rId10"/>
    <p:sldId id="280" r:id="rId11"/>
    <p:sldId id="281" r:id="rId12"/>
    <p:sldId id="272" r:id="rId13"/>
    <p:sldId id="273" r:id="rId14"/>
    <p:sldId id="282" r:id="rId15"/>
    <p:sldId id="274" r:id="rId16"/>
    <p:sldId id="275" r:id="rId17"/>
    <p:sldId id="276" r:id="rId18"/>
    <p:sldId id="286" r:id="rId19"/>
    <p:sldId id="277" r:id="rId20"/>
    <p:sldId id="283" r:id="rId21"/>
    <p:sldId id="284" r:id="rId22"/>
    <p:sldId id="287" r:id="rId23"/>
    <p:sldId id="288" r:id="rId24"/>
    <p:sldId id="289" r:id="rId2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3" autoAdjust="0"/>
    <p:restoredTop sz="94660"/>
  </p:normalViewPr>
  <p:slideViewPr>
    <p:cSldViewPr>
      <p:cViewPr varScale="1">
        <p:scale>
          <a:sx n="79" d="100"/>
          <a:sy n="7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2149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amythalert.com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nationalgeographic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http://www.japansociety.org.uk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://www.manongeo.wordpress.com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www.tampabay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err="1" smtClean="0">
                <a:solidFill>
                  <a:srgbClr val="FFFFFF"/>
                </a:solidFill>
              </a:rPr>
              <a:t>Recovery</a:t>
            </a:r>
            <a:r>
              <a:rPr lang="fr-FR" sz="4200" b="1" dirty="0" smtClean="0">
                <a:solidFill>
                  <a:srgbClr val="FFFFFF"/>
                </a:solidFill>
              </a:rPr>
              <a:t> </a:t>
            </a:r>
            <a:r>
              <a:rPr lang="fr-FR" sz="4200" b="1" dirty="0" err="1" smtClean="0">
                <a:solidFill>
                  <a:srgbClr val="FFFFFF"/>
                </a:solidFill>
              </a:rPr>
              <a:t>Observatory</a:t>
            </a:r>
            <a:endParaRPr sz="4000" b="1" dirty="0">
              <a:solidFill>
                <a:srgbClr val="92D050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Richard Moreno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CNES – WGISS chair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Harwell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United </a:t>
            </a:r>
            <a:r>
              <a:rPr lang="fr-FR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Kingdom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28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September – 02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October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JPG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3253"/>
            <a:ext cx="1322388" cy="10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63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 bwMode="gray">
          <a:xfrm>
            <a:off x="535739" y="1981200"/>
            <a:ext cx="8064500" cy="385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defTabSz="914400">
              <a:buClr>
                <a:srgbClr val="EC7405"/>
              </a:buClr>
            </a:pPr>
            <a:r>
              <a:rPr lang="en-US" sz="2000" dirty="0" smtClean="0">
                <a:latin typeface="Calibri"/>
                <a:cs typeface="Arial"/>
              </a:rPr>
              <a:t>Good example of cooperation between two CEOS working groups</a:t>
            </a:r>
          </a:p>
          <a:p>
            <a:pPr lvl="2" defTabSz="914400">
              <a:buClr>
                <a:srgbClr val="EC7405"/>
              </a:buClr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WG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Disasters and WGISS</a:t>
            </a:r>
          </a:p>
          <a:p>
            <a:pPr lvl="1" defTabSz="914400">
              <a:buClr>
                <a:srgbClr val="EC7405"/>
              </a:buClr>
            </a:pPr>
            <a:endParaRPr lang="en-US" sz="1800" baseline="0" dirty="0">
              <a:latin typeface="Calibri"/>
              <a:cs typeface="Arial"/>
            </a:endParaRPr>
          </a:p>
          <a:p>
            <a:pPr lvl="1" defTabSz="914400">
              <a:buClr>
                <a:srgbClr val="EC7405"/>
              </a:buClr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WG Disasters has participated to the design and to the development of the Recovery Observatory</a:t>
            </a:r>
          </a:p>
          <a:p>
            <a:pPr lvl="1" defTabSz="914400">
              <a:buClr>
                <a:srgbClr val="EC7405"/>
              </a:buClr>
            </a:pPr>
            <a:endParaRPr lang="en-US" sz="1800" baseline="0" dirty="0">
              <a:latin typeface="Calibri"/>
              <a:cs typeface="Arial"/>
            </a:endParaRPr>
          </a:p>
          <a:p>
            <a:pPr lvl="1" defTabSz="914400">
              <a:buClr>
                <a:srgbClr val="EC7405"/>
              </a:buClr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The schedule was tight, but Recovery Observatory has been developed on time</a:t>
            </a:r>
          </a:p>
          <a:p>
            <a:pPr lvl="2" defTabSz="914400">
              <a:buClr>
                <a:srgbClr val="EC7405"/>
              </a:buClr>
            </a:pPr>
            <a:r>
              <a:rPr lang="en-US" sz="1600" baseline="0" dirty="0" smtClean="0">
                <a:latin typeface="Calibri"/>
                <a:cs typeface="Arial"/>
              </a:rPr>
              <a:t>The</a:t>
            </a:r>
            <a:r>
              <a:rPr lang="en-US" sz="1600" dirty="0" smtClean="0">
                <a:latin typeface="Calibri"/>
                <a:cs typeface="Arial"/>
              </a:rPr>
              <a:t> planning is the one that was presented in WGISS37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gray">
          <a:xfrm>
            <a:off x="2339949" y="24063"/>
            <a:ext cx="4824338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Recovery Observatory  : WGISS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797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Main </a:t>
            </a:r>
            <a:r>
              <a:rPr lang="fr-FR" sz="4200" b="1" dirty="0" err="1" smtClean="0">
                <a:solidFill>
                  <a:srgbClr val="FFFFFF"/>
                </a:solidFill>
              </a:rPr>
              <a:t>features</a:t>
            </a:r>
            <a:r>
              <a:rPr lang="fr-FR" sz="4200" b="1" dirty="0" smtClean="0">
                <a:solidFill>
                  <a:srgbClr val="FFFFFF"/>
                </a:solidFill>
              </a:rPr>
              <a:t> of </a:t>
            </a:r>
            <a:r>
              <a:rPr lang="fr-FR" sz="4200" b="1" dirty="0" err="1" smtClean="0">
                <a:solidFill>
                  <a:srgbClr val="FFFFFF"/>
                </a:solidFill>
              </a:rPr>
              <a:t>what</a:t>
            </a:r>
            <a:r>
              <a:rPr lang="fr-FR" sz="4200" b="1" dirty="0" smtClean="0">
                <a:solidFill>
                  <a:srgbClr val="FFFFFF"/>
                </a:solidFill>
              </a:rPr>
              <a:t> has been </a:t>
            </a:r>
            <a:r>
              <a:rPr lang="fr-FR" sz="4200" b="1" dirty="0" err="1" smtClean="0">
                <a:solidFill>
                  <a:srgbClr val="FFFFFF"/>
                </a:solidFill>
              </a:rPr>
              <a:t>developed</a:t>
            </a:r>
            <a:endParaRPr sz="4000" b="1" dirty="0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JPG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3253"/>
            <a:ext cx="1322388" cy="10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560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2478307" y="228600"/>
            <a:ext cx="4474469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Public Web portal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features</a:t>
            </a:r>
            <a:endParaRPr kumimoji="0" lang="en-US" altLang="fr-FR" sz="26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539750" y="1628775"/>
            <a:ext cx="806450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Editorial content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Project presentation 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General News &amp; events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Fed by webmaster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lang="en-US" altLang="fr-FR" sz="1800" dirty="0" smtClean="0">
                <a:latin typeface="Calibri"/>
                <a:cs typeface="Arial"/>
              </a:rPr>
              <a:t>License management</a:t>
            </a:r>
            <a:endParaRPr kumimoji="0" lang="en-US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alt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alt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Collaborative groups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To allow users to post information &amp; data</a:t>
            </a:r>
            <a:br>
              <a:rPr kumimoji="0" lang="en-US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en-US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within groups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To provide security management</a:t>
            </a:r>
          </a:p>
          <a:p>
            <a:pPr marL="539750" marR="0" lvl="3" indent="-1746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Private groups</a:t>
            </a:r>
          </a:p>
          <a:p>
            <a:pPr marL="539750" marR="0" lvl="3" indent="-1746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Semi private groups</a:t>
            </a:r>
          </a:p>
          <a:p>
            <a:pPr marL="539750" marR="0" lvl="3" indent="-1746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Public groups</a:t>
            </a:r>
            <a:endParaRPr kumimoji="0" lang="en-US" alt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3733" y="1215290"/>
            <a:ext cx="4047172" cy="27146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06400" dist="152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9190" y="1214422"/>
            <a:ext cx="4047172" cy="2714644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06400" dist="152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19" y="3760664"/>
            <a:ext cx="4129781" cy="309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61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gray">
          <a:xfrm>
            <a:off x="2895600" y="123494"/>
            <a:ext cx="3971702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Public Web portal features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gray">
          <a:xfrm>
            <a:off x="107504" y="1340768"/>
            <a:ext cx="880789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Map with products footprints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Full resolution products displayed on the map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Product download</a:t>
            </a: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List of available products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List of products ordered by date of acquisition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Product download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Product details with metadata , quicklook </a:t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and footprint</a:t>
            </a: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Multi criteria search form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69" y="3714752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285860"/>
            <a:ext cx="2999223" cy="1989559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00694" y="1214422"/>
            <a:ext cx="3643306" cy="2143140"/>
          </a:xfrm>
          <a:prstGeom prst="rect">
            <a:avLst/>
          </a:prstGeom>
          <a:solidFill>
            <a:srgbClr val="FFFFFF">
              <a:alpha val="6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161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Design and COTS</a:t>
            </a:r>
            <a:endParaRPr sz="4000" b="1" dirty="0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JPG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3253"/>
            <a:ext cx="1322388" cy="10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379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gray">
          <a:xfrm>
            <a:off x="2517775" y="160338"/>
            <a:ext cx="39560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Technologies &amp; COTS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gray">
          <a:xfrm>
            <a:off x="539552" y="1196752"/>
            <a:ext cx="837584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Main technologies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PHP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Java (Spring, Spring Boot, Spring MVC)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HTML5, CSS3, JavaScript, OpenLayers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COTS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Drupal 7 with Acquia Commons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PostgreSQL &amp; PostGIS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MapServer, GDAL, RESTo, iTag </a:t>
            </a:r>
            <a:b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(map display backoffice)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Mapshup (map display frontoffice)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4" name="Picture 2" descr="http://dglobaltech.com/wp-content/uploads/2015/02/ph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60" y="1196752"/>
            <a:ext cx="1741984" cy="113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REhQQEBQRFhQVFxUUGBUWFRQUFhMVFRcWGBgRFRQYHSggGB0lHBYUITEhJSkrLi4vFx8zODMsNygtLisBCgoKDg0OGxAQGywkICQsLTQ0LiwsLCwsLDQsLCwsLCwsLCwsLCwsLCwsLCwsLCwsLCwsLCwsLCwsLCwsLCwsLP/AABEIAKgBKwMBEQACEQEDEQH/xAAbAAEAAgMBAQAAAAAAAAAAAAAABQYCBAcDAf/EAEoQAAEDAgEHCAQKBwgDAQAAAAEAAgMEESEFBhIxQXGBBxMyUWGRobEiQlLBM1Nyc4KTorLC0RQWNENiktIVFyNEVIPh4iWj8CT/xAAaAQEAAgMBAAAAAAAAAAAAAAAAAgUBAwQG/8QANREAAgIAAwYFAwMEAgMBAAAAAAECAwQFERITITFBURQiMmGBM3GRQqGxI8HR8BXhJVLxJP/aAAwDAQACEQMRAD8A7igCAIAgCAIAgCAIAgI+Kv8A/wBD6d2vQbIztafRcOBF/pdi51d/WdT7am90/wBJWLvoSC6DQEAQBAEAQBAEAQBAEAQBAEAQBAEAQBAEAQBAEAQBAEAQBAEAQBAEAQBAEAQBAVCtqP8Ay0QGxmgeLXut4gqnsn/5CKXb/JbVw/8AwSb7/wCC3q4KkIAgCAIAgCAIAgCAIAgCAIAgCAIAgCAIAgCAIAgCAIAgCAIAgCAIAgCAIAgPGrqWxMdI82a0Ek7lCyxQi5S5IlCDnJRjzZRc09KprX1Lh0dJ+4u9Fre6/cqDL9b8VK59P9X7F7j9KMLGpdf9f7nQF6IoAgCAIAgCAIAgCAIAgCAIAgCAIAgCAIAgCAIAgCAIAgCAIAgCAIAgCAIAgMJJA0FziAALkk2AHWSsNpLVmUm3ojnOdOXzVOEMN+bBwG2R2oG3V1BeZx+NeIlu6+X8no8Dg1RHeWc/4Ljmxkj9GhDT03ek89vs8Bh3q7wOG3FSXV8ymxuI39rkuS5Ewuw5AgCAIAgCAIAgCAIAgCAIAgCAIAgCAIAgCAIAgCAIAgCAIAgCAIAgCAIDWr65kLDJK4NaO8nqA2larbYVR2pvRGyqqdktmC1ZzjOLOJ9UdBt2xXwZtd1F9te5eZxmPniHsx4R7dz0eDwMKFtPjLv2LHmfm1zVqicen6jT6gPrH+LyVnl2X7v+pZz6exXZhjt5/Tr5dff/AKLYrgqSKrc4YY3aAcZJDgI4xpuJ6sMBxK5LMbVB7Ker7Lizqrwds1taaLu+CNujllf6UjGxjYy+k76RGA3C+9bq5TlxktPbqabFCPCL19zbW01hAEAQBAEAQBAEAQBAEAQBAEAQBAEAQBAEAQBAEAQBAEAQBAEAQEZlzLLKVmk/Fx6LBrcfcO1cuKxUMPHWXPsdGGw075aR/Jzavr5qyUaV3OJsxjdTexo968vddbirOPHsj01VNWGr4cO7Lrmzmq2C0s1nS7BrbHu63dvcr3A5bGnzz4y/gpMbmDu8kOEf5JPLWW4qVt5Ddx6LB0ndvYO0rrxOLrw61lz7HLhsLZe9I8u5U2VVXlJxa083COla4aB1E63ns1blTxtxOOlpHyx/38ltKvDYKOsvNL/fwW3I2Q4qVtoxdx1vPSdx2DsCuMNhK6FpFce/UqMRirL3rJ8O3Qk11HOEAQBAEAQBAEAQBAEAQBAEAQBAEAQBAEAQBAEAQBAEAQBAEAQBAauU61sETpX6mi9tpOxo3my1X3Rqg5y6GymqVs1CPU5PlGufUSGSTFzsABsGxjR1Lx99077NqXNnraaYUQ2Y9DoOamQBTM5x4vM4Y/wA+oPevSYDBKiO0/U/29jzuOxjvlsx9K/f3NvOPLApYtPAvd6LG9Z6z2BbsZilh69rr0NWEwzvs2enUoOR6CSuqDpuJ9aR+0DqHadQ/wCF53DUzxl3mf3Zf4i6GEp0ivsjp1JStiYI42hrW4AD/wC1r1Vdca4qMVokeZnOU5OUnq2eymQCAIAgCAIAgKvnnlqWmMQhLRph97tB6OhbzKqsyxlmHcdjqWeXYWu/a2+hrZpZwTVE5jlLS3Qc7BoGILRr4lacvx9t9uzPTTQ24/BVU1qUNeZcVdlOEAQBAEAQBAEAQBAEAQBAEAQBAEAQBAEAQBAEBVeURxFOwDUZRf8AleR4qozlvcrTuWmUJb569itZl0YlqmaWIYDJxbYDxIPBVeV1KzELXpxLTMrHCh6deB09erPLnN8/qguqdDYxjQB2uxJ8u5eYzebd+z2R6TKoJU7XdkvycEaE3taTb/Jth46S7cl02Jd9TjzjXbj20LiropwgCAIAgCAIAgKPykdKn3S+caoM75w+S7yb9fx/c0eT79qPzT/vMXNk/wBf4Z0Zt9Ffc6MvUHnAgCAIAgCAIAgCA+ID6gCAIAgPiA+oAgCAIAgCAIAgIzOPJ36RTvjHS6TflNxA44jiuXGUb6lwXM6cJfubVLp1KNmRUc3VhrsNNro8cLOwNjxbZUGVT2MRo+vAvczht4fVdNGdMXqTzJzzlBpC2dsuyRtvpMwI7i1eazipq1T6Nfwehym1Otw7P+SKzcysaWYPN9A+i8fwnaO0a+9cmBxW4t1fJ8zrxuG39ei5rkdVikDgHNIIIBBGog6ivXxaa1R5Rpp6MzWTAQBAEAQBAEBR+UjpU+6XzjVBnfOHyXeTfr+P7mjyfftR+af95i5sn+v8M6M2+ivuXfLlc6CB8zWhxbbAm2sgX4XuvQYq6VNTnFa6FHhqlbYoN6anP585quY2a4j+GJvvxd4rzkswxVr8v7Iv44DDVLzfuzWkNZ0nfpm888B3rS3i+b2v3NsfCcls/sZUOcdTEbiVzh7Lzpg9mOI4FSqx99b9Wv3FuAosXp0+x0PIGV21UXOAWcDoubr0T7wV6XCYqOIr2lz6nncVhpYeey/grOedfUQTjm5XtY9oIAtYEYOAw3HiqrM776bVsy0TRZ5bTTdX5optM2cxssyTOkimeXGwe0nqGDh4tW3K8XO1yhY9WaszwsK1GUFoi4K6Kgr2euUHwQNMbi1zngXGu1iT5BVuZ3ypqTi9HqWGW0xtt0ktVoVzNjKtRNUxsdK8tuS4YYhoJtq67KswGKvtvUZSehY47DUVUuSiky25zZVfSw84xocS4NxJs24ONhr1dmtXOOxMqK9uK1KnB4dX2bDehRZc4KycnRfJuiba38ov4rz8sbi7eTfwi8WCwtXqS+Wa8r6tvpP/AEsDrdzoHeVqk8UuL2v3NsVhXwWz+x75OzoqIiPTMjdrXnSvudrC2U5lfW+eq9yF2XU2LgtH7F/pKsVUUcsRIF7kXIItfSYba8V6Ou1YitTg9Dz1lToscJnrk2CVl+eeH4NA7CLgk4az6KnTCyPrepCyUJelaG8t5qCAIAgCAIAgCApOeWQi136ZBcEEOeBraRiJR7+/rVHmWDcZb+vpz/yXWXYtNbizk+X+CyZAyqKmFsgtpanj2XDXw2jerPCYhX1qa59StxWHdFjg/g+5eyWKmF0RwOtrvZcNR3bOKYrDq+twfwMNiHRYpr5OU1NO6N7o5BZzTYhePsrlXJxlzR6yuyM4qUeTLxye15dG+Bxvzdi3sa6/o948V6DJ73KDrfQos2pUZqa6/wBi3q5KgIAgCAIAgCAo/KR0qfdL5xqgzvnD5LvJv1/H9zR5Pv2o/NP+8xc2T/X+GdGbfRX3OhTQte0seAWuFiDiCDsK9NKKktHyPOxk4vVcxDA1g0WNa0dTQAO4JGEYrSK0MylKXFvU9FIic/5QaJrJI5WgAyB2lbC5bazt+PgvOZxTGM4zS5l/lFspRlB9DLk5kPOyt2FgPEOt+IrOSy88kYzheSL9yWz/AKPTgEo1xuH8rsD46K7M3q2qdrszkyq3Zu2e5Ts2qzmamJ+zS0Tudh7weCpMDbu74v4LnHVbyiS+fwdZXsTyZReUaou6GLqDnniQB5FefzqzjGBe5PDhKfwYcnVNeSSX2Who3uNz93xUcmr1nKfYlnFmkIw+S8VNMyRujI1rm4GzgCMMRgVfzhGa0ktUUUZyg9YvRmccYaLNAA6gLDuCkopcEYbb4syWTBzPPeibFU+gAA9ofYagSSDYcL8V5XNaY13ax6rU9Nllrsp83R6E3ycSHQmbsDmniRY/dC78ll5JL3OHOI+eL9i4q7KcIAgCAIAgCAIAgPhCaAq82TzQzGpgBMDvhoxjoD4xo6hrtsx2aqqVDwlm9r9D5rt7os43LE17qz1Lk+/syzseCAQQQRcEbQdqtE01qisa04FI5RqZodFKOk7SYe0NsQeFz3qhzqteWfXkXmT2PzQ6czc5Psnlkb5nC3OEBvyW39LiSe5b8nocK3N9TTm16lYoLoW1XBUhAfEB9QBAEAQFH5SOlT7pfONUGd84fJd5N+v4/uaPJ9+1H5p/3mLmyf6/wzozb6K+50R7wASSABiScAANpK9O2ktWecXHgiqZTz3jYS2Bhkt6xOi3htPgqi/OIQela1/gtqMpsktZvT+SElz3qTq5lu5p97iuB5viG+CX4O1ZVQvU3+SMytlqWp0edLTo3tYAa7X8guTE4q2/TedDqw+Fqp13fX3Jvk6+Hk+b/E1d+S/Ul9jizj6cfuXjKFKJYnxHU9pb3jAq/urVkHF9UUdU3Cakuhx17S0lpwIJB7CMCvESTjLTseyTUlr3Ot5CrOegjk2lov8AKGDvEFezwtu9qjP2PIYmrd2yj7nO87qrnKqQ7G2YPo6/HSXmcys28RL24Ho8ur2KF78S45jUnN0ocdcji/hqHgL8VeZXVsUJ9+JS5nZt3tduBPTzNY0veQ1rRck4ABWE5xgtqT0Rwxi5PSK4lRyjn00EiCPS/iedEcGjHvsqa7OYp6Vx192W1OUSa1sensiIfntUn4obmH3krj/5bEPlp+DrWV4dc2/yROVMpyVLg+UgkDRFhbC5PvK4sTiLL5azO3D0V0x2Yf5LZyb9GfezycrjJPTP4KnOPVH5LmrwpQgCAIAgCAgsqZ20sFw6TTcPVj9M7ieiOJWyNUpGqV0ImtS5bq6jGnpWsYdUk7yAR1hjRc8MFlwjHm/wYU5y5L8kxRwz65pWH+GOPRG67nOJ8FBtdDYk+rN5RJCyA84ogwaLQABqGwdg6gsKKS0Rltt6sga7JJrJ2vluII8Gt1OlJ1uPstwA6zbZdV9uGeJtUp+lcl3/AOjuqxPh6nGHqfXt/wBlgY0AAAAAYADAADYFYJJLRHA3rzMlkHwoCGq8iSS30qupaT8WWRNHYAG3tvcVNTS6I1uDfVlUytJXZOcHc+6WImwL7vF/YeHElp3HHwW+OxZ00Zom7K+OuqLbm1l5tZGXAaL22D2Xvok6iDtBxtuK0WQcGb67FNEwoGwICj8pHSp90vnGqDO+cPku8m/X8f3NHk+/aj80/wC8xc2T/X+GdGbfRX3JblCry1jIGmwfdzu1rbWbuJN+C7s4vcYqtdTjymlSm7H0ITMzJDKiVxlxZGAdH2i4m1+zA+Cr8swsbrG58kd2ZYmVMEoc2dGgpmMFmNa0DY0ADwXp41witIpHnJTlLi3qU/lI/cf7n4VSZ0klH5LjJ+c/g1OTr4eT5v8AE1asl+pL7G7OPpx+50BejPPnLs8KPmqp9tT7SD6WvxBXkszp3d79+J6jLbduhe3Amsy8qCOmn0v3V5BucDh3t8V35ZiNiiev6eJw5lh9q+Gn6uBUYInTSBoxdI4Di46/FUsYyts06tlzKSqrb6JHYKaEMY1jdTQGjcBZe1hFRioroeOnJyk5PqUjlCryZGU4PotAe4dbiTa+4DxVDnF72lUuXMvMopWy7Hz5HnmPkSObTmlAcGkNa06r2BJI24EYb1HKsHC3Wya106EszxU69K4PTUvsUTWizWtA6gAB4L0KhFckUDk3zZQOUT9oZ80PvvXnM5X9WP2/uegyf6Uvv/Y3+Tfoz72eTl05J6Z/Bozj1R+S5q8KUIAgCAICr57ZLqahrRTu9AA6cWloF52G+ojsNuK21SjF+Y03QlJeU5+cmVED2vdBICxwcLxlzbtN8SBYhdW1GS01OTYnF66Fng5RHjCWBpPW15b9lwPmtLw66M3LEvqjbbyixbYZeBYfeFjw77kvEx7GX94sHxU//r/qTw8u48THsYu5RotkMvEsHvTw77jxK7Hm7lFB6NO4/wC4Pc0p4fuzHieyPjc9al/wVG4/WP8AJgTcxXOQ383yierMpZVl6EEcY63N0SN+m+/gmzUupnaufQ3KTJNfIQamr0G7WwhocezS0RbxUXKC9KJKFj9T/BY6WmbGNFuke1znPcd7nEkrS3qbktD3QyQueTWmjn0tQbcfKBGj42U6vWjXb6GUzk1c79KeBqMTr8HMt5ldGI9JzYf1HTVyHaEBRuUnpU+6XzjXn875w+S8yb9fwaXJ9+1O+af95i0ZP9d/Y35v9Ffc3+UamN4ZfV9JhPUcCO/0u5dOdQfln0OfJ7F5ofJDZqZaFLKS8EseAHW1gjU623We9cGX4tYeb2uTO3H4V3wWzzRcZs76Vrbh7nH2WsdfxAA4q9lmmHS111KaOW4hvTTQpWcOW3VbgdHRYy+iNZGlbFzus2CocbjJYl66aJF3g8JHDrTXVv8A3gSnJ18PJ83+Jq68l+pL7HLnH04/c6AvRnnyn8olHdkcw9Ulh3OxHiPFUuc1awU+xb5RbpNw7lIinc1r2g4PADu0Ahw8QqCNkoxcV1L2VcZSUn0LHmDk/TmMxGEQw+W7Adwv3hWmUUbVrsfJFZm12zWq11OiL0p5453ygUxbUNk9V7AAe1pII7iF5rOK2rVLo0eiymadTj2Zhmfl9tNpRy30HkO0gL6LrWNwMSCLaupRy3HRo1hPkzOY4KV2koc0WarzxpmC7XOedjWtI7y6wCtbM0w8VwepWV5ZfJ6NafcouW8qPqpOde0AAaAA1AC5tfacSvP4vEzxE9trRci+wuHjh47CfEtHJv0Z97PJytsk9M/gq849UfkuavClCAIAgCAIAgI7KOVIYnNjkIMjyA2MDSe4nAejsHabBSUW+KISlFPRmwaGI644+LGn3LGrJaIx/s2H4qL6tn5JtPuY2V2M20EQ1Rxjcxv5JqzOyj1bGBqAG4ALBnQzQBAEAQBAc7z9y+JSKSD0gHDTIx0njVG22ux19tupdVNenmZyX2a+VE/mTkA0sZfIP8WSxI9ho1M34kn/AIWq2zafA2017K48yyrUbggOecoNUHTsjH7tmPYXG9u4NPFeazixStUV0R6HKK3GtyfV/wAHvycwXklk2BoZxcb2+yFsyWHmlIhnE/LGPvqXWspGSsMcjQ5rtY946j2q9tqjZFxktUykrslXJSi9GioVWYeN4pbDqe25H0gfcqazJU35Jfkt684aXnj+BS5h43lmuOpjbE8SfcleSpPzy/BmzOHp5I/knKrNyJ1OaaMc2CWu0gNJxLTe5vr6uK754Cp07qPBHBDG2K3ey4s88382xSPc8SF+k3RsWgWxBvr7FHB4BYaTknrqSxeOliIpNaaE8rA4TTyrQieJ8LjYOGvXYg3B7wtN9KurcH1NtNrqmproVj9Qm/HO/kH5qq/4WH/sy0/5if8A6oseQ8lNpYhE03xLi4ixcT2brDgrLC4aOHhsIrcTiJXz22SC6TQamU8nR1DDHKLjWDqLT1g7CtN9ELo7M0babp0y2oMqVRmEb/4cwt1Obj3g49ypp5Lx8s/yi3hnHDzR/DPWizEaDeaUuHstGjf6RJU6smin55a/YhZm8mvJHT7kvlXNqOaJkLP8JrHaQ0RfYQb317+xdt+ArsrVa4Jdjjox067HY+Lfc9M3chCkDwHl+mWnEAWtft7VLB4NYZNJ66kcXi3iGm1poTC7TkCAIAgCAIAgOT5byJV08zp7Pf6ZeJm3dje4LtrT2HDgu2E4SWhwThOMtTZp8/6luDmwv7S0tPGxt4KLw8XyJLESXM3GcosnrQMO55H4SseHXcl4l9j0/vGP+nH1p/oWPD+5nxPsecnKLJ6sDBve4+QCz4ddzHiX2NKfP+pPRELdzST4uUlREi8RI1hlrKFRgx87vm2aI72D3rOxXHmR27Jci95tVNW5obVxAWGEmk0Od8pg29uG5c1ih+lnVW56eZEtWVjIm6Ujg0dusnqA1k9gUEm+RsbS5lcyhNWVl46djoITgZZLte8fws6TR4nrC2xUIcXxZpk5z4LgjdzfzWhpPSHpyfGOGr5DfV8+1Rna5EoVRgTy1m0ICAzqy+aVoaxhL3g6LiPQb+Z7FXY/GvDx0S4v8HfgcH4iXF8F+TnlPBJUSaLQ58jySeOtzjsHavNQhZfZouLZ6Kc66IavgkdQyBkoUsIjGJ6Tne046+GoDcvWYTDLD1qC+Ty2KxDvsc2SS6jnCAIAgCAIAgCAIAgCAIAgCAIAgCAIAgCAIAgCA0ZaWnmLg5kMhbg67WuLT1E7D2KWskR0izUfmtSHXBHwuPIrO9n3I7qHY8/1Qo/iR/M/81nez7mNzDserM1qQaoI+Nz5lY3s+5ndQ7G5BkuBnQhibuY0eNlFyb6klFLobawSPqAxLBe9hcbdov2oDJAEAQBAamU8nMqGGOUXBxwwLSNoOwrTfRC6OzNG2m6dUtqD4nzJ2TIoG6MTA3rOsne44lKcPXStILQW32WvWb1NxbjUEAQBAEAQBAEAQBAEAQBAEAQBAEAQBAEAQBAEBBZ5xzupnCm0tK40g3pGPG4b26tWy62VbO15jVbtbPlOdZFzinpLsjLdEm5Y9txpaidhBwXXOuMzjhbKHBE9FyiSetDGdznN8wVq8Ou5uWJfY2G8o3XTn6z/AKrHh/cz4n2MJOUU+rTjjJ+TU8P7mPE+xo1Gf9S7oNhZwc495NvBSWHj1IvEy6DJWfU7HWmAlaTqADXD5OiLHcRxSVEenARxEtePE6Jk6sEzBIGyMv6sjSxw4FcrWj0OyL1WpsrBkIAgCAIAgCAIAgCAIAgCAIAgCAIAgCAIAgCAIAgCAIAgIbLOc1PS3a92k/4tnpO47G8StkK5S5GudsY8yPpMr1tWNKnhihjOqSYucXDra0W/LtUnGEeb1Iqc5cloS1LRTggyVJd2NijY3xufFa249ETSl1ZJKJMj8o5Dp6jGaJjj7VtF38wsVKM5R5MhKuMuaIKo5P6c9B0zPpNcPtC62K+RqeHiaruTpmyd/FjT71LxD7GPDLuZM5Oo/WnkO5rR53TxD7Dwy7m9TZiUrekJH/KfYfZsou+TJLDwROUOSoYfgYo2doaLne7WVrcm+bNqhFckbiiSCAICPqsqNjnhpziZg+1tbSwX9IdRF8exSUW02Rckml3JBRJBAEAQBAEAQBAEAQBAEAQBAEAQBAEAQBAEAQBAamVo5HQyNgIbIWkNJwsd+zesx014kZJ6PQ47XZKniJ56KVvWS0kHrOmLg9674zi+TK+UJLmidyTn1NC0MkayVrQAMdB4AwA0hcHuWuVCfFG2OIceDLBTcoMB6bJmnc1w7wb+C1PDyNqxEepIRZ50bv3pG9kg9yi6Z9iavh3Nlmc1If8AMRcXW81Hdy7Gd7Dueoy/Sn/MQfWM/NY3cuxneR7n3+3ab/UU/wBaz802Jdhtx7mJzgpR/mIPrG/mmxLsN5Hueb856Qf5iLgb+Szu5djG9h3Nd+eVGP319zJD+FZ3M+xjfQ7mpNn9St1c67cwD7xCkqJkXiIHizPV8uFNSTydpwHEtBHis7lLmzG/b9MTYZ/aU/S5imaeoc5JbdcjyWP6a9yX9SXsSWSchR07jKS+SVw9KWQ6TiOoeyOwKEpt8OhONajx6ntS5WjlldFEdPQF3vbixpOpmltcccBqssOLS1ZlTTeiJBRJBAEAQBAEAQBAEAQBAEAQBAEAQBAEAQBAEAQBAEBr1FBFJ0443fKY13mFnaa5GHFPmRNdm/RNF5II2jra1zQO0lmripqyfRmt1w6ojG5uZMk+Dez6NQXebip7yxf/AAhuqn/9MzmFSu6L5uD2HzaU38x4eBgeTyDZLP3x/wBKeIl2Hho9z5/d3B8bP9j+lZ8RLsY8NHuZN5PafbJUd8Y/AseIkZ8PE9m5iUjelzp3yW8gFjfzM+HgZ/q/k6LpCIfLmcfBzljeWMzu60ZNyjk2DomlFvYaHn7AJTZsl3G1VHseFVn9Ss6HOv3N0R9ojyWVRJ8zDxEFyNT9bKufCkpHY6nO0nDv9Fo71LdRXqZHfTl6YmbM3qyqxrqgtYdcUZGI6jYaP3ljeQj6UZ3c5etlqybk+OnYIoWhrRs2k9ZOsntWmUnJ6s3RiorRG0sEggCAIAgCAIAgCAIAgCAIAgCAIAgCAIAgCAIAgCAIAgNOryXDL8LDE/tcxrj3kLKk1yZFxi+aI2XM+jd+5A+S57fAOsp72fchuYdjxOZdN6pnbuld77rO9kNzH3/Jicy4vjqv63/qm+fZfgxuV3f5MHZjQnXLVHfI3+lZ3z7IxuF3Zj+oFNtdOd72/wBKb+Q8PE9Y8xaMeo875He6yb+Znw8DbhzSo26oGn5Re/7xKi7Z9ySph2JCmybDH8HFEz5LGt8goOTfNklFLkjbWCQ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endParaRPr lang="fr-FR" kern="120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12" descr="https://djaodjin.com/static/img/postgresql-logo-183x2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143380"/>
            <a:ext cx="1743075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upload.wikimedia.org/wikipedia/he/0/05/Java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59" y="1765316"/>
            <a:ext cx="1092901" cy="2033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643446"/>
            <a:ext cx="992882" cy="114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61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gray">
          <a:xfrm>
            <a:off x="2640491" y="111462"/>
            <a:ext cx="29654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Drupal CMS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gray">
          <a:xfrm>
            <a:off x="107504" y="1340768"/>
            <a:ext cx="88078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Open source Content Management System written in PHP</a:t>
            </a: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Core with basic features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User account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Menu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Page customization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System administration</a:t>
            </a: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Large number of available plugins</a:t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to extend the core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Available on Drupal.org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Fully customizable with themes</a:t>
            </a:r>
          </a:p>
          <a:p>
            <a:pPr marL="1588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EC740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1588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C740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5099411" y="714699"/>
            <a:ext cx="2623592" cy="29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sz="2000" dirty="0" smtClean="0">
                <a:solidFill>
                  <a:srgbClr val="005191"/>
                </a:solidFill>
                <a:latin typeface="Leftist Mono Serif"/>
                <a:cs typeface="Arial"/>
              </a:rPr>
              <a:t>Drupal - CMS</a:t>
            </a:r>
            <a:endParaRPr lang="fr-FR" sz="2000" dirty="0">
              <a:solidFill>
                <a:srgbClr val="005191"/>
              </a:solidFill>
              <a:latin typeface="Leftist Mono Serif"/>
              <a:cs typeface="Arial"/>
            </a:endParaRPr>
          </a:p>
        </p:txBody>
      </p:sp>
      <p:pic>
        <p:nvPicPr>
          <p:cNvPr id="5" name="Picture 2" descr="https://www.drupal.org/files/issues/D7-screensh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41" y="3356992"/>
            <a:ext cx="345599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61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gray">
          <a:xfrm>
            <a:off x="1981200" y="111462"/>
            <a:ext cx="56324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Acquia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 Commons : collaborative plugin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gray">
          <a:xfrm>
            <a:off x="107504" y="1219200"/>
            <a:ext cx="8807896" cy="7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Developed by the creators of Drupal (Acquia)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4" name="Picture 6" descr="https://www.drupal.org/files/project-images/Commons_responsive_prototype_1%20%281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1984593" cy="38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google.fr/url?source=imglanding&amp;ct=img&amp;q=https://www.drupal.org/files/project-images/commons_bw.png&amp;sa=X&amp;ei=FBpKVYigMYbvUpPDgMAK&amp;ved=0CAkQ8wc&amp;usg=AFQjCNHeYb3xBk8yDyhmHw0--B0rcr78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9" y="2060848"/>
            <a:ext cx="4733769" cy="38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61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10200" y="115889"/>
            <a:ext cx="1905000" cy="576808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altLang="fr-FR" sz="2600" dirty="0" err="1" smtClean="0">
                <a:latin typeface="Candara" panose="020E0502030303020204" pitchFamily="34" charset="0"/>
              </a:rPr>
              <a:t>Mapshup</a:t>
            </a:r>
            <a:endParaRPr lang="en-US" altLang="fr-FR" sz="26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9680"/>
            <a:ext cx="8532439" cy="566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17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362199" y="115889"/>
            <a:ext cx="5140325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Drupal /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RESTo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 integration</a:t>
            </a:r>
            <a:endParaRPr kumimoji="0" lang="en-US" altLang="fr-FR" sz="26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539750" y="1628775"/>
            <a:ext cx="806450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RESTo stores the products + metadata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Product download licenses rights are defined in RESTo.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Drupal stores the articles and documents.</a:t>
            </a: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alt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Interaction RESTo </a:t>
            </a:r>
            <a:r>
              <a:rPr kumimoji="0" lang="en-US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Symbol"/>
              </a:rPr>
              <a:t></a:t>
            </a:r>
            <a:r>
              <a:rPr kumimoji="0" lang="en-US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Drupal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Shared user session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Imagery products stored as content item in Drupal as well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Multi criteria search form allowed by Drupal GUI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Search results : easy navigation from the list view (Drupal) and map view (Mapshup/resto)</a:t>
            </a: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alt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alt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161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The concept</a:t>
            </a:r>
            <a:endParaRPr sz="4000" b="1" dirty="0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JPG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3253"/>
            <a:ext cx="1322388" cy="10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630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gray">
          <a:xfrm>
            <a:off x="2257202" y="115889"/>
            <a:ext cx="44132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DotCloud Architecture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pic>
        <p:nvPicPr>
          <p:cNvPr id="5" name="Picture 3" descr="D:\tm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9702"/>
            <a:ext cx="8856663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17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3048000" y="123494"/>
            <a:ext cx="31940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Product ingestion</a:t>
            </a:r>
            <a:endParaRPr kumimoji="0" lang="en-US" altLang="fr-FR" sz="26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539750" y="1628775"/>
            <a:ext cx="4461797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An “Ingestion Unit” is a set of products to be added in the database</a:t>
            </a: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alt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Consists of a ZIP file containing :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 metadata.json  (with metadata of all products)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The list of Product Archives </a:t>
            </a:r>
          </a:p>
          <a:p>
            <a:pPr marL="539750" marR="0" lvl="3" indent="-1746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en-US" alt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Full Product</a:t>
            </a:r>
          </a:p>
          <a:p>
            <a:pPr marL="539750" marR="0" lvl="3" indent="-1746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en-US" alt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Thumbnail</a:t>
            </a:r>
          </a:p>
          <a:p>
            <a:pPr marL="539750" marR="0" lvl="3" indent="-1746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Calibri" pitchFamily="34" charset="0"/>
              <a:buChar char="»"/>
              <a:tabLst/>
              <a:defRPr/>
            </a:pPr>
            <a:r>
              <a:rPr kumimoji="0" lang="en-US" alt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Quicklook</a:t>
            </a: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altLang="fr-FR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10" y="1484784"/>
            <a:ext cx="417469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17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gray">
          <a:xfrm>
            <a:off x="2133600" y="115889"/>
            <a:ext cx="51752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Current and future enhancements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gray">
          <a:xfrm>
            <a:off x="539750" y="1628775"/>
            <a:ext cx="806450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After this first version, other functional improvements will have to be done :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new data formats have to be added like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TerraSAR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-X, Landsat 8, Sentinel 2, Spot 6/7, Sentinel-1, Alos-2, US VHR sensors, etc.)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automatic harvesting of external OpenSearch catalogues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to other data types such as  digital images taken from a smartphone or a camera with GPS location, user documents related to 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toponym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, etc.</a:t>
            </a:r>
          </a:p>
          <a:p>
            <a:pPr marL="1588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EC740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243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gray">
          <a:xfrm>
            <a:off x="2403475" y="111462"/>
            <a:ext cx="43370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Postface (before demo)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gray">
          <a:xfrm>
            <a:off x="539750" y="1628775"/>
            <a:ext cx="806450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Whatever the functionalities, the success of the first instance of the recovery observatory will heavily rely on a person with the dedicated task to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animate and trigger the discussions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, and to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feed the group contents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on a regular purpose. </a:t>
            </a: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Users will contribute and visit the group board on a regular process only if there is a steady activity in it</a:t>
            </a: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243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DEMO</a:t>
            </a:r>
            <a:endParaRPr sz="4000" b="1" dirty="0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JPG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3253"/>
            <a:ext cx="1322388" cy="10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14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1828800" y="228600"/>
            <a:ext cx="60134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6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Recovery Observatory – major disasters</a:t>
            </a:r>
            <a:endParaRPr kumimoji="0" lang="en-US" altLang="fr-FR" sz="26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pic>
        <p:nvPicPr>
          <p:cNvPr id="17" name="Picture 4" descr="4-helicopter-tsunami-destruction_51404_60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2154769"/>
            <a:ext cx="2590799" cy="1416115"/>
          </a:xfrm>
          <a:prstGeom prst="rect">
            <a:avLst/>
          </a:prstGeom>
        </p:spPr>
      </p:pic>
      <p:pic>
        <p:nvPicPr>
          <p:cNvPr id="18" name="Picture 5" descr="a4s_oilspill041811_171342a_8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31" y="2154769"/>
            <a:ext cx="2638792" cy="1416115"/>
          </a:xfrm>
          <a:prstGeom prst="rect">
            <a:avLst/>
          </a:prstGeom>
        </p:spPr>
      </p:pic>
      <p:pic>
        <p:nvPicPr>
          <p:cNvPr id="19" name="Picture 6" descr="manonhait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83" y="4604542"/>
            <a:ext cx="2345267" cy="1313350"/>
          </a:xfrm>
          <a:prstGeom prst="rect">
            <a:avLst/>
          </a:prstGeom>
        </p:spPr>
      </p:pic>
      <p:pic>
        <p:nvPicPr>
          <p:cNvPr id="20" name="Picture 7" descr="new-orleans-flooding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76" y="1931362"/>
            <a:ext cx="2558420" cy="1639522"/>
          </a:xfrm>
          <a:prstGeom prst="rect">
            <a:avLst/>
          </a:prstGeom>
        </p:spPr>
      </p:pic>
      <p:pic>
        <p:nvPicPr>
          <p:cNvPr id="21" name="Picture 8" descr="tohok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02" y="4604542"/>
            <a:ext cx="2261898" cy="1313350"/>
          </a:xfrm>
          <a:prstGeom prst="rect">
            <a:avLst/>
          </a:prstGeom>
        </p:spPr>
      </p:pic>
      <p:sp>
        <p:nvSpPr>
          <p:cNvPr id="22" name="TextBox 9"/>
          <p:cNvSpPr txBox="1"/>
          <p:nvPr/>
        </p:nvSpPr>
        <p:spPr>
          <a:xfrm>
            <a:off x="372533" y="1508438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Indonesian Tsunami</a:t>
            </a:r>
          </a:p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2004</a:t>
            </a:r>
            <a:endParaRPr lang="en-US" b="1" kern="1200" dirty="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3296376" y="1508438"/>
            <a:ext cx="255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Hurricane Katrina</a:t>
            </a:r>
          </a:p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2005</a:t>
            </a:r>
            <a:endParaRPr lang="en-US" b="1" kern="1200" dirty="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279131" y="1508438"/>
            <a:ext cx="263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err="1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Deepwater</a:t>
            </a: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 Horizon</a:t>
            </a:r>
          </a:p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2009</a:t>
            </a:r>
            <a:endParaRPr lang="en-US" b="1" kern="1200" dirty="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5154902" y="3895994"/>
            <a:ext cx="226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Tohoku Tsunami</a:t>
            </a:r>
          </a:p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2011</a:t>
            </a:r>
            <a:endParaRPr lang="en-US" b="1" kern="1200" dirty="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658383" y="3880388"/>
            <a:ext cx="234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Haiti Earthquake</a:t>
            </a:r>
          </a:p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2010</a:t>
            </a:r>
            <a:endParaRPr lang="en-US" b="1" kern="1200" dirty="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118533" y="6336223"/>
            <a:ext cx="853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Photo credits: 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  <a:hlinkClick r:id="rId7"/>
              </a:rPr>
              <a:t>www.nationalgeographic.com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; 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  <a:hlinkClick r:id="rId8"/>
              </a:rPr>
              <a:t>www.mediamythalert.com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; 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  <a:hlinkClick r:id="rId9"/>
              </a:rPr>
              <a:t>www.tampabay.com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; 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  <a:hlinkClick r:id="rId10"/>
              </a:rPr>
              <a:t>www.manongeo.wordpress.com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; 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  <a:hlinkClick r:id="rId11"/>
              </a:rPr>
              <a:t>www.japansociety.org.uk</a:t>
            </a:r>
            <a:r>
              <a:rPr lang="en-US" sz="900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.  </a:t>
            </a:r>
            <a:endParaRPr lang="en-US" sz="900" kern="1200" dirty="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857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Logo Char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718827"/>
            <a:ext cx="648072" cy="6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2959"/>
            <a:ext cx="1368152" cy="6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2241905" y="115889"/>
            <a:ext cx="47942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6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Recovery Observatory – the idea</a:t>
            </a:r>
            <a:endParaRPr kumimoji="0" lang="en-US" altLang="fr-FR" sz="26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539552" y="3068960"/>
            <a:ext cx="8064500" cy="32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Space agencies already organize the emergency response after disasters (International Charter) …</a:t>
            </a: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… But have little or no coordination for the post-crisis part of the disaster management cycle</a:t>
            </a: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altLang="fr-FR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588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 CEOS initiative (Working Group Disaster,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WG currently led by CNES)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EC740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Triggered through lessons learned by CNES from </a:t>
            </a:r>
            <a:r>
              <a:rPr kumimoji="0" lang="en-US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Kal-Haiti</a:t>
            </a:r>
            <a:r>
              <a:rPr kumimoji="0" lang="en-US" alt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project (precursor of a Recovery Observatory) after 2010’s earthquake in Haiti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" name="Pentagon 4"/>
          <p:cNvSpPr/>
          <p:nvPr/>
        </p:nvSpPr>
        <p:spPr bwMode="auto">
          <a:xfrm>
            <a:off x="1115616" y="1488638"/>
            <a:ext cx="828722" cy="254000"/>
          </a:xfrm>
          <a:prstGeom prst="homePlate">
            <a:avLst/>
          </a:prstGeom>
          <a:solidFill>
            <a:srgbClr val="00A7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Response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Pentagon 5"/>
          <p:cNvSpPr/>
          <p:nvPr/>
        </p:nvSpPr>
        <p:spPr bwMode="auto">
          <a:xfrm>
            <a:off x="1939030" y="1490007"/>
            <a:ext cx="5400000" cy="254000"/>
          </a:xfrm>
          <a:prstGeom prst="homePlate">
            <a:avLst/>
          </a:prstGeom>
          <a:solidFill>
            <a:srgbClr val="00A7E3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Recovery Observatory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1115616" y="114991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Disaster (weeks)</a:t>
            </a:r>
            <a:endParaRPr lang="en-US" sz="1600" b="1" kern="1200" dirty="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3826683" y="1160095"/>
            <a:ext cx="181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EC7405"/>
                </a:solidFill>
                <a:latin typeface="Calibri" pitchFamily="34" charset="0"/>
                <a:ea typeface="+mn-ea"/>
                <a:cs typeface="Arial" pitchFamily="34" charset="0"/>
              </a:rPr>
              <a:t>Recovery(years)</a:t>
            </a:r>
            <a:endParaRPr lang="en-US" sz="1600" b="1" kern="1200" dirty="0">
              <a:solidFill>
                <a:srgbClr val="EC7405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22" name="ceos_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4221" y="2013549"/>
            <a:ext cx="1600245" cy="549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3" y="2339453"/>
            <a:ext cx="760117" cy="4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80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039679" y="248236"/>
            <a:ext cx="50990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600" b="1" i="0" u="none" strike="noStrike" kern="0" cap="none" spc="0" normalizeH="0" baseline="0" noProof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Recovery Observatory – Objective</a:t>
            </a:r>
            <a:endParaRPr kumimoji="0" lang="en-US" altLang="fr-FR" sz="26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539552" y="1412776"/>
            <a:ext cx="80645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Demonstrate the </a:t>
            </a:r>
            <a:r>
              <a:rPr kumimoji="0" lang="en-US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value of using satellite </a:t>
            </a: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Earth Observations to support Recovery from a major disaster: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Assessment of damages, reconstruction planning,  reconstruction monitoring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Establish </a:t>
            </a:r>
            <a:r>
              <a:rPr kumimoji="0" lang="en-US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institutional relationships </a:t>
            </a: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between CEOS and stakeholders from the international recovery community.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GB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World Bank</a:t>
            </a:r>
            <a:r>
              <a:rPr kumimoji="0" lang="en-GB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: </a:t>
            </a:r>
            <a:r>
              <a:rPr kumimoji="0" lang="en-US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Global Facility For Disaster Reduction and Recovery </a:t>
            </a:r>
            <a:r>
              <a:rPr kumimoji="0" lang="en-GB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(GFDRR), 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United Nations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: Development Programme (</a:t>
            </a:r>
            <a:r>
              <a:rPr kumimoji="0" lang="en-GB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UNDP)  En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vironment Programme (</a:t>
            </a:r>
            <a:r>
              <a:rPr kumimoji="0" lang="en-GB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UNEP) 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Gouvernemental and non- gouvernemental organisations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Red Cross/Red Crescent Societies (IFRC) Office for the Coordination of Humanitarian Affairs  (OCHA)</a:t>
            </a:r>
            <a:endParaRPr kumimoji="0" lang="en-GB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Promote innovation </a:t>
            </a: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around high-technology </a:t>
            </a:r>
            <a:b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applications to support recovery.</a:t>
            </a:r>
            <a:endParaRPr kumimoji="0" lang="en-US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308725" y="4837695"/>
            <a:ext cx="2835275" cy="2020305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kern="1200" smtClean="0">
                <a:solidFill>
                  <a:srgbClr val="EC7405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Figure 1:Jacmel buildings classification</a:t>
            </a:r>
            <a:endParaRPr lang="en-GB" kern="1200" smtClean="0">
              <a:solidFill>
                <a:srgbClr val="EC740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71802" y="6286520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GB" i="1" kern="1200" dirty="0" err="1" smtClean="0">
                <a:solidFill>
                  <a:srgbClr val="808080">
                    <a:lumMod val="50000"/>
                  </a:srgbClr>
                </a:solidFill>
                <a:latin typeface="Calibri" pitchFamily="34" charset="0"/>
                <a:ea typeface="+mn-ea"/>
                <a:cs typeface="Arial" pitchFamily="34" charset="0"/>
              </a:rPr>
              <a:t>Jacmel</a:t>
            </a:r>
            <a:r>
              <a:rPr lang="en-GB" i="1" kern="1200" dirty="0" smtClean="0">
                <a:solidFill>
                  <a:srgbClr val="808080">
                    <a:lumMod val="50000"/>
                  </a:srgbClr>
                </a:solidFill>
                <a:latin typeface="Calibri" pitchFamily="34" charset="0"/>
                <a:ea typeface="+mn-ea"/>
                <a:cs typeface="Arial" pitchFamily="34" charset="0"/>
              </a:rPr>
              <a:t> buildings classification</a:t>
            </a:r>
            <a:endParaRPr lang="fr-FR" kern="1200" dirty="0">
              <a:solidFill>
                <a:srgbClr val="808080">
                  <a:lumMod val="50000"/>
                </a:srgb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80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179558" y="168796"/>
            <a:ext cx="5566857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Recovery Observatory – Objective</a:t>
            </a:r>
            <a:endParaRPr kumimoji="0" lang="en-US" altLang="fr-FR" sz="26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539552" y="1412776"/>
            <a:ext cx="80645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Demonstrate the </a:t>
            </a:r>
            <a:r>
              <a:rPr kumimoji="0" lang="en-US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value of using satellite </a:t>
            </a: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Earth Observations to support Recovery from a major disaster: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Assessment of damages, reconstruction planning,  reconstruction monitoring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Establish </a:t>
            </a:r>
            <a:r>
              <a:rPr kumimoji="0" lang="en-US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institutional relationships </a:t>
            </a: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between CEOS and stakeholders from the international recovery community.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GB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World Bank</a:t>
            </a:r>
            <a:r>
              <a:rPr kumimoji="0" lang="en-GB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: </a:t>
            </a:r>
            <a:r>
              <a:rPr kumimoji="0" lang="en-US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Global Facility For Disaster Reduction and Recovery </a:t>
            </a:r>
            <a:r>
              <a:rPr kumimoji="0" lang="en-GB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(GFDRR), 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United Nations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: Development Programme (</a:t>
            </a:r>
            <a:r>
              <a:rPr kumimoji="0" lang="en-GB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UNDP)  En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vironment Programme (</a:t>
            </a:r>
            <a:r>
              <a:rPr kumimoji="0" lang="en-GB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UNEP) </a:t>
            </a: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Gouvernemental and non- gouvernemental organisations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Red Cross/Red Crescent Societies (IFRC) Office for the Coordination of Humanitarian Affairs  (OCHA)</a:t>
            </a:r>
            <a:endParaRPr kumimoji="0" lang="en-GB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alt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Promote innovation </a:t>
            </a: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around high-technology </a:t>
            </a:r>
            <a:b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en-US" alt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applications to support recovery.</a:t>
            </a:r>
            <a:endParaRPr kumimoji="0" lang="en-US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308725" y="4837695"/>
            <a:ext cx="2835275" cy="2020305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kern="1200" smtClean="0">
                <a:solidFill>
                  <a:srgbClr val="EC7405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Figure 1:Jacmel buildings classification</a:t>
            </a:r>
            <a:endParaRPr lang="en-GB" kern="1200" smtClean="0">
              <a:solidFill>
                <a:srgbClr val="EC740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71802" y="6286520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GB" i="1" kern="1200" dirty="0" err="1" smtClean="0">
                <a:solidFill>
                  <a:srgbClr val="808080">
                    <a:lumMod val="50000"/>
                  </a:srgbClr>
                </a:solidFill>
                <a:latin typeface="Calibri" pitchFamily="34" charset="0"/>
                <a:ea typeface="+mn-ea"/>
                <a:cs typeface="Arial" pitchFamily="34" charset="0"/>
              </a:rPr>
              <a:t>Jacmel</a:t>
            </a:r>
            <a:r>
              <a:rPr lang="en-GB" i="1" kern="1200" dirty="0" smtClean="0">
                <a:solidFill>
                  <a:srgbClr val="808080">
                    <a:lumMod val="50000"/>
                  </a:srgbClr>
                </a:solidFill>
                <a:latin typeface="Calibri" pitchFamily="34" charset="0"/>
                <a:ea typeface="+mn-ea"/>
                <a:cs typeface="Arial" pitchFamily="34" charset="0"/>
              </a:rPr>
              <a:t> buildings classification</a:t>
            </a:r>
            <a:endParaRPr lang="fr-FR" kern="1200" dirty="0">
              <a:solidFill>
                <a:srgbClr val="808080">
                  <a:lumMod val="50000"/>
                </a:srgb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80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gray">
          <a:xfrm>
            <a:off x="2339949" y="24063"/>
            <a:ext cx="4824338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Recovery Observatory  : Rationale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539750" y="1628775"/>
            <a:ext cx="806450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Duration of  a RO instance ≈ 3 years</a:t>
            </a: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Plan coordinated acquisitions to support: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Damage assessment (built areas, natural resources);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Reconstruction planning;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Reconstruction monitoring;</a:t>
            </a: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63538" marR="0" lvl="2" indent="-1778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Tx/>
              <a:buFont typeface="Wingdings 2" pitchFamily="18" charset="2"/>
              <a:buChar char="è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Install a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DotCloud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 instance (collaborative web IT workspace) to share products and user data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184150" marR="0" lvl="1" indent="-1809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364088" y="1572786"/>
            <a:ext cx="3600400" cy="826398"/>
            <a:chOff x="5364088" y="1572786"/>
            <a:chExt cx="3600400" cy="826398"/>
          </a:xfrm>
        </p:grpSpPr>
        <p:pic>
          <p:nvPicPr>
            <p:cNvPr id="12" name="Imag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746650" y="1572786"/>
              <a:ext cx="2835275" cy="56007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364088" y="2132856"/>
              <a:ext cx="3600400" cy="2663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Monitoring of grouping of people and camps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403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WGISS implication</a:t>
            </a:r>
            <a:endParaRPr sz="4000" b="1" dirty="0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JPG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3253"/>
            <a:ext cx="1322388" cy="10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61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 bwMode="gray">
          <a:xfrm>
            <a:off x="535739" y="1371600"/>
            <a:ext cx="806450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defTabSz="914400">
              <a:spcAft>
                <a:spcPts val="1800"/>
              </a:spcAft>
              <a:buClr>
                <a:srgbClr val="EC7405"/>
              </a:buClr>
            </a:pPr>
            <a:r>
              <a:rPr lang="en-US" smtClean="0">
                <a:latin typeface="Calibri"/>
                <a:cs typeface="Arial"/>
              </a:rPr>
              <a:t>End 2013 </a:t>
            </a:r>
            <a:r>
              <a:rPr lang="en-US" dirty="0">
                <a:latin typeface="Calibri"/>
                <a:cs typeface="Arial"/>
              </a:rPr>
              <a:t>- Proposal </a:t>
            </a:r>
            <a:r>
              <a:rPr lang="en-US" dirty="0">
                <a:latin typeface="Calibri"/>
                <a:cs typeface="Arial"/>
              </a:rPr>
              <a:t>from the </a:t>
            </a:r>
            <a:r>
              <a:rPr lang="en-US" dirty="0">
                <a:latin typeface="Calibri"/>
                <a:cs typeface="Arial"/>
              </a:rPr>
              <a:t>CEOS </a:t>
            </a:r>
            <a:r>
              <a:rPr lang="en-US" dirty="0">
                <a:latin typeface="Calibri"/>
                <a:cs typeface="Arial"/>
              </a:rPr>
              <a:t>Recovery Observatory Oversight Team </a:t>
            </a:r>
            <a:r>
              <a:rPr lang="en-US" dirty="0">
                <a:latin typeface="Calibri"/>
                <a:cs typeface="Arial"/>
              </a:rPr>
              <a:t>(</a:t>
            </a:r>
            <a:r>
              <a:rPr lang="en-US" dirty="0">
                <a:latin typeface="Calibri"/>
                <a:cs typeface="Arial"/>
              </a:rPr>
              <a:t>ASI, CNES, ESA, JAXA, </a:t>
            </a:r>
            <a:r>
              <a:rPr lang="en-US" dirty="0">
                <a:latin typeface="Calibri"/>
                <a:cs typeface="Arial"/>
              </a:rPr>
              <a:t>NASA</a:t>
            </a:r>
            <a:r>
              <a:rPr lang="en-US" dirty="0" smtClean="0">
                <a:latin typeface="Calibri"/>
                <a:cs typeface="Arial"/>
              </a:rPr>
              <a:t>)</a:t>
            </a:r>
            <a:endParaRPr lang="en-US" dirty="0">
              <a:latin typeface="Calibri"/>
              <a:cs typeface="Arial"/>
            </a:endParaRPr>
          </a:p>
          <a:p>
            <a:pPr lvl="1" defTabSz="914400">
              <a:spcAft>
                <a:spcPts val="1800"/>
              </a:spcAft>
              <a:buClr>
                <a:srgbClr val="EC7405"/>
              </a:buClr>
            </a:pPr>
            <a:r>
              <a:rPr lang="en-US" dirty="0">
                <a:latin typeface="Calibri"/>
                <a:cs typeface="Arial"/>
              </a:rPr>
              <a:t>13/02/2014 – proposal from WGISS to contribute to the development of the Recovery </a:t>
            </a:r>
            <a:r>
              <a:rPr lang="en-US" dirty="0" smtClean="0">
                <a:latin typeface="Calibri"/>
                <a:cs typeface="Arial"/>
              </a:rPr>
              <a:t>Observatory</a:t>
            </a:r>
            <a:endParaRPr lang="en-US" dirty="0">
              <a:latin typeface="Calibri"/>
              <a:cs typeface="Arial"/>
            </a:endParaRPr>
          </a:p>
          <a:p>
            <a:pPr lvl="1" defTabSz="914400">
              <a:spcAft>
                <a:spcPts val="1800"/>
              </a:spcAft>
              <a:buClr>
                <a:srgbClr val="EC7405"/>
              </a:buClr>
            </a:pPr>
            <a:r>
              <a:rPr lang="en-US" dirty="0">
                <a:latin typeface="Calibri"/>
                <a:cs typeface="Arial"/>
              </a:rPr>
              <a:t>18/03/2014 – participation to WG disaster meeting in Paris to discuss on the </a:t>
            </a:r>
            <a:r>
              <a:rPr lang="en-US" dirty="0" smtClean="0">
                <a:latin typeface="Calibri"/>
                <a:cs typeface="Arial"/>
              </a:rPr>
              <a:t>project</a:t>
            </a:r>
            <a:endParaRPr lang="en-US" dirty="0">
              <a:latin typeface="Calibri"/>
              <a:cs typeface="Arial"/>
            </a:endParaRPr>
          </a:p>
          <a:p>
            <a:pPr lvl="1" defTabSz="914400">
              <a:spcAft>
                <a:spcPts val="1800"/>
              </a:spcAft>
              <a:buClr>
                <a:srgbClr val="EC7405"/>
              </a:buClr>
            </a:pPr>
            <a:r>
              <a:rPr lang="en-US" dirty="0">
                <a:latin typeface="Calibri"/>
                <a:cs typeface="Arial"/>
              </a:rPr>
              <a:t>20/03/2014 – presentation of the project in WGISS37 (Florida) </a:t>
            </a:r>
            <a:r>
              <a:rPr lang="en-US" dirty="0" smtClean="0">
                <a:latin typeface="Calibri"/>
                <a:cs typeface="Arial"/>
              </a:rPr>
              <a:t>meeting</a:t>
            </a:r>
            <a:endParaRPr lang="en-US" dirty="0">
              <a:latin typeface="Calibri"/>
              <a:cs typeface="Arial"/>
            </a:endParaRPr>
          </a:p>
          <a:p>
            <a:pPr lvl="1" defTabSz="914400">
              <a:spcAft>
                <a:spcPts val="1800"/>
              </a:spcAft>
              <a:buClr>
                <a:srgbClr val="EC7405"/>
              </a:buClr>
            </a:pPr>
            <a:r>
              <a:rPr lang="en-US" dirty="0">
                <a:latin typeface="Calibri"/>
                <a:cs typeface="Arial"/>
              </a:rPr>
              <a:t>11/07/2014 – kick-off with THALES &amp; AKKA </a:t>
            </a:r>
            <a:r>
              <a:rPr lang="en-US" dirty="0" smtClean="0">
                <a:latin typeface="Calibri"/>
                <a:cs typeface="Arial"/>
              </a:rPr>
              <a:t>companies</a:t>
            </a:r>
            <a:endParaRPr lang="en-US" dirty="0">
              <a:latin typeface="Calibri"/>
              <a:cs typeface="Arial"/>
            </a:endParaRPr>
          </a:p>
          <a:p>
            <a:pPr lvl="1" defTabSz="914400">
              <a:spcAft>
                <a:spcPts val="1800"/>
              </a:spcAft>
              <a:buClr>
                <a:srgbClr val="EC7405"/>
              </a:buClr>
            </a:pPr>
            <a:r>
              <a:rPr lang="en-US" dirty="0">
                <a:latin typeface="Calibri"/>
                <a:cs typeface="Arial"/>
              </a:rPr>
              <a:t>WGISS38 (Russia) &amp; WGIS39 (Japan) : technical discussions with our technical support </a:t>
            </a:r>
            <a:r>
              <a:rPr lang="en-US" dirty="0" smtClean="0">
                <a:latin typeface="Calibri"/>
                <a:cs typeface="Arial"/>
              </a:rPr>
              <a:t>AKKA</a:t>
            </a:r>
            <a:endParaRPr lang="en-US" dirty="0">
              <a:latin typeface="Calibri"/>
              <a:cs typeface="Arial"/>
            </a:endParaRPr>
          </a:p>
          <a:p>
            <a:pPr lvl="1" defTabSz="914400">
              <a:spcAft>
                <a:spcPts val="1800"/>
              </a:spcAft>
              <a:buClr>
                <a:srgbClr val="EC7405"/>
              </a:buClr>
            </a:pPr>
            <a:r>
              <a:rPr lang="en-US" dirty="0">
                <a:latin typeface="Calibri"/>
                <a:cs typeface="Arial"/>
              </a:rPr>
              <a:t>01/01/2015 – Delivery of the 1st version of the Recovery </a:t>
            </a:r>
            <a:r>
              <a:rPr lang="en-US" dirty="0" smtClean="0">
                <a:latin typeface="Calibri"/>
                <a:cs typeface="Arial"/>
              </a:rPr>
              <a:t>Observatory</a:t>
            </a:r>
            <a:endParaRPr lang="en-US" dirty="0">
              <a:latin typeface="Calibri"/>
              <a:cs typeface="Arial"/>
            </a:endParaRPr>
          </a:p>
          <a:p>
            <a:pPr lvl="1" defTabSz="914400">
              <a:spcAft>
                <a:spcPts val="1800"/>
              </a:spcAft>
              <a:buClr>
                <a:srgbClr val="EC7405"/>
              </a:buClr>
            </a:pPr>
            <a:r>
              <a:rPr lang="en-US" dirty="0">
                <a:latin typeface="Calibri"/>
                <a:cs typeface="Arial"/>
              </a:rPr>
              <a:t>15/08/2015 – Delivery of the complete version of the Recovery Observatory</a:t>
            </a:r>
            <a:endParaRPr lang="en-US" dirty="0">
              <a:latin typeface="Calibr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gray">
          <a:xfrm>
            <a:off x="2339949" y="24063"/>
            <a:ext cx="4824338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2BFE8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eftist Mono Serif" pitchFamily="2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2BFE8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/>
              </a:rPr>
              <a:t>Recovery Observatory  : Planning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2BFE8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161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9570</TotalTime>
  <Words>1026</Words>
  <Application>Microsoft Office PowerPoint</Application>
  <PresentationFormat>Affichage à l'écran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Default</vt:lpstr>
      <vt:lpstr>Recovery Observatory</vt:lpstr>
      <vt:lpstr>The concept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WGISS implication</vt:lpstr>
      <vt:lpstr>Présentation PowerPoint</vt:lpstr>
      <vt:lpstr>Présentation PowerPoint</vt:lpstr>
      <vt:lpstr>Main features of what has been developed</vt:lpstr>
      <vt:lpstr>Présentation PowerPoint</vt:lpstr>
      <vt:lpstr>Présentation PowerPoint</vt:lpstr>
      <vt:lpstr>Design and COTS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morenor</cp:lastModifiedBy>
  <cp:revision>34</cp:revision>
  <dcterms:modified xsi:type="dcterms:W3CDTF">2015-09-29T05:38:12Z</dcterms:modified>
</cp:coreProperties>
</file>