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</p:sldMasterIdLst>
  <p:notesMasterIdLst>
    <p:notesMasterId r:id="rId18"/>
  </p:notesMasterIdLst>
  <p:handoutMasterIdLst>
    <p:handoutMasterId r:id="rId19"/>
  </p:handoutMasterIdLst>
  <p:sldIdLst>
    <p:sldId id="256" r:id="rId3"/>
    <p:sldId id="284" r:id="rId4"/>
    <p:sldId id="432" r:id="rId5"/>
    <p:sldId id="434" r:id="rId6"/>
    <p:sldId id="448" r:id="rId7"/>
    <p:sldId id="436" r:id="rId8"/>
    <p:sldId id="468" r:id="rId9"/>
    <p:sldId id="469" r:id="rId10"/>
    <p:sldId id="442" r:id="rId11"/>
    <p:sldId id="470" r:id="rId12"/>
    <p:sldId id="457" r:id="rId13"/>
    <p:sldId id="463" r:id="rId14"/>
    <p:sldId id="433" r:id="rId15"/>
    <p:sldId id="440" r:id="rId16"/>
    <p:sldId id="35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767" autoAdjust="0"/>
  </p:normalViewPr>
  <p:slideViewPr>
    <p:cSldViewPr snapToGrid="0" snapToObjects="1">
      <p:cViewPr varScale="1">
        <p:scale>
          <a:sx n="88" d="100"/>
          <a:sy n="88" d="100"/>
        </p:scale>
        <p:origin x="20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EFFC9-C591-1B40-A90E-913A97575D53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C8926-6A51-8847-A0B4-7879E684D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6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E55BF-60C1-674E-8017-4F57F3F820D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E79B-F421-0B41-9979-6BFE14F3B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74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43861" y="2456050"/>
            <a:ext cx="196865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912754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>
                <a:ln>
                  <a:prstDash val="solid"/>
                </a:ln>
                <a:solidFill>
                  <a:srgbClr val="000000"/>
                </a:solidFill>
              </a:rPr>
              <a:t>GSDI Liaison’s report for CEOS WGISS 39 Meeting hosted by JAXA, Tsukuba, Japan, 11-15 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23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57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27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71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18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20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055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721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300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0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763000" y="4080933"/>
            <a:ext cx="201706" cy="20452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073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1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38912"/>
            <a:ext cx="7881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GSDI Liaison’s report for CEOS WGISS 39 Meeting hosted by JAXA, Tsukuba, Japan, 11-15 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UNAGI embléma világos alapra.jpg"/>
          <p:cNvPicPr>
            <a:picLocks noChangeAspect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160" y="6300751"/>
            <a:ext cx="1179857" cy="476321"/>
          </a:xfrm>
          <a:prstGeom prst="rect">
            <a:avLst/>
          </a:prstGeom>
        </p:spPr>
      </p:pic>
      <p:pic>
        <p:nvPicPr>
          <p:cNvPr id="10" name="Picture 9" descr="GSDIlogo2G.jpg"/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777" y="81650"/>
            <a:ext cx="2264240" cy="66684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9" y="6402387"/>
            <a:ext cx="74949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66F0-26FE-CD4D-8923-0D0124D9C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5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iq.hu" TargetMode="External"/><Relationship Id="rId2" Type="http://schemas.openxmlformats.org/officeDocument/2006/relationships/hyperlink" Target="mailto:kakonyi@geoiq.hu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rdsi.jrc.ec.europa.eu" TargetMode="External"/><Relationship Id="rId2" Type="http://schemas.openxmlformats.org/officeDocument/2006/relationships/hyperlink" Target="http://danube-region.eu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hyperlink" Target="http://www.danube-forum-ulm.eu/danube-forum-ul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rdsi.jrc.ec.europa.eu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c.europa.eu/jrc/en/research/crosscutting-activities/danube-strategy" TargetMode="External"/><Relationship Id="rId4" Type="http://schemas.openxmlformats.org/officeDocument/2006/relationships/hyperlink" Target="http://www.danube-region.eu/about/key-document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afkovacs@ctinno.eu" TargetMode="External"/><Relationship Id="rId3" Type="http://schemas.openxmlformats.org/officeDocument/2006/relationships/hyperlink" Target="http://gsdi.org/" TargetMode="External"/><Relationship Id="rId7" Type="http://schemas.openxmlformats.org/officeDocument/2006/relationships/hyperlink" Target="http://www.eurogi.eu/" TargetMode="External"/><Relationship Id="rId2" Type="http://schemas.openxmlformats.org/officeDocument/2006/relationships/hyperlink" Target="mailto:rlonghorn@gsdi.org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Bruce.McCormack@eurogi.org" TargetMode="External"/><Relationship Id="rId5" Type="http://schemas.openxmlformats.org/officeDocument/2006/relationships/hyperlink" Target="mailto:phargitai@geoadat.hu" TargetMode="External"/><Relationship Id="rId4" Type="http://schemas.openxmlformats.org/officeDocument/2006/relationships/hyperlink" Target="http://www.linkedin.com/groups/GSDI-Association-379498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di.org/node/1700" TargetMode="External"/><Relationship Id="rId2" Type="http://schemas.openxmlformats.org/officeDocument/2006/relationships/hyperlink" Target="http://digitalearth2015.ca/workshops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di.org/newsletters" TargetMode="External"/><Relationship Id="rId2" Type="http://schemas.openxmlformats.org/officeDocument/2006/relationships/hyperlink" Target="http://giknet.or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gsdi.org/publication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eurogi.org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esummit.org/summit-2015/" TargetMode="External"/><Relationship Id="rId2" Type="http://schemas.openxmlformats.org/officeDocument/2006/relationships/hyperlink" Target="http://www.eurogi.org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hyperlink" Target="http://www.gsdi.org/node/1701" TargetMode="External"/><Relationship Id="rId4" Type="http://schemas.openxmlformats.org/officeDocument/2006/relationships/hyperlink" Target="http://www.ecocitybuilders.org/what-we-do/intl-conference-series/abu-dhabi-2015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eurogi.or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irlogi.ie/gis-ireland-2015-programme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90326"/>
            <a:ext cx="5740401" cy="10858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Liaison’s Report</a:t>
            </a:r>
            <a:br>
              <a:rPr lang="en-US" b="1" dirty="0" smtClean="0"/>
            </a:br>
            <a:r>
              <a:rPr lang="en-US" b="1" dirty="0" smtClean="0"/>
              <a:t>on GSDI Association</a:t>
            </a: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dirty="0" smtClean="0"/>
              <a:t>An update on selected activities since WGISS-39 (May 2015)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399" y="4928828"/>
            <a:ext cx="5601874" cy="1693631"/>
          </a:xfrm>
        </p:spPr>
        <p:txBody>
          <a:bodyPr>
            <a:noAutofit/>
          </a:bodyPr>
          <a:lstStyle/>
          <a:p>
            <a:pPr algn="r"/>
            <a:endParaRPr lang="en-US" dirty="0" smtClean="0"/>
          </a:p>
          <a:p>
            <a:r>
              <a:rPr lang="en-US" dirty="0" smtClean="0"/>
              <a:t>with some examples from EUROGI, IRLOGI and HUNAGI</a:t>
            </a:r>
          </a:p>
          <a:p>
            <a:endParaRPr lang="en-US" dirty="0"/>
          </a:p>
          <a:p>
            <a:r>
              <a:rPr lang="en-US" noProof="1" smtClean="0"/>
              <a:t>Dr. Gábor Remetey-Fülöpp      Liaison, GSDI-WGISS</a:t>
            </a:r>
          </a:p>
          <a:p>
            <a:r>
              <a:rPr lang="en-US" noProof="1" smtClean="0"/>
              <a:t>Member, ExCom EUROGI</a:t>
            </a:r>
          </a:p>
          <a:p>
            <a:r>
              <a:rPr lang="en-US" noProof="1" smtClean="0"/>
              <a:t>Past </a:t>
            </a:r>
            <a:r>
              <a:rPr lang="en-US" noProof="1"/>
              <a:t>Secretary-general, HUNAGI</a:t>
            </a:r>
          </a:p>
          <a:p>
            <a:endParaRPr lang="en-US" noProof="1"/>
          </a:p>
          <a:p>
            <a:endParaRPr lang="en-US" noProof="1" smtClean="0"/>
          </a:p>
          <a:p>
            <a:pPr algn="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24083"/>
            <a:ext cx="7349067" cy="501650"/>
          </a:xfrm>
        </p:spPr>
        <p:txBody>
          <a:bodyPr/>
          <a:lstStyle/>
          <a:p>
            <a:pPr algn="l"/>
            <a:r>
              <a:rPr lang="en-US" sz="900" b="0" noProof="1" smtClean="0"/>
              <a:t>GSDI Liaison’s report for CEOS WGISS-40 hosted by UK Space Agency, Harwell Oxford, England, UK 28 Sept – 2 Oct, 2015</a:t>
            </a:r>
            <a:endParaRPr lang="en-US" sz="900" b="0" noProof="1"/>
          </a:p>
        </p:txBody>
      </p:sp>
      <p:pic>
        <p:nvPicPr>
          <p:cNvPr id="7" name="Picture 6" descr="earth-3d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65" y="304802"/>
            <a:ext cx="2658534" cy="26585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1865" y="2963336"/>
            <a:ext cx="1282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dirty="0" smtClean="0"/>
              <a:t>Source: ESA ESRIN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8939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3256"/>
            <a:ext cx="7697735" cy="11430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GSDI National-level member activities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Example: HUNAGI </a:t>
            </a:r>
            <a:r>
              <a:rPr lang="en-US" sz="2400" dirty="0" smtClean="0">
                <a:solidFill>
                  <a:srgbClr val="000000"/>
                </a:solidFill>
              </a:rPr>
              <a:t>(2)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Micro Enterprise for awareness raising and community building. The case of </a:t>
            </a:r>
            <a:r>
              <a:rPr lang="en-US" sz="2000" dirty="0" err="1" smtClean="0">
                <a:solidFill>
                  <a:srgbClr val="000000"/>
                </a:solidFill>
              </a:rPr>
              <a:t>GeoIQ</a:t>
            </a:r>
            <a:r>
              <a:rPr lang="en-US" sz="2000" dirty="0" smtClean="0">
                <a:solidFill>
                  <a:srgbClr val="000000"/>
                </a:solidFill>
              </a:rPr>
              <a:t> Ltd, member of HUNSPACE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88257"/>
            <a:ext cx="6770206" cy="4511132"/>
          </a:xfrm>
        </p:spPr>
        <p:txBody>
          <a:bodyPr/>
          <a:lstStyle/>
          <a:p>
            <a:r>
              <a:rPr lang="en-US" dirty="0" err="1" smtClean="0"/>
              <a:t>Organised</a:t>
            </a:r>
            <a:r>
              <a:rPr lang="en-US" dirty="0" smtClean="0"/>
              <a:t> by </a:t>
            </a:r>
            <a:r>
              <a:rPr lang="en-US" dirty="0" err="1" smtClean="0"/>
              <a:t>GeoIQ</a:t>
            </a:r>
            <a:r>
              <a:rPr lang="en-US" dirty="0" smtClean="0"/>
              <a:t> Ltd and hosted by the </a:t>
            </a:r>
            <a:r>
              <a:rPr lang="en-US" dirty="0" err="1" smtClean="0"/>
              <a:t>Károly</a:t>
            </a:r>
            <a:r>
              <a:rPr lang="en-US" dirty="0" smtClean="0"/>
              <a:t> </a:t>
            </a:r>
            <a:r>
              <a:rPr lang="en-US" dirty="0" err="1" smtClean="0"/>
              <a:t>Róbert</a:t>
            </a:r>
            <a:r>
              <a:rPr lang="en-US" dirty="0" smtClean="0"/>
              <a:t> College </a:t>
            </a:r>
            <a:r>
              <a:rPr lang="en-US" b="1" dirty="0" smtClean="0"/>
              <a:t>the Light-Space-Image 2015 </a:t>
            </a:r>
            <a:r>
              <a:rPr lang="en-US" dirty="0" smtClean="0"/>
              <a:t>event will take place in </a:t>
            </a:r>
            <a:r>
              <a:rPr lang="en-US" dirty="0" err="1" smtClean="0"/>
              <a:t>Gyöngyös</a:t>
            </a:r>
            <a:r>
              <a:rPr lang="en-US" dirty="0" smtClean="0"/>
              <a:t>, 29-30 October. </a:t>
            </a:r>
          </a:p>
          <a:p>
            <a:r>
              <a:rPr lang="en-US" b="1" dirty="0" smtClean="0"/>
              <a:t>Areas addressed: remote sensing, image processing, photogrammetry and </a:t>
            </a:r>
            <a:r>
              <a:rPr lang="en-US" b="1" dirty="0" err="1" smtClean="0"/>
              <a:t>geoinformatics</a:t>
            </a:r>
            <a:endParaRPr lang="en-US" b="1" dirty="0" smtClean="0"/>
          </a:p>
          <a:p>
            <a:r>
              <a:rPr lang="en-US" dirty="0" smtClean="0"/>
              <a:t>The most popular annual discussion forum </a:t>
            </a:r>
            <a:r>
              <a:rPr lang="en-US" dirty="0" err="1" smtClean="0"/>
              <a:t>attracks</a:t>
            </a:r>
            <a:r>
              <a:rPr lang="en-US" dirty="0" smtClean="0"/>
              <a:t> many young professionals  </a:t>
            </a:r>
          </a:p>
          <a:p>
            <a:r>
              <a:rPr lang="en-US" dirty="0" smtClean="0"/>
              <a:t>This year under the spotlight: UAS apps</a:t>
            </a:r>
          </a:p>
          <a:p>
            <a:r>
              <a:rPr lang="en-US" dirty="0" smtClean="0"/>
              <a:t>Information: Managing Director </a:t>
            </a:r>
            <a:r>
              <a:rPr lang="en-US" dirty="0" err="1" smtClean="0"/>
              <a:t>Gábor</a:t>
            </a:r>
            <a:r>
              <a:rPr lang="en-US" dirty="0" smtClean="0"/>
              <a:t> </a:t>
            </a:r>
            <a:r>
              <a:rPr lang="en-US" dirty="0" err="1" smtClean="0"/>
              <a:t>Kákonyi</a:t>
            </a:r>
            <a:r>
              <a:rPr lang="en-US" dirty="0" smtClean="0"/>
              <a:t>, (individual member of HUNAGI) </a:t>
            </a:r>
            <a:r>
              <a:rPr lang="en-US" dirty="0" smtClean="0">
                <a:hlinkClick r:id="rId2"/>
              </a:rPr>
              <a:t>kakonyi@geoiq.hu</a:t>
            </a:r>
            <a:r>
              <a:rPr lang="en-US" dirty="0" smtClean="0"/>
              <a:t> URL: </a:t>
            </a:r>
            <a:r>
              <a:rPr lang="en-US" dirty="0" smtClean="0">
                <a:hlinkClick r:id="rId3"/>
              </a:rPr>
              <a:t>www.geoiq.hu</a:t>
            </a:r>
            <a:r>
              <a:rPr lang="en-US" dirty="0" smtClean="0"/>
              <a:t> 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GSDI Liaison’s report for CEOS WGISS 39 Meeting hosted by JAXA, Tsukuba, Japan, 11-15 May,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68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0" y="1229155"/>
            <a:ext cx="4679289" cy="5651252"/>
          </a:xfrm>
          <a:ln>
            <a:solidFill>
              <a:srgbClr val="990000"/>
            </a:solidFill>
          </a:ln>
        </p:spPr>
        <p:txBody>
          <a:bodyPr>
            <a:noAutofit/>
          </a:bodyPr>
          <a:lstStyle/>
          <a:p>
            <a:r>
              <a:rPr lang="hu-HU" sz="1600" b="1" dirty="0" smtClean="0"/>
              <a:t>GSDI-HUNAGI proposal for ESA Danube Data Cube at WGISS-39 </a:t>
            </a:r>
            <a:r>
              <a:rPr lang="hu-HU" sz="1600" dirty="0" smtClean="0"/>
              <a:t>Tsukuba, Japan May 2015</a:t>
            </a:r>
          </a:p>
          <a:p>
            <a:r>
              <a:rPr lang="hu-HU" sz="1600" b="1" dirty="0" smtClean="0"/>
              <a:t>Presented the idea at the HUNAGI General Assembly   </a:t>
            </a:r>
            <a:r>
              <a:rPr lang="hu-HU" sz="1600" dirty="0" smtClean="0"/>
              <a:t>Budapest, Hungary, May 2015 New Secr-Gen. Dr. György Szabó elected </a:t>
            </a:r>
          </a:p>
          <a:p>
            <a:r>
              <a:rPr lang="hu-HU" sz="1600" b="1" dirty="0" smtClean="0"/>
              <a:t>Presented the idea at the EUROGI General Assembly   </a:t>
            </a:r>
            <a:r>
              <a:rPr lang="hu-HU" sz="1600" dirty="0" smtClean="0"/>
              <a:t>Brussels, May 2015</a:t>
            </a:r>
          </a:p>
          <a:p>
            <a:r>
              <a:rPr lang="en-US" sz="1600" b="1" dirty="0" smtClean="0"/>
              <a:t>I</a:t>
            </a:r>
            <a:r>
              <a:rPr lang="hu-HU" sz="1600" b="1" dirty="0" smtClean="0"/>
              <a:t>ntroducing the idea at the Workshop on Science for the Danube Region Strategy Implementation   </a:t>
            </a:r>
            <a:r>
              <a:rPr lang="hu-HU" sz="1600" dirty="0" smtClean="0"/>
              <a:t>Vienna, July, 2015</a:t>
            </a:r>
          </a:p>
          <a:p>
            <a:r>
              <a:rPr lang="hu-HU" sz="1600" b="1" dirty="0" smtClean="0"/>
              <a:t>Meeting with the Danube Reference Data Service Infrastructure Program Management at EC DG JRC IES DERD Unit </a:t>
            </a:r>
            <a:r>
              <a:rPr lang="hu-HU" sz="1600" dirty="0" smtClean="0"/>
              <a:t>Ispra, July, 2015. Minutes forwarded to ESA</a:t>
            </a:r>
          </a:p>
          <a:p>
            <a:r>
              <a:rPr lang="hu-HU" sz="1600" b="1" dirty="0" smtClean="0"/>
              <a:t>Informing the CWIC Telecon participants</a:t>
            </a:r>
            <a:r>
              <a:rPr lang="hu-HU" sz="1600" dirty="0" smtClean="0"/>
              <a:t> on the preparation done </a:t>
            </a:r>
            <a:r>
              <a:rPr lang="hu-HU" sz="1600" b="1" dirty="0" smtClean="0"/>
              <a:t> </a:t>
            </a:r>
            <a:r>
              <a:rPr lang="hu-HU" sz="1600" dirty="0" smtClean="0"/>
              <a:t>September 2015</a:t>
            </a:r>
          </a:p>
          <a:p>
            <a:endParaRPr lang="hu-HU" sz="1600" b="1" dirty="0" smtClean="0"/>
          </a:p>
          <a:p>
            <a:endParaRPr lang="hu-HU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0153"/>
            <a:ext cx="579437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</a:t>
            </a:r>
            <a:r>
              <a:rPr lang="en-US" sz="2400" dirty="0">
                <a:solidFill>
                  <a:srgbClr val="FF0000"/>
                </a:solidFill>
              </a:rPr>
              <a:t>National-level member activities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Example</a:t>
            </a:r>
            <a:r>
              <a:rPr lang="en-US" sz="2400" dirty="0">
                <a:solidFill>
                  <a:srgbClr val="000000"/>
                </a:solidFill>
              </a:rPr>
              <a:t>: </a:t>
            </a:r>
            <a:r>
              <a:rPr lang="en-US" sz="2400" dirty="0" smtClean="0">
                <a:solidFill>
                  <a:srgbClr val="000000"/>
                </a:solidFill>
              </a:rPr>
              <a:t>HUNAGI (3)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Early evolution of a pilot proposal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9289" y="3072794"/>
            <a:ext cx="4293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 </a:t>
            </a:r>
            <a:r>
              <a:rPr lang="en-US" sz="1200" u="sng" dirty="0" smtClean="0">
                <a:hlinkClick r:id="rId2"/>
              </a:rPr>
              <a:t>http</a:t>
            </a:r>
            <a:r>
              <a:rPr lang="en-US" sz="1200" u="sng" dirty="0">
                <a:hlinkClick r:id="rId2"/>
              </a:rPr>
              <a:t>://danube-region.eu</a:t>
            </a:r>
            <a:r>
              <a:rPr lang="en-US" sz="1200" u="sng" dirty="0" smtClean="0">
                <a:hlinkClick r:id="rId2"/>
              </a:rPr>
              <a:t>/</a:t>
            </a:r>
            <a:r>
              <a:rPr lang="en-US" sz="1200" dirty="0"/>
              <a:t> </a:t>
            </a:r>
            <a:r>
              <a:rPr lang="hu-HU" sz="1200" u="sng" dirty="0" smtClean="0">
                <a:hlinkClick r:id="rId3"/>
              </a:rPr>
              <a:t>http</a:t>
            </a:r>
            <a:r>
              <a:rPr lang="hu-HU" sz="1200" u="sng" dirty="0">
                <a:hlinkClick r:id="rId3"/>
              </a:rPr>
              <a:t>://drdsi.jrc.ec.europa.eu</a:t>
            </a:r>
            <a:r>
              <a:rPr lang="hu-HU" sz="1200" u="sng" dirty="0"/>
              <a:t>  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679289" y="1204522"/>
            <a:ext cx="149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17" name="TextBox 16"/>
          <p:cNvSpPr txBox="1"/>
          <p:nvPr/>
        </p:nvSpPr>
        <p:spPr>
          <a:xfrm>
            <a:off x="2656216" y="50373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4829767" y="3336231"/>
            <a:ext cx="39821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</a:t>
            </a:r>
            <a:r>
              <a:rPr lang="hu-HU" sz="1600" b="1" dirty="0" smtClean="0"/>
              <a:t>ngoing</a:t>
            </a:r>
            <a:r>
              <a:rPr lang="hu-HU" sz="1600" b="1" dirty="0"/>
              <a:t>: </a:t>
            </a:r>
            <a:r>
              <a:rPr lang="hu-HU" sz="1600" dirty="0"/>
              <a:t>Drafting of the proposal with Mirko Albani, ESA ESRIN at WGISS-</a:t>
            </a:r>
            <a:r>
              <a:rPr lang="hu-HU" sz="1600" dirty="0" smtClean="0"/>
              <a:t>40 </a:t>
            </a:r>
          </a:p>
          <a:p>
            <a:r>
              <a:rPr lang="hu-HU" sz="1600" dirty="0" smtClean="0"/>
              <a:t>Harwell Oxford, 28 Sept - 2 Oct</a:t>
            </a:r>
          </a:p>
          <a:p>
            <a:endParaRPr lang="hu-HU" sz="1600" dirty="0" smtClean="0"/>
          </a:p>
          <a:p>
            <a:r>
              <a:rPr lang="hu-HU" sz="1600" b="1" dirty="0" smtClean="0"/>
              <a:t>Involving interested parties from the region</a:t>
            </a:r>
          </a:p>
          <a:p>
            <a:endParaRPr lang="hu-HU" sz="1600" b="1" dirty="0" smtClean="0"/>
          </a:p>
          <a:p>
            <a:r>
              <a:rPr lang="hu-HU" sz="1600" b="1" dirty="0" smtClean="0"/>
              <a:t>Next opportunity:</a:t>
            </a:r>
          </a:p>
          <a:p>
            <a:r>
              <a:rPr lang="hu-HU" sz="1600" dirty="0" smtClean="0"/>
              <a:t>Invitation by Maribor University to deliver the project idea at the EC Forum for major Danube Region stakeholders.   Ulm, October 2015</a:t>
            </a:r>
          </a:p>
          <a:p>
            <a:r>
              <a:rPr lang="en-US" sz="1200" u="sng" dirty="0">
                <a:hlinkClick r:id="rId4"/>
              </a:rPr>
              <a:t>http://www.danube-forum-ulm.eu/danube-forum-ulm</a:t>
            </a:r>
            <a:endParaRPr lang="hu-HU" sz="1200" dirty="0" smtClean="0"/>
          </a:p>
          <a:p>
            <a:endParaRPr lang="hu-HU" sz="1200" dirty="0"/>
          </a:p>
        </p:txBody>
      </p:sp>
      <p:pic>
        <p:nvPicPr>
          <p:cNvPr id="20" name="Picture 19" descr="DiscussionGroup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903" y="755966"/>
            <a:ext cx="2844021" cy="213301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829767" y="1204522"/>
            <a:ext cx="126141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Danube Data Cube idea</a:t>
            </a:r>
          </a:p>
          <a:p>
            <a:pPr algn="r"/>
            <a:endParaRPr lang="en-US" sz="1200" dirty="0"/>
          </a:p>
          <a:p>
            <a:pPr algn="r"/>
            <a:r>
              <a:rPr lang="en-US" sz="1200" dirty="0" smtClean="0"/>
              <a:t>Discussion Group</a:t>
            </a:r>
          </a:p>
          <a:p>
            <a:pPr algn="r"/>
            <a:r>
              <a:rPr lang="en-US" sz="1200" dirty="0" smtClean="0"/>
              <a:t>In Vienna</a:t>
            </a:r>
          </a:p>
          <a:p>
            <a:pPr algn="r"/>
            <a:r>
              <a:rPr lang="en-US" sz="1200" dirty="0"/>
              <a:t>p</a:t>
            </a:r>
            <a:r>
              <a:rPr lang="en-US" sz="1200" dirty="0" smtClean="0"/>
              <a:t>articipated by potential partners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3338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0153"/>
            <a:ext cx="48594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GSDI </a:t>
            </a:r>
            <a:r>
              <a:rPr lang="en-US" sz="2000" dirty="0">
                <a:solidFill>
                  <a:srgbClr val="FF0000"/>
                </a:solidFill>
              </a:rPr>
              <a:t>National-level member activities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000000"/>
                </a:solidFill>
              </a:rPr>
              <a:t>Example</a:t>
            </a:r>
            <a:r>
              <a:rPr lang="en-US" sz="2000" dirty="0">
                <a:solidFill>
                  <a:srgbClr val="000000"/>
                </a:solidFill>
              </a:rPr>
              <a:t>: </a:t>
            </a:r>
            <a:r>
              <a:rPr lang="en-US" sz="2000" dirty="0" smtClean="0">
                <a:solidFill>
                  <a:srgbClr val="000000"/>
                </a:solidFill>
              </a:rPr>
              <a:t>HUNAGI (4)</a:t>
            </a:r>
          </a:p>
          <a:p>
            <a:r>
              <a:rPr lang="en-US" sz="2000" b="1" dirty="0" smtClean="0"/>
              <a:t>Danube Region Strategy</a:t>
            </a:r>
            <a:endParaRPr lang="en-US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7662" y="6327846"/>
            <a:ext cx="73920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Courtesy of </a:t>
            </a:r>
            <a:r>
              <a:rPr lang="en-US" sz="1200" dirty="0" err="1" smtClean="0"/>
              <a:t>Antal</a:t>
            </a:r>
            <a:r>
              <a:rPr lang="en-US" sz="1200" dirty="0" smtClean="0"/>
              <a:t> </a:t>
            </a:r>
            <a:r>
              <a:rPr lang="en-US" sz="1200" dirty="0" err="1"/>
              <a:t>Ferenc</a:t>
            </a:r>
            <a:r>
              <a:rPr lang="en-US" sz="1200" dirty="0"/>
              <a:t> </a:t>
            </a:r>
            <a:r>
              <a:rPr lang="en-US" sz="1200" dirty="0" err="1"/>
              <a:t>Kovács</a:t>
            </a:r>
            <a:r>
              <a:rPr lang="en-US" sz="1200" dirty="0"/>
              <a:t> </a:t>
            </a:r>
            <a:r>
              <a:rPr lang="en-US" sz="1200" dirty="0" smtClean="0"/>
              <a:t>dr.  EC </a:t>
            </a:r>
            <a:r>
              <a:rPr lang="en-US" sz="1200" dirty="0"/>
              <a:t>JRC </a:t>
            </a:r>
            <a:r>
              <a:rPr lang="en-US" sz="1200" dirty="0" smtClean="0"/>
              <a:t>DRDSI </a:t>
            </a:r>
            <a:r>
              <a:rPr lang="en-US" sz="1200" dirty="0" err="1" smtClean="0"/>
              <a:t>Danube_Net</a:t>
            </a:r>
            <a:endParaRPr lang="hu-HU" sz="1200" dirty="0"/>
          </a:p>
        </p:txBody>
      </p:sp>
      <p:pic>
        <p:nvPicPr>
          <p:cNvPr id="9" name="Picture 8" descr="DRparticcoun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942" y="1965773"/>
            <a:ext cx="2226058" cy="16905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662" y="2025134"/>
            <a:ext cx="3967443" cy="3916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Danube Transnational Program </a:t>
            </a:r>
            <a:r>
              <a:rPr lang="en-US" dirty="0" smtClean="0"/>
              <a:t>can </a:t>
            </a:r>
            <a:r>
              <a:rPr lang="en-US" dirty="0"/>
              <a:t>potentially </a:t>
            </a:r>
            <a:r>
              <a:rPr lang="en-US" dirty="0" smtClean="0"/>
              <a:t>provide </a:t>
            </a:r>
            <a:r>
              <a:rPr lang="en-US" dirty="0"/>
              <a:t>funding for the implementation of EUSDR related project proposals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Proposals should fit </a:t>
            </a:r>
            <a:r>
              <a:rPr lang="en-US" dirty="0"/>
              <a:t>well with all the relevant strategic objectives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More details on EUSDR:</a:t>
            </a:r>
            <a:endParaRPr lang="hu-HU" dirty="0"/>
          </a:p>
        </p:txBody>
      </p:sp>
      <p:sp>
        <p:nvSpPr>
          <p:cNvPr id="5" name="TextBox 4"/>
          <p:cNvSpPr txBox="1"/>
          <p:nvPr/>
        </p:nvSpPr>
        <p:spPr>
          <a:xfrm>
            <a:off x="6181596" y="16433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6" name="TextBox 5"/>
          <p:cNvSpPr txBox="1"/>
          <p:nvPr/>
        </p:nvSpPr>
        <p:spPr>
          <a:xfrm>
            <a:off x="27662" y="1317248"/>
            <a:ext cx="861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DRDSI platfom – </a:t>
            </a:r>
            <a:r>
              <a:rPr lang="hu-HU" sz="1600" dirty="0" smtClean="0">
                <a:hlinkClick r:id="rId3"/>
              </a:rPr>
              <a:t>http://</a:t>
            </a:r>
            <a:r>
              <a:rPr lang="hu-HU" sz="1600" u="sng" dirty="0" smtClean="0">
                <a:hlinkClick r:id="rId3"/>
              </a:rPr>
              <a:t>drdsi.jrc.ec.europa.eu</a:t>
            </a:r>
            <a:r>
              <a:rPr lang="hu-HU" sz="1600" u="sng" dirty="0" smtClean="0"/>
              <a:t>   </a:t>
            </a:r>
            <a:r>
              <a:rPr lang="hu-HU" sz="2000" b="1" u="sng" dirty="0"/>
              <a:t/>
            </a:r>
            <a:br>
              <a:rPr lang="hu-HU" sz="2000" b="1" u="sng" dirty="0"/>
            </a:br>
            <a:r>
              <a:rPr lang="hu-HU" sz="2000" b="1" dirty="0"/>
              <a:t>in development, access to over 1700 datasets in the Danube region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80025" y="2025134"/>
            <a:ext cx="16636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200" dirty="0"/>
              <a:t>The Danube Region</a:t>
            </a:r>
          </a:p>
          <a:p>
            <a:pPr algn="ctr"/>
            <a:r>
              <a:rPr lang="hu-HU" sz="1200" dirty="0"/>
              <a:t>14 countries</a:t>
            </a:r>
            <a:r>
              <a:rPr lang="hu-HU" sz="1200" dirty="0" smtClean="0"/>
              <a:t>,</a:t>
            </a:r>
          </a:p>
          <a:p>
            <a:pPr algn="ctr"/>
            <a:r>
              <a:rPr lang="hu-HU" sz="1200" dirty="0" smtClean="0"/>
              <a:t>100 </a:t>
            </a:r>
            <a:r>
              <a:rPr lang="hu-HU" sz="1200" dirty="0"/>
              <a:t>M population </a:t>
            </a:r>
            <a:endParaRPr lang="hu-HU" sz="1200" dirty="0" smtClean="0"/>
          </a:p>
          <a:p>
            <a:pPr algn="ctr"/>
            <a:endParaRPr lang="hu-HU" sz="1200" dirty="0"/>
          </a:p>
          <a:p>
            <a:pPr algn="ctr"/>
            <a:endParaRPr lang="hu-HU" sz="1200" dirty="0" smtClean="0"/>
          </a:p>
          <a:p>
            <a:pPr algn="ctr"/>
            <a:endParaRPr lang="hu-HU" sz="1200" dirty="0"/>
          </a:p>
          <a:p>
            <a:pPr algn="ctr"/>
            <a:endParaRPr lang="hu-HU" sz="1200" dirty="0"/>
          </a:p>
          <a:p>
            <a:pPr algn="ctr"/>
            <a:r>
              <a:rPr lang="hu-HU" sz="1200" dirty="0" smtClean="0"/>
              <a:t>Source: JRC DRDSI</a:t>
            </a:r>
            <a:endParaRPr lang="hu-H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995105" y="2521308"/>
            <a:ext cx="2922837" cy="32316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00"/>
            </a:solidFill>
          </a:ln>
        </p:spPr>
        <p:txBody>
          <a:bodyPr wrap="square" rtlCol="0">
            <a:spAutoFit/>
          </a:bodyPr>
          <a:lstStyle/>
          <a:p>
            <a:pPr marL="342900" indent="-339725">
              <a:spcBef>
                <a:spcPts val="3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National coordinator in Hungary: MoFA</a:t>
            </a:r>
          </a:p>
          <a:p>
            <a:pPr marL="342900" indent="-339725">
              <a:spcBef>
                <a:spcPts val="3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Priority Areas  with Hungarian co-coordination:</a:t>
            </a:r>
          </a:p>
          <a:p>
            <a:pPr marL="341313" indent="-339725">
              <a:spcBef>
                <a:spcPts val="300"/>
              </a:spcBef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PA2: </a:t>
            </a:r>
            <a:r>
              <a:rPr lang="hu-HU" sz="1600" b="1" dirty="0">
                <a:solidFill>
                  <a:srgbClr val="000000"/>
                </a:solidFill>
              </a:rPr>
              <a:t>Sustainable energy </a:t>
            </a:r>
            <a:r>
              <a:rPr lang="hu-HU" sz="1600" dirty="0">
                <a:solidFill>
                  <a:srgbClr val="000000"/>
                </a:solidFill>
              </a:rPr>
              <a:t>–with Chech Republic</a:t>
            </a:r>
          </a:p>
          <a:p>
            <a:pPr marL="341313" indent="-339725">
              <a:spcBef>
                <a:spcPts val="300"/>
              </a:spcBef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PA4: </a:t>
            </a:r>
            <a:r>
              <a:rPr lang="hu-HU" sz="1600" b="1" dirty="0">
                <a:solidFill>
                  <a:srgbClr val="000000"/>
                </a:solidFill>
              </a:rPr>
              <a:t>Water quality </a:t>
            </a:r>
            <a:r>
              <a:rPr lang="hu-HU" sz="1600" dirty="0">
                <a:solidFill>
                  <a:srgbClr val="000000"/>
                </a:solidFill>
              </a:rPr>
              <a:t>–with Slovakia</a:t>
            </a:r>
          </a:p>
          <a:p>
            <a:pPr marL="341313" indent="-339725">
              <a:spcBef>
                <a:spcPts val="300"/>
              </a:spcBef>
              <a:buFont typeface="Arial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PA5: </a:t>
            </a:r>
            <a:r>
              <a:rPr lang="hu-HU" sz="1600" b="1" dirty="0">
                <a:solidFill>
                  <a:srgbClr val="000000"/>
                </a:solidFill>
              </a:rPr>
              <a:t>Environmental risk </a:t>
            </a:r>
            <a:r>
              <a:rPr lang="hu-HU" sz="1600" dirty="0">
                <a:solidFill>
                  <a:srgbClr val="000000"/>
                </a:solidFill>
              </a:rPr>
              <a:t>–with Romania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9038" y="5767454"/>
            <a:ext cx="6303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://www.danube-region.eu/about/key-documents</a:t>
            </a:r>
            <a:r>
              <a:rPr lang="en-US" u="sng" dirty="0" smtClean="0"/>
              <a:t>)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6584" y="978694"/>
            <a:ext cx="7875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hlinkClick r:id="rId5"/>
              </a:rPr>
              <a:t>https://ec.europa.eu/jrc/en/research/crosscutting-activities/danube-strategy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7098118" y="4125615"/>
            <a:ext cx="17455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1600" dirty="0" smtClean="0"/>
              <a:t>CONNECT</a:t>
            </a:r>
          </a:p>
          <a:p>
            <a:pPr algn="r"/>
            <a:r>
              <a:rPr lang="hu-HU" sz="1600" dirty="0" smtClean="0"/>
              <a:t> </a:t>
            </a:r>
          </a:p>
          <a:p>
            <a:pPr algn="r"/>
            <a:r>
              <a:rPr lang="hu-HU" sz="1600" dirty="0" smtClean="0"/>
              <a:t>PROTECT</a:t>
            </a:r>
          </a:p>
          <a:p>
            <a:pPr algn="r"/>
            <a:endParaRPr lang="hu-HU" sz="1600" dirty="0"/>
          </a:p>
          <a:p>
            <a:pPr algn="r"/>
            <a:r>
              <a:rPr lang="hu-HU" sz="1600" dirty="0" smtClean="0"/>
              <a:t>PROSPERITY</a:t>
            </a:r>
          </a:p>
          <a:p>
            <a:pPr algn="r"/>
            <a:endParaRPr lang="hu-HU" sz="1600" dirty="0" smtClean="0"/>
          </a:p>
          <a:p>
            <a:pPr algn="r"/>
            <a:r>
              <a:rPr lang="hu-HU" sz="1600" dirty="0" smtClean="0"/>
              <a:t>REINFORCE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4982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43646" y="1040400"/>
            <a:ext cx="8367852" cy="545278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 smtClean="0"/>
              <a:t>Interoperable spatial data infrastructures and related services are enabling tools for EO applications. 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GSDI and its Regional and Country level members </a:t>
            </a:r>
            <a:r>
              <a:rPr lang="en-US" dirty="0" smtClean="0"/>
              <a:t>are playing active role </a:t>
            </a:r>
            <a:r>
              <a:rPr lang="en-US" b="1" dirty="0" smtClean="0"/>
              <a:t>not only serving and supporting</a:t>
            </a:r>
            <a:r>
              <a:rPr lang="en-US" dirty="0" smtClean="0"/>
              <a:t> EO applications, but also </a:t>
            </a:r>
            <a:r>
              <a:rPr lang="en-US" b="1" dirty="0" smtClean="0"/>
              <a:t>providing awareness raising </a:t>
            </a:r>
            <a:r>
              <a:rPr lang="en-US" dirty="0" smtClean="0"/>
              <a:t>and</a:t>
            </a:r>
            <a:r>
              <a:rPr lang="en-US" b="1" dirty="0" smtClean="0"/>
              <a:t> generating user feedbacks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Non-</a:t>
            </a:r>
            <a:r>
              <a:rPr lang="en-US" dirty="0" err="1" smtClean="0"/>
              <a:t>gov</a:t>
            </a:r>
            <a:r>
              <a:rPr lang="en-US" dirty="0" smtClean="0"/>
              <a:t> SDIs, open source, open data initiatives, UAVs, </a:t>
            </a:r>
            <a:r>
              <a:rPr lang="en-US" dirty="0" err="1" smtClean="0"/>
              <a:t>IoTs</a:t>
            </a:r>
            <a:r>
              <a:rPr lang="en-US" dirty="0" smtClean="0"/>
              <a:t> and indoor positioning open new vistas for innovative solutions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The Danube Region Data Service Infrastructure project offers excellent opportunities </a:t>
            </a:r>
            <a:r>
              <a:rPr lang="en-US" b="1" dirty="0" smtClean="0"/>
              <a:t>to launch a ESA-supported pilot with the aim of the establishment of a Danube Data Cube using WGISS experiences  in a cross-border environment</a:t>
            </a:r>
            <a:r>
              <a:rPr lang="en-US" b="1" dirty="0"/>
              <a:t> </a:t>
            </a:r>
            <a:r>
              <a:rPr lang="en-US" b="1" dirty="0" smtClean="0"/>
              <a:t>for the benefits of decision makers in some selected strategic areas.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72273"/>
            <a:ext cx="1961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Conclusions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6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199" y="845475"/>
            <a:ext cx="8371224" cy="56473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/>
              <a:t>GSDI related updates/contact: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1400" dirty="0" smtClean="0"/>
              <a:t>Roger Longhorn, Secretary</a:t>
            </a:r>
            <a:r>
              <a:rPr lang="hu-HU" sz="1400" dirty="0"/>
              <a:t>-General, </a:t>
            </a:r>
            <a:r>
              <a:rPr lang="hu-HU" sz="1400" dirty="0" smtClean="0"/>
              <a:t>GSDI, </a:t>
            </a:r>
            <a:r>
              <a:rPr lang="hu-HU" sz="1400" dirty="0"/>
              <a:t> </a:t>
            </a:r>
            <a:r>
              <a:rPr lang="hu-HU" sz="1400" dirty="0" smtClean="0"/>
              <a:t>Editor, GSDI &amp; IGS Global Newsletter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u-HU" sz="1200" u="sng" dirty="0" smtClean="0">
                <a:hlinkClick r:id="rId2"/>
              </a:rPr>
              <a:t>rlonghorn@gsdi.org</a:t>
            </a:r>
            <a:r>
              <a:rPr lang="hu-HU" sz="1200" u="sng" dirty="0" smtClean="0"/>
              <a:t>,  </a:t>
            </a:r>
            <a:r>
              <a:rPr lang="hu-HU" sz="1200" u="sng" dirty="0" smtClean="0">
                <a:hlinkClick r:id="rId3"/>
              </a:rPr>
              <a:t>http://gsdi.org, </a:t>
            </a:r>
            <a:r>
              <a:rPr lang="hu-HU" sz="1200" u="sng" dirty="0" smtClean="0"/>
              <a:t> </a:t>
            </a:r>
            <a:r>
              <a:rPr lang="en-US" sz="1200" dirty="0" smtClean="0">
                <a:hlinkClick r:id="rId4"/>
              </a:rPr>
              <a:t>http</a:t>
            </a:r>
            <a:r>
              <a:rPr lang="en-US" sz="1200" dirty="0">
                <a:hlinkClick r:id="rId4"/>
              </a:rPr>
              <a:t>://www.linkedin.com/groups/GSDI-Association-</a:t>
            </a:r>
            <a:r>
              <a:rPr lang="en-US" sz="1200" dirty="0" smtClean="0">
                <a:hlinkClick r:id="rId4"/>
              </a:rPr>
              <a:t>3794985</a:t>
            </a:r>
            <a:endParaRPr lang="hu-HU" sz="1400" u="sng" dirty="0" smtClean="0"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400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 smtClean="0"/>
              <a:t>HUNAGI-related updates/contacts: </a:t>
            </a:r>
          </a:p>
          <a:p>
            <a:pPr marL="0" indent="0">
              <a:spcBef>
                <a:spcPts val="0"/>
              </a:spcBef>
              <a:buNone/>
            </a:pPr>
            <a:endParaRPr lang="hu-HU" sz="1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1400" dirty="0" smtClean="0"/>
              <a:t>Péter Hargitai, Geoadat Ltd.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hlinkClick r:id="rId5"/>
              </a:rPr>
              <a:t>phargitai@</a:t>
            </a:r>
            <a:r>
              <a:rPr lang="en-US" sz="1400" dirty="0" smtClean="0">
                <a:hlinkClick r:id="rId5"/>
              </a:rPr>
              <a:t>geoadat.hu</a:t>
            </a:r>
            <a:r>
              <a:rPr lang="en-US" sz="1400" dirty="0" smtClean="0"/>
              <a:t> </a:t>
            </a: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endParaRPr lang="hu-HU" sz="1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 smtClean="0"/>
              <a:t>EUROGI/IRLOGI related updates/contact:</a:t>
            </a:r>
          </a:p>
          <a:p>
            <a:pPr marL="0" indent="0">
              <a:spcBef>
                <a:spcPts val="0"/>
              </a:spcBef>
              <a:buNone/>
            </a:pPr>
            <a:endParaRPr lang="hu-HU" sz="1400" b="1" dirty="0"/>
          </a:p>
          <a:p>
            <a:pPr marL="0" indent="0">
              <a:spcBef>
                <a:spcPts val="0"/>
              </a:spcBef>
              <a:buNone/>
            </a:pPr>
            <a:r>
              <a:rPr lang="hu-HU" sz="1400" dirty="0" smtClean="0"/>
              <a:t>Bruce McCormack, Vice President, EUROGI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400" dirty="0" smtClean="0">
                <a:hlinkClick r:id="rId6"/>
              </a:rPr>
              <a:t>Bruce.McCormack@eurogi.org</a:t>
            </a:r>
            <a:r>
              <a:rPr lang="hu-HU" sz="1400" dirty="0" smtClean="0"/>
              <a:t>, </a:t>
            </a:r>
            <a:r>
              <a:rPr lang="hu-HU" sz="1400" dirty="0" smtClean="0">
                <a:hlinkClick r:id="rId7"/>
              </a:rPr>
              <a:t> www.eurogi.org</a:t>
            </a:r>
            <a:r>
              <a:rPr lang="hu-HU" sz="1400" dirty="0" smtClean="0"/>
              <a:t>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400" dirty="0" smtClean="0"/>
              <a:t>Domen Mongus, Member, ExCom EUROGI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D</a:t>
            </a:r>
            <a:r>
              <a:rPr lang="hu-HU" sz="1400" dirty="0" smtClean="0"/>
              <a:t>omen.mongus@maribor-uni.si</a:t>
            </a:r>
          </a:p>
          <a:p>
            <a:pPr marL="0" indent="0">
              <a:spcBef>
                <a:spcPts val="0"/>
              </a:spcBef>
              <a:buNone/>
            </a:pPr>
            <a:endParaRPr lang="hu-HU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 smtClean="0"/>
              <a:t>Danube Region Digital Reference Data Service Infrastructure</a:t>
            </a:r>
            <a:endParaRPr lang="hu-HU" sz="1400" b="1" dirty="0"/>
          </a:p>
          <a:p>
            <a:pPr marL="0" indent="0">
              <a:spcBef>
                <a:spcPts val="0"/>
              </a:spcBef>
              <a:buNone/>
            </a:pPr>
            <a:endParaRPr lang="hu-HU" sz="14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/>
              <a:t>Antal</a:t>
            </a:r>
            <a:r>
              <a:rPr lang="en-US" sz="1400" dirty="0"/>
              <a:t> </a:t>
            </a:r>
            <a:r>
              <a:rPr lang="en-US" sz="1400" dirty="0" err="1"/>
              <a:t>Ferenc</a:t>
            </a:r>
            <a:r>
              <a:rPr lang="en-US" sz="1400" dirty="0"/>
              <a:t> </a:t>
            </a:r>
            <a:r>
              <a:rPr lang="en-US" sz="1400" dirty="0" err="1"/>
              <a:t>Kovács</a:t>
            </a:r>
            <a:r>
              <a:rPr lang="en-US" sz="1400" dirty="0"/>
              <a:t> </a:t>
            </a:r>
            <a:r>
              <a:rPr lang="en-US" sz="1400" dirty="0" smtClean="0"/>
              <a:t>dr. EC </a:t>
            </a:r>
            <a:r>
              <a:rPr lang="en-US" sz="1400" dirty="0"/>
              <a:t>JRC </a:t>
            </a:r>
            <a:r>
              <a:rPr lang="en-US" sz="1400" dirty="0" err="1" smtClean="0"/>
              <a:t>Danube_Net</a:t>
            </a: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hlinkClick r:id="rId8"/>
              </a:rPr>
              <a:t>afkovacs@</a:t>
            </a:r>
            <a:r>
              <a:rPr lang="en-US" sz="1400" dirty="0" smtClean="0">
                <a:hlinkClick r:id="rId8"/>
              </a:rPr>
              <a:t>ctinno.eu</a:t>
            </a:r>
            <a:r>
              <a:rPr lang="en-US" sz="1400" dirty="0" smtClean="0"/>
              <a:t> </a:t>
            </a: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endParaRPr lang="hu-HU" sz="1400" dirty="0" smtClean="0"/>
          </a:p>
          <a:p>
            <a:pPr marL="0" indent="0">
              <a:spcBef>
                <a:spcPts val="0"/>
              </a:spcBef>
              <a:buNone/>
            </a:pPr>
            <a:endParaRPr lang="hu-HU" sz="1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199" y="195155"/>
            <a:ext cx="3190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Acknowledgements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269" y="393700"/>
            <a:ext cx="6718531" cy="521147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4000" dirty="0" smtClean="0"/>
              <a:t>Thank you for your attention!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314562" cy="365125"/>
          </a:xfrm>
        </p:spPr>
        <p:txBody>
          <a:bodyPr/>
          <a:lstStyle/>
          <a:p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pic>
        <p:nvPicPr>
          <p:cNvPr id="5" name="Picture 4" descr="ThankYou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9" y="977040"/>
            <a:ext cx="6100891" cy="1938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7269" y="2969713"/>
            <a:ext cx="66625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/>
              <a:t>Photographs taken in: Japan Space Museum in Tsukuba, Reception Hall of ESA ESRIN in Frascati and Internet</a:t>
            </a:r>
            <a:endParaRPr lang="hu-HU" sz="900" dirty="0"/>
          </a:p>
        </p:txBody>
      </p:sp>
      <p:pic>
        <p:nvPicPr>
          <p:cNvPr id="8" name="Picture 7" descr="JPNglob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9" y="977040"/>
            <a:ext cx="1938849" cy="18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199" y="1412099"/>
            <a:ext cx="8367852" cy="486234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GSDI Updates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GSDI Regional level member activities  Example: EUROGI/IRLOGI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GSDI National-level member activities Example: HUNAGI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199" y="-163858"/>
            <a:ext cx="17894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Outline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035762" y="899860"/>
            <a:ext cx="8166305" cy="5838095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President David </a:t>
            </a:r>
            <a:r>
              <a:rPr lang="en-US" sz="8000" dirty="0"/>
              <a:t>Coleman will be presenting the workshop 'Enabling the Next Generation of Spatial Data Infrastructures: New Technologies and </a:t>
            </a:r>
            <a:r>
              <a:rPr lang="en-US" sz="8000" dirty="0" smtClean="0"/>
              <a:t>Concerns’</a:t>
            </a:r>
            <a:r>
              <a:rPr lang="en-US" sz="8000" dirty="0"/>
              <a:t> </a:t>
            </a:r>
            <a:r>
              <a:rPr lang="en-US" sz="8000" dirty="0" smtClean="0"/>
              <a:t>at the </a:t>
            </a:r>
            <a:r>
              <a:rPr lang="en-US" sz="8000" dirty="0"/>
              <a:t>DE </a:t>
            </a:r>
            <a:r>
              <a:rPr lang="en-US" sz="8000" dirty="0" smtClean="0"/>
              <a:t>Summit in Halifax, on 4</a:t>
            </a:r>
            <a:r>
              <a:rPr lang="en-US" sz="8000" baseline="30000" dirty="0" smtClean="0"/>
              <a:t>th</a:t>
            </a:r>
            <a:r>
              <a:rPr lang="en-US" sz="8000" dirty="0" smtClean="0"/>
              <a:t> October </a:t>
            </a:r>
            <a:r>
              <a:rPr lang="en-US" sz="8000" dirty="0" smtClean="0">
                <a:hlinkClick r:id="rId2"/>
              </a:rPr>
              <a:t>http</a:t>
            </a:r>
            <a:r>
              <a:rPr lang="en-US" sz="8000" dirty="0">
                <a:hlinkClick r:id="rId2"/>
              </a:rPr>
              <a:t>://digitalearth2015.ca/workshops</a:t>
            </a:r>
            <a:r>
              <a:rPr lang="en-US" sz="8000" dirty="0" smtClean="0">
                <a:hlinkClick r:id="rId2"/>
              </a:rPr>
              <a:t>/</a:t>
            </a:r>
            <a:r>
              <a:rPr lang="en-US" sz="8000" dirty="0" smtClean="0"/>
              <a:t> </a:t>
            </a:r>
          </a:p>
          <a:p>
            <a:r>
              <a:rPr lang="en-US" sz="8000" dirty="0" smtClean="0"/>
              <a:t>He will sign a </a:t>
            </a:r>
            <a:r>
              <a:rPr lang="en-US" sz="8000" dirty="0"/>
              <a:t>Memorandum of Understanding </a:t>
            </a:r>
            <a:r>
              <a:rPr lang="en-US" sz="8000" dirty="0" smtClean="0"/>
              <a:t>with </a:t>
            </a:r>
            <a:r>
              <a:rPr lang="en-US" sz="8000" dirty="0"/>
              <a:t>the </a:t>
            </a:r>
            <a:r>
              <a:rPr lang="en-US" sz="8000" dirty="0" smtClean="0"/>
              <a:t>International </a:t>
            </a:r>
            <a:r>
              <a:rPr lang="en-US" sz="8000" dirty="0"/>
              <a:t>Society for Digital Earth (ISDE</a:t>
            </a:r>
            <a:r>
              <a:rPr lang="en-US" sz="8000" dirty="0" smtClean="0"/>
              <a:t>) represented by President Prof. </a:t>
            </a:r>
            <a:r>
              <a:rPr lang="en-US" sz="8000" dirty="0" err="1" smtClean="0"/>
              <a:t>Guo</a:t>
            </a:r>
            <a:r>
              <a:rPr lang="en-US" sz="8000" dirty="0" smtClean="0"/>
              <a:t> </a:t>
            </a:r>
            <a:r>
              <a:rPr lang="en-US" sz="8000" dirty="0" err="1" smtClean="0"/>
              <a:t>Huadong</a:t>
            </a:r>
            <a:endParaRPr lang="en-US" sz="8000" dirty="0" smtClean="0"/>
          </a:p>
          <a:p>
            <a:r>
              <a:rPr lang="en-US" sz="8000" dirty="0" err="1" smtClean="0"/>
              <a:t>SecGen</a:t>
            </a:r>
            <a:r>
              <a:rPr lang="en-US" sz="8000" dirty="0" smtClean="0"/>
              <a:t> Roger Longhorn is working </a:t>
            </a:r>
            <a:r>
              <a:rPr lang="en-US" sz="8000" dirty="0"/>
              <a:t>with the Marine SDI </a:t>
            </a:r>
            <a:r>
              <a:rPr lang="en-US" sz="8000" dirty="0" smtClean="0"/>
              <a:t>WG of the International </a:t>
            </a:r>
            <a:r>
              <a:rPr lang="en-US" sz="8000" dirty="0" err="1" smtClean="0"/>
              <a:t>Hydrograhic</a:t>
            </a:r>
            <a:r>
              <a:rPr lang="en-US" sz="8000" dirty="0" smtClean="0"/>
              <a:t> </a:t>
            </a:r>
            <a:r>
              <a:rPr lang="en-US" sz="8000" dirty="0" err="1"/>
              <a:t>Organisation</a:t>
            </a:r>
            <a:r>
              <a:rPr lang="en-US" sz="8000" dirty="0"/>
              <a:t> (IHO</a:t>
            </a:r>
            <a:r>
              <a:rPr lang="en-US" sz="8000" dirty="0" smtClean="0"/>
              <a:t>), </a:t>
            </a:r>
            <a:r>
              <a:rPr lang="en-US" sz="8000" dirty="0"/>
              <a:t>focusing currently on European developments, after holding the Marine SDI Best Practice workshop in Cape </a:t>
            </a:r>
            <a:r>
              <a:rPr lang="en-US" sz="8000" dirty="0" smtClean="0"/>
              <a:t>Town earlier this year</a:t>
            </a:r>
            <a:endParaRPr lang="en-US" sz="8000" dirty="0"/>
          </a:p>
          <a:p>
            <a:r>
              <a:rPr lang="en-US" sz="8000" dirty="0" smtClean="0"/>
              <a:t>Workshop </a:t>
            </a:r>
            <a:r>
              <a:rPr lang="en-US" sz="8000" dirty="0"/>
              <a:t>in Nepal in November </a:t>
            </a:r>
            <a:r>
              <a:rPr lang="en-US" sz="8000" dirty="0" smtClean="0"/>
              <a:t>leading by GSDI (</a:t>
            </a:r>
            <a:r>
              <a:rPr lang="en-US" sz="8000" dirty="0" err="1" smtClean="0"/>
              <a:t>Dev</a:t>
            </a:r>
            <a:r>
              <a:rPr lang="en-US" sz="8000"/>
              <a:t>)</a:t>
            </a:r>
            <a:r>
              <a:rPr lang="en-US" sz="8000" smtClean="0"/>
              <a:t>  </a:t>
            </a:r>
            <a:r>
              <a:rPr lang="en-US" sz="8000" dirty="0">
                <a:hlinkClick r:id="rId3"/>
              </a:rPr>
              <a:t>http://www.gsdi.org/node/1700</a:t>
            </a: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  <a:p>
            <a:pPr>
              <a:spcBef>
                <a:spcPts val="1200"/>
              </a:spcBef>
            </a:pPr>
            <a:r>
              <a:rPr lang="en-US" sz="8000" dirty="0" smtClean="0"/>
              <a:t>David </a:t>
            </a:r>
            <a:r>
              <a:rPr lang="en-US" sz="8000" dirty="0"/>
              <a:t>Coleman presented </a:t>
            </a:r>
            <a:r>
              <a:rPr lang="en-US" sz="8000" dirty="0" smtClean="0"/>
              <a:t>to </a:t>
            </a:r>
            <a:r>
              <a:rPr lang="en-US" sz="8000" dirty="0"/>
              <a:t>the National Geospatial </a:t>
            </a:r>
            <a:r>
              <a:rPr lang="en-US" sz="8000" dirty="0" smtClean="0"/>
              <a:t>Intelligence Agency </a:t>
            </a:r>
            <a:r>
              <a:rPr lang="en-US" sz="8000" dirty="0"/>
              <a:t>(NGA) </a:t>
            </a:r>
            <a:r>
              <a:rPr lang="en-US" sz="8000" dirty="0" smtClean="0"/>
              <a:t>in Washington DC in September</a:t>
            </a:r>
          </a:p>
          <a:p>
            <a:r>
              <a:rPr lang="en-US" sz="8000" dirty="0" smtClean="0"/>
              <a:t>GSDI delegated two of its members to the GEO XII Plenary          (</a:t>
            </a:r>
            <a:r>
              <a:rPr lang="en-US" sz="8000" dirty="0" err="1" smtClean="0"/>
              <a:t>Esri</a:t>
            </a:r>
            <a:r>
              <a:rPr lang="en-US" sz="8000" dirty="0" smtClean="0"/>
              <a:t> and HUNAGI). Written statement is planned.</a:t>
            </a:r>
          </a:p>
          <a:p>
            <a:endParaRPr lang="en-US" sz="8000" dirty="0"/>
          </a:p>
          <a:p>
            <a:endParaRPr lang="en-US" sz="2300" dirty="0"/>
          </a:p>
          <a:p>
            <a:endParaRPr 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2197" y="172273"/>
            <a:ext cx="272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Updates (1)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6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0153"/>
            <a:ext cx="272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Updates (2)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28" y="3273615"/>
            <a:ext cx="874902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current members of the JBGIS are the Presidents or equivalent officers of:</a:t>
            </a:r>
          </a:p>
          <a:p>
            <a:r>
              <a:rPr lang="en-US" dirty="0" smtClean="0"/>
              <a:t>Global </a:t>
            </a:r>
            <a:r>
              <a:rPr lang="en-US" dirty="0"/>
              <a:t>Spatial Data Infrastructure Association (GSDI)</a:t>
            </a:r>
          </a:p>
          <a:p>
            <a:r>
              <a:rPr lang="en-US" dirty="0"/>
              <a:t>International Association of Geodesy (IAG)</a:t>
            </a:r>
          </a:p>
          <a:p>
            <a:r>
              <a:rPr lang="en-US" dirty="0"/>
              <a:t>International Cartographic Association (ICA)</a:t>
            </a:r>
          </a:p>
          <a:p>
            <a:r>
              <a:rPr lang="en-US" dirty="0"/>
              <a:t>IEEE Geoscience and Remote Sensing Society (IEEE-GRSS)</a:t>
            </a:r>
          </a:p>
          <a:p>
            <a:r>
              <a:rPr lang="en-US" dirty="0"/>
              <a:t>International Federation of Surveyors (FIG)</a:t>
            </a:r>
          </a:p>
          <a:p>
            <a:r>
              <a:rPr lang="en-US" dirty="0"/>
              <a:t>International Geographical Union (IGU)</a:t>
            </a:r>
          </a:p>
          <a:p>
            <a:r>
              <a:rPr lang="en-US" dirty="0"/>
              <a:t>International Hydrographic Organization (IHO)</a:t>
            </a:r>
          </a:p>
          <a:p>
            <a:r>
              <a:rPr lang="en-US" dirty="0"/>
              <a:t>International Map Industry Association (IMIA)</a:t>
            </a:r>
          </a:p>
          <a:p>
            <a:r>
              <a:rPr lang="en-US" dirty="0"/>
              <a:t>International Steering Committee for Global mapping (ISCGM)</a:t>
            </a:r>
          </a:p>
          <a:p>
            <a:r>
              <a:rPr lang="en-US" dirty="0"/>
              <a:t>International Society for Photogrammetry and Remote Sensing (ISPRS)	</a:t>
            </a:r>
          </a:p>
          <a:p>
            <a:endParaRPr lang="hu-HU" dirty="0"/>
          </a:p>
        </p:txBody>
      </p:sp>
      <p:pic>
        <p:nvPicPr>
          <p:cNvPr id="5" name="Picture 4" descr="JBGI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130" y="1856187"/>
            <a:ext cx="4914900" cy="1435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98713" y="1288359"/>
            <a:ext cx="5219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000" dirty="0" err="1"/>
              <a:t>MoU</a:t>
            </a:r>
            <a:r>
              <a:rPr lang="en-US" sz="2000" dirty="0"/>
              <a:t>-based cooperation with </a:t>
            </a:r>
            <a:r>
              <a:rPr lang="en-US" sz="2000" b="1" dirty="0"/>
              <a:t>ICA, ISPRS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Ready to sign: with </a:t>
            </a:r>
            <a:r>
              <a:rPr lang="en-US" sz="2000" b="1" dirty="0" smtClean="0"/>
              <a:t>ISDE </a:t>
            </a:r>
            <a:r>
              <a:rPr lang="en-US" sz="2000" dirty="0" smtClean="0"/>
              <a:t>   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34306"/>
            <a:ext cx="728917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High-level cooperation </a:t>
            </a:r>
            <a:r>
              <a:rPr lang="en-US" sz="2400" dirty="0" smtClean="0"/>
              <a:t>with </a:t>
            </a:r>
            <a:r>
              <a:rPr lang="en-US" sz="2400" dirty="0"/>
              <a:t>learned societies of </a:t>
            </a:r>
            <a:endParaRPr lang="en-US" sz="2400" dirty="0" smtClean="0"/>
          </a:p>
          <a:p>
            <a:r>
              <a:rPr lang="en-US" sz="2400" dirty="0" smtClean="0"/>
              <a:t>the geospatial </a:t>
            </a:r>
            <a:r>
              <a:rPr lang="en-US" sz="2400" dirty="0"/>
              <a:t>world</a:t>
            </a:r>
          </a:p>
          <a:p>
            <a:endParaRPr lang="hu-HU" dirty="0"/>
          </a:p>
        </p:txBody>
      </p:sp>
      <p:pic>
        <p:nvPicPr>
          <p:cNvPr id="8" name="Picture 7" descr="JBGISslideatICC2015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2" r="52742" b="43553"/>
          <a:stretch/>
        </p:blipFill>
        <p:spPr>
          <a:xfrm>
            <a:off x="66928" y="1376010"/>
            <a:ext cx="3331785" cy="1435101"/>
          </a:xfrm>
          <a:prstGeom prst="rect">
            <a:avLst/>
          </a:prstGeom>
        </p:spPr>
      </p:pic>
      <p:pic>
        <p:nvPicPr>
          <p:cNvPr id="11" name="Picture 10" descr="JBGISslideatICC2015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52"/>
          <a:stretch/>
        </p:blipFill>
        <p:spPr>
          <a:xfrm>
            <a:off x="7513880" y="3655534"/>
            <a:ext cx="1133383" cy="247832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4383" y="2836402"/>
            <a:ext cx="2226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JBGIS Meeting in Paris, 2011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181110" y="4835158"/>
            <a:ext cx="16921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Last JBGIS Meeting</a:t>
            </a:r>
          </a:p>
          <a:p>
            <a:r>
              <a:rPr lang="en-US" sz="1200" dirty="0" smtClean="0"/>
              <a:t>was in Rio Aug.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5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66486" y="802979"/>
            <a:ext cx="7994541" cy="6055021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GSDI-GIKNET (</a:t>
            </a:r>
            <a:r>
              <a:rPr lang="en-US" sz="2200" b="1" dirty="0" smtClean="0"/>
              <a:t>Geographic </a:t>
            </a:r>
            <a:r>
              <a:rPr lang="en-US" sz="2200" b="1" dirty="0"/>
              <a:t>Information Knowledge Network of </a:t>
            </a:r>
            <a:r>
              <a:rPr lang="en-US" sz="2200" b="1" dirty="0" smtClean="0"/>
              <a:t>GSDI)    </a:t>
            </a:r>
            <a:r>
              <a:rPr lang="en-US" sz="2200" dirty="0">
                <a:hlinkClick r:id="rId2"/>
              </a:rPr>
              <a:t>http://www.giknet.org</a:t>
            </a:r>
            <a:r>
              <a:rPr lang="en-US" sz="2200" dirty="0"/>
              <a:t>  </a:t>
            </a:r>
          </a:p>
          <a:p>
            <a:r>
              <a:rPr lang="en-US" sz="2200" b="1" dirty="0" smtClean="0"/>
              <a:t>SDI </a:t>
            </a:r>
            <a:r>
              <a:rPr lang="en-US" sz="2200" b="1" dirty="0"/>
              <a:t>Regional Newsletters, GSDI &amp; IGS Global </a:t>
            </a:r>
            <a:r>
              <a:rPr lang="en-US" sz="2200" b="1" dirty="0" smtClean="0"/>
              <a:t>Newsletter </a:t>
            </a:r>
            <a:r>
              <a:rPr lang="en-US" sz="2200" dirty="0"/>
              <a:t>(edited by Roger Longhorn) GSDI home page </a:t>
            </a:r>
            <a:r>
              <a:rPr lang="en-US" sz="2200" dirty="0">
                <a:hlinkClick r:id="rId3"/>
              </a:rPr>
              <a:t>http://www.gsdi.org/newsletters</a:t>
            </a:r>
            <a:r>
              <a:rPr lang="en-US" sz="2200" dirty="0"/>
              <a:t> </a:t>
            </a:r>
            <a:endParaRPr lang="en-US" sz="2200" b="1" dirty="0"/>
          </a:p>
          <a:p>
            <a:r>
              <a:rPr lang="en-US" sz="2200" b="1" dirty="0"/>
              <a:t>Publications </a:t>
            </a:r>
            <a:r>
              <a:rPr lang="en-US" sz="2200" dirty="0">
                <a:hlinkClick r:id="rId4"/>
              </a:rPr>
              <a:t>http://www.gsdi.org/publications</a:t>
            </a:r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sz="2200" b="1" dirty="0" smtClean="0"/>
              <a:t>Legal &amp; </a:t>
            </a:r>
            <a:r>
              <a:rPr lang="en-US" sz="2200" b="1" dirty="0" err="1" smtClean="0"/>
              <a:t>SocioEcon</a:t>
            </a:r>
            <a:r>
              <a:rPr lang="en-US" sz="2200" b="1" dirty="0" smtClean="0"/>
              <a:t> Committee’s list </a:t>
            </a:r>
            <a:r>
              <a:rPr lang="en-US" sz="2200" dirty="0" smtClean="0"/>
              <a:t>(with Kate Lance as prime contributor)</a:t>
            </a:r>
            <a:endParaRPr lang="en-US" sz="2200" dirty="0"/>
          </a:p>
          <a:p>
            <a:pPr marL="0" indent="0">
              <a:buNone/>
            </a:pPr>
            <a:endParaRPr lang="hu-HU" sz="2400" dirty="0"/>
          </a:p>
          <a:p>
            <a:pPr>
              <a:spcBef>
                <a:spcPts val="1200"/>
              </a:spcBef>
            </a:pPr>
            <a:endParaRPr lang="hu-HU" sz="2200" dirty="0" smtClean="0"/>
          </a:p>
          <a:p>
            <a:pPr>
              <a:spcBef>
                <a:spcPts val="1200"/>
              </a:spcBef>
            </a:pPr>
            <a:endParaRPr lang="hu-HU" sz="2200" dirty="0"/>
          </a:p>
          <a:p>
            <a:pPr>
              <a:spcBef>
                <a:spcPts val="1200"/>
              </a:spcBef>
            </a:pPr>
            <a:endParaRPr lang="en-US" sz="2600" dirty="0" smtClean="0"/>
          </a:p>
          <a:p>
            <a:pPr marL="228600" lvl="1" indent="0">
              <a:spcBef>
                <a:spcPts val="1200"/>
              </a:spcBef>
              <a:buNone/>
            </a:pPr>
            <a:endParaRPr lang="en-US" sz="1100" dirty="0" smtClean="0"/>
          </a:p>
          <a:p>
            <a:pPr lvl="1">
              <a:spcBef>
                <a:spcPts val="1200"/>
              </a:spcBef>
            </a:pPr>
            <a:endParaRPr 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0153"/>
            <a:ext cx="272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Updates (3)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4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-361269" y="1105644"/>
            <a:ext cx="6477158" cy="5181239"/>
          </a:xfrm>
        </p:spPr>
        <p:txBody>
          <a:bodyPr>
            <a:normAutofit/>
          </a:bodyPr>
          <a:lstStyle/>
          <a:p>
            <a:pPr lvl="2">
              <a:spcBef>
                <a:spcPts val="0"/>
              </a:spcBef>
            </a:pPr>
            <a:r>
              <a:rPr lang="en-US" sz="2000" b="1" dirty="0" smtClean="0"/>
              <a:t>Policy Position Papers </a:t>
            </a:r>
            <a:r>
              <a:rPr lang="en-US" sz="2000" dirty="0" smtClean="0"/>
              <a:t>are in preparation and were highlighted at the </a:t>
            </a:r>
            <a:r>
              <a:rPr lang="en-US" sz="2000" b="1" dirty="0" smtClean="0"/>
              <a:t>Geospatial World Forum/INSPIRE 2015 </a:t>
            </a:r>
            <a:r>
              <a:rPr lang="en-US" sz="2000" dirty="0" smtClean="0"/>
              <a:t>in May, 2015 Topics:</a:t>
            </a:r>
          </a:p>
          <a:p>
            <a:pPr lvl="2">
              <a:spcBef>
                <a:spcPts val="0"/>
              </a:spcBef>
            </a:pPr>
            <a:endParaRPr lang="en-US" sz="2000" dirty="0" smtClean="0"/>
          </a:p>
          <a:p>
            <a:pPr lvl="4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Open </a:t>
            </a:r>
            <a:r>
              <a:rPr lang="en-US" sz="2000" dirty="0" smtClean="0">
                <a:solidFill>
                  <a:schemeClr val="tx1"/>
                </a:solidFill>
              </a:rPr>
              <a:t>Data, 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4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Internet </a:t>
            </a:r>
            <a:r>
              <a:rPr lang="en-US" sz="2000" dirty="0">
                <a:solidFill>
                  <a:schemeClr val="tx1"/>
                </a:solidFill>
              </a:rPr>
              <a:t>of Things</a:t>
            </a:r>
          </a:p>
          <a:p>
            <a:pPr lvl="4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Big and Linked </a:t>
            </a:r>
            <a:r>
              <a:rPr lang="en-US" sz="2000" dirty="0">
                <a:solidFill>
                  <a:schemeClr val="tx1"/>
                </a:solidFill>
              </a:rPr>
              <a:t>Data </a:t>
            </a:r>
          </a:p>
          <a:p>
            <a:pPr lvl="4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Urban &amp; Regional Development </a:t>
            </a:r>
          </a:p>
          <a:p>
            <a:pPr lvl="4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P</a:t>
            </a:r>
            <a:r>
              <a:rPr lang="en-US" sz="2000" dirty="0" smtClean="0">
                <a:solidFill>
                  <a:schemeClr val="tx1"/>
                </a:solidFill>
              </a:rPr>
              <a:t>romotion </a:t>
            </a:r>
            <a:r>
              <a:rPr lang="en-US" sz="2000" dirty="0">
                <a:solidFill>
                  <a:schemeClr val="tx1"/>
                </a:solidFill>
              </a:rPr>
              <a:t>of SMEs in the GI/GT sector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914400" lvl="4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</a:rPr>
              <a:t>  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685800" lvl="3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They will be presented at the Members Day of EUROGI on Nov 27, 2015 in Brussels.</a:t>
            </a:r>
          </a:p>
          <a:p>
            <a:pPr marL="457200" lvl="2" indent="0"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0" lvl="2" indent="0">
              <a:buNone/>
            </a:pPr>
            <a:endParaRPr lang="en-US" sz="2000" dirty="0"/>
          </a:p>
          <a:p>
            <a:pPr lvl="2"/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5829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</a:t>
            </a:r>
            <a:r>
              <a:rPr lang="en-US" sz="2400" dirty="0">
                <a:solidFill>
                  <a:srgbClr val="FF0000"/>
                </a:solidFill>
              </a:rPr>
              <a:t>Regional level member activities </a:t>
            </a:r>
          </a:p>
          <a:p>
            <a:r>
              <a:rPr lang="en-US" sz="2400" dirty="0"/>
              <a:t>Example: </a:t>
            </a:r>
            <a:r>
              <a:rPr lang="en-US" sz="2400" dirty="0" smtClean="0"/>
              <a:t>update on EUROGI (1)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10617" y="776593"/>
            <a:ext cx="20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0000"/>
                </a:solidFill>
                <a:hlinkClick r:id="rId2"/>
              </a:rPr>
              <a:t> www.eurogi.org</a:t>
            </a:r>
            <a:r>
              <a:rPr lang="hu-HU" dirty="0" smtClean="0">
                <a:solidFill>
                  <a:srgbClr val="000000"/>
                </a:solidFill>
              </a:rPr>
              <a:t> </a:t>
            </a:r>
            <a:endParaRPr lang="hu-HU" dirty="0">
              <a:solidFill>
                <a:srgbClr val="000000"/>
              </a:solidFill>
            </a:endParaRPr>
          </a:p>
        </p:txBody>
      </p:sp>
      <p:pic>
        <p:nvPicPr>
          <p:cNvPr id="9" name="Picture 8" descr="Inspire2015-GWF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1" r="57723" b="64770"/>
          <a:stretch/>
        </p:blipFill>
        <p:spPr>
          <a:xfrm>
            <a:off x="5829090" y="2214673"/>
            <a:ext cx="3213967" cy="1772446"/>
          </a:xfrm>
          <a:prstGeom prst="rect">
            <a:avLst/>
          </a:prstGeom>
        </p:spPr>
      </p:pic>
      <p:pic>
        <p:nvPicPr>
          <p:cNvPr id="11" name="Picture 10" descr="EUROGIlogo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268" y="813457"/>
            <a:ext cx="1330552" cy="138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-190895" y="1477393"/>
            <a:ext cx="6477158" cy="5181239"/>
          </a:xfrm>
        </p:spPr>
        <p:txBody>
          <a:bodyPr>
            <a:normAutofit/>
          </a:bodyPr>
          <a:lstStyle/>
          <a:p>
            <a:pPr marL="457200" lvl="2" indent="0">
              <a:buNone/>
            </a:pPr>
            <a:endParaRPr lang="en-US" sz="2000" dirty="0" smtClean="0"/>
          </a:p>
          <a:p>
            <a:pPr marL="457200" lvl="2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5829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</a:t>
            </a:r>
            <a:r>
              <a:rPr lang="en-US" sz="2400" dirty="0">
                <a:solidFill>
                  <a:srgbClr val="FF0000"/>
                </a:solidFill>
              </a:rPr>
              <a:t>Regional level member activities </a:t>
            </a:r>
          </a:p>
          <a:p>
            <a:r>
              <a:rPr lang="en-US" sz="2400" dirty="0"/>
              <a:t>Example: </a:t>
            </a:r>
            <a:r>
              <a:rPr lang="en-US" sz="2400" dirty="0" smtClean="0"/>
              <a:t>update on EUROGI (2)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10617" y="939800"/>
            <a:ext cx="197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0000"/>
                </a:solidFill>
                <a:hlinkClick r:id="rId2"/>
              </a:rPr>
              <a:t>www.eurogi.org</a:t>
            </a:r>
            <a:r>
              <a:rPr lang="hu-HU" dirty="0" smtClean="0">
                <a:solidFill>
                  <a:srgbClr val="000000"/>
                </a:solidFill>
              </a:rPr>
              <a:t> </a:t>
            </a:r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5862" y="1338479"/>
            <a:ext cx="6196715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EUROGI VP Bruce McCormack </a:t>
            </a:r>
            <a:r>
              <a:rPr lang="en-US" dirty="0"/>
              <a:t>will be attending the </a:t>
            </a:r>
            <a:r>
              <a:rPr lang="en-US" b="1" dirty="0"/>
              <a:t>Eye on Earth Summit</a:t>
            </a:r>
            <a:r>
              <a:rPr lang="en-US" dirty="0"/>
              <a:t> in Abu Dhabi on 6-8 </a:t>
            </a:r>
            <a:r>
              <a:rPr lang="en-US" dirty="0" smtClean="0"/>
              <a:t>October</a:t>
            </a:r>
          </a:p>
          <a:p>
            <a:endParaRPr lang="en-US" dirty="0" smtClean="0"/>
          </a:p>
          <a:p>
            <a:r>
              <a:rPr lang="en-US" dirty="0" smtClean="0"/>
              <a:t>He will be facilitating </a:t>
            </a:r>
            <a:r>
              <a:rPr lang="en-US" dirty="0"/>
              <a:t>a </a:t>
            </a:r>
            <a:r>
              <a:rPr lang="en-US" dirty="0" smtClean="0"/>
              <a:t>workshop </a:t>
            </a:r>
            <a:r>
              <a:rPr lang="en-US" dirty="0"/>
              <a:t>on Global Networks of Networks, giving a </a:t>
            </a:r>
            <a:r>
              <a:rPr lang="en-US" dirty="0" smtClean="0"/>
              <a:t>presentation </a:t>
            </a:r>
            <a:r>
              <a:rPr lang="en-US" dirty="0"/>
              <a:t>on the </a:t>
            </a:r>
            <a:r>
              <a:rPr lang="en-US" b="1" dirty="0"/>
              <a:t>emerging GI environment </a:t>
            </a:r>
            <a:r>
              <a:rPr lang="en-US" dirty="0"/>
              <a:t>and giving presentations to potential funding bodies </a:t>
            </a:r>
            <a:r>
              <a:rPr lang="en-US" b="1" dirty="0"/>
              <a:t>on two EUROGI project proposals, </a:t>
            </a:r>
            <a:r>
              <a:rPr lang="en-US" dirty="0"/>
              <a:t>one related to </a:t>
            </a:r>
            <a:r>
              <a:rPr lang="en-US" b="1" dirty="0"/>
              <a:t>smart cities </a:t>
            </a:r>
            <a:r>
              <a:rPr lang="en-US" dirty="0"/>
              <a:t>and the other regarding </a:t>
            </a:r>
            <a:r>
              <a:rPr lang="en-US" b="1" dirty="0"/>
              <a:t>capacity building in the geo field between Europe and Africa</a:t>
            </a:r>
            <a:r>
              <a:rPr lang="en-US" dirty="0"/>
              <a:t>. 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://www.eoesummit.org/summit-2015/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will also be attending the </a:t>
            </a:r>
            <a:r>
              <a:rPr lang="en-US" b="1" dirty="0" err="1"/>
              <a:t>EcoCity</a:t>
            </a:r>
            <a:r>
              <a:rPr lang="en-US" b="1" dirty="0"/>
              <a:t> World Summit</a:t>
            </a:r>
            <a:r>
              <a:rPr lang="en-US" dirty="0"/>
              <a:t> in Abu Dhabi the following week. 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://www.ecocitybuilders.org/what-we-do/intl-conference-series/abu-dhabi-2015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://www.gsdi.org/node/1701</a:t>
            </a:r>
            <a:endParaRPr lang="en-US" dirty="0"/>
          </a:p>
        </p:txBody>
      </p:sp>
      <p:pic>
        <p:nvPicPr>
          <p:cNvPr id="6" name="Picture 5" descr="EUROGIlogo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268" y="939800"/>
            <a:ext cx="1330552" cy="138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-190895" y="1477393"/>
            <a:ext cx="6477158" cy="5181239"/>
          </a:xfrm>
        </p:spPr>
        <p:txBody>
          <a:bodyPr>
            <a:normAutofit/>
          </a:bodyPr>
          <a:lstStyle/>
          <a:p>
            <a:pPr marL="457200" lvl="2" indent="0">
              <a:buNone/>
            </a:pPr>
            <a:endParaRPr lang="en-US" sz="2000" dirty="0" smtClean="0"/>
          </a:p>
          <a:p>
            <a:pPr marL="457200" lvl="2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5829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</a:t>
            </a:r>
            <a:r>
              <a:rPr lang="en-US" sz="2400" dirty="0">
                <a:solidFill>
                  <a:srgbClr val="FF0000"/>
                </a:solidFill>
              </a:rPr>
              <a:t>Regional level member activities </a:t>
            </a:r>
          </a:p>
          <a:p>
            <a:r>
              <a:rPr lang="en-US" sz="2400" dirty="0"/>
              <a:t>Example: </a:t>
            </a:r>
            <a:r>
              <a:rPr lang="en-US" sz="2400" dirty="0" smtClean="0"/>
              <a:t>update on EUROGI (3)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229" y="830997"/>
            <a:ext cx="459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0000"/>
                </a:solidFill>
                <a:hlinkClick r:id="rId2"/>
              </a:rPr>
              <a:t>The case of IRLOGI, member of EUROGI</a:t>
            </a:r>
          </a:p>
        </p:txBody>
      </p:sp>
      <p:pic>
        <p:nvPicPr>
          <p:cNvPr id="6" name="Picture 5" descr="EUROGIlogo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177" y="785576"/>
            <a:ext cx="1330552" cy="13836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62229" y="1477393"/>
            <a:ext cx="8616591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week: </a:t>
            </a:r>
            <a:r>
              <a:rPr lang="en-US" b="1" dirty="0" smtClean="0"/>
              <a:t>IRLOGI annual </a:t>
            </a:r>
            <a:r>
              <a:rPr lang="en-US" b="1" dirty="0"/>
              <a:t>GIS </a:t>
            </a:r>
            <a:r>
              <a:rPr lang="en-US" b="1" dirty="0" smtClean="0"/>
              <a:t>conference</a:t>
            </a:r>
            <a:r>
              <a:rPr lang="en-US" dirty="0" smtClean="0"/>
              <a:t> in Ireland</a:t>
            </a:r>
          </a:p>
          <a:p>
            <a:r>
              <a:rPr lang="en-US" dirty="0"/>
              <a:t>w</a:t>
            </a:r>
            <a:r>
              <a:rPr lang="en-US" dirty="0" smtClean="0"/>
              <a:t>ith a workshop</a:t>
            </a:r>
            <a:r>
              <a:rPr lang="en-US" dirty="0"/>
              <a:t> </a:t>
            </a:r>
            <a:r>
              <a:rPr lang="en-US" dirty="0" smtClean="0"/>
              <a:t>on </a:t>
            </a:r>
          </a:p>
          <a:p>
            <a:r>
              <a:rPr lang="en-US" b="1" dirty="0" smtClean="0"/>
              <a:t>Looking </a:t>
            </a:r>
            <a:r>
              <a:rPr lang="en-US" b="1" dirty="0"/>
              <a:t>into the future </a:t>
            </a:r>
            <a:r>
              <a:rPr lang="en-US" b="1" dirty="0" smtClean="0"/>
              <a:t>from</a:t>
            </a:r>
            <a:r>
              <a:rPr lang="en-US" b="1" dirty="0"/>
              <a:t> global, European and local Irish perspectives</a:t>
            </a:r>
            <a:r>
              <a:rPr lang="en-US" dirty="0"/>
              <a:t>.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key outcome is greater clarity regarding what Ireland needs to do to pick up on the emerging opportunities. 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Four key speakers were arranged by EUROGI: </a:t>
            </a:r>
            <a:r>
              <a:rPr lang="en-US" b="1" dirty="0" smtClean="0"/>
              <a:t>Roger </a:t>
            </a:r>
            <a:r>
              <a:rPr lang="en-US" b="1" dirty="0"/>
              <a:t>Longhorn </a:t>
            </a:r>
            <a:r>
              <a:rPr lang="en-US" dirty="0" smtClean="0"/>
              <a:t>(GSDI Association) </a:t>
            </a:r>
            <a:r>
              <a:rPr lang="en-US" dirty="0"/>
              <a:t>will give a global </a:t>
            </a:r>
            <a:r>
              <a:rPr lang="en-US" dirty="0" smtClean="0"/>
              <a:t>perspective, </a:t>
            </a:r>
            <a:r>
              <a:rPr lang="en-US" b="1" dirty="0" err="1" smtClean="0"/>
              <a:t>Carme</a:t>
            </a:r>
            <a:r>
              <a:rPr lang="en-US" b="1" dirty="0" smtClean="0"/>
              <a:t> </a:t>
            </a:r>
            <a:r>
              <a:rPr lang="en-US" b="1" dirty="0"/>
              <a:t>Artigas</a:t>
            </a:r>
            <a:r>
              <a:rPr lang="en-US" dirty="0"/>
              <a:t> from a Spanish </a:t>
            </a:r>
            <a:r>
              <a:rPr lang="en-US" dirty="0" smtClean="0"/>
              <a:t>GI company</a:t>
            </a:r>
            <a:r>
              <a:rPr lang="en-US" dirty="0"/>
              <a:t> will give global and European perspectives. </a:t>
            </a:r>
            <a:r>
              <a:rPr lang="en-US" dirty="0" smtClean="0"/>
              <a:t> </a:t>
            </a:r>
            <a:r>
              <a:rPr lang="en-US" dirty="0"/>
              <a:t>High </a:t>
            </a:r>
            <a:r>
              <a:rPr lang="en-US" dirty="0" smtClean="0"/>
              <a:t>level, </a:t>
            </a:r>
            <a:r>
              <a:rPr lang="en-US" dirty="0"/>
              <a:t>relevant decision-makers from different government departments and local authorities will be attending the </a:t>
            </a:r>
            <a:r>
              <a:rPr lang="en-US" dirty="0" smtClean="0"/>
              <a:t>workshop.</a:t>
            </a:r>
            <a:r>
              <a:rPr lang="en-US" dirty="0"/>
              <a:t>  </a:t>
            </a:r>
          </a:p>
          <a:p>
            <a:r>
              <a:rPr lang="en-US" dirty="0"/>
              <a:t>Roger and </a:t>
            </a:r>
            <a:r>
              <a:rPr lang="en-US" dirty="0" err="1"/>
              <a:t>Carme</a:t>
            </a:r>
            <a:r>
              <a:rPr lang="en-US" dirty="0"/>
              <a:t> will also present at the main conference the following day, along with </a:t>
            </a:r>
            <a:r>
              <a:rPr lang="en-US" b="1" dirty="0"/>
              <a:t>Ed </a:t>
            </a:r>
            <a:r>
              <a:rPr lang="en-US" b="1" dirty="0" smtClean="0"/>
              <a:t>Parsons</a:t>
            </a:r>
            <a:r>
              <a:rPr lang="en-US" dirty="0" smtClean="0"/>
              <a:t>, geospatial technologist of Google, while</a:t>
            </a:r>
            <a:r>
              <a:rPr lang="en-US" dirty="0"/>
              <a:t> </a:t>
            </a:r>
            <a:r>
              <a:rPr lang="en-US" b="1" dirty="0" smtClean="0"/>
              <a:t>Peter </a:t>
            </a:r>
            <a:r>
              <a:rPr lang="en-US" b="1" dirty="0" err="1"/>
              <a:t>Bogaert</a:t>
            </a:r>
            <a:r>
              <a:rPr lang="en-US" b="1" dirty="0"/>
              <a:t> </a:t>
            </a:r>
            <a:r>
              <a:rPr lang="en-US" dirty="0"/>
              <a:t>of </a:t>
            </a:r>
            <a:r>
              <a:rPr lang="en-US" dirty="0" smtClean="0"/>
              <a:t>FLAGIS, </a:t>
            </a:r>
            <a:r>
              <a:rPr lang="en-US" dirty="0"/>
              <a:t>a Belgium NGO will give </a:t>
            </a:r>
            <a:r>
              <a:rPr lang="en-US" dirty="0" smtClean="0"/>
              <a:t>pre</a:t>
            </a:r>
            <a:r>
              <a:rPr lang="en-US" dirty="0"/>
              <a:t>-recorded video presentation on geo issues in relation to </a:t>
            </a:r>
            <a:r>
              <a:rPr lang="en-US" dirty="0" smtClean="0"/>
              <a:t>privacy. </a:t>
            </a:r>
            <a:endParaRPr lang="en-US" dirty="0"/>
          </a:p>
          <a:p>
            <a:r>
              <a:rPr lang="en-US" dirty="0"/>
              <a:t>More information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://www.irlogi.ie/gis-ireland-2015-programme/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4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0" y="1493914"/>
            <a:ext cx="9029773" cy="4839113"/>
          </a:xfrm>
        </p:spPr>
        <p:txBody>
          <a:bodyPr>
            <a:noAutofit/>
          </a:bodyPr>
          <a:lstStyle/>
          <a:p>
            <a:r>
              <a:rPr lang="hu-HU" b="1" dirty="0" smtClean="0"/>
              <a:t>Geoadat Ltd.</a:t>
            </a:r>
            <a:r>
              <a:rPr lang="hu-HU" dirty="0" smtClean="0"/>
              <a:t> </a:t>
            </a:r>
            <a:r>
              <a:rPr lang="hu-HU" sz="1800" dirty="0" smtClean="0"/>
              <a:t>Market actor and partner in RS/EO since 1997.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Experienced </a:t>
            </a:r>
            <a:r>
              <a:rPr lang="en-US" sz="1800" dirty="0"/>
              <a:t>data service provider especially </a:t>
            </a:r>
            <a:r>
              <a:rPr lang="en-US" b="1" dirty="0" smtClean="0"/>
              <a:t>for </a:t>
            </a:r>
            <a:r>
              <a:rPr lang="en-US" b="1" dirty="0"/>
              <a:t>State </a:t>
            </a:r>
            <a:r>
              <a:rPr lang="en-US" b="1" dirty="0" smtClean="0"/>
              <a:t>administration        </a:t>
            </a:r>
            <a:r>
              <a:rPr lang="en-US" sz="1600" dirty="0" smtClean="0"/>
              <a:t>(</a:t>
            </a:r>
            <a:r>
              <a:rPr lang="en-US" sz="1600" dirty="0"/>
              <a:t>incl. agriculture subsidy control, disaster recovery, environmental protection, land use and spatial planning) in </a:t>
            </a:r>
            <a:r>
              <a:rPr lang="en-US" b="1" dirty="0"/>
              <a:t>agriculture</a:t>
            </a:r>
            <a:r>
              <a:rPr lang="en-US" sz="1600" dirty="0"/>
              <a:t> </a:t>
            </a:r>
            <a:r>
              <a:rPr lang="en-US" sz="1600" dirty="0" smtClean="0"/>
              <a:t>(precision </a:t>
            </a:r>
            <a:r>
              <a:rPr lang="en-US" sz="1600" dirty="0"/>
              <a:t>farming, yield estimation, eco and bio production) </a:t>
            </a:r>
            <a:r>
              <a:rPr lang="en-US" dirty="0"/>
              <a:t>and in </a:t>
            </a:r>
            <a:r>
              <a:rPr lang="en-US" b="1" dirty="0"/>
              <a:t>industry</a:t>
            </a:r>
            <a:r>
              <a:rPr lang="en-US" dirty="0"/>
              <a:t> </a:t>
            </a:r>
            <a:r>
              <a:rPr lang="en-US" sz="1600" dirty="0" smtClean="0"/>
              <a:t>(transportation</a:t>
            </a:r>
            <a:r>
              <a:rPr lang="en-US" sz="1600" dirty="0"/>
              <a:t>, navigation, building construction, insurance)</a:t>
            </a:r>
            <a:r>
              <a:rPr lang="en-US" sz="1600" dirty="0" smtClean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Pre</a:t>
            </a:r>
            <a:r>
              <a:rPr lang="en-US" b="1" dirty="0"/>
              <a:t>-planned or archived high precision commercial sensors </a:t>
            </a:r>
            <a:r>
              <a:rPr lang="en-US" b="1" dirty="0" smtClean="0"/>
              <a:t>are used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(wide range of Digital Globe and Skybox </a:t>
            </a:r>
            <a:r>
              <a:rPr lang="en-US" sz="1600" dirty="0"/>
              <a:t>Imaging </a:t>
            </a:r>
            <a:r>
              <a:rPr lang="en-US" sz="1600" dirty="0" smtClean="0"/>
              <a:t>products and other </a:t>
            </a:r>
            <a:r>
              <a:rPr lang="en-US" sz="1600" dirty="0"/>
              <a:t>sensors like </a:t>
            </a:r>
            <a:r>
              <a:rPr lang="en-US" sz="1600" dirty="0" err="1"/>
              <a:t>TerraSAR</a:t>
            </a:r>
            <a:r>
              <a:rPr lang="en-US" sz="1600" dirty="0"/>
              <a:t>-X, Cosmo-</a:t>
            </a:r>
            <a:r>
              <a:rPr lang="en-US" sz="1600" dirty="0" err="1"/>
              <a:t>SkyMed</a:t>
            </a:r>
            <a:r>
              <a:rPr lang="en-US" sz="1600" dirty="0"/>
              <a:t>, </a:t>
            </a:r>
            <a:r>
              <a:rPr lang="en-US" sz="1600" dirty="0" smtClean="0"/>
              <a:t>SPOT and Pleiades)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Recent references include:</a:t>
            </a:r>
          </a:p>
          <a:p>
            <a:pPr lvl="0" indent="0">
              <a:spcBef>
                <a:spcPts val="0"/>
              </a:spcBef>
              <a:buNone/>
            </a:pPr>
            <a:r>
              <a:rPr lang="en-US" sz="1800" dirty="0"/>
              <a:t>Agricultural Biomass Monitoring – </a:t>
            </a:r>
            <a:r>
              <a:rPr lang="en-US" sz="1800" i="1" dirty="0"/>
              <a:t>applied research</a:t>
            </a:r>
            <a:r>
              <a:rPr lang="en-US" sz="1800" dirty="0"/>
              <a:t>, </a:t>
            </a:r>
            <a:r>
              <a:rPr lang="en-US" sz="1800" i="1" dirty="0"/>
              <a:t>EUREKA</a:t>
            </a:r>
            <a:endParaRPr lang="en-US" sz="1800" dirty="0"/>
          </a:p>
          <a:p>
            <a:pPr lvl="0" indent="0">
              <a:spcBef>
                <a:spcPts val="0"/>
              </a:spcBef>
              <a:buNone/>
            </a:pPr>
            <a:r>
              <a:rPr lang="en-US" sz="1800" b="1" dirty="0"/>
              <a:t>Earth Observation Knowledge and Technology </a:t>
            </a:r>
            <a:r>
              <a:rPr lang="en-US" sz="1800" b="1" dirty="0" smtClean="0"/>
              <a:t>Dissemination</a:t>
            </a:r>
            <a:r>
              <a:rPr lang="en-US" sz="1800" dirty="0" smtClean="0"/>
              <a:t>, </a:t>
            </a:r>
            <a:r>
              <a:rPr lang="en-US" sz="1800" i="1" dirty="0"/>
              <a:t>ESA-</a:t>
            </a:r>
            <a:r>
              <a:rPr lang="en-US" sz="1800" i="1" dirty="0" smtClean="0"/>
              <a:t>PECS, </a:t>
            </a:r>
            <a:r>
              <a:rPr lang="en-US" sz="1800" b="1" dirty="0" smtClean="0"/>
              <a:t>Control </a:t>
            </a:r>
            <a:r>
              <a:rPr lang="en-US" sz="1800" b="1" dirty="0"/>
              <a:t>with Remote Sensing </a:t>
            </a:r>
            <a:r>
              <a:rPr lang="en-US" sz="1800" dirty="0"/>
              <a:t>(</a:t>
            </a:r>
            <a:r>
              <a:rPr lang="en-US" sz="1800" dirty="0" err="1"/>
              <a:t>CwRS</a:t>
            </a:r>
            <a:r>
              <a:rPr lang="en-US" sz="1800" dirty="0"/>
              <a:t>) </a:t>
            </a:r>
            <a:r>
              <a:rPr lang="en-US" sz="1800" dirty="0" smtClean="0"/>
              <a:t>for territories Brandenburg, Saarland and Mecklenburg-Vorpommern</a:t>
            </a:r>
            <a:r>
              <a:rPr lang="en-US" sz="1800" i="1" dirty="0" smtClean="0"/>
              <a:t>,</a:t>
            </a:r>
            <a:r>
              <a:rPr lang="en-US" sz="1800" dirty="0" smtClean="0"/>
              <a:t> </a:t>
            </a:r>
            <a:r>
              <a:rPr lang="en-US" sz="1800" b="1" dirty="0" err="1" smtClean="0"/>
              <a:t>CwRS</a:t>
            </a:r>
            <a:r>
              <a:rPr lang="en-US" sz="1800" dirty="0" smtClean="0"/>
              <a:t> in Austria </a:t>
            </a:r>
            <a:r>
              <a:rPr lang="en-US" sz="1800" i="1" dirty="0" err="1" smtClean="0"/>
              <a:t>AgrarMarkt</a:t>
            </a:r>
            <a:r>
              <a:rPr lang="en-US" sz="1800" i="1" dirty="0"/>
              <a:t>, </a:t>
            </a:r>
            <a:r>
              <a:rPr lang="en-US" sz="1800" i="1" dirty="0" smtClean="0"/>
              <a:t>Austria, </a:t>
            </a:r>
            <a:r>
              <a:rPr lang="en-US" sz="1800" b="1" dirty="0" smtClean="0"/>
              <a:t>LPIS </a:t>
            </a:r>
            <a:r>
              <a:rPr lang="en-US" sz="1800" b="1" dirty="0"/>
              <a:t>database </a:t>
            </a:r>
            <a:r>
              <a:rPr lang="en-US" sz="1800" b="1" dirty="0" smtClean="0"/>
              <a:t>buildings</a:t>
            </a:r>
            <a:r>
              <a:rPr lang="en-US" sz="1800" dirty="0" smtClean="0"/>
              <a:t> </a:t>
            </a:r>
            <a:r>
              <a:rPr lang="en-US" sz="1800" i="1" dirty="0"/>
              <a:t>Mecklenburg-</a:t>
            </a:r>
            <a:r>
              <a:rPr lang="en-US" sz="1800" i="1" dirty="0" err="1"/>
              <a:t>Vorp</a:t>
            </a:r>
            <a:r>
              <a:rPr lang="en-US" sz="1800" i="1" dirty="0"/>
              <a:t>., </a:t>
            </a:r>
            <a:r>
              <a:rPr lang="en-US" sz="1800" i="1" dirty="0" smtClean="0"/>
              <a:t>Germany, </a:t>
            </a:r>
            <a:r>
              <a:rPr lang="en-US" sz="1800" dirty="0"/>
              <a:t> </a:t>
            </a:r>
            <a:r>
              <a:rPr lang="en-US" sz="1800" b="1" dirty="0" smtClean="0"/>
              <a:t>Digital </a:t>
            </a:r>
            <a:r>
              <a:rPr lang="en-US" sz="1800" b="1" dirty="0"/>
              <a:t>topographic database </a:t>
            </a:r>
            <a:r>
              <a:rPr lang="en-US" sz="1800" dirty="0"/>
              <a:t>DTA-50, </a:t>
            </a:r>
            <a:r>
              <a:rPr lang="en-US" sz="1800" i="1" dirty="0"/>
              <a:t>Military Mapping Institute, </a:t>
            </a:r>
            <a:r>
              <a:rPr lang="en-US" sz="1800" i="1" dirty="0" smtClean="0"/>
              <a:t>Hungary</a:t>
            </a:r>
            <a:r>
              <a:rPr lang="en-US" sz="1800" dirty="0"/>
              <a:t> </a:t>
            </a:r>
            <a:r>
              <a:rPr lang="en-US" sz="1800" b="1" dirty="0" smtClean="0"/>
              <a:t>Update </a:t>
            </a:r>
            <a:r>
              <a:rPr lang="en-US" sz="1800" b="1" dirty="0"/>
              <a:t>technology of topographic database</a:t>
            </a:r>
            <a:r>
              <a:rPr lang="en-US" sz="1800" dirty="0"/>
              <a:t>, </a:t>
            </a:r>
            <a:r>
              <a:rPr lang="en-US" sz="1800" i="1" dirty="0"/>
              <a:t>FÖMI, </a:t>
            </a:r>
            <a:r>
              <a:rPr lang="en-US" sz="1800" i="1" dirty="0" smtClean="0"/>
              <a:t>Hungary</a:t>
            </a:r>
          </a:p>
          <a:p>
            <a:pPr lvl="0" indent="0">
              <a:spcBef>
                <a:spcPts val="0"/>
              </a:spcBef>
              <a:buNone/>
            </a:pPr>
            <a:r>
              <a:rPr lang="en-US" sz="1800" i="1" dirty="0" smtClean="0"/>
              <a:t>More info: </a:t>
            </a:r>
            <a:r>
              <a:rPr lang="hu-HU" sz="1800" i="1" u="sng" dirty="0" smtClean="0">
                <a:solidFill>
                  <a:srgbClr val="0000FF"/>
                </a:solidFill>
              </a:rPr>
              <a:t>geoadat.hu</a:t>
            </a:r>
            <a:r>
              <a:rPr lang="hu-HU" sz="1800" i="1" dirty="0" smtClean="0"/>
              <a:t> </a:t>
            </a:r>
            <a:endParaRPr lang="hu-HU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7179733" cy="365125"/>
          </a:xfrm>
        </p:spPr>
        <p:txBody>
          <a:bodyPr/>
          <a:lstStyle/>
          <a:p>
            <a:pPr algn="l"/>
            <a:r>
              <a:rPr lang="en-US" sz="900" b="0" noProof="1"/>
              <a:t>GSDI Liaison’s report for CEOS WGISS-40 hosted by UK Space Agency, Harwell Oxford, England, UK 28 Sept – 2 Oct, 2015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1" y="10153"/>
            <a:ext cx="914400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GSDI </a:t>
            </a:r>
            <a:r>
              <a:rPr lang="en-US" sz="2400" dirty="0">
                <a:solidFill>
                  <a:srgbClr val="FF0000"/>
                </a:solidFill>
              </a:rPr>
              <a:t>National-level member activities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Example</a:t>
            </a:r>
            <a:r>
              <a:rPr lang="en-US" sz="2400" dirty="0">
                <a:solidFill>
                  <a:srgbClr val="000000"/>
                </a:solidFill>
              </a:rPr>
              <a:t>: </a:t>
            </a:r>
            <a:r>
              <a:rPr lang="en-US" sz="2400" dirty="0" smtClean="0">
                <a:solidFill>
                  <a:srgbClr val="000000"/>
                </a:solidFill>
              </a:rPr>
              <a:t>HUNAGI (1)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After joining ESA – challenge and opportunity for the SMEs. </a:t>
            </a:r>
            <a:r>
              <a:rPr lang="en-US" dirty="0" smtClean="0">
                <a:solidFill>
                  <a:srgbClr val="000000"/>
                </a:solidFill>
              </a:rPr>
              <a:t>The case of </a:t>
            </a:r>
            <a:r>
              <a:rPr lang="en-US" dirty="0" err="1" smtClean="0">
                <a:solidFill>
                  <a:srgbClr val="000000"/>
                </a:solidFill>
              </a:rPr>
              <a:t>Geoadat</a:t>
            </a:r>
            <a:r>
              <a:rPr lang="en-US" dirty="0" smtClean="0">
                <a:solidFill>
                  <a:srgbClr val="000000"/>
                </a:solidFill>
              </a:rPr>
              <a:t> Ltd., member of HUNAGI and HUNSPACE</a:t>
            </a:r>
            <a:endParaRPr lang="en-US" dirty="0">
              <a:solidFill>
                <a:srgbClr val="000000"/>
              </a:solidFill>
            </a:endParaRPr>
          </a:p>
          <a:p>
            <a:endParaRPr 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2" name="Picture 1" descr="Geoada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061" y="1240491"/>
            <a:ext cx="1739712" cy="50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2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9555</TotalTime>
  <Words>1626</Words>
  <Application>Microsoft Office PowerPoint</Application>
  <PresentationFormat>On-screen Show (4:3)</PresentationFormat>
  <Paragraphs>202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 2</vt:lpstr>
      <vt:lpstr>Plaza</vt:lpstr>
      <vt:lpstr>Custom Design</vt:lpstr>
      <vt:lpstr> Liaison’s Report on GSDI Association  An update on selected activities since WGISS-39 (May 2015)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GSDI National-level member activities  Example: HUNAGI (2) Micro Enterprise for awareness raising and community building. The case of GeoIQ Ltd, member of HUNSPACE</vt:lpstr>
      <vt:lpstr>PowerPoint Presentation</vt:lpstr>
      <vt:lpstr>PowerPoint Presentation</vt:lpstr>
      <vt:lpstr>PowerPoint Presentation</vt:lpstr>
      <vt:lpstr>PowerPoint Presentation</vt:lpstr>
      <vt:lpstr>            Thank you for your attention!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GSDI Liaison Report September 2012</dc:title>
  <dc:subject/>
  <dc:creator>Gabor Remetey</dc:creator>
  <cp:keywords/>
  <dc:description/>
  <cp:lastModifiedBy>Mitchell, Andrew E. (GSFC-5860)</cp:lastModifiedBy>
  <cp:revision>704</cp:revision>
  <dcterms:created xsi:type="dcterms:W3CDTF">2011-05-11T21:00:58Z</dcterms:created>
  <dcterms:modified xsi:type="dcterms:W3CDTF">2015-09-29T10:22:36Z</dcterms:modified>
  <cp:category/>
</cp:coreProperties>
</file>