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  <p:sldMasterId id="2147483657" r:id="rId2"/>
    <p:sldMasterId id="2147483659" r:id="rId3"/>
  </p:sldMasterIdLst>
  <p:notesMasterIdLst>
    <p:notesMasterId r:id="rId33"/>
  </p:notesMasterIdLst>
  <p:sldIdLst>
    <p:sldId id="256" r:id="rId4"/>
    <p:sldId id="347" r:id="rId5"/>
    <p:sldId id="348" r:id="rId6"/>
    <p:sldId id="349" r:id="rId7"/>
    <p:sldId id="350" r:id="rId8"/>
    <p:sldId id="351" r:id="rId9"/>
    <p:sldId id="372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4" r:id="rId29"/>
    <p:sldId id="370" r:id="rId30"/>
    <p:sldId id="371" r:id="rId31"/>
    <p:sldId id="300" r:id="rId32"/>
  </p:sldIdLst>
  <p:sldSz cx="9144000" cy="6858000" type="screen4x3"/>
  <p:notesSz cx="6797675" cy="99266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D4D4D"/>
    <a:srgbClr val="006983"/>
    <a:srgbClr val="EFFF9C"/>
    <a:srgbClr val="A33F1F"/>
    <a:srgbClr val="267485"/>
    <a:srgbClr val="4D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87818" autoAdjust="0"/>
  </p:normalViewPr>
  <p:slideViewPr>
    <p:cSldViewPr>
      <p:cViewPr varScale="1">
        <p:scale>
          <a:sx n="64" d="100"/>
          <a:sy n="64" d="100"/>
        </p:scale>
        <p:origin x="15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A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A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" y="744538"/>
            <a:ext cx="3968750" cy="2976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1638" y="4025900"/>
            <a:ext cx="5994400" cy="515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A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7884230-34D9-4471-9399-5E5375172E0F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8390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338CC-D105-4BD0-9483-0B93DCAEF0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26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Additionally,</a:t>
            </a:r>
            <a:r>
              <a:rPr lang="en-AU" baseline="0" dirty="0" smtClean="0"/>
              <a:t> a s</a:t>
            </a:r>
            <a:r>
              <a:rPr lang="en-AU" dirty="0" smtClean="0"/>
              <a:t>olid scientific approach to data processing is essential:</a:t>
            </a:r>
          </a:p>
          <a:p>
            <a:r>
              <a:rPr lang="en-AU" dirty="0" smtClean="0"/>
              <a:t>Taking the data to comparable quality assured measurements</a:t>
            </a:r>
          </a:p>
          <a:p>
            <a:r>
              <a:rPr lang="en-AU" dirty="0" smtClean="0"/>
              <a:t>Adapting software systems</a:t>
            </a:r>
            <a:r>
              <a:rPr lang="en-AU" baseline="0" dirty="0" smtClean="0"/>
              <a:t> for embarrassingly (massively) parallel processing, enabling quality assurance, building code workflows that allow processes to be iterated and improved / experiments – this is where workflows are important (I will discuss in a minute how we are tackling this)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84230-34D9-4471-9399-5E5375172E0F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8104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Phone:</a:t>
            </a:r>
            <a:r>
              <a:rPr lang="en-AU" b="0"/>
              <a:t> +61 2 6249 9111</a:t>
            </a:r>
          </a:p>
          <a:p>
            <a:r>
              <a:rPr lang="en-AU"/>
              <a:t>Web:</a:t>
            </a:r>
            <a:r>
              <a:rPr lang="en-AU" b="0"/>
              <a:t> www.ga.gov.au</a:t>
            </a:r>
          </a:p>
          <a:p>
            <a:r>
              <a:rPr lang="en-AU"/>
              <a:t>Email:</a:t>
            </a:r>
            <a:r>
              <a:rPr lang="en-AU" b="0"/>
              <a:t> feedback@ga.gov.au</a:t>
            </a:r>
          </a:p>
          <a:p>
            <a:r>
              <a:rPr lang="en-AU"/>
              <a:t>Address:</a:t>
            </a:r>
            <a:r>
              <a:rPr lang="en-AU" b="0"/>
              <a:t> Cnr Jerrabomberra Avenue and Hindmarsh Drive, Symonston ACT 2609</a:t>
            </a:r>
          </a:p>
          <a:p>
            <a:r>
              <a:rPr lang="en-AU"/>
              <a:t>Postal Address:</a:t>
            </a:r>
            <a:r>
              <a:rPr lang="en-AU" b="0"/>
              <a:t> GPO Box 378, Canberra ACT 2601</a:t>
            </a:r>
          </a:p>
        </p:txBody>
      </p:sp>
    </p:spTree>
    <p:extLst>
      <p:ext uri="{BB962C8B-B14F-4D97-AF65-F5344CB8AC3E}">
        <p14:creationId xmlns:p14="http://schemas.microsoft.com/office/powerpoint/2010/main" val="707940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860550"/>
            <a:ext cx="7916862" cy="549275"/>
          </a:xfrm>
        </p:spPr>
        <p:txBody>
          <a:bodyPr lIns="90000" tIns="46800" rIns="90000" bIns="46800"/>
          <a:lstStyle>
            <a:lvl1pPr>
              <a:defRPr sz="3000">
                <a:solidFill>
                  <a:srgbClr val="4D4D4D"/>
                </a:solidFill>
              </a:defRPr>
            </a:lvl1pPr>
          </a:lstStyle>
          <a:p>
            <a:pPr lvl="0"/>
            <a:r>
              <a:rPr lang="en-AU" noProof="0" smtClean="0"/>
              <a:t>Click to edit Master Title style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82850"/>
            <a:ext cx="7916862" cy="396875"/>
          </a:xfrm>
        </p:spPr>
        <p:txBody>
          <a:bodyPr lIns="90000" tIns="46800" rIns="90000" bIns="4680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noProof="0" smtClean="0"/>
              <a:t>Click to edit Master Author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7062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258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2409825"/>
            <a:ext cx="82296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1860550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188" y="5084763"/>
            <a:ext cx="8208962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lnSpc>
                <a:spcPct val="80000"/>
              </a:lnSpc>
              <a:spcBef>
                <a:spcPct val="50000"/>
              </a:spcBef>
              <a:defRPr sz="1700" b="1">
                <a:solidFill>
                  <a:srgbClr val="4D4D4D"/>
                </a:solidFill>
              </a:defRPr>
            </a:lvl1pPr>
          </a:lstStyle>
          <a:p>
            <a:r>
              <a:rPr lang="en-AU"/>
              <a:t>Phone:</a:t>
            </a:r>
            <a:r>
              <a:rPr lang="en-AU" b="0"/>
              <a:t> +61 2 6249 9111</a:t>
            </a:r>
          </a:p>
          <a:p>
            <a:r>
              <a:rPr lang="en-AU"/>
              <a:t>Web:</a:t>
            </a:r>
            <a:r>
              <a:rPr lang="en-AU" b="0"/>
              <a:t> www.ga.gov.au</a:t>
            </a:r>
          </a:p>
          <a:p>
            <a:r>
              <a:rPr lang="en-AU"/>
              <a:t>Email:</a:t>
            </a:r>
            <a:r>
              <a:rPr lang="en-AU" b="0"/>
              <a:t> feedback@ga.gov.au</a:t>
            </a:r>
          </a:p>
          <a:p>
            <a:r>
              <a:rPr lang="en-AU"/>
              <a:t>Address:</a:t>
            </a:r>
            <a:r>
              <a:rPr lang="en-AU" b="0"/>
              <a:t> Cnr Jerrabomberra Avenue and Hindmarsh Drive, Symonston ACT 2609</a:t>
            </a:r>
          </a:p>
          <a:p>
            <a:r>
              <a:rPr lang="en-AU"/>
              <a:t>Postal Address:</a:t>
            </a:r>
            <a:r>
              <a:rPr lang="en-AU" b="0"/>
              <a:t> GPO Box 378, Canberra ACT 2601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1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eaLnBrk="1" fontAlgn="base" hangingPunct="1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5113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44613" indent="-268288" algn="l" rtl="0" eaLnBrk="1" fontAlgn="base" hangingPunct="1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6pPr>
      <a:lvl7pPr marL="27066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7pPr>
      <a:lvl8pPr marL="31638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8pPr>
      <a:lvl9pPr marL="36210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5925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dirty="0" smtClean="0"/>
              <a:t>Click to edit Master Title style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459538"/>
            <a:ext cx="47513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00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1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algn="l" rtl="0" fontAlgn="base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fontAlgn="base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828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50963" indent="-271463" algn="l" rtl="0" fontAlgn="base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6pPr>
      <a:lvl7pPr marL="27066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7pPr>
      <a:lvl8pPr marL="31638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8pPr>
      <a:lvl9pPr marL="36210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1860550"/>
            <a:ext cx="8229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2482850"/>
            <a:ext cx="822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Master Author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1" r:id="rId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gbovine.net/cde.html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lan-wei.wang@ga.gov.au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-annex.branchable.com/" TargetMode="External"/><Relationship Id="rId2" Type="http://schemas.openxmlformats.org/officeDocument/2006/relationships/hyperlink" Target="https://code.google.com/p/boar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neuralensemble.org/sumatra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860550"/>
            <a:ext cx="7916862" cy="556179"/>
          </a:xfrm>
          <a:ln/>
        </p:spPr>
        <p:txBody>
          <a:bodyPr/>
          <a:lstStyle/>
          <a:p>
            <a:r>
              <a:rPr lang="en-US" dirty="0" smtClean="0"/>
              <a:t>Collection Management</a:t>
            </a:r>
            <a:endParaRPr lang="en-US" dirty="0"/>
          </a:p>
        </p:txBody>
      </p:sp>
      <p:sp>
        <p:nvSpPr>
          <p:cNvPr id="3829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82850"/>
            <a:ext cx="7916862" cy="1325620"/>
          </a:xfrm>
        </p:spPr>
        <p:txBody>
          <a:bodyPr/>
          <a:lstStyle/>
          <a:p>
            <a:r>
              <a:rPr lang="en-US" dirty="0" smtClean="0"/>
              <a:t>Simon Oliver</a:t>
            </a:r>
          </a:p>
          <a:p>
            <a:endParaRPr lang="en-US" dirty="0"/>
          </a:p>
          <a:p>
            <a:r>
              <a:rPr lang="en-US" dirty="0" smtClean="0"/>
              <a:t>CEOS WGISS40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Business processes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Controlled change: Opportunity to make use of RFC (Request for Change) processes (enterprise software release processes) to stamp collections with versions – based on informed business decisions on the </a:t>
            </a:r>
            <a:r>
              <a:rPr lang="en-AU" b="1" dirty="0" smtClean="0"/>
              <a:t>SCOPE </a:t>
            </a:r>
            <a:r>
              <a:rPr lang="en-AU" dirty="0" smtClean="0"/>
              <a:t>and </a:t>
            </a:r>
            <a:r>
              <a:rPr lang="en-AU" b="1" dirty="0" smtClean="0"/>
              <a:t>SIGNIFICANCE</a:t>
            </a:r>
            <a:r>
              <a:rPr lang="en-AU" dirty="0" smtClean="0"/>
              <a:t> </a:t>
            </a:r>
            <a:r>
              <a:rPr lang="en-AU" dirty="0" smtClean="0"/>
              <a:t>of a proposed change</a:t>
            </a:r>
          </a:p>
          <a:p>
            <a:r>
              <a:rPr lang="en-AU" dirty="0" smtClean="0"/>
              <a:t>Change may be software update, ancillary upgrade, change in system library etc.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b="1" dirty="0" smtClean="0"/>
              <a:t>MAJOR.MINOR.PATCH </a:t>
            </a:r>
          </a:p>
          <a:p>
            <a:r>
              <a:rPr lang="en-AU" dirty="0" smtClean="0"/>
              <a:t>MAJOR = New collection. i.e. Upgrade</a:t>
            </a:r>
          </a:p>
          <a:p>
            <a:r>
              <a:rPr lang="en-AU" dirty="0" smtClean="0"/>
              <a:t>MINOR = Update to an aspect of the collection</a:t>
            </a:r>
          </a:p>
          <a:p>
            <a:r>
              <a:rPr lang="en-AU" dirty="0" smtClean="0"/>
              <a:t>PATCH = </a:t>
            </a:r>
            <a:r>
              <a:rPr lang="en-AU" dirty="0" err="1" smtClean="0"/>
              <a:t>insignifiant</a:t>
            </a:r>
            <a:r>
              <a:rPr lang="en-AU" dirty="0" smtClean="0"/>
              <a:t> change (data not modified)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862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Scenarios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13282"/>
            <a:ext cx="5112568" cy="5896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560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Scope and Significance - threshold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2260848"/>
          </a:xfrm>
        </p:spPr>
        <p:txBody>
          <a:bodyPr/>
          <a:lstStyle/>
          <a:p>
            <a:r>
              <a:rPr lang="en-AU" dirty="0" smtClean="0"/>
              <a:t>Assisting business decisions – when to initiate a reprocess 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97" y="2515689"/>
            <a:ext cx="6030806" cy="308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74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Version controlled System Snapshot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Why?</a:t>
            </a:r>
          </a:p>
          <a:p>
            <a:pPr lvl="1"/>
            <a:r>
              <a:rPr lang="en-AU" dirty="0" smtClean="0"/>
              <a:t>To enable reproduction of a processing event when the system that created an output and the output itself no longer exist</a:t>
            </a:r>
          </a:p>
          <a:p>
            <a:pPr lvl="1"/>
            <a:r>
              <a:rPr lang="en-AU" dirty="0" smtClean="0"/>
              <a:t>But Why? Litigation scenarios which require reproduction of a product from a superseded collection</a:t>
            </a:r>
          </a:p>
          <a:p>
            <a:r>
              <a:rPr lang="en-AU" dirty="0" smtClean="0"/>
              <a:t>Options</a:t>
            </a:r>
          </a:p>
          <a:p>
            <a:pPr lvl="1"/>
            <a:r>
              <a:rPr lang="en-AU" dirty="0" smtClean="0"/>
              <a:t>Capture the entire processing environment on release to production (VM..)</a:t>
            </a:r>
          </a:p>
          <a:p>
            <a:pPr lvl="2"/>
            <a:r>
              <a:rPr lang="en-AU" dirty="0"/>
              <a:t>CDE </a:t>
            </a:r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www.pgbovine.net/cde.html</a:t>
            </a:r>
            <a:r>
              <a:rPr lang="en-AU" dirty="0" smtClean="0"/>
              <a:t>  </a:t>
            </a:r>
            <a:endParaRPr lang="en-AU" dirty="0"/>
          </a:p>
          <a:p>
            <a:pPr lvl="1"/>
            <a:r>
              <a:rPr lang="en-AU" dirty="0" smtClean="0"/>
              <a:t>Capture the construction process and the dependencies for the creation</a:t>
            </a:r>
          </a:p>
          <a:p>
            <a:pPr lvl="2"/>
            <a:r>
              <a:rPr lang="en-AU" dirty="0" smtClean="0"/>
              <a:t>Version controlled Puppet Script and it’s libraries (assuming a barebones </a:t>
            </a:r>
            <a:r>
              <a:rPr lang="en-AU" dirty="0" err="1" smtClean="0"/>
              <a:t>linux</a:t>
            </a:r>
            <a:r>
              <a:rPr lang="en-AU" dirty="0" smtClean="0"/>
              <a:t> install)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217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LPGS CDE snapshot example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15516" y="968152"/>
            <a:ext cx="8712968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1300" dirty="0" smtClean="0"/>
              <a:t>Generate </a:t>
            </a:r>
            <a:r>
              <a:rPr lang="en-AU" sz="1300" dirty="0"/>
              <a:t>a “cde-package-PBS2” through PBS HPC LPGS </a:t>
            </a:r>
            <a:r>
              <a:rPr lang="en-AU" sz="1300" dirty="0" smtClean="0"/>
              <a:t>processing</a:t>
            </a:r>
            <a:endParaRPr lang="en-AU" sz="1300" dirty="0"/>
          </a:p>
          <a:p>
            <a:r>
              <a:rPr lang="en-AU" sz="1300" dirty="0"/>
              <a:t> </a:t>
            </a:r>
          </a:p>
          <a:p>
            <a:r>
              <a:rPr lang="en-AU" sz="1300" dirty="0"/>
              <a:t>[lpgs@raijin3 LS8]$ more LS8_PBS_run_cde_2</a:t>
            </a:r>
          </a:p>
          <a:p>
            <a:r>
              <a:rPr lang="en-AU" sz="1300" i="1" dirty="0"/>
              <a:t>#!/bin/bash</a:t>
            </a:r>
            <a:endParaRPr lang="en-AU" sz="1300" dirty="0"/>
          </a:p>
          <a:p>
            <a:r>
              <a:rPr lang="en-AU" sz="1300" i="1" dirty="0"/>
              <a:t>#PBS  -P v10</a:t>
            </a:r>
            <a:endParaRPr lang="en-AU" sz="1300" dirty="0"/>
          </a:p>
          <a:p>
            <a:r>
              <a:rPr lang="en-AU" sz="1300" i="1" dirty="0"/>
              <a:t>#PBS -q normal</a:t>
            </a:r>
            <a:endParaRPr lang="en-AU" sz="1300" dirty="0"/>
          </a:p>
          <a:p>
            <a:r>
              <a:rPr lang="en-AU" sz="1300" i="1" dirty="0"/>
              <a:t>#PBS -l </a:t>
            </a:r>
            <a:r>
              <a:rPr lang="en-AU" sz="1300" i="1" dirty="0" err="1"/>
              <a:t>walltime</a:t>
            </a:r>
            <a:r>
              <a:rPr lang="en-AU" sz="1300" i="1" dirty="0"/>
              <a:t>=24:00:00,ncpus=8,mem=16384MB</a:t>
            </a:r>
            <a:endParaRPr lang="en-AU" sz="1300" dirty="0"/>
          </a:p>
          <a:p>
            <a:r>
              <a:rPr lang="en-AU" sz="1300" i="1" dirty="0"/>
              <a:t>#PBS -me</a:t>
            </a:r>
            <a:endParaRPr lang="en-AU" sz="1300" dirty="0"/>
          </a:p>
          <a:p>
            <a:r>
              <a:rPr lang="en-AU" sz="1300" i="1" dirty="0"/>
              <a:t>#PBS -M </a:t>
            </a:r>
            <a:r>
              <a:rPr lang="en-AU" sz="1300" i="1" u="sng" dirty="0">
                <a:hlinkClick r:id="rId2"/>
              </a:rPr>
              <a:t>lan-wei.wang@ga.gov.au</a:t>
            </a:r>
            <a:endParaRPr lang="en-AU" sz="1300" dirty="0"/>
          </a:p>
          <a:p>
            <a:r>
              <a:rPr lang="en-AU" sz="1300" i="1" dirty="0"/>
              <a:t> </a:t>
            </a:r>
            <a:endParaRPr lang="en-AU" sz="1300" dirty="0"/>
          </a:p>
          <a:p>
            <a:r>
              <a:rPr lang="en-AU" sz="1300" i="1" dirty="0"/>
              <a:t>cd /projects/v10/</a:t>
            </a:r>
            <a:r>
              <a:rPr lang="en-AU" sz="1300" i="1" dirty="0" err="1"/>
              <a:t>PinkMatter</a:t>
            </a:r>
            <a:r>
              <a:rPr lang="en-AU" sz="1300" i="1" dirty="0"/>
              <a:t>/LPGS</a:t>
            </a:r>
            <a:endParaRPr lang="en-AU" sz="1300" dirty="0"/>
          </a:p>
          <a:p>
            <a:r>
              <a:rPr lang="en-AU" sz="1300" i="1" dirty="0"/>
              <a:t>source profile</a:t>
            </a:r>
            <a:endParaRPr lang="en-AU" sz="1300" dirty="0"/>
          </a:p>
          <a:p>
            <a:r>
              <a:rPr lang="en-AU" sz="1300" i="1" dirty="0"/>
              <a:t> </a:t>
            </a:r>
            <a:endParaRPr lang="en-AU" sz="1300" dirty="0"/>
          </a:p>
          <a:p>
            <a:r>
              <a:rPr lang="en-AU" sz="1300" i="1" dirty="0"/>
              <a:t>/g/data/v10/projects/</a:t>
            </a:r>
            <a:r>
              <a:rPr lang="en-AU" sz="1300" i="1" dirty="0" err="1"/>
              <a:t>HPC_LPGS_testing</a:t>
            </a:r>
            <a:r>
              <a:rPr lang="en-AU" sz="1300" i="1" dirty="0"/>
              <a:t>/LS8/</a:t>
            </a:r>
            <a:r>
              <a:rPr lang="en-AU" sz="1300" b="1" i="1" dirty="0" err="1"/>
              <a:t>cde</a:t>
            </a:r>
            <a:r>
              <a:rPr lang="en-AU" sz="1300" b="1" i="1" dirty="0"/>
              <a:t> </a:t>
            </a:r>
            <a:r>
              <a:rPr lang="en-AU" sz="1300" i="1" dirty="0"/>
              <a:t>-o /g/data/v10/projects/</a:t>
            </a:r>
            <a:r>
              <a:rPr lang="en-AU" sz="1300" i="1" dirty="0" err="1"/>
              <a:t>HPC_LPGS_testing</a:t>
            </a:r>
            <a:r>
              <a:rPr lang="en-AU" sz="1300" i="1" dirty="0"/>
              <a:t>/LS8/cde-package-PBS2 </a:t>
            </a:r>
            <a:r>
              <a:rPr lang="en-AU" sz="1300" i="1" dirty="0" err="1"/>
              <a:t>landsat_processor</a:t>
            </a:r>
            <a:r>
              <a:rPr lang="en-AU" sz="1300" i="1" dirty="0"/>
              <a:t> /g/data1/v10/projects/</a:t>
            </a:r>
            <a:r>
              <a:rPr lang="en-AU" sz="1300" i="1" dirty="0" err="1"/>
              <a:t>HPC_LPGS_testing</a:t>
            </a:r>
            <a:r>
              <a:rPr lang="en-AU" sz="1300" i="1" dirty="0"/>
              <a:t>/LS8/landsat_order_template_mod_lanwei.xml</a:t>
            </a:r>
            <a:endParaRPr lang="en-AU" sz="1300" dirty="0"/>
          </a:p>
          <a:p>
            <a:r>
              <a:rPr lang="en-AU" sz="1300" dirty="0"/>
              <a:t> </a:t>
            </a:r>
          </a:p>
          <a:p>
            <a:r>
              <a:rPr lang="en-AU" sz="1300" dirty="0"/>
              <a:t> </a:t>
            </a:r>
          </a:p>
          <a:p>
            <a:pPr lvl="0"/>
            <a:r>
              <a:rPr lang="en-AU" sz="1300" dirty="0"/>
              <a:t>Copy the “cde-package-PBS2” back to a </a:t>
            </a:r>
            <a:r>
              <a:rPr lang="en-US" sz="1300" b="1" dirty="0"/>
              <a:t>Vanilla Dev VM at GA</a:t>
            </a:r>
            <a:endParaRPr lang="en-AU" sz="1300" b="1" dirty="0"/>
          </a:p>
          <a:p>
            <a:r>
              <a:rPr lang="en-AU" sz="1300" dirty="0"/>
              <a:t>[lwang1@lanwei-ss-dev </a:t>
            </a:r>
            <a:r>
              <a:rPr lang="en-AU" sz="1300" dirty="0" err="1"/>
              <a:t>cde_test</a:t>
            </a:r>
            <a:r>
              <a:rPr lang="en-AU" sz="1300" dirty="0"/>
              <a:t>]$ </a:t>
            </a:r>
            <a:r>
              <a:rPr lang="en-AU" sz="1300" dirty="0" err="1"/>
              <a:t>ls</a:t>
            </a:r>
            <a:r>
              <a:rPr lang="en-AU" sz="1300" dirty="0"/>
              <a:t> -l</a:t>
            </a:r>
          </a:p>
          <a:p>
            <a:r>
              <a:rPr lang="en-AU" sz="1300" dirty="0" err="1"/>
              <a:t>drwxrwsrwx</a:t>
            </a:r>
            <a:r>
              <a:rPr lang="en-AU" sz="1300" dirty="0"/>
              <a:t>. 3 lwang1 </a:t>
            </a:r>
            <a:r>
              <a:rPr lang="en-AU" sz="1300" dirty="0" err="1"/>
              <a:t>gemd</a:t>
            </a:r>
            <a:r>
              <a:rPr lang="en-AU" sz="1300" dirty="0"/>
              <a:t> 4096 Aug 15 14:50 cde-package-PBS2</a:t>
            </a:r>
          </a:p>
          <a:p>
            <a:r>
              <a:rPr lang="en-AU" sz="1300" dirty="0"/>
              <a:t> </a:t>
            </a:r>
          </a:p>
          <a:p>
            <a:pPr lvl="0"/>
            <a:r>
              <a:rPr lang="en-AU" sz="1300" dirty="0"/>
              <a:t>Run .</a:t>
            </a:r>
            <a:r>
              <a:rPr lang="en-AU" sz="1300" dirty="0" err="1"/>
              <a:t>cde</a:t>
            </a:r>
            <a:r>
              <a:rPr lang="en-AU" sz="1300" dirty="0"/>
              <a:t> and we can generate the same L1T output</a:t>
            </a:r>
          </a:p>
          <a:p>
            <a:r>
              <a:rPr lang="en-AU" sz="1300" dirty="0"/>
              <a:t>[lwang1@lanwei-ss-dev LS8]$ </a:t>
            </a:r>
            <a:r>
              <a:rPr lang="en-AU" sz="1300" dirty="0" err="1"/>
              <a:t>pwd</a:t>
            </a:r>
            <a:endParaRPr lang="en-AU" sz="1300" dirty="0"/>
          </a:p>
          <a:p>
            <a:r>
              <a:rPr lang="en-AU" sz="1300" dirty="0"/>
              <a:t>/data/</a:t>
            </a:r>
            <a:r>
              <a:rPr lang="en-AU" sz="1300" dirty="0" err="1"/>
              <a:t>cde_test</a:t>
            </a:r>
            <a:r>
              <a:rPr lang="en-AU" sz="1300" dirty="0"/>
              <a:t>/cde-package-PBS2/</a:t>
            </a:r>
            <a:r>
              <a:rPr lang="en-AU" sz="1300" dirty="0" err="1"/>
              <a:t>cde</a:t>
            </a:r>
            <a:r>
              <a:rPr lang="en-AU" sz="1300" dirty="0"/>
              <a:t>-root/g/data1/v10/projects/</a:t>
            </a:r>
            <a:r>
              <a:rPr lang="en-AU" sz="1300" dirty="0" err="1"/>
              <a:t>HPC_LPGS_testing</a:t>
            </a:r>
            <a:r>
              <a:rPr lang="en-AU" sz="1300" dirty="0"/>
              <a:t>/LS8 </a:t>
            </a:r>
          </a:p>
          <a:p>
            <a:r>
              <a:rPr lang="en-AU" sz="1300" dirty="0"/>
              <a:t>[lwang1@lanwei-ss-dev LS8]$ </a:t>
            </a:r>
            <a:r>
              <a:rPr lang="en-AU" sz="1300" b="1" dirty="0"/>
              <a:t>./</a:t>
            </a:r>
            <a:r>
              <a:rPr lang="en-AU" sz="1300" b="1" dirty="0" err="1"/>
              <a:t>landsat_processor.cde</a:t>
            </a:r>
            <a:r>
              <a:rPr lang="en-AU" sz="1300" b="1" dirty="0"/>
              <a:t> landsat_order_template_mod_lanwei.xml</a:t>
            </a:r>
          </a:p>
        </p:txBody>
      </p:sp>
    </p:spTree>
    <p:extLst>
      <p:ext uri="{BB962C8B-B14F-4D97-AF65-F5344CB8AC3E}">
        <p14:creationId xmlns:p14="http://schemas.microsoft.com/office/powerpoint/2010/main" val="28463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Puppet scripts and version control dependencies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Enabling rebuild of environment from version controlled components</a:t>
            </a:r>
          </a:p>
          <a:p>
            <a:r>
              <a:rPr lang="en-AU" dirty="0" smtClean="0"/>
              <a:t>Assume vanilla Linux install</a:t>
            </a:r>
          </a:p>
          <a:p>
            <a:r>
              <a:rPr lang="en-AU" dirty="0" smtClean="0"/>
              <a:t>Version control the Puppet Script and Dependencies</a:t>
            </a:r>
          </a:p>
          <a:p>
            <a:r>
              <a:rPr lang="en-AU" dirty="0" smtClean="0"/>
              <a:t>This is the lightweight alternative but deprecation and obsolescence of build components/dependencies must be assumed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340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Version Control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Repositories that are easy to recreate and those that are not</a:t>
            </a:r>
          </a:p>
          <a:p>
            <a:r>
              <a:rPr lang="en-AU" dirty="0" smtClean="0"/>
              <a:t>Originally considered </a:t>
            </a:r>
            <a:r>
              <a:rPr lang="en-AU" dirty="0"/>
              <a:t>BOAR </a:t>
            </a:r>
            <a:r>
              <a:rPr lang="en-AU" dirty="0">
                <a:hlinkClick r:id="rId2"/>
              </a:rPr>
              <a:t>https://code.google.com/p/boar</a:t>
            </a:r>
            <a:r>
              <a:rPr lang="en-AU" dirty="0" smtClean="0">
                <a:hlinkClick r:id="rId2"/>
              </a:rPr>
              <a:t>/</a:t>
            </a:r>
            <a:r>
              <a:rPr lang="en-AU" dirty="0" smtClean="0"/>
              <a:t>  </a:t>
            </a:r>
          </a:p>
          <a:p>
            <a:r>
              <a:rPr lang="en-AU" dirty="0"/>
              <a:t>Git-annex </a:t>
            </a:r>
            <a:r>
              <a:rPr lang="en-AU" dirty="0">
                <a:hlinkClick r:id="rId3"/>
              </a:rPr>
              <a:t>https://git-annex.branchable.com</a:t>
            </a:r>
            <a:r>
              <a:rPr lang="en-AU" dirty="0" smtClean="0">
                <a:hlinkClick r:id="rId3"/>
              </a:rPr>
              <a:t>/</a:t>
            </a:r>
            <a:r>
              <a:rPr lang="en-AU" dirty="0" smtClean="0"/>
              <a:t>  can do the same job (stores symbolic links, not checked in though)</a:t>
            </a:r>
          </a:p>
          <a:p>
            <a:r>
              <a:rPr lang="en-AU" dirty="0" smtClean="0"/>
              <a:t>Git can provide a common interface for version control of code and data</a:t>
            </a:r>
          </a:p>
        </p:txBody>
      </p:sp>
    </p:spTree>
    <p:extLst>
      <p:ext uri="{BB962C8B-B14F-4D97-AF65-F5344CB8AC3E}">
        <p14:creationId xmlns:p14="http://schemas.microsoft.com/office/powerpoint/2010/main" val="153422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provenance?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Provenance is information about entities, activities, and people involved in producing a piece of data or thing, which can be used to form assessments about its quality, reliability or trustworthiness. </a:t>
            </a:r>
            <a:endParaRPr lang="en-AU" dirty="0" smtClean="0"/>
          </a:p>
          <a:p>
            <a:r>
              <a:rPr lang="en-AU" dirty="0" smtClean="0"/>
              <a:t>Introducing PROV</a:t>
            </a:r>
          </a:p>
          <a:p>
            <a:endParaRPr lang="en-AU" sz="1800" dirty="0" smtClean="0"/>
          </a:p>
          <a:p>
            <a:r>
              <a:rPr lang="en-AU" sz="1800" dirty="0" smtClean="0"/>
              <a:t>Entity ~ data</a:t>
            </a:r>
          </a:p>
          <a:p>
            <a:r>
              <a:rPr lang="en-AU" sz="1800" dirty="0" smtClean="0"/>
              <a:t>Activity ~ Surface Reflectance Correction</a:t>
            </a:r>
          </a:p>
          <a:p>
            <a:r>
              <a:rPr lang="en-AU" sz="1800" dirty="0" smtClean="0"/>
              <a:t>Agent ~ Landsat processor version x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4" descr="PROV Core Stru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76" y="3008157"/>
            <a:ext cx="3816424" cy="290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94848" y="5268375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PROV core structures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4106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 restful web service responding to HTTP POST and GET requests</a:t>
            </a:r>
          </a:p>
          <a:p>
            <a:r>
              <a:rPr lang="en-AU" dirty="0"/>
              <a:t>Provenance traces can be found by querying the PROMS' various query endpoints. These endpoints are:</a:t>
            </a:r>
          </a:p>
          <a:p>
            <a:pPr lvl="1"/>
            <a:r>
              <a:rPr lang="en-AU" dirty="0"/>
              <a:t>database command line interface - most basic;</a:t>
            </a:r>
          </a:p>
          <a:p>
            <a:pPr lvl="1"/>
            <a:r>
              <a:rPr lang="en-AU" dirty="0" err="1"/>
              <a:t>RESTful</a:t>
            </a:r>
            <a:r>
              <a:rPr lang="en-AU" dirty="0"/>
              <a:t> API - general purpose, main, interface;</a:t>
            </a:r>
          </a:p>
          <a:p>
            <a:pPr lvl="1"/>
            <a:r>
              <a:rPr lang="en-AU" dirty="0"/>
              <a:t>SPARQL endpoint - only relevant for provenance traces expressed in an RDF ontology such as PML-P or PROV-O.</a:t>
            </a:r>
          </a:p>
          <a:p>
            <a:endParaRPr lang="en-AU" dirty="0"/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62" y="100011"/>
            <a:ext cx="81915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97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Reporting provenance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Sumatra API (one option</a:t>
            </a:r>
            <a:r>
              <a:rPr lang="en-AU" dirty="0"/>
              <a:t>) </a:t>
            </a:r>
            <a:r>
              <a:rPr lang="en-AU" dirty="0">
                <a:hlinkClick r:id="rId2"/>
              </a:rPr>
              <a:t>http://neuralensemble.org/sumatra</a:t>
            </a:r>
            <a:r>
              <a:rPr lang="en-AU" dirty="0" smtClean="0">
                <a:hlinkClick r:id="rId2"/>
              </a:rPr>
              <a:t>/</a:t>
            </a:r>
            <a:r>
              <a:rPr lang="en-AU" dirty="0" smtClean="0"/>
              <a:t> </a:t>
            </a:r>
          </a:p>
          <a:p>
            <a:pPr lvl="1"/>
            <a:r>
              <a:rPr lang="en-AU" b="1" dirty="0"/>
              <a:t>a tool for managing and tracking </a:t>
            </a:r>
            <a:r>
              <a:rPr lang="en-AU" b="1" dirty="0" smtClean="0"/>
              <a:t>projects </a:t>
            </a:r>
            <a:r>
              <a:rPr lang="en-AU" dirty="0" smtClean="0"/>
              <a:t>based </a:t>
            </a:r>
            <a:r>
              <a:rPr lang="en-AU" dirty="0"/>
              <a:t>on numerical simulation and/or analysis, with the aim of supporting reproducible research.</a:t>
            </a:r>
            <a:endParaRPr lang="en-AU" dirty="0" smtClean="0"/>
          </a:p>
          <a:p>
            <a:r>
              <a:rPr lang="en-AU" dirty="0" smtClean="0"/>
              <a:t>System, Algorithm and Data provenance</a:t>
            </a:r>
          </a:p>
          <a:p>
            <a:pPr lvl="1"/>
            <a:r>
              <a:rPr lang="en-AU" dirty="0" smtClean="0"/>
              <a:t>Code</a:t>
            </a:r>
          </a:p>
          <a:p>
            <a:pPr lvl="1"/>
            <a:r>
              <a:rPr lang="en-AU" dirty="0" smtClean="0"/>
              <a:t>Code dependencies</a:t>
            </a:r>
          </a:p>
          <a:p>
            <a:pPr lvl="1"/>
            <a:r>
              <a:rPr lang="en-AU" dirty="0" smtClean="0"/>
              <a:t>Algorithm</a:t>
            </a:r>
          </a:p>
          <a:p>
            <a:pPr lvl="1"/>
            <a:r>
              <a:rPr lang="en-AU" dirty="0" smtClean="0"/>
              <a:t>Inputs and Outputs</a:t>
            </a:r>
          </a:p>
          <a:p>
            <a:pPr lvl="1"/>
            <a:r>
              <a:rPr lang="en-AU" dirty="0" smtClean="0"/>
              <a:t>Versions</a:t>
            </a:r>
          </a:p>
        </p:txBody>
      </p:sp>
    </p:spTree>
    <p:extLst>
      <p:ext uri="{BB962C8B-B14F-4D97-AF65-F5344CB8AC3E}">
        <p14:creationId xmlns:p14="http://schemas.microsoft.com/office/powerpoint/2010/main" val="178553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Sources of Change</a:t>
            </a:r>
          </a:p>
          <a:p>
            <a:r>
              <a:rPr lang="en-US" dirty="0" smtClean="0"/>
              <a:t>Elements of the solution</a:t>
            </a:r>
          </a:p>
          <a:p>
            <a:r>
              <a:rPr lang="en-US" dirty="0" smtClean="0"/>
              <a:t>Business processes</a:t>
            </a:r>
          </a:p>
          <a:p>
            <a:r>
              <a:rPr lang="en-US" dirty="0" smtClean="0"/>
              <a:t>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0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Sumatra example outputs snippet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"label": "20140723-132113",</a:t>
            </a:r>
          </a:p>
          <a:p>
            <a:r>
              <a:rPr lang="en-AU" dirty="0"/>
              <a:t>  "version": "</a:t>
            </a:r>
            <a:r>
              <a:rPr lang="en-AU" b="1" dirty="0"/>
              <a:t>ca11bf387ae73618fca188a142649788510192d6</a:t>
            </a:r>
            <a:r>
              <a:rPr lang="en-AU" dirty="0"/>
              <a:t>",</a:t>
            </a:r>
          </a:p>
          <a:p>
            <a:r>
              <a:rPr lang="en-AU" dirty="0"/>
              <a:t>  "</a:t>
            </a:r>
            <a:r>
              <a:rPr lang="en-AU" dirty="0" err="1"/>
              <a:t>stdout_stderr</a:t>
            </a:r>
            <a:r>
              <a:rPr lang="en-AU" dirty="0"/>
              <a:t>": "/short/v10/sao547/</a:t>
            </a:r>
            <a:r>
              <a:rPr lang="en-AU" dirty="0" err="1"/>
              <a:t>nbar</a:t>
            </a:r>
            <a:r>
              <a:rPr lang="en-AU" dirty="0"/>
              <a:t>/</a:t>
            </a:r>
            <a:r>
              <a:rPr lang="en-AU" dirty="0" err="1"/>
              <a:t>sumatra</a:t>
            </a:r>
            <a:r>
              <a:rPr lang="en-AU" dirty="0"/>
              <a:t>/Data/work_LS5_TM_OTH_P51_GALPGS01-002_098_078_19920417_1\n/short/v10/sao547/</a:t>
            </a:r>
            <a:r>
              <a:rPr lang="en-AU" dirty="0" err="1"/>
              <a:t>nbar</a:t>
            </a:r>
            <a:r>
              <a:rPr lang="en-AU" dirty="0"/>
              <a:t>/</a:t>
            </a:r>
            <a:r>
              <a:rPr lang="en-AU" dirty="0" err="1"/>
              <a:t>sumatra</a:t>
            </a:r>
            <a:r>
              <a:rPr lang="en-AU" dirty="0"/>
              <a:t>/Data/output_LS5_TM_OTH_P51_GALPGS01-002_098_078_19920417_1\n/short/v10/sao547/</a:t>
            </a:r>
            <a:r>
              <a:rPr lang="en-AU" dirty="0" err="1"/>
              <a:t>nbar</a:t>
            </a:r>
            <a:r>
              <a:rPr lang="en-AU" dirty="0"/>
              <a:t>/</a:t>
            </a:r>
            <a:r>
              <a:rPr lang="en-AU" dirty="0" err="1"/>
              <a:t>sumatra</a:t>
            </a:r>
            <a:r>
              <a:rPr lang="en-AU" dirty="0"/>
              <a:t>/Data/L1_DONE/1992-04/LS5_TM_OTH_P51_GALPGS01-002_098_078_19920417_1\n",</a:t>
            </a:r>
          </a:p>
          <a:p>
            <a:r>
              <a:rPr lang="en-AU" dirty="0"/>
              <a:t>  "repository": {</a:t>
            </a:r>
          </a:p>
          <a:p>
            <a:r>
              <a:rPr lang="en-AU" dirty="0"/>
              <a:t>    "</a:t>
            </a:r>
            <a:r>
              <a:rPr lang="en-AU" b="1" dirty="0" err="1"/>
              <a:t>url</a:t>
            </a:r>
            <a:r>
              <a:rPr lang="en-AU" b="1" dirty="0"/>
              <a:t>": "/home/547/sao547/code/</a:t>
            </a:r>
            <a:r>
              <a:rPr lang="en-AU" b="1" dirty="0" err="1"/>
              <a:t>sumatra</a:t>
            </a:r>
            <a:r>
              <a:rPr lang="en-AU" dirty="0"/>
              <a:t>",</a:t>
            </a:r>
          </a:p>
          <a:p>
            <a:r>
              <a:rPr lang="en-AU" dirty="0"/>
              <a:t>    "type": "</a:t>
            </a:r>
            <a:r>
              <a:rPr lang="en-AU" dirty="0" err="1"/>
              <a:t>GitRepository</a:t>
            </a:r>
            <a:r>
              <a:rPr lang="en-AU" dirty="0"/>
              <a:t>",</a:t>
            </a:r>
          </a:p>
          <a:p>
            <a:r>
              <a:rPr lang="en-AU" dirty="0"/>
              <a:t>    "upstream": null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8541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Sumatra example outputs snippet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/>
              <a:t>  "executable": {</a:t>
            </a:r>
          </a:p>
          <a:p>
            <a:r>
              <a:rPr lang="en-AU" dirty="0"/>
              <a:t>    "path": "/apps/python/2.7.6/bin/python",</a:t>
            </a:r>
          </a:p>
          <a:p>
            <a:r>
              <a:rPr lang="en-AU" dirty="0"/>
              <a:t>    "version": "2.7.6",</a:t>
            </a:r>
          </a:p>
          <a:p>
            <a:r>
              <a:rPr lang="en-AU" dirty="0"/>
              <a:t>    "name": "Python",</a:t>
            </a:r>
          </a:p>
          <a:p>
            <a:r>
              <a:rPr lang="en-AU" dirty="0"/>
              <a:t>    "options": ""</a:t>
            </a:r>
          </a:p>
          <a:p>
            <a:r>
              <a:rPr lang="en-AU" dirty="0"/>
              <a:t>  },</a:t>
            </a:r>
          </a:p>
          <a:p>
            <a:r>
              <a:rPr lang="en-AU" dirty="0" smtClean="0"/>
              <a:t>"</a:t>
            </a:r>
            <a:r>
              <a:rPr lang="en-AU" dirty="0"/>
              <a:t>parameters": {</a:t>
            </a:r>
          </a:p>
          <a:p>
            <a:r>
              <a:rPr lang="en-AU" dirty="0"/>
              <a:t>    "content": "input = \"/short/v10/sao547/</a:t>
            </a:r>
            <a:r>
              <a:rPr lang="en-AU" dirty="0" err="1"/>
              <a:t>nbar</a:t>
            </a:r>
            <a:r>
              <a:rPr lang="en-AU" dirty="0"/>
              <a:t>/</a:t>
            </a:r>
            <a:r>
              <a:rPr lang="en-AU" dirty="0" err="1"/>
              <a:t>sumatra</a:t>
            </a:r>
            <a:r>
              <a:rPr lang="en-AU" dirty="0"/>
              <a:t>/Data/L1_DONE/1992-04/LS5_TM_OTH_P51_GALPGS01-002_098_078_19920417_1\"\</a:t>
            </a:r>
            <a:r>
              <a:rPr lang="en-AU" dirty="0" err="1"/>
              <a:t>nwork</a:t>
            </a:r>
            <a:r>
              <a:rPr lang="en-AU" dirty="0"/>
              <a:t> = \"/short/v10/sao547/</a:t>
            </a:r>
            <a:r>
              <a:rPr lang="en-AU" dirty="0" err="1"/>
              <a:t>nbar</a:t>
            </a:r>
            <a:r>
              <a:rPr lang="en-AU" dirty="0"/>
              <a:t>/</a:t>
            </a:r>
            <a:r>
              <a:rPr lang="en-AU" dirty="0" err="1"/>
              <a:t>sumatra</a:t>
            </a:r>
            <a:r>
              <a:rPr lang="en-AU" dirty="0"/>
              <a:t>/Data/work_LS5_TM_OTH_P51_GALPGS01-002_098_078_19920417_1\"\</a:t>
            </a:r>
            <a:r>
              <a:rPr lang="en-AU" dirty="0" err="1"/>
              <a:t>nnbar_root</a:t>
            </a:r>
            <a:r>
              <a:rPr lang="en-AU" dirty="0"/>
              <a:t> = \"/short/v10/sao547/</a:t>
            </a:r>
            <a:r>
              <a:rPr lang="en-AU" dirty="0" err="1"/>
              <a:t>nbar</a:t>
            </a:r>
            <a:r>
              <a:rPr lang="en-AU" dirty="0"/>
              <a:t>/</a:t>
            </a:r>
            <a:r>
              <a:rPr lang="en-AU" dirty="0" err="1"/>
              <a:t>sumatra</a:t>
            </a:r>
            <a:r>
              <a:rPr lang="en-AU" dirty="0"/>
              <a:t>/Data/output_LS5_TM_OTH_P51_GALPGS01-002_098_078_19920417_1\"\</a:t>
            </a:r>
            <a:r>
              <a:rPr lang="en-AU" dirty="0" err="1"/>
              <a:t>nsumatra_label</a:t>
            </a:r>
            <a:r>
              <a:rPr lang="en-AU" dirty="0"/>
              <a:t> = \"20140723-132113\"",</a:t>
            </a:r>
          </a:p>
          <a:p>
            <a:r>
              <a:rPr lang="en-AU" dirty="0"/>
              <a:t>    "type": "</a:t>
            </a:r>
            <a:r>
              <a:rPr lang="en-AU" dirty="0" err="1"/>
              <a:t>SimpleParameterSet</a:t>
            </a:r>
            <a:r>
              <a:rPr lang="en-AU" dirty="0"/>
              <a:t>"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90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Managing collections through provenance - Luigi and Provenance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20"/>
          </a:xfrm>
        </p:spPr>
        <p:txBody>
          <a:bodyPr/>
          <a:lstStyle/>
          <a:p>
            <a:pPr marL="0" indent="0">
              <a:buNone/>
            </a:pPr>
            <a:r>
              <a:rPr lang="en-AU" b="1" dirty="0" smtClean="0"/>
              <a:t>Luigi from Spotify:</a:t>
            </a:r>
          </a:p>
          <a:p>
            <a:r>
              <a:rPr lang="en-AU" dirty="0" smtClean="0"/>
              <a:t>Workflow execution</a:t>
            </a:r>
          </a:p>
          <a:p>
            <a:r>
              <a:rPr lang="en-AU" dirty="0" smtClean="0"/>
              <a:t>Dependency tree based</a:t>
            </a:r>
          </a:p>
          <a:p>
            <a:pPr marL="0" indent="0">
              <a:buNone/>
            </a:pPr>
            <a:r>
              <a:rPr lang="en-AU" dirty="0" smtClean="0"/>
              <a:t>Similarities to PROV model:</a:t>
            </a:r>
          </a:p>
          <a:p>
            <a:r>
              <a:rPr lang="en-AU" dirty="0" smtClean="0"/>
              <a:t>Parameter - Task - Target</a:t>
            </a:r>
          </a:p>
          <a:p>
            <a:pPr lvl="1"/>
            <a:r>
              <a:rPr lang="en-AU" dirty="0" smtClean="0"/>
              <a:t>Comparable breakdown to ~PROV</a:t>
            </a:r>
          </a:p>
          <a:p>
            <a:r>
              <a:rPr lang="en-AU" dirty="0" smtClean="0"/>
              <a:t>Entity - Activity – Agent - </a:t>
            </a:r>
            <a:r>
              <a:rPr lang="en-AU" dirty="0"/>
              <a:t>Entity</a:t>
            </a:r>
            <a:r>
              <a:rPr lang="en-AU" dirty="0" smtClean="0"/>
              <a:t> </a:t>
            </a:r>
          </a:p>
          <a:p>
            <a:r>
              <a:rPr lang="en-AU" b="1" dirty="0" smtClean="0"/>
              <a:t>Towards a self healing collection!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24466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1689262"/>
            <a:ext cx="7848872" cy="48360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400" dirty="0" smtClean="0"/>
          </a:p>
          <a:p>
            <a:pPr algn="ctr"/>
            <a:endParaRPr lang="en-AU" sz="1400" dirty="0"/>
          </a:p>
          <a:p>
            <a:pPr algn="ctr"/>
            <a:endParaRPr lang="en-AU" sz="1400" dirty="0" smtClean="0"/>
          </a:p>
          <a:p>
            <a:pPr algn="ctr"/>
            <a:endParaRPr lang="en-AU" sz="1400" dirty="0"/>
          </a:p>
          <a:p>
            <a:pPr algn="ctr"/>
            <a:endParaRPr lang="en-AU" sz="1400" dirty="0" smtClean="0"/>
          </a:p>
          <a:p>
            <a:pPr algn="ctr"/>
            <a:endParaRPr lang="en-AU" sz="1400" dirty="0"/>
          </a:p>
          <a:p>
            <a:pPr algn="ctr"/>
            <a:endParaRPr lang="en-AU" sz="1400" dirty="0" smtClean="0"/>
          </a:p>
          <a:p>
            <a:pPr algn="ctr"/>
            <a:endParaRPr lang="en-AU" sz="1400" dirty="0"/>
          </a:p>
          <a:p>
            <a:pPr algn="ctr"/>
            <a:endParaRPr lang="en-AU" sz="1400" dirty="0" smtClean="0"/>
          </a:p>
          <a:p>
            <a:pPr algn="ctr"/>
            <a:endParaRPr lang="en-AU" sz="1400" dirty="0"/>
          </a:p>
          <a:p>
            <a:pPr algn="ctr"/>
            <a:endParaRPr lang="en-AU" sz="1400" dirty="0" smtClean="0"/>
          </a:p>
          <a:p>
            <a:pPr algn="ctr"/>
            <a:endParaRPr lang="en-AU" sz="1400" dirty="0"/>
          </a:p>
          <a:p>
            <a:pPr algn="ctr"/>
            <a:r>
              <a:rPr lang="en-AU" sz="1400" dirty="0" smtClean="0">
                <a:solidFill>
                  <a:schemeClr val="accent6"/>
                </a:solidFill>
              </a:rPr>
              <a:t>Luigi  </a:t>
            </a:r>
            <a:endParaRPr lang="en-AU" sz="1400" dirty="0">
              <a:solidFill>
                <a:schemeClr val="accent6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3608" y="1793240"/>
            <a:ext cx="6912768" cy="461416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99993" y="4100323"/>
            <a:ext cx="2016223" cy="1632933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Document 6"/>
          <p:cNvSpPr/>
          <p:nvPr/>
        </p:nvSpPr>
        <p:spPr>
          <a:xfrm>
            <a:off x="1331640" y="2984199"/>
            <a:ext cx="1296144" cy="936104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INPUT</a:t>
            </a:r>
            <a:endParaRPr lang="en-AU" sz="1400" dirty="0"/>
          </a:p>
        </p:txBody>
      </p:sp>
      <p:sp>
        <p:nvSpPr>
          <p:cNvPr id="8" name="Flowchart: Document 7"/>
          <p:cNvSpPr/>
          <p:nvPr/>
        </p:nvSpPr>
        <p:spPr>
          <a:xfrm>
            <a:off x="5954297" y="2983127"/>
            <a:ext cx="1296144" cy="936104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OUTPUT</a:t>
            </a:r>
            <a:endParaRPr lang="en-AU" sz="1400" dirty="0"/>
          </a:p>
        </p:txBody>
      </p:sp>
      <p:sp>
        <p:nvSpPr>
          <p:cNvPr id="9" name="Flowchart: Magnetic Disk 8"/>
          <p:cNvSpPr/>
          <p:nvPr/>
        </p:nvSpPr>
        <p:spPr>
          <a:xfrm>
            <a:off x="3707903" y="332656"/>
            <a:ext cx="936104" cy="1008112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PROMS</a:t>
            </a:r>
            <a:endParaRPr lang="en-AU" sz="1400" dirty="0"/>
          </a:p>
        </p:txBody>
      </p:sp>
      <p:sp>
        <p:nvSpPr>
          <p:cNvPr id="10" name="Oval 9"/>
          <p:cNvSpPr/>
          <p:nvPr/>
        </p:nvSpPr>
        <p:spPr>
          <a:xfrm>
            <a:off x="2843808" y="1846716"/>
            <a:ext cx="576064" cy="5400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PV</a:t>
            </a:r>
            <a:endParaRPr lang="en-AU" sz="1400" dirty="0"/>
          </a:p>
        </p:txBody>
      </p:sp>
      <p:cxnSp>
        <p:nvCxnSpPr>
          <p:cNvPr id="11" name="Curved Connector 10"/>
          <p:cNvCxnSpPr>
            <a:stCxn id="7" idx="3"/>
            <a:endCxn id="10" idx="2"/>
          </p:cNvCxnSpPr>
          <p:nvPr/>
        </p:nvCxnSpPr>
        <p:spPr>
          <a:xfrm flipV="1">
            <a:off x="2627784" y="2116746"/>
            <a:ext cx="216024" cy="1335505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10" idx="4"/>
            <a:endCxn id="29" idx="0"/>
          </p:cNvCxnSpPr>
          <p:nvPr/>
        </p:nvCxnSpPr>
        <p:spPr>
          <a:xfrm rot="16200000" flipH="1">
            <a:off x="3463199" y="2055416"/>
            <a:ext cx="417403" cy="1080121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10" idx="7"/>
            <a:endCxn id="9" idx="3"/>
          </p:cNvCxnSpPr>
          <p:nvPr/>
        </p:nvCxnSpPr>
        <p:spPr>
          <a:xfrm rot="5400000" flipH="1" flipV="1">
            <a:off x="3463213" y="1213064"/>
            <a:ext cx="585038" cy="840446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076056" y="1905528"/>
            <a:ext cx="576064" cy="5400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PV</a:t>
            </a:r>
            <a:endParaRPr lang="en-AU" sz="1400" dirty="0"/>
          </a:p>
        </p:txBody>
      </p:sp>
      <p:cxnSp>
        <p:nvCxnSpPr>
          <p:cNvPr id="15" name="Curved Connector 14"/>
          <p:cNvCxnSpPr>
            <a:stCxn id="29" idx="0"/>
            <a:endCxn id="14" idx="2"/>
          </p:cNvCxnSpPr>
          <p:nvPr/>
        </p:nvCxnSpPr>
        <p:spPr>
          <a:xfrm rot="5400000" flipH="1" flipV="1">
            <a:off x="4329698" y="2057822"/>
            <a:ext cx="628621" cy="86409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14" idx="6"/>
            <a:endCxn id="8" idx="1"/>
          </p:cNvCxnSpPr>
          <p:nvPr/>
        </p:nvCxnSpPr>
        <p:spPr>
          <a:xfrm>
            <a:off x="5652120" y="2175558"/>
            <a:ext cx="302177" cy="1275621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14" idx="0"/>
            <a:endCxn id="9" idx="3"/>
          </p:cNvCxnSpPr>
          <p:nvPr/>
        </p:nvCxnSpPr>
        <p:spPr>
          <a:xfrm rot="16200000" flipV="1">
            <a:off x="4487642" y="1029081"/>
            <a:ext cx="564760" cy="1188133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923929" y="4365104"/>
            <a:ext cx="576064" cy="5400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PV</a:t>
            </a:r>
            <a:endParaRPr lang="en-AU" sz="1400" dirty="0"/>
          </a:p>
        </p:txBody>
      </p:sp>
      <p:sp>
        <p:nvSpPr>
          <p:cNvPr id="19" name="Rectangle 18"/>
          <p:cNvSpPr/>
          <p:nvPr/>
        </p:nvSpPr>
        <p:spPr>
          <a:xfrm>
            <a:off x="4880042" y="4475000"/>
            <a:ext cx="783703" cy="4680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400" dirty="0">
              <a:solidFill>
                <a:sysClr val="windowText" lastClr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32442" y="4627400"/>
            <a:ext cx="783703" cy="4680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400" dirty="0">
              <a:solidFill>
                <a:sysClr val="windowText" lastClr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84842" y="4779800"/>
            <a:ext cx="783703" cy="4680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400" dirty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7242" y="4932200"/>
            <a:ext cx="783703" cy="4680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ysClr val="windowText" lastClr="000000"/>
                </a:solidFill>
              </a:rPr>
              <a:t>D</a:t>
            </a:r>
            <a:endParaRPr lang="en-AU" sz="1400" dirty="0">
              <a:solidFill>
                <a:sysClr val="windowText" lastClr="000000"/>
              </a:solidFill>
            </a:endParaRPr>
          </a:p>
        </p:txBody>
      </p:sp>
      <p:cxnSp>
        <p:nvCxnSpPr>
          <p:cNvPr id="23" name="Curved Connector 22"/>
          <p:cNvCxnSpPr>
            <a:stCxn id="18" idx="5"/>
            <a:endCxn id="19" idx="0"/>
          </p:cNvCxnSpPr>
          <p:nvPr/>
        </p:nvCxnSpPr>
        <p:spPr>
          <a:xfrm rot="5400000" flipH="1" flipV="1">
            <a:off x="4668225" y="4222405"/>
            <a:ext cx="351074" cy="856264"/>
          </a:xfrm>
          <a:prstGeom prst="curvedConnector5">
            <a:avLst>
              <a:gd name="adj1" fmla="val -65114"/>
              <a:gd name="adj2" fmla="val 32045"/>
              <a:gd name="adj3" fmla="val 16511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8" idx="5"/>
            <a:endCxn id="20" idx="0"/>
          </p:cNvCxnSpPr>
          <p:nvPr/>
        </p:nvCxnSpPr>
        <p:spPr>
          <a:xfrm rot="5400000" flipH="1" flipV="1">
            <a:off x="4820625" y="4222405"/>
            <a:ext cx="198674" cy="1008664"/>
          </a:xfrm>
          <a:prstGeom prst="curvedConnector5">
            <a:avLst>
              <a:gd name="adj1" fmla="val -115063"/>
              <a:gd name="adj2" fmla="val 34758"/>
              <a:gd name="adj3" fmla="val 21506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8" idx="5"/>
            <a:endCxn id="21" idx="0"/>
          </p:cNvCxnSpPr>
          <p:nvPr/>
        </p:nvCxnSpPr>
        <p:spPr>
          <a:xfrm rot="5400000" flipH="1" flipV="1">
            <a:off x="4973025" y="4222405"/>
            <a:ext cx="46274" cy="1161064"/>
          </a:xfrm>
          <a:prstGeom prst="curvedConnector5">
            <a:avLst>
              <a:gd name="adj1" fmla="val -494014"/>
              <a:gd name="adj2" fmla="val 36758"/>
              <a:gd name="adj3" fmla="val 59401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5"/>
            <a:endCxn id="22" idx="3"/>
          </p:cNvCxnSpPr>
          <p:nvPr/>
        </p:nvCxnSpPr>
        <p:spPr>
          <a:xfrm rot="16200000" flipH="1">
            <a:off x="5098211" y="4143492"/>
            <a:ext cx="340152" cy="1705315"/>
          </a:xfrm>
          <a:prstGeom prst="curvedConnector4">
            <a:avLst>
              <a:gd name="adj1" fmla="val 3974"/>
              <a:gd name="adj2" fmla="val 11340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8" idx="2"/>
            <a:endCxn id="9" idx="0"/>
          </p:cNvCxnSpPr>
          <p:nvPr/>
        </p:nvCxnSpPr>
        <p:spPr>
          <a:xfrm rot="10800000" flipH="1">
            <a:off x="3923929" y="668694"/>
            <a:ext cx="252026" cy="3966441"/>
          </a:xfrm>
          <a:prstGeom prst="curvedConnector4">
            <a:avLst>
              <a:gd name="adj1" fmla="val -176421"/>
              <a:gd name="adj2" fmla="val 11423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7" idx="3"/>
            <a:endCxn id="8" idx="1"/>
          </p:cNvCxnSpPr>
          <p:nvPr/>
        </p:nvCxnSpPr>
        <p:spPr>
          <a:xfrm flipV="1">
            <a:off x="2627784" y="3451179"/>
            <a:ext cx="3326513" cy="1072"/>
          </a:xfrm>
          <a:prstGeom prst="bentConnector3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059833" y="2804179"/>
            <a:ext cx="2304256" cy="12961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ysClr val="windowText" lastClr="000000"/>
                </a:solidFill>
              </a:rPr>
              <a:t>PROCESS</a:t>
            </a:r>
            <a:endParaRPr lang="en-AU" sz="1400" dirty="0">
              <a:solidFill>
                <a:sysClr val="windowText" lastClr="000000"/>
              </a:solidFill>
            </a:endParaRPr>
          </a:p>
        </p:txBody>
      </p:sp>
      <p:sp>
        <p:nvSpPr>
          <p:cNvPr id="30" name="Flowchart: Direct Access Storage 29"/>
          <p:cNvSpPr/>
          <p:nvPr/>
        </p:nvSpPr>
        <p:spPr>
          <a:xfrm>
            <a:off x="6516216" y="5589240"/>
            <a:ext cx="1209991" cy="648072"/>
          </a:xfrm>
          <a:prstGeom prst="flowChartMagneticDru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OS</a:t>
            </a:r>
            <a:endParaRPr lang="en-AU" sz="1400" dirty="0"/>
          </a:p>
        </p:txBody>
      </p:sp>
      <p:sp>
        <p:nvSpPr>
          <p:cNvPr id="31" name="Oval 30"/>
          <p:cNvSpPr/>
          <p:nvPr/>
        </p:nvSpPr>
        <p:spPr>
          <a:xfrm>
            <a:off x="5392544" y="5510151"/>
            <a:ext cx="576064" cy="5400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PV</a:t>
            </a:r>
            <a:endParaRPr lang="en-AU" sz="1400" dirty="0"/>
          </a:p>
        </p:txBody>
      </p:sp>
      <p:cxnSp>
        <p:nvCxnSpPr>
          <p:cNvPr id="32" name="Curved Connector 31"/>
          <p:cNvCxnSpPr>
            <a:stCxn id="22" idx="2"/>
            <a:endCxn id="31" idx="2"/>
          </p:cNvCxnSpPr>
          <p:nvPr/>
        </p:nvCxnSpPr>
        <p:spPr>
          <a:xfrm rot="5400000">
            <a:off x="5370855" y="5421941"/>
            <a:ext cx="379929" cy="336550"/>
          </a:xfrm>
          <a:prstGeom prst="curvedConnector4">
            <a:avLst>
              <a:gd name="adj1" fmla="val 14463"/>
              <a:gd name="adj2" fmla="val 16792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31" idx="5"/>
            <a:endCxn id="9" idx="4"/>
          </p:cNvCxnSpPr>
          <p:nvPr/>
        </p:nvCxnSpPr>
        <p:spPr>
          <a:xfrm rot="5400000" flipH="1">
            <a:off x="2696921" y="2783798"/>
            <a:ext cx="5134409" cy="1240238"/>
          </a:xfrm>
          <a:prstGeom prst="curvedConnector4">
            <a:avLst>
              <a:gd name="adj1" fmla="val -4452"/>
              <a:gd name="adj2" fmla="val 6982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475656" y="408237"/>
            <a:ext cx="1368152" cy="9361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Version Control</a:t>
            </a:r>
            <a:endParaRPr lang="en-AU" sz="1400" dirty="0"/>
          </a:p>
        </p:txBody>
      </p:sp>
      <p:sp>
        <p:nvSpPr>
          <p:cNvPr id="35" name="Oval 34"/>
          <p:cNvSpPr/>
          <p:nvPr/>
        </p:nvSpPr>
        <p:spPr>
          <a:xfrm>
            <a:off x="179512" y="663736"/>
            <a:ext cx="1008112" cy="9361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err="1" smtClean="0"/>
              <a:t>SnapShot</a:t>
            </a:r>
            <a:endParaRPr lang="en-AU" sz="1400" dirty="0"/>
          </a:p>
        </p:txBody>
      </p:sp>
      <p:cxnSp>
        <p:nvCxnSpPr>
          <p:cNvPr id="36" name="Curved Connector 35"/>
          <p:cNvCxnSpPr>
            <a:stCxn id="35" idx="6"/>
            <a:endCxn id="34" idx="3"/>
          </p:cNvCxnSpPr>
          <p:nvPr/>
        </p:nvCxnSpPr>
        <p:spPr>
          <a:xfrm>
            <a:off x="1187624" y="1131788"/>
            <a:ext cx="488393" cy="75463"/>
          </a:xfrm>
          <a:prstGeom prst="curvedConnector4">
            <a:avLst>
              <a:gd name="adj1" fmla="val 29488"/>
              <a:gd name="adj2" fmla="val 40293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34" idx="4"/>
            <a:endCxn id="38" idx="0"/>
          </p:cNvCxnSpPr>
          <p:nvPr/>
        </p:nvCxnSpPr>
        <p:spPr>
          <a:xfrm rot="5400000">
            <a:off x="932712" y="807164"/>
            <a:ext cx="689845" cy="176419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07504" y="2034185"/>
            <a:ext cx="576064" cy="5400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PV</a:t>
            </a:r>
            <a:endParaRPr lang="en-AU" sz="1400" dirty="0"/>
          </a:p>
        </p:txBody>
      </p:sp>
      <p:cxnSp>
        <p:nvCxnSpPr>
          <p:cNvPr id="39" name="Curved Connector 38"/>
          <p:cNvCxnSpPr>
            <a:stCxn id="38" idx="5"/>
            <a:endCxn id="4" idx="1"/>
          </p:cNvCxnSpPr>
          <p:nvPr/>
        </p:nvCxnSpPr>
        <p:spPr>
          <a:xfrm rot="16200000" flipH="1">
            <a:off x="-128684" y="3223043"/>
            <a:ext cx="1612148" cy="15637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7" idx="0"/>
            <a:endCxn id="34" idx="4"/>
          </p:cNvCxnSpPr>
          <p:nvPr/>
        </p:nvCxnSpPr>
        <p:spPr>
          <a:xfrm rot="5400000" flipH="1" flipV="1">
            <a:off x="1249793" y="2074260"/>
            <a:ext cx="1639859" cy="18002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29" idx="0"/>
            <a:endCxn id="34" idx="5"/>
          </p:cNvCxnSpPr>
          <p:nvPr/>
        </p:nvCxnSpPr>
        <p:spPr>
          <a:xfrm rot="16200000" flipV="1">
            <a:off x="2629240" y="1221458"/>
            <a:ext cx="1596928" cy="1568514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8" idx="0"/>
            <a:endCxn id="34" idx="6"/>
          </p:cNvCxnSpPr>
          <p:nvPr/>
        </p:nvCxnSpPr>
        <p:spPr>
          <a:xfrm rot="16200000" flipV="1">
            <a:off x="3669670" y="50427"/>
            <a:ext cx="2106838" cy="375856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5" idx="1"/>
            <a:endCxn id="35" idx="5"/>
          </p:cNvCxnSpPr>
          <p:nvPr/>
        </p:nvCxnSpPr>
        <p:spPr>
          <a:xfrm rot="10800000">
            <a:off x="1039990" y="1462751"/>
            <a:ext cx="3619" cy="263757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508104" y="408237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Workflow component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12540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9"/>
          <p:cNvSpPr/>
          <p:nvPr/>
        </p:nvSpPr>
        <p:spPr>
          <a:xfrm>
            <a:off x="0" y="5469335"/>
            <a:ext cx="6251483" cy="1155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System Snapshot</a:t>
            </a:r>
          </a:p>
          <a:p>
            <a:pPr algn="ctr"/>
            <a:endParaRPr lang="en-AU" sz="1400" dirty="0"/>
          </a:p>
          <a:p>
            <a:pPr algn="ctr"/>
            <a:endParaRPr lang="en-AU" sz="1400" dirty="0" smtClean="0"/>
          </a:p>
          <a:p>
            <a:pPr algn="ctr"/>
            <a:endParaRPr lang="en-AU" sz="1400" dirty="0"/>
          </a:p>
        </p:txBody>
      </p:sp>
      <p:sp>
        <p:nvSpPr>
          <p:cNvPr id="4" name="Rectangle 3"/>
          <p:cNvSpPr/>
          <p:nvPr/>
        </p:nvSpPr>
        <p:spPr>
          <a:xfrm>
            <a:off x="1187624" y="2780928"/>
            <a:ext cx="108012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LPGS</a:t>
            </a:r>
            <a:endParaRPr lang="en-AU" sz="1400" dirty="0"/>
          </a:p>
        </p:txBody>
      </p:sp>
      <p:sp>
        <p:nvSpPr>
          <p:cNvPr id="5" name="Rectangle 4"/>
          <p:cNvSpPr/>
          <p:nvPr/>
        </p:nvSpPr>
        <p:spPr>
          <a:xfrm>
            <a:off x="2699792" y="3439110"/>
            <a:ext cx="1296144" cy="6379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EO Processor</a:t>
            </a:r>
            <a:endParaRPr lang="en-AU" sz="1400" dirty="0"/>
          </a:p>
        </p:txBody>
      </p:sp>
      <p:sp>
        <p:nvSpPr>
          <p:cNvPr id="6" name="Flowchart: Document 5"/>
          <p:cNvSpPr/>
          <p:nvPr/>
        </p:nvSpPr>
        <p:spPr>
          <a:xfrm>
            <a:off x="755576" y="2528900"/>
            <a:ext cx="576064" cy="36004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L0</a:t>
            </a:r>
            <a:endParaRPr lang="en-AU" sz="1400" dirty="0"/>
          </a:p>
        </p:txBody>
      </p:sp>
      <p:sp>
        <p:nvSpPr>
          <p:cNvPr id="7" name="Flowchart: Document 6"/>
          <p:cNvSpPr/>
          <p:nvPr/>
        </p:nvSpPr>
        <p:spPr>
          <a:xfrm>
            <a:off x="2175010" y="3284984"/>
            <a:ext cx="576064" cy="36004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L1</a:t>
            </a:r>
            <a:endParaRPr lang="en-AU" sz="1400" dirty="0"/>
          </a:p>
        </p:txBody>
      </p:sp>
      <p:sp>
        <p:nvSpPr>
          <p:cNvPr id="8" name="Flowchart: Document 7"/>
          <p:cNvSpPr/>
          <p:nvPr/>
        </p:nvSpPr>
        <p:spPr>
          <a:xfrm>
            <a:off x="3538204" y="4418620"/>
            <a:ext cx="928230" cy="4320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NBAR</a:t>
            </a:r>
            <a:endParaRPr lang="en-AU" sz="1400" dirty="0"/>
          </a:p>
        </p:txBody>
      </p:sp>
      <p:sp>
        <p:nvSpPr>
          <p:cNvPr id="9" name="Flowchart: Document 8"/>
          <p:cNvSpPr/>
          <p:nvPr/>
        </p:nvSpPr>
        <p:spPr>
          <a:xfrm>
            <a:off x="4451156" y="3861048"/>
            <a:ext cx="928230" cy="4320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PQ</a:t>
            </a:r>
            <a:endParaRPr lang="en-AU" sz="1400" dirty="0"/>
          </a:p>
        </p:txBody>
      </p:sp>
      <p:sp>
        <p:nvSpPr>
          <p:cNvPr id="10" name="Flowchart: Document 9"/>
          <p:cNvSpPr/>
          <p:nvPr/>
        </p:nvSpPr>
        <p:spPr>
          <a:xfrm>
            <a:off x="4481232" y="3212976"/>
            <a:ext cx="928230" cy="4320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FC</a:t>
            </a:r>
            <a:endParaRPr lang="en-AU" sz="1400" dirty="0"/>
          </a:p>
        </p:txBody>
      </p:sp>
      <p:cxnSp>
        <p:nvCxnSpPr>
          <p:cNvPr id="12" name="Curved Connector 11"/>
          <p:cNvCxnSpPr>
            <a:stCxn id="5" idx="2"/>
            <a:endCxn id="8" idx="1"/>
          </p:cNvCxnSpPr>
          <p:nvPr/>
        </p:nvCxnSpPr>
        <p:spPr>
          <a:xfrm rot="16200000" flipH="1">
            <a:off x="3164248" y="4260688"/>
            <a:ext cx="557572" cy="19034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8" idx="0"/>
            <a:endCxn id="5" idx="2"/>
          </p:cNvCxnSpPr>
          <p:nvPr/>
        </p:nvCxnSpPr>
        <p:spPr>
          <a:xfrm rot="16200000" flipV="1">
            <a:off x="3504318" y="3920618"/>
            <a:ext cx="341548" cy="654455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5" idx="3"/>
            <a:endCxn id="9" idx="1"/>
          </p:cNvCxnSpPr>
          <p:nvPr/>
        </p:nvCxnSpPr>
        <p:spPr>
          <a:xfrm>
            <a:off x="3995936" y="3758091"/>
            <a:ext cx="455220" cy="318981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5" idx="0"/>
            <a:endCxn id="10" idx="1"/>
          </p:cNvCxnSpPr>
          <p:nvPr/>
        </p:nvCxnSpPr>
        <p:spPr>
          <a:xfrm rot="5400000" flipH="1" flipV="1">
            <a:off x="3909493" y="2867371"/>
            <a:ext cx="10110" cy="113336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409462" y="4418620"/>
            <a:ext cx="1296144" cy="6379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 err="1" smtClean="0"/>
              <a:t>DataCube</a:t>
            </a:r>
            <a:r>
              <a:rPr lang="en-AU" sz="1400" dirty="0" smtClean="0"/>
              <a:t> Injector</a:t>
            </a:r>
            <a:endParaRPr lang="en-AU" sz="1400" dirty="0"/>
          </a:p>
        </p:txBody>
      </p:sp>
      <p:cxnSp>
        <p:nvCxnSpPr>
          <p:cNvPr id="21" name="Curved Connector 20"/>
          <p:cNvCxnSpPr>
            <a:stCxn id="10" idx="3"/>
            <a:endCxn id="19" idx="0"/>
          </p:cNvCxnSpPr>
          <p:nvPr/>
        </p:nvCxnSpPr>
        <p:spPr>
          <a:xfrm>
            <a:off x="5409462" y="3429000"/>
            <a:ext cx="648072" cy="98962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9" idx="2"/>
            <a:endCxn id="19" idx="1"/>
          </p:cNvCxnSpPr>
          <p:nvPr/>
        </p:nvCxnSpPr>
        <p:spPr>
          <a:xfrm rot="16200000" flipH="1">
            <a:off x="4925832" y="4253971"/>
            <a:ext cx="473068" cy="49419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8" idx="2"/>
            <a:endCxn id="19" idx="2"/>
          </p:cNvCxnSpPr>
          <p:nvPr/>
        </p:nvCxnSpPr>
        <p:spPr>
          <a:xfrm rot="16200000" flipH="1">
            <a:off x="4912688" y="3911735"/>
            <a:ext cx="234477" cy="2055215"/>
          </a:xfrm>
          <a:prstGeom prst="curvedConnector3">
            <a:avLst>
              <a:gd name="adj1" fmla="val 19749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Document 25"/>
          <p:cNvSpPr/>
          <p:nvPr/>
        </p:nvSpPr>
        <p:spPr>
          <a:xfrm>
            <a:off x="6501922" y="4737601"/>
            <a:ext cx="1224136" cy="4320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err="1" smtClean="0"/>
              <a:t>DataCube</a:t>
            </a:r>
            <a:endParaRPr lang="en-AU" sz="1400" dirty="0"/>
          </a:p>
        </p:txBody>
      </p:sp>
      <p:cxnSp>
        <p:nvCxnSpPr>
          <p:cNvPr id="28" name="Curved Connector 27"/>
          <p:cNvCxnSpPr>
            <a:stCxn id="7" idx="2"/>
            <a:endCxn id="19" idx="2"/>
          </p:cNvCxnSpPr>
          <p:nvPr/>
        </p:nvCxnSpPr>
        <p:spPr>
          <a:xfrm rot="16200000" flipH="1">
            <a:off x="3542608" y="2541655"/>
            <a:ext cx="1435361" cy="3594492"/>
          </a:xfrm>
          <a:prstGeom prst="curvedConnector3">
            <a:avLst>
              <a:gd name="adj1" fmla="val 11592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113990" y="5064480"/>
            <a:ext cx="1296144" cy="6379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 err="1" smtClean="0"/>
              <a:t>DataCube</a:t>
            </a:r>
            <a:r>
              <a:rPr lang="en-AU" sz="1400" dirty="0" smtClean="0"/>
              <a:t> API</a:t>
            </a:r>
            <a:endParaRPr lang="en-AU" sz="1400" dirty="0"/>
          </a:p>
        </p:txBody>
      </p:sp>
      <p:sp>
        <p:nvSpPr>
          <p:cNvPr id="31" name="Flowchart: Document 30"/>
          <p:cNvSpPr/>
          <p:nvPr/>
        </p:nvSpPr>
        <p:spPr>
          <a:xfrm>
            <a:off x="8100392" y="5486418"/>
            <a:ext cx="835494" cy="4320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err="1" smtClean="0"/>
              <a:t>WoFS</a:t>
            </a:r>
            <a:endParaRPr lang="en-AU" sz="1400" dirty="0"/>
          </a:p>
        </p:txBody>
      </p:sp>
      <p:sp>
        <p:nvSpPr>
          <p:cNvPr id="32" name="Oval 31"/>
          <p:cNvSpPr/>
          <p:nvPr/>
        </p:nvSpPr>
        <p:spPr>
          <a:xfrm>
            <a:off x="1237892" y="2690918"/>
            <a:ext cx="216024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p</a:t>
            </a:r>
            <a:endParaRPr lang="en-AU" sz="1400" dirty="0"/>
          </a:p>
        </p:txBody>
      </p:sp>
      <p:sp>
        <p:nvSpPr>
          <p:cNvPr id="33" name="Oval 32"/>
          <p:cNvSpPr/>
          <p:nvPr/>
        </p:nvSpPr>
        <p:spPr>
          <a:xfrm>
            <a:off x="2643062" y="3477725"/>
            <a:ext cx="216024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p</a:t>
            </a:r>
            <a:endParaRPr lang="en-AU" sz="1400" dirty="0"/>
          </a:p>
        </p:txBody>
      </p:sp>
      <p:sp>
        <p:nvSpPr>
          <p:cNvPr id="34" name="Oval 33"/>
          <p:cNvSpPr/>
          <p:nvPr/>
        </p:nvSpPr>
        <p:spPr>
          <a:xfrm>
            <a:off x="4115534" y="3338990"/>
            <a:ext cx="216024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p</a:t>
            </a:r>
            <a:endParaRPr lang="en-AU" sz="1400" dirty="0"/>
          </a:p>
        </p:txBody>
      </p:sp>
      <p:sp>
        <p:nvSpPr>
          <p:cNvPr id="35" name="Oval 34"/>
          <p:cNvSpPr/>
          <p:nvPr/>
        </p:nvSpPr>
        <p:spPr>
          <a:xfrm>
            <a:off x="4094822" y="3827571"/>
            <a:ext cx="216024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p</a:t>
            </a:r>
            <a:endParaRPr lang="en-AU" sz="1400" dirty="0"/>
          </a:p>
        </p:txBody>
      </p:sp>
      <p:sp>
        <p:nvSpPr>
          <p:cNvPr id="36" name="Oval 35"/>
          <p:cNvSpPr/>
          <p:nvPr/>
        </p:nvSpPr>
        <p:spPr>
          <a:xfrm>
            <a:off x="3567080" y="4174522"/>
            <a:ext cx="216024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p</a:t>
            </a:r>
            <a:endParaRPr lang="en-AU" sz="1400" dirty="0"/>
          </a:p>
        </p:txBody>
      </p:sp>
      <p:sp>
        <p:nvSpPr>
          <p:cNvPr id="37" name="Oval 36"/>
          <p:cNvSpPr/>
          <p:nvPr/>
        </p:nvSpPr>
        <p:spPr>
          <a:xfrm>
            <a:off x="3318514" y="4328610"/>
            <a:ext cx="216024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p</a:t>
            </a:r>
            <a:endParaRPr lang="en-AU" sz="1400" dirty="0"/>
          </a:p>
        </p:txBody>
      </p:sp>
      <p:sp>
        <p:nvSpPr>
          <p:cNvPr id="38" name="Oval 37"/>
          <p:cNvSpPr/>
          <p:nvPr/>
        </p:nvSpPr>
        <p:spPr>
          <a:xfrm>
            <a:off x="2066998" y="3176681"/>
            <a:ext cx="216024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p</a:t>
            </a:r>
            <a:endParaRPr lang="en-AU" sz="1400" dirty="0"/>
          </a:p>
        </p:txBody>
      </p:sp>
      <p:sp>
        <p:nvSpPr>
          <p:cNvPr id="39" name="Oval 38"/>
          <p:cNvSpPr/>
          <p:nvPr/>
        </p:nvSpPr>
        <p:spPr>
          <a:xfrm>
            <a:off x="3459068" y="5047398"/>
            <a:ext cx="216024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p</a:t>
            </a:r>
            <a:endParaRPr lang="en-AU" sz="1400" dirty="0"/>
          </a:p>
        </p:txBody>
      </p:sp>
      <p:sp>
        <p:nvSpPr>
          <p:cNvPr id="40" name="Oval 39"/>
          <p:cNvSpPr/>
          <p:nvPr/>
        </p:nvSpPr>
        <p:spPr>
          <a:xfrm>
            <a:off x="4044264" y="4989629"/>
            <a:ext cx="216024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p</a:t>
            </a:r>
            <a:endParaRPr lang="en-AU" sz="1400" dirty="0"/>
          </a:p>
        </p:txBody>
      </p:sp>
      <p:sp>
        <p:nvSpPr>
          <p:cNvPr id="41" name="Oval 40"/>
          <p:cNvSpPr/>
          <p:nvPr/>
        </p:nvSpPr>
        <p:spPr>
          <a:xfrm>
            <a:off x="5010906" y="4518777"/>
            <a:ext cx="216024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p</a:t>
            </a:r>
            <a:endParaRPr lang="en-AU" sz="1400" dirty="0"/>
          </a:p>
        </p:txBody>
      </p:sp>
      <p:sp>
        <p:nvSpPr>
          <p:cNvPr id="42" name="Oval 41"/>
          <p:cNvSpPr/>
          <p:nvPr/>
        </p:nvSpPr>
        <p:spPr>
          <a:xfrm>
            <a:off x="5822491" y="3719917"/>
            <a:ext cx="216024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p</a:t>
            </a:r>
            <a:endParaRPr lang="en-AU" sz="1400" dirty="0"/>
          </a:p>
        </p:txBody>
      </p:sp>
      <p:sp>
        <p:nvSpPr>
          <p:cNvPr id="43" name="Oval 42"/>
          <p:cNvSpPr/>
          <p:nvPr/>
        </p:nvSpPr>
        <p:spPr>
          <a:xfrm>
            <a:off x="6597594" y="4634644"/>
            <a:ext cx="216024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p</a:t>
            </a:r>
            <a:endParaRPr lang="en-AU" sz="1400" dirty="0"/>
          </a:p>
        </p:txBody>
      </p:sp>
      <p:sp>
        <p:nvSpPr>
          <p:cNvPr id="44" name="Oval 43"/>
          <p:cNvSpPr/>
          <p:nvPr/>
        </p:nvSpPr>
        <p:spPr>
          <a:xfrm>
            <a:off x="7618046" y="4989629"/>
            <a:ext cx="216024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p</a:t>
            </a:r>
            <a:endParaRPr lang="en-AU" sz="1400" dirty="0"/>
          </a:p>
        </p:txBody>
      </p:sp>
      <p:sp>
        <p:nvSpPr>
          <p:cNvPr id="45" name="Oval 44"/>
          <p:cNvSpPr/>
          <p:nvPr/>
        </p:nvSpPr>
        <p:spPr>
          <a:xfrm>
            <a:off x="8302122" y="5383461"/>
            <a:ext cx="216024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p</a:t>
            </a:r>
            <a:endParaRPr lang="en-AU" sz="1400" dirty="0"/>
          </a:p>
        </p:txBody>
      </p:sp>
      <p:sp>
        <p:nvSpPr>
          <p:cNvPr id="46" name="Oval 45"/>
          <p:cNvSpPr/>
          <p:nvPr/>
        </p:nvSpPr>
        <p:spPr>
          <a:xfrm>
            <a:off x="2198928" y="1556328"/>
            <a:ext cx="1368152" cy="9361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Version Control</a:t>
            </a:r>
            <a:endParaRPr lang="en-AU" sz="1400" dirty="0"/>
          </a:p>
        </p:txBody>
      </p:sp>
      <p:cxnSp>
        <p:nvCxnSpPr>
          <p:cNvPr id="48" name="Curved Connector 47"/>
          <p:cNvCxnSpPr>
            <a:stCxn id="6" idx="0"/>
            <a:endCxn id="46" idx="2"/>
          </p:cNvCxnSpPr>
          <p:nvPr/>
        </p:nvCxnSpPr>
        <p:spPr>
          <a:xfrm rot="5400000" flipH="1" flipV="1">
            <a:off x="1369008" y="1698980"/>
            <a:ext cx="504520" cy="115532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411971" y="160996"/>
            <a:ext cx="1080120" cy="900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Ancillary / Data Retrieval</a:t>
            </a:r>
            <a:endParaRPr lang="en-AU" sz="1400" dirty="0"/>
          </a:p>
        </p:txBody>
      </p:sp>
      <p:sp>
        <p:nvSpPr>
          <p:cNvPr id="50" name="Flowchart: Document 49"/>
          <p:cNvSpPr/>
          <p:nvPr/>
        </p:nvSpPr>
        <p:spPr>
          <a:xfrm>
            <a:off x="1441826" y="881077"/>
            <a:ext cx="576064" cy="36004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A</a:t>
            </a:r>
            <a:endParaRPr lang="en-AU" sz="1400" dirty="0"/>
          </a:p>
        </p:txBody>
      </p:sp>
      <p:cxnSp>
        <p:nvCxnSpPr>
          <p:cNvPr id="52" name="Curved Connector 51"/>
          <p:cNvCxnSpPr>
            <a:stCxn id="49" idx="1"/>
            <a:endCxn id="6" idx="1"/>
          </p:cNvCxnSpPr>
          <p:nvPr/>
        </p:nvCxnSpPr>
        <p:spPr>
          <a:xfrm rot="10800000" flipH="1" flipV="1">
            <a:off x="411970" y="611046"/>
            <a:ext cx="343605" cy="2097874"/>
          </a:xfrm>
          <a:prstGeom prst="curvedConnector3">
            <a:avLst>
              <a:gd name="adj1" fmla="val -6653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32" idx="6"/>
          </p:cNvCxnSpPr>
          <p:nvPr/>
        </p:nvCxnSpPr>
        <p:spPr>
          <a:xfrm>
            <a:off x="1453916" y="2780928"/>
            <a:ext cx="914400" cy="9144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1492091" y="791067"/>
            <a:ext cx="216024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p</a:t>
            </a:r>
            <a:endParaRPr lang="en-AU" sz="1400" dirty="0"/>
          </a:p>
        </p:txBody>
      </p:sp>
      <p:cxnSp>
        <p:nvCxnSpPr>
          <p:cNvPr id="58" name="Curved Connector 57"/>
          <p:cNvCxnSpPr>
            <a:stCxn id="50" idx="2"/>
            <a:endCxn id="46" idx="0"/>
          </p:cNvCxnSpPr>
          <p:nvPr/>
        </p:nvCxnSpPr>
        <p:spPr>
          <a:xfrm rot="16200000" flipH="1">
            <a:off x="2136924" y="810248"/>
            <a:ext cx="339014" cy="1153146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7" idx="0"/>
            <a:endCxn id="46" idx="4"/>
          </p:cNvCxnSpPr>
          <p:nvPr/>
        </p:nvCxnSpPr>
        <p:spPr>
          <a:xfrm rot="5400000" flipH="1" flipV="1">
            <a:off x="2276747" y="2678727"/>
            <a:ext cx="792553" cy="419962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>
            <a:stCxn id="10" idx="0"/>
            <a:endCxn id="46" idx="6"/>
          </p:cNvCxnSpPr>
          <p:nvPr/>
        </p:nvCxnSpPr>
        <p:spPr>
          <a:xfrm rot="16200000" flipV="1">
            <a:off x="3661916" y="1929544"/>
            <a:ext cx="1188596" cy="1378267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26" idx="0"/>
            <a:endCxn id="46" idx="6"/>
          </p:cNvCxnSpPr>
          <p:nvPr/>
        </p:nvCxnSpPr>
        <p:spPr>
          <a:xfrm rot="16200000" flipV="1">
            <a:off x="3983925" y="1607536"/>
            <a:ext cx="2713221" cy="354691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stCxn id="31" idx="3"/>
            <a:endCxn id="46" idx="6"/>
          </p:cNvCxnSpPr>
          <p:nvPr/>
        </p:nvCxnSpPr>
        <p:spPr>
          <a:xfrm flipH="1" flipV="1">
            <a:off x="3567080" y="2024380"/>
            <a:ext cx="5368806" cy="3678062"/>
          </a:xfrm>
          <a:prstGeom prst="curvedConnector3">
            <a:avLst>
              <a:gd name="adj1" fmla="val -8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lowchart: Magnetic Disk 66"/>
          <p:cNvSpPr/>
          <p:nvPr/>
        </p:nvSpPr>
        <p:spPr>
          <a:xfrm>
            <a:off x="6645938" y="773705"/>
            <a:ext cx="936104" cy="1008112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PROMS</a:t>
            </a:r>
            <a:endParaRPr lang="en-AU" sz="1400" dirty="0"/>
          </a:p>
        </p:txBody>
      </p:sp>
      <p:cxnSp>
        <p:nvCxnSpPr>
          <p:cNvPr id="69" name="Curved Connector 68"/>
          <p:cNvCxnSpPr>
            <a:stCxn id="32" idx="6"/>
            <a:endCxn id="67" idx="3"/>
          </p:cNvCxnSpPr>
          <p:nvPr/>
        </p:nvCxnSpPr>
        <p:spPr>
          <a:xfrm flipV="1">
            <a:off x="1453916" y="1781817"/>
            <a:ext cx="5660074" cy="999111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>
            <a:stCxn id="38" idx="7"/>
            <a:endCxn id="67" idx="3"/>
          </p:cNvCxnSpPr>
          <p:nvPr/>
        </p:nvCxnSpPr>
        <p:spPr>
          <a:xfrm rot="5400000" flipH="1" flipV="1">
            <a:off x="3972075" y="61129"/>
            <a:ext cx="1421227" cy="4862604"/>
          </a:xfrm>
          <a:prstGeom prst="curvedConnector3">
            <a:avLst>
              <a:gd name="adj1" fmla="val 50000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>
            <a:stCxn id="55" idx="7"/>
            <a:endCxn id="67" idx="3"/>
          </p:cNvCxnSpPr>
          <p:nvPr/>
        </p:nvCxnSpPr>
        <p:spPr>
          <a:xfrm rot="16200000" flipH="1">
            <a:off x="3913040" y="-1419132"/>
            <a:ext cx="964387" cy="5437511"/>
          </a:xfrm>
          <a:prstGeom prst="curvedConnector5">
            <a:avLst>
              <a:gd name="adj1" fmla="val -23704"/>
              <a:gd name="adj2" fmla="val 45987"/>
              <a:gd name="adj3" fmla="val 123704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urved Connector 75"/>
          <p:cNvCxnSpPr>
            <a:stCxn id="34" idx="0"/>
            <a:endCxn id="67" idx="3"/>
          </p:cNvCxnSpPr>
          <p:nvPr/>
        </p:nvCxnSpPr>
        <p:spPr>
          <a:xfrm rot="5400000" flipH="1" flipV="1">
            <a:off x="4890182" y="1115182"/>
            <a:ext cx="1557173" cy="2890444"/>
          </a:xfrm>
          <a:prstGeom prst="curvedConnector3">
            <a:avLst>
              <a:gd name="adj1" fmla="val 50000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>
            <a:stCxn id="42" idx="0"/>
            <a:endCxn id="67" idx="3"/>
          </p:cNvCxnSpPr>
          <p:nvPr/>
        </p:nvCxnSpPr>
        <p:spPr>
          <a:xfrm rot="5400000" flipH="1" flipV="1">
            <a:off x="5553196" y="2159124"/>
            <a:ext cx="1938100" cy="1183487"/>
          </a:xfrm>
          <a:prstGeom prst="curvedConnector3">
            <a:avLst>
              <a:gd name="adj1" fmla="val 50000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>
            <a:stCxn id="43" idx="6"/>
            <a:endCxn id="67" idx="3"/>
          </p:cNvCxnSpPr>
          <p:nvPr/>
        </p:nvCxnSpPr>
        <p:spPr>
          <a:xfrm flipV="1">
            <a:off x="6813618" y="1781817"/>
            <a:ext cx="300372" cy="2942837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urved Connector 84"/>
          <p:cNvCxnSpPr>
            <a:stCxn id="44" idx="7"/>
            <a:endCxn id="67" idx="3"/>
          </p:cNvCxnSpPr>
          <p:nvPr/>
        </p:nvCxnSpPr>
        <p:spPr>
          <a:xfrm rot="16200000" flipV="1">
            <a:off x="5841125" y="3054683"/>
            <a:ext cx="3234175" cy="688444"/>
          </a:xfrm>
          <a:prstGeom prst="curvedConnector3">
            <a:avLst>
              <a:gd name="adj1" fmla="val 50000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87"/>
          <p:cNvCxnSpPr>
            <a:stCxn id="45" idx="7"/>
            <a:endCxn id="67" idx="3"/>
          </p:cNvCxnSpPr>
          <p:nvPr/>
        </p:nvCxnSpPr>
        <p:spPr>
          <a:xfrm rot="16200000" flipV="1">
            <a:off x="5986247" y="2909561"/>
            <a:ext cx="3628007" cy="1372520"/>
          </a:xfrm>
          <a:prstGeom prst="curvedConnector3">
            <a:avLst>
              <a:gd name="adj1" fmla="val 50000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3231947" y="208383"/>
            <a:ext cx="2498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System Workflow</a:t>
            </a:r>
            <a:endParaRPr lang="en-AU" sz="1400" dirty="0"/>
          </a:p>
        </p:txBody>
      </p:sp>
      <p:sp>
        <p:nvSpPr>
          <p:cNvPr id="134" name="Rectangle 133"/>
          <p:cNvSpPr/>
          <p:nvPr/>
        </p:nvSpPr>
        <p:spPr>
          <a:xfrm>
            <a:off x="128718" y="5592443"/>
            <a:ext cx="1080120" cy="900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Ancillary / Data Retrieval</a:t>
            </a:r>
            <a:endParaRPr lang="en-AU" sz="1400" dirty="0"/>
          </a:p>
        </p:txBody>
      </p:sp>
      <p:sp>
        <p:nvSpPr>
          <p:cNvPr id="135" name="Rectangle 134"/>
          <p:cNvSpPr/>
          <p:nvPr/>
        </p:nvSpPr>
        <p:spPr>
          <a:xfrm>
            <a:off x="1208838" y="5989768"/>
            <a:ext cx="108012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LPGS</a:t>
            </a:r>
            <a:endParaRPr lang="en-AU" sz="1400" dirty="0"/>
          </a:p>
        </p:txBody>
      </p:sp>
      <p:sp>
        <p:nvSpPr>
          <p:cNvPr id="136" name="Rectangle 135"/>
          <p:cNvSpPr/>
          <p:nvPr/>
        </p:nvSpPr>
        <p:spPr>
          <a:xfrm>
            <a:off x="2290451" y="5854581"/>
            <a:ext cx="1296144" cy="6379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EO Processor</a:t>
            </a:r>
            <a:endParaRPr lang="en-AU" sz="1400" dirty="0"/>
          </a:p>
        </p:txBody>
      </p:sp>
      <p:sp>
        <p:nvSpPr>
          <p:cNvPr id="137" name="Rectangle 136"/>
          <p:cNvSpPr/>
          <p:nvPr/>
        </p:nvSpPr>
        <p:spPr>
          <a:xfrm>
            <a:off x="3596180" y="5845917"/>
            <a:ext cx="1296144" cy="6379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 err="1" smtClean="0"/>
              <a:t>DataCube</a:t>
            </a:r>
            <a:r>
              <a:rPr lang="en-AU" sz="1400" dirty="0" smtClean="0"/>
              <a:t> Injector</a:t>
            </a:r>
            <a:endParaRPr lang="en-AU" sz="1400" dirty="0"/>
          </a:p>
        </p:txBody>
      </p:sp>
      <p:sp>
        <p:nvSpPr>
          <p:cNvPr id="138" name="Rectangle 137"/>
          <p:cNvSpPr/>
          <p:nvPr/>
        </p:nvSpPr>
        <p:spPr>
          <a:xfrm>
            <a:off x="4860032" y="5855862"/>
            <a:ext cx="1296144" cy="6379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dirty="0" err="1" smtClean="0"/>
              <a:t>DataCube</a:t>
            </a:r>
            <a:r>
              <a:rPr lang="en-AU" sz="1400" dirty="0" smtClean="0"/>
              <a:t> API</a:t>
            </a:r>
            <a:endParaRPr lang="en-AU" sz="1400" dirty="0"/>
          </a:p>
        </p:txBody>
      </p:sp>
      <p:cxnSp>
        <p:nvCxnSpPr>
          <p:cNvPr id="141" name="Curved Connector 140"/>
          <p:cNvCxnSpPr>
            <a:stCxn id="140" idx="0"/>
            <a:endCxn id="46" idx="1"/>
          </p:cNvCxnSpPr>
          <p:nvPr/>
        </p:nvCxnSpPr>
        <p:spPr>
          <a:xfrm rot="16200000" flipV="1">
            <a:off x="874557" y="3218149"/>
            <a:ext cx="3775918" cy="726453"/>
          </a:xfrm>
          <a:prstGeom prst="curvedConnector5">
            <a:avLst>
              <a:gd name="adj1" fmla="val 39420"/>
              <a:gd name="adj2" fmla="val 159049"/>
              <a:gd name="adj3" fmla="val 10605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urved Connector 144"/>
          <p:cNvCxnSpPr>
            <a:stCxn id="4" idx="0"/>
          </p:cNvCxnSpPr>
          <p:nvPr/>
        </p:nvCxnSpPr>
        <p:spPr>
          <a:xfrm rot="5400000" flipH="1" flipV="1">
            <a:off x="1737432" y="2167032"/>
            <a:ext cx="604148" cy="62364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urved Connector 146"/>
          <p:cNvCxnSpPr>
            <a:stCxn id="49" idx="3"/>
            <a:endCxn id="46" idx="0"/>
          </p:cNvCxnSpPr>
          <p:nvPr/>
        </p:nvCxnSpPr>
        <p:spPr>
          <a:xfrm>
            <a:off x="1492091" y="611046"/>
            <a:ext cx="1390913" cy="94528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urved Connector 150"/>
          <p:cNvCxnSpPr>
            <a:stCxn id="5" idx="0"/>
            <a:endCxn id="46" idx="5"/>
          </p:cNvCxnSpPr>
          <p:nvPr/>
        </p:nvCxnSpPr>
        <p:spPr>
          <a:xfrm rot="5400000" flipH="1" flipV="1">
            <a:off x="2815407" y="2887799"/>
            <a:ext cx="1083768" cy="18855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urved Connector 152"/>
          <p:cNvCxnSpPr>
            <a:stCxn id="19" idx="0"/>
            <a:endCxn id="46" idx="5"/>
          </p:cNvCxnSpPr>
          <p:nvPr/>
        </p:nvCxnSpPr>
        <p:spPr>
          <a:xfrm rot="16200000" flipV="1">
            <a:off x="3680488" y="2041573"/>
            <a:ext cx="2063278" cy="2690815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urved Connector 154"/>
          <p:cNvCxnSpPr>
            <a:endCxn id="46" idx="7"/>
          </p:cNvCxnSpPr>
          <p:nvPr/>
        </p:nvCxnSpPr>
        <p:spPr>
          <a:xfrm rot="10800000">
            <a:off x="3366720" y="1693418"/>
            <a:ext cx="4589657" cy="3363165"/>
          </a:xfrm>
          <a:prstGeom prst="curvedConnector4">
            <a:avLst>
              <a:gd name="adj1" fmla="val 47817"/>
              <a:gd name="adj2" fmla="val 10679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37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143000"/>
            <a:ext cx="4046984" cy="4855464"/>
          </a:xfrm>
        </p:spPr>
        <p:txBody>
          <a:bodyPr/>
          <a:lstStyle/>
          <a:p>
            <a:r>
              <a:rPr lang="en-US" dirty="0" smtClean="0"/>
              <a:t>Automated ancillary retrieval and version update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43000"/>
            <a:ext cx="401002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3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implementation – appended lineage YAML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000" b="1" dirty="0"/>
              <a:t>id: </a:t>
            </a:r>
            <a:r>
              <a:rPr lang="en-US" sz="1000" dirty="0"/>
              <a:t>ecbb6a36-55c5-11e5-8787-005056bb5f37</a:t>
            </a:r>
            <a:br>
              <a:rPr lang="en-US" sz="1000" dirty="0"/>
            </a:br>
            <a:r>
              <a:rPr lang="en-US" sz="1000" b="1" dirty="0" err="1"/>
              <a:t>ga_label</a:t>
            </a:r>
            <a:r>
              <a:rPr lang="en-US" sz="1000" b="1" dirty="0"/>
              <a:t>: </a:t>
            </a:r>
            <a:r>
              <a:rPr lang="en-US" sz="1000" dirty="0"/>
              <a:t>LS8_OLITIRS_NBAR_P54_GALPGS01-002_112_079_20140126</a:t>
            </a:r>
            <a:br>
              <a:rPr lang="en-US" sz="1000" dirty="0"/>
            </a:br>
            <a:r>
              <a:rPr lang="en-US" sz="1000" b="1" dirty="0" err="1"/>
              <a:t>ga_level</a:t>
            </a:r>
            <a:r>
              <a:rPr lang="en-US" sz="1000" b="1" dirty="0"/>
              <a:t>: </a:t>
            </a:r>
            <a:r>
              <a:rPr lang="en-US" sz="1000" dirty="0"/>
              <a:t>P54</a:t>
            </a:r>
            <a:br>
              <a:rPr lang="en-US" sz="1000" dirty="0"/>
            </a:br>
            <a:r>
              <a:rPr lang="en-US" sz="1000" b="1" dirty="0" err="1"/>
              <a:t>product_type</a:t>
            </a:r>
            <a:r>
              <a:rPr lang="en-US" sz="1000" b="1" dirty="0"/>
              <a:t>: </a:t>
            </a:r>
            <a:r>
              <a:rPr lang="en-US" sz="1000" dirty="0" err="1"/>
              <a:t>nbar_brdf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…….</a:t>
            </a:r>
            <a:br>
              <a:rPr lang="en-US" sz="1000" dirty="0"/>
            </a:br>
            <a:r>
              <a:rPr lang="en-US" sz="1000" b="1" dirty="0"/>
              <a:t>lineage:</a:t>
            </a:r>
            <a:br>
              <a:rPr lang="en-US" sz="1000" b="1" dirty="0"/>
            </a:br>
            <a:r>
              <a:rPr lang="en-US" sz="1000" b="1" dirty="0"/>
              <a:t>    machine: </a:t>
            </a:r>
            <a:r>
              <a:rPr lang="en-US" sz="1000" dirty="0"/>
              <a:t>{}</a:t>
            </a:r>
            <a:br>
              <a:rPr lang="en-US" sz="1000" dirty="0"/>
            </a:br>
            <a:r>
              <a:rPr lang="en-US" sz="1000" dirty="0"/>
              <a:t>    </a:t>
            </a:r>
            <a:r>
              <a:rPr lang="en-US" sz="1000" b="1" dirty="0" err="1"/>
              <a:t>source_datasets</a:t>
            </a:r>
            <a:r>
              <a:rPr lang="en-US" sz="1000" b="1" dirty="0"/>
              <a:t>:</a:t>
            </a:r>
            <a:br>
              <a:rPr lang="en-US" sz="1000" b="1" dirty="0"/>
            </a:br>
            <a:r>
              <a:rPr lang="en-US" sz="1000" b="1" dirty="0"/>
              <a:t>        </a:t>
            </a:r>
            <a:r>
              <a:rPr lang="en-US" sz="1000" b="1" dirty="0" err="1"/>
              <a:t>ortho</a:t>
            </a:r>
            <a:r>
              <a:rPr lang="en-US" sz="1000" b="1" dirty="0"/>
              <a:t>:</a:t>
            </a:r>
            <a:br>
              <a:rPr lang="en-US" sz="1000" b="1" dirty="0"/>
            </a:br>
            <a:r>
              <a:rPr lang="en-US" sz="1000" b="1" dirty="0"/>
              <a:t>            id: </a:t>
            </a:r>
            <a:r>
              <a:rPr lang="en-US" sz="1000" dirty="0"/>
              <a:t>5cf41d98-eda9-11e4-8a8e-1040f381a756</a:t>
            </a:r>
            <a:br>
              <a:rPr lang="en-US" sz="1000" dirty="0"/>
            </a:br>
            <a:r>
              <a:rPr lang="en-US" sz="1000" dirty="0"/>
              <a:t>            </a:t>
            </a:r>
            <a:r>
              <a:rPr lang="en-US" sz="1000" b="1" dirty="0" err="1"/>
              <a:t>ga_label</a:t>
            </a:r>
            <a:r>
              <a:rPr lang="en-US" sz="1000" b="1" dirty="0"/>
              <a:t>: </a:t>
            </a:r>
            <a:r>
              <a:rPr lang="en-US" sz="1000" dirty="0"/>
              <a:t>LS8_OLITIRS_OTH_P51_GALPGS01-002_112_079_20140126</a:t>
            </a:r>
            <a:br>
              <a:rPr lang="en-US" sz="1000" dirty="0"/>
            </a:br>
            <a:r>
              <a:rPr lang="en-US" sz="1000" dirty="0"/>
              <a:t>       …</a:t>
            </a:r>
          </a:p>
          <a:p>
            <a:r>
              <a:rPr lang="en-US" sz="1000" dirty="0"/>
              <a:t>            </a:t>
            </a:r>
            <a:r>
              <a:rPr lang="en-US" sz="1000" b="1" dirty="0"/>
              <a:t>lineage:</a:t>
            </a:r>
            <a:br>
              <a:rPr lang="en-US" sz="1000" b="1" dirty="0"/>
            </a:br>
            <a:r>
              <a:rPr lang="en-US" sz="1000" b="1" dirty="0"/>
              <a:t>                algorithm:</a:t>
            </a:r>
            <a:br>
              <a:rPr lang="en-US" sz="1000" b="1" dirty="0"/>
            </a:br>
            <a:r>
              <a:rPr lang="en-US" sz="1000" b="1" dirty="0"/>
              <a:t>                    name: </a:t>
            </a:r>
            <a:r>
              <a:rPr lang="en-US" sz="1000" dirty="0"/>
              <a:t>LPGS</a:t>
            </a:r>
            <a:br>
              <a:rPr lang="en-US" sz="1000" dirty="0"/>
            </a:br>
            <a:r>
              <a:rPr lang="en-US" sz="1000" dirty="0"/>
              <a:t>                    </a:t>
            </a:r>
            <a:r>
              <a:rPr lang="en-US" sz="1000" b="1" dirty="0"/>
              <a:t>version: </a:t>
            </a:r>
            <a:r>
              <a:rPr lang="en-US" sz="1000" dirty="0"/>
              <a:t>2.4.0</a:t>
            </a:r>
            <a:br>
              <a:rPr lang="en-US" sz="1000" dirty="0"/>
            </a:br>
            <a:r>
              <a:rPr lang="en-US" sz="1000" dirty="0"/>
              <a:t>                    </a:t>
            </a:r>
            <a:r>
              <a:rPr lang="en-US" sz="1000" b="1" dirty="0"/>
              <a:t>parameters: </a:t>
            </a:r>
            <a:r>
              <a:rPr lang="en-US" sz="1000" dirty="0"/>
              <a:t>{}</a:t>
            </a:r>
            <a:br>
              <a:rPr lang="en-US" sz="1000" dirty="0"/>
            </a:br>
            <a:r>
              <a:rPr lang="en-US" sz="1000" dirty="0"/>
              <a:t>                </a:t>
            </a:r>
            <a:r>
              <a:rPr lang="en-US" sz="1000" b="1" dirty="0"/>
              <a:t>machine: </a:t>
            </a:r>
            <a:r>
              <a:rPr lang="en-US" sz="1000" dirty="0"/>
              <a:t>{}</a:t>
            </a:r>
            <a:br>
              <a:rPr lang="en-US" sz="1000" dirty="0"/>
            </a:br>
            <a:r>
              <a:rPr lang="en-US" sz="1000" dirty="0"/>
              <a:t>                </a:t>
            </a:r>
            <a:r>
              <a:rPr lang="en-US" sz="1000" b="1" dirty="0"/>
              <a:t>ancillary:</a:t>
            </a:r>
            <a:br>
              <a:rPr lang="en-US" sz="1000" b="1" dirty="0"/>
            </a:br>
            <a:r>
              <a:rPr lang="en-US" sz="1000" b="1" dirty="0"/>
              <a:t>                    </a:t>
            </a:r>
            <a:r>
              <a:rPr lang="en-US" sz="1000" b="1" dirty="0" err="1"/>
              <a:t>bpf_oli</a:t>
            </a:r>
            <a:r>
              <a:rPr lang="en-US" sz="1000" b="1" dirty="0"/>
              <a:t>:</a:t>
            </a:r>
            <a:br>
              <a:rPr lang="en-US" sz="1000" b="1" dirty="0"/>
            </a:br>
            <a:r>
              <a:rPr lang="en-US" sz="1000" b="1" dirty="0"/>
              <a:t>                        name: </a:t>
            </a:r>
            <a:r>
              <a:rPr lang="en-US" sz="1000" dirty="0"/>
              <a:t>LO8BPF20140127130115_20140127144056.01</a:t>
            </a:r>
            <a:br>
              <a:rPr lang="en-US" sz="1000" dirty="0"/>
            </a:br>
            <a:r>
              <a:rPr lang="en-US" sz="1000" dirty="0"/>
              <a:t>                    </a:t>
            </a:r>
            <a:r>
              <a:rPr lang="en-US" sz="1000" b="1" dirty="0" err="1"/>
              <a:t>bpf_tirs</a:t>
            </a:r>
            <a:r>
              <a:rPr lang="en-US" sz="1000" b="1" dirty="0"/>
              <a:t>:</a:t>
            </a:r>
            <a:br>
              <a:rPr lang="en-US" sz="1000" b="1" dirty="0"/>
            </a:br>
            <a:r>
              <a:rPr lang="en-US" sz="1000" b="1" dirty="0"/>
              <a:t>                        name: </a:t>
            </a:r>
            <a:r>
              <a:rPr lang="en-US" sz="1000" dirty="0"/>
              <a:t>LT8BPF20140116023714_20140116032836.02</a:t>
            </a:r>
            <a:br>
              <a:rPr lang="en-US" sz="1000" dirty="0"/>
            </a:br>
            <a:r>
              <a:rPr lang="en-US" sz="1000" dirty="0"/>
              <a:t>                    </a:t>
            </a:r>
            <a:r>
              <a:rPr lang="en-US" sz="1000" b="1" dirty="0" err="1"/>
              <a:t>cpf</a:t>
            </a:r>
            <a:r>
              <a:rPr lang="en-US" sz="1000" b="1" dirty="0"/>
              <a:t>:</a:t>
            </a:r>
            <a:br>
              <a:rPr lang="en-US" sz="1000" b="1" dirty="0"/>
            </a:br>
            <a:r>
              <a:rPr lang="en-US" sz="1000" b="1" dirty="0"/>
              <a:t>                        name: </a:t>
            </a:r>
            <a:r>
              <a:rPr lang="en-US" sz="1000" dirty="0"/>
              <a:t>L8CPF20140101_20140331.05</a:t>
            </a:r>
            <a:br>
              <a:rPr lang="en-US" sz="1000" dirty="0"/>
            </a:br>
            <a:r>
              <a:rPr lang="en-US" sz="1000" dirty="0"/>
              <a:t>                    </a:t>
            </a:r>
            <a:r>
              <a:rPr lang="en-US" sz="1000" b="1" dirty="0" err="1"/>
              <a:t>rlut</a:t>
            </a:r>
            <a:r>
              <a:rPr lang="en-US" sz="1000" b="1" dirty="0"/>
              <a:t>:</a:t>
            </a:r>
            <a:br>
              <a:rPr lang="en-US" sz="1000" b="1" dirty="0"/>
            </a:br>
            <a:r>
              <a:rPr lang="en-US" sz="1000" b="1" dirty="0"/>
              <a:t>                        name: </a:t>
            </a:r>
            <a:r>
              <a:rPr lang="en-US" sz="1000" dirty="0"/>
              <a:t>L8RLUT20130211_20431231v09.h5</a:t>
            </a:r>
            <a:br>
              <a:rPr lang="en-US" sz="1000" dirty="0"/>
            </a:br>
            <a:r>
              <a:rPr lang="en-US" sz="1000" dirty="0"/>
              <a:t>                </a:t>
            </a:r>
            <a:r>
              <a:rPr lang="en-US" sz="1000" b="1" dirty="0" err="1"/>
              <a:t>source_datasets</a:t>
            </a:r>
            <a:r>
              <a:rPr lang="en-US" sz="1000" b="1" dirty="0"/>
              <a:t>:</a:t>
            </a:r>
            <a:br>
              <a:rPr lang="en-US" sz="1000" b="1" dirty="0"/>
            </a:br>
            <a:r>
              <a:rPr lang="en-US" sz="1000" b="1" dirty="0"/>
              <a:t>                    </a:t>
            </a:r>
            <a:r>
              <a:rPr lang="en-US" sz="1000" b="1" dirty="0" err="1"/>
              <a:t>satellite_telemetry_data</a:t>
            </a:r>
            <a:r>
              <a:rPr lang="en-US" sz="1000" b="1" dirty="0"/>
              <a:t>:</a:t>
            </a:r>
            <a:br>
              <a:rPr lang="en-US" sz="1000" b="1" dirty="0"/>
            </a:br>
            <a:r>
              <a:rPr lang="en-US" sz="1000" b="1" dirty="0"/>
              <a:t>                        id: </a:t>
            </a:r>
            <a:r>
              <a:rPr lang="en-US" sz="1000" dirty="0"/>
              <a:t>4ec8fe97-e8b9-11e4-87ff-1040f381a756</a:t>
            </a:r>
            <a:br>
              <a:rPr lang="en-US" sz="1000" dirty="0"/>
            </a:br>
            <a:r>
              <a:rPr lang="en-US" sz="1000" dirty="0"/>
              <a:t>                        </a:t>
            </a:r>
            <a:r>
              <a:rPr lang="en-US" sz="1000" b="1" dirty="0" err="1"/>
              <a:t>ga_label</a:t>
            </a:r>
            <a:r>
              <a:rPr lang="en-US" sz="1000" b="1" dirty="0"/>
              <a:t>: </a:t>
            </a:r>
            <a:r>
              <a:rPr lang="en-US" sz="1000" dirty="0"/>
              <a:t>LS8_OLITIRS_STD-MD_P00_LC81160740742015089ASA00_116_074_20150330T022553Z20150330T022657</a:t>
            </a:r>
            <a:br>
              <a:rPr lang="en-US" sz="1000" dirty="0"/>
            </a:br>
            <a:r>
              <a:rPr lang="en-US" sz="1000" dirty="0"/>
              <a:t>                        </a:t>
            </a:r>
            <a:r>
              <a:rPr lang="en-US" sz="1000" b="1" dirty="0"/>
              <a:t>lineage:</a:t>
            </a:r>
            <a:br>
              <a:rPr lang="en-US" sz="1000" b="1" dirty="0"/>
            </a:br>
            <a:r>
              <a:rPr lang="en-US" sz="1000" b="1" dirty="0"/>
              <a:t>                            machine:</a:t>
            </a:r>
            <a:br>
              <a:rPr lang="en-US" sz="1000" b="1" dirty="0"/>
            </a:br>
            <a:r>
              <a:rPr lang="en-US" sz="1000" b="1" dirty="0"/>
              <a:t>                                hostname: </a:t>
            </a:r>
            <a:r>
              <a:rPr lang="en-US" sz="1000" dirty="0"/>
              <a:t>rhe-jm-dev01.dev.lan</a:t>
            </a:r>
            <a:br>
              <a:rPr lang="en-US" sz="1000" dirty="0"/>
            </a:br>
            <a:r>
              <a:rPr lang="en-US" sz="1000" dirty="0"/>
              <a:t>                                </a:t>
            </a:r>
            <a:r>
              <a:rPr lang="en-US" sz="1000" b="1" dirty="0" err="1"/>
              <a:t>runtime_id</a:t>
            </a:r>
            <a:r>
              <a:rPr lang="en-US" sz="1000" b="1" dirty="0"/>
              <a:t>: </a:t>
            </a:r>
            <a:r>
              <a:rPr lang="en-US" sz="1000" dirty="0"/>
              <a:t>4bc6225c-e8b9-11e4-8b66-1040f381a756</a:t>
            </a:r>
            <a:br>
              <a:rPr lang="en-US" sz="1000" dirty="0"/>
            </a:br>
            <a:r>
              <a:rPr lang="en-US" sz="1000" dirty="0"/>
              <a:t>                                </a:t>
            </a:r>
            <a:r>
              <a:rPr lang="en-US" sz="1000" b="1" dirty="0" err="1"/>
              <a:t>type_id</a:t>
            </a:r>
            <a:r>
              <a:rPr lang="en-US" sz="1000" b="1" dirty="0"/>
              <a:t>: </a:t>
            </a:r>
            <a:r>
              <a:rPr lang="en-US" sz="1000" dirty="0"/>
              <a:t>nemo-</a:t>
            </a:r>
            <a:r>
              <a:rPr lang="en-US" sz="1000" dirty="0" err="1"/>
              <a:t>jobmanager</a:t>
            </a:r>
            <a:r>
              <a:rPr lang="en-US" sz="1000" dirty="0"/>
              <a:t>-packager</a:t>
            </a:r>
            <a:br>
              <a:rPr lang="en-US" sz="1000" dirty="0"/>
            </a:br>
            <a:r>
              <a:rPr lang="en-US" sz="1000" dirty="0"/>
              <a:t>                                </a:t>
            </a:r>
            <a:r>
              <a:rPr lang="en-US" sz="1000" b="1" dirty="0"/>
              <a:t>version: </a:t>
            </a:r>
            <a:r>
              <a:rPr lang="en-US" sz="1000" dirty="0"/>
              <a:t>2.4.0</a:t>
            </a:r>
            <a:br>
              <a:rPr lang="en-US" sz="1000" dirty="0"/>
            </a:br>
            <a:r>
              <a:rPr lang="en-US" sz="1000" dirty="0"/>
              <a:t>                                </a:t>
            </a:r>
            <a:r>
              <a:rPr lang="en-US" sz="1000" b="1" dirty="0" err="1"/>
              <a:t>uname</a:t>
            </a:r>
            <a:r>
              <a:rPr lang="en-US" sz="1000" b="1" dirty="0"/>
              <a:t>: 'Darwin rhe-jm-dev01.dev.lan 14.3.0 Darwin Kernel Version</a:t>
            </a:r>
            <a:br>
              <a:rPr lang="en-US" sz="1000" b="1" dirty="0"/>
            </a:br>
            <a:r>
              <a:rPr lang="en-US" sz="1000" b="1" dirty="0"/>
              <a:t>                                    14.3.0: Mon Mar 23 11:59:05 PDT 2015; root:xnu-2782.20.48~5/RELEASE_X86_64</a:t>
            </a:r>
            <a:br>
              <a:rPr lang="en-US" sz="1000" b="1" dirty="0"/>
            </a:br>
            <a:r>
              <a:rPr lang="en-US" sz="1000" b="1" dirty="0"/>
              <a:t>                                    x86_64'</a:t>
            </a:r>
            <a:br>
              <a:rPr lang="en-US" sz="1000" b="1" dirty="0"/>
            </a:br>
            <a:r>
              <a:rPr lang="en-US" sz="1000" b="1" dirty="0"/>
              <a:t>                            </a:t>
            </a:r>
            <a:r>
              <a:rPr lang="en-US" sz="1000" b="1" dirty="0" err="1"/>
              <a:t>source_datasets</a:t>
            </a:r>
            <a:r>
              <a:rPr lang="en-US" sz="1000" b="1" dirty="0"/>
              <a:t>: </a:t>
            </a:r>
            <a:r>
              <a:rPr lang="en-US" sz="1000" dirty="0"/>
              <a:t>{} </a:t>
            </a:r>
          </a:p>
          <a:p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883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Challenges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Making this part of the business process</a:t>
            </a:r>
          </a:p>
          <a:p>
            <a:r>
              <a:rPr lang="en-AU" dirty="0" smtClean="0"/>
              <a:t>A common framework for code development</a:t>
            </a:r>
          </a:p>
          <a:p>
            <a:pPr lvl="1"/>
            <a:r>
              <a:rPr lang="en-AU" dirty="0" smtClean="0"/>
              <a:t>Incorporating workflow, provenance, version control in all of our code</a:t>
            </a:r>
          </a:p>
          <a:p>
            <a:pPr lvl="1"/>
            <a:r>
              <a:rPr lang="en-AU" dirty="0" smtClean="0"/>
              <a:t>Version control </a:t>
            </a:r>
            <a:r>
              <a:rPr lang="en-AU" b="1" dirty="0" smtClean="0"/>
              <a:t>EVERYTHING</a:t>
            </a:r>
            <a:endParaRPr lang="en-AU" b="1" dirty="0" smtClean="0"/>
          </a:p>
          <a:p>
            <a:pPr lvl="2"/>
            <a:r>
              <a:rPr lang="en-AU" dirty="0" smtClean="0"/>
              <a:t>Code, inputs, data, outputs, configurations, system snapshots-</a:t>
            </a:r>
          </a:p>
          <a:p>
            <a:pPr lvl="1"/>
            <a:r>
              <a:rPr lang="en-AU" dirty="0" smtClean="0"/>
              <a:t>Enabling PROMS-O </a:t>
            </a:r>
            <a:r>
              <a:rPr lang="en-AU" dirty="0" smtClean="0"/>
              <a:t>compliant </a:t>
            </a:r>
            <a:r>
              <a:rPr lang="en-AU" dirty="0" smtClean="0"/>
              <a:t>reporting</a:t>
            </a:r>
            <a:endParaRPr lang="en-AU" dirty="0" smtClean="0"/>
          </a:p>
          <a:p>
            <a:pPr lvl="1"/>
            <a:r>
              <a:rPr lang="en-AU" dirty="0" smtClean="0"/>
              <a:t>Formulating scripts </a:t>
            </a:r>
            <a:r>
              <a:rPr lang="en-AU" dirty="0" smtClean="0"/>
              <a:t>to </a:t>
            </a:r>
            <a:r>
              <a:rPr lang="en-AU" dirty="0" smtClean="0"/>
              <a:t>analyse provenance</a:t>
            </a:r>
          </a:p>
          <a:p>
            <a:pPr lvl="1"/>
            <a:r>
              <a:rPr lang="en-AU" dirty="0" smtClean="0"/>
              <a:t>Deciding on the level of granularity for provenance capture</a:t>
            </a:r>
          </a:p>
          <a:p>
            <a:pPr lvl="1"/>
            <a:r>
              <a:rPr lang="en-AU" dirty="0" smtClean="0"/>
              <a:t>…to mention a few</a:t>
            </a:r>
          </a:p>
        </p:txBody>
      </p:sp>
    </p:spTree>
    <p:extLst>
      <p:ext uri="{BB962C8B-B14F-4D97-AF65-F5344CB8AC3E}">
        <p14:creationId xmlns:p14="http://schemas.microsoft.com/office/powerpoint/2010/main" val="411236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production refactor - workflow components have been broken down to enable fine-scale provenance capture. Desired granularity of provenance may be abstracted from this. </a:t>
            </a:r>
          </a:p>
          <a:p>
            <a:r>
              <a:rPr lang="en-US" dirty="0" smtClean="0"/>
              <a:t>Potential tools have been identified</a:t>
            </a:r>
          </a:p>
          <a:p>
            <a:r>
              <a:rPr lang="en-US" dirty="0" smtClean="0"/>
              <a:t>Lots to do…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11188" y="5084763"/>
            <a:ext cx="8208962" cy="1661993"/>
          </a:xfrm>
        </p:spPr>
        <p:txBody>
          <a:bodyPr/>
          <a:lstStyle/>
          <a:p>
            <a:r>
              <a:rPr lang="en-AU" dirty="0"/>
              <a:t>Phone:</a:t>
            </a:r>
            <a:r>
              <a:rPr lang="en-AU" b="0" dirty="0"/>
              <a:t> +61 2 6249 </a:t>
            </a:r>
            <a:r>
              <a:rPr lang="en-AU" b="0" dirty="0" smtClean="0"/>
              <a:t>9770</a:t>
            </a:r>
            <a:endParaRPr lang="en-AU" b="0" dirty="0"/>
          </a:p>
          <a:p>
            <a:r>
              <a:rPr lang="en-AU" dirty="0"/>
              <a:t>Web:</a:t>
            </a:r>
            <a:r>
              <a:rPr lang="en-AU" b="0" dirty="0"/>
              <a:t> www.ga.gov.au</a:t>
            </a:r>
          </a:p>
          <a:p>
            <a:r>
              <a:rPr lang="en-AU" dirty="0"/>
              <a:t>Email:</a:t>
            </a:r>
            <a:r>
              <a:rPr lang="en-AU" b="0" dirty="0"/>
              <a:t> </a:t>
            </a:r>
            <a:r>
              <a:rPr lang="en-AU" b="0" dirty="0" smtClean="0"/>
              <a:t>simon.oliver@ga.gov.au</a:t>
            </a:r>
            <a:endParaRPr lang="en-AU" b="0" dirty="0"/>
          </a:p>
          <a:p>
            <a:r>
              <a:rPr lang="en-AU" dirty="0"/>
              <a:t>Address:</a:t>
            </a:r>
            <a:r>
              <a:rPr lang="en-AU" b="0" dirty="0"/>
              <a:t> </a:t>
            </a:r>
            <a:r>
              <a:rPr lang="en-AU" b="0" dirty="0" err="1"/>
              <a:t>Cnr</a:t>
            </a:r>
            <a:r>
              <a:rPr lang="en-AU" b="0" dirty="0"/>
              <a:t> Jerrabomberra Avenue and Hindmarsh Drive, Symonston ACT 2609</a:t>
            </a:r>
          </a:p>
          <a:p>
            <a:r>
              <a:rPr lang="en-AU" dirty="0"/>
              <a:t>Postal Address:</a:t>
            </a:r>
            <a:r>
              <a:rPr lang="en-AU" b="0" dirty="0"/>
              <a:t> GPO Box 378, Canberra ACT 2601</a:t>
            </a:r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		</a:t>
            </a:r>
            <a:endParaRPr lang="en-US" dirty="0"/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409825"/>
            <a:ext cx="8229600" cy="427038"/>
          </a:xfrm>
        </p:spPr>
        <p:txBody>
          <a:bodyPr/>
          <a:lstStyle/>
          <a:p>
            <a:r>
              <a:rPr lang="en-US" dirty="0" smtClean="0"/>
              <a:t>Simon Oliver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Background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We are </a:t>
            </a:r>
            <a:r>
              <a:rPr lang="en-AU" b="1" dirty="0" smtClean="0"/>
              <a:t>now reprocessing data collections in weeks </a:t>
            </a:r>
            <a:r>
              <a:rPr lang="en-AU" dirty="0" smtClean="0"/>
              <a:t>rather than years – hasn’t be a problem before but now is because of the processing power we have available</a:t>
            </a:r>
          </a:p>
          <a:p>
            <a:r>
              <a:rPr lang="en-AU" dirty="0" smtClean="0"/>
              <a:t>Collections were an evolution before</a:t>
            </a:r>
          </a:p>
          <a:p>
            <a:r>
              <a:rPr lang="en-AU" dirty="0" smtClean="0"/>
              <a:t>No or minimal provenance</a:t>
            </a:r>
          </a:p>
          <a:p>
            <a:r>
              <a:rPr lang="en-AU" b="1" dirty="0" smtClean="0"/>
              <a:t>No version control </a:t>
            </a:r>
            <a:r>
              <a:rPr lang="en-AU" dirty="0" smtClean="0"/>
              <a:t>of ancillary inputs and software</a:t>
            </a:r>
          </a:p>
          <a:p>
            <a:r>
              <a:rPr lang="en-AU" dirty="0" smtClean="0"/>
              <a:t>No updating or confirmation of currency of ancillary inputs</a:t>
            </a:r>
          </a:p>
          <a:p>
            <a:r>
              <a:rPr lang="en-AU" b="1" dirty="0" smtClean="0"/>
              <a:t>Not enough information </a:t>
            </a:r>
            <a:r>
              <a:rPr lang="en-AU" dirty="0" smtClean="0"/>
              <a:t>to manage collections</a:t>
            </a:r>
          </a:p>
          <a:p>
            <a:r>
              <a:rPr lang="en-AU" dirty="0" smtClean="0"/>
              <a:t>Not feasible to keep multiple collection versions i.e.</a:t>
            </a:r>
            <a:r>
              <a:rPr lang="en-AU" b="1" dirty="0" smtClean="0"/>
              <a:t> Petabyte-scale collections </a:t>
            </a:r>
            <a:r>
              <a:rPr lang="en-AU" dirty="0" smtClean="0"/>
              <a:t>(but maybe we can recreate the processing environment)</a:t>
            </a:r>
          </a:p>
          <a:p>
            <a:r>
              <a:rPr lang="en-AU" dirty="0" smtClean="0"/>
              <a:t>Not able to recreate instances of systems because we don’t trap information required to do this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403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02" y="681083"/>
            <a:ext cx="7399283" cy="591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2443"/>
          </a:xfrm>
        </p:spPr>
        <p:txBody>
          <a:bodyPr>
            <a:normAutofit/>
          </a:bodyPr>
          <a:lstStyle/>
          <a:p>
            <a:r>
              <a:rPr lang="en-AU" dirty="0" smtClean="0"/>
              <a:t>AGDC production </a:t>
            </a:r>
            <a:r>
              <a:rPr lang="en-AU" dirty="0" smtClean="0"/>
              <a:t>workflow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723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 example of what we had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It’s not good enough</a:t>
            </a:r>
          </a:p>
          <a:p>
            <a:r>
              <a:rPr lang="en-AU" dirty="0" smtClean="0"/>
              <a:t>GANBARv3.00.00-dev – this is hardcoded!</a:t>
            </a:r>
          </a:p>
          <a:p>
            <a:r>
              <a:rPr lang="en-AU" dirty="0" smtClean="0"/>
              <a:t>/</a:t>
            </a:r>
            <a:r>
              <a:rPr lang="en-AU" dirty="0" err="1" smtClean="0"/>
              <a:t>mnt</a:t>
            </a:r>
            <a:r>
              <a:rPr lang="en-AU" dirty="0" smtClean="0"/>
              <a:t>/</a:t>
            </a:r>
            <a:r>
              <a:rPr lang="en-AU" dirty="0" err="1" smtClean="0"/>
              <a:t>gluster</a:t>
            </a:r>
            <a:r>
              <a:rPr lang="en-AU" dirty="0" smtClean="0"/>
              <a:t>/cen-jm-prod14/work/721043/MCD43A1.2012.009.aust.005.b09.500m_0459_0479nm_brdf_par_fgeo.hdf</a:t>
            </a:r>
          </a:p>
          <a:p>
            <a:pPr lvl="1"/>
            <a:r>
              <a:rPr lang="en-AU" dirty="0" smtClean="0"/>
              <a:t>Local production location</a:t>
            </a:r>
          </a:p>
          <a:p>
            <a:pPr lvl="1"/>
            <a:r>
              <a:rPr lang="en-AU" dirty="0" smtClean="0"/>
              <a:t>Can’t tell if it’s the latest version</a:t>
            </a:r>
          </a:p>
          <a:p>
            <a:pPr lvl="1"/>
            <a:r>
              <a:rPr lang="en-AU" dirty="0" smtClean="0"/>
              <a:t>We don’t know when this file was retrieved from the source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591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Analysis of potential sources of change</a:t>
            </a:r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99773"/>
            <a:ext cx="5688632" cy="50851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961685" y="1087819"/>
            <a:ext cx="293043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400" b="1" dirty="0"/>
              <a:t>Ancillary data version update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dirty="0"/>
              <a:t>Change in geometric base (i.e. image chips used in rectification)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dirty="0"/>
              <a:t>Correction parameter update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dirty="0"/>
              <a:t>Improved Terrain Model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400" b="1" dirty="0"/>
              <a:t>Database schema update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400" b="1" dirty="0"/>
              <a:t>Database content update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400" b="1" dirty="0"/>
              <a:t>Software update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400" b="1" dirty="0"/>
              <a:t>Software library update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400" b="1" dirty="0"/>
              <a:t>Configuration change (command line configuration)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400" b="1" dirty="0"/>
              <a:t>Runtime environment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dirty="0"/>
              <a:t>Operating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dirty="0"/>
              <a:t>Processor architecture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dirty="0"/>
              <a:t>Network distribution, if using parallelization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400" b="1" dirty="0"/>
              <a:t>Build configuration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400" dirty="0"/>
              <a:t>Compilation options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400" b="1" dirty="0"/>
              <a:t>Change in data model or output format</a:t>
            </a:r>
          </a:p>
          <a:p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75847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492443"/>
          </a:xfrm>
        </p:spPr>
        <p:txBody>
          <a:bodyPr/>
          <a:lstStyle/>
          <a:p>
            <a:r>
              <a:rPr lang="en-US" dirty="0" smtClean="0"/>
              <a:t>Support systematic fault finding at reception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8477"/>
            <a:ext cx="8229600" cy="4928811"/>
          </a:xfrm>
        </p:spPr>
        <p:txBody>
          <a:bodyPr/>
          <a:lstStyle/>
          <a:p>
            <a:r>
              <a:rPr lang="en-US" dirty="0" smtClean="0"/>
              <a:t>From acquisition first file write - Ground </a:t>
            </a:r>
            <a:r>
              <a:rPr lang="en-US" dirty="0"/>
              <a:t>station</a:t>
            </a:r>
          </a:p>
          <a:p>
            <a:r>
              <a:rPr lang="en-US" dirty="0"/>
              <a:t>·         Antenna</a:t>
            </a:r>
          </a:p>
          <a:p>
            <a:r>
              <a:rPr lang="en-US" dirty="0"/>
              <a:t>·         Channel</a:t>
            </a:r>
          </a:p>
          <a:p>
            <a:r>
              <a:rPr lang="en-US" dirty="0"/>
              <a:t>·         </a:t>
            </a:r>
            <a:r>
              <a:rPr lang="en-US" dirty="0" smtClean="0"/>
              <a:t>Demodulator </a:t>
            </a:r>
            <a:r>
              <a:rPr lang="en-US" dirty="0"/>
              <a:t>used</a:t>
            </a:r>
          </a:p>
          <a:p>
            <a:r>
              <a:rPr lang="en-US" dirty="0"/>
              <a:t>·         </a:t>
            </a:r>
            <a:r>
              <a:rPr lang="en-US" dirty="0" smtClean="0"/>
              <a:t>Demodulator </a:t>
            </a:r>
            <a:r>
              <a:rPr lang="en-US" dirty="0"/>
              <a:t>software and </a:t>
            </a:r>
            <a:r>
              <a:rPr lang="en-US" dirty="0" smtClean="0"/>
              <a:t>configuration </a:t>
            </a:r>
            <a:r>
              <a:rPr lang="en-US" dirty="0"/>
              <a:t>file version</a:t>
            </a:r>
          </a:p>
          <a:p>
            <a:r>
              <a:rPr lang="en-US" dirty="0"/>
              <a:t>·         Data Quality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09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we need to do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AU" dirty="0" smtClean="0"/>
              <a:t>Systematic </a:t>
            </a:r>
            <a:r>
              <a:rPr lang="en-AU" dirty="0"/>
              <a:t>and consistent application of </a:t>
            </a:r>
            <a:r>
              <a:rPr lang="en-AU" dirty="0" smtClean="0"/>
              <a:t>component </a:t>
            </a:r>
            <a:r>
              <a:rPr lang="en-AU" dirty="0"/>
              <a:t>version control</a:t>
            </a:r>
          </a:p>
          <a:p>
            <a:pPr lvl="0"/>
            <a:r>
              <a:rPr lang="en-AU" dirty="0" smtClean="0"/>
              <a:t>No changes to production systems without approval</a:t>
            </a:r>
          </a:p>
          <a:p>
            <a:pPr lvl="0"/>
            <a:r>
              <a:rPr lang="en-AU" dirty="0" smtClean="0"/>
              <a:t>Common </a:t>
            </a:r>
            <a:r>
              <a:rPr lang="en-AU" dirty="0"/>
              <a:t>deployment across instances and platforms (ensuring consistent versioning)</a:t>
            </a:r>
          </a:p>
          <a:p>
            <a:pPr lvl="0"/>
            <a:r>
              <a:rPr lang="en-AU" dirty="0" smtClean="0"/>
              <a:t>Prevent uncontrolled </a:t>
            </a:r>
            <a:r>
              <a:rPr lang="en-AU" dirty="0"/>
              <a:t>production changes</a:t>
            </a:r>
          </a:p>
          <a:p>
            <a:pPr lvl="1"/>
            <a:r>
              <a:rPr lang="en-AU" dirty="0"/>
              <a:t>Request for Change (RFC) procedures include universal rollout of updates – not isolated</a:t>
            </a:r>
          </a:p>
          <a:p>
            <a:pPr lvl="0"/>
            <a:r>
              <a:rPr lang="en-AU" dirty="0" smtClean="0"/>
              <a:t>Adopt Business </a:t>
            </a:r>
            <a:r>
              <a:rPr lang="en-AU" dirty="0"/>
              <a:t>process controls on:</a:t>
            </a:r>
          </a:p>
          <a:p>
            <a:pPr lvl="1"/>
            <a:r>
              <a:rPr lang="en-AU" dirty="0"/>
              <a:t>Collection versioning with software and underlying dependencies</a:t>
            </a:r>
          </a:p>
          <a:p>
            <a:pPr lvl="2"/>
            <a:r>
              <a:rPr lang="en-AU" dirty="0"/>
              <a:t>Proposing and agreeing on a configuration to feed into a new collection</a:t>
            </a:r>
          </a:p>
          <a:p>
            <a:pPr lvl="1"/>
            <a:r>
              <a:rPr lang="en-AU" dirty="0"/>
              <a:t>Major software releases</a:t>
            </a:r>
          </a:p>
          <a:p>
            <a:pPr lvl="0"/>
            <a:r>
              <a:rPr lang="en-AU" dirty="0"/>
              <a:t>Control of “production outputs” – i.e. locking down these repositories to selected users</a:t>
            </a:r>
          </a:p>
          <a:p>
            <a:pPr lvl="0"/>
            <a:r>
              <a:rPr lang="en-AU" dirty="0"/>
              <a:t>High quality, consistent metadata about variables used in the generation of data products</a:t>
            </a:r>
          </a:p>
          <a:p>
            <a:pPr lvl="0"/>
            <a:r>
              <a:rPr lang="en-AU" dirty="0"/>
              <a:t>Recording of system parameters at run time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9727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Elements of the solution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Towards repeatable pipeline production processes</a:t>
            </a:r>
          </a:p>
          <a:p>
            <a:pPr lvl="1"/>
            <a:r>
              <a:rPr lang="en-AU" b="1" dirty="0" smtClean="0"/>
              <a:t>System Snapshot </a:t>
            </a:r>
            <a:r>
              <a:rPr lang="en-AU" dirty="0" smtClean="0"/>
              <a:t>as part of Production Rollout</a:t>
            </a:r>
          </a:p>
          <a:p>
            <a:pPr lvl="1"/>
            <a:r>
              <a:rPr lang="en-AU" b="1" dirty="0" smtClean="0"/>
              <a:t>Version Control </a:t>
            </a:r>
            <a:r>
              <a:rPr lang="en-AU" b="1" dirty="0" smtClean="0"/>
              <a:t>EVERYTHING </a:t>
            </a:r>
            <a:r>
              <a:rPr lang="en-AU" dirty="0" smtClean="0"/>
              <a:t>– </a:t>
            </a:r>
            <a:r>
              <a:rPr lang="en-AU" dirty="0" smtClean="0"/>
              <a:t>software and data</a:t>
            </a:r>
          </a:p>
          <a:p>
            <a:pPr lvl="1"/>
            <a:r>
              <a:rPr lang="en-AU" dirty="0" smtClean="0"/>
              <a:t>Automated retrieval of ancillaries and update</a:t>
            </a:r>
          </a:p>
          <a:p>
            <a:pPr lvl="1"/>
            <a:r>
              <a:rPr lang="en-AU" dirty="0" smtClean="0"/>
              <a:t>Provenance reporting for process based on version controlled inputs and outputs</a:t>
            </a:r>
          </a:p>
          <a:p>
            <a:pPr lvl="1"/>
            <a:r>
              <a:rPr lang="en-AU" dirty="0" smtClean="0"/>
              <a:t>Provenance analysis (relating entities)</a:t>
            </a:r>
          </a:p>
          <a:p>
            <a:pPr lvl="1"/>
            <a:r>
              <a:rPr lang="en-AU" b="1" dirty="0" smtClean="0"/>
              <a:t>Workflows for automation</a:t>
            </a:r>
          </a:p>
          <a:p>
            <a:pPr lvl="1"/>
            <a:r>
              <a:rPr lang="en-AU" b="1" dirty="0" smtClean="0"/>
              <a:t>Patch and reprocess </a:t>
            </a:r>
            <a:r>
              <a:rPr lang="en-AU" dirty="0" smtClean="0"/>
              <a:t>with workflow</a:t>
            </a:r>
          </a:p>
          <a:p>
            <a:pPr lvl="1"/>
            <a:r>
              <a:rPr lang="en-AU" b="1" dirty="0" smtClean="0"/>
              <a:t>Relating this to business </a:t>
            </a:r>
            <a:r>
              <a:rPr lang="en-AU" dirty="0" smtClean="0"/>
              <a:t>managers – iterations cost, cumulative issues and thresholds, expert advice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72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 White 4x3">
  <a:themeElements>
    <a:clrScheme name="GA Conclusion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 Conclusion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Conclusion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A Blue Pages">
  <a:themeElements>
    <a:clrScheme name="GA Blu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Blu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Blu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A Internal Title Slide">
  <a:themeElements>
    <a:clrScheme name="GA Internal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 Internal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Internal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 White 4x3</Template>
  <TotalTime>504</TotalTime>
  <Words>1228</Words>
  <Application>Microsoft Office PowerPoint</Application>
  <PresentationFormat>On-screen Show (4:3)</PresentationFormat>
  <Paragraphs>275</Paragraphs>
  <Slides>29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GA White 4x3</vt:lpstr>
      <vt:lpstr>GA Blue Pages</vt:lpstr>
      <vt:lpstr>GA Internal Title Slide</vt:lpstr>
      <vt:lpstr>Collection Management</vt:lpstr>
      <vt:lpstr>Outline</vt:lpstr>
      <vt:lpstr>Background</vt:lpstr>
      <vt:lpstr>AGDC production workflow</vt:lpstr>
      <vt:lpstr>An example of what we had</vt:lpstr>
      <vt:lpstr>Analysis of potential sources of change</vt:lpstr>
      <vt:lpstr>Support systematic fault finding at reception</vt:lpstr>
      <vt:lpstr>What we need to do</vt:lpstr>
      <vt:lpstr>Elements of the solution</vt:lpstr>
      <vt:lpstr>Business processes</vt:lpstr>
      <vt:lpstr>Scenarios</vt:lpstr>
      <vt:lpstr>Scope and Significance - threshold</vt:lpstr>
      <vt:lpstr>Version controlled System Snapshot</vt:lpstr>
      <vt:lpstr>LPGS CDE snapshot example</vt:lpstr>
      <vt:lpstr>Puppet scripts and version control dependencies</vt:lpstr>
      <vt:lpstr>Version Control</vt:lpstr>
      <vt:lpstr>What is provenance?</vt:lpstr>
      <vt:lpstr>PROMS</vt:lpstr>
      <vt:lpstr>Reporting provenance</vt:lpstr>
      <vt:lpstr>Sumatra example outputs snippet</vt:lpstr>
      <vt:lpstr>Sumatra example outputs snippet</vt:lpstr>
      <vt:lpstr>Managing collections through provenance - Luigi and Provenance</vt:lpstr>
      <vt:lpstr>PowerPoint Presentation</vt:lpstr>
      <vt:lpstr>PowerPoint Presentation</vt:lpstr>
      <vt:lpstr>Implementation</vt:lpstr>
      <vt:lpstr>Initial implementation – appended lineage YAML</vt:lpstr>
      <vt:lpstr>Challenges</vt:lpstr>
      <vt:lpstr>Project Progress</vt:lpstr>
      <vt:lpstr>Thank you  </vt:lpstr>
    </vt:vector>
  </TitlesOfParts>
  <Company>Geoscience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Collection Management</dc:title>
  <dc:creator>Geoscience Australia</dc:creator>
  <cp:lastModifiedBy>Simon Oliver</cp:lastModifiedBy>
  <cp:revision>10</cp:revision>
  <dcterms:created xsi:type="dcterms:W3CDTF">2015-09-24T02:46:57Z</dcterms:created>
  <dcterms:modified xsi:type="dcterms:W3CDTF">2015-09-30T06:53:11Z</dcterms:modified>
</cp:coreProperties>
</file>