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1"/>
  </p:notesMasterIdLst>
  <p:handoutMasterIdLst>
    <p:handoutMasterId r:id="rId22"/>
  </p:handoutMasterIdLst>
  <p:sldIdLst>
    <p:sldId id="256" r:id="rId3"/>
    <p:sldId id="284" r:id="rId4"/>
    <p:sldId id="433" r:id="rId5"/>
    <p:sldId id="457" r:id="rId6"/>
    <p:sldId id="459" r:id="rId7"/>
    <p:sldId id="455" r:id="rId8"/>
    <p:sldId id="458" r:id="rId9"/>
    <p:sldId id="466" r:id="rId10"/>
    <p:sldId id="467" r:id="rId11"/>
    <p:sldId id="461" r:id="rId12"/>
    <p:sldId id="462" r:id="rId13"/>
    <p:sldId id="463" r:id="rId14"/>
    <p:sldId id="465" r:id="rId15"/>
    <p:sldId id="460" r:id="rId16"/>
    <p:sldId id="456" r:id="rId17"/>
    <p:sldId id="464" r:id="rId18"/>
    <p:sldId id="440" r:id="rId19"/>
    <p:sldId id="3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7767" autoAdjust="0"/>
  </p:normalViewPr>
  <p:slideViewPr>
    <p:cSldViewPr snapToGrid="0" snapToObjects="1">
      <p:cViewPr varScale="1">
        <p:scale>
          <a:sx n="89" d="100"/>
          <a:sy n="89" d="100"/>
        </p:scale>
        <p:origin x="-112" y="-192"/>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4EFFC9-C591-1B40-A90E-913A97575D53}" type="datetimeFigureOut">
              <a:rPr lang="en-US" smtClean="0"/>
              <a:t>30/09/15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5C8926-6A51-8847-A0B4-7879E684DED2}" type="slidenum">
              <a:rPr lang="en-US" smtClean="0"/>
              <a:t>‹#›</a:t>
            </a:fld>
            <a:endParaRPr lang="en-US"/>
          </a:p>
        </p:txBody>
      </p:sp>
    </p:spTree>
    <p:extLst>
      <p:ext uri="{BB962C8B-B14F-4D97-AF65-F5344CB8AC3E}">
        <p14:creationId xmlns:p14="http://schemas.microsoft.com/office/powerpoint/2010/main" val="405496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E55BF-60C1-674E-8017-4F57F3F820D5}" type="datetimeFigureOut">
              <a:rPr lang="en-US" smtClean="0"/>
              <a:t>30/09/15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4E79B-F421-0B41-9979-6BFE14F3BC7D}" type="slidenum">
              <a:rPr lang="en-US" smtClean="0"/>
              <a:t>‹#›</a:t>
            </a:fld>
            <a:endParaRPr lang="en-US"/>
          </a:p>
        </p:txBody>
      </p:sp>
    </p:spTree>
    <p:extLst>
      <p:ext uri="{BB962C8B-B14F-4D97-AF65-F5344CB8AC3E}">
        <p14:creationId xmlns:p14="http://schemas.microsoft.com/office/powerpoint/2010/main" val="323547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8843861" y="2456050"/>
            <a:ext cx="196865"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hu-HU" dirty="0" smtClean="0"/>
              <a:t>Click to edit Master title style</a:t>
            </a:r>
            <a:endParaRPr dirty="0"/>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dirty="0"/>
          </a:p>
        </p:txBody>
      </p:sp>
      <p:sp>
        <p:nvSpPr>
          <p:cNvPr id="5" name="Footer Placeholder 4"/>
          <p:cNvSpPr>
            <a:spLocks noGrp="1"/>
          </p:cNvSpPr>
          <p:nvPr>
            <p:ph type="ftr" sz="quarter" idx="11"/>
          </p:nvPr>
        </p:nvSpPr>
        <p:spPr>
          <a:xfrm>
            <a:off x="3218688" y="6356350"/>
            <a:ext cx="4912754"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ln>
                  <a:prstDash val="solid"/>
                </a:ln>
                <a:solidFill>
                  <a:srgbClr val="000000"/>
                </a:solidFill>
              </a:rPr>
              <a:t>GSDI Liaison’s report for CEOS WGISS 39 Meeting hosted by JAXA, Tsukuba, Japan, 11-15 May, 2015</a:t>
            </a:r>
            <a:endParaRPr lang="en-US"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hu-HU"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hu-HU"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hu-HU"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hu-HU"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hu-HU"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hu-HU"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endParaRPr lang="en-US"/>
          </a:p>
        </p:txBody>
      </p:sp>
      <p:sp>
        <p:nvSpPr>
          <p:cNvPr id="6" name="Footer Placeholder 5"/>
          <p:cNvSpPr>
            <a:spLocks noGrp="1"/>
          </p:cNvSpPr>
          <p:nvPr>
            <p:ph type="ftr" sz="quarter" idx="11"/>
          </p:nvPr>
        </p:nvSpPr>
        <p:spPr>
          <a:xfrm>
            <a:off x="174812" y="6356350"/>
            <a:ext cx="3863788" cy="365125"/>
          </a:xfrm>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hu-HU"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hu-HU"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hu-HU"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hu-H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hu-HU"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extLst>
      <p:ext uri="{BB962C8B-B14F-4D97-AF65-F5344CB8AC3E}">
        <p14:creationId xmlns:p14="http://schemas.microsoft.com/office/powerpoint/2010/main" val="4221723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hu-HU"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289905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829327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312017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1097361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9" name="Slide Number Placeholder 8"/>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4074820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5" name="Slide Number Placeholder 4"/>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3612805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4" name="Slide Number Placeholder 3"/>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866572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3515130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293910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8763000" y="4080933"/>
            <a:ext cx="201706" cy="2045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hu-H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4098007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4C3366F0-26FE-CD4D-8923-0D0124D9C122}" type="slidenum">
              <a:rPr lang="en-US" smtClean="0"/>
              <a:t>‹#›</a:t>
            </a:fld>
            <a:endParaRPr lang="en-US"/>
          </a:p>
        </p:txBody>
      </p:sp>
    </p:spTree>
    <p:extLst>
      <p:ext uri="{BB962C8B-B14F-4D97-AF65-F5344CB8AC3E}">
        <p14:creationId xmlns:p14="http://schemas.microsoft.com/office/powerpoint/2010/main" val="378231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hu-HU"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dirty="0"/>
          </a:p>
        </p:txBody>
      </p:sp>
      <p:sp>
        <p:nvSpPr>
          <p:cNvPr id="5" name="Footer Placeholder 4"/>
          <p:cNvSpPr>
            <a:spLocks noGrp="1"/>
          </p:cNvSpPr>
          <p:nvPr>
            <p:ph type="ftr" sz="quarter" idx="11"/>
          </p:nvPr>
        </p:nvSpPr>
        <p:spPr>
          <a:xfrm>
            <a:off x="3213847" y="6356350"/>
            <a:ext cx="4734112" cy="365125"/>
          </a:xfrm>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hu-HU"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hu-HU"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endParaRPr lang="en-US"/>
          </a:p>
        </p:txBody>
      </p:sp>
      <p:sp>
        <p:nvSpPr>
          <p:cNvPr id="5" name="Footer Placeholder 4"/>
          <p:cNvSpPr>
            <a:spLocks noGrp="1"/>
          </p:cNvSpPr>
          <p:nvPr>
            <p:ph type="ftr" sz="quarter" idx="11"/>
          </p:nvPr>
        </p:nvSpPr>
        <p:spPr>
          <a:xfrm>
            <a:off x="2178423" y="6356350"/>
            <a:ext cx="4926852" cy="365125"/>
          </a:xfrm>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hu-HU" smtClean="0"/>
              <a:t>Drag picture to placeholder or click icon to add</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hu-HU"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endParaRPr lang="en-US"/>
          </a:p>
        </p:txBody>
      </p:sp>
      <p:sp>
        <p:nvSpPr>
          <p:cNvPr id="5" name="Footer Placeholder 4"/>
          <p:cNvSpPr>
            <a:spLocks noGrp="1"/>
          </p:cNvSpPr>
          <p:nvPr>
            <p:ph type="ftr" sz="quarter" idx="11"/>
          </p:nvPr>
        </p:nvSpPr>
        <p:spPr>
          <a:xfrm>
            <a:off x="174812" y="6356350"/>
            <a:ext cx="5311588" cy="365125"/>
          </a:xfrm>
        </p:spPr>
        <p:txBody>
          <a:body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hu-HU"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hu-HU" smtClean="0"/>
              <a:t>Drag picture to placeholder or click icon to add</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hu-HU"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hu-HU"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hu-HU"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dirty="0"/>
          </a:p>
        </p:txBody>
      </p:sp>
      <p:sp>
        <p:nvSpPr>
          <p:cNvPr id="5" name="Footer Placeholder 4"/>
          <p:cNvSpPr>
            <a:spLocks noGrp="1"/>
          </p:cNvSpPr>
          <p:nvPr>
            <p:ph type="ftr" sz="quarter" idx="3"/>
          </p:nvPr>
        </p:nvSpPr>
        <p:spPr>
          <a:xfrm>
            <a:off x="0" y="6538912"/>
            <a:ext cx="7881160" cy="365125"/>
          </a:xfrm>
          <a:prstGeom prst="rect">
            <a:avLst/>
          </a:prstGeom>
        </p:spPr>
        <p:txBody>
          <a:bodyPr vert="horz" lIns="91440" tIns="45720" rIns="91440" bIns="45720" rtlCol="0" anchor="ctr"/>
          <a:lstStyle>
            <a:lvl1pPr algn="ctr">
              <a:defRPr sz="1100" b="1">
                <a:solidFill>
                  <a:schemeClr val="tx2">
                    <a:lumMod val="60000"/>
                    <a:lumOff val="40000"/>
                  </a:schemeClr>
                </a:solidFill>
              </a:defRPr>
            </a:lvl1pPr>
          </a:lstStyle>
          <a:p>
            <a:r>
              <a:rPr lang="en-US" smtClean="0"/>
              <a:t>GSDI Liaison’s report for CEOS WGISS 39 Meeting hosted by JAXA, Tsukuba, Japan, 11-15 May, 2015</a:t>
            </a:r>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
        <p:nvSpPr>
          <p:cNvPr id="4" name="Date Placeholder 3"/>
          <p:cNvSpPr>
            <a:spLocks noGrp="1"/>
          </p:cNvSpPr>
          <p:nvPr>
            <p:ph type="dt" sz="half" idx="2"/>
          </p:nvPr>
        </p:nvSpPr>
        <p:spPr>
          <a:xfrm>
            <a:off x="8381999" y="6402387"/>
            <a:ext cx="749490" cy="501650"/>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endParaRPr lang="en-US" dirty="0"/>
          </a:p>
        </p:txBody>
      </p:sp>
      <p:pic>
        <p:nvPicPr>
          <p:cNvPr id="8" name="Picture 7" descr="WWEC2015org.jpg"/>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7976981" y="0"/>
            <a:ext cx="1135610" cy="190060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8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GSDI Liaison’s report for CEOS WGISS 39 Meeting hosted by JAXA, Tsukuba, Japan, 11-15 May,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366F0-26FE-CD4D-8923-0D0124D9C122}" type="slidenum">
              <a:rPr lang="en-US" smtClean="0"/>
              <a:t>‹#›</a:t>
            </a:fld>
            <a:endParaRPr lang="en-US"/>
          </a:p>
        </p:txBody>
      </p:sp>
    </p:spTree>
    <p:extLst>
      <p:ext uri="{BB962C8B-B14F-4D97-AF65-F5344CB8AC3E}">
        <p14:creationId xmlns:p14="http://schemas.microsoft.com/office/powerpoint/2010/main" val="14861524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oreilly.com/pub/au/280" TargetMode="External"/><Relationship Id="rId3" Type="http://schemas.openxmlformats.org/officeDocument/2006/relationships/hyperlink" Target="http://worldwind.arc.nasa.gov/temp/faa/NESAT3DDemo.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cmwf.int" TargetMode="External"/><Relationship Id="rId4" Type="http://schemas.openxmlformats.org/officeDocument/2006/relationships/hyperlink" Target="https://www.linkedin.com/in/piergiorgiomarchetti" TargetMode="External"/><Relationship Id="rId5" Type="http://schemas.openxmlformats.org/officeDocument/2006/relationships/hyperlink" Target="http://www.nci.org.au" TargetMode="External"/><Relationship Id="rId1" Type="http://schemas.openxmlformats.org/officeDocument/2006/relationships/slideLayout" Target="../slideLayouts/slideLayout3.xml"/><Relationship Id="rId2" Type="http://schemas.openxmlformats.org/officeDocument/2006/relationships/hyperlink" Target="http://www.EarthServer.e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ao.org/ag/locusts/" TargetMode="External"/><Relationship Id="rId4" Type="http://schemas.openxmlformats.org/officeDocument/2006/relationships/hyperlink" Target="http://www.eoscience20.org/" TargetMode="External"/><Relationship Id="rId1" Type="http://schemas.openxmlformats.org/officeDocument/2006/relationships/slideLayout" Target="../slideLayouts/slideLayout3.xml"/><Relationship Id="rId2" Type="http://schemas.openxmlformats.org/officeDocument/2006/relationships/hyperlink" Target="http://www.unitar.org/unosa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188.166.37.211:8088/examples/AnalyticalSurface.html" TargetMode="External"/><Relationship Id="rId4" Type="http://schemas.openxmlformats.org/officeDocument/2006/relationships/hyperlink" Target="http://worldwind.dimaestro.cz/index.html" TargetMode="External"/><Relationship Id="rId5" Type="http://schemas.openxmlformats.org/officeDocument/2006/relationships/hyperlink" Target="http://webworldwind.org/examples/" TargetMode="External"/><Relationship Id="rId6" Type="http://schemas.openxmlformats.org/officeDocument/2006/relationships/hyperlink" Target="http://worldwindserver.net/webworldwind/apps/Explorer.html" TargetMode="External"/><Relationship Id="rId7" Type="http://schemas.openxmlformats.org/officeDocument/2006/relationships/hyperlink" Target="http://apps.ecmwf.int/wms/?token=MetOceanIE" TargetMode="External"/><Relationship Id="rId8" Type="http://schemas.openxmlformats.org/officeDocument/2006/relationships/hyperlink" Target="http://webworldwind.org/developers-guide/common-problems/" TargetMode="External"/><Relationship Id="rId1" Type="http://schemas.openxmlformats.org/officeDocument/2006/relationships/slideLayout" Target="../slideLayouts/slideLayout3.xml"/><Relationship Id="rId2" Type="http://schemas.openxmlformats.org/officeDocument/2006/relationships/hyperlink" Target="http://188.166.37.211:8089/examples/GeoJSO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30.jpg"/><Relationship Id="rId8" Type="http://schemas.openxmlformats.org/officeDocument/2006/relationships/image" Target="../media/image31.jpg"/><Relationship Id="rId9" Type="http://schemas.openxmlformats.org/officeDocument/2006/relationships/image" Target="../media/image32.jpg"/><Relationship Id="rId1" Type="http://schemas.openxmlformats.org/officeDocument/2006/relationships/slideLayout" Target="../slideLayouts/slideLayout3.xml"/><Relationship Id="rId2" Type="http://schemas.openxmlformats.org/officeDocument/2006/relationships/hyperlink" Target="http://foss4g.h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eherkrisztian.magix.net/public/easy/vision.html" TargetMode="External"/><Relationship Id="rId4"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jrc/en/news/mygeoss-first-call-innovative-apps-environmental-and-social-domains" TargetMode="External"/><Relationship Id="rId4" Type="http://schemas.openxmlformats.org/officeDocument/2006/relationships/hyperlink" Target="http://digitalearthlab.jrc.ec.europa.eu/mygeoss/index.cfm" TargetMode="External"/><Relationship Id="rId1" Type="http://schemas.openxmlformats.org/officeDocument/2006/relationships/slideLayout" Target="../slideLayouts/slideLayout3.xml"/><Relationship Id="rId2" Type="http://schemas.openxmlformats.org/officeDocument/2006/relationships/hyperlink" Target="http://ec.europa.eu/regional_policy/index.cfm/EN/funding/special-support-instruments/jessic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patrick.hogan@nasa.gov" TargetMode="External"/><Relationship Id="rId3" Type="http://schemas.openxmlformats.org/officeDocument/2006/relationships/hyperlink" Target="mailto:maria.brovelli@polimi.i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hyperlink" Target="http://www.eecs.ku.edu/" TargetMode="External"/><Relationship Id="rId20" Type="http://schemas.openxmlformats.org/officeDocument/2006/relationships/image" Target="../media/image17.png"/><Relationship Id="rId21" Type="http://schemas.openxmlformats.org/officeDocument/2006/relationships/hyperlink" Target="https://www.linkedin.com/pub/kriszti%C3%A1n-feh%C3%A9r/91/41b/2b6" TargetMode="External"/><Relationship Id="rId22" Type="http://schemas.openxmlformats.org/officeDocument/2006/relationships/hyperlink" Target="http://www.trilogis.it/" TargetMode="External"/><Relationship Id="rId23" Type="http://schemas.openxmlformats.org/officeDocument/2006/relationships/hyperlink" Target="http://iiit.ac.in/" TargetMode="External"/><Relationship Id="rId10" Type="http://schemas.openxmlformats.org/officeDocument/2006/relationships/image" Target="../media/image11.png"/><Relationship Id="rId11" Type="http://schemas.openxmlformats.org/officeDocument/2006/relationships/hyperlink" Target="http://www.trilliumlearning.com/AmericaBridge/" TargetMode="External"/><Relationship Id="rId12" Type="http://schemas.openxmlformats.org/officeDocument/2006/relationships/hyperlink" Target="http://www.kibsd.org/" TargetMode="External"/><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hyperlink" Target="http://www.emxsys.com/" TargetMode="External"/><Relationship Id="rId16" Type="http://schemas.openxmlformats.org/officeDocument/2006/relationships/hyperlink" Target="http://www.nottingham.ac.uk/ngi/" TargetMode="External"/><Relationship Id="rId17" Type="http://schemas.openxmlformats.org/officeDocument/2006/relationships/image" Target="../media/image14.png"/><Relationship Id="rId18" Type="http://schemas.openxmlformats.org/officeDocument/2006/relationships/image" Target="../media/image15.jpeg"/><Relationship Id="rId19"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hyperlink" Target="http://eurochallenge.como.polimi.it/" TargetMode="External"/><Relationship Id="rId4" Type="http://schemas.openxmlformats.org/officeDocument/2006/relationships/image" Target="../media/image1.jpeg"/><Relationship Id="rId5" Type="http://schemas.openxmlformats.org/officeDocument/2006/relationships/image" Target="../media/image9.png"/><Relationship Id="rId6" Type="http://schemas.openxmlformats.org/officeDocument/2006/relationships/hyperlink" Target="http://www.du.edu/nsm/departments/geography/" TargetMode="External"/><Relationship Id="rId7" Type="http://schemas.openxmlformats.org/officeDocument/2006/relationships/image" Target="../media/image10.png"/><Relationship Id="rId8" Type="http://schemas.openxmlformats.org/officeDocument/2006/relationships/hyperlink" Target="http://www.cse.buffalo.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hyperlink" Target="http://www.edlinesites.net/pages/America_Bridge_Project/Europa_Challenge" TargetMode="External"/><Relationship Id="rId6" Type="http://schemas.openxmlformats.org/officeDocument/2006/relationships/hyperlink" Target="http://gefs.trilliumlearning.com/" TargetMode="External"/><Relationship Id="rId7" Type="http://schemas.openxmlformats.org/officeDocument/2006/relationships/hyperlink" Target="http://www.aworldbridge.com/" TargetMode="External"/><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g"/><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6797" y="2670775"/>
            <a:ext cx="6877203" cy="2490647"/>
          </a:xfrm>
        </p:spPr>
        <p:txBody>
          <a:bodyPr>
            <a:normAutofit/>
          </a:bodyPr>
          <a:lstStyle/>
          <a:p>
            <a:r>
              <a:rPr lang="en-US" b="1" dirty="0" smtClean="0"/>
              <a:t>NASA WWEC 2015</a:t>
            </a:r>
            <a:r>
              <a:rPr lang="en-US" sz="2700" b="1" dirty="0"/>
              <a:t/>
            </a:r>
            <a:br>
              <a:rPr lang="en-US" sz="2700" b="1" dirty="0"/>
            </a:br>
            <a:r>
              <a:rPr lang="en-US" sz="2700" b="1" dirty="0" smtClean="0"/>
              <a:t/>
            </a:r>
            <a:br>
              <a:rPr lang="en-US" sz="2700" b="1" dirty="0" smtClean="0"/>
            </a:br>
            <a:r>
              <a:rPr lang="en-US" sz="2400" dirty="0" smtClean="0"/>
              <a:t>3rd World Wind Europa Challenge for apps using NASA’s open source platform </a:t>
            </a:r>
            <a:endParaRPr lang="en-US" sz="2400" dirty="0"/>
          </a:p>
        </p:txBody>
      </p:sp>
      <p:sp>
        <p:nvSpPr>
          <p:cNvPr id="3" name="Subtitle 2"/>
          <p:cNvSpPr>
            <a:spLocks noGrp="1"/>
          </p:cNvSpPr>
          <p:nvPr>
            <p:ph type="subTitle" idx="1"/>
          </p:nvPr>
        </p:nvSpPr>
        <p:spPr>
          <a:xfrm>
            <a:off x="2266796" y="5311624"/>
            <a:ext cx="6877203" cy="1010436"/>
          </a:xfrm>
        </p:spPr>
        <p:txBody>
          <a:bodyPr>
            <a:noAutofit/>
          </a:bodyPr>
          <a:lstStyle/>
          <a:p>
            <a:endParaRPr lang="en-US" sz="1400" dirty="0"/>
          </a:p>
          <a:p>
            <a:r>
              <a:rPr lang="en-US" sz="1400" noProof="1" smtClean="0"/>
              <a:t>M.A.Brovelli (PoliMiComo), P.Hogan (NASA), G.Remetey-Fülöpp (Hunagi)</a:t>
            </a:r>
          </a:p>
          <a:p>
            <a:r>
              <a:rPr lang="en-US" sz="1400" noProof="1" smtClean="0"/>
              <a:t>All Members, Scientific Committee, WWEC 2015</a:t>
            </a:r>
          </a:p>
          <a:p>
            <a:pPr algn="r"/>
            <a:endParaRPr lang="en-US" dirty="0"/>
          </a:p>
        </p:txBody>
      </p:sp>
      <p:sp>
        <p:nvSpPr>
          <p:cNvPr id="6" name="Footer Placeholder 5"/>
          <p:cNvSpPr>
            <a:spLocks noGrp="1"/>
          </p:cNvSpPr>
          <p:nvPr>
            <p:ph type="ftr" sz="quarter" idx="11"/>
          </p:nvPr>
        </p:nvSpPr>
        <p:spPr>
          <a:xfrm>
            <a:off x="0" y="6424083"/>
            <a:ext cx="7349067" cy="501650"/>
          </a:xfrm>
        </p:spPr>
        <p:txBody>
          <a:bodyPr/>
          <a:lstStyle/>
          <a:p>
            <a:r>
              <a:rPr lang="en-US" sz="800" b="0" noProof="1"/>
              <a:t>Technology </a:t>
            </a:r>
            <a:r>
              <a:rPr lang="en-US" sz="800" b="0" noProof="1" smtClean="0"/>
              <a:t>Exploration </a:t>
            </a:r>
            <a:r>
              <a:rPr lang="en-US" sz="800" b="0" noProof="1"/>
              <a:t>Interest Group, CEOS WGISS-40 hosted by UK Space Agency, Harwell </a:t>
            </a:r>
            <a:r>
              <a:rPr lang="en-US" sz="800" b="0" noProof="1" smtClean="0"/>
              <a:t>Oxford, </a:t>
            </a:r>
            <a:r>
              <a:rPr lang="en-US" sz="800" b="0" noProof="1"/>
              <a:t>England, UK 28 Sept – 2 Oct, 2015</a:t>
            </a:r>
          </a:p>
        </p:txBody>
      </p:sp>
      <p:sp>
        <p:nvSpPr>
          <p:cNvPr id="4" name="TextBox 3"/>
          <p:cNvSpPr txBox="1"/>
          <p:nvPr/>
        </p:nvSpPr>
        <p:spPr>
          <a:xfrm>
            <a:off x="541865" y="2963336"/>
            <a:ext cx="864339" cy="215444"/>
          </a:xfrm>
          <a:prstGeom prst="rect">
            <a:avLst/>
          </a:prstGeom>
          <a:noFill/>
        </p:spPr>
        <p:txBody>
          <a:bodyPr wrap="none" rtlCol="0">
            <a:spAutoFit/>
          </a:bodyPr>
          <a:lstStyle/>
          <a:p>
            <a:r>
              <a:rPr lang="hu-HU" sz="800" dirty="0" smtClean="0"/>
              <a:t>Source: NASA</a:t>
            </a:r>
            <a:endParaRPr lang="hu-HU" sz="800" dirty="0"/>
          </a:p>
        </p:txBody>
      </p:sp>
      <p:pic>
        <p:nvPicPr>
          <p:cNvPr id="5" name="Picture 4" descr="BlueMarbleEa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5" y="317352"/>
            <a:ext cx="2667780" cy="2645984"/>
          </a:xfrm>
          <a:prstGeom prst="rect">
            <a:avLst/>
          </a:prstGeom>
        </p:spPr>
      </p:pic>
    </p:spTree>
    <p:extLst>
      <p:ext uri="{BB962C8B-B14F-4D97-AF65-F5344CB8AC3E}">
        <p14:creationId xmlns:p14="http://schemas.microsoft.com/office/powerpoint/2010/main" val="38939994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1313157"/>
            <a:ext cx="8774866" cy="5179717"/>
          </a:xfrm>
        </p:spPr>
        <p:txBody>
          <a:bodyPr>
            <a:normAutofit/>
          </a:bodyPr>
          <a:lstStyle/>
          <a:p>
            <a:r>
              <a:rPr lang="en-US" dirty="0" smtClean="0"/>
              <a:t>The </a:t>
            </a:r>
            <a:r>
              <a:rPr lang="en-US" dirty="0"/>
              <a:t>2009 NASA software of the year </a:t>
            </a:r>
            <a:r>
              <a:rPr lang="en-US" dirty="0" smtClean="0"/>
              <a:t>award</a:t>
            </a:r>
          </a:p>
          <a:p>
            <a:r>
              <a:rPr lang="en-US" dirty="0" smtClean="0"/>
              <a:t>Prime developer Tom Gaskins,  sole</a:t>
            </a:r>
            <a:r>
              <a:rPr lang="en-US" dirty="0"/>
              <a:t>-</a:t>
            </a:r>
            <a:r>
              <a:rPr lang="en-US" dirty="0" smtClean="0"/>
              <a:t>author of </a:t>
            </a:r>
            <a:r>
              <a:rPr lang="en-US" dirty="0"/>
              <a:t>the bible on computer graphics over 20 years ago, actually two of them (at a 1,000 pages </a:t>
            </a:r>
            <a:r>
              <a:rPr lang="en-US" dirty="0" smtClean="0"/>
              <a:t>each)  </a:t>
            </a:r>
            <a:r>
              <a:rPr lang="en-US" sz="1200" dirty="0" smtClean="0">
                <a:hlinkClick r:id="rId2"/>
              </a:rPr>
              <a:t>http</a:t>
            </a:r>
            <a:r>
              <a:rPr lang="en-US" sz="1200" dirty="0">
                <a:hlinkClick r:id="rId2"/>
              </a:rPr>
              <a:t>://www.oreilly.com/pub/au/</a:t>
            </a:r>
            <a:r>
              <a:rPr lang="en-US" sz="1200" dirty="0" smtClean="0">
                <a:hlinkClick r:id="rId2"/>
              </a:rPr>
              <a:t>280</a:t>
            </a:r>
            <a:r>
              <a:rPr lang="en-US" sz="1200" dirty="0" smtClean="0"/>
              <a:t>.</a:t>
            </a:r>
          </a:p>
          <a:p>
            <a:r>
              <a:rPr lang="en-US" dirty="0" smtClean="0"/>
              <a:t>The developing team at NASA ARC is very experienced </a:t>
            </a:r>
          </a:p>
          <a:p>
            <a:r>
              <a:rPr lang="en-US" dirty="0" smtClean="0"/>
              <a:t>Capable to work on </a:t>
            </a:r>
            <a:r>
              <a:rPr lang="en-US" dirty="0"/>
              <a:t>every </a:t>
            </a:r>
            <a:r>
              <a:rPr lang="en-US" dirty="0" smtClean="0"/>
              <a:t>platform: </a:t>
            </a:r>
            <a:r>
              <a:rPr lang="en-US" dirty="0"/>
              <a:t>.NET, Java, Android, </a:t>
            </a:r>
            <a:r>
              <a:rPr lang="en-US" dirty="0" err="1"/>
              <a:t>iOS</a:t>
            </a:r>
            <a:r>
              <a:rPr lang="en-US" dirty="0"/>
              <a:t>, and now </a:t>
            </a:r>
            <a:r>
              <a:rPr lang="en-US" dirty="0" smtClean="0"/>
              <a:t>the most </a:t>
            </a:r>
            <a:r>
              <a:rPr lang="en-US" dirty="0"/>
              <a:t>work will go into </a:t>
            </a:r>
            <a:r>
              <a:rPr lang="en-US" dirty="0" smtClean="0"/>
              <a:t>the </a:t>
            </a:r>
            <a:r>
              <a:rPr lang="en-US" dirty="0"/>
              <a:t>JavaScript web version</a:t>
            </a:r>
            <a:r>
              <a:rPr lang="en-US" dirty="0" smtClean="0"/>
              <a:t>.</a:t>
            </a:r>
          </a:p>
          <a:p>
            <a:r>
              <a:rPr lang="en-US" dirty="0"/>
              <a:t>Many US Government agencies use </a:t>
            </a:r>
            <a:r>
              <a:rPr lang="en-US" dirty="0" err="1"/>
              <a:t>WorldWind</a:t>
            </a:r>
            <a:r>
              <a:rPr lang="en-US" dirty="0"/>
              <a:t>, particularly the Air Force. And the US Federal Aviation Agency (FAA)has standardized on </a:t>
            </a:r>
            <a:r>
              <a:rPr lang="en-US" dirty="0" err="1"/>
              <a:t>WorldWind</a:t>
            </a:r>
            <a:r>
              <a:rPr lang="en-US" dirty="0"/>
              <a:t>, they are using </a:t>
            </a:r>
            <a:r>
              <a:rPr lang="en-US" dirty="0" err="1"/>
              <a:t>WWj</a:t>
            </a:r>
            <a:r>
              <a:rPr lang="en-US" dirty="0"/>
              <a:t> now but plan to begin using </a:t>
            </a:r>
            <a:r>
              <a:rPr lang="en-US" dirty="0" err="1"/>
              <a:t>WebWorldWind</a:t>
            </a:r>
            <a:r>
              <a:rPr lang="en-US" dirty="0"/>
              <a:t> next. </a:t>
            </a:r>
            <a:r>
              <a:rPr lang="en-US" sz="1200" dirty="0">
                <a:hlinkClick r:id="rId3"/>
              </a:rPr>
              <a:t>http://worldwind.arc.nasa.gov/temp/faa/NESAT3DDemo.mp4</a:t>
            </a:r>
            <a:r>
              <a:rPr lang="en-US" sz="1200" dirty="0"/>
              <a:t> </a:t>
            </a:r>
          </a:p>
          <a:p>
            <a:pPr marL="0" indent="0">
              <a:spcBef>
                <a:spcPts val="1200"/>
              </a:spcBef>
              <a:buNone/>
            </a:pPr>
            <a:endParaRPr lang="en-US" dirty="0" smtClean="0"/>
          </a:p>
          <a:p>
            <a:pPr marL="0" indent="0">
              <a:spcBef>
                <a:spcPts val="1200"/>
              </a:spcBef>
              <a:buNone/>
            </a:pPr>
            <a:endParaRPr lang="en-US" dirty="0" smtClean="0"/>
          </a:p>
          <a:p>
            <a:pPr marL="0" indent="0">
              <a:spcBef>
                <a:spcPts val="1200"/>
              </a:spcBef>
              <a:buNone/>
            </a:pPr>
            <a:endParaRPr lang="en-US" dirty="0"/>
          </a:p>
          <a:p>
            <a:pPr marL="0" indent="0">
              <a:spcBef>
                <a:spcPts val="1200"/>
              </a:spcBef>
              <a:buNone/>
            </a:pPr>
            <a:endParaRPr lang="en-US" dirty="0" smtClean="0"/>
          </a:p>
          <a:p>
            <a:pPr marL="0" indent="0">
              <a:spcBef>
                <a:spcPts val="1200"/>
              </a:spcBef>
              <a:buNone/>
            </a:pPr>
            <a:endParaRPr lang="en-US"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0"/>
            <a:ext cx="8340745" cy="830997"/>
          </a:xfrm>
          <a:prstGeom prst="rect">
            <a:avLst/>
          </a:prstGeom>
          <a:noFill/>
        </p:spPr>
        <p:txBody>
          <a:bodyPr wrap="none" rtlCol="0">
            <a:spAutoFit/>
          </a:bodyPr>
          <a:lstStyle/>
          <a:p>
            <a:r>
              <a:rPr lang="en-US" sz="2400" dirty="0" smtClean="0"/>
              <a:t>NASA World Wind</a:t>
            </a:r>
            <a:endParaRPr lang="en-US" sz="2400" dirty="0" smtClean="0">
              <a:solidFill>
                <a:srgbClr val="FF0000"/>
              </a:solidFill>
            </a:endParaRPr>
          </a:p>
          <a:p>
            <a:r>
              <a:rPr lang="en-US" sz="2400" dirty="0" smtClean="0">
                <a:solidFill>
                  <a:srgbClr val="FF0000"/>
                </a:solidFill>
              </a:rPr>
              <a:t>A sound open-source base for development and apps</a:t>
            </a:r>
            <a:endParaRPr lang="en-US" sz="2400" dirty="0">
              <a:solidFill>
                <a:srgbClr val="FF0000"/>
              </a:solidFill>
            </a:endParaRPr>
          </a:p>
        </p:txBody>
      </p:sp>
    </p:spTree>
    <p:extLst>
      <p:ext uri="{BB962C8B-B14F-4D97-AF65-F5344CB8AC3E}">
        <p14:creationId xmlns:p14="http://schemas.microsoft.com/office/powerpoint/2010/main" val="651303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1197866"/>
            <a:ext cx="8410756" cy="5708569"/>
          </a:xfrm>
        </p:spPr>
        <p:txBody>
          <a:bodyPr>
            <a:normAutofit/>
          </a:bodyPr>
          <a:lstStyle/>
          <a:p>
            <a:pPr marL="0" indent="0">
              <a:buNone/>
            </a:pPr>
            <a:r>
              <a:rPr lang="en-US" dirty="0" smtClean="0"/>
              <a:t>Recently two </a:t>
            </a:r>
            <a:r>
              <a:rPr lang="en-US" dirty="0"/>
              <a:t>European and one Australian government </a:t>
            </a:r>
            <a:endParaRPr lang="en-US" dirty="0" smtClean="0"/>
          </a:p>
          <a:p>
            <a:pPr marL="0" indent="0">
              <a:spcBef>
                <a:spcPts val="0"/>
              </a:spcBef>
              <a:buNone/>
            </a:pPr>
            <a:r>
              <a:rPr lang="en-US" dirty="0" smtClean="0"/>
              <a:t>agencies are standardizing </a:t>
            </a:r>
            <a:r>
              <a:rPr lang="en-US" dirty="0"/>
              <a:t>on </a:t>
            </a:r>
            <a:r>
              <a:rPr lang="en-US" dirty="0" err="1" smtClean="0"/>
              <a:t>WebWorldWind</a:t>
            </a:r>
            <a:endParaRPr lang="en-US" b="1" dirty="0"/>
          </a:p>
          <a:p>
            <a:pPr>
              <a:spcBef>
                <a:spcPts val="1200"/>
              </a:spcBef>
            </a:pPr>
            <a:r>
              <a:rPr lang="en-US" dirty="0" smtClean="0">
                <a:solidFill>
                  <a:srgbClr val="FF0000"/>
                </a:solidFill>
              </a:rPr>
              <a:t>In Europe</a:t>
            </a:r>
          </a:p>
          <a:p>
            <a:pPr marL="0" indent="0">
              <a:buNone/>
            </a:pPr>
            <a:r>
              <a:rPr lang="en-US" dirty="0"/>
              <a:t>The </a:t>
            </a:r>
            <a:r>
              <a:rPr lang="en-US" b="1" dirty="0"/>
              <a:t>EU’s ‘big data portal’ </a:t>
            </a:r>
            <a:r>
              <a:rPr lang="en-US" dirty="0"/>
              <a:t>effort, </a:t>
            </a:r>
            <a:r>
              <a:rPr lang="en-US" dirty="0">
                <a:hlinkClick r:id="rId2"/>
              </a:rPr>
              <a:t>www.EarthServer.eu</a:t>
            </a:r>
            <a:endParaRPr lang="en-US" dirty="0"/>
          </a:p>
          <a:p>
            <a:pPr marL="0" indent="0">
              <a:spcBef>
                <a:spcPts val="0"/>
              </a:spcBef>
              <a:buNone/>
            </a:pPr>
            <a:r>
              <a:rPr lang="en-US" sz="1200" dirty="0" smtClean="0"/>
              <a:t>E.G. JACOBS UNIVERSITY </a:t>
            </a:r>
          </a:p>
          <a:p>
            <a:pPr marL="0" indent="0">
              <a:spcBef>
                <a:spcPts val="0"/>
              </a:spcBef>
              <a:buNone/>
            </a:pPr>
            <a:r>
              <a:rPr lang="en-US" dirty="0"/>
              <a:t>The </a:t>
            </a:r>
            <a:r>
              <a:rPr lang="en-US" b="1" dirty="0"/>
              <a:t>European Weather Forecast </a:t>
            </a:r>
            <a:r>
              <a:rPr lang="en-US" b="1" dirty="0" smtClean="0"/>
              <a:t>Service</a:t>
            </a:r>
            <a:r>
              <a:rPr lang="en-US" dirty="0"/>
              <a:t>, </a:t>
            </a:r>
            <a:r>
              <a:rPr lang="en-US" dirty="0">
                <a:hlinkClick r:id="rId3"/>
              </a:rPr>
              <a:t>www.ecmwf.int</a:t>
            </a:r>
            <a:endParaRPr lang="en-US" dirty="0"/>
          </a:p>
          <a:p>
            <a:pPr marL="0" indent="0">
              <a:spcBef>
                <a:spcPts val="0"/>
              </a:spcBef>
              <a:buNone/>
            </a:pPr>
            <a:r>
              <a:rPr lang="en-US" sz="1200" dirty="0"/>
              <a:t>.</a:t>
            </a:r>
            <a:endParaRPr lang="en-US" sz="1200" dirty="0" smtClean="0"/>
          </a:p>
          <a:p>
            <a:pPr marL="0" indent="0">
              <a:spcBef>
                <a:spcPts val="0"/>
              </a:spcBef>
              <a:buNone/>
            </a:pPr>
            <a:r>
              <a:rPr lang="en-US" i="1" dirty="0" smtClean="0"/>
              <a:t>To be mentioned: </a:t>
            </a:r>
            <a:r>
              <a:rPr lang="en-US" dirty="0" smtClean="0"/>
              <a:t>the </a:t>
            </a:r>
            <a:r>
              <a:rPr lang="en-US" b="1" dirty="0"/>
              <a:t>European Space Agency </a:t>
            </a:r>
            <a:r>
              <a:rPr lang="en-US" b="1" i="1" dirty="0" smtClean="0"/>
              <a:t>                                                                                </a:t>
            </a:r>
            <a:r>
              <a:rPr lang="en-US" sz="1900" dirty="0" smtClean="0"/>
              <a:t>Two </a:t>
            </a:r>
            <a:r>
              <a:rPr lang="en-US" sz="1900" dirty="0"/>
              <a:t>full-time developers </a:t>
            </a:r>
            <a:r>
              <a:rPr lang="en-US" sz="1900" dirty="0" smtClean="0"/>
              <a:t>now </a:t>
            </a:r>
            <a:r>
              <a:rPr lang="en-US" sz="1900" dirty="0"/>
              <a:t>embedded </a:t>
            </a:r>
            <a:r>
              <a:rPr lang="en-US" sz="1900" dirty="0" smtClean="0"/>
              <a:t>In the NASA </a:t>
            </a:r>
            <a:r>
              <a:rPr lang="en-US" sz="1900" dirty="0"/>
              <a:t>team</a:t>
            </a:r>
            <a:r>
              <a:rPr lang="en-US" sz="1900" dirty="0" smtClean="0"/>
              <a:t>, to </a:t>
            </a:r>
            <a:r>
              <a:rPr lang="en-US" sz="1900" dirty="0"/>
              <a:t>advance KML </a:t>
            </a:r>
            <a:r>
              <a:rPr lang="en-US" sz="1900" dirty="0" err="1"/>
              <a:t>GeoJSON</a:t>
            </a:r>
            <a:r>
              <a:rPr lang="en-US" sz="1900" dirty="0"/>
              <a:t>, analytic surface, annotations, </a:t>
            </a:r>
            <a:r>
              <a:rPr lang="en-US" sz="1900" dirty="0" smtClean="0"/>
              <a:t>etc. </a:t>
            </a:r>
            <a:r>
              <a:rPr lang="en-US" sz="2100" dirty="0" smtClean="0"/>
              <a:t>(Pier </a:t>
            </a:r>
            <a:r>
              <a:rPr lang="en-US" sz="2100" dirty="0"/>
              <a:t>Giorgio </a:t>
            </a:r>
            <a:r>
              <a:rPr lang="en-US" sz="2100" dirty="0" err="1" smtClean="0"/>
              <a:t>Marchetti</a:t>
            </a:r>
            <a:r>
              <a:rPr lang="en-US" sz="2100" dirty="0" smtClean="0"/>
              <a:t> is also involved)    </a:t>
            </a:r>
            <a:r>
              <a:rPr lang="en-US" sz="1500" dirty="0" smtClean="0">
                <a:hlinkClick r:id="rId4"/>
              </a:rPr>
              <a:t>https</a:t>
            </a:r>
            <a:r>
              <a:rPr lang="en-US" sz="1500" dirty="0">
                <a:hlinkClick r:id="rId4"/>
              </a:rPr>
              <a:t>://www.linkedin.com/in/</a:t>
            </a:r>
            <a:r>
              <a:rPr lang="en-US" sz="1500" dirty="0" smtClean="0">
                <a:hlinkClick r:id="rId4"/>
              </a:rPr>
              <a:t>piergiorgiomarchetti</a:t>
            </a:r>
            <a:endParaRPr lang="en-US" sz="1500" dirty="0" smtClean="0"/>
          </a:p>
          <a:p>
            <a:pPr marL="0" indent="0">
              <a:spcBef>
                <a:spcPts val="0"/>
              </a:spcBef>
              <a:buNone/>
            </a:pPr>
            <a:endParaRPr lang="en-US" sz="1200" dirty="0" smtClean="0"/>
          </a:p>
          <a:p>
            <a:pPr>
              <a:spcBef>
                <a:spcPts val="0"/>
              </a:spcBef>
            </a:pPr>
            <a:r>
              <a:rPr lang="en-US" dirty="0" smtClean="0">
                <a:solidFill>
                  <a:srgbClr val="FF0000"/>
                </a:solidFill>
              </a:rPr>
              <a:t>In Australia </a:t>
            </a:r>
          </a:p>
          <a:p>
            <a:pPr marL="0" indent="0">
              <a:spcBef>
                <a:spcPts val="1200"/>
              </a:spcBef>
              <a:buNone/>
            </a:pPr>
            <a:r>
              <a:rPr lang="en-US" b="1" dirty="0" smtClean="0"/>
              <a:t>Australia </a:t>
            </a:r>
            <a:r>
              <a:rPr lang="en-US" b="1" dirty="0"/>
              <a:t>Nat'l Computational Infrastructure</a:t>
            </a:r>
            <a:r>
              <a:rPr lang="en-US" dirty="0"/>
              <a:t>, </a:t>
            </a:r>
            <a:r>
              <a:rPr lang="en-US" dirty="0" smtClean="0">
                <a:hlinkClick r:id="rId5"/>
              </a:rPr>
              <a:t>www.nci.org.au</a:t>
            </a:r>
            <a:endParaRPr lang="en-US" dirty="0" smtClean="0"/>
          </a:p>
          <a:p>
            <a:pPr marL="0" indent="0">
              <a:spcBef>
                <a:spcPts val="0"/>
              </a:spcBef>
              <a:buNone/>
            </a:pPr>
            <a:r>
              <a:rPr lang="en-US" sz="1200" dirty="0" smtClean="0"/>
              <a:t>.</a:t>
            </a:r>
            <a:endParaRPr lang="en-US" sz="1200" dirty="0"/>
          </a:p>
          <a:p>
            <a:pPr marL="0" indent="0">
              <a:spcBef>
                <a:spcPts val="1200"/>
              </a:spcBef>
              <a:buNone/>
            </a:pPr>
            <a:endParaRPr lang="en-US" dirty="0" smtClean="0"/>
          </a:p>
          <a:p>
            <a:pPr marL="0" indent="0">
              <a:spcBef>
                <a:spcPts val="1200"/>
              </a:spcBef>
              <a:buNone/>
            </a:pPr>
            <a:endParaRPr lang="en-US" dirty="0" smtClean="0"/>
          </a:p>
          <a:p>
            <a:pPr marL="0" indent="0">
              <a:spcBef>
                <a:spcPts val="1200"/>
              </a:spcBef>
              <a:buNone/>
            </a:pPr>
            <a:endParaRPr lang="en-US" dirty="0"/>
          </a:p>
          <a:p>
            <a:pPr marL="0" indent="0">
              <a:spcBef>
                <a:spcPts val="1200"/>
              </a:spcBef>
              <a:buNone/>
            </a:pPr>
            <a:endParaRPr lang="en-US" dirty="0" smtClean="0"/>
          </a:p>
          <a:p>
            <a:pPr marL="0" indent="0">
              <a:spcBef>
                <a:spcPts val="1200"/>
              </a:spcBef>
              <a:buNone/>
            </a:pPr>
            <a:endParaRPr lang="en-US"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0"/>
            <a:ext cx="6773158" cy="830997"/>
          </a:xfrm>
          <a:prstGeom prst="rect">
            <a:avLst/>
          </a:prstGeom>
          <a:noFill/>
        </p:spPr>
        <p:txBody>
          <a:bodyPr wrap="none" rtlCol="0">
            <a:spAutoFit/>
          </a:bodyPr>
          <a:lstStyle/>
          <a:p>
            <a:r>
              <a:rPr lang="en-US" sz="2400" dirty="0"/>
              <a:t>Beyond WWEC </a:t>
            </a:r>
            <a:r>
              <a:rPr lang="en-US" sz="2400" dirty="0" smtClean="0"/>
              <a:t>2015</a:t>
            </a:r>
            <a:endParaRPr lang="en-US" sz="2400" dirty="0" smtClean="0">
              <a:solidFill>
                <a:srgbClr val="FF0000"/>
              </a:solidFill>
            </a:endParaRPr>
          </a:p>
          <a:p>
            <a:r>
              <a:rPr lang="en-US" sz="2400" dirty="0" smtClean="0">
                <a:solidFill>
                  <a:srgbClr val="FF0000"/>
                </a:solidFill>
              </a:rPr>
              <a:t>Commitments for </a:t>
            </a:r>
            <a:r>
              <a:rPr lang="en-US" sz="2400" dirty="0" err="1" smtClean="0">
                <a:solidFill>
                  <a:srgbClr val="FF0000"/>
                </a:solidFill>
              </a:rPr>
              <a:t>WebWorldWind</a:t>
            </a:r>
            <a:r>
              <a:rPr lang="en-US" sz="2400" dirty="0" smtClean="0">
                <a:solidFill>
                  <a:srgbClr val="FF0000"/>
                </a:solidFill>
              </a:rPr>
              <a:t> worldwide</a:t>
            </a:r>
            <a:endParaRPr lang="en-US" sz="2400" dirty="0">
              <a:solidFill>
                <a:srgbClr val="FF0000"/>
              </a:solidFill>
            </a:endParaRPr>
          </a:p>
        </p:txBody>
      </p:sp>
    </p:spTree>
    <p:extLst>
      <p:ext uri="{BB962C8B-B14F-4D97-AF65-F5344CB8AC3E}">
        <p14:creationId xmlns:p14="http://schemas.microsoft.com/office/powerpoint/2010/main" val="16363486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1149431"/>
            <a:ext cx="8774866" cy="5708569"/>
          </a:xfrm>
        </p:spPr>
        <p:txBody>
          <a:bodyPr>
            <a:normAutofit lnSpcReduction="10000"/>
          </a:bodyPr>
          <a:lstStyle/>
          <a:p>
            <a:pPr>
              <a:spcBef>
                <a:spcPts val="1200"/>
              </a:spcBef>
            </a:pPr>
            <a:r>
              <a:rPr lang="en-US" dirty="0" smtClean="0">
                <a:solidFill>
                  <a:srgbClr val="FF0000"/>
                </a:solidFill>
              </a:rPr>
              <a:t>At United Nations Institutions</a:t>
            </a:r>
          </a:p>
          <a:p>
            <a:pPr marL="0" indent="0">
              <a:buNone/>
            </a:pPr>
            <a:r>
              <a:rPr lang="en-US" dirty="0"/>
              <a:t>Per their request, meeting with the </a:t>
            </a:r>
            <a:r>
              <a:rPr lang="en-US" b="1" dirty="0"/>
              <a:t>UNOSAT</a:t>
            </a:r>
            <a:r>
              <a:rPr lang="en-US" dirty="0"/>
              <a:t> lead, Dr. </a:t>
            </a:r>
            <a:r>
              <a:rPr lang="en-US" dirty="0" err="1"/>
              <a:t>Einar</a:t>
            </a:r>
            <a:r>
              <a:rPr lang="en-US" dirty="0"/>
              <a:t> </a:t>
            </a:r>
            <a:r>
              <a:rPr lang="en-US" dirty="0" err="1"/>
              <a:t>Bjorgo</a:t>
            </a:r>
            <a:r>
              <a:rPr lang="en-US" dirty="0"/>
              <a:t>, at ESRIN mid-October regarding their interest in </a:t>
            </a:r>
            <a:r>
              <a:rPr lang="en-US" dirty="0" err="1"/>
              <a:t>WebWorldWind</a:t>
            </a:r>
            <a:r>
              <a:rPr lang="en-US" dirty="0"/>
              <a:t>    </a:t>
            </a:r>
            <a:r>
              <a:rPr lang="en-US" dirty="0">
                <a:hlinkClick r:id="rId2"/>
              </a:rPr>
              <a:t>www.unitar.org/</a:t>
            </a:r>
            <a:r>
              <a:rPr lang="en-US" dirty="0" smtClean="0">
                <a:hlinkClick r:id="rId2"/>
              </a:rPr>
              <a:t>unosat</a:t>
            </a:r>
            <a:r>
              <a:rPr lang="en-US" dirty="0" smtClean="0"/>
              <a:t>. </a:t>
            </a:r>
            <a:endParaRPr lang="en-US" dirty="0"/>
          </a:p>
          <a:p>
            <a:pPr marL="0" indent="0">
              <a:buNone/>
            </a:pPr>
            <a:r>
              <a:rPr lang="en-US" dirty="0" smtClean="0"/>
              <a:t>Similar purpose but separate meeting has already been arranged  with </a:t>
            </a:r>
            <a:r>
              <a:rPr lang="en-US" b="1" dirty="0" smtClean="0"/>
              <a:t>UNECE</a:t>
            </a:r>
            <a:r>
              <a:rPr lang="en-US" dirty="0" smtClean="0"/>
              <a:t> regarding </a:t>
            </a:r>
            <a:r>
              <a:rPr lang="en-US" dirty="0"/>
              <a:t>their interest in </a:t>
            </a:r>
            <a:r>
              <a:rPr lang="en-US" dirty="0" err="1"/>
              <a:t>WebWorldWind</a:t>
            </a:r>
            <a:r>
              <a:rPr lang="en-US" dirty="0" smtClean="0"/>
              <a:t>.</a:t>
            </a:r>
            <a:endParaRPr lang="en-US" dirty="0"/>
          </a:p>
          <a:p>
            <a:pPr marL="0" indent="0">
              <a:buNone/>
            </a:pPr>
            <a:r>
              <a:rPr lang="en-US" dirty="0"/>
              <a:t>The </a:t>
            </a:r>
            <a:r>
              <a:rPr lang="en-US" b="1" dirty="0"/>
              <a:t>UN FAO </a:t>
            </a:r>
            <a:r>
              <a:rPr lang="en-US" dirty="0"/>
              <a:t>has a version of </a:t>
            </a:r>
            <a:r>
              <a:rPr lang="en-US" dirty="0" err="1"/>
              <a:t>WorldWind</a:t>
            </a:r>
            <a:r>
              <a:rPr lang="en-US" dirty="0"/>
              <a:t> Android installed on several hundred </a:t>
            </a:r>
            <a:r>
              <a:rPr lang="en-US" dirty="0" err="1"/>
              <a:t>ToughPads</a:t>
            </a:r>
            <a:r>
              <a:rPr lang="en-US" dirty="0"/>
              <a:t> that operate in the field throughout North Africa to track locust activity as part of </a:t>
            </a:r>
            <a:r>
              <a:rPr lang="en-US" dirty="0">
                <a:hlinkClick r:id="rId3"/>
              </a:rPr>
              <a:t>www.fao.org/ag/locusts</a:t>
            </a:r>
            <a:r>
              <a:rPr lang="en-US" dirty="0" smtClean="0">
                <a:hlinkClick r:id="rId3"/>
              </a:rPr>
              <a:t>/</a:t>
            </a:r>
            <a:endParaRPr lang="en-US" dirty="0" smtClean="0"/>
          </a:p>
          <a:p>
            <a:pPr marL="0" indent="0">
              <a:buNone/>
            </a:pPr>
            <a:r>
              <a:rPr lang="en-US" smtClean="0"/>
              <a:t>There </a:t>
            </a:r>
            <a:r>
              <a:rPr lang="en-US" dirty="0"/>
              <a:t>will be a </a:t>
            </a:r>
            <a:r>
              <a:rPr lang="en-US" dirty="0" err="1"/>
              <a:t>WebWorldWind</a:t>
            </a:r>
            <a:r>
              <a:rPr lang="en-US" dirty="0"/>
              <a:t> Workshop at the </a:t>
            </a:r>
            <a:r>
              <a:rPr lang="en-US" b="1" dirty="0"/>
              <a:t>ESA/ESRIN </a:t>
            </a:r>
            <a:r>
              <a:rPr lang="en-US" dirty="0">
                <a:hlinkClick r:id="rId4"/>
              </a:rPr>
              <a:t>www.EOScience20.org</a:t>
            </a:r>
            <a:r>
              <a:rPr lang="en-US" dirty="0"/>
              <a:t> meeting in </a:t>
            </a:r>
            <a:r>
              <a:rPr lang="en-US" dirty="0" err="1"/>
              <a:t>Frascati</a:t>
            </a:r>
            <a:r>
              <a:rPr lang="en-US" dirty="0"/>
              <a:t> October 15 as part of the </a:t>
            </a:r>
            <a:r>
              <a:rPr lang="en-US" dirty="0" err="1"/>
              <a:t>Hackathon</a:t>
            </a:r>
            <a:r>
              <a:rPr lang="en-US" dirty="0"/>
              <a:t>, with the World Wind Chief Architect and Lead Developer. It is a great (and free) opportunity to learn more about </a:t>
            </a:r>
            <a:r>
              <a:rPr lang="en-US" dirty="0" err="1"/>
              <a:t>WebWorldWind</a:t>
            </a:r>
            <a:r>
              <a:rPr lang="en-US" dirty="0"/>
              <a:t> </a:t>
            </a:r>
            <a:endParaRPr lang="en-US" dirty="0" smtClean="0"/>
          </a:p>
          <a:p>
            <a:pPr marL="0" indent="0">
              <a:buNone/>
            </a:pPr>
            <a:r>
              <a:rPr lang="en-US" dirty="0" smtClean="0"/>
              <a:t>Looking for new </a:t>
            </a:r>
            <a:r>
              <a:rPr lang="en-US" dirty="0"/>
              <a:t>government agencies </a:t>
            </a:r>
            <a:r>
              <a:rPr lang="en-US" dirty="0" smtClean="0"/>
              <a:t>as partners/users. Their </a:t>
            </a:r>
            <a:r>
              <a:rPr lang="en-US" dirty="0"/>
              <a:t>interests are maximally served. </a:t>
            </a:r>
            <a:r>
              <a:rPr lang="en-US" sz="1600" i="1" dirty="0" smtClean="0"/>
              <a:t>(Patrick Hogan, Project Manager, NASA ARC)</a:t>
            </a:r>
            <a:endParaRPr lang="en-US" sz="1600" i="1" dirty="0"/>
          </a:p>
          <a:p>
            <a:pPr marL="0" indent="0">
              <a:spcBef>
                <a:spcPts val="1200"/>
              </a:spcBef>
              <a:buNone/>
            </a:pPr>
            <a:endParaRPr lang="en-US" dirty="0" smtClean="0"/>
          </a:p>
          <a:p>
            <a:pPr marL="0" indent="0">
              <a:spcBef>
                <a:spcPts val="1200"/>
              </a:spcBef>
              <a:buNone/>
            </a:pPr>
            <a:endParaRPr lang="en-US" dirty="0" smtClean="0"/>
          </a:p>
          <a:p>
            <a:pPr marL="0" indent="0">
              <a:spcBef>
                <a:spcPts val="1200"/>
              </a:spcBef>
              <a:buNone/>
            </a:pPr>
            <a:endParaRPr lang="en-US" dirty="0"/>
          </a:p>
          <a:p>
            <a:pPr marL="0" indent="0">
              <a:spcBef>
                <a:spcPts val="1200"/>
              </a:spcBef>
              <a:buNone/>
            </a:pPr>
            <a:endParaRPr lang="en-US" dirty="0" smtClean="0"/>
          </a:p>
          <a:p>
            <a:pPr marL="0" indent="0">
              <a:spcBef>
                <a:spcPts val="1200"/>
              </a:spcBef>
              <a:buNone/>
            </a:pPr>
            <a:endParaRPr lang="en-US"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13540"/>
            <a:ext cx="6773158" cy="830997"/>
          </a:xfrm>
          <a:prstGeom prst="rect">
            <a:avLst/>
          </a:prstGeom>
          <a:noFill/>
        </p:spPr>
        <p:txBody>
          <a:bodyPr wrap="none" rtlCol="0">
            <a:spAutoFit/>
          </a:bodyPr>
          <a:lstStyle/>
          <a:p>
            <a:r>
              <a:rPr lang="en-US" sz="2400" dirty="0" smtClean="0"/>
              <a:t>Beyond </a:t>
            </a:r>
            <a:r>
              <a:rPr lang="en-US" sz="2400" dirty="0"/>
              <a:t>WWEC 2015</a:t>
            </a:r>
          </a:p>
          <a:p>
            <a:r>
              <a:rPr lang="en-US" sz="2400" dirty="0" smtClean="0">
                <a:solidFill>
                  <a:srgbClr val="FF0000"/>
                </a:solidFill>
              </a:rPr>
              <a:t>Commitments for </a:t>
            </a:r>
            <a:r>
              <a:rPr lang="en-US" sz="2400" dirty="0" err="1" smtClean="0">
                <a:solidFill>
                  <a:srgbClr val="FF0000"/>
                </a:solidFill>
              </a:rPr>
              <a:t>WebWorldWind</a:t>
            </a:r>
            <a:r>
              <a:rPr lang="en-US" sz="2400" dirty="0" smtClean="0">
                <a:solidFill>
                  <a:srgbClr val="FF0000"/>
                </a:solidFill>
              </a:rPr>
              <a:t> worldwide</a:t>
            </a:r>
            <a:endParaRPr lang="en-US" sz="2400" dirty="0">
              <a:solidFill>
                <a:srgbClr val="FF0000"/>
              </a:solidFill>
            </a:endParaRPr>
          </a:p>
        </p:txBody>
      </p:sp>
    </p:spTree>
    <p:extLst>
      <p:ext uri="{BB962C8B-B14F-4D97-AF65-F5344CB8AC3E}">
        <p14:creationId xmlns:p14="http://schemas.microsoft.com/office/powerpoint/2010/main" val="2823533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1149431"/>
            <a:ext cx="8774866" cy="5708569"/>
          </a:xfrm>
        </p:spPr>
        <p:txBody>
          <a:bodyPr>
            <a:normAutofit/>
          </a:bodyPr>
          <a:lstStyle/>
          <a:p>
            <a:pPr marL="0" indent="0">
              <a:spcBef>
                <a:spcPts val="1200"/>
              </a:spcBef>
              <a:buNone/>
            </a:pPr>
            <a:endParaRPr lang="en-US" dirty="0" smtClean="0"/>
          </a:p>
          <a:p>
            <a:pPr marL="0" indent="0">
              <a:spcBef>
                <a:spcPts val="1200"/>
              </a:spcBef>
              <a:buNone/>
            </a:pPr>
            <a:endParaRPr lang="en-US" dirty="0" smtClean="0"/>
          </a:p>
          <a:p>
            <a:pPr marL="0" indent="0">
              <a:spcBef>
                <a:spcPts val="1200"/>
              </a:spcBef>
              <a:buNone/>
            </a:pPr>
            <a:endParaRPr lang="en-US" dirty="0"/>
          </a:p>
          <a:p>
            <a:pPr marL="0" indent="0">
              <a:spcBef>
                <a:spcPts val="1200"/>
              </a:spcBef>
              <a:buNone/>
            </a:pPr>
            <a:endParaRPr lang="en-US" dirty="0" smtClean="0"/>
          </a:p>
          <a:p>
            <a:pPr marL="0" indent="0">
              <a:spcBef>
                <a:spcPts val="1200"/>
              </a:spcBef>
              <a:buNone/>
            </a:pPr>
            <a:endParaRPr lang="en-US"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13540"/>
            <a:ext cx="7591291" cy="830997"/>
          </a:xfrm>
          <a:prstGeom prst="rect">
            <a:avLst/>
          </a:prstGeom>
          <a:noFill/>
        </p:spPr>
        <p:txBody>
          <a:bodyPr wrap="none" rtlCol="0">
            <a:spAutoFit/>
          </a:bodyPr>
          <a:lstStyle/>
          <a:p>
            <a:r>
              <a:rPr lang="en-US" sz="2400" dirty="0" smtClean="0"/>
              <a:t>Beyond </a:t>
            </a:r>
            <a:r>
              <a:rPr lang="en-US" sz="2400" dirty="0"/>
              <a:t>WWEC 2015</a:t>
            </a:r>
          </a:p>
          <a:p>
            <a:r>
              <a:rPr lang="en-US" sz="2400" dirty="0" smtClean="0">
                <a:solidFill>
                  <a:srgbClr val="FF0000"/>
                </a:solidFill>
              </a:rPr>
              <a:t>Wide range of best practices, basic applications</a:t>
            </a:r>
            <a:endParaRPr lang="en-US" sz="2400" dirty="0">
              <a:solidFill>
                <a:srgbClr val="FF0000"/>
              </a:solidFill>
            </a:endParaRPr>
          </a:p>
        </p:txBody>
      </p:sp>
      <p:sp>
        <p:nvSpPr>
          <p:cNvPr id="2" name="TextBox 1"/>
          <p:cNvSpPr txBox="1"/>
          <p:nvPr/>
        </p:nvSpPr>
        <p:spPr>
          <a:xfrm>
            <a:off x="143646" y="1392255"/>
            <a:ext cx="7928147" cy="4801315"/>
          </a:xfrm>
          <a:prstGeom prst="rect">
            <a:avLst/>
          </a:prstGeom>
          <a:noFill/>
        </p:spPr>
        <p:txBody>
          <a:bodyPr wrap="none" rtlCol="0">
            <a:spAutoFit/>
          </a:bodyPr>
          <a:lstStyle/>
          <a:p>
            <a:r>
              <a:rPr lang="en-US" dirty="0"/>
              <a:t>Here are a couple </a:t>
            </a:r>
            <a:r>
              <a:rPr lang="en-US" dirty="0" smtClean="0"/>
              <a:t>very </a:t>
            </a:r>
            <a:r>
              <a:rPr lang="en-US" dirty="0"/>
              <a:t>basic demo ‘apps’:</a:t>
            </a:r>
          </a:p>
          <a:p>
            <a:r>
              <a:rPr lang="en-US" dirty="0">
                <a:hlinkClick r:id="rId2"/>
              </a:rPr>
              <a:t>http://188.166.37.211:8089/examples/GeoJSON.html</a:t>
            </a:r>
            <a:endParaRPr lang="en-US" dirty="0"/>
          </a:p>
          <a:p>
            <a:r>
              <a:rPr lang="en-US" dirty="0">
                <a:hlinkClick r:id="rId3"/>
              </a:rPr>
              <a:t>http://188.166.37.211:8088/examples/AnalyticalSurface.html</a:t>
            </a:r>
            <a:endParaRPr lang="en-US" dirty="0"/>
          </a:p>
          <a:p>
            <a:r>
              <a:rPr lang="en-US" dirty="0">
                <a:hlinkClick r:id="rId4"/>
              </a:rPr>
              <a:t>http://worldwind.dimaestro.cz/index.html</a:t>
            </a:r>
            <a:endParaRPr lang="en-US" dirty="0"/>
          </a:p>
          <a:p>
            <a:endParaRPr lang="en-US" dirty="0" smtClean="0"/>
          </a:p>
          <a:p>
            <a:r>
              <a:rPr lang="en-US" dirty="0" smtClean="0"/>
              <a:t>And </a:t>
            </a:r>
            <a:r>
              <a:rPr lang="en-US" dirty="0"/>
              <a:t>more examples here</a:t>
            </a:r>
            <a:r>
              <a:rPr lang="en-US" dirty="0" smtClean="0"/>
              <a:t>:</a:t>
            </a:r>
          </a:p>
          <a:p>
            <a:r>
              <a:rPr lang="en-US" dirty="0" smtClean="0">
                <a:hlinkClick r:id="rId5"/>
              </a:rPr>
              <a:t>http</a:t>
            </a:r>
            <a:r>
              <a:rPr lang="en-US" dirty="0">
                <a:hlinkClick r:id="rId5"/>
              </a:rPr>
              <a:t>://webworldwind.org/examples</a:t>
            </a:r>
            <a:r>
              <a:rPr lang="en-US" dirty="0" smtClean="0">
                <a:hlinkClick r:id="rId5"/>
              </a:rPr>
              <a:t>/</a:t>
            </a:r>
            <a:endParaRPr lang="en-US" dirty="0" smtClean="0"/>
          </a:p>
          <a:p>
            <a:endParaRPr lang="en-US" dirty="0"/>
          </a:p>
          <a:p>
            <a:r>
              <a:rPr lang="en-US" dirty="0" smtClean="0"/>
              <a:t>Example </a:t>
            </a:r>
            <a:r>
              <a:rPr lang="en-US" dirty="0"/>
              <a:t>for how easy it is to deliver data (time series included):</a:t>
            </a:r>
          </a:p>
          <a:p>
            <a:r>
              <a:rPr lang="en-US" dirty="0"/>
              <a:t>Using </a:t>
            </a:r>
            <a:r>
              <a:rPr lang="en-US" dirty="0">
                <a:hlinkClick r:id="rId6"/>
              </a:rPr>
              <a:t>http://worldwindserver.net/webworldwind/apps/Explorer.html</a:t>
            </a:r>
            <a:endParaRPr lang="en-US" dirty="0"/>
          </a:p>
          <a:p>
            <a:r>
              <a:rPr lang="en-US" dirty="0"/>
              <a:t>then copy this URL to “Add new server”:</a:t>
            </a:r>
          </a:p>
          <a:p>
            <a:r>
              <a:rPr lang="en-US" dirty="0">
                <a:hlinkClick r:id="rId7"/>
              </a:rPr>
              <a:t>http://apps.ecmwf.int/wms/?token=MetOceanIE</a:t>
            </a:r>
            <a:endParaRPr lang="en-US" dirty="0"/>
          </a:p>
          <a:p>
            <a:r>
              <a:rPr lang="en-US" dirty="0"/>
              <a:t> </a:t>
            </a:r>
          </a:p>
          <a:p>
            <a:r>
              <a:rPr lang="en-US" dirty="0"/>
              <a:t>Keep this CORS issue in mind as you leverage WMS-compliant servers:</a:t>
            </a:r>
          </a:p>
          <a:p>
            <a:r>
              <a:rPr lang="en-US" dirty="0">
                <a:hlinkClick r:id="rId8"/>
              </a:rPr>
              <a:t>http://webworldwind.org/developers-guide/common-problems/</a:t>
            </a:r>
            <a:endParaRPr lang="en-US" dirty="0"/>
          </a:p>
          <a:p>
            <a:endParaRPr lang="en-US" dirty="0"/>
          </a:p>
          <a:p>
            <a:endParaRPr lang="en-US" dirty="0"/>
          </a:p>
        </p:txBody>
      </p:sp>
    </p:spTree>
    <p:extLst>
      <p:ext uri="{BB962C8B-B14F-4D97-AF65-F5344CB8AC3E}">
        <p14:creationId xmlns:p14="http://schemas.microsoft.com/office/powerpoint/2010/main" val="24355055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784306"/>
            <a:ext cx="8410756" cy="5946694"/>
          </a:xfrm>
        </p:spPr>
        <p:txBody>
          <a:bodyPr>
            <a:normAutofit lnSpcReduction="10000"/>
          </a:bodyPr>
          <a:lstStyle/>
          <a:p>
            <a:pPr>
              <a:spcBef>
                <a:spcPts val="1200"/>
              </a:spcBef>
            </a:pPr>
            <a:r>
              <a:rPr lang="en-US" b="1" dirty="0" smtClean="0"/>
              <a:t>Showcase at the</a:t>
            </a:r>
          </a:p>
          <a:p>
            <a:pPr marL="0" indent="0">
              <a:spcBef>
                <a:spcPts val="0"/>
              </a:spcBef>
              <a:buNone/>
            </a:pPr>
            <a:r>
              <a:rPr lang="en-US" b="1" dirty="0" smtClean="0"/>
              <a:t>2</a:t>
            </a:r>
            <a:r>
              <a:rPr lang="en-US" b="1" baseline="30000" dirty="0" smtClean="0"/>
              <a:t>nd</a:t>
            </a:r>
            <a:r>
              <a:rPr lang="en-US" b="1" dirty="0" smtClean="0"/>
              <a:t> FOSS4G Europe Conference</a:t>
            </a:r>
            <a:r>
              <a:rPr lang="en-US" dirty="0" smtClean="0"/>
              <a:t>                                                            in Como</a:t>
            </a:r>
          </a:p>
          <a:p>
            <a:pPr marL="0" indent="0">
              <a:spcBef>
                <a:spcPts val="0"/>
              </a:spcBef>
              <a:buNone/>
            </a:pPr>
            <a:endParaRPr lang="en-US" sz="1200" dirty="0" smtClean="0"/>
          </a:p>
          <a:p>
            <a:pPr marL="0" indent="0">
              <a:spcBef>
                <a:spcPts val="0"/>
              </a:spcBef>
              <a:buNone/>
            </a:pPr>
            <a:r>
              <a:rPr lang="en-US" sz="1200" dirty="0" smtClean="0"/>
              <a:t>Hungary was represented by academic institutions (M. </a:t>
            </a:r>
            <a:r>
              <a:rPr lang="en-US" sz="1200" dirty="0" err="1" smtClean="0"/>
              <a:t>Cserép</a:t>
            </a:r>
            <a:r>
              <a:rPr lang="en-US" sz="1200" dirty="0" smtClean="0"/>
              <a:t> of ELTE, E. Wirth and </a:t>
            </a:r>
            <a:r>
              <a:rPr lang="en-US" sz="1200" dirty="0" err="1" smtClean="0"/>
              <a:t>Z.Siki</a:t>
            </a:r>
            <a:r>
              <a:rPr lang="en-US" sz="1200" dirty="0" smtClean="0"/>
              <a:t> of BME), NGO (G. Remetey of HUNAGI) private sector (</a:t>
            </a:r>
            <a:r>
              <a:rPr lang="en-US" sz="1200" dirty="0" err="1" smtClean="0"/>
              <a:t>Cs.Sándor</a:t>
            </a:r>
            <a:r>
              <a:rPr lang="en-US" sz="1200" dirty="0" smtClean="0"/>
              <a:t>, </a:t>
            </a:r>
            <a:r>
              <a:rPr lang="en-US" sz="1200" dirty="0" err="1" smtClean="0"/>
              <a:t>G.Márta</a:t>
            </a:r>
            <a:r>
              <a:rPr lang="en-US" sz="1200" dirty="0" smtClean="0"/>
              <a:t> of </a:t>
            </a:r>
            <a:r>
              <a:rPr lang="en-US" sz="1200" dirty="0" err="1" smtClean="0"/>
              <a:t>ViaMap</a:t>
            </a:r>
            <a:r>
              <a:rPr lang="en-US" sz="1200" dirty="0" smtClean="0"/>
              <a:t> Ltd) and governmental </a:t>
            </a:r>
            <a:r>
              <a:rPr lang="en-US" sz="1200" dirty="0" err="1" smtClean="0"/>
              <a:t>organisation</a:t>
            </a:r>
            <a:r>
              <a:rPr lang="en-US" sz="1200" dirty="0" smtClean="0"/>
              <a:t> (A. </a:t>
            </a:r>
            <a:r>
              <a:rPr lang="en-US" sz="1200" dirty="0" err="1" smtClean="0"/>
              <a:t>Olasz</a:t>
            </a:r>
            <a:r>
              <a:rPr lang="en-US" sz="1200" dirty="0" smtClean="0"/>
              <a:t> and </a:t>
            </a:r>
            <a:r>
              <a:rPr lang="en-US" sz="1200" dirty="0" err="1" smtClean="0"/>
              <a:t>K.Takács</a:t>
            </a:r>
            <a:r>
              <a:rPr lang="en-US" sz="1200" dirty="0" smtClean="0"/>
              <a:t> of FÖMI), one expert from OVF and B. </a:t>
            </a:r>
            <a:r>
              <a:rPr lang="en-US" sz="1200" dirty="0" err="1" smtClean="0"/>
              <a:t>Simó</a:t>
            </a:r>
            <a:r>
              <a:rPr lang="en-US" sz="1200" dirty="0" smtClean="0"/>
              <a:t> of MFGI</a:t>
            </a:r>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smtClean="0"/>
          </a:p>
          <a:p>
            <a:pPr>
              <a:spcBef>
                <a:spcPts val="1200"/>
              </a:spcBef>
            </a:pPr>
            <a:endParaRPr lang="en-US" b="1" dirty="0" smtClean="0"/>
          </a:p>
          <a:p>
            <a:pPr>
              <a:spcBef>
                <a:spcPts val="1200"/>
              </a:spcBef>
            </a:pPr>
            <a:r>
              <a:rPr lang="en-US" b="1" dirty="0" smtClean="0"/>
              <a:t>Annual FOSS4G.HU Meeting </a:t>
            </a:r>
            <a:r>
              <a:rPr lang="en-US" dirty="0" smtClean="0">
                <a:hlinkClick r:id="rId2"/>
              </a:rPr>
              <a:t>foss4g.hu</a:t>
            </a:r>
            <a:endParaRPr lang="en-US" dirty="0" smtClean="0"/>
          </a:p>
          <a:p>
            <a:pPr marL="0" indent="0">
              <a:spcBef>
                <a:spcPts val="0"/>
              </a:spcBef>
              <a:buNone/>
            </a:pPr>
            <a:r>
              <a:rPr lang="en-US" dirty="0" smtClean="0"/>
              <a:t>   Department of Geodesy and Surveying</a:t>
            </a:r>
          </a:p>
          <a:p>
            <a:pPr marL="0" indent="0">
              <a:spcBef>
                <a:spcPts val="0"/>
              </a:spcBef>
              <a:buNone/>
            </a:pPr>
            <a:r>
              <a:rPr lang="en-US" dirty="0"/>
              <a:t> </a:t>
            </a:r>
            <a:r>
              <a:rPr lang="en-US" dirty="0" smtClean="0"/>
              <a:t>  Budapest University of </a:t>
            </a:r>
          </a:p>
          <a:p>
            <a:pPr marL="0" indent="0">
              <a:spcBef>
                <a:spcPts val="0"/>
              </a:spcBef>
              <a:buNone/>
            </a:pPr>
            <a:r>
              <a:rPr lang="en-US" dirty="0"/>
              <a:t> </a:t>
            </a:r>
            <a:r>
              <a:rPr lang="en-US" dirty="0" smtClean="0"/>
              <a:t>  Technology and Economics</a:t>
            </a:r>
          </a:p>
          <a:p>
            <a:pPr marL="0" indent="0">
              <a:spcBef>
                <a:spcPts val="0"/>
              </a:spcBef>
              <a:buNone/>
            </a:pPr>
            <a:r>
              <a:rPr lang="en-US" dirty="0" smtClean="0"/>
              <a:t>   November 27, 2015</a:t>
            </a:r>
          </a:p>
          <a:p>
            <a:pPr marL="0" indent="0">
              <a:spcBef>
                <a:spcPts val="0"/>
              </a:spcBef>
              <a:buNone/>
            </a:pPr>
            <a:r>
              <a:rPr lang="en-US" dirty="0" smtClean="0"/>
              <a:t>   For more information: </a:t>
            </a:r>
            <a:r>
              <a:rPr lang="en-US" dirty="0" err="1" smtClean="0"/>
              <a:t>siki.zoltan</a:t>
            </a:r>
            <a:r>
              <a:rPr lang="en-US" dirty="0" smtClean="0"/>
              <a:t> </a:t>
            </a:r>
            <a:r>
              <a:rPr lang="en-US" dirty="0"/>
              <a:t>[at] </a:t>
            </a:r>
            <a:r>
              <a:rPr lang="en-US" dirty="0" err="1" smtClean="0"/>
              <a:t>epito.bme.hu</a:t>
            </a:r>
            <a:endParaRPr lang="en-US" dirty="0" smtClean="0"/>
          </a:p>
          <a:p>
            <a:pPr marL="0" indent="0">
              <a:spcBef>
                <a:spcPts val="0"/>
              </a:spcBef>
              <a:buNone/>
            </a:pPr>
            <a:endParaRPr lang="en-US" sz="1600" dirty="0" smtClean="0"/>
          </a:p>
          <a:p>
            <a:pPr marL="0" indent="0">
              <a:spcBef>
                <a:spcPts val="0"/>
              </a:spcBef>
              <a:buNone/>
            </a:pPr>
            <a:r>
              <a:rPr lang="en-US" sz="1600" dirty="0" smtClean="0"/>
              <a:t>Open source tools used for RS/EO: GRASS and QGIS are supported by </a:t>
            </a:r>
            <a:r>
              <a:rPr lang="en-US" sz="1600" dirty="0" err="1" smtClean="0"/>
              <a:t>OSGeo</a:t>
            </a:r>
            <a:r>
              <a:rPr lang="en-US" sz="1600" dirty="0" smtClean="0"/>
              <a:t>, ORFEO is still in </a:t>
            </a:r>
            <a:r>
              <a:rPr lang="en-US" sz="1600" dirty="0" err="1" smtClean="0"/>
              <a:t>OSGeo</a:t>
            </a:r>
            <a:r>
              <a:rPr lang="en-US" sz="1600" dirty="0" smtClean="0"/>
              <a:t> incubator stage</a:t>
            </a:r>
          </a:p>
          <a:p>
            <a:pPr marL="0" indent="0">
              <a:spcBef>
                <a:spcPts val="1200"/>
              </a:spcBef>
              <a:buNone/>
            </a:pPr>
            <a:endParaRPr lang="en-US" dirty="0" smtClean="0"/>
          </a:p>
          <a:p>
            <a:pPr marL="0" indent="0">
              <a:spcBef>
                <a:spcPts val="1200"/>
              </a:spcBef>
              <a:buNone/>
            </a:pPr>
            <a:endParaRPr lang="en-US" dirty="0"/>
          </a:p>
          <a:p>
            <a:pPr marL="0" indent="0">
              <a:spcBef>
                <a:spcPts val="1200"/>
              </a:spcBef>
              <a:buNone/>
            </a:pPr>
            <a:endParaRPr lang="en-US" dirty="0" smtClean="0"/>
          </a:p>
          <a:p>
            <a:pPr marL="0" indent="0">
              <a:spcBef>
                <a:spcPts val="1200"/>
              </a:spcBef>
              <a:buNone/>
            </a:pPr>
            <a:endParaRPr lang="en-US"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0"/>
            <a:ext cx="3812462" cy="830997"/>
          </a:xfrm>
          <a:prstGeom prst="rect">
            <a:avLst/>
          </a:prstGeom>
          <a:noFill/>
        </p:spPr>
        <p:txBody>
          <a:bodyPr wrap="none" rtlCol="0">
            <a:spAutoFit/>
          </a:bodyPr>
          <a:lstStyle/>
          <a:p>
            <a:r>
              <a:rPr lang="en-US" sz="2400" dirty="0"/>
              <a:t>Beyond WWEC 2015</a:t>
            </a:r>
          </a:p>
          <a:p>
            <a:r>
              <a:rPr lang="en-US" sz="2400" dirty="0" smtClean="0">
                <a:solidFill>
                  <a:srgbClr val="FF0000"/>
                </a:solidFill>
              </a:rPr>
              <a:t>Open source in Hungary</a:t>
            </a:r>
            <a:endParaRPr lang="en-US" sz="2400" dirty="0">
              <a:solidFill>
                <a:srgbClr val="FF0000"/>
              </a:solidFill>
            </a:endParaRPr>
          </a:p>
        </p:txBody>
      </p:sp>
      <p:pic>
        <p:nvPicPr>
          <p:cNvPr id="5" name="Picture 4" descr="HUdelegációegyrés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494" y="0"/>
            <a:ext cx="2444840" cy="1833631"/>
          </a:xfrm>
          <a:prstGeom prst="rect">
            <a:avLst/>
          </a:prstGeom>
        </p:spPr>
      </p:pic>
      <p:pic>
        <p:nvPicPr>
          <p:cNvPr id="2" name="Picture 1" descr="TakácsKrisztián2.jpg"/>
          <p:cNvPicPr>
            <a:picLocks noChangeAspect="1"/>
          </p:cNvPicPr>
          <p:nvPr/>
        </p:nvPicPr>
        <p:blipFill rotWithShape="1">
          <a:blip r:embed="rId4">
            <a:extLst>
              <a:ext uri="{28A0092B-C50C-407E-A947-70E740481C1C}">
                <a14:useLocalDpi xmlns:a14="http://schemas.microsoft.com/office/drawing/2010/main" val="0"/>
              </a:ext>
            </a:extLst>
          </a:blip>
          <a:srcRect l="21647" t="24340" r="3486"/>
          <a:stretch/>
        </p:blipFill>
        <p:spPr>
          <a:xfrm>
            <a:off x="7073825" y="2671410"/>
            <a:ext cx="1154500" cy="1555637"/>
          </a:xfrm>
          <a:prstGeom prst="rect">
            <a:avLst/>
          </a:prstGeom>
        </p:spPr>
      </p:pic>
      <p:pic>
        <p:nvPicPr>
          <p:cNvPr id="3" name="Picture 2" descr="ELTEinf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63" y="2671411"/>
            <a:ext cx="2074183" cy="1555637"/>
          </a:xfrm>
          <a:prstGeom prst="rect">
            <a:avLst/>
          </a:prstGeom>
        </p:spPr>
      </p:pic>
      <p:pic>
        <p:nvPicPr>
          <p:cNvPr id="6" name="Picture 5" descr="SikiZoltánd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5806" y="2671411"/>
            <a:ext cx="2074183" cy="1555637"/>
          </a:xfrm>
          <a:prstGeom prst="rect">
            <a:avLst/>
          </a:prstGeom>
        </p:spPr>
      </p:pic>
      <p:pic>
        <p:nvPicPr>
          <p:cNvPr id="7" name="Picture 6" descr="FehérKrisztiá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2025" y="2671411"/>
            <a:ext cx="2074185" cy="1555638"/>
          </a:xfrm>
          <a:prstGeom prst="rect">
            <a:avLst/>
          </a:prstGeom>
        </p:spPr>
      </p:pic>
      <p:sp>
        <p:nvSpPr>
          <p:cNvPr id="8" name="TextBox 7"/>
          <p:cNvSpPr txBox="1"/>
          <p:nvPr/>
        </p:nvSpPr>
        <p:spPr>
          <a:xfrm>
            <a:off x="8289549" y="2671411"/>
            <a:ext cx="967294" cy="1661993"/>
          </a:xfrm>
          <a:prstGeom prst="rect">
            <a:avLst/>
          </a:prstGeom>
          <a:noFill/>
        </p:spPr>
        <p:txBody>
          <a:bodyPr wrap="square" rtlCol="0">
            <a:spAutoFit/>
          </a:bodyPr>
          <a:lstStyle/>
          <a:p>
            <a:r>
              <a:rPr lang="en-US" sz="1200" dirty="0" smtClean="0"/>
              <a:t>Hungarian</a:t>
            </a:r>
          </a:p>
          <a:p>
            <a:r>
              <a:rPr lang="en-US" sz="1200" dirty="0" smtClean="0"/>
              <a:t>Presenters included</a:t>
            </a:r>
          </a:p>
          <a:p>
            <a:r>
              <a:rPr lang="en-US" sz="1200" dirty="0" err="1" smtClean="0"/>
              <a:t>M.Cserép</a:t>
            </a:r>
            <a:endParaRPr lang="en-US" sz="1200" dirty="0" smtClean="0"/>
          </a:p>
          <a:p>
            <a:r>
              <a:rPr lang="en-US" sz="1200" dirty="0" err="1" smtClean="0"/>
              <a:t>Z.Siki</a:t>
            </a:r>
            <a:endParaRPr lang="en-US" sz="1200" dirty="0" smtClean="0"/>
          </a:p>
          <a:p>
            <a:r>
              <a:rPr lang="en-US" sz="1200" dirty="0" err="1" smtClean="0"/>
              <a:t>K.Fehér</a:t>
            </a:r>
            <a:r>
              <a:rPr lang="en-US" sz="1200" dirty="0" smtClean="0"/>
              <a:t>,</a:t>
            </a:r>
            <a:r>
              <a:rPr lang="en-US" sz="1200" dirty="0"/>
              <a:t> </a:t>
            </a:r>
            <a:endParaRPr lang="en-US" sz="1200" dirty="0" smtClean="0"/>
          </a:p>
          <a:p>
            <a:r>
              <a:rPr lang="en-US" sz="1200" dirty="0" err="1" smtClean="0"/>
              <a:t>K.Takács</a:t>
            </a:r>
            <a:endParaRPr lang="en-US" sz="1200" dirty="0"/>
          </a:p>
          <a:p>
            <a:endParaRPr lang="en-US" dirty="0"/>
          </a:p>
        </p:txBody>
      </p:sp>
      <p:pic>
        <p:nvPicPr>
          <p:cNvPr id="10" name="Picture 9" descr="BME-GEO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3825" y="4333404"/>
            <a:ext cx="1585277" cy="1706375"/>
          </a:xfrm>
          <a:prstGeom prst="rect">
            <a:avLst/>
          </a:prstGeom>
        </p:spPr>
      </p:pic>
      <p:pic>
        <p:nvPicPr>
          <p:cNvPr id="11" name="Picture 10" descr="FoszforGézúúúú.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1444" y="4333404"/>
            <a:ext cx="1164766" cy="1362360"/>
          </a:xfrm>
          <a:prstGeom prst="rect">
            <a:avLst/>
          </a:prstGeom>
        </p:spPr>
      </p:pic>
    </p:spTree>
    <p:extLst>
      <p:ext uri="{BB962C8B-B14F-4D97-AF65-F5344CB8AC3E}">
        <p14:creationId xmlns:p14="http://schemas.microsoft.com/office/powerpoint/2010/main" val="3604314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Zeusu.jpg"/>
          <p:cNvPicPr>
            <a:picLocks noGrp="1" noChangeAspect="1"/>
          </p:cNvPicPr>
          <p:nvPr>
            <p:ph idx="1"/>
          </p:nvPr>
        </p:nvPicPr>
        <p:blipFill>
          <a:blip r:embed="rId2" cstate="email">
            <a:extLst>
              <a:ext uri="{28A0092B-C50C-407E-A947-70E740481C1C}">
                <a14:useLocalDpi xmlns:a14="http://schemas.microsoft.com/office/drawing/2010/main" val="0"/>
              </a:ext>
            </a:extLst>
          </a:blip>
          <a:srcRect t="3535" b="3535"/>
          <a:stretch>
            <a:fillRect/>
          </a:stretch>
        </p:blipFill>
        <p:spPr>
          <a:xfrm>
            <a:off x="125413" y="1231900"/>
            <a:ext cx="4431413" cy="2568206"/>
          </a:xfrm>
        </p:spPr>
      </p:pic>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10153"/>
            <a:ext cx="7199657" cy="830997"/>
          </a:xfrm>
          <a:prstGeom prst="rect">
            <a:avLst/>
          </a:prstGeom>
          <a:noFill/>
        </p:spPr>
        <p:txBody>
          <a:bodyPr wrap="none" rtlCol="0">
            <a:spAutoFit/>
          </a:bodyPr>
          <a:lstStyle/>
          <a:p>
            <a:r>
              <a:rPr lang="en-US" sz="2400" dirty="0" smtClean="0">
                <a:solidFill>
                  <a:srgbClr val="FF0000"/>
                </a:solidFill>
              </a:rPr>
              <a:t>HUNAGI member presented at the WWEC 2015</a:t>
            </a:r>
          </a:p>
          <a:p>
            <a:r>
              <a:rPr lang="en-US" sz="2400" dirty="0" smtClean="0">
                <a:solidFill>
                  <a:srgbClr val="000000"/>
                </a:solidFill>
              </a:rPr>
              <a:t>ZEUS Easy Track by </a:t>
            </a:r>
            <a:r>
              <a:rPr lang="en-US" sz="2400" dirty="0" err="1" smtClean="0">
                <a:solidFill>
                  <a:srgbClr val="000000"/>
                </a:solidFill>
              </a:rPr>
              <a:t>Krisztián</a:t>
            </a:r>
            <a:r>
              <a:rPr lang="en-US" sz="2400" dirty="0" smtClean="0">
                <a:solidFill>
                  <a:srgbClr val="000000"/>
                </a:solidFill>
              </a:rPr>
              <a:t> </a:t>
            </a:r>
            <a:r>
              <a:rPr lang="en-US" sz="2400" dirty="0" err="1" smtClean="0">
                <a:solidFill>
                  <a:srgbClr val="000000"/>
                </a:solidFill>
              </a:rPr>
              <a:t>Fehér</a:t>
            </a:r>
            <a:r>
              <a:rPr lang="en-US" sz="2400" dirty="0" smtClean="0">
                <a:solidFill>
                  <a:srgbClr val="000000"/>
                </a:solidFill>
              </a:rPr>
              <a:t> </a:t>
            </a:r>
          </a:p>
        </p:txBody>
      </p:sp>
      <p:sp>
        <p:nvSpPr>
          <p:cNvPr id="2" name="TextBox 1"/>
          <p:cNvSpPr txBox="1"/>
          <p:nvPr/>
        </p:nvSpPr>
        <p:spPr>
          <a:xfrm>
            <a:off x="1325962" y="6333027"/>
            <a:ext cx="6181349" cy="369332"/>
          </a:xfrm>
          <a:prstGeom prst="rect">
            <a:avLst/>
          </a:prstGeom>
          <a:noFill/>
        </p:spPr>
        <p:txBody>
          <a:bodyPr wrap="none" rtlCol="0">
            <a:spAutoFit/>
          </a:bodyPr>
          <a:lstStyle/>
          <a:p>
            <a:r>
              <a:rPr lang="en-US" dirty="0">
                <a:hlinkClick r:id="rId3"/>
              </a:rPr>
              <a:t>http://feherkrisztian.magix.net/public/easy/</a:t>
            </a:r>
            <a:r>
              <a:rPr lang="en-US" dirty="0" smtClean="0">
                <a:hlinkClick r:id="rId3"/>
              </a:rPr>
              <a:t>vision.html</a:t>
            </a:r>
            <a:r>
              <a:rPr lang="en-US" dirty="0" smtClean="0"/>
              <a:t> </a:t>
            </a:r>
            <a:endParaRPr lang="hu-HU" dirty="0"/>
          </a:p>
        </p:txBody>
      </p:sp>
      <p:pic>
        <p:nvPicPr>
          <p:cNvPr id="5" name="Picture 4" descr="Zeus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13" y="3865536"/>
            <a:ext cx="4431413" cy="2467491"/>
          </a:xfrm>
          <a:prstGeom prst="rect">
            <a:avLst/>
          </a:prstGeom>
        </p:spPr>
      </p:pic>
      <p:sp>
        <p:nvSpPr>
          <p:cNvPr id="6" name="TextBox 5"/>
          <p:cNvSpPr txBox="1"/>
          <p:nvPr/>
        </p:nvSpPr>
        <p:spPr>
          <a:xfrm>
            <a:off x="4836959" y="1512588"/>
            <a:ext cx="4478284" cy="1754327"/>
          </a:xfrm>
          <a:prstGeom prst="rect">
            <a:avLst/>
          </a:prstGeom>
          <a:noFill/>
        </p:spPr>
        <p:txBody>
          <a:bodyPr wrap="none" rtlCol="0">
            <a:spAutoFit/>
          </a:bodyPr>
          <a:lstStyle/>
          <a:p>
            <a:r>
              <a:rPr lang="en-US" b="1" dirty="0" smtClean="0"/>
              <a:t>Vision: </a:t>
            </a:r>
            <a:r>
              <a:rPr lang="en-US" b="1" dirty="0"/>
              <a:t> </a:t>
            </a:r>
            <a:r>
              <a:rPr lang="en-US" dirty="0" smtClean="0"/>
              <a:t>ZEUS </a:t>
            </a:r>
            <a:r>
              <a:rPr lang="en-US" dirty="0"/>
              <a:t>Easy track's goal is to </a:t>
            </a:r>
            <a:r>
              <a:rPr lang="en-US" dirty="0" smtClean="0"/>
              <a:t>give</a:t>
            </a:r>
          </a:p>
          <a:p>
            <a:r>
              <a:rPr lang="en-US" dirty="0" smtClean="0"/>
              <a:t> </a:t>
            </a:r>
            <a:r>
              <a:rPr lang="en-US" dirty="0"/>
              <a:t>the possibility to everyone to </a:t>
            </a:r>
            <a:r>
              <a:rPr lang="en-US" dirty="0" smtClean="0"/>
              <a:t>create</a:t>
            </a:r>
          </a:p>
          <a:p>
            <a:r>
              <a:rPr lang="en-US" dirty="0" smtClean="0"/>
              <a:t> </a:t>
            </a:r>
            <a:r>
              <a:rPr lang="en-US" dirty="0"/>
              <a:t>custom, universal real-time tracking </a:t>
            </a:r>
            <a:endParaRPr lang="en-US" dirty="0" smtClean="0"/>
          </a:p>
          <a:p>
            <a:r>
              <a:rPr lang="en-US" dirty="0" smtClean="0"/>
              <a:t>and analysis </a:t>
            </a:r>
            <a:r>
              <a:rPr lang="en-US" dirty="0"/>
              <a:t>systems for nearly</a:t>
            </a:r>
            <a:r>
              <a:rPr lang="en-US" b="1" dirty="0"/>
              <a:t> no </a:t>
            </a:r>
            <a:endParaRPr lang="en-US" b="1" dirty="0" smtClean="0"/>
          </a:p>
          <a:p>
            <a:r>
              <a:rPr lang="en-US" dirty="0" smtClean="0"/>
              <a:t>extra </a:t>
            </a:r>
            <a:r>
              <a:rPr lang="en-US" dirty="0"/>
              <a:t>cost. </a:t>
            </a:r>
            <a:endParaRPr lang="hu-HU" dirty="0"/>
          </a:p>
        </p:txBody>
      </p:sp>
      <p:sp>
        <p:nvSpPr>
          <p:cNvPr id="7" name="TextBox 6"/>
          <p:cNvSpPr txBox="1"/>
          <p:nvPr/>
        </p:nvSpPr>
        <p:spPr>
          <a:xfrm>
            <a:off x="4836958" y="2982163"/>
            <a:ext cx="4307041" cy="2308324"/>
          </a:xfrm>
          <a:prstGeom prst="rect">
            <a:avLst/>
          </a:prstGeom>
          <a:noFill/>
        </p:spPr>
        <p:txBody>
          <a:bodyPr wrap="square" rtlCol="0">
            <a:spAutoFit/>
          </a:bodyPr>
          <a:lstStyle/>
          <a:p>
            <a:r>
              <a:rPr lang="en-US" b="1" dirty="0"/>
              <a:t>Potential </a:t>
            </a:r>
            <a:r>
              <a:rPr lang="en-US" b="1" dirty="0" smtClean="0"/>
              <a:t>app areas</a:t>
            </a:r>
            <a:r>
              <a:rPr lang="en-US" dirty="0"/>
              <a:t>, which can be </a:t>
            </a:r>
            <a:endParaRPr lang="en-US" dirty="0" smtClean="0"/>
          </a:p>
          <a:p>
            <a:r>
              <a:rPr lang="en-US" dirty="0" smtClean="0"/>
              <a:t>Supported include - transport, - </a:t>
            </a:r>
            <a:r>
              <a:rPr lang="en-US" dirty="0"/>
              <a:t>public traffic - law </a:t>
            </a:r>
            <a:r>
              <a:rPr lang="en-US" dirty="0" smtClean="0"/>
              <a:t>enforcement,- defense</a:t>
            </a:r>
            <a:r>
              <a:rPr lang="en-US" dirty="0"/>
              <a:t> - disaster </a:t>
            </a:r>
            <a:r>
              <a:rPr lang="en-US" dirty="0" smtClean="0"/>
              <a:t>management, - </a:t>
            </a:r>
            <a:r>
              <a:rPr lang="en-US" dirty="0"/>
              <a:t>logistics </a:t>
            </a:r>
            <a:r>
              <a:rPr lang="en-US" dirty="0" smtClean="0"/>
              <a:t>- </a:t>
            </a:r>
            <a:r>
              <a:rPr lang="en-US" dirty="0"/>
              <a:t>traffic </a:t>
            </a:r>
            <a:r>
              <a:rPr lang="en-US" dirty="0" smtClean="0"/>
              <a:t>analysis,- </a:t>
            </a:r>
            <a:r>
              <a:rPr lang="en-US" dirty="0"/>
              <a:t>airplane tracking - sports and outdoor activities - remote supporting activities.</a:t>
            </a:r>
            <a:endParaRPr lang="hu-HU" dirty="0"/>
          </a:p>
        </p:txBody>
      </p:sp>
      <p:sp>
        <p:nvSpPr>
          <p:cNvPr id="8" name="TextBox 7"/>
          <p:cNvSpPr txBox="1"/>
          <p:nvPr/>
        </p:nvSpPr>
        <p:spPr>
          <a:xfrm>
            <a:off x="4836959" y="1209902"/>
            <a:ext cx="4340777" cy="369332"/>
          </a:xfrm>
          <a:prstGeom prst="rect">
            <a:avLst/>
          </a:prstGeom>
          <a:noFill/>
        </p:spPr>
        <p:txBody>
          <a:bodyPr wrap="none" rtlCol="0">
            <a:spAutoFit/>
          </a:bodyPr>
          <a:lstStyle/>
          <a:p>
            <a:r>
              <a:rPr lang="hu-HU" dirty="0" smtClean="0"/>
              <a:t>Result of a 4 man-year development</a:t>
            </a:r>
            <a:endParaRPr lang="hu-HU" dirty="0"/>
          </a:p>
        </p:txBody>
      </p:sp>
      <p:sp>
        <p:nvSpPr>
          <p:cNvPr id="9" name="TextBox 8"/>
          <p:cNvSpPr txBox="1"/>
          <p:nvPr/>
        </p:nvSpPr>
        <p:spPr>
          <a:xfrm>
            <a:off x="4836958" y="5290487"/>
            <a:ext cx="4010984" cy="1200329"/>
          </a:xfrm>
          <a:prstGeom prst="rect">
            <a:avLst/>
          </a:prstGeom>
          <a:noFill/>
        </p:spPr>
        <p:txBody>
          <a:bodyPr wrap="none" rtlCol="0">
            <a:spAutoFit/>
          </a:bodyPr>
          <a:lstStyle/>
          <a:p>
            <a:r>
              <a:rPr lang="hu-HU" b="1" dirty="0" smtClean="0"/>
              <a:t>Features: </a:t>
            </a:r>
            <a:r>
              <a:rPr lang="hu-HU" dirty="0" smtClean="0"/>
              <a:t>opensource, website </a:t>
            </a:r>
          </a:p>
          <a:p>
            <a:r>
              <a:rPr lang="hu-HU" dirty="0" smtClean="0"/>
              <a:t>contains manual, detailed info on </a:t>
            </a:r>
          </a:p>
          <a:p>
            <a:r>
              <a:rPr lang="hu-HU" dirty="0" smtClean="0"/>
              <a:t>architecture, real-world examples,</a:t>
            </a:r>
          </a:p>
          <a:p>
            <a:r>
              <a:rPr lang="en-US" dirty="0" smtClean="0"/>
              <a:t>D</a:t>
            </a:r>
            <a:r>
              <a:rPr lang="hu-HU" dirty="0" smtClean="0"/>
              <a:t>ownload and setup, sourcecode</a:t>
            </a:r>
            <a:endParaRPr lang="hu-HU" dirty="0"/>
          </a:p>
        </p:txBody>
      </p:sp>
    </p:spTree>
    <p:extLst>
      <p:ext uri="{BB962C8B-B14F-4D97-AF65-F5344CB8AC3E}">
        <p14:creationId xmlns:p14="http://schemas.microsoft.com/office/powerpoint/2010/main" val="13333894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39711" y="845475"/>
            <a:ext cx="7725320" cy="5647399"/>
          </a:xfrm>
        </p:spPr>
        <p:txBody>
          <a:bodyPr>
            <a:normAutofit/>
          </a:bodyPr>
          <a:lstStyle/>
          <a:p>
            <a:r>
              <a:rPr lang="en-US" dirty="0" smtClean="0"/>
              <a:t>Why industry </a:t>
            </a:r>
            <a:r>
              <a:rPr lang="en-US" dirty="0"/>
              <a:t>and government especially, should be moving ahead with </a:t>
            </a:r>
            <a:r>
              <a:rPr lang="en-US" dirty="0" err="1" smtClean="0"/>
              <a:t>WorldWind</a:t>
            </a:r>
            <a:r>
              <a:rPr lang="en-US" dirty="0" smtClean="0"/>
              <a:t>? </a:t>
            </a:r>
          </a:p>
          <a:p>
            <a:r>
              <a:rPr lang="en-US" dirty="0" err="1" smtClean="0"/>
              <a:t>WebWW</a:t>
            </a:r>
            <a:r>
              <a:rPr lang="en-US" dirty="0" smtClean="0"/>
              <a:t>: a competitive platform for innovative solution  </a:t>
            </a:r>
          </a:p>
          <a:p>
            <a:pPr lvl="1"/>
            <a:r>
              <a:rPr lang="en-US" sz="2000" dirty="0" smtClean="0"/>
              <a:t>e.g. if combined with </a:t>
            </a:r>
            <a:r>
              <a:rPr lang="en-US" sz="2000" dirty="0"/>
              <a:t>JRC’s energy evaluation </a:t>
            </a:r>
            <a:r>
              <a:rPr lang="en-US" sz="2000" dirty="0" smtClean="0"/>
              <a:t>tools, European </a:t>
            </a:r>
            <a:r>
              <a:rPr lang="en-US" sz="2000" dirty="0"/>
              <a:t>cities </a:t>
            </a:r>
            <a:r>
              <a:rPr lang="en-US" sz="2000" dirty="0" smtClean="0"/>
              <a:t>could </a:t>
            </a:r>
            <a:r>
              <a:rPr lang="en-US" sz="2000" dirty="0"/>
              <a:t>make the most of </a:t>
            </a:r>
            <a:r>
              <a:rPr lang="en-US" sz="2000" dirty="0" err="1" smtClean="0"/>
              <a:t>JESSICA</a:t>
            </a:r>
            <a:r>
              <a:rPr lang="en-US" sz="1200" dirty="0" err="1">
                <a:hlinkClick r:id="rId2"/>
              </a:rPr>
              <a:t>http</a:t>
            </a:r>
            <a:r>
              <a:rPr lang="en-US" sz="1200" dirty="0">
                <a:hlinkClick r:id="rId2"/>
              </a:rPr>
              <a:t>://ec.europa.eu/regional_policy/index.cfm/EN/funding/special-support-instruments/jessica</a:t>
            </a:r>
            <a:r>
              <a:rPr lang="en-US" sz="1200" dirty="0" smtClean="0">
                <a:hlinkClick r:id="rId2"/>
              </a:rPr>
              <a:t>/</a:t>
            </a:r>
            <a:endParaRPr lang="en-US" sz="1200" dirty="0" smtClean="0"/>
          </a:p>
          <a:p>
            <a:pPr lvl="1"/>
            <a:r>
              <a:rPr lang="en-US" dirty="0" smtClean="0"/>
              <a:t>Capable for proposals </a:t>
            </a:r>
            <a:r>
              <a:rPr lang="en-US" dirty="0"/>
              <a:t>serving </a:t>
            </a:r>
            <a:r>
              <a:rPr lang="en-US" dirty="0" smtClean="0"/>
              <a:t>MYGEOSS, </a:t>
            </a:r>
            <a:r>
              <a:rPr lang="en-US" sz="2000" dirty="0"/>
              <a:t>also known as GEOSS Data-</a:t>
            </a:r>
            <a:r>
              <a:rPr lang="en-US" sz="2000" dirty="0" smtClean="0"/>
              <a:t>CORE element: </a:t>
            </a:r>
            <a:r>
              <a:rPr lang="en-US" sz="1000" dirty="0" smtClean="0">
                <a:hlinkClick r:id="rId3"/>
              </a:rPr>
              <a:t>https</a:t>
            </a:r>
            <a:r>
              <a:rPr lang="en-US" sz="1000" dirty="0">
                <a:hlinkClick r:id="rId3"/>
              </a:rPr>
              <a:t>://ec.europa.eu/jrc/en/news/mygeoss-first-call-innovative-apps-environmental-and-social-</a:t>
            </a:r>
            <a:r>
              <a:rPr lang="en-US" sz="1000" dirty="0" smtClean="0">
                <a:hlinkClick r:id="rId3"/>
              </a:rPr>
              <a:t>domains</a:t>
            </a:r>
            <a:r>
              <a:rPr lang="en-US" sz="1000" dirty="0" smtClean="0"/>
              <a:t>, </a:t>
            </a:r>
            <a:r>
              <a:rPr lang="en-US" sz="1000" dirty="0" smtClean="0">
                <a:hlinkClick r:id="rId4"/>
              </a:rPr>
              <a:t>http</a:t>
            </a:r>
            <a:r>
              <a:rPr lang="en-US" sz="1000" dirty="0">
                <a:hlinkClick r:id="rId4"/>
              </a:rPr>
              <a:t>://digitalearthlab.jrc.ec.europa.eu/mygeoss/</a:t>
            </a:r>
            <a:r>
              <a:rPr lang="en-US" sz="1000" dirty="0" smtClean="0">
                <a:hlinkClick r:id="rId4"/>
              </a:rPr>
              <a:t>index.cfm</a:t>
            </a:r>
            <a:endParaRPr lang="en-US" sz="1000"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457199" y="195155"/>
            <a:ext cx="1961745" cy="461665"/>
          </a:xfrm>
          <a:prstGeom prst="rect">
            <a:avLst/>
          </a:prstGeom>
          <a:noFill/>
        </p:spPr>
        <p:txBody>
          <a:bodyPr wrap="none" rtlCol="0">
            <a:spAutoFit/>
          </a:bodyPr>
          <a:lstStyle/>
          <a:p>
            <a:r>
              <a:rPr lang="en-US" sz="2400" dirty="0" smtClean="0">
                <a:solidFill>
                  <a:srgbClr val="FF0000"/>
                </a:solidFill>
              </a:rPr>
              <a:t>Conclusions</a:t>
            </a:r>
            <a:endParaRPr lang="en-US" sz="2400" dirty="0">
              <a:solidFill>
                <a:srgbClr val="FF0000"/>
              </a:solidFill>
            </a:endParaRPr>
          </a:p>
        </p:txBody>
      </p:sp>
    </p:spTree>
    <p:extLst>
      <p:ext uri="{BB962C8B-B14F-4D97-AF65-F5344CB8AC3E}">
        <p14:creationId xmlns:p14="http://schemas.microsoft.com/office/powerpoint/2010/main" val="4210912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198" y="845475"/>
            <a:ext cx="7465557" cy="5647399"/>
          </a:xfrm>
        </p:spPr>
        <p:txBody>
          <a:bodyPr>
            <a:normAutofit/>
          </a:bodyPr>
          <a:lstStyle/>
          <a:p>
            <a:pPr marL="0" indent="0">
              <a:spcBef>
                <a:spcPts val="0"/>
              </a:spcBef>
              <a:buNone/>
            </a:pPr>
            <a:endParaRPr lang="hu-HU" sz="1400" b="1" u="sng" dirty="0" smtClean="0"/>
          </a:p>
          <a:p>
            <a:pPr marL="0" indent="0">
              <a:spcBef>
                <a:spcPts val="0"/>
              </a:spcBef>
              <a:buNone/>
            </a:pPr>
            <a:endParaRPr lang="hu-HU" sz="1400" b="1" dirty="0" smtClean="0"/>
          </a:p>
          <a:p>
            <a:pPr marL="0" indent="0">
              <a:spcBef>
                <a:spcPts val="0"/>
              </a:spcBef>
              <a:buNone/>
            </a:pPr>
            <a:r>
              <a:rPr lang="hu-HU" b="1" dirty="0" smtClean="0"/>
              <a:t>Patrick Hogan</a:t>
            </a:r>
            <a:r>
              <a:rPr lang="hu-HU" dirty="0" smtClean="0"/>
              <a:t>, NASA Ames RC, Moffet Field</a:t>
            </a:r>
          </a:p>
          <a:p>
            <a:pPr marL="0" indent="0">
              <a:spcBef>
                <a:spcPts val="0"/>
              </a:spcBef>
              <a:buNone/>
            </a:pPr>
            <a:r>
              <a:rPr lang="hu-HU" dirty="0" smtClean="0">
                <a:hlinkClick r:id="rId2"/>
              </a:rPr>
              <a:t>patrick.hogan@nasa.gov</a:t>
            </a:r>
            <a:r>
              <a:rPr lang="hu-HU" dirty="0" smtClean="0"/>
              <a:t>  </a:t>
            </a:r>
          </a:p>
          <a:p>
            <a:pPr marL="0" indent="0">
              <a:spcBef>
                <a:spcPts val="0"/>
              </a:spcBef>
              <a:buNone/>
            </a:pPr>
            <a:endParaRPr lang="hu-HU" dirty="0" smtClean="0"/>
          </a:p>
          <a:p>
            <a:pPr marL="0" indent="0">
              <a:spcBef>
                <a:spcPts val="0"/>
              </a:spcBef>
              <a:buNone/>
            </a:pPr>
            <a:r>
              <a:rPr lang="hu-HU" b="1" dirty="0" smtClean="0"/>
              <a:t>Prof.Maria.A. Brovelli</a:t>
            </a:r>
            <a:r>
              <a:rPr lang="hu-HU" dirty="0" smtClean="0"/>
              <a:t>, Politecnico Milano at Como</a:t>
            </a:r>
          </a:p>
          <a:p>
            <a:pPr marL="0" indent="0">
              <a:spcBef>
                <a:spcPts val="0"/>
              </a:spcBef>
              <a:buNone/>
            </a:pPr>
            <a:r>
              <a:rPr lang="hu-HU" dirty="0" smtClean="0">
                <a:hlinkClick r:id="rId3"/>
              </a:rPr>
              <a:t>maria.brovelli@polimi.it</a:t>
            </a:r>
            <a:r>
              <a:rPr lang="hu-HU" dirty="0" smtClean="0"/>
              <a:t>  </a:t>
            </a:r>
          </a:p>
          <a:p>
            <a:pPr marL="0" indent="0">
              <a:spcBef>
                <a:spcPts val="0"/>
              </a:spcBef>
              <a:buNone/>
            </a:pPr>
            <a:endParaRPr lang="hu-HU" dirty="0"/>
          </a:p>
          <a:p>
            <a:pPr marL="0" indent="0">
              <a:spcBef>
                <a:spcPts val="0"/>
              </a:spcBef>
              <a:buNone/>
            </a:pPr>
            <a:r>
              <a:rPr lang="hu-HU" b="1" smtClean="0"/>
              <a:t>Marco </a:t>
            </a:r>
            <a:r>
              <a:rPr lang="hu-HU" b="1" smtClean="0"/>
              <a:t>Negretti </a:t>
            </a:r>
            <a:r>
              <a:rPr lang="hu-HU" dirty="0" smtClean="0"/>
              <a:t>WWEC Website Manager (PoliMiComo)</a:t>
            </a:r>
          </a:p>
          <a:p>
            <a:pPr marL="0" indent="0">
              <a:spcBef>
                <a:spcPts val="0"/>
              </a:spcBef>
              <a:buNone/>
            </a:pPr>
            <a:endParaRPr lang="hu-HU" dirty="0"/>
          </a:p>
          <a:p>
            <a:pPr marL="0" indent="0">
              <a:spcBef>
                <a:spcPts val="0"/>
              </a:spcBef>
              <a:buNone/>
            </a:pPr>
            <a:r>
              <a:rPr lang="hu-HU" b="1" dirty="0" smtClean="0"/>
              <a:t>Dr. Zoltán Siki</a:t>
            </a:r>
            <a:r>
              <a:rPr lang="hu-HU" dirty="0" smtClean="0"/>
              <a:t>, Budapest Univrsity of Technology and Economics </a:t>
            </a:r>
            <a:endParaRPr lang="en-US"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0"/>
            <a:ext cx="3190747" cy="461665"/>
          </a:xfrm>
          <a:prstGeom prst="rect">
            <a:avLst/>
          </a:prstGeom>
          <a:noFill/>
        </p:spPr>
        <p:txBody>
          <a:bodyPr wrap="none" rtlCol="0">
            <a:spAutoFit/>
          </a:bodyPr>
          <a:lstStyle/>
          <a:p>
            <a:r>
              <a:rPr lang="en-US" sz="2400" dirty="0" smtClean="0">
                <a:solidFill>
                  <a:srgbClr val="FF0000"/>
                </a:solidFill>
              </a:rPr>
              <a:t>Acknowledgements</a:t>
            </a:r>
            <a:endParaRPr lang="en-US" sz="2400" dirty="0">
              <a:solidFill>
                <a:srgbClr val="FF0000"/>
              </a:solidFill>
            </a:endParaRPr>
          </a:p>
        </p:txBody>
      </p:sp>
    </p:spTree>
    <p:extLst>
      <p:ext uri="{BB962C8B-B14F-4D97-AF65-F5344CB8AC3E}">
        <p14:creationId xmlns:p14="http://schemas.microsoft.com/office/powerpoint/2010/main" val="39602520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469" y="566864"/>
            <a:ext cx="6718531" cy="5211478"/>
          </a:xfrm>
        </p:spPr>
        <p:txBody>
          <a:bodyPr>
            <a:normAutofit fontScale="90000"/>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4000" dirty="0" smtClean="0"/>
              <a:t>Thank you for your attention!</a:t>
            </a:r>
            <a:endParaRPr lang="en-US" sz="4000" dirty="0"/>
          </a:p>
        </p:txBody>
      </p:sp>
      <p:sp>
        <p:nvSpPr>
          <p:cNvPr id="4" name="Footer Placeholder 3"/>
          <p:cNvSpPr>
            <a:spLocks noGrp="1"/>
          </p:cNvSpPr>
          <p:nvPr>
            <p:ph type="ftr" sz="quarter" idx="11"/>
          </p:nvPr>
        </p:nvSpPr>
        <p:spPr>
          <a:xfrm>
            <a:off x="0" y="6492875"/>
            <a:ext cx="7314562" cy="365125"/>
          </a:xfrm>
        </p:spPr>
        <p:txBody>
          <a:bodyPr/>
          <a:lstStyle/>
          <a:p>
            <a:r>
              <a:rPr lang="en-US" sz="800" b="0" noProof="1"/>
              <a:t>Technology Exploration Interest Group, CEOS WGISS-40 hosted by UK Space Agency, Harwell Oxford, England, UK 28 Sept – 2 Oct, 2015</a:t>
            </a:r>
          </a:p>
        </p:txBody>
      </p:sp>
      <p:pic>
        <p:nvPicPr>
          <p:cNvPr id="6" name="Picture 5" descr="NASAW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425" y="2424289"/>
            <a:ext cx="7498480" cy="1742161"/>
          </a:xfrm>
          <a:prstGeom prst="rect">
            <a:avLst/>
          </a:prstGeom>
        </p:spPr>
      </p:pic>
    </p:spTree>
    <p:extLst>
      <p:ext uri="{BB962C8B-B14F-4D97-AF65-F5344CB8AC3E}">
        <p14:creationId xmlns:p14="http://schemas.microsoft.com/office/powerpoint/2010/main" val="2277662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199" y="1412099"/>
            <a:ext cx="8367852" cy="4862341"/>
          </a:xfrm>
        </p:spPr>
        <p:txBody>
          <a:bodyPr>
            <a:normAutofit/>
          </a:bodyPr>
          <a:lstStyle/>
          <a:p>
            <a:pPr>
              <a:spcBef>
                <a:spcPts val="1200"/>
              </a:spcBef>
            </a:pPr>
            <a:r>
              <a:rPr lang="en-US" dirty="0" smtClean="0"/>
              <a:t>Open source platform for analysis and </a:t>
            </a:r>
            <a:r>
              <a:rPr lang="en-US" dirty="0" err="1" smtClean="0"/>
              <a:t>visualisation</a:t>
            </a:r>
            <a:endParaRPr lang="en-US" dirty="0" smtClean="0"/>
          </a:p>
          <a:p>
            <a:pPr>
              <a:spcBef>
                <a:spcPts val="1200"/>
              </a:spcBef>
            </a:pPr>
            <a:r>
              <a:rPr lang="en-US" dirty="0" smtClean="0"/>
              <a:t>WWEC – a flashback</a:t>
            </a:r>
            <a:endParaRPr lang="en-US" dirty="0"/>
          </a:p>
          <a:p>
            <a:pPr>
              <a:spcBef>
                <a:spcPts val="1200"/>
              </a:spcBef>
            </a:pPr>
            <a:r>
              <a:rPr lang="en-US" dirty="0" smtClean="0"/>
              <a:t>The WWEC 2015</a:t>
            </a:r>
          </a:p>
          <a:p>
            <a:pPr>
              <a:spcBef>
                <a:spcPts val="1200"/>
              </a:spcBef>
            </a:pPr>
            <a:r>
              <a:rPr lang="en-US" dirty="0" smtClean="0"/>
              <a:t>Beyond WWEC 2015</a:t>
            </a:r>
          </a:p>
          <a:p>
            <a:pPr>
              <a:spcBef>
                <a:spcPts val="1200"/>
              </a:spcBef>
            </a:pPr>
            <a:r>
              <a:rPr lang="en-US" dirty="0" smtClean="0"/>
              <a:t>Conclusions and Acknowledgements</a:t>
            </a:r>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457199" y="-163858"/>
            <a:ext cx="1789447" cy="1200329"/>
          </a:xfrm>
          <a:prstGeom prst="rect">
            <a:avLst/>
          </a:prstGeom>
          <a:noFill/>
        </p:spPr>
        <p:txBody>
          <a:bodyPr wrap="none" rtlCol="0">
            <a:spAutoFit/>
          </a:bodyPr>
          <a:lstStyle/>
          <a:p>
            <a:endParaRPr lang="en-US" sz="3600" dirty="0" smtClean="0">
              <a:solidFill>
                <a:srgbClr val="FF0000"/>
              </a:solidFill>
            </a:endParaRPr>
          </a:p>
          <a:p>
            <a:r>
              <a:rPr lang="en-US" sz="3600" dirty="0" smtClean="0">
                <a:solidFill>
                  <a:srgbClr val="FF0000"/>
                </a:solidFill>
              </a:rPr>
              <a:t>Outline</a:t>
            </a:r>
            <a:endParaRPr lang="en-US" sz="3600" dirty="0">
              <a:solidFill>
                <a:srgbClr val="FF0000"/>
              </a:solidFill>
            </a:endParaRPr>
          </a:p>
        </p:txBody>
      </p:sp>
    </p:spTree>
    <p:extLst>
      <p:ext uri="{BB962C8B-B14F-4D97-AF65-F5344CB8AC3E}">
        <p14:creationId xmlns:p14="http://schemas.microsoft.com/office/powerpoint/2010/main" val="498366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0" y="1003270"/>
            <a:ext cx="4276696" cy="5452786"/>
          </a:xfrm>
        </p:spPr>
        <p:txBody>
          <a:bodyPr>
            <a:normAutofit/>
          </a:bodyPr>
          <a:lstStyle/>
          <a:p>
            <a:pPr>
              <a:spcBef>
                <a:spcPts val="1200"/>
              </a:spcBef>
            </a:pPr>
            <a:r>
              <a:rPr lang="en-US" b="1" dirty="0" smtClean="0"/>
              <a:t>Summer School in Como,    </a:t>
            </a:r>
            <a:r>
              <a:rPr lang="en-US" sz="1800" dirty="0" smtClean="0"/>
              <a:t>2012  Hosted by </a:t>
            </a:r>
            <a:r>
              <a:rPr lang="en-US" sz="1800" dirty="0" err="1" smtClean="0"/>
              <a:t>PoliMiComo</a:t>
            </a:r>
            <a:r>
              <a:rPr lang="en-US" sz="1800" dirty="0" smtClean="0"/>
              <a:t>     Prof. Maria A. </a:t>
            </a:r>
            <a:r>
              <a:rPr lang="en-US" sz="1800" dirty="0" err="1" smtClean="0"/>
              <a:t>Brovelli</a:t>
            </a:r>
            <a:endParaRPr lang="en-US" sz="1800" dirty="0" smtClean="0"/>
          </a:p>
          <a:p>
            <a:pPr>
              <a:spcBef>
                <a:spcPts val="1200"/>
              </a:spcBef>
            </a:pPr>
            <a:r>
              <a:rPr lang="en-US" sz="1800" dirty="0" smtClean="0"/>
              <a:t>Setting the specifications and rules for WWEC with experts and students from all over the world N. </a:t>
            </a:r>
            <a:r>
              <a:rPr lang="en-US" sz="1200" dirty="0" smtClean="0"/>
              <a:t>(N.B.</a:t>
            </a:r>
            <a:r>
              <a:rPr lang="en-US" sz="1800" dirty="0" smtClean="0"/>
              <a:t> </a:t>
            </a:r>
            <a:r>
              <a:rPr lang="en-US" sz="1200" dirty="0" smtClean="0"/>
              <a:t>Hungary was represented by 6)</a:t>
            </a:r>
          </a:p>
          <a:p>
            <a:pPr>
              <a:spcBef>
                <a:spcPts val="1200"/>
              </a:spcBef>
            </a:pPr>
            <a:endParaRPr lang="en-US" sz="1800" dirty="0" smtClean="0"/>
          </a:p>
          <a:p>
            <a:pPr>
              <a:spcBef>
                <a:spcPts val="1200"/>
              </a:spcBef>
            </a:pPr>
            <a:endParaRPr lang="en-US" sz="1800" dirty="0" smtClean="0"/>
          </a:p>
          <a:p>
            <a:pPr>
              <a:spcBef>
                <a:spcPts val="1200"/>
              </a:spcBef>
            </a:pPr>
            <a:endParaRPr lang="en-US" b="1" dirty="0"/>
          </a:p>
          <a:p>
            <a:pPr>
              <a:spcBef>
                <a:spcPts val="1200"/>
              </a:spcBef>
            </a:pPr>
            <a:endParaRPr lang="en-US" b="1" dirty="0" smtClean="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13540"/>
            <a:ext cx="4185761" cy="830997"/>
          </a:xfrm>
          <a:prstGeom prst="rect">
            <a:avLst/>
          </a:prstGeom>
          <a:noFill/>
        </p:spPr>
        <p:txBody>
          <a:bodyPr wrap="none" rtlCol="0">
            <a:spAutoFit/>
          </a:bodyPr>
          <a:lstStyle/>
          <a:p>
            <a:r>
              <a:rPr lang="en-US" sz="2400" dirty="0" smtClean="0"/>
              <a:t>NASA WWEC – a flashback</a:t>
            </a:r>
          </a:p>
          <a:p>
            <a:r>
              <a:rPr lang="en-US" sz="2400" dirty="0" smtClean="0">
                <a:solidFill>
                  <a:srgbClr val="FF0000"/>
                </a:solidFill>
              </a:rPr>
              <a:t>The start</a:t>
            </a:r>
            <a:endParaRPr lang="en-US" sz="2400" dirty="0">
              <a:solidFill>
                <a:srgbClr val="FF0000"/>
              </a:solidFill>
            </a:endParaRPr>
          </a:p>
        </p:txBody>
      </p:sp>
      <p:pic>
        <p:nvPicPr>
          <p:cNvPr id="2" name="Picture 1" descr="SummerSchoolWWEC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696" y="0"/>
            <a:ext cx="4867304" cy="6858000"/>
          </a:xfrm>
          <a:prstGeom prst="rect">
            <a:avLst/>
          </a:prstGeom>
        </p:spPr>
      </p:pic>
      <p:pic>
        <p:nvPicPr>
          <p:cNvPr id="3" name="Picture 2" descr="DSC_55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96" y="4020961"/>
            <a:ext cx="3730902" cy="2471914"/>
          </a:xfrm>
          <a:prstGeom prst="rect">
            <a:avLst/>
          </a:prstGeom>
        </p:spPr>
      </p:pic>
    </p:spTree>
    <p:extLst>
      <p:ext uri="{BB962C8B-B14F-4D97-AF65-F5344CB8AC3E}">
        <p14:creationId xmlns:p14="http://schemas.microsoft.com/office/powerpoint/2010/main" val="22366454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1145063"/>
            <a:ext cx="3079954" cy="5452786"/>
          </a:xfrm>
        </p:spPr>
        <p:txBody>
          <a:bodyPr>
            <a:normAutofit lnSpcReduction="10000"/>
          </a:bodyPr>
          <a:lstStyle/>
          <a:p>
            <a:pPr>
              <a:lnSpc>
                <a:spcPct val="110000"/>
              </a:lnSpc>
              <a:spcBef>
                <a:spcPts val="0"/>
              </a:spcBef>
            </a:pPr>
            <a:r>
              <a:rPr lang="en-US" b="1" dirty="0"/>
              <a:t>1</a:t>
            </a:r>
            <a:r>
              <a:rPr lang="en-US" b="1" baseline="30000" dirty="0"/>
              <a:t>st</a:t>
            </a:r>
            <a:r>
              <a:rPr lang="en-US" b="1" dirty="0"/>
              <a:t> WWEC in 2013</a:t>
            </a:r>
            <a:r>
              <a:rPr lang="en-US" dirty="0"/>
              <a:t> </a:t>
            </a:r>
            <a:r>
              <a:rPr lang="en-US" dirty="0" smtClean="0"/>
              <a:t>INSPIRE </a:t>
            </a:r>
            <a:r>
              <a:rPr lang="en-US" dirty="0"/>
              <a:t>Conference, </a:t>
            </a:r>
            <a:r>
              <a:rPr lang="en-US" dirty="0" smtClean="0"/>
              <a:t>Florence</a:t>
            </a:r>
          </a:p>
          <a:p>
            <a:pPr marL="0" indent="0">
              <a:spcBef>
                <a:spcPts val="0"/>
              </a:spcBef>
              <a:buNone/>
            </a:pPr>
            <a:r>
              <a:rPr lang="en-US" sz="1300" dirty="0" smtClean="0"/>
              <a:t>     (over 600 participants)</a:t>
            </a:r>
            <a:endParaRPr lang="en-US" b="1" dirty="0" smtClean="0"/>
          </a:p>
          <a:p>
            <a:pPr>
              <a:spcBef>
                <a:spcPts val="1200"/>
              </a:spcBef>
            </a:pPr>
            <a:endParaRPr lang="en-US" b="1" dirty="0" smtClean="0"/>
          </a:p>
          <a:p>
            <a:pPr>
              <a:spcBef>
                <a:spcPts val="1200"/>
              </a:spcBef>
            </a:pPr>
            <a:r>
              <a:rPr lang="en-US" b="1" dirty="0" smtClean="0"/>
              <a:t>2</a:t>
            </a:r>
            <a:r>
              <a:rPr lang="en-US" b="1" baseline="30000" dirty="0" smtClean="0"/>
              <a:t>nd</a:t>
            </a:r>
            <a:r>
              <a:rPr lang="en-US" b="1" dirty="0" smtClean="0"/>
              <a:t> WWEC in 2014</a:t>
            </a:r>
          </a:p>
          <a:p>
            <a:pPr marL="0" indent="0">
              <a:spcBef>
                <a:spcPts val="1200"/>
              </a:spcBef>
              <a:buNone/>
            </a:pPr>
            <a:r>
              <a:rPr lang="en-US" dirty="0"/>
              <a:t> </a:t>
            </a:r>
            <a:r>
              <a:rPr lang="en-US" dirty="0" smtClean="0"/>
              <a:t>  1</a:t>
            </a:r>
            <a:r>
              <a:rPr lang="en-US" baseline="30000" dirty="0" smtClean="0"/>
              <a:t>st</a:t>
            </a:r>
            <a:r>
              <a:rPr lang="en-US" dirty="0" smtClean="0"/>
              <a:t> FOSS4G Europe</a:t>
            </a:r>
          </a:p>
          <a:p>
            <a:pPr marL="0" indent="0">
              <a:spcBef>
                <a:spcPts val="0"/>
              </a:spcBef>
              <a:buNone/>
            </a:pPr>
            <a:r>
              <a:rPr lang="en-US" dirty="0" smtClean="0"/>
              <a:t>Conference in Bremen</a:t>
            </a:r>
          </a:p>
          <a:p>
            <a:pPr marL="0" indent="0">
              <a:spcBef>
                <a:spcPts val="0"/>
              </a:spcBef>
              <a:buNone/>
            </a:pPr>
            <a:r>
              <a:rPr lang="en-US" sz="1300" dirty="0" smtClean="0"/>
              <a:t>(at Jacobs University with over 250 </a:t>
            </a:r>
            <a:r>
              <a:rPr lang="en-US" sz="1300" dirty="0"/>
              <a:t>participants)</a:t>
            </a:r>
          </a:p>
          <a:p>
            <a:pPr marL="0" indent="0">
              <a:spcBef>
                <a:spcPts val="0"/>
              </a:spcBef>
              <a:buNone/>
            </a:pPr>
            <a:r>
              <a:rPr lang="en-US" dirty="0" smtClean="0"/>
              <a:t> </a:t>
            </a:r>
          </a:p>
          <a:p>
            <a:pPr>
              <a:spcBef>
                <a:spcPts val="1200"/>
              </a:spcBef>
            </a:pPr>
            <a:endParaRPr lang="en-US" b="1" dirty="0"/>
          </a:p>
          <a:p>
            <a:pPr>
              <a:spcBef>
                <a:spcPts val="1200"/>
              </a:spcBef>
            </a:pPr>
            <a:r>
              <a:rPr lang="en-US" b="1" dirty="0" smtClean="0"/>
              <a:t>3</a:t>
            </a:r>
            <a:r>
              <a:rPr lang="en-US" b="1" baseline="30000" dirty="0" smtClean="0"/>
              <a:t>rd</a:t>
            </a:r>
            <a:r>
              <a:rPr lang="en-US" b="1" dirty="0" smtClean="0"/>
              <a:t> WWEC in 2015</a:t>
            </a:r>
          </a:p>
          <a:p>
            <a:pPr marL="0" indent="0">
              <a:spcBef>
                <a:spcPts val="1200"/>
              </a:spcBef>
              <a:buNone/>
            </a:pPr>
            <a:r>
              <a:rPr lang="en-US" dirty="0" smtClean="0"/>
              <a:t>   2</a:t>
            </a:r>
            <a:r>
              <a:rPr lang="en-US" baseline="30000" dirty="0" smtClean="0"/>
              <a:t>nd</a:t>
            </a:r>
            <a:r>
              <a:rPr lang="en-US" dirty="0" smtClean="0"/>
              <a:t> FOSS4G Europe      Conference in Como </a:t>
            </a:r>
            <a:r>
              <a:rPr lang="en-US" sz="1200" dirty="0" smtClean="0"/>
              <a:t>(at </a:t>
            </a:r>
            <a:r>
              <a:rPr lang="en-US" sz="1200" dirty="0" err="1" smtClean="0"/>
              <a:t>Politecnico</a:t>
            </a:r>
            <a:r>
              <a:rPr lang="en-US" sz="1200" dirty="0" smtClean="0"/>
              <a:t> Milano Como Campus with over 400 participants)</a:t>
            </a:r>
            <a:endParaRPr lang="en-US" sz="1200" dirty="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0"/>
            <a:ext cx="4185761" cy="830997"/>
          </a:xfrm>
          <a:prstGeom prst="rect">
            <a:avLst/>
          </a:prstGeom>
          <a:noFill/>
        </p:spPr>
        <p:txBody>
          <a:bodyPr wrap="none" rtlCol="0">
            <a:spAutoFit/>
          </a:bodyPr>
          <a:lstStyle/>
          <a:p>
            <a:r>
              <a:rPr lang="en-US" sz="2400" dirty="0" smtClean="0">
                <a:solidFill>
                  <a:srgbClr val="000000"/>
                </a:solidFill>
              </a:rPr>
              <a:t>NASA WWEC – a flashback</a:t>
            </a:r>
          </a:p>
          <a:p>
            <a:r>
              <a:rPr lang="en-US" sz="2400" dirty="0" smtClean="0">
                <a:solidFill>
                  <a:srgbClr val="FF0000"/>
                </a:solidFill>
              </a:rPr>
              <a:t>Yearly award </a:t>
            </a:r>
            <a:r>
              <a:rPr lang="en-US" sz="2400" dirty="0">
                <a:solidFill>
                  <a:srgbClr val="FF0000"/>
                </a:solidFill>
              </a:rPr>
              <a:t>ceremonies </a:t>
            </a:r>
            <a:r>
              <a:rPr lang="en-US" sz="2400" dirty="0" smtClean="0">
                <a:solidFill>
                  <a:srgbClr val="FF0000"/>
                </a:solidFill>
              </a:rPr>
              <a:t> </a:t>
            </a:r>
            <a:endParaRPr lang="en-US" sz="2400" dirty="0">
              <a:solidFill>
                <a:srgbClr val="FF0000"/>
              </a:solidFill>
            </a:endParaRPr>
          </a:p>
        </p:txBody>
      </p:sp>
      <p:sp>
        <p:nvSpPr>
          <p:cNvPr id="3" name="TextBox 2"/>
          <p:cNvSpPr txBox="1"/>
          <p:nvPr/>
        </p:nvSpPr>
        <p:spPr>
          <a:xfrm>
            <a:off x="3223600" y="2759098"/>
            <a:ext cx="1874807" cy="646331"/>
          </a:xfrm>
          <a:prstGeom prst="rect">
            <a:avLst/>
          </a:prstGeom>
          <a:noFill/>
        </p:spPr>
        <p:txBody>
          <a:bodyPr wrap="none" rtlCol="0">
            <a:spAutoFit/>
          </a:bodyPr>
          <a:lstStyle/>
          <a:p>
            <a:r>
              <a:rPr lang="en-US" sz="1200" dirty="0"/>
              <a:t>(FOSS4G=Free and </a:t>
            </a:r>
            <a:endParaRPr lang="en-US" sz="1200" dirty="0" smtClean="0"/>
          </a:p>
          <a:p>
            <a:r>
              <a:rPr lang="en-US" sz="1200" dirty="0" smtClean="0"/>
              <a:t>Open </a:t>
            </a:r>
            <a:r>
              <a:rPr lang="en-US" sz="1200" dirty="0"/>
              <a:t>Source Software </a:t>
            </a:r>
            <a:endParaRPr lang="en-US" sz="1200" dirty="0" smtClean="0"/>
          </a:p>
          <a:p>
            <a:r>
              <a:rPr lang="en-US" sz="1200" dirty="0" smtClean="0"/>
              <a:t>for </a:t>
            </a:r>
            <a:r>
              <a:rPr lang="en-US" sz="1200" dirty="0"/>
              <a:t>Geospatial</a:t>
            </a:r>
            <a:r>
              <a:rPr lang="en-US" sz="1200" dirty="0" smtClean="0"/>
              <a:t>)</a:t>
            </a:r>
            <a:endParaRPr lang="en-US" sz="1200" dirty="0"/>
          </a:p>
        </p:txBody>
      </p:sp>
      <p:pic>
        <p:nvPicPr>
          <p:cNvPr id="5" name="Picture 4" descr="IMG_925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600" y="4858808"/>
            <a:ext cx="2178756" cy="1634067"/>
          </a:xfrm>
          <a:prstGeom prst="rect">
            <a:avLst/>
          </a:prstGeom>
        </p:spPr>
      </p:pic>
      <p:pic>
        <p:nvPicPr>
          <p:cNvPr id="6" name="Picture 5" descr="IMG_9284.jpg"/>
          <p:cNvPicPr>
            <a:picLocks noChangeAspect="1"/>
          </p:cNvPicPr>
          <p:nvPr/>
        </p:nvPicPr>
        <p:blipFill rotWithShape="1">
          <a:blip r:embed="rId3">
            <a:extLst>
              <a:ext uri="{28A0092B-C50C-407E-A947-70E740481C1C}">
                <a14:useLocalDpi xmlns:a14="http://schemas.microsoft.com/office/drawing/2010/main" val="0"/>
              </a:ext>
            </a:extLst>
          </a:blip>
          <a:srcRect l="12239" t="5729" r="3993" b="6308"/>
          <a:stretch/>
        </p:blipFill>
        <p:spPr>
          <a:xfrm>
            <a:off x="5531555" y="4092222"/>
            <a:ext cx="3006410" cy="2367743"/>
          </a:xfrm>
          <a:prstGeom prst="rect">
            <a:avLst/>
          </a:prstGeom>
        </p:spPr>
      </p:pic>
      <p:pic>
        <p:nvPicPr>
          <p:cNvPr id="7" name="Picture 6" descr="xWWEC2014Jacob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223" y="2072922"/>
            <a:ext cx="2019300" cy="2019300"/>
          </a:xfrm>
          <a:prstGeom prst="rect">
            <a:avLst/>
          </a:prstGeom>
        </p:spPr>
      </p:pic>
    </p:spTree>
    <p:extLst>
      <p:ext uri="{BB962C8B-B14F-4D97-AF65-F5344CB8AC3E}">
        <p14:creationId xmlns:p14="http://schemas.microsoft.com/office/powerpoint/2010/main" val="26899245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5" y="1"/>
            <a:ext cx="7619816" cy="848050"/>
          </a:xfrm>
        </p:spPr>
        <p:txBody>
          <a:bodyPr/>
          <a:lstStyle/>
          <a:p>
            <a:r>
              <a:rPr lang="en-US" sz="2400" dirty="0">
                <a:solidFill>
                  <a:srgbClr val="000000"/>
                </a:solidFill>
              </a:rPr>
              <a:t>The </a:t>
            </a:r>
            <a:r>
              <a:rPr lang="en-US" sz="2400" dirty="0" smtClean="0">
                <a:solidFill>
                  <a:srgbClr val="000000"/>
                </a:solidFill>
              </a:rPr>
              <a:t>NASA WWEC 2015</a:t>
            </a:r>
            <a:br>
              <a:rPr lang="en-US" sz="2400" dirty="0" smtClean="0">
                <a:solidFill>
                  <a:srgbClr val="000000"/>
                </a:solidFill>
              </a:rPr>
            </a:br>
            <a:r>
              <a:rPr lang="en-US" sz="2400" dirty="0" smtClean="0">
                <a:solidFill>
                  <a:srgbClr val="FF6600"/>
                </a:solidFill>
              </a:rPr>
              <a:t>Evaluation criteria with max scores allocated</a:t>
            </a:r>
            <a:endParaRPr lang="en-US" dirty="0">
              <a:solidFill>
                <a:srgbClr val="FF6600"/>
              </a:solidFill>
            </a:endParaRPr>
          </a:p>
        </p:txBody>
      </p:sp>
      <p:sp>
        <p:nvSpPr>
          <p:cNvPr id="3" name="Content Placeholder 2"/>
          <p:cNvSpPr>
            <a:spLocks noGrp="1"/>
          </p:cNvSpPr>
          <p:nvPr>
            <p:ph idx="1"/>
          </p:nvPr>
        </p:nvSpPr>
        <p:spPr>
          <a:xfrm>
            <a:off x="457199" y="848052"/>
            <a:ext cx="7423961" cy="5587862"/>
          </a:xfrm>
        </p:spPr>
        <p:txBody>
          <a:bodyPr>
            <a:normAutofit fontScale="85000" lnSpcReduction="10000"/>
          </a:bodyPr>
          <a:lstStyle/>
          <a:p>
            <a:pPr marL="0" indent="0">
              <a:buNone/>
            </a:pPr>
            <a:endParaRPr lang="en-US" dirty="0"/>
          </a:p>
          <a:p>
            <a:r>
              <a:rPr lang="en-US" b="1" dirty="0"/>
              <a:t>Sophistication: </a:t>
            </a:r>
            <a:r>
              <a:rPr lang="en-US" dirty="0"/>
              <a:t>Level of difficulty, number of functions, data accessibility, degree of challenge to data analysis.	</a:t>
            </a:r>
            <a:r>
              <a:rPr lang="en-US" b="1" dirty="0">
                <a:solidFill>
                  <a:srgbClr val="FF0000"/>
                </a:solidFill>
              </a:rPr>
              <a:t>20</a:t>
            </a:r>
            <a:r>
              <a:rPr lang="en-US" dirty="0"/>
              <a:t>	</a:t>
            </a:r>
          </a:p>
          <a:p>
            <a:r>
              <a:rPr lang="en-US" b="1" dirty="0"/>
              <a:t>Performance: </a:t>
            </a:r>
            <a:r>
              <a:rPr lang="en-US" dirty="0"/>
              <a:t>Given the amount of data being digested and viewed, in 3D and more intensely in 4D, does the performance appear effective at delivering that data? The more data being managed, the more impressive the program’s ability to deliver it, i.e., 4D</a:t>
            </a:r>
            <a:r>
              <a:rPr lang="en-US" b="1" dirty="0"/>
              <a:t> &gt;</a:t>
            </a:r>
            <a:r>
              <a:rPr lang="en-US" dirty="0"/>
              <a:t> 3D alone.	</a:t>
            </a:r>
            <a:r>
              <a:rPr lang="en-US" b="1" dirty="0">
                <a:solidFill>
                  <a:srgbClr val="FF0000"/>
                </a:solidFill>
              </a:rPr>
              <a:t>20</a:t>
            </a:r>
            <a:r>
              <a:rPr lang="en-US" dirty="0"/>
              <a:t>	</a:t>
            </a:r>
          </a:p>
          <a:p>
            <a:r>
              <a:rPr lang="en-US" dirty="0" smtClean="0"/>
              <a:t>Intuitive</a:t>
            </a:r>
            <a:r>
              <a:rPr lang="en-US" dirty="0"/>
              <a:t>, efficient, allowing control over data selection, time series, etc.	</a:t>
            </a:r>
            <a:r>
              <a:rPr lang="en-US" b="1" dirty="0">
                <a:solidFill>
                  <a:srgbClr val="FF0000"/>
                </a:solidFill>
              </a:rPr>
              <a:t>20</a:t>
            </a:r>
            <a:r>
              <a:rPr lang="en-US" dirty="0"/>
              <a:t>	</a:t>
            </a:r>
          </a:p>
          <a:p>
            <a:r>
              <a:rPr lang="en-US" b="1" dirty="0"/>
              <a:t>Website: </a:t>
            </a:r>
            <a:r>
              <a:rPr lang="en-US" dirty="0"/>
              <a:t>Documentation sufficient and effective.	</a:t>
            </a:r>
            <a:r>
              <a:rPr lang="en-US" b="1" dirty="0">
                <a:solidFill>
                  <a:srgbClr val="FF0000"/>
                </a:solidFill>
              </a:rPr>
              <a:t>20</a:t>
            </a:r>
            <a:r>
              <a:rPr lang="en-US" dirty="0"/>
              <a:t>	</a:t>
            </a:r>
          </a:p>
          <a:p>
            <a:r>
              <a:rPr lang="en-US" b="1" dirty="0"/>
              <a:t>Idea: </a:t>
            </a:r>
            <a:r>
              <a:rPr lang="en-US" dirty="0"/>
              <a:t>How compelling is the application purpose? Do you see the application providing significant value to the community being served?	</a:t>
            </a:r>
            <a:r>
              <a:rPr lang="en-US" b="1" dirty="0">
                <a:solidFill>
                  <a:srgbClr val="FF0000"/>
                </a:solidFill>
              </a:rPr>
              <a:t>10</a:t>
            </a:r>
            <a:r>
              <a:rPr lang="en-US" dirty="0"/>
              <a:t>	</a:t>
            </a:r>
          </a:p>
          <a:p>
            <a:r>
              <a:rPr lang="en-US" b="1" dirty="0"/>
              <a:t>Outreach: </a:t>
            </a:r>
            <a:r>
              <a:rPr lang="en-US" dirty="0"/>
              <a:t>Any coordination with other University departments, outside agencies or the actual user community?	</a:t>
            </a:r>
            <a:r>
              <a:rPr lang="en-US" b="1" dirty="0">
                <a:solidFill>
                  <a:srgbClr val="FF0000"/>
                </a:solidFill>
              </a:rPr>
              <a:t>10</a:t>
            </a:r>
            <a:endParaRPr lang="en-US" dirty="0"/>
          </a:p>
        </p:txBody>
      </p:sp>
      <p:sp>
        <p:nvSpPr>
          <p:cNvPr id="4" name="Footer Placeholder 3"/>
          <p:cNvSpPr>
            <a:spLocks noGrp="1"/>
          </p:cNvSpPr>
          <p:nvPr>
            <p:ph type="ftr" sz="quarter" idx="11"/>
          </p:nvPr>
        </p:nvSpPr>
        <p:spPr/>
        <p:txBody>
          <a:bodyPr/>
          <a:lstStyle/>
          <a:p>
            <a:r>
              <a:rPr lang="en-US" smtClean="0"/>
              <a:t>GSDI Liaison’s report for CEOS WGISS 39 Meeting hosted by JAXA, Tsukuba, Japan, 11-15 May, 2015</a:t>
            </a:r>
            <a:endParaRPr lang="en-US"/>
          </a:p>
        </p:txBody>
      </p:sp>
    </p:spTree>
    <p:extLst>
      <p:ext uri="{BB962C8B-B14F-4D97-AF65-F5344CB8AC3E}">
        <p14:creationId xmlns:p14="http://schemas.microsoft.com/office/powerpoint/2010/main" val="34928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25421" y="1232205"/>
            <a:ext cx="6981206" cy="3257558"/>
          </a:xfrm>
        </p:spPr>
        <p:txBody>
          <a:bodyPr>
            <a:noAutofit/>
          </a:bodyPr>
          <a:lstStyle/>
          <a:p>
            <a:r>
              <a:rPr lang="hu-HU" b="1" dirty="0" smtClean="0"/>
              <a:t>NASA World Wind Europa Challenge 2015</a:t>
            </a:r>
          </a:p>
          <a:p>
            <a:r>
              <a:rPr lang="hu-HU" b="1" dirty="0" smtClean="0"/>
              <a:t>Deadline: June 1, 2015. Details:</a:t>
            </a:r>
          </a:p>
          <a:p>
            <a:r>
              <a:rPr lang="hu-HU" b="1" dirty="0" smtClean="0"/>
              <a:t>Evaluation by international board </a:t>
            </a:r>
            <a:r>
              <a:rPr lang="hu-HU" sz="1400" dirty="0" smtClean="0"/>
              <a:t>(JRC, FAO, NASA etc)</a:t>
            </a:r>
          </a:p>
          <a:p>
            <a:pPr marL="228600" lvl="2">
              <a:spcBef>
                <a:spcPts val="1800"/>
              </a:spcBef>
            </a:pPr>
            <a:r>
              <a:rPr lang="hu-HU" sz="2000" b="1" dirty="0"/>
              <a:t>NASA WWEC </a:t>
            </a:r>
            <a:r>
              <a:rPr lang="hu-HU" sz="2000" b="1" dirty="0" smtClean="0"/>
              <a:t>2015 </a:t>
            </a:r>
            <a:r>
              <a:rPr lang="hu-HU" sz="2000" b="1" dirty="0"/>
              <a:t>Award Ceremony </a:t>
            </a:r>
            <a:r>
              <a:rPr lang="hu-HU" sz="1400" dirty="0"/>
              <a:t>for </a:t>
            </a:r>
            <a:r>
              <a:rPr lang="hu-HU" sz="1400" dirty="0" smtClean="0"/>
              <a:t>university teams and professionals at the 2nd FOSS4G </a:t>
            </a:r>
            <a:r>
              <a:rPr lang="hu-HU" sz="1400" dirty="0"/>
              <a:t>Europe </a:t>
            </a:r>
            <a:r>
              <a:rPr lang="hu-HU" sz="1400" dirty="0" smtClean="0"/>
              <a:t>Conference, Como, July , 2015</a:t>
            </a:r>
          </a:p>
          <a:p>
            <a:pPr marL="228600" lvl="2">
              <a:spcBef>
                <a:spcPts val="1800"/>
              </a:spcBef>
            </a:pPr>
            <a:r>
              <a:rPr lang="hu-HU" sz="2000" b="1" dirty="0" smtClean="0"/>
              <a:t>Submitted Applications </a:t>
            </a:r>
            <a:r>
              <a:rPr lang="hu-HU" sz="1400" dirty="0" smtClean="0"/>
              <a:t>(as of 15 May)</a:t>
            </a:r>
            <a:endParaRPr lang="hu-HU" sz="1400" dirty="0"/>
          </a:p>
          <a:p>
            <a:endParaRPr lang="hu-HU" dirty="0" smtClean="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sp>
        <p:nvSpPr>
          <p:cNvPr id="13" name="TextBox 12"/>
          <p:cNvSpPr txBox="1"/>
          <p:nvPr/>
        </p:nvSpPr>
        <p:spPr>
          <a:xfrm>
            <a:off x="0" y="10153"/>
            <a:ext cx="2965025" cy="830997"/>
          </a:xfrm>
          <a:prstGeom prst="rect">
            <a:avLst/>
          </a:prstGeom>
          <a:noFill/>
        </p:spPr>
        <p:txBody>
          <a:bodyPr wrap="none" rtlCol="0">
            <a:spAutoFit/>
          </a:bodyPr>
          <a:lstStyle/>
          <a:p>
            <a:r>
              <a:rPr lang="en-US" sz="2400" dirty="0" smtClean="0">
                <a:solidFill>
                  <a:srgbClr val="FF0000"/>
                </a:solidFill>
              </a:rPr>
              <a:t> </a:t>
            </a:r>
            <a:r>
              <a:rPr lang="en-US" sz="2400" dirty="0" smtClean="0">
                <a:solidFill>
                  <a:srgbClr val="000000"/>
                </a:solidFill>
              </a:rPr>
              <a:t>NASA WWEC 2015</a:t>
            </a:r>
          </a:p>
          <a:p>
            <a:r>
              <a:rPr lang="en-US" sz="2400" dirty="0" smtClean="0">
                <a:solidFill>
                  <a:srgbClr val="FF0000"/>
                </a:solidFill>
              </a:rPr>
              <a:t> Roadmap</a:t>
            </a:r>
            <a:endParaRPr lang="en-US" sz="2400" dirty="0">
              <a:solidFill>
                <a:srgbClr val="FF0000"/>
              </a:solidFill>
            </a:endParaRPr>
          </a:p>
        </p:txBody>
      </p:sp>
      <p:pic>
        <p:nvPicPr>
          <p:cNvPr id="5" name="Picture 4" descr="Bull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5000" y="904955"/>
            <a:ext cx="2061570" cy="1562100"/>
          </a:xfrm>
          <a:prstGeom prst="rect">
            <a:avLst/>
          </a:prstGeom>
        </p:spPr>
      </p:pic>
      <p:sp>
        <p:nvSpPr>
          <p:cNvPr id="6" name="Rectangle 5"/>
          <p:cNvSpPr/>
          <p:nvPr/>
        </p:nvSpPr>
        <p:spPr>
          <a:xfrm>
            <a:off x="4237996" y="1814655"/>
            <a:ext cx="2747004" cy="307777"/>
          </a:xfrm>
          <a:prstGeom prst="rect">
            <a:avLst/>
          </a:prstGeom>
        </p:spPr>
        <p:txBody>
          <a:bodyPr wrap="none">
            <a:spAutoFit/>
          </a:bodyPr>
          <a:lstStyle/>
          <a:p>
            <a:r>
              <a:rPr lang="en-US" sz="1400" dirty="0">
                <a:hlinkClick r:id="rId3"/>
              </a:rPr>
              <a:t>eurochallenge.como.polimi.it</a:t>
            </a:r>
            <a:endParaRPr lang="hu-HU" sz="1400" dirty="0"/>
          </a:p>
        </p:txBody>
      </p:sp>
      <p:sp>
        <p:nvSpPr>
          <p:cNvPr id="2" name="TextBox 1"/>
          <p:cNvSpPr txBox="1"/>
          <p:nvPr/>
        </p:nvSpPr>
        <p:spPr>
          <a:xfrm>
            <a:off x="7115633" y="2458572"/>
            <a:ext cx="1930937" cy="307777"/>
          </a:xfrm>
          <a:prstGeom prst="rect">
            <a:avLst/>
          </a:prstGeom>
          <a:noFill/>
        </p:spPr>
        <p:txBody>
          <a:bodyPr wrap="none" rtlCol="0">
            <a:spAutoFit/>
          </a:bodyPr>
          <a:lstStyle/>
          <a:p>
            <a:r>
              <a:rPr lang="hu-HU" sz="1400" dirty="0" smtClean="0"/>
              <a:t>The Crystall Bull Prize</a:t>
            </a:r>
            <a:endParaRPr lang="hu-HU" sz="1400" dirty="0"/>
          </a:p>
        </p:txBody>
      </p:sp>
      <p:pic>
        <p:nvPicPr>
          <p:cNvPr id="10" name="Picture 9" descr="WWEC2015or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8390" y="2766349"/>
            <a:ext cx="1135610" cy="1900603"/>
          </a:xfrm>
          <a:prstGeom prst="rect">
            <a:avLst/>
          </a:prstGeom>
        </p:spPr>
      </p:pic>
      <p:pic>
        <p:nvPicPr>
          <p:cNvPr id="11" name="Picture 10" descr="UoD.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010" y="3971603"/>
            <a:ext cx="942350" cy="854397"/>
          </a:xfrm>
          <a:prstGeom prst="rect">
            <a:avLst/>
          </a:prstGeom>
        </p:spPr>
      </p:pic>
      <p:sp>
        <p:nvSpPr>
          <p:cNvPr id="14" name="TextBox 13"/>
          <p:cNvSpPr txBox="1"/>
          <p:nvPr/>
        </p:nvSpPr>
        <p:spPr>
          <a:xfrm>
            <a:off x="1164060" y="3971603"/>
            <a:ext cx="1646605" cy="830997"/>
          </a:xfrm>
          <a:prstGeom prst="rect">
            <a:avLst/>
          </a:prstGeom>
          <a:noFill/>
        </p:spPr>
        <p:txBody>
          <a:bodyPr wrap="none" rtlCol="0">
            <a:spAutoFit/>
          </a:bodyPr>
          <a:lstStyle/>
          <a:p>
            <a:r>
              <a:rPr lang="hu-HU" sz="1200" b="1" dirty="0" smtClean="0"/>
              <a:t>GeoSim Cloud-based 5D-</a:t>
            </a:r>
          </a:p>
          <a:p>
            <a:r>
              <a:rPr lang="hu-HU" sz="1200" b="1" dirty="0" smtClean="0"/>
              <a:t>Geovisualization</a:t>
            </a:r>
            <a:r>
              <a:rPr lang="hu-HU" sz="1200" dirty="0" smtClean="0"/>
              <a:t>  </a:t>
            </a:r>
            <a:r>
              <a:rPr lang="hu-HU" sz="1200" u="sng" dirty="0" smtClean="0">
                <a:hlinkClick r:id="rId6"/>
              </a:rPr>
              <a:t>University of Denver</a:t>
            </a:r>
            <a:endParaRPr lang="hu-HU" sz="1200" dirty="0"/>
          </a:p>
        </p:txBody>
      </p:sp>
      <p:pic>
        <p:nvPicPr>
          <p:cNvPr id="15" name="Picture 14" descr="SUoNY-B.png"/>
          <p:cNvPicPr>
            <a:picLocks noChangeAspect="1"/>
          </p:cNvPicPr>
          <p:nvPr/>
        </p:nvPicPr>
        <p:blipFill rotWithShape="1">
          <a:blip r:embed="rId7" cstate="email">
            <a:extLst>
              <a:ext uri="{28A0092B-C50C-407E-A947-70E740481C1C}">
                <a14:useLocalDpi xmlns:a14="http://schemas.microsoft.com/office/drawing/2010/main" val="0"/>
              </a:ext>
            </a:extLst>
          </a:blip>
          <a:srcRect l="10775"/>
          <a:stretch/>
        </p:blipFill>
        <p:spPr>
          <a:xfrm>
            <a:off x="125420" y="4927600"/>
            <a:ext cx="1038639" cy="772160"/>
          </a:xfrm>
          <a:prstGeom prst="rect">
            <a:avLst/>
          </a:prstGeom>
        </p:spPr>
      </p:pic>
      <p:sp>
        <p:nvSpPr>
          <p:cNvPr id="16" name="TextBox 15"/>
          <p:cNvSpPr txBox="1"/>
          <p:nvPr/>
        </p:nvSpPr>
        <p:spPr>
          <a:xfrm>
            <a:off x="1164031" y="4817458"/>
            <a:ext cx="1800844" cy="1015663"/>
          </a:xfrm>
          <a:prstGeom prst="rect">
            <a:avLst/>
          </a:prstGeom>
          <a:noFill/>
        </p:spPr>
        <p:txBody>
          <a:bodyPr wrap="none" rtlCol="0">
            <a:spAutoFit/>
          </a:bodyPr>
          <a:lstStyle/>
          <a:p>
            <a:r>
              <a:rPr lang="en-US" sz="1200" b="1" dirty="0" err="1"/>
              <a:t>wGlobe</a:t>
            </a:r>
            <a:r>
              <a:rPr lang="en-US" sz="1200" b="1" dirty="0"/>
              <a:t>: </a:t>
            </a:r>
            <a:r>
              <a:rPr lang="en-US" sz="1200" b="1" dirty="0" smtClean="0"/>
              <a:t>Interactive </a:t>
            </a:r>
          </a:p>
          <a:p>
            <a:r>
              <a:rPr lang="en-US" sz="1200" b="1" dirty="0" smtClean="0"/>
              <a:t>Visualization</a:t>
            </a:r>
            <a:r>
              <a:rPr lang="en-US" sz="1200" b="1" dirty="0"/>
              <a:t>/</a:t>
            </a:r>
            <a:r>
              <a:rPr lang="en-US" sz="1200" b="1" dirty="0" smtClean="0"/>
              <a:t>Analysis </a:t>
            </a:r>
          </a:p>
          <a:p>
            <a:r>
              <a:rPr lang="en-US" sz="1200" b="1" dirty="0" smtClean="0"/>
              <a:t>of </a:t>
            </a:r>
            <a:r>
              <a:rPr lang="en-US" sz="1200" b="1" dirty="0"/>
              <a:t>Spatial </a:t>
            </a:r>
            <a:r>
              <a:rPr lang="en-US" sz="1200" b="1" dirty="0" smtClean="0"/>
              <a:t>Data</a:t>
            </a:r>
            <a:r>
              <a:rPr lang="en-US" sz="1200" dirty="0" smtClean="0"/>
              <a:t> </a:t>
            </a:r>
            <a:r>
              <a:rPr lang="en-US" sz="1200" u="sng" dirty="0">
                <a:hlinkClick r:id="rId8"/>
              </a:rPr>
              <a:t>State University of </a:t>
            </a:r>
            <a:endParaRPr lang="en-US" sz="1200" u="sng" dirty="0" smtClean="0">
              <a:hlinkClick r:id="rId8"/>
            </a:endParaRPr>
          </a:p>
          <a:p>
            <a:r>
              <a:rPr lang="en-US" sz="1200" u="sng" dirty="0" smtClean="0">
                <a:hlinkClick r:id="rId8"/>
              </a:rPr>
              <a:t>New </a:t>
            </a:r>
            <a:r>
              <a:rPr lang="en-US" sz="1200" u="sng" dirty="0">
                <a:hlinkClick r:id="rId8"/>
              </a:rPr>
              <a:t>York at Buffalo</a:t>
            </a:r>
            <a:endParaRPr lang="hu-HU" sz="1200" dirty="0"/>
          </a:p>
        </p:txBody>
      </p:sp>
      <p:sp>
        <p:nvSpPr>
          <p:cNvPr id="17" name="TextBox 16"/>
          <p:cNvSpPr txBox="1"/>
          <p:nvPr/>
        </p:nvSpPr>
        <p:spPr>
          <a:xfrm>
            <a:off x="1164031" y="5786723"/>
            <a:ext cx="1628471" cy="830997"/>
          </a:xfrm>
          <a:prstGeom prst="rect">
            <a:avLst/>
          </a:prstGeom>
          <a:noFill/>
        </p:spPr>
        <p:txBody>
          <a:bodyPr wrap="none" rtlCol="0">
            <a:spAutoFit/>
          </a:bodyPr>
          <a:lstStyle/>
          <a:p>
            <a:r>
              <a:rPr lang="en-US" sz="1200" b="1" dirty="0" err="1" smtClean="0"/>
              <a:t>LiDAR</a:t>
            </a:r>
            <a:r>
              <a:rPr lang="en-US" sz="1200" b="1" dirty="0"/>
              <a:t> </a:t>
            </a:r>
            <a:r>
              <a:rPr lang="en-US" sz="1200" b="1" dirty="0" smtClean="0"/>
              <a:t>Data </a:t>
            </a:r>
          </a:p>
          <a:p>
            <a:r>
              <a:rPr lang="en-US" sz="1200" b="1" dirty="0" smtClean="0"/>
              <a:t>Visualization </a:t>
            </a:r>
          </a:p>
          <a:p>
            <a:r>
              <a:rPr lang="en-US" sz="1200" b="1" dirty="0" smtClean="0"/>
              <a:t>and </a:t>
            </a:r>
            <a:r>
              <a:rPr lang="en-US" sz="1200" b="1" dirty="0"/>
              <a:t>Analysis</a:t>
            </a:r>
            <a:r>
              <a:rPr lang="en-US" sz="1200" dirty="0"/>
              <a:t>  </a:t>
            </a:r>
            <a:r>
              <a:rPr lang="en-US" sz="1200" u="sng" dirty="0">
                <a:hlinkClick r:id="rId9"/>
              </a:rPr>
              <a:t>University of Kansas</a:t>
            </a:r>
            <a:endParaRPr lang="hu-HU" sz="1200" dirty="0"/>
          </a:p>
        </p:txBody>
      </p:sp>
      <p:pic>
        <p:nvPicPr>
          <p:cNvPr id="18" name="Picture 17" descr="UoK.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8999" y="5833458"/>
            <a:ext cx="1055061" cy="784262"/>
          </a:xfrm>
          <a:prstGeom prst="rect">
            <a:avLst/>
          </a:prstGeom>
        </p:spPr>
      </p:pic>
      <p:sp>
        <p:nvSpPr>
          <p:cNvPr id="19" name="Rectangle 18"/>
          <p:cNvSpPr/>
          <p:nvPr/>
        </p:nvSpPr>
        <p:spPr>
          <a:xfrm>
            <a:off x="3937985" y="3911937"/>
            <a:ext cx="1666240" cy="1015663"/>
          </a:xfrm>
          <a:prstGeom prst="rect">
            <a:avLst/>
          </a:prstGeom>
        </p:spPr>
        <p:txBody>
          <a:bodyPr wrap="square">
            <a:spAutoFit/>
          </a:bodyPr>
          <a:lstStyle/>
          <a:p>
            <a:r>
              <a:rPr lang="en-US" sz="1200" b="1" dirty="0"/>
              <a:t>Global Earthquake </a:t>
            </a:r>
            <a:endParaRPr lang="en-US" sz="1200" b="1" dirty="0" smtClean="0"/>
          </a:p>
          <a:p>
            <a:r>
              <a:rPr lang="en-US" sz="1200" b="1" dirty="0" smtClean="0"/>
              <a:t>Forecast </a:t>
            </a:r>
            <a:r>
              <a:rPr lang="en-US" sz="1200" b="1" dirty="0"/>
              <a:t>System </a:t>
            </a:r>
            <a:r>
              <a:rPr lang="en-US" sz="1200" b="1" dirty="0" smtClean="0"/>
              <a:t> </a:t>
            </a:r>
            <a:r>
              <a:rPr lang="en-US" sz="1200" u="sng" dirty="0" smtClean="0">
                <a:hlinkClick r:id="rId11"/>
              </a:rPr>
              <a:t>Trillium </a:t>
            </a:r>
            <a:r>
              <a:rPr lang="en-US" sz="1200" u="sng" dirty="0">
                <a:hlinkClick r:id="rId11"/>
              </a:rPr>
              <a:t>Learning &amp;  </a:t>
            </a:r>
            <a:r>
              <a:rPr lang="en-US" sz="1200" u="sng" dirty="0">
                <a:hlinkClick r:id="rId12"/>
              </a:rPr>
              <a:t>Kodiak Island </a:t>
            </a:r>
            <a:endParaRPr lang="en-US" sz="1200" u="sng" dirty="0" smtClean="0">
              <a:hlinkClick r:id="rId12"/>
            </a:endParaRPr>
          </a:p>
          <a:p>
            <a:r>
              <a:rPr lang="en-US" sz="1200" u="sng" dirty="0" smtClean="0">
                <a:hlinkClick r:id="rId12"/>
              </a:rPr>
              <a:t>Borough </a:t>
            </a:r>
            <a:r>
              <a:rPr lang="en-US" sz="1200" u="sng" dirty="0">
                <a:hlinkClick r:id="rId12"/>
              </a:rPr>
              <a:t>District</a:t>
            </a:r>
            <a:endParaRPr lang="hu-HU" sz="1200" dirty="0"/>
          </a:p>
        </p:txBody>
      </p:sp>
      <p:pic>
        <p:nvPicPr>
          <p:cNvPr id="21" name="Picture 20" descr="Trillium.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914014" y="3971603"/>
            <a:ext cx="1048386" cy="786290"/>
          </a:xfrm>
          <a:prstGeom prst="rect">
            <a:avLst/>
          </a:prstGeom>
        </p:spPr>
      </p:pic>
      <p:pic>
        <p:nvPicPr>
          <p:cNvPr id="22" name="Picture 21" descr="EMXSYS.png"/>
          <p:cNvPicPr>
            <a:picLocks noChangeAspect="1"/>
          </p:cNvPicPr>
          <p:nvPr/>
        </p:nvPicPr>
        <p:blipFill rotWithShape="1">
          <a:blip r:embed="rId14" cstate="email">
            <a:extLst>
              <a:ext uri="{28A0092B-C50C-407E-A947-70E740481C1C}">
                <a14:useLocalDpi xmlns:a14="http://schemas.microsoft.com/office/drawing/2010/main" val="0"/>
              </a:ext>
            </a:extLst>
          </a:blip>
          <a:srcRect l="19268"/>
          <a:stretch/>
        </p:blipFill>
        <p:spPr>
          <a:xfrm>
            <a:off x="2810665" y="4817458"/>
            <a:ext cx="1157427" cy="845855"/>
          </a:xfrm>
          <a:prstGeom prst="rect">
            <a:avLst/>
          </a:prstGeom>
        </p:spPr>
      </p:pic>
      <p:sp>
        <p:nvSpPr>
          <p:cNvPr id="23" name="TextBox 22"/>
          <p:cNvSpPr txBox="1"/>
          <p:nvPr/>
        </p:nvSpPr>
        <p:spPr>
          <a:xfrm>
            <a:off x="3962400" y="4856480"/>
            <a:ext cx="1806504" cy="830997"/>
          </a:xfrm>
          <a:prstGeom prst="rect">
            <a:avLst/>
          </a:prstGeom>
          <a:noFill/>
        </p:spPr>
        <p:txBody>
          <a:bodyPr wrap="none" rtlCol="0">
            <a:spAutoFit/>
          </a:bodyPr>
          <a:lstStyle/>
          <a:p>
            <a:r>
              <a:rPr lang="en-US" sz="1200" b="1" dirty="0"/>
              <a:t>Wildfire </a:t>
            </a:r>
            <a:endParaRPr lang="en-US" sz="1200" b="1" dirty="0" smtClean="0"/>
          </a:p>
          <a:p>
            <a:r>
              <a:rPr lang="en-US" sz="1200" b="1" dirty="0" smtClean="0"/>
              <a:t>Management </a:t>
            </a:r>
            <a:r>
              <a:rPr lang="en-US" sz="1200" b="1" dirty="0"/>
              <a:t>Tool </a:t>
            </a:r>
            <a:r>
              <a:rPr lang="en-US" sz="1200" b="1" dirty="0" smtClean="0"/>
              <a:t> also with Web Version</a:t>
            </a:r>
            <a:r>
              <a:rPr lang="en-US" sz="1200" dirty="0" smtClean="0"/>
              <a:t> </a:t>
            </a:r>
            <a:r>
              <a:rPr lang="en-US" sz="1200" u="sng" dirty="0">
                <a:hlinkClick r:id="rId15"/>
              </a:rPr>
              <a:t>EMXSYS</a:t>
            </a:r>
            <a:endParaRPr lang="hu-HU" sz="1200" dirty="0"/>
          </a:p>
        </p:txBody>
      </p:sp>
      <p:sp>
        <p:nvSpPr>
          <p:cNvPr id="24" name="TextBox 23"/>
          <p:cNvSpPr txBox="1"/>
          <p:nvPr/>
        </p:nvSpPr>
        <p:spPr>
          <a:xfrm>
            <a:off x="3937985" y="5606250"/>
            <a:ext cx="1868721" cy="1015663"/>
          </a:xfrm>
          <a:prstGeom prst="rect">
            <a:avLst/>
          </a:prstGeom>
          <a:noFill/>
        </p:spPr>
        <p:txBody>
          <a:bodyPr wrap="none" rtlCol="0">
            <a:spAutoFit/>
          </a:bodyPr>
          <a:lstStyle/>
          <a:p>
            <a:r>
              <a:rPr lang="en-US" sz="1200" b="1" dirty="0"/>
              <a:t>Navigational </a:t>
            </a:r>
            <a:endParaRPr lang="en-US" sz="1200" b="1" dirty="0" smtClean="0"/>
          </a:p>
          <a:p>
            <a:r>
              <a:rPr lang="en-US" sz="1200" b="1" dirty="0" smtClean="0"/>
              <a:t>Knowledge </a:t>
            </a:r>
          </a:p>
          <a:p>
            <a:r>
              <a:rPr lang="en-US" sz="1200" b="1" dirty="0" smtClean="0"/>
              <a:t>Extraction </a:t>
            </a:r>
            <a:r>
              <a:rPr lang="en-US" sz="1200" b="1" dirty="0"/>
              <a:t>from </a:t>
            </a:r>
            <a:endParaRPr lang="en-US" sz="1200" b="1" dirty="0" smtClean="0"/>
          </a:p>
          <a:p>
            <a:r>
              <a:rPr lang="en-US" sz="1200" b="1" dirty="0" smtClean="0"/>
              <a:t>Crowd </a:t>
            </a:r>
            <a:r>
              <a:rPr lang="en-US" sz="1200" b="1" dirty="0"/>
              <a:t>Trajectories</a:t>
            </a:r>
            <a:r>
              <a:rPr lang="en-US" sz="1200" dirty="0"/>
              <a:t>  </a:t>
            </a:r>
            <a:r>
              <a:rPr lang="en-US" sz="1200" u="sng" dirty="0" smtClean="0">
                <a:hlinkClick r:id="rId16"/>
              </a:rPr>
              <a:t>Univers. </a:t>
            </a:r>
            <a:r>
              <a:rPr lang="en-US" sz="1200" u="sng" dirty="0">
                <a:hlinkClick r:id="rId16"/>
              </a:rPr>
              <a:t>of Nottingham</a:t>
            </a:r>
            <a:endParaRPr lang="hu-HU" sz="1200" dirty="0"/>
          </a:p>
        </p:txBody>
      </p:sp>
      <p:pic>
        <p:nvPicPr>
          <p:cNvPr id="25" name="Picture 24" descr="Nottingham.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792502" y="5758597"/>
            <a:ext cx="1145483" cy="859112"/>
          </a:xfrm>
          <a:prstGeom prst="rect">
            <a:avLst/>
          </a:prstGeom>
        </p:spPr>
      </p:pic>
      <p:pic>
        <p:nvPicPr>
          <p:cNvPr id="26" name="Picture 25" descr="zeus.jpg"/>
          <p:cNvPicPr>
            <a:picLocks noChangeAspect="1"/>
          </p:cNvPicPr>
          <p:nvPr/>
        </p:nvPicPr>
        <p:blipFill rotWithShape="1">
          <a:blip r:embed="rId18" cstate="email">
            <a:extLst>
              <a:ext uri="{28A0092B-C50C-407E-A947-70E740481C1C}">
                <a14:useLocalDpi xmlns:a14="http://schemas.microsoft.com/office/drawing/2010/main" val="0"/>
              </a:ext>
            </a:extLst>
          </a:blip>
          <a:srcRect l="4214" r="-1"/>
          <a:stretch/>
        </p:blipFill>
        <p:spPr>
          <a:xfrm>
            <a:off x="5661377" y="3911937"/>
            <a:ext cx="1299162" cy="755015"/>
          </a:xfrm>
          <a:prstGeom prst="rect">
            <a:avLst/>
          </a:prstGeom>
        </p:spPr>
      </p:pic>
      <p:pic>
        <p:nvPicPr>
          <p:cNvPr id="27" name="Picture 26" descr="Trilogis.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5661377" y="4757893"/>
            <a:ext cx="1305560" cy="813799"/>
          </a:xfrm>
          <a:prstGeom prst="rect">
            <a:avLst/>
          </a:prstGeom>
        </p:spPr>
      </p:pic>
      <p:pic>
        <p:nvPicPr>
          <p:cNvPr id="28" name="Picture 27" descr="Hyderabad.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5717376" y="5699760"/>
            <a:ext cx="1249562" cy="966328"/>
          </a:xfrm>
          <a:prstGeom prst="rect">
            <a:avLst/>
          </a:prstGeom>
        </p:spPr>
      </p:pic>
      <p:sp>
        <p:nvSpPr>
          <p:cNvPr id="29" name="TextBox 28"/>
          <p:cNvSpPr txBox="1"/>
          <p:nvPr/>
        </p:nvSpPr>
        <p:spPr>
          <a:xfrm>
            <a:off x="6966938" y="3901157"/>
            <a:ext cx="1351652" cy="461665"/>
          </a:xfrm>
          <a:prstGeom prst="rect">
            <a:avLst/>
          </a:prstGeom>
          <a:noFill/>
        </p:spPr>
        <p:txBody>
          <a:bodyPr wrap="none" rtlCol="0">
            <a:spAutoFit/>
          </a:bodyPr>
          <a:lstStyle/>
          <a:p>
            <a:r>
              <a:rPr lang="en-US" sz="1200" b="1" dirty="0"/>
              <a:t>ZEUS Easy Track</a:t>
            </a:r>
            <a:r>
              <a:rPr lang="en-US" sz="1200" dirty="0"/>
              <a:t>  </a:t>
            </a:r>
            <a:r>
              <a:rPr lang="en-US" sz="1200" u="sng" dirty="0">
                <a:hlinkClick r:id="rId21"/>
              </a:rPr>
              <a:t>Krisztián Fehér</a:t>
            </a:r>
            <a:endParaRPr lang="hu-HU" sz="1200" dirty="0"/>
          </a:p>
        </p:txBody>
      </p:sp>
      <p:sp>
        <p:nvSpPr>
          <p:cNvPr id="30" name="TextBox 29"/>
          <p:cNvSpPr txBox="1"/>
          <p:nvPr/>
        </p:nvSpPr>
        <p:spPr>
          <a:xfrm>
            <a:off x="6985000" y="4666952"/>
            <a:ext cx="1536198" cy="830997"/>
          </a:xfrm>
          <a:prstGeom prst="rect">
            <a:avLst/>
          </a:prstGeom>
          <a:noFill/>
        </p:spPr>
        <p:txBody>
          <a:bodyPr wrap="none" rtlCol="0">
            <a:spAutoFit/>
          </a:bodyPr>
          <a:lstStyle/>
          <a:p>
            <a:r>
              <a:rPr lang="en-US" sz="1200" b="1" dirty="0" err="1"/>
              <a:t>wwwOSM</a:t>
            </a:r>
            <a:r>
              <a:rPr lang="en-US" sz="1200" b="1" dirty="0"/>
              <a:t> Web World Wind – </a:t>
            </a:r>
            <a:endParaRPr lang="en-US" sz="1200" b="1" dirty="0" smtClean="0"/>
          </a:p>
          <a:p>
            <a:r>
              <a:rPr lang="en-US" sz="1200" b="1" dirty="0" err="1" smtClean="0"/>
              <a:t>OpenStreetMap</a:t>
            </a:r>
            <a:r>
              <a:rPr lang="en-US" sz="1200" dirty="0" smtClean="0"/>
              <a:t> </a:t>
            </a:r>
            <a:r>
              <a:rPr lang="en-US" sz="1200" dirty="0"/>
              <a:t> </a:t>
            </a:r>
            <a:r>
              <a:rPr lang="en-US" sz="1200" u="sng" dirty="0">
                <a:hlinkClick r:id="rId22"/>
              </a:rPr>
              <a:t>Trilogis srl</a:t>
            </a:r>
            <a:endParaRPr lang="hu-HU" sz="1200" dirty="0"/>
          </a:p>
        </p:txBody>
      </p:sp>
      <p:sp>
        <p:nvSpPr>
          <p:cNvPr id="31" name="TextBox 30"/>
          <p:cNvSpPr txBox="1"/>
          <p:nvPr/>
        </p:nvSpPr>
        <p:spPr>
          <a:xfrm>
            <a:off x="6985000" y="5627851"/>
            <a:ext cx="1988871" cy="1200329"/>
          </a:xfrm>
          <a:prstGeom prst="rect">
            <a:avLst/>
          </a:prstGeom>
          <a:noFill/>
        </p:spPr>
        <p:txBody>
          <a:bodyPr wrap="none" rtlCol="0">
            <a:spAutoFit/>
          </a:bodyPr>
          <a:lstStyle/>
          <a:p>
            <a:r>
              <a:rPr lang="en-US" sz="1200" b="1" dirty="0"/>
              <a:t>Steady-State </a:t>
            </a:r>
            <a:endParaRPr lang="en-US" sz="1200" b="1" dirty="0" smtClean="0"/>
          </a:p>
          <a:p>
            <a:r>
              <a:rPr lang="en-US" sz="1200" b="1" dirty="0" smtClean="0"/>
              <a:t>Water </a:t>
            </a:r>
            <a:r>
              <a:rPr lang="en-US" sz="1200" b="1" dirty="0"/>
              <a:t>Rise 4D Visualization</a:t>
            </a:r>
            <a:r>
              <a:rPr lang="en-US" sz="1200" dirty="0"/>
              <a:t>  </a:t>
            </a:r>
            <a:r>
              <a:rPr lang="en-US" sz="1200" u="sng" dirty="0">
                <a:hlinkClick r:id="rId23"/>
              </a:rPr>
              <a:t>International Institute </a:t>
            </a:r>
            <a:r>
              <a:rPr lang="en-US" sz="1200" u="sng" dirty="0" smtClean="0">
                <a:hlinkClick r:id="rId23"/>
              </a:rPr>
              <a:t>of</a:t>
            </a:r>
          </a:p>
          <a:p>
            <a:r>
              <a:rPr lang="en-US" sz="1200" u="sng" dirty="0" smtClean="0">
                <a:hlinkClick r:id="rId23"/>
              </a:rPr>
              <a:t>Information </a:t>
            </a:r>
            <a:r>
              <a:rPr lang="en-US" sz="1200" u="sng" dirty="0">
                <a:hlinkClick r:id="rId23"/>
              </a:rPr>
              <a:t>Technology, </a:t>
            </a:r>
            <a:endParaRPr lang="en-US" sz="1200" u="sng" dirty="0" smtClean="0">
              <a:hlinkClick r:id="rId23"/>
            </a:endParaRPr>
          </a:p>
          <a:p>
            <a:r>
              <a:rPr lang="en-US" sz="1200" u="sng" dirty="0" smtClean="0">
                <a:hlinkClick r:id="rId23"/>
              </a:rPr>
              <a:t>Hyderabad</a:t>
            </a:r>
            <a:endParaRPr lang="hu-HU" sz="1200" dirty="0"/>
          </a:p>
        </p:txBody>
      </p:sp>
    </p:spTree>
    <p:extLst>
      <p:ext uri="{BB962C8B-B14F-4D97-AF65-F5344CB8AC3E}">
        <p14:creationId xmlns:p14="http://schemas.microsoft.com/office/powerpoint/2010/main" val="13333894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3646" y="784306"/>
            <a:ext cx="8367852" cy="5452786"/>
          </a:xfrm>
        </p:spPr>
        <p:txBody>
          <a:bodyPr>
            <a:normAutofit/>
          </a:bodyPr>
          <a:lstStyle/>
          <a:p>
            <a:pPr marL="0" indent="0">
              <a:spcBef>
                <a:spcPts val="1200"/>
              </a:spcBef>
              <a:buNone/>
            </a:pPr>
            <a:r>
              <a:rPr lang="en-US" b="1" dirty="0" smtClean="0"/>
              <a:t>Kodiak High School, Alaska</a:t>
            </a:r>
          </a:p>
          <a:p>
            <a:pPr marL="0" indent="0">
              <a:spcBef>
                <a:spcPts val="0"/>
              </a:spcBef>
              <a:buNone/>
            </a:pPr>
            <a:r>
              <a:rPr lang="en-US" dirty="0" smtClean="0"/>
              <a:t>Educator:  Ron </a:t>
            </a:r>
            <a:r>
              <a:rPr lang="en-US" dirty="0" err="1" smtClean="0"/>
              <a:t>Fortunato</a:t>
            </a:r>
            <a:endParaRPr lang="en-US" dirty="0" smtClean="0"/>
          </a:p>
        </p:txBody>
      </p:sp>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pic>
        <p:nvPicPr>
          <p:cNvPr id="2" name="Picture 1" descr="Ron Fortunato Awar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651" y="3103500"/>
            <a:ext cx="2091148" cy="1615887"/>
          </a:xfrm>
          <a:prstGeom prst="rect">
            <a:avLst/>
          </a:prstGeom>
        </p:spPr>
      </p:pic>
      <p:pic>
        <p:nvPicPr>
          <p:cNvPr id="3" name="Picture 2" descr="MentorAlaska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46" y="1466243"/>
            <a:ext cx="3276560" cy="2457420"/>
          </a:xfrm>
          <a:prstGeom prst="rect">
            <a:avLst/>
          </a:prstGeom>
        </p:spPr>
      </p:pic>
      <p:pic>
        <p:nvPicPr>
          <p:cNvPr id="6" name="Picture 5" descr="AlaskaTe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971" y="283906"/>
            <a:ext cx="3759459" cy="2819594"/>
          </a:xfrm>
          <a:prstGeom prst="rect">
            <a:avLst/>
          </a:prstGeom>
        </p:spPr>
      </p:pic>
      <p:sp>
        <p:nvSpPr>
          <p:cNvPr id="7" name="TextBox 6"/>
          <p:cNvSpPr txBox="1"/>
          <p:nvPr/>
        </p:nvSpPr>
        <p:spPr>
          <a:xfrm>
            <a:off x="-45857" y="3940458"/>
            <a:ext cx="8153656" cy="2769989"/>
          </a:xfrm>
          <a:prstGeom prst="rect">
            <a:avLst/>
          </a:prstGeom>
          <a:noFill/>
        </p:spPr>
        <p:txBody>
          <a:bodyPr wrap="square" rtlCol="0">
            <a:spAutoFit/>
          </a:bodyPr>
          <a:lstStyle/>
          <a:p>
            <a:r>
              <a:rPr lang="en-US" dirty="0" smtClean="0"/>
              <a:t>Kodiak </a:t>
            </a:r>
            <a:r>
              <a:rPr lang="en-US" dirty="0"/>
              <a:t>High School’s own site </a:t>
            </a:r>
            <a:r>
              <a:rPr lang="en-US" dirty="0" smtClean="0"/>
              <a:t>:</a:t>
            </a:r>
            <a:endParaRPr lang="en-US" dirty="0"/>
          </a:p>
          <a:p>
            <a:r>
              <a:rPr lang="en-US" sz="1200" dirty="0">
                <a:hlinkClick r:id="rId5"/>
              </a:rPr>
              <a:t>http://www.edlinesites.net/pages/America_Bridge_Project/Europa_Challenge</a:t>
            </a:r>
            <a:endParaRPr lang="en-US" sz="1200" dirty="0"/>
          </a:p>
          <a:p>
            <a:r>
              <a:rPr lang="en-US" dirty="0"/>
              <a:t> </a:t>
            </a:r>
          </a:p>
          <a:p>
            <a:r>
              <a:rPr lang="en-US" dirty="0" smtClean="0"/>
              <a:t>The </a:t>
            </a:r>
            <a:r>
              <a:rPr lang="en-US" i="1" dirty="0" smtClean="0"/>
              <a:t>open </a:t>
            </a:r>
            <a:r>
              <a:rPr lang="en-US" i="1" dirty="0"/>
              <a:t>hardware and software</a:t>
            </a:r>
            <a:r>
              <a:rPr lang="en-US" dirty="0"/>
              <a:t> </a:t>
            </a:r>
            <a:r>
              <a:rPr lang="en-US" b="1" dirty="0"/>
              <a:t>Global Earthquake Forecast System </a:t>
            </a:r>
            <a:r>
              <a:rPr lang="en-US" dirty="0"/>
              <a:t>they generated and are ready to share, is there providing live data, </a:t>
            </a:r>
            <a:r>
              <a:rPr lang="en-US" dirty="0">
                <a:hlinkClick r:id="rId6"/>
              </a:rPr>
              <a:t>http://gefs.trilliumlearning.com/</a:t>
            </a:r>
            <a:r>
              <a:rPr lang="en-US" dirty="0"/>
              <a:t>  </a:t>
            </a:r>
            <a:r>
              <a:rPr lang="en-US" dirty="0" smtClean="0"/>
              <a:t>It identifies </a:t>
            </a:r>
            <a:r>
              <a:rPr lang="en-US" dirty="0"/>
              <a:t>earthquakes several hours to a couple days before the event. Including identifying the location of the earthquake’s hypocenter at depth, all before it happens. </a:t>
            </a:r>
            <a:r>
              <a:rPr lang="en-US" dirty="0" smtClean="0">
                <a:hlinkClick r:id="rId7"/>
              </a:rPr>
              <a:t>www.aWorldBridge.com</a:t>
            </a:r>
            <a:endParaRPr lang="en-US" dirty="0"/>
          </a:p>
          <a:p>
            <a:endParaRPr lang="en-US" dirty="0"/>
          </a:p>
        </p:txBody>
      </p:sp>
      <p:sp>
        <p:nvSpPr>
          <p:cNvPr id="13" name="TextBox 12"/>
          <p:cNvSpPr txBox="1"/>
          <p:nvPr/>
        </p:nvSpPr>
        <p:spPr>
          <a:xfrm>
            <a:off x="0" y="0"/>
            <a:ext cx="4344759" cy="830997"/>
          </a:xfrm>
          <a:prstGeom prst="rect">
            <a:avLst/>
          </a:prstGeom>
          <a:noFill/>
        </p:spPr>
        <p:txBody>
          <a:bodyPr wrap="none" rtlCol="0">
            <a:spAutoFit/>
          </a:bodyPr>
          <a:lstStyle/>
          <a:p>
            <a:r>
              <a:rPr lang="en-US" sz="2400" dirty="0" smtClean="0">
                <a:solidFill>
                  <a:srgbClr val="000000"/>
                </a:solidFill>
              </a:rPr>
              <a:t>Winner of the WWEC 2015</a:t>
            </a:r>
          </a:p>
          <a:p>
            <a:r>
              <a:rPr lang="en-US" sz="2400" dirty="0" smtClean="0">
                <a:solidFill>
                  <a:srgbClr val="FF0000"/>
                </a:solidFill>
              </a:rPr>
              <a:t>First Prize in Academic Track</a:t>
            </a:r>
            <a:endParaRPr lang="en-US" sz="2400" dirty="0">
              <a:solidFill>
                <a:srgbClr val="FF0000"/>
              </a:solidFill>
            </a:endParaRPr>
          </a:p>
        </p:txBody>
      </p:sp>
    </p:spTree>
    <p:extLst>
      <p:ext uri="{BB962C8B-B14F-4D97-AF65-F5344CB8AC3E}">
        <p14:creationId xmlns:p14="http://schemas.microsoft.com/office/powerpoint/2010/main" val="2689924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condPlaceAcademicTrack.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90" r="290"/>
          <a:stretch/>
        </p:blipFill>
        <p:spPr>
          <a:xfrm>
            <a:off x="0" y="0"/>
            <a:ext cx="7916333" cy="3355919"/>
          </a:xfrm>
        </p:spPr>
      </p:pic>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pic>
        <p:nvPicPr>
          <p:cNvPr id="8" name="Picture 7" descr="ThirdPlaceAcademicTr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5919"/>
            <a:ext cx="8142111" cy="4098687"/>
          </a:xfrm>
          <a:prstGeom prst="rect">
            <a:avLst/>
          </a:prstGeom>
        </p:spPr>
      </p:pic>
      <p:sp>
        <p:nvSpPr>
          <p:cNvPr id="13" name="TextBox 12"/>
          <p:cNvSpPr txBox="1"/>
          <p:nvPr/>
        </p:nvSpPr>
        <p:spPr>
          <a:xfrm>
            <a:off x="4993555" y="1989666"/>
            <a:ext cx="4150445" cy="1107996"/>
          </a:xfrm>
          <a:prstGeom prst="rect">
            <a:avLst/>
          </a:prstGeom>
          <a:noFill/>
        </p:spPr>
        <p:txBody>
          <a:bodyPr wrap="none" rtlCol="0">
            <a:spAutoFit/>
          </a:bodyPr>
          <a:lstStyle/>
          <a:p>
            <a:r>
              <a:rPr lang="en-US" sz="2400" dirty="0" smtClean="0">
                <a:solidFill>
                  <a:srgbClr val="FF0000"/>
                </a:solidFill>
              </a:rPr>
              <a:t>Winners of the WWEC 2015</a:t>
            </a:r>
          </a:p>
          <a:p>
            <a:endParaRPr lang="en-US" dirty="0">
              <a:solidFill>
                <a:srgbClr val="FF0000"/>
              </a:solidFill>
            </a:endParaRPr>
          </a:p>
          <a:p>
            <a:r>
              <a:rPr lang="en-US" sz="2400" dirty="0" smtClean="0">
                <a:solidFill>
                  <a:srgbClr val="FF0000"/>
                </a:solidFill>
              </a:rPr>
              <a:t>In Academic Track</a:t>
            </a:r>
            <a:endParaRPr lang="en-US" sz="2400" dirty="0">
              <a:solidFill>
                <a:srgbClr val="FF0000"/>
              </a:solidFill>
            </a:endParaRPr>
          </a:p>
        </p:txBody>
      </p:sp>
    </p:spTree>
    <p:extLst>
      <p:ext uri="{BB962C8B-B14F-4D97-AF65-F5344CB8AC3E}">
        <p14:creationId xmlns:p14="http://schemas.microsoft.com/office/powerpoint/2010/main" val="18908717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rstProfessio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65149"/>
          </a:xfrm>
          <a:prstGeom prst="rect">
            <a:avLst/>
          </a:prstGeom>
        </p:spPr>
      </p:pic>
      <p:sp>
        <p:nvSpPr>
          <p:cNvPr id="4" name="Footer Placeholder 3"/>
          <p:cNvSpPr>
            <a:spLocks noGrp="1"/>
          </p:cNvSpPr>
          <p:nvPr>
            <p:ph type="ftr" sz="quarter" idx="11"/>
          </p:nvPr>
        </p:nvSpPr>
        <p:spPr>
          <a:xfrm>
            <a:off x="0" y="6492875"/>
            <a:ext cx="7179733" cy="365125"/>
          </a:xfrm>
        </p:spPr>
        <p:txBody>
          <a:bodyPr/>
          <a:lstStyle/>
          <a:p>
            <a:r>
              <a:rPr lang="en-US" sz="800" b="0" noProof="1"/>
              <a:t>Technology Exploration Interest Group, CEOS WGISS-40 hosted by UK Space Agency, Harwell Oxford, England, UK 28 Sept – 2 Oct, 2015</a:t>
            </a:r>
          </a:p>
        </p:txBody>
      </p:sp>
      <p:pic>
        <p:nvPicPr>
          <p:cNvPr id="6" name="Picture 5" descr="SecondProfessio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 y="2180620"/>
            <a:ext cx="9144000" cy="3872997"/>
          </a:xfrm>
          <a:prstGeom prst="rect">
            <a:avLst/>
          </a:prstGeom>
        </p:spPr>
      </p:pic>
      <p:pic>
        <p:nvPicPr>
          <p:cNvPr id="3" name="Picture 2" descr="ThirdProfessional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3" y="4065149"/>
            <a:ext cx="9136347" cy="5363986"/>
          </a:xfrm>
          <a:prstGeom prst="rect">
            <a:avLst/>
          </a:prstGeom>
        </p:spPr>
      </p:pic>
      <p:sp>
        <p:nvSpPr>
          <p:cNvPr id="13" name="TextBox 12"/>
          <p:cNvSpPr txBox="1"/>
          <p:nvPr/>
        </p:nvSpPr>
        <p:spPr>
          <a:xfrm>
            <a:off x="5007665" y="5379182"/>
            <a:ext cx="4150445" cy="1200328"/>
          </a:xfrm>
          <a:prstGeom prst="rect">
            <a:avLst/>
          </a:prstGeom>
          <a:noFill/>
        </p:spPr>
        <p:txBody>
          <a:bodyPr wrap="none" rtlCol="0">
            <a:spAutoFit/>
          </a:bodyPr>
          <a:lstStyle/>
          <a:p>
            <a:r>
              <a:rPr lang="en-US" sz="2400" dirty="0" smtClean="0">
                <a:solidFill>
                  <a:srgbClr val="FF0000"/>
                </a:solidFill>
              </a:rPr>
              <a:t>Winners of the WWEC 2015</a:t>
            </a:r>
          </a:p>
          <a:p>
            <a:endParaRPr lang="en-US" sz="2400" dirty="0">
              <a:solidFill>
                <a:srgbClr val="FF0000"/>
              </a:solidFill>
            </a:endParaRPr>
          </a:p>
          <a:p>
            <a:r>
              <a:rPr lang="en-US" sz="2400" dirty="0" smtClean="0">
                <a:solidFill>
                  <a:srgbClr val="FF0000"/>
                </a:solidFill>
              </a:rPr>
              <a:t>Professional Track</a:t>
            </a:r>
            <a:endParaRPr lang="en-US" sz="2400" dirty="0">
              <a:solidFill>
                <a:srgbClr val="FF0000"/>
              </a:solidFill>
            </a:endParaRPr>
          </a:p>
        </p:txBody>
      </p:sp>
    </p:spTree>
    <p:extLst>
      <p:ext uri="{BB962C8B-B14F-4D97-AF65-F5344CB8AC3E}">
        <p14:creationId xmlns:p14="http://schemas.microsoft.com/office/powerpoint/2010/main" val="28277465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9553</TotalTime>
  <Words>1764</Words>
  <Application>Microsoft Macintosh PowerPoint</Application>
  <PresentationFormat>On-screen Show (4:3)</PresentationFormat>
  <Paragraphs>231</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Plaza</vt:lpstr>
      <vt:lpstr>Custom Design</vt:lpstr>
      <vt:lpstr>NASA WWEC 2015  3rd World Wind Europa Challenge for apps using NASA’s open source platform </vt:lpstr>
      <vt:lpstr>PowerPoint Presentation</vt:lpstr>
      <vt:lpstr>PowerPoint Presentation</vt:lpstr>
      <vt:lpstr>PowerPoint Presentation</vt:lpstr>
      <vt:lpstr>The NASA WWEC 2015 Evaluation criteria with max scores allocated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for your attention!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GSDI Liaison Report September 2012</dc:title>
  <dc:subject/>
  <dc:creator>Gabor Remetey</dc:creator>
  <cp:keywords/>
  <dc:description/>
  <cp:lastModifiedBy>Gabor Remetey</cp:lastModifiedBy>
  <cp:revision>717</cp:revision>
  <dcterms:created xsi:type="dcterms:W3CDTF">2011-05-11T21:00:58Z</dcterms:created>
  <dcterms:modified xsi:type="dcterms:W3CDTF">2015-09-30T14:53:17Z</dcterms:modified>
  <cp:category/>
</cp:coreProperties>
</file>