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32"/>
  </p:notesMasterIdLst>
  <p:handoutMasterIdLst>
    <p:handoutMasterId r:id="rId33"/>
  </p:handoutMasterIdLst>
  <p:sldIdLst>
    <p:sldId id="341" r:id="rId2"/>
    <p:sldId id="394" r:id="rId3"/>
    <p:sldId id="383" r:id="rId4"/>
    <p:sldId id="425" r:id="rId5"/>
    <p:sldId id="403" r:id="rId6"/>
    <p:sldId id="416" r:id="rId7"/>
    <p:sldId id="420" r:id="rId8"/>
    <p:sldId id="421" r:id="rId9"/>
    <p:sldId id="408" r:id="rId10"/>
    <p:sldId id="409" r:id="rId11"/>
    <p:sldId id="410" r:id="rId12"/>
    <p:sldId id="426" r:id="rId13"/>
    <p:sldId id="430" r:id="rId14"/>
    <p:sldId id="393" r:id="rId15"/>
    <p:sldId id="422" r:id="rId16"/>
    <p:sldId id="385" r:id="rId17"/>
    <p:sldId id="429" r:id="rId18"/>
    <p:sldId id="432" r:id="rId19"/>
    <p:sldId id="396" r:id="rId20"/>
    <p:sldId id="395" r:id="rId21"/>
    <p:sldId id="391" r:id="rId22"/>
    <p:sldId id="392" r:id="rId23"/>
    <p:sldId id="431" r:id="rId24"/>
    <p:sldId id="413" r:id="rId25"/>
    <p:sldId id="415" r:id="rId26"/>
    <p:sldId id="427" r:id="rId27"/>
    <p:sldId id="428" r:id="rId28"/>
    <p:sldId id="388" r:id="rId29"/>
    <p:sldId id="389" r:id="rId30"/>
    <p:sldId id="390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39" autoAdjust="0"/>
  </p:normalViewPr>
  <p:slideViewPr>
    <p:cSldViewPr snapToGrid="0" snapToObjects="1">
      <p:cViewPr>
        <p:scale>
          <a:sx n="100" d="100"/>
          <a:sy n="100" d="100"/>
        </p:scale>
        <p:origin x="-1040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7720A-D000-43EF-9D0F-3604A1A39101}" type="datetime1">
              <a:rPr lang="en-US" altLang="en-US"/>
              <a:pPr>
                <a:defRPr/>
              </a:pPr>
              <a:t>9/30/15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18147-AD49-456F-8F0A-F5E463C79E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882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DD57E-5966-424B-A41C-3A8A133F67A4}" type="datetime1">
              <a:rPr lang="en-US" altLang="en-US"/>
              <a:pPr>
                <a:defRPr/>
              </a:pPr>
              <a:t>9/30/15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FD23CB-1919-408B-9EF9-D49AA75399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85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DIF10 Tool: </a:t>
            </a:r>
            <a:r>
              <a:rPr lang="en-US" dirty="0" err="1" smtClean="0"/>
              <a:t>QAtool</a:t>
            </a:r>
            <a:r>
              <a:rPr lang="en-US" dirty="0" smtClean="0"/>
              <a:t> </a:t>
            </a:r>
            <a:r>
              <a:rPr lang="en-US" dirty="0" err="1" smtClean="0"/>
              <a:t>CrossWalk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87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DIF10 Tool: </a:t>
            </a:r>
            <a:r>
              <a:rPr lang="en-US" dirty="0" err="1" smtClean="0"/>
              <a:t>QAtool</a:t>
            </a:r>
            <a:r>
              <a:rPr lang="en-US" dirty="0" smtClean="0"/>
              <a:t> </a:t>
            </a:r>
            <a:r>
              <a:rPr lang="en-US" dirty="0" err="1" smtClean="0"/>
              <a:t>CrossWalk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8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DIF10 Tool: </a:t>
            </a:r>
            <a:r>
              <a:rPr lang="en-US" dirty="0" err="1" smtClean="0"/>
              <a:t>QAtool</a:t>
            </a:r>
            <a:r>
              <a:rPr lang="en-US" dirty="0" smtClean="0"/>
              <a:t> </a:t>
            </a:r>
            <a:r>
              <a:rPr lang="en-US" dirty="0" err="1" smtClean="0"/>
              <a:t>CrossWalk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87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CEOS IDN Web Sites: </a:t>
            </a:r>
            <a:r>
              <a:rPr lang="en-US" dirty="0" smtClean="0"/>
              <a:t>Executive Dashboard August 1, 2014 - August 31,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D72EB-246D-474A-8C94-152BEE8E32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last % different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Asia, North America, Europe, Africa, South America, Australia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gcmdsrv1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Day of Harvest was May 3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11" descr="meat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2364" y="962313"/>
            <a:ext cx="6092891" cy="187483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Science Operations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Status and Plans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236" y="4915045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Stephen Wharton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CMR Monthly Management Meeting</a:t>
            </a:r>
          </a:p>
          <a:p>
            <a:pPr>
              <a:spcBef>
                <a:spcPct val="0"/>
              </a:spcBef>
            </a:pPr>
            <a:fld id="{18A859FF-1913-4E27-8608-5D9B7F33CE4F}" type="datetime1">
              <a:rPr lang="en-US" altLang="en-US" sz="16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1/16/2015</a:t>
            </a:fld>
            <a:endParaRPr lang="en-US" alt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737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rrent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15434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ture 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695422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/>
          <a:lstStyle/>
          <a:p>
            <a:fld id="{C47CB7BB-D6CF-B340-9DAF-F4ED6C7D13F6}" type="datetimeFigureOut">
              <a:rPr lang="en-US" smtClean="0"/>
              <a:pPr/>
              <a:t>9/30/15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3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2A90296-5854-2C43-9D64-6BFA29E1BB20}" type="datetimeFigureOut">
              <a:rPr lang="en-US" smtClean="0"/>
              <a:pPr/>
              <a:t>9/30/15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577714-49D0-DE4F-AC0A-DE571A6DDC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defRPr/>
            </a:pPr>
            <a:endParaRPr lang="en-US" altLang="en-US" sz="15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258763"/>
            <a:ext cx="7396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>
                <a:solidFill>
                  <a:srgbClr val="00256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6E5BB1-BC31-4730-8B8E-85CCCD5F51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4" descr="meatba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idn.ceos.org/idn-resources/stats_ceos_dif_count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gcmddemo.gsfc.nasa.gov/DocumentBuilder/defaultDif10/guide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sfc-gcmduso@mail.nasa.gov" TargetMode="External"/><Relationship Id="rId4" Type="http://schemas.openxmlformats.org/officeDocument/2006/relationships/hyperlink" Target="mailto:Michael.P.Morahan@nasa.gov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cmddemo.gsfc.nasa.gov/DocumentBuilder/Home.do?MetadataType=7" TargetMode="Externa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dn.ceos.org/idn-resources/idn-resources/connect/services" TargetMode="External"/><Relationship Id="rId4" Type="http://schemas.openxmlformats.org/officeDocument/2006/relationships/hyperlink" Target="mailto:ceos-idn-docbuilder@lists.nasa.gov" TargetMode="External"/><Relationship Id="rId5" Type="http://schemas.openxmlformats.org/officeDocument/2006/relationships/hyperlink" Target="mailto:ceos-idn-interop@lists.nasa.gov" TargetMode="External"/><Relationship Id="rId6" Type="http://schemas.openxmlformats.org/officeDocument/2006/relationships/hyperlink" Target="mailto:gsfc-gcmduso@mail.nasa.gov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dn.ceos.org/idn-resources/Interop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207963" y="1057275"/>
            <a:ext cx="8531225" cy="1874838"/>
          </a:xfrm>
        </p:spPr>
        <p:txBody>
          <a:bodyPr anchor="t"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WGISS-40: IDN Report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238" y="5070475"/>
            <a:ext cx="5988050" cy="10937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Michael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Morahan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WGISS-40 Fall meeting / </a:t>
            </a:r>
            <a:r>
              <a:rPr lang="en-US" altLang="en-US" sz="1600" dirty="0" smtClean="0">
                <a:solidFill>
                  <a:srgbClr val="000000"/>
                </a:solidFill>
              </a:rPr>
              <a:t>Harwell</a:t>
            </a:r>
            <a:r>
              <a:rPr lang="en-US" altLang="en-US" sz="1600" dirty="0" smtClean="0">
                <a:solidFill>
                  <a:srgbClr val="000000"/>
                </a:solidFill>
              </a:rPr>
              <a:t>, </a:t>
            </a:r>
            <a:r>
              <a:rPr lang="en-US" altLang="en-US" sz="1600" dirty="0" smtClean="0">
                <a:solidFill>
                  <a:srgbClr val="000000"/>
                </a:solidFill>
              </a:rPr>
              <a:t>United Kingdom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2015-10-01</a:t>
            </a:r>
          </a:p>
        </p:txBody>
      </p:sp>
    </p:spTree>
    <p:extLst>
      <p:ext uri="{BB962C8B-B14F-4D97-AF65-F5344CB8AC3E}">
        <p14:creationId xmlns:p14="http://schemas.microsoft.com/office/powerpoint/2010/main" val="3047143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300" y="258763"/>
            <a:ext cx="8267700" cy="501650"/>
          </a:xfrm>
        </p:spPr>
        <p:txBody>
          <a:bodyPr/>
          <a:lstStyle/>
          <a:p>
            <a:r>
              <a:rPr lang="en-US" sz="3200" dirty="0" smtClean="0"/>
              <a:t>Number of New IDN Metadata Records 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10</a:t>
            </a:fld>
            <a:endParaRPr lang="en-US" altLang="en-US" sz="1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769" y="35814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6334" y="6539468"/>
            <a:ext cx="100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Months</a:t>
            </a:r>
            <a:endParaRPr lang="en-US" b="1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/>
          <a:stretch/>
        </p:blipFill>
        <p:spPr>
          <a:xfrm>
            <a:off x="746775" y="1371599"/>
            <a:ext cx="8165592" cy="5176437"/>
          </a:xfrm>
        </p:spPr>
      </p:pic>
    </p:spTree>
    <p:extLst>
      <p:ext uri="{BB962C8B-B14F-4D97-AF65-F5344CB8AC3E}">
        <p14:creationId xmlns:p14="http://schemas.microsoft.com/office/powerpoint/2010/main" val="288064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Number of IDN Records Updated </a:t>
            </a:r>
            <a:endParaRPr lang="en-US" sz="32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11</a:t>
            </a:fld>
            <a:endParaRPr lang="en-US" altLang="en-US" sz="1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334" y="6501368"/>
            <a:ext cx="100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7369" y="36957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DIFs</a:t>
            </a:r>
            <a:endParaRPr lang="en-US" b="1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743174" y="1384299"/>
            <a:ext cx="8079638" cy="5134173"/>
          </a:xfrm>
        </p:spPr>
      </p:pic>
    </p:spTree>
    <p:extLst>
      <p:ext uri="{BB962C8B-B14F-4D97-AF65-F5344CB8AC3E}">
        <p14:creationId xmlns:p14="http://schemas.microsoft.com/office/powerpoint/2010/main" val="350852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47597" y="774698"/>
            <a:ext cx="7454541" cy="44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497577"/>
            <a:ext cx="9144000" cy="4495800"/>
          </a:xfrm>
        </p:spPr>
        <p:txBody>
          <a:bodyPr/>
          <a:lstStyle/>
          <a:p>
            <a:r>
              <a:rPr lang="en-US" b="0" dirty="0" smtClean="0"/>
              <a:t>Stats:</a:t>
            </a:r>
          </a:p>
          <a:p>
            <a:pPr lvl="2"/>
            <a:r>
              <a:rPr lang="en-US" b="0" dirty="0" smtClean="0"/>
              <a:t>CEOS DIF counts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Parameters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</a:t>
            </a:r>
            <a:r>
              <a:rPr lang="en-US" b="0" dirty="0" err="1" smtClean="0"/>
              <a:t>Source_Name</a:t>
            </a:r>
            <a:r>
              <a:rPr lang="en-US" b="0" dirty="0" smtClean="0"/>
              <a:t> Bucket (Platform Type)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</a:t>
            </a:r>
            <a:r>
              <a:rPr lang="en-US" b="0" dirty="0" err="1" smtClean="0"/>
              <a:t>IDN_Node</a:t>
            </a:r>
            <a:endParaRPr lang="en-US" b="0" dirty="0" smtClean="0"/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Data Center</a:t>
            </a:r>
          </a:p>
          <a:p>
            <a:pPr lvl="2"/>
            <a:endParaRPr lang="en-US" b="0" dirty="0" smtClean="0"/>
          </a:p>
          <a:p>
            <a:pPr algn="just"/>
            <a:r>
              <a:rPr lang="en-US" b="0" dirty="0" smtClean="0">
                <a:hlinkClick r:id="rId3"/>
              </a:rPr>
              <a:t>http://idn.ceos.org/idn-resources/stats_ceos_dif_count.pdf</a:t>
            </a: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9068" y="269876"/>
            <a:ext cx="7396163" cy="501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rial"/>
                <a:cs typeface="Arial"/>
              </a:rPr>
              <a:t>IDN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Statistics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16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487363" y="1743075"/>
            <a:ext cx="8531225" cy="1874838"/>
          </a:xfrm>
        </p:spPr>
        <p:txBody>
          <a:bodyPr anchor="t"/>
          <a:lstStyle/>
          <a:p>
            <a:r>
              <a:rPr lang="en-US" b="0" dirty="0" smtClean="0"/>
              <a:t>Continuity </a:t>
            </a:r>
            <a:r>
              <a:rPr lang="en-US" b="0" dirty="0"/>
              <a:t>of Support for IDN</a:t>
            </a:r>
          </a:p>
        </p:txBody>
      </p:sp>
    </p:spTree>
    <p:extLst>
      <p:ext uri="{BB962C8B-B14F-4D97-AF65-F5344CB8AC3E}">
        <p14:creationId xmlns:p14="http://schemas.microsoft.com/office/powerpoint/2010/main" val="3937600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269876"/>
            <a:ext cx="7396163" cy="501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Continuity of Support for </a:t>
            </a:r>
            <a:r>
              <a:rPr lang="en-US" sz="3200" dirty="0" smtClean="0"/>
              <a:t>IDN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93700" y="1379542"/>
            <a:ext cx="8356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-107" charset="0"/>
              <a:buChar char="•"/>
            </a:pPr>
            <a:r>
              <a:rPr lang="en-US" sz="2400" dirty="0" smtClean="0"/>
              <a:t>No Changes (during </a:t>
            </a:r>
            <a:r>
              <a:rPr lang="en-US" altLang="en-US" sz="2400" dirty="0" smtClean="0"/>
              <a:t>Common </a:t>
            </a:r>
            <a:r>
              <a:rPr lang="en-US" altLang="en-US" sz="2400" dirty="0"/>
              <a:t>Metadata Repository </a:t>
            </a:r>
            <a:r>
              <a:rPr lang="en-US" altLang="en-US" sz="2400" dirty="0" smtClean="0"/>
              <a:t>(</a:t>
            </a:r>
            <a:r>
              <a:rPr lang="en-US" sz="2400" dirty="0" smtClean="0"/>
              <a:t>CMR) transition):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200" dirty="0" smtClean="0"/>
              <a:t>Keyword </a:t>
            </a:r>
            <a:r>
              <a:rPr lang="en-US" sz="2200" dirty="0"/>
              <a:t>Management System (KMS</a:t>
            </a:r>
            <a:r>
              <a:rPr lang="en-US" sz="2200" dirty="0" smtClean="0"/>
              <a:t>)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200" dirty="0" smtClean="0"/>
              <a:t>Catalog </a:t>
            </a:r>
            <a:r>
              <a:rPr lang="en-US" sz="2200" dirty="0"/>
              <a:t>Services for the Web (CSW)</a:t>
            </a:r>
            <a:endParaRPr lang="en-US" sz="2200" dirty="0">
              <a:latin typeface="Arial"/>
              <a:cs typeface="Arial"/>
            </a:endParaRPr>
          </a:p>
          <a:p>
            <a:pPr marL="285750" indent="-285750">
              <a:buFont typeface="Arial" pitchFamily="-107" charset="0"/>
              <a:buChar char="•"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93700" y="3586163"/>
            <a:ext cx="816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39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04" y="282327"/>
            <a:ext cx="8140700" cy="501650"/>
          </a:xfrm>
        </p:spPr>
        <p:txBody>
          <a:bodyPr/>
          <a:lstStyle/>
          <a:p>
            <a:pPr marL="457200"/>
            <a:r>
              <a:rPr lang="en-US" dirty="0" smtClean="0"/>
              <a:t>GCMD </a:t>
            </a:r>
            <a:r>
              <a:rPr lang="en-US" dirty="0"/>
              <a:t>Planned </a:t>
            </a:r>
            <a:r>
              <a:rPr lang="en-US" dirty="0" smtClean="0"/>
              <a:t>Keyword Releases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97313"/>
              </p:ext>
            </p:extLst>
          </p:nvPr>
        </p:nvGraphicFramePr>
        <p:xfrm>
          <a:off x="712707" y="1974525"/>
          <a:ext cx="7866897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299"/>
                <a:gridCol w="2622299"/>
                <a:gridCol w="2622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Science Keyword Release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Science Keyword Topics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Version 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(Land Surface and Atmosphere)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8000"/>
                          </a:solidFill>
                        </a:rPr>
                        <a:t>(March</a:t>
                      </a:r>
                      <a:r>
                        <a:rPr lang="en-GB" sz="1800" b="0" baseline="0" dirty="0" smtClean="0">
                          <a:solidFill>
                            <a:srgbClr val="008000"/>
                          </a:solidFill>
                        </a:rPr>
                        <a:t> 2015</a:t>
                      </a:r>
                      <a:r>
                        <a:rPr lang="en-GB" sz="1800" b="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Version 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(Atmosphere, Ecosystem, and Terrestrial Hydrosphere)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March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Version 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(Water Vapor, Water Quality/Chemistry, and Ecosystems)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September 2016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78804" y="5780505"/>
            <a:ext cx="459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*Send </a:t>
            </a:r>
            <a:r>
              <a:rPr lang="en-US" dirty="0"/>
              <a:t>proposed changes for 8.3 by April 16</a:t>
            </a:r>
          </a:p>
        </p:txBody>
      </p:sp>
    </p:spTree>
    <p:extLst>
      <p:ext uri="{BB962C8B-B14F-4D97-AF65-F5344CB8AC3E}">
        <p14:creationId xmlns:p14="http://schemas.microsoft.com/office/powerpoint/2010/main" val="22149944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92679"/>
            <a:ext cx="8140700" cy="567221"/>
          </a:xfrm>
          <a:ln>
            <a:noFill/>
          </a:ln>
        </p:spPr>
        <p:txBody>
          <a:bodyPr/>
          <a:lstStyle/>
          <a:p>
            <a:r>
              <a:rPr lang="en-US" sz="3200" dirty="0" smtClean="0"/>
              <a:t>IDN Beta Site: “Sort” Options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Picture 4" descr="Sor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9144000" cy="4972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896100" y="2565400"/>
            <a:ext cx="2001497" cy="19939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00" y="2156936"/>
            <a:ext cx="21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Sort Options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56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487363" y="1743075"/>
            <a:ext cx="8531225" cy="1874838"/>
          </a:xfrm>
        </p:spPr>
        <p:txBody>
          <a:bodyPr anchor="t"/>
          <a:lstStyle/>
          <a:p>
            <a:r>
              <a:rPr lang="en-US" b="0" dirty="0"/>
              <a:t>What’s Changing in the IDN</a:t>
            </a:r>
          </a:p>
        </p:txBody>
      </p:sp>
    </p:spTree>
    <p:extLst>
      <p:ext uri="{BB962C8B-B14F-4D97-AF65-F5344CB8AC3E}">
        <p14:creationId xmlns:p14="http://schemas.microsoft.com/office/powerpoint/2010/main" val="2991213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269876"/>
            <a:ext cx="8144932" cy="501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H</a:t>
            </a:r>
            <a:r>
              <a:rPr lang="en-US" sz="3200" dirty="0" smtClean="0"/>
              <a:t>ow </a:t>
            </a:r>
            <a:r>
              <a:rPr lang="en-US" sz="3200" dirty="0"/>
              <a:t>IDN will work with the CMR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77800" y="1392242"/>
            <a:ext cx="889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IDN </a:t>
            </a:r>
            <a:r>
              <a:rPr lang="en-US" sz="2400" dirty="0">
                <a:latin typeface="Helvetica Neue"/>
                <a:cs typeface="Helvetica Neue"/>
              </a:rPr>
              <a:t>records would eventually move to the CMR 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200" dirty="0" smtClean="0">
                <a:latin typeface="Helvetica Neue"/>
                <a:cs typeface="Helvetica Neue"/>
              </a:rPr>
              <a:t>Transition of metadata </a:t>
            </a:r>
            <a:r>
              <a:rPr lang="en-US" sz="2200" dirty="0">
                <a:latin typeface="Helvetica Neue"/>
                <a:cs typeface="Helvetica Neue"/>
              </a:rPr>
              <a:t>records </a:t>
            </a:r>
            <a:r>
              <a:rPr lang="en-US" sz="2200" dirty="0" smtClean="0">
                <a:latin typeface="Helvetica Neue"/>
                <a:cs typeface="Helvetica Neue"/>
              </a:rPr>
              <a:t>to </a:t>
            </a:r>
            <a:r>
              <a:rPr lang="en-US" sz="2200" dirty="0">
                <a:latin typeface="Helvetica Neue"/>
                <a:cs typeface="Helvetica Neue"/>
              </a:rPr>
              <a:t>the CMR </a:t>
            </a:r>
            <a:r>
              <a:rPr lang="en-US" sz="2200" dirty="0" smtClean="0">
                <a:latin typeface="Helvetica Neue"/>
                <a:cs typeface="Helvetica Neue"/>
              </a:rPr>
              <a:t>(by November 2015)</a:t>
            </a:r>
            <a:endParaRPr lang="en-US" sz="2200" dirty="0">
              <a:latin typeface="Helvetica Neue"/>
              <a:cs typeface="Helvetica Neue"/>
            </a:endParaRP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200" dirty="0">
                <a:latin typeface="Helvetica Neue"/>
                <a:cs typeface="Helvetica Neue"/>
              </a:rPr>
              <a:t>Support </a:t>
            </a:r>
            <a:r>
              <a:rPr lang="en-US" sz="2200" dirty="0" smtClean="0">
                <a:latin typeface="Helvetica Neue"/>
                <a:cs typeface="Helvetica Neue"/>
              </a:rPr>
              <a:t>QA </a:t>
            </a:r>
            <a:r>
              <a:rPr lang="en-US" sz="2200" dirty="0">
                <a:latin typeface="Helvetica Neue"/>
                <a:cs typeface="Helvetica Neue"/>
              </a:rPr>
              <a:t>of CEOS and other non-NASA metadata in the </a:t>
            </a:r>
            <a:r>
              <a:rPr lang="en-US" sz="2200" dirty="0" smtClean="0">
                <a:latin typeface="Helvetica Neue"/>
                <a:cs typeface="Helvetica Neue"/>
              </a:rPr>
              <a:t>CMR</a:t>
            </a:r>
          </a:p>
        </p:txBody>
      </p:sp>
    </p:spTree>
    <p:extLst>
      <p:ext uri="{BB962C8B-B14F-4D97-AF65-F5344CB8AC3E}">
        <p14:creationId xmlns:p14="http://schemas.microsoft.com/office/powerpoint/2010/main" val="509777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Transition: GCMD APIs </a:t>
            </a:r>
            <a:r>
              <a:rPr lang="en-US" sz="3200" dirty="0"/>
              <a:t>to CMR </a:t>
            </a:r>
            <a:r>
              <a:rPr lang="en-US" sz="3200" dirty="0" smtClean="0"/>
              <a:t>APIs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863" y="979761"/>
            <a:ext cx="8445500" cy="5347820"/>
          </a:xfrm>
        </p:spPr>
        <p:txBody>
          <a:bodyPr/>
          <a:lstStyle/>
          <a:p>
            <a:pPr marL="457200" lvl="1" indent="0">
              <a:buNone/>
            </a:pPr>
            <a:endParaRPr lang="en-US" b="0" dirty="0" smtClean="0">
              <a:solidFill>
                <a:srgbClr val="002569"/>
              </a:solidFill>
            </a:endParaRPr>
          </a:p>
          <a:p>
            <a:r>
              <a:rPr lang="en-US" b="0" dirty="0" smtClean="0"/>
              <a:t>Changes (November 2015):</a:t>
            </a:r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 smtClean="0"/>
          </a:p>
          <a:p>
            <a:pPr lvl="1"/>
            <a:endParaRPr lang="en-US" sz="2400" dirty="0"/>
          </a:p>
          <a:p>
            <a:pPr lvl="1"/>
            <a:endParaRPr lang="en-US" b="0" dirty="0" smtClean="0">
              <a:solidFill>
                <a:srgbClr val="002569"/>
              </a:solidFill>
            </a:endParaRPr>
          </a:p>
          <a:p>
            <a:endParaRPr lang="en-US" b="0" dirty="0" smtClean="0">
              <a:solidFill>
                <a:srgbClr val="00256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72299"/>
              </p:ext>
            </p:extLst>
          </p:nvPr>
        </p:nvGraphicFramePr>
        <p:xfrm>
          <a:off x="1003300" y="2019300"/>
          <a:ext cx="609600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Decommissioned API: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</a:t>
                      </a:r>
                      <a:r>
                        <a:rPr lang="en-US" baseline="0" dirty="0" smtClean="0"/>
                        <a:t> to the following: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Metadata Web Service</a:t>
                      </a:r>
                    </a:p>
                    <a:p>
                      <a:pPr algn="ctr"/>
                      <a:r>
                        <a:rPr lang="en-US" dirty="0" smtClean="0"/>
                        <a:t>(MWS) API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CMR Search API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GCMD OpenSearch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CMR OpenSearch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547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WGISS-39 </a:t>
            </a:r>
            <a:r>
              <a:rPr lang="en-US" b="0" dirty="0"/>
              <a:t>Action Item </a:t>
            </a:r>
            <a:r>
              <a:rPr lang="en-US" b="0" dirty="0" smtClean="0"/>
              <a:t>Review</a:t>
            </a:r>
          </a:p>
          <a:p>
            <a:pPr lvl="1"/>
            <a:r>
              <a:rPr lang="en-GB" b="0" dirty="0"/>
              <a:t>Action WGISS-39-</a:t>
            </a:r>
            <a:r>
              <a:rPr lang="en-GB" b="0" dirty="0" smtClean="0"/>
              <a:t>19 and </a:t>
            </a:r>
            <a:r>
              <a:rPr lang="en-GB" b="0" dirty="0"/>
              <a:t>WGISS-39-19</a:t>
            </a:r>
            <a:endParaRPr lang="en-US" b="0" dirty="0" smtClean="0"/>
          </a:p>
          <a:p>
            <a:r>
              <a:rPr lang="en-US" b="0" dirty="0" smtClean="0"/>
              <a:t>IDN </a:t>
            </a:r>
            <a:r>
              <a:rPr lang="en-US" b="0" dirty="0"/>
              <a:t>Usage/</a:t>
            </a:r>
            <a:r>
              <a:rPr lang="en-US" b="0" dirty="0" smtClean="0"/>
              <a:t>Metrics</a:t>
            </a:r>
          </a:p>
          <a:p>
            <a:r>
              <a:rPr lang="en-US" b="0" dirty="0"/>
              <a:t>Continuity of Support for </a:t>
            </a:r>
            <a:r>
              <a:rPr lang="en-US" b="0" dirty="0" smtClean="0"/>
              <a:t>IDN</a:t>
            </a:r>
          </a:p>
          <a:p>
            <a:r>
              <a:rPr lang="en-US" b="0" dirty="0" smtClean="0"/>
              <a:t>What’s </a:t>
            </a:r>
            <a:r>
              <a:rPr lang="en-US" b="0" dirty="0"/>
              <a:t>Changing in the </a:t>
            </a:r>
            <a:r>
              <a:rPr lang="en-US" b="0" dirty="0" smtClean="0"/>
              <a:t>IDN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621367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/>
              <a:t>New CMR Provider 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863" y="979761"/>
            <a:ext cx="8445500" cy="5347820"/>
          </a:xfrm>
        </p:spPr>
        <p:txBody>
          <a:bodyPr/>
          <a:lstStyle/>
          <a:p>
            <a:pPr marL="457200" lvl="1" indent="0">
              <a:buNone/>
            </a:pPr>
            <a:endParaRPr lang="en-US" b="0" dirty="0" smtClean="0">
              <a:solidFill>
                <a:srgbClr val="002569"/>
              </a:solidFill>
            </a:endParaRPr>
          </a:p>
          <a:p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All 31 CEOS Members and 24 Associate Members will be assigned their own </a:t>
            </a:r>
            <a:r>
              <a:rPr lang="en-US" b="0" dirty="0" err="1" smtClean="0">
                <a:solidFill>
                  <a:schemeClr val="tx2">
                    <a:lumMod val="75000"/>
                  </a:schemeClr>
                </a:solidFill>
              </a:rPr>
              <a:t>Provider_ID</a:t>
            </a: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 for 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Metadata Search/Ingest </a:t>
            </a: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for CMR.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816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58763"/>
            <a:ext cx="8140700" cy="501650"/>
          </a:xfrm>
        </p:spPr>
        <p:txBody>
          <a:bodyPr/>
          <a:lstStyle/>
          <a:p>
            <a:pPr marL="457200"/>
            <a:r>
              <a:rPr lang="en-US" sz="3200" b="0" dirty="0"/>
              <a:t>Summary list of benefits for using </a:t>
            </a:r>
            <a:r>
              <a:rPr lang="en-US" sz="3200" b="0" dirty="0" smtClean="0"/>
              <a:t>DIF-10 </a:t>
            </a:r>
            <a:endParaRPr lang="en-US" sz="32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96391" y="1366214"/>
            <a:ext cx="8938752" cy="48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/>
            <a:r>
              <a:rPr lang="en-US" b="0" dirty="0" smtClean="0"/>
              <a:t>UMM</a:t>
            </a:r>
            <a:r>
              <a:rPr lang="en-US" b="0" dirty="0"/>
              <a:t>-C c</a:t>
            </a:r>
            <a:r>
              <a:rPr lang="en-US" b="0" dirty="0" smtClean="0"/>
              <a:t>ompliance for the </a:t>
            </a:r>
            <a:r>
              <a:rPr lang="en-US" b="0" dirty="0"/>
              <a:t>Common Metadata </a:t>
            </a:r>
            <a:r>
              <a:rPr lang="en-US" b="0" dirty="0" smtClean="0"/>
              <a:t>Repository.</a:t>
            </a:r>
          </a:p>
          <a:p>
            <a:pPr marL="400050"/>
            <a:r>
              <a:rPr lang="en-US" b="0" dirty="0"/>
              <a:t>Additional compatibility with </a:t>
            </a:r>
            <a:r>
              <a:rPr lang="en-US" b="0" dirty="0" smtClean="0"/>
              <a:t>ISO</a:t>
            </a:r>
          </a:p>
          <a:p>
            <a:pPr marL="400050"/>
            <a:r>
              <a:rPr lang="en-US" b="0" dirty="0" smtClean="0"/>
              <a:t>New Fields to describe the datasets</a:t>
            </a:r>
          </a:p>
          <a:p>
            <a:pPr marL="800100" lvl="1"/>
            <a:r>
              <a:rPr lang="en-US" b="0" dirty="0" err="1" smtClean="0"/>
              <a:t>AdditionalAttribute</a:t>
            </a:r>
            <a:r>
              <a:rPr lang="en-US" b="0" dirty="0" smtClean="0"/>
              <a:t> </a:t>
            </a:r>
          </a:p>
          <a:p>
            <a:pPr marL="800100" lvl="1"/>
            <a:r>
              <a:rPr lang="en-US" b="0" dirty="0" err="1" smtClean="0"/>
              <a:t>ProductLevelId</a:t>
            </a:r>
            <a:r>
              <a:rPr lang="en-US" b="0" dirty="0" smtClean="0"/>
              <a:t> </a:t>
            </a:r>
          </a:p>
          <a:p>
            <a:pPr marL="800100" lvl="1"/>
            <a:r>
              <a:rPr lang="en-US" b="0" dirty="0" smtClean="0"/>
              <a:t>Version</a:t>
            </a:r>
          </a:p>
          <a:p>
            <a:pPr marL="400050"/>
            <a:r>
              <a:rPr lang="en-US" b="0" dirty="0" smtClean="0"/>
              <a:t>Restructured existing fields to better describe the datasets</a:t>
            </a:r>
          </a:p>
          <a:p>
            <a:pPr marL="800100" lvl="1"/>
            <a:r>
              <a:rPr lang="en-US" b="0" dirty="0"/>
              <a:t>Platform &gt; Instrument &gt; Sensor hierarchy</a:t>
            </a:r>
          </a:p>
          <a:p>
            <a:pPr marL="800100" lvl="1"/>
            <a:r>
              <a:rPr lang="en-US" b="0" dirty="0" err="1"/>
              <a:t>PersistentIdentifier</a:t>
            </a:r>
            <a:endParaRPr lang="en-US" b="0" dirty="0"/>
          </a:p>
          <a:p>
            <a:pPr marL="800100" lvl="1"/>
            <a:r>
              <a:rPr lang="en-US" b="0" dirty="0" err="1" smtClean="0"/>
              <a:t>Spatial_Coverage</a:t>
            </a:r>
            <a:endParaRPr lang="en-US" b="0" dirty="0" smtClean="0"/>
          </a:p>
          <a:p>
            <a:pPr marL="400050"/>
            <a:r>
              <a:rPr lang="en-US" b="0" dirty="0" smtClean="0"/>
              <a:t>DIF-</a:t>
            </a:r>
            <a:r>
              <a:rPr lang="en-US" b="0" dirty="0"/>
              <a:t>10 Documentation: </a:t>
            </a:r>
            <a:r>
              <a:rPr lang="en-US" sz="1800" b="0" dirty="0" smtClean="0">
                <a:hlinkClick r:id="rId3"/>
              </a:rPr>
              <a:t>http</a:t>
            </a:r>
            <a:r>
              <a:rPr lang="en-US" sz="1800" b="0" dirty="0">
                <a:hlinkClick r:id="rId3"/>
              </a:rPr>
              <a:t>://gcmddemo.gsfc.nasa.gov/DocumentBuilder/defaultDif10/guide/index.html</a:t>
            </a:r>
            <a:endParaRPr lang="en-US" sz="1800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076838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DIF-10 Translator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863" y="979761"/>
            <a:ext cx="8445500" cy="5347820"/>
          </a:xfrm>
        </p:spPr>
        <p:txBody>
          <a:bodyPr/>
          <a:lstStyle/>
          <a:p>
            <a:pPr marL="457200" lvl="1" indent="0">
              <a:buNone/>
            </a:pPr>
            <a:endParaRPr lang="en-US" b="0" dirty="0" smtClean="0">
              <a:solidFill>
                <a:srgbClr val="002569"/>
              </a:solidFill>
            </a:endParaRPr>
          </a:p>
          <a:p>
            <a:r>
              <a:rPr lang="en-US" b="0" dirty="0" smtClean="0">
                <a:solidFill>
                  <a:srgbClr val="002569"/>
                </a:solidFill>
              </a:rPr>
              <a:t>What it does: </a:t>
            </a:r>
          </a:p>
          <a:p>
            <a:pPr lvl="1"/>
            <a:r>
              <a:rPr lang="en-US" b="0" dirty="0">
                <a:solidFill>
                  <a:srgbClr val="002569"/>
                </a:solidFill>
              </a:rPr>
              <a:t>Converts DIF-9 to DIF-</a:t>
            </a:r>
            <a:r>
              <a:rPr lang="en-US" b="0" dirty="0" smtClean="0">
                <a:solidFill>
                  <a:srgbClr val="002569"/>
                </a:solidFill>
              </a:rPr>
              <a:t>10</a:t>
            </a:r>
            <a:endParaRPr lang="en-US" b="0" dirty="0">
              <a:solidFill>
                <a:srgbClr val="002569"/>
              </a:solidFill>
            </a:endParaRPr>
          </a:p>
          <a:p>
            <a:pPr lvl="1"/>
            <a:r>
              <a:rPr lang="en-US" b="0" dirty="0" smtClean="0">
                <a:solidFill>
                  <a:srgbClr val="002569"/>
                </a:solidFill>
              </a:rPr>
              <a:t>Fills in missing required UMM-C fields where possible </a:t>
            </a:r>
          </a:p>
          <a:p>
            <a:r>
              <a:rPr lang="en-US" b="0" dirty="0" smtClean="0"/>
              <a:t>If </a:t>
            </a:r>
            <a:r>
              <a:rPr lang="en-US" b="0" dirty="0"/>
              <a:t>you are interested in using the translator, please </a:t>
            </a:r>
            <a:r>
              <a:rPr lang="en-US" b="0" dirty="0" smtClean="0"/>
              <a:t>contact </a:t>
            </a:r>
            <a:r>
              <a:rPr lang="en-US" b="0" dirty="0" smtClean="0">
                <a:solidFill>
                  <a:srgbClr val="002569"/>
                </a:solidFill>
              </a:rPr>
              <a:t>GCMD/IDN User services: </a:t>
            </a:r>
            <a:r>
              <a:rPr lang="en-US" b="0" dirty="0">
                <a:latin typeface="Arial"/>
                <a:cs typeface="Arial"/>
                <a:hlinkClick r:id="rId3"/>
              </a:rPr>
              <a:t>gsfc-gcmduso@</a:t>
            </a:r>
            <a:r>
              <a:rPr lang="en-US" b="0" dirty="0" smtClean="0">
                <a:latin typeface="Arial"/>
                <a:cs typeface="Arial"/>
                <a:hlinkClick r:id="rId3"/>
              </a:rPr>
              <a:t>mail.nasa.gov</a:t>
            </a:r>
            <a:r>
              <a:rPr lang="en-US" b="0" dirty="0" smtClean="0">
                <a:latin typeface="Arial"/>
                <a:cs typeface="Arial"/>
              </a:rPr>
              <a:t> or </a:t>
            </a:r>
            <a:r>
              <a:rPr lang="en-US" b="0" dirty="0">
                <a:latin typeface="Arial"/>
                <a:cs typeface="Arial"/>
                <a:hlinkClick r:id="rId4"/>
              </a:rPr>
              <a:t>Michael.P.Morahan@</a:t>
            </a:r>
            <a:r>
              <a:rPr lang="en-US" b="0" dirty="0" smtClean="0">
                <a:latin typeface="Arial"/>
                <a:cs typeface="Arial"/>
                <a:hlinkClick r:id="rId4"/>
              </a:rPr>
              <a:t>nasa.gov</a:t>
            </a:r>
            <a:endParaRPr lang="en-US" b="0" dirty="0" smtClean="0">
              <a:latin typeface="Arial"/>
              <a:cs typeface="Arial"/>
            </a:endParaRPr>
          </a:p>
          <a:p>
            <a:pPr lvl="1"/>
            <a:endParaRPr lang="en-US" sz="2400" dirty="0"/>
          </a:p>
          <a:p>
            <a:pPr lvl="1"/>
            <a:endParaRPr lang="en-US" b="0" dirty="0" smtClean="0">
              <a:solidFill>
                <a:srgbClr val="002569"/>
              </a:solidFill>
            </a:endParaRPr>
          </a:p>
          <a:p>
            <a:endParaRPr lang="en-US" b="0" dirty="0" smtClea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752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docBUILDER-10 Beta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1300" y="1452688"/>
            <a:ext cx="8877300" cy="4236514"/>
          </a:xfrm>
        </p:spPr>
        <p:txBody>
          <a:bodyPr/>
          <a:lstStyle/>
          <a:p>
            <a:r>
              <a:rPr lang="en-US" b="0" dirty="0"/>
              <a:t>P</a:t>
            </a:r>
            <a:r>
              <a:rPr lang="en-US" b="0" dirty="0" smtClean="0"/>
              <a:t>erforms </a:t>
            </a:r>
            <a:r>
              <a:rPr lang="en-US" b="0" dirty="0"/>
              <a:t>same functionality as </a:t>
            </a:r>
            <a:r>
              <a:rPr lang="en-US" b="0" dirty="0" smtClean="0"/>
              <a:t>docBUILDER-9</a:t>
            </a:r>
          </a:p>
          <a:p>
            <a:pPr lvl="1"/>
            <a:r>
              <a:rPr lang="en-US" b="0" dirty="0" smtClean="0"/>
              <a:t>allows </a:t>
            </a:r>
            <a:r>
              <a:rPr lang="en-US" b="0" dirty="0"/>
              <a:t>metadata authors to add (or modify) data set descriptions (DIFs</a:t>
            </a:r>
            <a:r>
              <a:rPr lang="en-US" b="0" dirty="0" smtClean="0"/>
              <a:t>)</a:t>
            </a:r>
          </a:p>
          <a:p>
            <a:r>
              <a:rPr lang="en-US" b="0" dirty="0"/>
              <a:t>W</a:t>
            </a:r>
            <a:r>
              <a:rPr lang="en-US" b="0" dirty="0" smtClean="0"/>
              <a:t>rites </a:t>
            </a:r>
            <a:r>
              <a:rPr lang="en-US" b="0" dirty="0"/>
              <a:t>metadata to the new DIF-10 </a:t>
            </a:r>
            <a:r>
              <a:rPr lang="en-US" b="0" dirty="0" smtClean="0"/>
              <a:t>format, validates, generates </a:t>
            </a:r>
            <a:r>
              <a:rPr lang="en-US" b="0" dirty="0"/>
              <a:t>QA </a:t>
            </a:r>
            <a:r>
              <a:rPr lang="en-US" b="0" dirty="0" smtClean="0"/>
              <a:t>reports, </a:t>
            </a:r>
            <a:r>
              <a:rPr lang="en-US" b="0" dirty="0"/>
              <a:t>and submit DIFs directly to the CMR.</a:t>
            </a:r>
          </a:p>
          <a:p>
            <a:r>
              <a:rPr lang="en-US" b="0" dirty="0" smtClean="0"/>
              <a:t>docBUILDER-10 </a:t>
            </a:r>
            <a:r>
              <a:rPr lang="en-US" b="0" dirty="0" err="1" smtClean="0"/>
              <a:t>Link:</a:t>
            </a:r>
            <a:r>
              <a:rPr lang="en-US" sz="2000" b="0" dirty="0" err="1" smtClean="0">
                <a:hlinkClick r:id="rId2"/>
              </a:rPr>
              <a:t>http</a:t>
            </a:r>
            <a:r>
              <a:rPr lang="en-US" sz="2000" b="0" dirty="0" smtClean="0">
                <a:hlinkClick r:id="rId2"/>
              </a:rPr>
              <a:t>://gcmddemo.gsfc.nasa.gov/DocumentBuilder/Home.do?MetadataType=7</a:t>
            </a:r>
            <a:endParaRPr lang="en-US" sz="1900" b="0" dirty="0" smtClean="0"/>
          </a:p>
          <a:p>
            <a:pPr algn="just"/>
            <a:endParaRPr lang="en-US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96" y="5005207"/>
            <a:ext cx="1828064" cy="8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668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of </a:t>
            </a:r>
            <a:r>
              <a:rPr lang="en-US" dirty="0"/>
              <a:t>d</a:t>
            </a:r>
            <a:r>
              <a:rPr lang="en-US" dirty="0" smtClean="0"/>
              <a:t>ocBUILDER-10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1762" y="1026200"/>
            <a:ext cx="8847138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Enhanced </a:t>
            </a:r>
            <a:r>
              <a:rPr lang="en-US" altLang="en-US" b="0" dirty="0">
                <a:solidFill>
                  <a:schemeClr val="tx1"/>
                </a:solidFill>
                <a:latin typeface="Arial" panose="020B0604020202020204" pitchFamily="34" charset="0"/>
              </a:rPr>
              <a:t>inline QA Assessment of field content, syntax, verification of controlled keywords, and completeness using customized QA </a:t>
            </a:r>
            <a:r>
              <a:rPr lang="en-US" altLang="en-US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rules</a:t>
            </a: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 and export metadata to and from the Common Metadata Repository (CMR).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inline documentation with tool-tips</a:t>
            </a:r>
          </a:p>
          <a:p>
            <a:pPr lvl="0">
              <a:spcBef>
                <a:spcPct val="0"/>
              </a:spcBef>
            </a:pPr>
            <a:r>
              <a:rPr lang="en-US" b="0" dirty="0" smtClean="0"/>
              <a:t>Supports the 8 </a:t>
            </a:r>
            <a:r>
              <a:rPr lang="en-US" b="0" dirty="0"/>
              <a:t>new fields and 16 restructured </a:t>
            </a:r>
            <a:r>
              <a:rPr lang="en-US" b="0" dirty="0" smtClean="0"/>
              <a:t>fields for DIF-10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96" y="4840792"/>
            <a:ext cx="1828064" cy="8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136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254579"/>
            <a:ext cx="8140700" cy="567221"/>
          </a:xfrm>
          <a:ln>
            <a:noFill/>
          </a:ln>
        </p:spPr>
        <p:txBody>
          <a:bodyPr/>
          <a:lstStyle/>
          <a:p>
            <a:r>
              <a:rPr lang="en-US" sz="3200" dirty="0"/>
              <a:t>d</a:t>
            </a:r>
            <a:r>
              <a:rPr lang="en-US" sz="3200" dirty="0" smtClean="0"/>
              <a:t>ocBUILDER-10: Generation/Status Page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5" name="Picture 4" descr="Fill-in_Form_docBUILDER10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/>
          <a:stretch/>
        </p:blipFill>
        <p:spPr>
          <a:xfrm>
            <a:off x="88900" y="1365251"/>
            <a:ext cx="8976360" cy="522679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53309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972732" cy="4864100"/>
          </a:xfrm>
        </p:spPr>
        <p:txBody>
          <a:bodyPr/>
          <a:lstStyle/>
          <a:p>
            <a:pPr>
              <a:spcAft>
                <a:spcPts val="1077"/>
              </a:spcAft>
              <a:buSzPct val="100000"/>
            </a:pPr>
            <a:r>
              <a:rPr lang="en-US" b="0" dirty="0">
                <a:latin typeface="Times New Roman"/>
                <a:cs typeface="Times New Roman"/>
              </a:rPr>
              <a:t>If you want to read </a:t>
            </a:r>
            <a:r>
              <a:rPr lang="en-US" b="0" dirty="0" smtClean="0">
                <a:latin typeface="Times New Roman"/>
                <a:cs typeface="Times New Roman"/>
              </a:rPr>
              <a:t>more</a:t>
            </a:r>
          </a:p>
          <a:p>
            <a:pPr lvl="1">
              <a:spcAft>
                <a:spcPts val="1077"/>
              </a:spcAft>
              <a:buSzPct val="100000"/>
            </a:pPr>
            <a:r>
              <a:rPr lang="en-US" b="0" dirty="0" smtClean="0">
                <a:latin typeface="Times New Roman"/>
                <a:cs typeface="Times New Roman"/>
              </a:rPr>
              <a:t>Release announcements Archive link: </a:t>
            </a:r>
            <a:r>
              <a:rPr lang="en-US" b="0" dirty="0" smtClean="0">
                <a:latin typeface="Times New Roman"/>
                <a:cs typeface="Times New Roman"/>
                <a:hlinkClick r:id="rId2"/>
              </a:rPr>
              <a:t>http://idn.ceos.org/idn-resources/Interop/</a:t>
            </a:r>
            <a:endParaRPr lang="en-US" b="0" dirty="0" smtClean="0">
              <a:latin typeface="Times New Roman"/>
              <a:cs typeface="Times New Roman"/>
            </a:endParaRPr>
          </a:p>
          <a:p>
            <a:pPr lvl="1">
              <a:spcAft>
                <a:spcPts val="1077"/>
              </a:spcAft>
              <a:buSzPct val="100000"/>
            </a:pPr>
            <a:r>
              <a:rPr lang="en-US" b="0" dirty="0">
                <a:latin typeface="Times New Roman"/>
                <a:cs typeface="Times New Roman"/>
              </a:rPr>
              <a:t>Connecting to the Available Services: </a:t>
            </a:r>
            <a:r>
              <a:rPr lang="en-US" b="0" dirty="0">
                <a:latin typeface="Times New Roman"/>
                <a:cs typeface="Times New Roman"/>
                <a:hlinkClick r:id="rId3"/>
              </a:rPr>
              <a:t>http://</a:t>
            </a:r>
            <a:r>
              <a:rPr lang="en-US" b="0" dirty="0" err="1">
                <a:latin typeface="Times New Roman"/>
                <a:cs typeface="Times New Roman"/>
                <a:hlinkClick r:id="rId3"/>
              </a:rPr>
              <a:t>idn.ceos.org</a:t>
            </a:r>
            <a:r>
              <a:rPr lang="en-US" b="0" dirty="0">
                <a:latin typeface="Times New Roman"/>
                <a:cs typeface="Times New Roman"/>
                <a:hlinkClick r:id="rId3"/>
              </a:rPr>
              <a:t>/</a:t>
            </a:r>
            <a:r>
              <a:rPr lang="en-US" b="0" dirty="0" err="1">
                <a:latin typeface="Times New Roman"/>
                <a:cs typeface="Times New Roman"/>
                <a:hlinkClick r:id="rId3"/>
              </a:rPr>
              <a:t>idn</a:t>
            </a:r>
            <a:r>
              <a:rPr lang="en-US" b="0" dirty="0">
                <a:latin typeface="Times New Roman"/>
                <a:cs typeface="Times New Roman"/>
                <a:hlinkClick r:id="rId3"/>
              </a:rPr>
              <a:t>-resources/</a:t>
            </a:r>
            <a:r>
              <a:rPr lang="en-US" b="0" dirty="0" err="1">
                <a:latin typeface="Times New Roman"/>
                <a:cs typeface="Times New Roman"/>
                <a:hlinkClick r:id="rId3"/>
              </a:rPr>
              <a:t>idn</a:t>
            </a:r>
            <a:r>
              <a:rPr lang="en-US" b="0" dirty="0">
                <a:latin typeface="Times New Roman"/>
                <a:cs typeface="Times New Roman"/>
                <a:hlinkClick r:id="rId3"/>
              </a:rPr>
              <a:t>-resources/connect/services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spcAft>
                <a:spcPts val="1077"/>
              </a:spcAft>
              <a:buSzPct val="100000"/>
            </a:pPr>
            <a:r>
              <a:rPr lang="en-US" sz="2400" b="0" dirty="0" smtClean="0">
                <a:latin typeface="Times New Roman"/>
                <a:cs typeface="Times New Roman"/>
              </a:rPr>
              <a:t>Keep up to date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b="0" dirty="0" err="1" smtClean="0">
                <a:latin typeface="Times New Roman"/>
                <a:cs typeface="Times New Roman"/>
              </a:rPr>
              <a:t>docBUILDER</a:t>
            </a:r>
            <a:r>
              <a:rPr lang="en-US" b="0" dirty="0" smtClean="0">
                <a:latin typeface="Times New Roman"/>
                <a:cs typeface="Times New Roman"/>
              </a:rPr>
              <a:t>: News and downtime notifications on metadata authoring tool </a:t>
            </a:r>
            <a:r>
              <a:rPr lang="en-US" sz="2000" b="0" dirty="0" smtClean="0">
                <a:latin typeface="Times New Roman"/>
                <a:cs typeface="Times New Roman"/>
              </a:rPr>
              <a:t>(</a:t>
            </a:r>
            <a:r>
              <a:rPr lang="en-US" sz="2000" b="0" dirty="0" smtClean="0">
                <a:latin typeface="Times New Roman"/>
                <a:cs typeface="Times New Roman"/>
                <a:hlinkClick r:id="rId4"/>
              </a:rPr>
              <a:t>ceos-idn-docbuilder@lists.nasa.gov</a:t>
            </a:r>
            <a:r>
              <a:rPr lang="en-US" sz="2000" b="0" dirty="0" smtClean="0">
                <a:latin typeface="Times New Roman"/>
                <a:cs typeface="Times New Roman"/>
              </a:rPr>
              <a:t>)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b="0" dirty="0" smtClean="0">
                <a:latin typeface="Times New Roman"/>
                <a:cs typeface="Times New Roman"/>
              </a:rPr>
              <a:t>Interoperability </a:t>
            </a:r>
            <a:r>
              <a:rPr lang="en-US" b="0" dirty="0">
                <a:latin typeface="Times New Roman"/>
                <a:cs typeface="Times New Roman"/>
              </a:rPr>
              <a:t>Forum: Release announcements and proposed changes to DIF and SERF </a:t>
            </a:r>
            <a:r>
              <a:rPr lang="en-US" sz="2000" b="0" dirty="0">
                <a:latin typeface="Times New Roman"/>
                <a:cs typeface="Times New Roman"/>
              </a:rPr>
              <a:t>(</a:t>
            </a:r>
            <a:r>
              <a:rPr lang="en-US" sz="2000" b="0" dirty="0">
                <a:latin typeface="Times New Roman"/>
                <a:cs typeface="Times New Roman"/>
                <a:hlinkClick r:id="rId5"/>
              </a:rPr>
              <a:t>ceos-idn-interop@lists.nasa.gov</a:t>
            </a:r>
            <a:r>
              <a:rPr lang="en-US" sz="2000" b="0" dirty="0">
                <a:latin typeface="Times New Roman"/>
                <a:cs typeface="Times New Roman"/>
              </a:rPr>
              <a:t>) </a:t>
            </a:r>
            <a:endParaRPr lang="en-US" sz="2000" b="0" dirty="0" smtClean="0">
              <a:latin typeface="Times New Roman"/>
              <a:cs typeface="Times New Roman"/>
            </a:endParaRP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b="0" dirty="0" smtClean="0">
                <a:latin typeface="Times New Roman"/>
                <a:cs typeface="Times New Roman"/>
              </a:rPr>
              <a:t>Email </a:t>
            </a:r>
            <a:r>
              <a:rPr lang="en-US" b="0" dirty="0">
                <a:latin typeface="Times New Roman"/>
                <a:cs typeface="Times New Roman"/>
              </a:rPr>
              <a:t>notifications (Send email to </a:t>
            </a:r>
            <a:r>
              <a:rPr lang="en-US" b="0" dirty="0">
                <a:latin typeface="Times New Roman"/>
                <a:cs typeface="Times New Roman"/>
                <a:hlinkClick r:id="rId6"/>
              </a:rPr>
              <a:t>gsfc-gcmduso@mail.nasa.gov</a:t>
            </a:r>
            <a:r>
              <a:rPr lang="en-US" b="0" dirty="0">
                <a:latin typeface="Times New Roman"/>
                <a:cs typeface="Times New Roman"/>
              </a:rPr>
              <a:t>  to sign up)</a:t>
            </a:r>
          </a:p>
          <a:p>
            <a:pPr marL="457200" lvl="1" indent="0">
              <a:buSzPct val="8000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2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252133" y="5723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1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445500" cy="4864100"/>
          </a:xfrm>
        </p:spPr>
        <p:txBody>
          <a:bodyPr/>
          <a:lstStyle/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3600" dirty="0" smtClean="0"/>
              <a:t>Questions</a:t>
            </a:r>
            <a:endParaRPr lang="en-US" sz="3600" dirty="0"/>
          </a:p>
          <a:p>
            <a:pPr lvl="1" algn="ctr">
              <a:buNone/>
            </a:pPr>
            <a:endParaRPr lang="en-US" sz="3600" dirty="0" smtClean="0"/>
          </a:p>
          <a:p>
            <a:pPr lvl="1" algn="ctr">
              <a:buNone/>
            </a:pPr>
            <a:r>
              <a:rPr lang="en-US" sz="1800" dirty="0" err="1" smtClean="0"/>
              <a:t>Michael.P.Morahan@nasa.gov</a:t>
            </a: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marL="342900" lvl="1" indent="-342900"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2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4912"/>
            <a:ext cx="8140700" cy="501650"/>
          </a:xfrm>
        </p:spPr>
        <p:txBody>
          <a:bodyPr/>
          <a:lstStyle/>
          <a:p>
            <a:pPr lvl="2"/>
            <a:r>
              <a:rPr lang="en-US" dirty="0"/>
              <a:t>DIF-9 </a:t>
            </a:r>
            <a:r>
              <a:rPr lang="en-US" dirty="0" smtClean="0"/>
              <a:t>fields </a:t>
            </a:r>
            <a:r>
              <a:rPr lang="en-US" dirty="0"/>
              <a:t>now </a:t>
            </a:r>
            <a:r>
              <a:rPr lang="en-US" dirty="0" smtClean="0"/>
              <a:t>required in DIF-10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863" y="1390650"/>
            <a:ext cx="4227512" cy="3333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Entry ID</a:t>
            </a:r>
            <a:br>
              <a:rPr lang="en-US" b="0" dirty="0"/>
            </a:br>
            <a:r>
              <a:rPr lang="en-US" b="0" dirty="0"/>
              <a:t>Entry Title</a:t>
            </a:r>
            <a:br>
              <a:rPr lang="en-US" b="0" dirty="0"/>
            </a:br>
            <a:r>
              <a:rPr lang="en-US" b="0" dirty="0"/>
              <a:t>Summary</a:t>
            </a:r>
            <a:br>
              <a:rPr lang="en-US" b="0" dirty="0"/>
            </a:br>
            <a:r>
              <a:rPr lang="en-US" b="0" dirty="0"/>
              <a:t>Science Keywords</a:t>
            </a:r>
            <a:br>
              <a:rPr lang="en-US" b="0" dirty="0"/>
            </a:br>
            <a:r>
              <a:rPr lang="en-US" b="0" dirty="0">
                <a:solidFill>
                  <a:srgbClr val="FF6600"/>
                </a:solidFill>
              </a:rPr>
              <a:t>Platform</a:t>
            </a:r>
            <a:br>
              <a:rPr lang="en-US" b="0" dirty="0">
                <a:solidFill>
                  <a:srgbClr val="FF6600"/>
                </a:solidFill>
              </a:rPr>
            </a:br>
            <a:r>
              <a:rPr lang="en-US" b="0" dirty="0">
                <a:solidFill>
                  <a:srgbClr val="FF6600"/>
                </a:solidFill>
              </a:rPr>
              <a:t>Platform/Instrument</a:t>
            </a:r>
            <a:br>
              <a:rPr lang="en-US" b="0" dirty="0">
                <a:solidFill>
                  <a:srgbClr val="FF6600"/>
                </a:solidFill>
              </a:rPr>
            </a:br>
            <a:r>
              <a:rPr lang="en-US" b="0" dirty="0">
                <a:solidFill>
                  <a:srgbClr val="FF6600"/>
                </a:solidFill>
              </a:rPr>
              <a:t>Temporal Coverage</a:t>
            </a:r>
            <a:br>
              <a:rPr lang="en-US" b="0" dirty="0">
                <a:solidFill>
                  <a:srgbClr val="FF6600"/>
                </a:solidFill>
              </a:rPr>
            </a:br>
            <a:r>
              <a:rPr lang="en-US" b="0" dirty="0">
                <a:solidFill>
                  <a:srgbClr val="FF6600"/>
                </a:solidFill>
              </a:rPr>
              <a:t>Spatial Coverage</a:t>
            </a:r>
            <a:br>
              <a:rPr lang="en-US" b="0" dirty="0">
                <a:solidFill>
                  <a:srgbClr val="FF6600"/>
                </a:solidFill>
              </a:rPr>
            </a:b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676775" y="1390650"/>
            <a:ext cx="42275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>
                <a:solidFill>
                  <a:srgbClr val="FF6600"/>
                </a:solidFill>
              </a:rPr>
              <a:t>Project</a:t>
            </a:r>
            <a:br>
              <a:rPr lang="en-US" b="0" dirty="0" smtClean="0">
                <a:solidFill>
                  <a:srgbClr val="FF6600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Organization</a:t>
            </a:r>
            <a:r>
              <a:rPr lang="en-US" b="0" dirty="0" smtClean="0">
                <a:solidFill>
                  <a:srgbClr val="FF6600"/>
                </a:solidFill>
              </a:rPr>
              <a:t/>
            </a:r>
            <a:br>
              <a:rPr lang="en-US" b="0" dirty="0" smtClean="0">
                <a:solidFill>
                  <a:srgbClr val="FF6600"/>
                </a:solidFill>
              </a:rPr>
            </a:br>
            <a:r>
              <a:rPr lang="en-US" b="0" dirty="0" smtClean="0">
                <a:solidFill>
                  <a:srgbClr val="FF6600"/>
                </a:solidFill>
              </a:rPr>
              <a:t>Related URL</a:t>
            </a:r>
            <a:br>
              <a:rPr lang="en-US" b="0" dirty="0" smtClean="0">
                <a:solidFill>
                  <a:srgbClr val="FF6600"/>
                </a:solidFill>
              </a:rPr>
            </a:br>
            <a:r>
              <a:rPr lang="en-US" b="0" dirty="0" smtClean="0"/>
              <a:t>Metadata Standard Name</a:t>
            </a:r>
            <a:br>
              <a:rPr lang="en-US" b="0" dirty="0" smtClean="0"/>
            </a:br>
            <a:r>
              <a:rPr lang="en-US" b="0" dirty="0" smtClean="0"/>
              <a:t>Metadata Standard Version</a:t>
            </a:r>
            <a:br>
              <a:rPr lang="en-US" b="0" dirty="0" smtClean="0"/>
            </a:br>
            <a:r>
              <a:rPr lang="en-US" b="0" dirty="0" smtClean="0">
                <a:solidFill>
                  <a:srgbClr val="FF6600"/>
                </a:solidFill>
              </a:rPr>
              <a:t>Metadata Creation Date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solidFill>
                  <a:srgbClr val="FF6600"/>
                </a:solidFill>
              </a:rPr>
              <a:t>Product</a:t>
            </a: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112" y="4879945"/>
            <a:ext cx="5358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Previously not required in the GCMD/IDN DIF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501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4912"/>
            <a:ext cx="8140700" cy="501650"/>
          </a:xfrm>
        </p:spPr>
        <p:txBody>
          <a:bodyPr/>
          <a:lstStyle/>
          <a:p>
            <a:pPr lvl="2"/>
            <a:r>
              <a:rPr lang="en-US" b="0" dirty="0"/>
              <a:t>DIF-10 </a:t>
            </a:r>
            <a:r>
              <a:rPr lang="en-US" b="0" dirty="0" smtClean="0"/>
              <a:t>Changes:</a:t>
            </a:r>
            <a:r>
              <a:rPr lang="en-US" b="0" dirty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400" dirty="0" smtClean="0"/>
              <a:t>New enumeration fields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4743" y="1409700"/>
            <a:ext cx="4227512" cy="3333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SpatialCoverageType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Organization_Type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PlatformType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Duration_Unit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PersistentIdentifierType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>
                <a:solidFill>
                  <a:srgbClr val="FF6600"/>
                </a:solidFill>
              </a:rPr>
              <a:t>MetadataAssociationType</a:t>
            </a: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916488" y="1390650"/>
            <a:ext cx="4227512" cy="27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MetadataAssociationType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PhoneType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smtClean="0"/>
              <a:t>Metadata Standard Name</a:t>
            </a:r>
            <a:br>
              <a:rPr lang="en-US" b="0" dirty="0" smtClean="0"/>
            </a:br>
            <a:r>
              <a:rPr lang="en-US" b="0" dirty="0" err="1" smtClean="0"/>
              <a:t>Metadata_Version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>
                <a:solidFill>
                  <a:srgbClr val="FF6600"/>
                </a:solidFill>
              </a:rPr>
              <a:t>ProductFlag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>
                <a:solidFill>
                  <a:srgbClr val="FF6600"/>
                </a:solidFill>
              </a:rPr>
              <a:t>ProductLevelId</a:t>
            </a:r>
            <a:endParaRPr lang="en-US" b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329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116" y="239307"/>
            <a:ext cx="8022713" cy="501650"/>
          </a:xfrm>
        </p:spPr>
        <p:txBody>
          <a:bodyPr/>
          <a:lstStyle/>
          <a:p>
            <a:r>
              <a:rPr lang="en-US" dirty="0" smtClean="0"/>
              <a:t>WGISS-39 IDN Action Items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164127" y="1433460"/>
            <a:ext cx="8861886" cy="52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Action WGISS-39-18: IDN Interest Group to reword the phrase “create CEOS dataset” </a:t>
            </a:r>
            <a:r>
              <a:rPr lang="en-GB" b="0" dirty="0" smtClean="0"/>
              <a:t>to “Collaborate with IDN” on </a:t>
            </a:r>
            <a:r>
              <a:rPr lang="en-GB" b="0" dirty="0"/>
              <a:t>the </a:t>
            </a:r>
            <a:r>
              <a:rPr lang="en-GB" b="0" dirty="0" smtClean="0"/>
              <a:t>Beta </a:t>
            </a:r>
            <a:r>
              <a:rPr lang="en-GB" b="0" dirty="0"/>
              <a:t>IDN website by WGISS-40</a:t>
            </a:r>
            <a:r>
              <a:rPr lang="en-GB" b="0" dirty="0" smtClean="0"/>
              <a:t>. </a:t>
            </a:r>
            <a:r>
              <a:rPr lang="en-GB" b="0" dirty="0" smtClean="0">
                <a:solidFill>
                  <a:srgbClr val="008000"/>
                </a:solidFill>
              </a:rPr>
              <a:t>Completed</a:t>
            </a:r>
            <a:endParaRPr lang="en-US" b="0" dirty="0" smtClean="0">
              <a:solidFill>
                <a:srgbClr val="008000"/>
              </a:solidFill>
            </a:endParaRPr>
          </a:p>
        </p:txBody>
      </p:sp>
      <p:pic>
        <p:nvPicPr>
          <p:cNvPr id="7" name="Picture 6" descr="IDN_MainPag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9389"/>
          <a:stretch/>
        </p:blipFill>
        <p:spPr>
          <a:xfrm>
            <a:off x="427103" y="2631433"/>
            <a:ext cx="7698967" cy="4198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974116" y="5433090"/>
            <a:ext cx="1155054" cy="55957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796" y="6364590"/>
            <a:ext cx="2229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/>
                <a:cs typeface="Calibri"/>
              </a:rPr>
              <a:t>Revised Phrase Box Link </a:t>
            </a:r>
            <a:endParaRPr lang="en-US"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052428" y="6013904"/>
            <a:ext cx="266700" cy="4023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05513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664487"/>
            <a:ext cx="8140700" cy="501650"/>
          </a:xfrm>
        </p:spPr>
        <p:txBody>
          <a:bodyPr/>
          <a:lstStyle/>
          <a:p>
            <a:pPr lvl="2"/>
            <a:r>
              <a:rPr lang="en-US" b="0" dirty="0" smtClean="0"/>
              <a:t>DIF-10 Changes:</a:t>
            </a:r>
            <a:br>
              <a:rPr lang="en-US" b="0" dirty="0" smtClean="0"/>
            </a:br>
            <a:r>
              <a:rPr lang="en-US" sz="2400" b="0" dirty="0"/>
              <a:t>N</a:t>
            </a:r>
            <a:r>
              <a:rPr lang="en-US" sz="2400" b="0" dirty="0" smtClean="0"/>
              <a:t>ew </a:t>
            </a:r>
            <a:r>
              <a:rPr lang="en-US" sz="2400" b="0" dirty="0"/>
              <a:t>fields</a:t>
            </a:r>
            <a:br>
              <a:rPr lang="en-US" sz="2400" b="0" dirty="0"/>
            </a:b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943470"/>
              </p:ext>
            </p:extLst>
          </p:nvPr>
        </p:nvGraphicFramePr>
        <p:xfrm>
          <a:off x="118174" y="1488337"/>
          <a:ext cx="8937626" cy="478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826"/>
                <a:gridCol w="6261800"/>
              </a:tblGrid>
              <a:tr h="303512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/>
                          <a:cs typeface="Arial"/>
                        </a:rPr>
                        <a:t>Field Name</a:t>
                      </a:r>
                      <a:endParaRPr lang="en-US" sz="1800" b="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/>
                          <a:cs typeface="Arial"/>
                        </a:rPr>
                        <a:t>Field Definition</a:t>
                      </a:r>
                      <a:endParaRPr lang="en-US" sz="1800" b="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Version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 version identifier of the data set.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14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91540" algn="l"/>
                        </a:tabLst>
                        <a:defRPr/>
                      </a:pPr>
                      <a:r>
                        <a:rPr lang="en-US" sz="1800" b="0" i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Version_Description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800" b="0" i="0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 brief description of the differences between one data set version and another version.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Metadata_Association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Describes the metadata associated with the instance of a data set; i.e., the name and other details of input data, data sets associated (in science data terms) with the instance and/or data sets dependent on the collection.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Metadata_Dates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 union of the DIF metadata event date fields with the three ECHO event time fields.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Additional_Attributes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262626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Parameters which further describe the data represented in each granule within a collection.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Product_Level_Id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 product identifier of the data collection.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Collection_Data_Type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Identifies non-science-quality products.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Product_Flag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Specifies the product type of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data. 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6287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116" y="239307"/>
            <a:ext cx="8022713" cy="501650"/>
          </a:xfrm>
        </p:spPr>
        <p:txBody>
          <a:bodyPr/>
          <a:lstStyle/>
          <a:p>
            <a:r>
              <a:rPr lang="en-US" dirty="0" smtClean="0"/>
              <a:t>WGISS-39 IDN Action Items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164127" y="1433460"/>
            <a:ext cx="8861886" cy="52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0" dirty="0" smtClean="0"/>
              <a:t>Action </a:t>
            </a:r>
            <a:r>
              <a:rPr lang="en-GB" b="0" dirty="0"/>
              <a:t>WGISS-39-19: IDN Interest Group to identify alternate terminology for the term “portals” used on the </a:t>
            </a:r>
            <a:r>
              <a:rPr lang="en-GB" b="0" dirty="0" smtClean="0"/>
              <a:t>Beta IDN </a:t>
            </a:r>
            <a:r>
              <a:rPr lang="en-GB" b="0" dirty="0"/>
              <a:t>website by WGISS-40</a:t>
            </a:r>
            <a:r>
              <a:rPr lang="en-GB" b="0" dirty="0" smtClean="0"/>
              <a:t>.</a:t>
            </a:r>
            <a:r>
              <a:rPr lang="en-GB" b="0" dirty="0"/>
              <a:t> </a:t>
            </a:r>
            <a:r>
              <a:rPr lang="en-GB" b="0" dirty="0">
                <a:solidFill>
                  <a:srgbClr val="008000"/>
                </a:solidFill>
              </a:rPr>
              <a:t>Completed</a:t>
            </a:r>
            <a:endParaRPr lang="en-US" b="0" dirty="0">
              <a:solidFill>
                <a:srgbClr val="008000"/>
              </a:solidFill>
            </a:endParaRPr>
          </a:p>
          <a:p>
            <a:endParaRPr lang="en-US" b="0" dirty="0"/>
          </a:p>
        </p:txBody>
      </p:sp>
      <p:pic>
        <p:nvPicPr>
          <p:cNvPr id="6" name="Picture 5" descr="IDN_MainPag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9389"/>
          <a:stretch/>
        </p:blipFill>
        <p:spPr>
          <a:xfrm>
            <a:off x="-674" y="2952265"/>
            <a:ext cx="4892226" cy="2667921"/>
          </a:xfrm>
          <a:prstGeom prst="rect">
            <a:avLst/>
          </a:prstGeom>
        </p:spPr>
      </p:pic>
      <p:pic>
        <p:nvPicPr>
          <p:cNvPr id="7" name="Picture 6" descr="WGISS40_IDN-CEOS-Ageny_holding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9944" r="13685" b="1912"/>
          <a:stretch/>
        </p:blipFill>
        <p:spPr>
          <a:xfrm>
            <a:off x="5075228" y="2965624"/>
            <a:ext cx="4015177" cy="2784020"/>
          </a:xfrm>
          <a:prstGeom prst="rect">
            <a:avLst/>
          </a:prstGeom>
          <a:ln w="28575" cmpd="sng">
            <a:solidFill>
              <a:srgbClr val="207070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1751264" y="4712807"/>
            <a:ext cx="721895" cy="40729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4851" y="4556329"/>
            <a:ext cx="142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/>
                <a:cs typeface="Calibri"/>
              </a:rPr>
              <a:t>Removed Portal Reference</a:t>
            </a:r>
            <a:endParaRPr lang="en-US"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499895" y="5066632"/>
            <a:ext cx="141705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6703934" y="3643912"/>
            <a:ext cx="894008" cy="9583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Arrow Connector 24"/>
          <p:cNvCxnSpPr>
            <a:stCxn id="24" idx="3"/>
            <a:endCxn id="26" idx="1"/>
          </p:cNvCxnSpPr>
          <p:nvPr/>
        </p:nvCxnSpPr>
        <p:spPr bwMode="auto">
          <a:xfrm flipV="1">
            <a:off x="7597942" y="3349164"/>
            <a:ext cx="289426" cy="342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887368" y="2979832"/>
            <a:ext cx="117976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Removed Portal Reference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426200" y="3098800"/>
            <a:ext cx="14611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42689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7" y="889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IDN Site</a:t>
            </a:r>
            <a:br>
              <a:rPr lang="en-US" dirty="0" smtClean="0"/>
            </a:br>
            <a:r>
              <a:rPr lang="en-US" sz="3100" dirty="0" smtClean="0"/>
              <a:t>August 2014 – August 2015</a:t>
            </a:r>
            <a:endParaRPr lang="en-US" sz="3100" dirty="0"/>
          </a:p>
        </p:txBody>
      </p:sp>
      <p:pic>
        <p:nvPicPr>
          <p:cNvPr id="6" name="Content Placeholder 5" descr="Untitled.tif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2144" r="-12144"/>
          <a:stretch>
            <a:fillRect/>
          </a:stretch>
        </p:blipFill>
        <p:spPr>
          <a:xfrm>
            <a:off x="-228600" y="1600200"/>
            <a:ext cx="4038600" cy="4525963"/>
          </a:xfr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5</a:t>
            </a:fld>
            <a:endParaRPr lang="en-US" altLang="en-US" sz="1000" dirty="0">
              <a:latin typeface="Calibri"/>
              <a:cs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9104"/>
              </p:ext>
            </p:extLst>
          </p:nvPr>
        </p:nvGraphicFramePr>
        <p:xfrm>
          <a:off x="3531317" y="2440940"/>
          <a:ext cx="5447582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7383"/>
                <a:gridCol w="901700"/>
                <a:gridCol w="196849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year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+26.36%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Average Daily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+28.29%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Monthly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+22.37%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73,765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+21.59%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+21.57%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08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168810"/>
            <a:ext cx="7313613" cy="584993"/>
          </a:xfrm>
        </p:spPr>
        <p:txBody>
          <a:bodyPr>
            <a:noAutofit/>
          </a:bodyPr>
          <a:lstStyle/>
          <a:p>
            <a:r>
              <a:rPr lang="en-US" sz="3000" dirty="0" smtClean="0"/>
              <a:t>IDN Usage</a:t>
            </a:r>
            <a:br>
              <a:rPr lang="en-US" sz="3000" dirty="0" smtClean="0"/>
            </a:br>
            <a:r>
              <a:rPr lang="en-US" sz="3000" dirty="0" smtClean="0"/>
              <a:t>August </a:t>
            </a:r>
            <a:r>
              <a:rPr lang="en-US" sz="3000" dirty="0"/>
              <a:t>2014 – August 2015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505700" y="28321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28000" y="24722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6</a:t>
            </a:fld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488986" y="1293966"/>
            <a:ext cx="1912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CSW Usage</a:t>
            </a:r>
            <a:endParaRPr lang="en-US" sz="2400" b="1" dirty="0"/>
          </a:p>
          <a:p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60963"/>
              </p:ext>
            </p:extLst>
          </p:nvPr>
        </p:nvGraphicFramePr>
        <p:xfrm>
          <a:off x="676274" y="1823720"/>
          <a:ext cx="7822917" cy="22318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2490"/>
                <a:gridCol w="2024683"/>
                <a:gridCol w="3045744"/>
              </a:tblGrid>
              <a:tr h="56730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 year difference</a:t>
                      </a:r>
                    </a:p>
                  </a:txBody>
                  <a:tcPr/>
                </a:tc>
              </a:tr>
              <a:tr h="3389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Visits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16,944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-61.06%</a:t>
                      </a:r>
                      <a:endParaRPr lang="en-US" dirty="0"/>
                    </a:p>
                  </a:txBody>
                  <a:tcPr/>
                </a:tc>
              </a:tr>
              <a:tr h="3389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Daily Visits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-61.47%</a:t>
                      </a:r>
                      <a:endParaRPr lang="en-US" dirty="0"/>
                    </a:p>
                  </a:txBody>
                  <a:tcPr/>
                </a:tc>
              </a:tr>
              <a:tr h="3389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1,186,406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-28.52%</a:t>
                      </a:r>
                      <a:endParaRPr lang="en-US" dirty="0"/>
                    </a:p>
                  </a:txBody>
                  <a:tcPr/>
                </a:tc>
              </a:tr>
              <a:tr h="567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-28.54%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81884"/>
              </p:ext>
            </p:extLst>
          </p:nvPr>
        </p:nvGraphicFramePr>
        <p:xfrm>
          <a:off x="1955799" y="4920370"/>
          <a:ext cx="493777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8886"/>
                <a:gridCol w="24688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OpenSearch (CWIC)*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Visits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14,900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Daily Visits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41,848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48671" y="4628186"/>
            <a:ext cx="2374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*First year in Production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9027" y="4299927"/>
            <a:ext cx="411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OpenSearch (CWIC) Usage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2639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219610"/>
            <a:ext cx="7313613" cy="584993"/>
          </a:xfrm>
        </p:spPr>
        <p:txBody>
          <a:bodyPr>
            <a:noAutofit/>
          </a:bodyPr>
          <a:lstStyle/>
          <a:p>
            <a:r>
              <a:rPr lang="en-US" sz="3000" dirty="0"/>
              <a:t>IDN Usage by </a:t>
            </a:r>
            <a:r>
              <a:rPr lang="en-US" sz="3000" dirty="0" smtClean="0"/>
              <a:t>Continent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August </a:t>
            </a:r>
            <a:r>
              <a:rPr lang="en-US" sz="3000" dirty="0"/>
              <a:t>2014 – August 2015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226300" y="27432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23833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7</a:t>
            </a:fld>
            <a:endParaRPr lang="en-US" sz="1000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/>
          <a:stretch/>
        </p:blipFill>
        <p:spPr>
          <a:xfrm>
            <a:off x="546100" y="1800102"/>
            <a:ext cx="8021361" cy="4457104"/>
          </a:xfrm>
        </p:spPr>
      </p:pic>
      <p:sp>
        <p:nvSpPr>
          <p:cNvPr id="6" name="TextBox 5"/>
          <p:cNvSpPr txBox="1"/>
          <p:nvPr/>
        </p:nvSpPr>
        <p:spPr>
          <a:xfrm>
            <a:off x="6235700" y="2819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8960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9167" y="35306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1478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2000" y="28437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6480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3611" y="2558534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4095234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1085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433756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1492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8200" y="6206406"/>
            <a:ext cx="2899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*Not able to identify 12346 visitors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3418" y="1405370"/>
            <a:ext cx="4031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Visits (Total Visits=35,556)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4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6910"/>
            <a:ext cx="7313613" cy="584993"/>
          </a:xfrm>
        </p:spPr>
        <p:txBody>
          <a:bodyPr>
            <a:noAutofit/>
          </a:bodyPr>
          <a:lstStyle/>
          <a:p>
            <a:r>
              <a:rPr lang="en-US" sz="3000" dirty="0"/>
              <a:t>IDN Usage by Country</a:t>
            </a:r>
            <a:br>
              <a:rPr lang="en-US" sz="3000" dirty="0"/>
            </a:br>
            <a:r>
              <a:rPr lang="en-US" sz="3000" dirty="0"/>
              <a:t>August 2014 – August 2015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505700" y="28321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28000" y="24722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8</a:t>
            </a:fld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" y="1392267"/>
            <a:ext cx="8881110" cy="4440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7969" y="5013614"/>
            <a:ext cx="2485174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Top 10 Countries:</a:t>
            </a:r>
          </a:p>
          <a:p>
            <a:r>
              <a:rPr lang="en-US" sz="1600" dirty="0"/>
              <a:t>1. United States  </a:t>
            </a:r>
          </a:p>
          <a:p>
            <a:r>
              <a:rPr lang="en-US" sz="1600" dirty="0"/>
              <a:t>2. India  </a:t>
            </a:r>
          </a:p>
          <a:p>
            <a:r>
              <a:rPr lang="en-US" sz="1600" dirty="0"/>
              <a:t>3. Korea, Republic of  </a:t>
            </a:r>
          </a:p>
          <a:p>
            <a:r>
              <a:rPr lang="en-US" sz="1600" dirty="0"/>
              <a:t>4. China  </a:t>
            </a:r>
          </a:p>
          <a:p>
            <a:r>
              <a:rPr lang="en-US" sz="1600" dirty="0"/>
              <a:t>5. </a:t>
            </a:r>
            <a:r>
              <a:rPr lang="en-US" sz="1600" dirty="0" smtClean="0"/>
              <a:t>Canada</a:t>
            </a:r>
          </a:p>
          <a:p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67743" y="5013614"/>
            <a:ext cx="2373120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6</a:t>
            </a:r>
            <a:r>
              <a:rPr lang="en-US" sz="1600" dirty="0"/>
              <a:t>. Iran  </a:t>
            </a:r>
          </a:p>
          <a:p>
            <a:r>
              <a:rPr lang="en-US" sz="1600" dirty="0" smtClean="0"/>
              <a:t> 7</a:t>
            </a:r>
            <a:r>
              <a:rPr lang="en-US" sz="1600" dirty="0"/>
              <a:t>. </a:t>
            </a:r>
            <a:r>
              <a:rPr lang="en-US" sz="1600" dirty="0" smtClean="0"/>
              <a:t>United Kingdom</a:t>
            </a:r>
            <a:r>
              <a:rPr lang="en-US" sz="1600" dirty="0"/>
              <a:t> </a:t>
            </a:r>
          </a:p>
          <a:p>
            <a:r>
              <a:rPr lang="en-US" sz="1600" dirty="0" smtClean="0"/>
              <a:t> 8</a:t>
            </a:r>
            <a:r>
              <a:rPr lang="en-US" sz="1600" dirty="0"/>
              <a:t>. Australia  </a:t>
            </a:r>
          </a:p>
          <a:p>
            <a:r>
              <a:rPr lang="en-US" sz="1600" dirty="0" smtClean="0"/>
              <a:t> 9</a:t>
            </a:r>
            <a:r>
              <a:rPr lang="en-US" sz="1600" dirty="0"/>
              <a:t>. Russian Federation  </a:t>
            </a:r>
          </a:p>
          <a:p>
            <a:r>
              <a:rPr lang="en-US" sz="1600" dirty="0"/>
              <a:t>10. </a:t>
            </a:r>
            <a:r>
              <a:rPr lang="en-US" sz="1600" dirty="0" smtClean="0"/>
              <a:t>Indonesia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0055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Number of CEOS Metadata Records 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9</a:t>
            </a:fld>
            <a:endParaRPr lang="en-US" altLang="en-US" sz="10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1" y="35814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6334" y="6437868"/>
            <a:ext cx="100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Months</a:t>
            </a:r>
            <a:endParaRPr lang="en-US" b="1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/>
          <a:stretch/>
        </p:blipFill>
        <p:spPr>
          <a:xfrm>
            <a:off x="723899" y="1333499"/>
            <a:ext cx="7993685" cy="5013196"/>
          </a:xfrm>
        </p:spPr>
      </p:pic>
      <p:sp>
        <p:nvSpPr>
          <p:cNvPr id="2" name="TextBox 1"/>
          <p:cNvSpPr txBox="1"/>
          <p:nvPr/>
        </p:nvSpPr>
        <p:spPr>
          <a:xfrm>
            <a:off x="2768600" y="1535668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27.06% increase for the year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749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31557</TotalTime>
  <Words>1250</Words>
  <Application>Microsoft Macintosh PowerPoint</Application>
  <PresentationFormat>On-screen Show (4:3)</PresentationFormat>
  <Paragraphs>294</Paragraphs>
  <Slides>30</Slides>
  <Notes>19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5_EUM_template_v03</vt:lpstr>
      <vt:lpstr>WGISS-40: IDN Report</vt:lpstr>
      <vt:lpstr>Outline</vt:lpstr>
      <vt:lpstr>WGISS-39 IDN Action Items</vt:lpstr>
      <vt:lpstr>WGISS-39 IDN Action Items</vt:lpstr>
      <vt:lpstr>IDN Site August 2014 – August 2015</vt:lpstr>
      <vt:lpstr>IDN Usage August 2014 – August 2015</vt:lpstr>
      <vt:lpstr>IDN Usage by Continent August 2014 – August 2015</vt:lpstr>
      <vt:lpstr>IDN Usage by Country August 2014 – August 2015</vt:lpstr>
      <vt:lpstr>Number of CEOS Metadata Records </vt:lpstr>
      <vt:lpstr>Number of New IDN Metadata Records </vt:lpstr>
      <vt:lpstr>Number of IDN Records Updated </vt:lpstr>
      <vt:lpstr>IDN Statistics Page</vt:lpstr>
      <vt:lpstr>Continuity of Support for IDN</vt:lpstr>
      <vt:lpstr>Continuity of Support for IDN</vt:lpstr>
      <vt:lpstr>GCMD Planned Keyword Releases</vt:lpstr>
      <vt:lpstr>IDN Beta Site: “Sort” Options</vt:lpstr>
      <vt:lpstr>What’s Changing in the IDN</vt:lpstr>
      <vt:lpstr>How IDN will work with the CMR</vt:lpstr>
      <vt:lpstr>Transition: GCMD APIs to CMR APIs</vt:lpstr>
      <vt:lpstr>New CMR Provider IDs</vt:lpstr>
      <vt:lpstr>Summary list of benefits for using DIF-10 </vt:lpstr>
      <vt:lpstr>DIF-10 Translator</vt:lpstr>
      <vt:lpstr>docBUILDER-10 Beta</vt:lpstr>
      <vt:lpstr>New Features of docBUILDER-10</vt:lpstr>
      <vt:lpstr>docBUILDER-10: Generation/Status Page</vt:lpstr>
      <vt:lpstr>Stay Connected</vt:lpstr>
      <vt:lpstr>PowerPoint Presentation</vt:lpstr>
      <vt:lpstr>DIF-9 fields now required in DIF-10</vt:lpstr>
      <vt:lpstr>DIF-10 Changes:  New enumeration fields</vt:lpstr>
      <vt:lpstr>DIF-10 Changes: New fields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mike</cp:lastModifiedBy>
  <cp:revision>1214</cp:revision>
  <cp:lastPrinted>2015-05-01T13:56:57Z</cp:lastPrinted>
  <dcterms:created xsi:type="dcterms:W3CDTF">2015-05-29T18:21:21Z</dcterms:created>
  <dcterms:modified xsi:type="dcterms:W3CDTF">2015-09-30T13:27:19Z</dcterms:modified>
</cp:coreProperties>
</file>