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0" r:id="rId2"/>
    <p:sldId id="410" r:id="rId3"/>
    <p:sldId id="440" r:id="rId4"/>
    <p:sldId id="441" r:id="rId5"/>
    <p:sldId id="445" r:id="rId6"/>
    <p:sldId id="405" r:id="rId7"/>
    <p:sldId id="415" r:id="rId8"/>
    <p:sldId id="442" r:id="rId9"/>
    <p:sldId id="444" r:id="rId10"/>
    <p:sldId id="418" r:id="rId11"/>
    <p:sldId id="443" r:id="rId12"/>
    <p:sldId id="446" r:id="rId13"/>
    <p:sldId id="447" r:id="rId14"/>
    <p:sldId id="448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00"/>
    <a:srgbClr val="3D8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8739" autoAdjust="0"/>
  </p:normalViewPr>
  <p:slideViewPr>
    <p:cSldViewPr snapToGrid="0" snapToObjects="1">
      <p:cViewPr>
        <p:scale>
          <a:sx n="105" d="100"/>
          <a:sy n="105" d="100"/>
        </p:scale>
        <p:origin x="-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 snapToGrid="0" snapToObjects="1">
      <p:cViewPr>
        <p:scale>
          <a:sx n="110" d="100"/>
          <a:sy n="110" d="100"/>
        </p:scale>
        <p:origin x="-1608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04A4072-D4C9-DA4E-B04E-6635A624E4BA}" type="slidenum">
              <a:rPr lang="en-US" sz="1200" b="0" u="none">
                <a:solidFill>
                  <a:srgbClr val="000000"/>
                </a:solidFill>
                <a:latin typeface="Arial" charset="0"/>
              </a:rPr>
              <a:pPr eaLnBrk="1" hangingPunct="1"/>
              <a:t>7</a:t>
            </a:fld>
            <a:endParaRPr lang="en-US" sz="1200" b="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04A4072-D4C9-DA4E-B04E-6635A624E4BA}" type="slidenum">
              <a:rPr lang="en-US" sz="1200" b="0" u="none">
                <a:solidFill>
                  <a:srgbClr val="000000"/>
                </a:solidFill>
                <a:latin typeface="Arial" charset="0"/>
              </a:rPr>
              <a:pPr eaLnBrk="1" hangingPunct="1"/>
              <a:t>8</a:t>
            </a:fld>
            <a:endParaRPr lang="en-US" sz="1200" b="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04A4072-D4C9-DA4E-B04E-6635A624E4BA}" type="slidenum">
              <a:rPr lang="en-US" sz="1200" b="0" u="none">
                <a:solidFill>
                  <a:srgbClr val="000000"/>
                </a:solidFill>
                <a:latin typeface="Arial" charset="0"/>
              </a:rPr>
              <a:pPr eaLnBrk="1" hangingPunct="1"/>
              <a:t>9</a:t>
            </a:fld>
            <a:endParaRPr lang="en-US" sz="1200" b="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04A4072-D4C9-DA4E-B04E-6635A624E4BA}" type="slidenum">
              <a:rPr lang="en-US" sz="1200" b="0" u="none">
                <a:solidFill>
                  <a:srgbClr val="000000"/>
                </a:solidFill>
                <a:latin typeface="Arial" charset="0"/>
              </a:rPr>
              <a:pPr eaLnBrk="1" hangingPunct="1"/>
              <a:t>12</a:t>
            </a:fld>
            <a:endParaRPr lang="en-US" sz="1200" b="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351315" y="6523039"/>
            <a:ext cx="422068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de-DE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WGISS-40,</a:t>
            </a:r>
            <a:r>
              <a:rPr lang="de-DE" sz="1000" baseline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de-DE" sz="1000" baseline="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Harwell</a:t>
            </a:r>
            <a:r>
              <a:rPr lang="de-DE" sz="1000" baseline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, </a:t>
            </a:r>
            <a:r>
              <a:rPr lang="de-DE" sz="1000" baseline="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Oxfordshire</a:t>
            </a:r>
            <a:r>
              <a:rPr lang="de-DE" sz="1000" baseline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, UK, Sept. 28-Oct. 2, 2015</a:t>
            </a:r>
            <a:endParaRPr lang="de-DE" sz="1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7813" y="0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309197" y="5758619"/>
            <a:ext cx="1203325" cy="493712"/>
            <a:chOff x="4635" y="3627"/>
            <a:chExt cx="969" cy="493"/>
          </a:xfrm>
        </p:grpSpPr>
        <p:pic>
          <p:nvPicPr>
            <p:cNvPr id="10" name="Picture 15" descr="NOA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0" y="3632"/>
              <a:ext cx="484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6" descr="Dept of Commerce Sea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5" y="3627"/>
              <a:ext cx="495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9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559374"/>
            <a:ext cx="1608133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WGISS-40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Harwell, </a:t>
            </a:r>
            <a:r>
              <a:rPr lang="en-US" sz="1000" b="1" baseline="0" dirty="0" err="1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Oxfordshire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, UK</a:t>
            </a: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Sept.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28-Oct. 2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, 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6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/>
        <a:buChar char="o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44582" y="1434834"/>
            <a:ext cx="7795840" cy="1874838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/>
              <a:t>GEO/CWIC Interactions</a:t>
            </a:r>
            <a:br>
              <a:rPr lang="en-US" sz="28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Ken McDonald/NOAA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/>
              <a:t>CWIC Session, WGISS–40</a:t>
            </a:r>
            <a:br>
              <a:rPr lang="en-US" sz="2000" dirty="0" smtClean="0"/>
            </a:br>
            <a:r>
              <a:rPr lang="en-US" sz="1600" dirty="0" smtClean="0"/>
              <a:t>October 1, 2015</a:t>
            </a:r>
            <a:endParaRPr lang="en-US" sz="20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929972" y="216355"/>
            <a:ext cx="7772400" cy="457200"/>
          </a:xfrm>
        </p:spPr>
        <p:txBody>
          <a:bodyPr/>
          <a:lstStyle/>
          <a:p>
            <a:pPr algn="ctr"/>
            <a:r>
              <a:rPr lang="en-US" sz="2800" dirty="0" smtClean="0">
                <a:latin typeface="Arial" charset="0"/>
              </a:rPr>
              <a:t>Community Portal Recommendations Document</a:t>
            </a:r>
            <a:endParaRPr lang="en-US" sz="2800" dirty="0">
              <a:latin typeface="Arial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685800" y="1498596"/>
            <a:ext cx="7772400" cy="38100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Outreach  </a:t>
            </a:r>
          </a:p>
          <a:p>
            <a:pPr lvl="1"/>
            <a:r>
              <a:rPr lang="en-US" sz="2400" dirty="0" smtClean="0"/>
              <a:t>Introduction/Purpose/Scope</a:t>
            </a:r>
            <a:endParaRPr lang="en-US" sz="2400" dirty="0"/>
          </a:p>
          <a:p>
            <a:pPr lvl="1"/>
            <a:r>
              <a:rPr lang="en-US" sz="2400" dirty="0" smtClean="0"/>
              <a:t>Community Objectives</a:t>
            </a:r>
            <a:endParaRPr lang="en-US" sz="2400" dirty="0"/>
          </a:p>
          <a:p>
            <a:pPr lvl="1"/>
            <a:r>
              <a:rPr lang="en-US" sz="2400" dirty="0" smtClean="0"/>
              <a:t>GCI Description/Capabilities</a:t>
            </a:r>
            <a:endParaRPr lang="en-US" sz="2400" dirty="0"/>
          </a:p>
          <a:p>
            <a:pPr lvl="1"/>
            <a:r>
              <a:rPr lang="en-US" sz="2400" dirty="0"/>
              <a:t>Demonstrate benefits of active GEOSS participation</a:t>
            </a:r>
          </a:p>
          <a:p>
            <a:r>
              <a:rPr lang="en-US" sz="2800" dirty="0" smtClean="0"/>
              <a:t>Instruction</a:t>
            </a:r>
            <a:endParaRPr lang="en-US" sz="2800" dirty="0"/>
          </a:p>
          <a:p>
            <a:pPr lvl="1"/>
            <a:r>
              <a:rPr lang="en-US" sz="2400" dirty="0" smtClean="0"/>
              <a:t>Tutorials</a:t>
            </a:r>
          </a:p>
          <a:p>
            <a:pPr lvl="1"/>
            <a:r>
              <a:rPr lang="en-US" sz="2400" dirty="0" smtClean="0"/>
              <a:t>Recommendations</a:t>
            </a:r>
          </a:p>
          <a:p>
            <a:pPr lvl="2"/>
            <a:r>
              <a:rPr lang="en-US" dirty="0" smtClean="0"/>
              <a:t>Structured around each of the potential interfaces</a:t>
            </a:r>
          </a:p>
          <a:p>
            <a:pPr lvl="1"/>
            <a:r>
              <a:rPr lang="en-US" sz="2400" dirty="0" smtClean="0"/>
              <a:t>Examples</a:t>
            </a:r>
          </a:p>
          <a:p>
            <a:pPr lvl="1"/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 Portals – Near Term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engagement with community projects</a:t>
            </a:r>
          </a:p>
          <a:p>
            <a:pPr lvl="1"/>
            <a:r>
              <a:rPr lang="en-US" dirty="0" smtClean="0"/>
              <a:t>CEOS Water Portal</a:t>
            </a:r>
          </a:p>
          <a:p>
            <a:pPr lvl="1"/>
            <a:r>
              <a:rPr lang="en-US" dirty="0" smtClean="0"/>
              <a:t>GEO Energy Portal</a:t>
            </a:r>
          </a:p>
          <a:p>
            <a:pPr lvl="1"/>
            <a:r>
              <a:rPr lang="en-US" dirty="0" smtClean="0"/>
              <a:t>UNEP-Univ. of Geneva Project</a:t>
            </a:r>
          </a:p>
          <a:p>
            <a:pPr lvl="1"/>
            <a:r>
              <a:rPr lang="en-US" dirty="0" smtClean="0"/>
              <a:t>GEO Biodiversity Observation Network (GEO BON)</a:t>
            </a:r>
          </a:p>
          <a:p>
            <a:pPr lvl="1"/>
            <a:r>
              <a:rPr lang="en-US" dirty="0" smtClean="0"/>
              <a:t>AIP Projects</a:t>
            </a:r>
          </a:p>
          <a:p>
            <a:r>
              <a:rPr lang="en-US" dirty="0" smtClean="0"/>
              <a:t>Harvest lessons from community experience</a:t>
            </a:r>
          </a:p>
          <a:p>
            <a:pPr lvl="1"/>
            <a:r>
              <a:rPr lang="en-US" dirty="0" smtClean="0"/>
              <a:t>Identify problems with GCI that need to addressed</a:t>
            </a:r>
          </a:p>
          <a:p>
            <a:pPr lvl="1"/>
            <a:r>
              <a:rPr lang="en-US" dirty="0" smtClean="0"/>
              <a:t>Build recommendations for future community efforts</a:t>
            </a:r>
          </a:p>
          <a:p>
            <a:pPr lvl="1"/>
            <a:r>
              <a:rPr lang="en-US" dirty="0" smtClean="0"/>
              <a:t>Share feedback with GEO providers</a:t>
            </a:r>
          </a:p>
          <a:p>
            <a:r>
              <a:rPr lang="en-US" dirty="0" smtClean="0"/>
              <a:t>Continue to update recommendations document</a:t>
            </a:r>
          </a:p>
          <a:p>
            <a:r>
              <a:rPr lang="en-US" dirty="0" smtClean="0"/>
              <a:t>Publish journal article(s) to broaden interest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Start to assemble recommendations based on community experience</a:t>
            </a:r>
          </a:p>
          <a:p>
            <a:r>
              <a:rPr lang="en-US" dirty="0" smtClean="0"/>
              <a:t>WGISS – CWIC - </a:t>
            </a:r>
            <a:r>
              <a:rPr lang="en-US" dirty="0" err="1" smtClean="0"/>
              <a:t>FedEO</a:t>
            </a:r>
            <a:endParaRPr lang="en-US" dirty="0" smtClean="0"/>
          </a:p>
          <a:p>
            <a:pPr lvl="1"/>
            <a:r>
              <a:rPr lang="en-US" dirty="0" smtClean="0"/>
              <a:t>Do we have same concerns with respect to community engagement?</a:t>
            </a:r>
          </a:p>
          <a:p>
            <a:pPr lvl="1"/>
            <a:r>
              <a:rPr lang="en-US" dirty="0" smtClean="0"/>
              <a:t>Should we more actively engage with GCI, GEO SBAs?</a:t>
            </a:r>
          </a:p>
          <a:p>
            <a:pPr lvl="1"/>
            <a:r>
              <a:rPr lang="en-US" dirty="0" smtClean="0"/>
              <a:t>Do we need a WGISS-Smart client or is DAB sufficient?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09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1134530" y="288925"/>
            <a:ext cx="7524750" cy="533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CEOS as a GEOSS Community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638" y="1295400"/>
            <a:ext cx="8831262" cy="5251450"/>
          </a:xfrm>
          <a:prstGeom prst="rect">
            <a:avLst/>
          </a:prstGeom>
        </p:spPr>
        <p:txBody>
          <a:bodyPr/>
          <a:lstStyle/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25603" name="Straight Arrow Connector 22"/>
          <p:cNvCxnSpPr>
            <a:cxnSpLocks noChangeShapeType="1"/>
          </p:cNvCxnSpPr>
          <p:nvPr/>
        </p:nvCxnSpPr>
        <p:spPr bwMode="auto">
          <a:xfrm>
            <a:off x="8382000" y="175260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3" name="Left-Right Arrow 23"/>
          <p:cNvSpPr>
            <a:spLocks noChangeArrowheads="1"/>
          </p:cNvSpPr>
          <p:nvPr/>
        </p:nvSpPr>
        <p:spPr bwMode="auto">
          <a:xfrm>
            <a:off x="5715000" y="2514600"/>
            <a:ext cx="1216025" cy="484188"/>
          </a:xfrm>
          <a:prstGeom prst="leftRightArrow">
            <a:avLst>
              <a:gd name="adj1" fmla="val 50000"/>
              <a:gd name="adj2" fmla="val 5004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6" name="U-Turn Arrow 25"/>
          <p:cNvSpPr/>
          <p:nvPr/>
        </p:nvSpPr>
        <p:spPr bwMode="auto">
          <a:xfrm flipH="1" flipV="1">
            <a:off x="2895600" y="5334000"/>
            <a:ext cx="4419600" cy="533400"/>
          </a:xfrm>
          <a:prstGeom prst="uturnArrow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5615" name="Left Arrow 30"/>
          <p:cNvSpPr>
            <a:spLocks noChangeArrowheads="1"/>
          </p:cNvSpPr>
          <p:nvPr/>
        </p:nvSpPr>
        <p:spPr bwMode="auto">
          <a:xfrm>
            <a:off x="4800600" y="3048000"/>
            <a:ext cx="914400" cy="2286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7" name="TextBox 28674"/>
          <p:cNvSpPr txBox="1">
            <a:spLocks noChangeArrowheads="1"/>
          </p:cNvSpPr>
          <p:nvPr/>
        </p:nvSpPr>
        <p:spPr bwMode="auto">
          <a:xfrm>
            <a:off x="4491038" y="2133600"/>
            <a:ext cx="15222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Link </a:t>
            </a:r>
            <a:r>
              <a:rPr lang="en-US" sz="900" b="0" u="none" dirty="0" smtClean="0"/>
              <a:t>to/from </a:t>
            </a:r>
            <a:r>
              <a:rPr lang="en-US" sz="900" b="0" u="none" dirty="0"/>
              <a:t>GEOSS Portal</a:t>
            </a:r>
          </a:p>
        </p:txBody>
      </p:sp>
      <p:sp>
        <p:nvSpPr>
          <p:cNvPr id="25618" name="TextBox 28676"/>
          <p:cNvSpPr txBox="1">
            <a:spLocks noChangeArrowheads="1"/>
          </p:cNvSpPr>
          <p:nvPr/>
        </p:nvSpPr>
        <p:spPr bwMode="auto">
          <a:xfrm>
            <a:off x="4692650" y="2678113"/>
            <a:ext cx="117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Community View of</a:t>
            </a:r>
          </a:p>
          <a:p>
            <a:pPr eaLnBrk="1" hangingPunct="1"/>
            <a:r>
              <a:rPr lang="en-US" sz="900" b="0" u="none"/>
              <a:t>GEOSS Resources</a:t>
            </a:r>
          </a:p>
        </p:txBody>
      </p:sp>
      <p:sp>
        <p:nvSpPr>
          <p:cNvPr id="25619" name="TextBox 28677"/>
          <p:cNvSpPr txBox="1">
            <a:spLocks noChangeArrowheads="1"/>
          </p:cNvSpPr>
          <p:nvPr/>
        </p:nvSpPr>
        <p:spPr bwMode="auto">
          <a:xfrm>
            <a:off x="3776663" y="5486400"/>
            <a:ext cx="25368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Register Community Resources as Appropriate</a:t>
            </a:r>
          </a:p>
        </p:txBody>
      </p:sp>
      <p:sp>
        <p:nvSpPr>
          <p:cNvPr id="25623" name="Left-Right Arrow 1"/>
          <p:cNvSpPr>
            <a:spLocks noChangeArrowheads="1"/>
          </p:cNvSpPr>
          <p:nvPr/>
        </p:nvSpPr>
        <p:spPr bwMode="auto">
          <a:xfrm>
            <a:off x="4587798" y="2388205"/>
            <a:ext cx="1376362" cy="2667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4" name="TextBox 2"/>
          <p:cNvSpPr txBox="1">
            <a:spLocks noChangeArrowheads="1"/>
          </p:cNvSpPr>
          <p:nvPr/>
        </p:nvSpPr>
        <p:spPr bwMode="auto">
          <a:xfrm>
            <a:off x="4648200" y="4216400"/>
            <a:ext cx="1381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Enables Integration of</a:t>
            </a:r>
          </a:p>
          <a:p>
            <a:pPr eaLnBrk="1" hangingPunct="1"/>
            <a:r>
              <a:rPr lang="en-US" sz="900" b="0" u="none"/>
              <a:t>GEOSS and non-GEOSS</a:t>
            </a:r>
          </a:p>
          <a:p>
            <a:pPr eaLnBrk="1" hangingPunct="1"/>
            <a:r>
              <a:rPr lang="en-US" sz="900" b="0" u="none"/>
              <a:t>Registered Resources</a:t>
            </a:r>
          </a:p>
        </p:txBody>
      </p:sp>
      <p:sp>
        <p:nvSpPr>
          <p:cNvPr id="25625" name="Right Arrow 28671"/>
          <p:cNvSpPr>
            <a:spLocks noChangeArrowheads="1"/>
          </p:cNvSpPr>
          <p:nvPr/>
        </p:nvSpPr>
        <p:spPr bwMode="auto">
          <a:xfrm>
            <a:off x="4800600" y="3505200"/>
            <a:ext cx="914400" cy="2286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6" name="TextBox 1"/>
          <p:cNvSpPr txBox="1">
            <a:spLocks noChangeArrowheads="1"/>
          </p:cNvSpPr>
          <p:nvPr/>
        </p:nvSpPr>
        <p:spPr bwMode="auto">
          <a:xfrm>
            <a:off x="4654550" y="3668713"/>
            <a:ext cx="149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GCI Access to</a:t>
            </a:r>
          </a:p>
          <a:p>
            <a:pPr eaLnBrk="1" hangingPunct="1"/>
            <a:r>
              <a:rPr lang="en-US" sz="900" b="0" u="none" dirty="0"/>
              <a:t>Community Infrastructure</a:t>
            </a:r>
          </a:p>
        </p:txBody>
      </p:sp>
      <p:sp>
        <p:nvSpPr>
          <p:cNvPr id="25627" name="Oval 2"/>
          <p:cNvSpPr>
            <a:spLocks noChangeArrowheads="1"/>
          </p:cNvSpPr>
          <p:nvPr/>
        </p:nvSpPr>
        <p:spPr bwMode="auto">
          <a:xfrm>
            <a:off x="228600" y="1371600"/>
            <a:ext cx="8686800" cy="525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dirty="0"/>
          </a:p>
        </p:txBody>
      </p:sp>
      <p:sp>
        <p:nvSpPr>
          <p:cNvPr id="25628" name="TextBox 5"/>
          <p:cNvSpPr txBox="1">
            <a:spLocks noChangeArrowheads="1"/>
          </p:cNvSpPr>
          <p:nvPr/>
        </p:nvSpPr>
        <p:spPr bwMode="auto">
          <a:xfrm>
            <a:off x="3875088" y="1524000"/>
            <a:ext cx="123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GEOSS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234" y="2605913"/>
            <a:ext cx="3803428" cy="2585900"/>
          </a:xfrm>
          <a:prstGeom prst="rect">
            <a:avLst/>
          </a:prstGeom>
        </p:spPr>
      </p:pic>
      <p:sp>
        <p:nvSpPr>
          <p:cNvPr id="34" name="Left-Right Arrow 1"/>
          <p:cNvSpPr>
            <a:spLocks noChangeArrowheads="1"/>
          </p:cNvSpPr>
          <p:nvPr/>
        </p:nvSpPr>
        <p:spPr bwMode="auto">
          <a:xfrm>
            <a:off x="5000175" y="4804230"/>
            <a:ext cx="609600" cy="2286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832480" y="2125135"/>
            <a:ext cx="2590800" cy="3106738"/>
            <a:chOff x="498585" y="2209800"/>
            <a:chExt cx="2590800" cy="3106738"/>
          </a:xfrm>
        </p:grpSpPr>
        <p:sp>
          <p:nvSpPr>
            <p:cNvPr id="22" name="Oval 21"/>
            <p:cNvSpPr/>
            <p:nvPr/>
          </p:nvSpPr>
          <p:spPr bwMode="auto">
            <a:xfrm>
              <a:off x="650985" y="2667000"/>
              <a:ext cx="2438400" cy="1524000"/>
            </a:xfrm>
            <a:prstGeom prst="ellipse">
              <a:avLst/>
            </a:prstGeom>
            <a:solidFill>
              <a:srgbClr val="ACC37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anchor="ctr"/>
            <a:lstStyle/>
            <a:p>
              <a:pPr>
                <a:defRPr/>
              </a:pPr>
              <a:endParaRPr lang="en-US" dirty="0">
                <a:ln>
                  <a:solidFill>
                    <a:schemeClr val="tx1"/>
                  </a:solidFill>
                </a:ln>
                <a:solidFill>
                  <a:srgbClr val="CCC7AE"/>
                </a:solidFill>
                <a:latin typeface="Tahoma" pitchFamily="34" charset="0"/>
              </a:endParaRPr>
            </a:p>
          </p:txBody>
        </p:sp>
        <p:grpSp>
          <p:nvGrpSpPr>
            <p:cNvPr id="23" name="Group 11"/>
            <p:cNvGrpSpPr>
              <a:grpSpLocks/>
            </p:cNvGrpSpPr>
            <p:nvPr/>
          </p:nvGrpSpPr>
          <p:grpSpPr bwMode="auto">
            <a:xfrm>
              <a:off x="1184384" y="2209800"/>
              <a:ext cx="1371600" cy="838200"/>
              <a:chOff x="5233023" y="1264886"/>
              <a:chExt cx="1548777" cy="948520"/>
            </a:xfrm>
          </p:grpSpPr>
          <p:pic>
            <p:nvPicPr>
              <p:cNvPr id="38" name="Picture 9" descr="72883965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3023" y="1264886"/>
                <a:ext cx="1548777" cy="948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9" name="TextBox 10"/>
              <p:cNvSpPr txBox="1">
                <a:spLocks noChangeArrowheads="1"/>
              </p:cNvSpPr>
              <p:nvPr/>
            </p:nvSpPr>
            <p:spPr bwMode="auto">
              <a:xfrm>
                <a:off x="5460005" y="1330220"/>
                <a:ext cx="1144949" cy="801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 u="sng">
                    <a:solidFill>
                      <a:schemeClr val="tx2"/>
                    </a:solidFill>
                    <a:latin typeface="Tahoma" charset="0"/>
                    <a:ea typeface="MS PGothic" charset="0"/>
                    <a:cs typeface="MS PGothic" charset="0"/>
                  </a:defRPr>
                </a:lvl9pPr>
              </a:lstStyle>
              <a:p>
                <a:pPr algn="ctr" eaLnBrk="1" hangingPunct="1"/>
                <a:r>
                  <a:rPr lang="en-US" sz="1000" u="none" dirty="0" smtClean="0"/>
                  <a:t>IDN-</a:t>
                </a:r>
              </a:p>
              <a:p>
                <a:pPr algn="ctr" eaLnBrk="1" hangingPunct="1"/>
                <a:r>
                  <a:rPr lang="en-US" sz="1000" u="none" dirty="0" smtClean="0"/>
                  <a:t>CWIC-</a:t>
                </a:r>
                <a:r>
                  <a:rPr lang="en-US" sz="1000" u="none" dirty="0" err="1" smtClean="0"/>
                  <a:t>FedEO</a:t>
                </a:r>
                <a:r>
                  <a:rPr lang="en-US" sz="1000" u="none" dirty="0" smtClean="0"/>
                  <a:t> </a:t>
                </a:r>
              </a:p>
              <a:p>
                <a:pPr algn="ctr" eaLnBrk="1" hangingPunct="1"/>
                <a:r>
                  <a:rPr lang="en-US" sz="1000" u="none" dirty="0" smtClean="0"/>
                  <a:t>Clients</a:t>
                </a:r>
              </a:p>
              <a:p>
                <a:pPr algn="ctr" eaLnBrk="1" hangingPunct="1"/>
                <a:endParaRPr lang="en-US" sz="1000" u="none" dirty="0"/>
              </a:p>
            </p:txBody>
          </p:sp>
        </p:grpSp>
        <p:sp>
          <p:nvSpPr>
            <p:cNvPr id="24" name="Rounded Rectangle 12"/>
            <p:cNvSpPr>
              <a:spLocks noChangeArrowheads="1"/>
            </p:cNvSpPr>
            <p:nvPr/>
          </p:nvSpPr>
          <p:spPr bwMode="auto">
            <a:xfrm>
              <a:off x="955785" y="3429000"/>
              <a:ext cx="762000" cy="304800"/>
            </a:xfrm>
            <a:prstGeom prst="roundRect">
              <a:avLst>
                <a:gd name="adj" fmla="val 16667"/>
              </a:avLst>
            </a:prstGeom>
            <a:solidFill>
              <a:srgbClr val="76A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IDN</a:t>
              </a:r>
              <a:endParaRPr lang="en-US" sz="1200" b="0" u="none" dirty="0">
                <a:solidFill>
                  <a:schemeClr val="bg1"/>
                </a:solidFill>
              </a:endParaRPr>
            </a:p>
          </p:txBody>
        </p:sp>
        <p:sp>
          <p:nvSpPr>
            <p:cNvPr id="25" name="Rounded Rectangle 16"/>
            <p:cNvSpPr>
              <a:spLocks noChangeArrowheads="1"/>
            </p:cNvSpPr>
            <p:nvPr/>
          </p:nvSpPr>
          <p:spPr bwMode="auto">
            <a:xfrm>
              <a:off x="1489185" y="3810000"/>
              <a:ext cx="762000" cy="304800"/>
            </a:xfrm>
            <a:prstGeom prst="roundRect">
              <a:avLst>
                <a:gd name="adj" fmla="val 16667"/>
              </a:avLst>
            </a:prstGeom>
            <a:solidFill>
              <a:srgbClr val="76A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1200" b="0" u="none" dirty="0" err="1" smtClean="0">
                  <a:solidFill>
                    <a:schemeClr val="bg1"/>
                  </a:solidFill>
                </a:rPr>
                <a:t>FedEO</a:t>
              </a:r>
              <a:endParaRPr lang="en-US" sz="1200" b="0" u="none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14"/>
            <p:cNvSpPr txBox="1">
              <a:spLocks noChangeArrowheads="1"/>
            </p:cNvSpPr>
            <p:nvPr/>
          </p:nvSpPr>
          <p:spPr bwMode="auto">
            <a:xfrm>
              <a:off x="727185" y="2967185"/>
              <a:ext cx="80447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2"/>
                  </a:solidFill>
                  <a:latin typeface="Tahoma" charset="0"/>
                  <a:ea typeface="MS PGothic" charset="0"/>
                  <a:cs typeface="MS PGothic" charset="0"/>
                </a:defRPr>
              </a:lvl9pPr>
            </a:lstStyle>
            <a:p>
              <a:pPr algn="l" eaLnBrk="1" hangingPunct="1"/>
              <a:r>
                <a:rPr lang="en-US" sz="800" b="0" u="none" dirty="0" smtClean="0">
                  <a:solidFill>
                    <a:schemeClr val="tx1"/>
                  </a:solidFill>
                </a:rPr>
                <a:t>WGISS</a:t>
              </a:r>
            </a:p>
            <a:p>
              <a:pPr algn="l" eaLnBrk="1" hangingPunct="1"/>
              <a:r>
                <a:rPr lang="en-US" sz="800" b="0" u="none" dirty="0" smtClean="0">
                  <a:solidFill>
                    <a:schemeClr val="tx1"/>
                  </a:solidFill>
                </a:rPr>
                <a:t>Common</a:t>
              </a:r>
              <a:endParaRPr lang="en-US" sz="800" b="0" u="none" dirty="0">
                <a:solidFill>
                  <a:schemeClr val="tx1"/>
                </a:solidFill>
              </a:endParaRPr>
            </a:p>
            <a:p>
              <a:pPr algn="l" eaLnBrk="1" hangingPunct="1"/>
              <a:r>
                <a:rPr lang="en-US" sz="800" b="0" u="none" dirty="0">
                  <a:solidFill>
                    <a:schemeClr val="tx1"/>
                  </a:solidFill>
                </a:rPr>
                <a:t>Infrastructure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803385" y="4648200"/>
              <a:ext cx="2286000" cy="668338"/>
            </a:xfrm>
            <a:prstGeom prst="roundRect">
              <a:avLst/>
            </a:prstGeom>
            <a:solidFill>
              <a:schemeClr val="accent4">
                <a:lumMod val="25000"/>
                <a:lumOff val="75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0" u="none" dirty="0" smtClean="0">
                  <a:latin typeface="Tahoma" pitchFamily="34" charset="0"/>
                </a:rPr>
                <a:t>CEOS Agency Systems</a:t>
              </a:r>
              <a:endParaRPr lang="en-US" sz="1600" b="0" u="none" dirty="0">
                <a:latin typeface="Tahoma" pitchFamily="34" charset="0"/>
              </a:endParaRPr>
            </a:p>
          </p:txBody>
        </p:sp>
        <p:sp>
          <p:nvSpPr>
            <p:cNvPr id="29" name="Left-Right Arrow 23"/>
            <p:cNvSpPr>
              <a:spLocks noChangeArrowheads="1"/>
            </p:cNvSpPr>
            <p:nvPr/>
          </p:nvSpPr>
          <p:spPr bwMode="auto">
            <a:xfrm>
              <a:off x="498585" y="2667000"/>
              <a:ext cx="1216025" cy="484188"/>
            </a:xfrm>
            <a:prstGeom prst="leftRightArrow">
              <a:avLst>
                <a:gd name="adj1" fmla="val 50000"/>
                <a:gd name="adj2" fmla="val 5004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30" name="Straight Arrow Connector 28682"/>
            <p:cNvCxnSpPr>
              <a:cxnSpLocks noChangeShapeType="1"/>
              <a:stCxn id="38" idx="2"/>
            </p:cNvCxnSpPr>
            <p:nvPr/>
          </p:nvCxnSpPr>
          <p:spPr bwMode="auto">
            <a:xfrm flipH="1">
              <a:off x="1565385" y="3048000"/>
              <a:ext cx="304800" cy="3810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47"/>
            <p:cNvCxnSpPr>
              <a:cxnSpLocks noChangeShapeType="1"/>
            </p:cNvCxnSpPr>
            <p:nvPr/>
          </p:nvCxnSpPr>
          <p:spPr bwMode="auto">
            <a:xfrm>
              <a:off x="1870185" y="3048000"/>
              <a:ext cx="304800" cy="3810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Arrow Connector 52"/>
            <p:cNvCxnSpPr>
              <a:cxnSpLocks noChangeShapeType="1"/>
            </p:cNvCxnSpPr>
            <p:nvPr/>
          </p:nvCxnSpPr>
          <p:spPr bwMode="auto">
            <a:xfrm>
              <a:off x="1870185" y="4191000"/>
              <a:ext cx="0" cy="4572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Rounded Rectangle 12"/>
            <p:cNvSpPr>
              <a:spLocks noChangeArrowheads="1"/>
            </p:cNvSpPr>
            <p:nvPr/>
          </p:nvSpPr>
          <p:spPr bwMode="auto">
            <a:xfrm>
              <a:off x="2087240" y="3417455"/>
              <a:ext cx="762000" cy="304800"/>
            </a:xfrm>
            <a:prstGeom prst="roundRect">
              <a:avLst>
                <a:gd name="adj" fmla="val 16667"/>
              </a:avLst>
            </a:prstGeom>
            <a:solidFill>
              <a:srgbClr val="76A6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CWIC</a:t>
              </a:r>
              <a:endParaRPr lang="en-US" sz="1200" b="0" u="none" dirty="0">
                <a:solidFill>
                  <a:schemeClr val="bg1"/>
                </a:solidFill>
              </a:endParaRPr>
            </a:p>
          </p:txBody>
        </p:sp>
        <p:cxnSp>
          <p:nvCxnSpPr>
            <p:cNvPr id="36" name="Straight Arrow Connector 52"/>
            <p:cNvCxnSpPr>
              <a:cxnSpLocks noChangeShapeType="1"/>
              <a:endCxn id="25" idx="0"/>
            </p:cNvCxnSpPr>
            <p:nvPr/>
          </p:nvCxnSpPr>
          <p:spPr bwMode="auto">
            <a:xfrm>
              <a:off x="1870185" y="3048000"/>
              <a:ext cx="0" cy="76200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" name="TextBox 5"/>
          <p:cNvSpPr txBox="1"/>
          <p:nvPr/>
        </p:nvSpPr>
        <p:spPr>
          <a:xfrm>
            <a:off x="6778330" y="1731968"/>
            <a:ext cx="83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CEOS</a:t>
            </a:r>
            <a:endParaRPr lang="en-US" b="1" u="sng" dirty="0"/>
          </a:p>
        </p:txBody>
      </p:sp>
      <p:sp>
        <p:nvSpPr>
          <p:cNvPr id="2" name="Oval 1"/>
          <p:cNvSpPr/>
          <p:nvPr/>
        </p:nvSpPr>
        <p:spPr bwMode="auto">
          <a:xfrm>
            <a:off x="5883284" y="1584475"/>
            <a:ext cx="2751806" cy="4874381"/>
          </a:xfrm>
          <a:prstGeom prst="ellipse">
            <a:avLst/>
          </a:prstGeom>
          <a:noFill/>
          <a:ln w="3810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5111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GEO-WGISS Commonality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objectives of respective efforts</a:t>
            </a:r>
          </a:p>
          <a:p>
            <a:pPr lvl="1"/>
            <a:r>
              <a:rPr lang="en-US" dirty="0" smtClean="0"/>
              <a:t>Both building infrastructures to enable discovery, access and use of EO data</a:t>
            </a:r>
          </a:p>
          <a:p>
            <a:pPr lvl="1"/>
            <a:r>
              <a:rPr lang="en-US" dirty="0" smtClean="0"/>
              <a:t>GEO has broad scope – all EO data</a:t>
            </a:r>
          </a:p>
          <a:p>
            <a:pPr lvl="1"/>
            <a:r>
              <a:rPr lang="en-US" dirty="0" smtClean="0"/>
              <a:t>WGISS focus on satellite observations</a:t>
            </a:r>
          </a:p>
          <a:p>
            <a:r>
              <a:rPr lang="en-US" dirty="0" smtClean="0"/>
              <a:t>Both have rich set of data providers</a:t>
            </a:r>
          </a:p>
          <a:p>
            <a:pPr lvl="1"/>
            <a:r>
              <a:rPr lang="en-US" dirty="0" smtClean="0"/>
              <a:t>CEOS agencies through CWIC and </a:t>
            </a:r>
            <a:r>
              <a:rPr lang="en-US" dirty="0" err="1" smtClean="0"/>
              <a:t>FedEO</a:t>
            </a:r>
            <a:r>
              <a:rPr lang="en-US" dirty="0" smtClean="0"/>
              <a:t> are key GEOSS providers</a:t>
            </a:r>
          </a:p>
          <a:p>
            <a:r>
              <a:rPr lang="en-US" dirty="0" smtClean="0"/>
              <a:t>Generic clients exist for both infrastructures</a:t>
            </a:r>
          </a:p>
          <a:p>
            <a:pPr lvl="1"/>
            <a:r>
              <a:rPr lang="en-US" dirty="0" smtClean="0"/>
              <a:t>Provide common discovery and access services for all holdings</a:t>
            </a:r>
          </a:p>
          <a:p>
            <a:r>
              <a:rPr lang="en-US" dirty="0" smtClean="0"/>
              <a:t>Better services possible with community client/</a:t>
            </a:r>
            <a:r>
              <a:rPr lang="en-US" smtClean="0"/>
              <a:t>portal support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23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GEO-WGISS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interactions – Work Together</a:t>
            </a:r>
          </a:p>
          <a:p>
            <a:pPr lvl="1"/>
            <a:r>
              <a:rPr lang="en-US" dirty="0" smtClean="0"/>
              <a:t>As major GEOSS community brokers, IDN-CWIC-</a:t>
            </a:r>
            <a:r>
              <a:rPr lang="en-US" dirty="0" err="1" smtClean="0"/>
              <a:t>FedEO</a:t>
            </a:r>
            <a:r>
              <a:rPr lang="en-US" dirty="0" smtClean="0"/>
              <a:t> should provide feedback to GCI Providers</a:t>
            </a:r>
          </a:p>
          <a:p>
            <a:pPr lvl="1"/>
            <a:r>
              <a:rPr lang="en-US" dirty="0" smtClean="0"/>
              <a:t>Access/performance issues should be addressed together</a:t>
            </a:r>
          </a:p>
          <a:p>
            <a:pPr lvl="1"/>
            <a:r>
              <a:rPr lang="en-US" dirty="0" smtClean="0"/>
              <a:t>Especially important as systems become operational</a:t>
            </a:r>
          </a:p>
          <a:p>
            <a:r>
              <a:rPr lang="en-US" dirty="0" smtClean="0"/>
              <a:t>Leverage experience/ideas – Learn Together</a:t>
            </a:r>
          </a:p>
          <a:p>
            <a:pPr lvl="1"/>
            <a:r>
              <a:rPr lang="en-US" dirty="0" smtClean="0"/>
              <a:t>Both groups have similar issues concerning user authentication/authorization, results ranking, data quality, etc.</a:t>
            </a:r>
          </a:p>
          <a:p>
            <a:pPr lvl="1"/>
            <a:r>
              <a:rPr lang="en-US" dirty="0" smtClean="0"/>
              <a:t>GEO Community Portal activity focused on broadening user base - WGISS might consider proactive approach (Collaborate with VCs, WGs, Develop client </a:t>
            </a:r>
            <a:r>
              <a:rPr lang="en-US" smtClean="0"/>
              <a:t>toolkit or reference </a:t>
            </a:r>
            <a:r>
              <a:rPr lang="en-US" dirty="0" smtClean="0"/>
              <a:t>implementation)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4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135473"/>
            <a:ext cx="7772400" cy="762000"/>
          </a:xfrm>
        </p:spPr>
        <p:txBody>
          <a:bodyPr/>
          <a:lstStyle/>
          <a:p>
            <a:pPr algn="ctr"/>
            <a:r>
              <a:rPr lang="en-US" dirty="0" smtClean="0"/>
              <a:t>Topics</a:t>
            </a:r>
            <a:endParaRPr lang="en-US" dirty="0">
              <a:latin typeface="Arial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525963"/>
          </a:xfrm>
        </p:spPr>
        <p:txBody>
          <a:bodyPr/>
          <a:lstStyle/>
          <a:p>
            <a:pPr>
              <a:defRPr/>
            </a:pPr>
            <a:r>
              <a:rPr lang="en-US" sz="2800" kern="1200" dirty="0" smtClean="0">
                <a:latin typeface="Tahoma" charset="0"/>
              </a:rPr>
              <a:t>GCI Status Overview</a:t>
            </a:r>
          </a:p>
          <a:p>
            <a:pPr>
              <a:defRPr/>
            </a:pPr>
            <a:r>
              <a:rPr lang="en-US" sz="2800" kern="1200" dirty="0" smtClean="0">
                <a:latin typeface="Tahoma" charset="0"/>
              </a:rPr>
              <a:t>GEO Community Portal Activity</a:t>
            </a:r>
            <a:endParaRPr lang="en-US" sz="2800" kern="1200" dirty="0" smtClean="0">
              <a:solidFill>
                <a:schemeClr val="tx2"/>
              </a:solidFill>
              <a:latin typeface="Tahoma" charset="0"/>
            </a:endParaRPr>
          </a:p>
          <a:p>
            <a:pPr lvl="1">
              <a:defRPr/>
            </a:pPr>
            <a:r>
              <a:rPr lang="en-US" sz="2400" kern="1200" dirty="0" smtClean="0">
                <a:latin typeface="Tahoma" charset="0"/>
              </a:rPr>
              <a:t>Review Purpose, Description and Scope</a:t>
            </a:r>
          </a:p>
          <a:p>
            <a:pPr lvl="1">
              <a:defRPr/>
            </a:pPr>
            <a:r>
              <a:rPr lang="en-US" sz="2400" kern="1200" dirty="0" smtClean="0">
                <a:latin typeface="Tahoma" charset="0"/>
              </a:rPr>
              <a:t>Update on Progress</a:t>
            </a:r>
          </a:p>
          <a:p>
            <a:pPr>
              <a:defRPr/>
            </a:pPr>
            <a:r>
              <a:rPr lang="en-US" sz="2600" kern="1200" dirty="0" smtClean="0">
                <a:solidFill>
                  <a:schemeClr val="tx2"/>
                </a:solidFill>
                <a:latin typeface="Tahoma" charset="0"/>
              </a:rPr>
              <a:t>Direct GEOSS Interactions with CWIC</a:t>
            </a:r>
          </a:p>
          <a:p>
            <a:pPr>
              <a:defRPr/>
            </a:pPr>
            <a:r>
              <a:rPr lang="en-US" sz="2600" kern="1200" dirty="0" smtClean="0">
                <a:latin typeface="Tahoma" charset="0"/>
              </a:rPr>
              <a:t>Shared Lessons</a:t>
            </a:r>
          </a:p>
          <a:p>
            <a:pPr lvl="1">
              <a:defRPr/>
            </a:pPr>
            <a:r>
              <a:rPr lang="en-US" kern="1200" dirty="0" smtClean="0">
                <a:latin typeface="Tahoma" charset="0"/>
              </a:rPr>
              <a:t>Common</a:t>
            </a:r>
            <a:r>
              <a:rPr lang="en-US" kern="1200" dirty="0" smtClean="0">
                <a:solidFill>
                  <a:schemeClr val="tx2"/>
                </a:solidFill>
                <a:latin typeface="Tahoma" charset="0"/>
              </a:rPr>
              <a:t> Objectives</a:t>
            </a:r>
          </a:p>
          <a:p>
            <a:pPr lvl="1">
              <a:defRPr/>
            </a:pPr>
            <a:r>
              <a:rPr lang="en-US" kern="1200" dirty="0" smtClean="0">
                <a:latin typeface="Tahoma" charset="0"/>
              </a:rPr>
              <a:t>Similar Challenges</a:t>
            </a:r>
          </a:p>
          <a:p>
            <a:pPr>
              <a:defRPr/>
            </a:pPr>
            <a:r>
              <a:rPr lang="en-US" kern="1200" dirty="0" smtClean="0">
                <a:latin typeface="Tahoma" charset="0"/>
              </a:rPr>
              <a:t>Opportunities </a:t>
            </a:r>
          </a:p>
          <a:p>
            <a:pPr lvl="1">
              <a:defRPr/>
            </a:pPr>
            <a:endParaRPr lang="en-US" kern="1200" dirty="0" smtClean="0">
              <a:latin typeface="Tahoma" charset="0"/>
            </a:endParaRPr>
          </a:p>
          <a:p>
            <a:pPr lvl="1">
              <a:defRPr/>
            </a:pPr>
            <a:endParaRPr lang="en-US" kern="1200" dirty="0" smtClean="0">
              <a:latin typeface="Tahoma" charset="0"/>
            </a:endParaRPr>
          </a:p>
          <a:p>
            <a:pPr lvl="1">
              <a:defRPr/>
            </a:pPr>
            <a:endParaRPr lang="en-US" kern="1200" dirty="0" smtClean="0">
              <a:solidFill>
                <a:schemeClr val="tx2"/>
              </a:solidFill>
              <a:latin typeface="Tahoma" charset="0"/>
            </a:endParaRPr>
          </a:p>
          <a:p>
            <a:pPr>
              <a:defRPr/>
            </a:pPr>
            <a:endParaRPr lang="en-US" sz="2800" kern="1200" dirty="0" smtClean="0">
              <a:latin typeface="Tahoma" charset="0"/>
            </a:endParaRPr>
          </a:p>
          <a:p>
            <a:pPr>
              <a:defRPr/>
            </a:pPr>
            <a:endParaRPr lang="en-US" sz="2800" kern="1200" dirty="0" smtClean="0">
              <a:solidFill>
                <a:schemeClr val="tx2"/>
              </a:solidFill>
              <a:latin typeface="Tahoma" charset="0"/>
            </a:endParaRPr>
          </a:p>
          <a:p>
            <a:pPr lvl="1">
              <a:defRPr/>
            </a:pPr>
            <a:endParaRPr lang="en-US" sz="2600" kern="1200" dirty="0" smtClean="0">
              <a:solidFill>
                <a:schemeClr val="tx2"/>
              </a:solidFill>
              <a:latin typeface="Tahoma" charset="0"/>
            </a:endParaRPr>
          </a:p>
          <a:p>
            <a:pPr lvl="1">
              <a:defRPr/>
            </a:pPr>
            <a:endParaRPr lang="en-US" kern="1200" dirty="0" smtClean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GEOSS Common Infrastructure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68762" y="2007809"/>
            <a:ext cx="388257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GCI key components: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Component and Services Registry (CSR)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Discovery and Access Broker (DAB)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GEOSS Portal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Clearinghouse functions fully provided by DAB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Development/evolution continues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2714768"/>
            <a:ext cx="4112085" cy="27957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12756" y="2007809"/>
            <a:ext cx="2493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GCI Role in GEOSS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003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048" y="188913"/>
            <a:ext cx="7664752" cy="501650"/>
          </a:xfrm>
        </p:spPr>
        <p:txBody>
          <a:bodyPr/>
          <a:lstStyle/>
          <a:p>
            <a:pPr algn="ctr"/>
            <a:r>
              <a:rPr lang="en-US" dirty="0" smtClean="0"/>
              <a:t>GEOSS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GCI in place and operational</a:t>
            </a:r>
          </a:p>
          <a:p>
            <a:pPr lvl="1"/>
            <a:r>
              <a:rPr lang="en-US" dirty="0" smtClean="0"/>
              <a:t>Content in CSR continually growing</a:t>
            </a:r>
          </a:p>
          <a:p>
            <a:pPr lvl="1"/>
            <a:r>
              <a:rPr lang="en-US" dirty="0" smtClean="0"/>
              <a:t>DAB supports harvesting content and distributed search of large provider systems (CWIC, </a:t>
            </a:r>
            <a:r>
              <a:rPr lang="en-US" dirty="0" err="1" smtClean="0"/>
              <a:t>FedEO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GEO Portal gives users path to discover and access all GEOSS holdings</a:t>
            </a:r>
            <a:endParaRPr lang="en-US" dirty="0"/>
          </a:p>
          <a:p>
            <a:r>
              <a:rPr lang="en-US" dirty="0" smtClean="0"/>
              <a:t>Recognized concerns  </a:t>
            </a:r>
            <a:endParaRPr lang="en-US" dirty="0"/>
          </a:p>
          <a:p>
            <a:pPr lvl="1"/>
            <a:r>
              <a:rPr lang="en-US" dirty="0"/>
              <a:t>Inconsistent registration process </a:t>
            </a:r>
            <a:endParaRPr lang="en-US" dirty="0" smtClean="0"/>
          </a:p>
          <a:p>
            <a:pPr lvl="1"/>
            <a:r>
              <a:rPr lang="en-US" dirty="0" smtClean="0"/>
              <a:t>Limited </a:t>
            </a:r>
            <a:r>
              <a:rPr lang="en-US" dirty="0"/>
              <a:t>utilization of GEOSS and the GEOSS Common Infrastructure (GCI) by the communities it is intended to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Initiatives underway to address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6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838200" y="285749"/>
            <a:ext cx="7772400" cy="560917"/>
          </a:xfrm>
        </p:spPr>
        <p:txBody>
          <a:bodyPr/>
          <a:lstStyle/>
          <a:p>
            <a:pPr algn="ctr"/>
            <a:r>
              <a:rPr lang="en-US" dirty="0" smtClean="0"/>
              <a:t>GEOSS Going Forward</a:t>
            </a:r>
            <a:endParaRPr lang="en-US" dirty="0">
              <a:latin typeface="Arial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38100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Greater focus on GCI operations</a:t>
            </a:r>
          </a:p>
          <a:p>
            <a:pPr lvl="1"/>
            <a:r>
              <a:rPr lang="en-US" dirty="0" smtClean="0"/>
              <a:t>Regular GCI Provider </a:t>
            </a:r>
            <a:r>
              <a:rPr lang="en-US" dirty="0" err="1" smtClean="0"/>
              <a:t>telecons</a:t>
            </a:r>
            <a:endParaRPr lang="en-US" dirty="0" smtClean="0"/>
          </a:p>
          <a:p>
            <a:pPr lvl="1"/>
            <a:r>
              <a:rPr lang="en-US" dirty="0" smtClean="0"/>
              <a:t>Concentrated</a:t>
            </a:r>
            <a:r>
              <a:rPr lang="en-US" dirty="0" smtClean="0">
                <a:latin typeface="Arial" charset="0"/>
              </a:rPr>
              <a:t> effort to refine registration process</a:t>
            </a:r>
          </a:p>
          <a:p>
            <a:pPr lvl="1"/>
            <a:r>
              <a:rPr lang="en-US" dirty="0" smtClean="0">
                <a:latin typeface="Arial" charset="0"/>
              </a:rPr>
              <a:t>GCI Providers will address future issues as they arise</a:t>
            </a:r>
          </a:p>
          <a:p>
            <a:r>
              <a:rPr lang="en-US" dirty="0" smtClean="0">
                <a:latin typeface="Arial" charset="0"/>
              </a:rPr>
              <a:t>Promote, encourage and enable GCI use</a:t>
            </a:r>
          </a:p>
          <a:p>
            <a:pPr lvl="1"/>
            <a:r>
              <a:rPr lang="en-US" dirty="0" smtClean="0"/>
              <a:t>Architecture and Implementation Pilots (AIP)</a:t>
            </a:r>
          </a:p>
          <a:p>
            <a:pPr lvl="2"/>
            <a:r>
              <a:rPr lang="en-US" dirty="0" smtClean="0"/>
              <a:t>Annual call for projects to implement applications that demonstrate capabilities of GEOSS</a:t>
            </a:r>
          </a:p>
          <a:p>
            <a:pPr lvl="1"/>
            <a:r>
              <a:rPr lang="en-US" dirty="0" smtClean="0"/>
              <a:t>Community Portal Recommendations</a:t>
            </a:r>
          </a:p>
          <a:p>
            <a:pPr lvl="2"/>
            <a:r>
              <a:rPr lang="en-US" dirty="0" smtClean="0"/>
              <a:t>Capture lessons learned and best practices from communities using the GCI</a:t>
            </a:r>
          </a:p>
          <a:p>
            <a:pPr lvl="2"/>
            <a:r>
              <a:rPr lang="en-US" dirty="0" smtClean="0"/>
              <a:t>Construct recommendations to assist future users</a:t>
            </a:r>
          </a:p>
          <a:p>
            <a:pPr lvl="1"/>
            <a:endParaRPr lang="en-US" dirty="0" smtClean="0"/>
          </a:p>
          <a:p>
            <a:pPr lvl="2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17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85800" y="165100"/>
            <a:ext cx="7772400" cy="6858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</a:rPr>
              <a:t>Summary </a:t>
            </a:r>
            <a:r>
              <a:rPr lang="en-US" dirty="0">
                <a:latin typeface="Arial" charset="0"/>
              </a:rPr>
              <a:t>of </a:t>
            </a:r>
            <a:r>
              <a:rPr lang="en-US" dirty="0" smtClean="0"/>
              <a:t>CP Activity</a:t>
            </a:r>
            <a:endParaRPr lang="en-US" dirty="0">
              <a:latin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79425" y="1670050"/>
            <a:ext cx="8267700" cy="38100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Team composed of GCI Providers and Community Representatives (Water, Energy, Biodiversity…)</a:t>
            </a:r>
          </a:p>
          <a:p>
            <a:r>
              <a:rPr lang="en-US" dirty="0" smtClean="0">
                <a:latin typeface="Arial" charset="0"/>
              </a:rPr>
              <a:t>Originally limited to Community Portals/Clients</a:t>
            </a:r>
          </a:p>
          <a:p>
            <a:pPr lvl="1"/>
            <a:r>
              <a:rPr lang="en-US" dirty="0" smtClean="0">
                <a:latin typeface="Arial" charset="0"/>
              </a:rPr>
              <a:t>Provide community view of GEOSS resources</a:t>
            </a:r>
          </a:p>
          <a:p>
            <a:pPr lvl="1"/>
            <a:r>
              <a:rPr lang="en-US" dirty="0" smtClean="0"/>
              <a:t>Complement capabilities of GEOSS Portal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Scope broadened to look at </a:t>
            </a:r>
            <a:r>
              <a:rPr lang="en-US" dirty="0" smtClean="0"/>
              <a:t>range of possible interactions between GCI and Community Infrastructures</a:t>
            </a:r>
          </a:p>
          <a:p>
            <a:pPr lvl="1"/>
            <a:r>
              <a:rPr lang="en-US" dirty="0" smtClean="0"/>
              <a:t>Allows</a:t>
            </a:r>
            <a:r>
              <a:rPr lang="en-US" dirty="0" smtClean="0">
                <a:latin typeface="Arial" charset="0"/>
              </a:rPr>
              <a:t> GCI to better leverage </a:t>
            </a:r>
            <a:r>
              <a:rPr lang="en-US" dirty="0"/>
              <a:t>c</a:t>
            </a:r>
            <a:r>
              <a:rPr lang="en-US" dirty="0" smtClean="0">
                <a:latin typeface="Arial" charset="0"/>
              </a:rPr>
              <a:t>ommunity capabilities</a:t>
            </a:r>
          </a:p>
          <a:p>
            <a:pPr lvl="1"/>
            <a:r>
              <a:rPr lang="en-US" dirty="0" smtClean="0"/>
              <a:t>Promotes closer engagement of user communities in sustaining and enhancing GEOSS</a:t>
            </a:r>
          </a:p>
          <a:p>
            <a:pPr lvl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965200" y="288925"/>
            <a:ext cx="7524750" cy="5334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Community Portal Role in GEOSS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638" y="1295400"/>
            <a:ext cx="8831262" cy="5251450"/>
          </a:xfrm>
          <a:prstGeom prst="rect">
            <a:avLst/>
          </a:prstGeom>
        </p:spPr>
        <p:txBody>
          <a:bodyPr/>
          <a:lstStyle/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25603" name="Straight Arrow Connector 22"/>
          <p:cNvCxnSpPr>
            <a:cxnSpLocks noChangeShapeType="1"/>
          </p:cNvCxnSpPr>
          <p:nvPr/>
        </p:nvCxnSpPr>
        <p:spPr bwMode="auto">
          <a:xfrm>
            <a:off x="8382000" y="175260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3" name="Left-Right Arrow 23"/>
          <p:cNvSpPr>
            <a:spLocks noChangeArrowheads="1"/>
          </p:cNvSpPr>
          <p:nvPr/>
        </p:nvSpPr>
        <p:spPr bwMode="auto">
          <a:xfrm>
            <a:off x="5715000" y="2514600"/>
            <a:ext cx="1216025" cy="484188"/>
          </a:xfrm>
          <a:prstGeom prst="leftRightArrow">
            <a:avLst>
              <a:gd name="adj1" fmla="val 50000"/>
              <a:gd name="adj2" fmla="val 5004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5" name="Left Arrow 30"/>
          <p:cNvSpPr>
            <a:spLocks noChangeArrowheads="1"/>
          </p:cNvSpPr>
          <p:nvPr/>
        </p:nvSpPr>
        <p:spPr bwMode="auto">
          <a:xfrm>
            <a:off x="4800600" y="3229425"/>
            <a:ext cx="1162352" cy="2286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8" name="TextBox 28676"/>
          <p:cNvSpPr txBox="1">
            <a:spLocks noChangeArrowheads="1"/>
          </p:cNvSpPr>
          <p:nvPr/>
        </p:nvSpPr>
        <p:spPr bwMode="auto">
          <a:xfrm>
            <a:off x="4692650" y="2678113"/>
            <a:ext cx="17363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0" u="none" dirty="0"/>
              <a:t>Community View of</a:t>
            </a:r>
          </a:p>
          <a:p>
            <a:pPr eaLnBrk="1" hangingPunct="1"/>
            <a:r>
              <a:rPr lang="en-US" sz="1400" b="0" u="none" dirty="0"/>
              <a:t>GEOSS Resources</a:t>
            </a:r>
          </a:p>
        </p:txBody>
      </p:sp>
      <p:sp>
        <p:nvSpPr>
          <p:cNvPr id="25627" name="Oval 2"/>
          <p:cNvSpPr>
            <a:spLocks noChangeArrowheads="1"/>
          </p:cNvSpPr>
          <p:nvPr/>
        </p:nvSpPr>
        <p:spPr bwMode="auto">
          <a:xfrm>
            <a:off x="228600" y="1371600"/>
            <a:ext cx="8686800" cy="525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8" name="TextBox 5"/>
          <p:cNvSpPr txBox="1">
            <a:spLocks noChangeArrowheads="1"/>
          </p:cNvSpPr>
          <p:nvPr/>
        </p:nvSpPr>
        <p:spPr bwMode="auto">
          <a:xfrm>
            <a:off x="3875088" y="1524000"/>
            <a:ext cx="123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GEOSS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234" y="2605913"/>
            <a:ext cx="3803428" cy="2585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920" y="2678112"/>
            <a:ext cx="2129271" cy="130122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5261" y="2390920"/>
            <a:ext cx="2101187" cy="2678195"/>
          </a:xfrm>
          <a:prstGeom prst="rect">
            <a:avLst/>
          </a:prstGeom>
        </p:spPr>
      </p:pic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1134530" y="288925"/>
            <a:ext cx="7524750" cy="5334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Community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Systems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Role in GEOSS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638" y="1295400"/>
            <a:ext cx="8831262" cy="5251450"/>
          </a:xfrm>
          <a:prstGeom prst="rect">
            <a:avLst/>
          </a:prstGeom>
        </p:spPr>
        <p:txBody>
          <a:bodyPr/>
          <a:lstStyle/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25603" name="Straight Arrow Connector 22"/>
          <p:cNvCxnSpPr>
            <a:cxnSpLocks noChangeShapeType="1"/>
          </p:cNvCxnSpPr>
          <p:nvPr/>
        </p:nvCxnSpPr>
        <p:spPr bwMode="auto">
          <a:xfrm>
            <a:off x="8382000" y="175260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3" name="Left-Right Arrow 23"/>
          <p:cNvSpPr>
            <a:spLocks noChangeArrowheads="1"/>
          </p:cNvSpPr>
          <p:nvPr/>
        </p:nvSpPr>
        <p:spPr bwMode="auto">
          <a:xfrm>
            <a:off x="5715000" y="2514600"/>
            <a:ext cx="1216025" cy="484188"/>
          </a:xfrm>
          <a:prstGeom prst="leftRightArrow">
            <a:avLst>
              <a:gd name="adj1" fmla="val 50000"/>
              <a:gd name="adj2" fmla="val 5004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6" name="U-Turn Arrow 25"/>
          <p:cNvSpPr/>
          <p:nvPr/>
        </p:nvSpPr>
        <p:spPr bwMode="auto">
          <a:xfrm flipH="1" flipV="1">
            <a:off x="2895600" y="5334000"/>
            <a:ext cx="4419600" cy="533400"/>
          </a:xfrm>
          <a:prstGeom prst="uturnArrow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5615" name="Left Arrow 30"/>
          <p:cNvSpPr>
            <a:spLocks noChangeArrowheads="1"/>
          </p:cNvSpPr>
          <p:nvPr/>
        </p:nvSpPr>
        <p:spPr bwMode="auto">
          <a:xfrm>
            <a:off x="4800600" y="3048000"/>
            <a:ext cx="914400" cy="2286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7" name="TextBox 28674"/>
          <p:cNvSpPr txBox="1">
            <a:spLocks noChangeArrowheads="1"/>
          </p:cNvSpPr>
          <p:nvPr/>
        </p:nvSpPr>
        <p:spPr bwMode="auto">
          <a:xfrm>
            <a:off x="4491038" y="2133600"/>
            <a:ext cx="15222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Link </a:t>
            </a:r>
            <a:r>
              <a:rPr lang="en-US" sz="900" b="0" u="none" dirty="0" smtClean="0"/>
              <a:t>to/from </a:t>
            </a:r>
            <a:r>
              <a:rPr lang="en-US" sz="900" b="0" u="none" dirty="0"/>
              <a:t>GEOSS Portal</a:t>
            </a:r>
          </a:p>
        </p:txBody>
      </p:sp>
      <p:sp>
        <p:nvSpPr>
          <p:cNvPr id="25618" name="TextBox 28676"/>
          <p:cNvSpPr txBox="1">
            <a:spLocks noChangeArrowheads="1"/>
          </p:cNvSpPr>
          <p:nvPr/>
        </p:nvSpPr>
        <p:spPr bwMode="auto">
          <a:xfrm>
            <a:off x="4692650" y="2678113"/>
            <a:ext cx="117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Community View of</a:t>
            </a:r>
          </a:p>
          <a:p>
            <a:pPr eaLnBrk="1" hangingPunct="1"/>
            <a:r>
              <a:rPr lang="en-US" sz="900" b="0" u="none"/>
              <a:t>GEOSS Resources</a:t>
            </a:r>
          </a:p>
        </p:txBody>
      </p:sp>
      <p:sp>
        <p:nvSpPr>
          <p:cNvPr id="25619" name="TextBox 28677"/>
          <p:cNvSpPr txBox="1">
            <a:spLocks noChangeArrowheads="1"/>
          </p:cNvSpPr>
          <p:nvPr/>
        </p:nvSpPr>
        <p:spPr bwMode="auto">
          <a:xfrm>
            <a:off x="3776663" y="5486400"/>
            <a:ext cx="25368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Register Community Resources as Appropriate</a:t>
            </a:r>
          </a:p>
        </p:txBody>
      </p:sp>
      <p:sp>
        <p:nvSpPr>
          <p:cNvPr id="25623" name="Left-Right Arrow 1"/>
          <p:cNvSpPr>
            <a:spLocks noChangeArrowheads="1"/>
          </p:cNvSpPr>
          <p:nvPr/>
        </p:nvSpPr>
        <p:spPr bwMode="auto">
          <a:xfrm>
            <a:off x="4587798" y="2388205"/>
            <a:ext cx="1376362" cy="2667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4" name="TextBox 2"/>
          <p:cNvSpPr txBox="1">
            <a:spLocks noChangeArrowheads="1"/>
          </p:cNvSpPr>
          <p:nvPr/>
        </p:nvSpPr>
        <p:spPr bwMode="auto">
          <a:xfrm>
            <a:off x="4648200" y="4216400"/>
            <a:ext cx="1381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Enables Integration of</a:t>
            </a:r>
          </a:p>
          <a:p>
            <a:pPr eaLnBrk="1" hangingPunct="1"/>
            <a:r>
              <a:rPr lang="en-US" sz="900" b="0" u="none"/>
              <a:t>GEOSS and non-GEOSS</a:t>
            </a:r>
          </a:p>
          <a:p>
            <a:pPr eaLnBrk="1" hangingPunct="1"/>
            <a:r>
              <a:rPr lang="en-US" sz="900" b="0" u="none"/>
              <a:t>Registered Resources</a:t>
            </a:r>
          </a:p>
        </p:txBody>
      </p:sp>
      <p:sp>
        <p:nvSpPr>
          <p:cNvPr id="25625" name="Right Arrow 28671"/>
          <p:cNvSpPr>
            <a:spLocks noChangeArrowheads="1"/>
          </p:cNvSpPr>
          <p:nvPr/>
        </p:nvSpPr>
        <p:spPr bwMode="auto">
          <a:xfrm>
            <a:off x="4800600" y="3505200"/>
            <a:ext cx="914400" cy="2286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6" name="TextBox 1"/>
          <p:cNvSpPr txBox="1">
            <a:spLocks noChangeArrowheads="1"/>
          </p:cNvSpPr>
          <p:nvPr/>
        </p:nvSpPr>
        <p:spPr bwMode="auto">
          <a:xfrm>
            <a:off x="4654550" y="3668713"/>
            <a:ext cx="149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GCI Access to</a:t>
            </a:r>
          </a:p>
          <a:p>
            <a:pPr eaLnBrk="1" hangingPunct="1"/>
            <a:r>
              <a:rPr lang="en-US" sz="900" b="0" u="none" dirty="0"/>
              <a:t>Community Infrastructure</a:t>
            </a:r>
          </a:p>
        </p:txBody>
      </p:sp>
      <p:sp>
        <p:nvSpPr>
          <p:cNvPr id="25627" name="Oval 2"/>
          <p:cNvSpPr>
            <a:spLocks noChangeArrowheads="1"/>
          </p:cNvSpPr>
          <p:nvPr/>
        </p:nvSpPr>
        <p:spPr bwMode="auto">
          <a:xfrm>
            <a:off x="228600" y="1371600"/>
            <a:ext cx="8686800" cy="525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8" name="TextBox 5"/>
          <p:cNvSpPr txBox="1">
            <a:spLocks noChangeArrowheads="1"/>
          </p:cNvSpPr>
          <p:nvPr/>
        </p:nvSpPr>
        <p:spPr bwMode="auto">
          <a:xfrm>
            <a:off x="3875088" y="1524000"/>
            <a:ext cx="123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GEOSS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234" y="2605913"/>
            <a:ext cx="3803428" cy="2585900"/>
          </a:xfrm>
          <a:prstGeom prst="rect">
            <a:avLst/>
          </a:prstGeom>
        </p:spPr>
      </p:pic>
      <p:sp>
        <p:nvSpPr>
          <p:cNvPr id="34" name="Left-Right Arrow 1"/>
          <p:cNvSpPr>
            <a:spLocks noChangeArrowheads="1"/>
          </p:cNvSpPr>
          <p:nvPr/>
        </p:nvSpPr>
        <p:spPr bwMode="auto">
          <a:xfrm>
            <a:off x="5000175" y="4804230"/>
            <a:ext cx="609600" cy="2286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9730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3381" y="2359457"/>
            <a:ext cx="2101187" cy="2678195"/>
          </a:xfrm>
          <a:prstGeom prst="rect">
            <a:avLst/>
          </a:prstGeom>
        </p:spPr>
      </p:pic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1134530" y="288925"/>
            <a:ext cx="7524750" cy="5334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Community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Systems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Role in GEOSS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638" y="1295400"/>
            <a:ext cx="8831262" cy="5251450"/>
          </a:xfrm>
          <a:prstGeom prst="rect">
            <a:avLst/>
          </a:prstGeom>
        </p:spPr>
        <p:txBody>
          <a:bodyPr/>
          <a:lstStyle/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25603" name="Straight Arrow Connector 22"/>
          <p:cNvCxnSpPr>
            <a:cxnSpLocks noChangeShapeType="1"/>
          </p:cNvCxnSpPr>
          <p:nvPr/>
        </p:nvCxnSpPr>
        <p:spPr bwMode="auto">
          <a:xfrm>
            <a:off x="8382000" y="175260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3" name="Left-Right Arrow 23"/>
          <p:cNvSpPr>
            <a:spLocks noChangeArrowheads="1"/>
          </p:cNvSpPr>
          <p:nvPr/>
        </p:nvSpPr>
        <p:spPr bwMode="auto">
          <a:xfrm>
            <a:off x="5715000" y="2514600"/>
            <a:ext cx="1216025" cy="484188"/>
          </a:xfrm>
          <a:prstGeom prst="leftRightArrow">
            <a:avLst>
              <a:gd name="adj1" fmla="val 50000"/>
              <a:gd name="adj2" fmla="val 5004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6" name="U-Turn Arrow 25"/>
          <p:cNvSpPr/>
          <p:nvPr/>
        </p:nvSpPr>
        <p:spPr bwMode="auto">
          <a:xfrm flipH="1" flipV="1">
            <a:off x="2895600" y="5334000"/>
            <a:ext cx="4419600" cy="533400"/>
          </a:xfrm>
          <a:prstGeom prst="uturnArrow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5615" name="Left Arrow 30"/>
          <p:cNvSpPr>
            <a:spLocks noChangeArrowheads="1"/>
          </p:cNvSpPr>
          <p:nvPr/>
        </p:nvSpPr>
        <p:spPr bwMode="auto">
          <a:xfrm>
            <a:off x="4800600" y="3048000"/>
            <a:ext cx="914400" cy="2286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7" name="TextBox 28674"/>
          <p:cNvSpPr txBox="1">
            <a:spLocks noChangeArrowheads="1"/>
          </p:cNvSpPr>
          <p:nvPr/>
        </p:nvSpPr>
        <p:spPr bwMode="auto">
          <a:xfrm>
            <a:off x="4491038" y="2133600"/>
            <a:ext cx="15222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Link </a:t>
            </a:r>
            <a:r>
              <a:rPr lang="en-US" sz="900" b="0" u="none" dirty="0" smtClean="0"/>
              <a:t>to/from </a:t>
            </a:r>
            <a:r>
              <a:rPr lang="en-US" sz="900" b="0" u="none" dirty="0"/>
              <a:t>GEOSS Portal</a:t>
            </a:r>
          </a:p>
        </p:txBody>
      </p:sp>
      <p:sp>
        <p:nvSpPr>
          <p:cNvPr id="25618" name="TextBox 28676"/>
          <p:cNvSpPr txBox="1">
            <a:spLocks noChangeArrowheads="1"/>
          </p:cNvSpPr>
          <p:nvPr/>
        </p:nvSpPr>
        <p:spPr bwMode="auto">
          <a:xfrm>
            <a:off x="4692650" y="2678113"/>
            <a:ext cx="117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Community View of</a:t>
            </a:r>
          </a:p>
          <a:p>
            <a:pPr eaLnBrk="1" hangingPunct="1"/>
            <a:r>
              <a:rPr lang="en-US" sz="900" b="0" u="none"/>
              <a:t>GEOSS Resources</a:t>
            </a:r>
          </a:p>
        </p:txBody>
      </p:sp>
      <p:sp>
        <p:nvSpPr>
          <p:cNvPr id="25619" name="TextBox 28677"/>
          <p:cNvSpPr txBox="1">
            <a:spLocks noChangeArrowheads="1"/>
          </p:cNvSpPr>
          <p:nvPr/>
        </p:nvSpPr>
        <p:spPr bwMode="auto">
          <a:xfrm>
            <a:off x="3776663" y="5486400"/>
            <a:ext cx="25368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Register Community Resources as Appropriate</a:t>
            </a:r>
          </a:p>
        </p:txBody>
      </p:sp>
      <p:sp>
        <p:nvSpPr>
          <p:cNvPr id="25623" name="Left-Right Arrow 1"/>
          <p:cNvSpPr>
            <a:spLocks noChangeArrowheads="1"/>
          </p:cNvSpPr>
          <p:nvPr/>
        </p:nvSpPr>
        <p:spPr bwMode="auto">
          <a:xfrm>
            <a:off x="4587798" y="2388205"/>
            <a:ext cx="1376362" cy="2667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4" name="TextBox 2"/>
          <p:cNvSpPr txBox="1">
            <a:spLocks noChangeArrowheads="1"/>
          </p:cNvSpPr>
          <p:nvPr/>
        </p:nvSpPr>
        <p:spPr bwMode="auto">
          <a:xfrm>
            <a:off x="4648200" y="4216400"/>
            <a:ext cx="1381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Enables Integration of</a:t>
            </a:r>
          </a:p>
          <a:p>
            <a:pPr eaLnBrk="1" hangingPunct="1"/>
            <a:r>
              <a:rPr lang="en-US" sz="900" b="0" u="none"/>
              <a:t>GEOSS and non-GEOSS</a:t>
            </a:r>
          </a:p>
          <a:p>
            <a:pPr eaLnBrk="1" hangingPunct="1"/>
            <a:r>
              <a:rPr lang="en-US" sz="900" b="0" u="none"/>
              <a:t>Registered Resources</a:t>
            </a:r>
          </a:p>
        </p:txBody>
      </p:sp>
      <p:sp>
        <p:nvSpPr>
          <p:cNvPr id="25625" name="Right Arrow 28671"/>
          <p:cNvSpPr>
            <a:spLocks noChangeArrowheads="1"/>
          </p:cNvSpPr>
          <p:nvPr/>
        </p:nvSpPr>
        <p:spPr bwMode="auto">
          <a:xfrm>
            <a:off x="4800600" y="3505200"/>
            <a:ext cx="914400" cy="2286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6" name="TextBox 1"/>
          <p:cNvSpPr txBox="1">
            <a:spLocks noChangeArrowheads="1"/>
          </p:cNvSpPr>
          <p:nvPr/>
        </p:nvSpPr>
        <p:spPr bwMode="auto">
          <a:xfrm>
            <a:off x="4654550" y="3668713"/>
            <a:ext cx="149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GCI Access to</a:t>
            </a:r>
          </a:p>
          <a:p>
            <a:pPr eaLnBrk="1" hangingPunct="1"/>
            <a:r>
              <a:rPr lang="en-US" sz="900" b="0" u="none" dirty="0"/>
              <a:t>Community Infrastructure</a:t>
            </a:r>
          </a:p>
        </p:txBody>
      </p:sp>
      <p:sp>
        <p:nvSpPr>
          <p:cNvPr id="25627" name="Oval 2"/>
          <p:cNvSpPr>
            <a:spLocks noChangeArrowheads="1"/>
          </p:cNvSpPr>
          <p:nvPr/>
        </p:nvSpPr>
        <p:spPr bwMode="auto">
          <a:xfrm>
            <a:off x="228600" y="1371600"/>
            <a:ext cx="8686800" cy="525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8" name="TextBox 5"/>
          <p:cNvSpPr txBox="1">
            <a:spLocks noChangeArrowheads="1"/>
          </p:cNvSpPr>
          <p:nvPr/>
        </p:nvSpPr>
        <p:spPr bwMode="auto">
          <a:xfrm>
            <a:off x="3875088" y="1524000"/>
            <a:ext cx="123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GEOSS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234" y="2605913"/>
            <a:ext cx="3803428" cy="2585900"/>
          </a:xfrm>
          <a:prstGeom prst="rect">
            <a:avLst/>
          </a:prstGeom>
        </p:spPr>
      </p:pic>
      <p:sp>
        <p:nvSpPr>
          <p:cNvPr id="34" name="Left-Right Arrow 1"/>
          <p:cNvSpPr>
            <a:spLocks noChangeArrowheads="1"/>
          </p:cNvSpPr>
          <p:nvPr/>
        </p:nvSpPr>
        <p:spPr bwMode="auto">
          <a:xfrm>
            <a:off x="5000175" y="4804230"/>
            <a:ext cx="609600" cy="2286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711" y="2444122"/>
            <a:ext cx="2101187" cy="267819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768" y="2513618"/>
            <a:ext cx="2101187" cy="267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9385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3137</TotalTime>
  <Words>749</Words>
  <Application>Microsoft Macintosh PowerPoint</Application>
  <PresentationFormat>On-screen Show (4:3)</PresentationFormat>
  <Paragraphs>159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4_EUM_template_v03</vt:lpstr>
      <vt:lpstr>         GEO/CWIC Interactions  Ken McDonald/NOAA  CWIC Session, WGISS–40 October 1, 2015</vt:lpstr>
      <vt:lpstr>Topics</vt:lpstr>
      <vt:lpstr>GEOSS Common Infrastructure</vt:lpstr>
      <vt:lpstr>GEOSS Status</vt:lpstr>
      <vt:lpstr>GEOSS Going Forward</vt:lpstr>
      <vt:lpstr>Summary of CP Activity</vt:lpstr>
      <vt:lpstr>Community Portal Role in GEOSS</vt:lpstr>
      <vt:lpstr>Community Systems Role in GEOSS</vt:lpstr>
      <vt:lpstr>Community Systems Role in GEOSS</vt:lpstr>
      <vt:lpstr>Community Portal Recommendations Document</vt:lpstr>
      <vt:lpstr>Community Portals – Near Term Plans</vt:lpstr>
      <vt:lpstr>CEOS as a GEOSS Community</vt:lpstr>
      <vt:lpstr>GEO-WGISS Commonality </vt:lpstr>
      <vt:lpstr>GEO-WGISS Collaboration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Yonsook Enloe</cp:lastModifiedBy>
  <cp:revision>182</cp:revision>
  <dcterms:created xsi:type="dcterms:W3CDTF">2011-11-16T09:23:13Z</dcterms:created>
  <dcterms:modified xsi:type="dcterms:W3CDTF">2015-10-01T05:53:36Z</dcterms:modified>
</cp:coreProperties>
</file>