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30"/>
  </p:notesMasterIdLst>
  <p:sldIdLst>
    <p:sldId id="300" r:id="rId4"/>
    <p:sldId id="301" r:id="rId5"/>
    <p:sldId id="302" r:id="rId6"/>
    <p:sldId id="303" r:id="rId7"/>
    <p:sldId id="299" r:id="rId8"/>
    <p:sldId id="256" r:id="rId9"/>
    <p:sldId id="278" r:id="rId10"/>
    <p:sldId id="260" r:id="rId11"/>
    <p:sldId id="304" r:id="rId12"/>
    <p:sldId id="305" r:id="rId13"/>
    <p:sldId id="306" r:id="rId14"/>
    <p:sldId id="261" r:id="rId15"/>
    <p:sldId id="258" r:id="rId16"/>
    <p:sldId id="297" r:id="rId17"/>
    <p:sldId id="290" r:id="rId18"/>
    <p:sldId id="291" r:id="rId19"/>
    <p:sldId id="262" r:id="rId20"/>
    <p:sldId id="265" r:id="rId21"/>
    <p:sldId id="281" r:id="rId22"/>
    <p:sldId id="266" r:id="rId23"/>
    <p:sldId id="267" r:id="rId24"/>
    <p:sldId id="280" r:id="rId25"/>
    <p:sldId id="279" r:id="rId26"/>
    <p:sldId id="276" r:id="rId27"/>
    <p:sldId id="294" r:id="rId28"/>
    <p:sldId id="25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00"/>
    <a:srgbClr val="000099"/>
    <a:srgbClr val="EEEBE1"/>
    <a:srgbClr val="004600"/>
    <a:srgbClr val="006600"/>
    <a:srgbClr val="AF5205"/>
    <a:srgbClr val="003399"/>
    <a:srgbClr val="920000"/>
    <a:srgbClr val="64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40" autoAdjust="0"/>
    <p:restoredTop sz="99338" autoAdjust="0"/>
  </p:normalViewPr>
  <p:slideViewPr>
    <p:cSldViewPr>
      <p:cViewPr varScale="1">
        <p:scale>
          <a:sx n="87" d="100"/>
          <a:sy n="87" d="100"/>
        </p:scale>
        <p:origin x="-21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306FC-22BB-461C-8E24-5C8AFC3042C5}" type="datetimeFigureOut">
              <a:rPr lang="en-US" smtClean="0"/>
              <a:t>10/1/15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F7900-6706-409F-A843-829D390B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60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430213"/>
            <a:ext cx="4648200" cy="348615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4033838"/>
            <a:ext cx="6300788" cy="48323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5744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Relationship Id="rId3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B473-48FA-4BF0-A9F1-E2D646809442}" type="datetimeFigureOut">
              <a:rPr lang="en-US" smtClean="0"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F203-5942-4567-B9AD-029E95677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3441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B473-48FA-4BF0-A9F1-E2D646809442}" type="datetimeFigureOut">
              <a:rPr lang="en-US" smtClean="0"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F203-5942-4567-B9AD-029E95677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9244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B473-48FA-4BF0-A9F1-E2D646809442}" type="datetimeFigureOut">
              <a:rPr lang="en-US" smtClean="0"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F203-5942-4567-B9AD-029E95677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71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4813" y="6083300"/>
            <a:ext cx="2016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8900" tIns="44450" rIns="88900" bIns="44450">
            <a:spAutoFit/>
          </a:bodyPr>
          <a:lstStyle/>
          <a:p>
            <a:pPr defTabSz="885825">
              <a:defRPr/>
            </a:pPr>
            <a:r>
              <a:rPr lang="en-US" sz="1000" b="1">
                <a:solidFill>
                  <a:srgbClr val="FFFFFF"/>
                </a:solidFill>
              </a:rPr>
              <a:t>U.S. Department of the Interior</a:t>
            </a:r>
          </a:p>
          <a:p>
            <a:pPr defTabSz="885825">
              <a:defRPr/>
            </a:pPr>
            <a:r>
              <a:rPr lang="en-US" sz="1000" b="1">
                <a:solidFill>
                  <a:srgbClr val="FFFFFF"/>
                </a:solidFill>
              </a:rPr>
              <a:t>U.S. Geological Survey</a:t>
            </a:r>
          </a:p>
        </p:txBody>
      </p:sp>
      <p:sp>
        <p:nvSpPr>
          <p:cNvPr id="3" name="Picture 5" descr="ident_4_onscreen_png"/>
          <p:cNvSpPr>
            <a:spLocks noChangeAspect="1" noChangeArrowheads="1"/>
          </p:cNvSpPr>
          <p:nvPr/>
        </p:nvSpPr>
        <p:spPr bwMode="black">
          <a:xfrm>
            <a:off x="457200" y="461963"/>
            <a:ext cx="20574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28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81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5515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3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08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538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6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B473-48FA-4BF0-A9F1-E2D646809442}" type="datetimeFigureOut">
              <a:rPr lang="en-US" smtClean="0"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F203-5942-4567-B9AD-029E95677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571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13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65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75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4813" y="6083301"/>
            <a:ext cx="1530868" cy="2981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6675" tIns="33338" rIns="66675" bIns="33338">
            <a:spAutoFit/>
          </a:bodyPr>
          <a:lstStyle/>
          <a:p>
            <a:pPr defTabSz="66436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b="1">
                <a:solidFill>
                  <a:srgbClr val="FFFFFF"/>
                </a:solidFill>
                <a:ea typeface="ＭＳ Ｐゴシック" panose="020B0600070205080204" pitchFamily="34" charset="-128"/>
              </a:rPr>
              <a:t>U.S. Department of the Interior</a:t>
            </a:r>
          </a:p>
          <a:p>
            <a:pPr defTabSz="66436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b="1">
                <a:solidFill>
                  <a:srgbClr val="FFFFFF"/>
                </a:solidFill>
                <a:ea typeface="ＭＳ Ｐゴシック" panose="020B0600070205080204" pitchFamily="34" charset="-128"/>
              </a:rPr>
              <a:t>U.S. Geological Survey</a:t>
            </a:r>
          </a:p>
        </p:txBody>
      </p:sp>
      <p:sp>
        <p:nvSpPr>
          <p:cNvPr id="3" name="Picture 5" descr="ident_4_onscreen_png"/>
          <p:cNvSpPr>
            <a:spLocks noChangeAspect="1" noChangeArrowheads="1"/>
          </p:cNvSpPr>
          <p:nvPr/>
        </p:nvSpPr>
        <p:spPr bwMode="black">
          <a:xfrm>
            <a:off x="457200" y="461965"/>
            <a:ext cx="20574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2296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4813" y="6083300"/>
            <a:ext cx="2016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900" tIns="44450" rIns="88900" bIns="44450">
            <a:spAutoFit/>
          </a:bodyPr>
          <a:lstStyle>
            <a:lvl1pPr defTabSz="885825"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85825"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85825"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85825"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85825"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b="1" smtClean="0">
                <a:solidFill>
                  <a:srgbClr val="FFFFFF"/>
                </a:solidFill>
              </a:rPr>
              <a:t>U.S. Department of the Interior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b="1" smtClean="0">
                <a:solidFill>
                  <a:srgbClr val="FFFFFF"/>
                </a:solidFill>
              </a:rPr>
              <a:t>U.S. Geological Survey</a:t>
            </a:r>
          </a:p>
        </p:txBody>
      </p:sp>
      <p:pic>
        <p:nvPicPr>
          <p:cNvPr id="3" name="Picture 5" descr="ident_4_onscreen_png"/>
          <p:cNvPicPr>
            <a:picLocks noChangeAspect="1" noChangeArrowheads="1"/>
          </p:cNvPicPr>
          <p:nvPr/>
        </p:nvPicPr>
        <p:blipFill>
          <a:blip r:embed="rId3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57200" y="461963"/>
            <a:ext cx="20574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147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44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07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70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70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6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B473-48FA-4BF0-A9F1-E2D646809442}" type="datetimeFigureOut">
              <a:rPr lang="en-US" smtClean="0"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F203-5942-4567-B9AD-029E95677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2305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684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37397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277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504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6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B473-48FA-4BF0-A9F1-E2D646809442}" type="datetimeFigureOut">
              <a:rPr lang="en-US" smtClean="0"/>
              <a:t>10/1/15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F203-5942-4567-B9AD-029E95677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5152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B473-48FA-4BF0-A9F1-E2D646809442}" type="datetimeFigureOut">
              <a:rPr lang="en-US" smtClean="0"/>
              <a:t>10/1/15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F203-5942-4567-B9AD-029E95677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1367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B473-48FA-4BF0-A9F1-E2D646809442}" type="datetimeFigureOut">
              <a:rPr lang="en-US" smtClean="0"/>
              <a:t>10/1/15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F203-5942-4567-B9AD-029E95677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7598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B473-48FA-4BF0-A9F1-E2D646809442}" type="datetimeFigureOut">
              <a:rPr lang="en-US" smtClean="0"/>
              <a:t>10/1/15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F203-5942-4567-B9AD-029E95677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2601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B473-48FA-4BF0-A9F1-E2D646809442}" type="datetimeFigureOut">
              <a:rPr lang="en-US" smtClean="0"/>
              <a:t>10/1/15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F203-5942-4567-B9AD-029E95677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2215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B473-48FA-4BF0-A9F1-E2D646809442}" type="datetimeFigureOut">
              <a:rPr lang="en-US" smtClean="0"/>
              <a:t>10/1/15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F203-5942-4567-B9AD-029E95677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80325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EB473-48FA-4BF0-A9F1-E2D646809442}" type="datetimeFigureOut">
              <a:rPr lang="en-US" smtClean="0"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F203-5942-4567-B9AD-029E95677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33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058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98563"/>
            <a:ext cx="83058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8" name="Picture 4" descr="ident-small_4_onscreen_png"/>
          <p:cNvPicPr>
            <a:picLocks noChangeAspect="1" noChangeArrowheads="1"/>
          </p:cNvPicPr>
          <p:nvPr/>
        </p:nvPicPr>
        <p:blipFill>
          <a:blip r:embed="rId14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457200" y="6107113"/>
            <a:ext cx="1143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01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CC539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CC53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CC53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CC53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CC53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CC539"/>
        </a:buClr>
        <a:buSzPct val="125000"/>
        <a:buFont typeface="Wingdings" panose="05000000000000000000" pitchFamily="2" charset="2"/>
        <a:buChar char="§"/>
        <a:defRPr sz="2800" b="1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CC539"/>
        </a:buClr>
        <a:buSzPct val="125000"/>
        <a:buFont typeface="Wingdings" panose="05000000000000000000" pitchFamily="2" charset="2"/>
        <a:buChar char="§"/>
        <a:defRPr sz="2400">
          <a:solidFill>
            <a:schemeClr val="bg1"/>
          </a:solidFill>
          <a:latin typeface="+mn-lt"/>
          <a:ea typeface="ＭＳ Ｐゴシック" pitchFamily="-107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CC539"/>
        </a:buClr>
        <a:buSzPct val="125000"/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  <a:ea typeface="ＭＳ Ｐゴシック" pitchFamily="-107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CC539"/>
        </a:buClr>
        <a:buSzPct val="125000"/>
        <a:buFont typeface="Wingdings" panose="05000000000000000000" pitchFamily="2" charset="2"/>
        <a:buChar char="§"/>
        <a:defRPr>
          <a:solidFill>
            <a:schemeClr val="bg1"/>
          </a:solidFill>
          <a:latin typeface="+mn-lt"/>
          <a:ea typeface="ＭＳ Ｐゴシック" pitchFamily="-107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CC539"/>
        </a:buClr>
        <a:buSzPct val="125000"/>
        <a:buFont typeface="Wingdings" panose="05000000000000000000" pitchFamily="2" charset="2"/>
        <a:buChar char="§"/>
        <a:defRPr>
          <a:solidFill>
            <a:schemeClr val="bg1"/>
          </a:solidFill>
          <a:latin typeface="+mn-lt"/>
          <a:ea typeface="ＭＳ Ｐゴシック" pitchFamily="-107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-107" charset="2"/>
        <a:buChar char="§"/>
        <a:defRPr b="1">
          <a:solidFill>
            <a:schemeClr val="bg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-107" charset="2"/>
        <a:buChar char="§"/>
        <a:defRPr b="1">
          <a:solidFill>
            <a:schemeClr val="bg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-107" charset="2"/>
        <a:buChar char="§"/>
        <a:defRPr b="1">
          <a:solidFill>
            <a:schemeClr val="bg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-107" charset="2"/>
        <a:buChar char="§"/>
        <a:defRPr b="1">
          <a:solidFill>
            <a:schemeClr val="bg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058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98563"/>
            <a:ext cx="83058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8" name="Picture 4" descr="ident-small_4_onscreen_png"/>
          <p:cNvPicPr>
            <a:picLocks noChangeAspect="1" noChangeArrowheads="1"/>
          </p:cNvPicPr>
          <p:nvPr/>
        </p:nvPicPr>
        <p:blipFill>
          <a:blip r:embed="rId1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57200" y="6107113"/>
            <a:ext cx="1143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64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CC539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CC53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CC53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CC53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CC53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pitchFamily="-107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pitchFamily="-107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pitchFamily="-107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CC539"/>
        </a:buClr>
        <a:buSzPct val="125000"/>
        <a:buFont typeface="Wingdings" panose="05000000000000000000" pitchFamily="2" charset="2"/>
        <a:buChar char="§"/>
        <a:defRPr sz="2800" b="1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CC539"/>
        </a:buClr>
        <a:buSzPct val="125000"/>
        <a:buFont typeface="Wingdings" panose="05000000000000000000" pitchFamily="2" charset="2"/>
        <a:buChar char="§"/>
        <a:defRPr sz="2400">
          <a:solidFill>
            <a:schemeClr val="bg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CC539"/>
        </a:buClr>
        <a:buSzPct val="125000"/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CC539"/>
        </a:buClr>
        <a:buSzPct val="125000"/>
        <a:buFont typeface="Wingdings" panose="05000000000000000000" pitchFamily="2" charset="2"/>
        <a:buChar char="§"/>
        <a:defRPr>
          <a:solidFill>
            <a:schemeClr val="bg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CC539"/>
        </a:buClr>
        <a:buSzPct val="125000"/>
        <a:buFont typeface="Wingdings" panose="05000000000000000000" pitchFamily="2" charset="2"/>
        <a:buChar char="§"/>
        <a:defRPr>
          <a:solidFill>
            <a:schemeClr val="bg1"/>
          </a:solidFill>
          <a:latin typeface="+mn-lt"/>
          <a:ea typeface="ＭＳ Ｐゴシック" pitchFamily="-10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-107" charset="2"/>
        <a:buChar char="§"/>
        <a:defRPr b="1">
          <a:solidFill>
            <a:schemeClr val="bg1"/>
          </a:solidFill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-107" charset="2"/>
        <a:buChar char="§"/>
        <a:defRPr b="1">
          <a:solidFill>
            <a:schemeClr val="bg1"/>
          </a:solidFill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-107" charset="2"/>
        <a:buChar char="§"/>
        <a:defRPr b="1">
          <a:solidFill>
            <a:schemeClr val="bg1"/>
          </a:solidFill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-107" charset="2"/>
        <a:buChar char="§"/>
        <a:defRPr b="1">
          <a:solidFill>
            <a:schemeClr val="bg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9.gif"/><Relationship Id="rId5" Type="http://schemas.openxmlformats.org/officeDocument/2006/relationships/image" Target="../media/image20.gif"/><Relationship Id="rId6" Type="http://schemas.openxmlformats.org/officeDocument/2006/relationships/image" Target="../media/image21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3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5" Type="http://schemas.openxmlformats.org/officeDocument/2006/relationships/image" Target="../media/image25.gif"/><Relationship Id="rId6" Type="http://schemas.openxmlformats.org/officeDocument/2006/relationships/image" Target="../media/image29.gif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5" Type="http://schemas.openxmlformats.org/officeDocument/2006/relationships/image" Target="../media/image25.gif"/><Relationship Id="rId6" Type="http://schemas.openxmlformats.org/officeDocument/2006/relationships/image" Target="../media/image29.gif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gif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5231011" y="5172076"/>
            <a:ext cx="276999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Kristi Kline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August 3, 2015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71340" y="2336968"/>
            <a:ext cx="820132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WGISS 40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CWIC Report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56587" y="5902512"/>
            <a:ext cx="3482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 dirty="0" smtClean="0">
                <a:solidFill>
                  <a:srgbClr val="FCC539"/>
                </a:solidFill>
              </a:rPr>
              <a:t>Kristi Kline</a:t>
            </a:r>
            <a:endParaRPr lang="en-US" sz="1400" b="1" dirty="0">
              <a:solidFill>
                <a:srgbClr val="FCC539"/>
              </a:solidFill>
            </a:endParaRPr>
          </a:p>
          <a:p>
            <a:r>
              <a:rPr lang="en-US" sz="1400" b="1" dirty="0" smtClean="0">
                <a:solidFill>
                  <a:srgbClr val="FCC539"/>
                </a:solidFill>
              </a:rPr>
              <a:t>September 30, 2015</a:t>
            </a:r>
            <a:endParaRPr lang="en-US" sz="1400" b="1" dirty="0">
              <a:solidFill>
                <a:srgbClr val="FCC5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35272"/>
      </p:ext>
    </p:extLst>
  </p:cSld>
  <p:clrMapOvr>
    <a:masterClrMapping/>
  </p:clrMapOvr>
  <p:transition xmlns:p14="http://schemas.microsoft.com/office/powerpoint/2010/main" advTm="21711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Albers Equal Area Projection</a:t>
            </a:r>
          </a:p>
        </p:txBody>
      </p:sp>
      <p:graphicFrame>
        <p:nvGraphicFramePr>
          <p:cNvPr id="5123" name="Object 1"/>
          <p:cNvGraphicFramePr>
            <a:graphicFrameLocks noChangeAspect="1"/>
          </p:cNvGraphicFramePr>
          <p:nvPr/>
        </p:nvGraphicFramePr>
        <p:xfrm>
          <a:off x="263525" y="1543050"/>
          <a:ext cx="8421688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4" imgW="6121175" imgH="2679601" progId="Word.Document.12">
                  <p:embed/>
                </p:oleObj>
              </mc:Choice>
              <mc:Fallback>
                <p:oleObj name="Document" r:id="rId4" imgW="6121175" imgH="267960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1543050"/>
                        <a:ext cx="8421688" cy="368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1742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Notional Data Flow for LCMAP ARD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198563"/>
            <a:ext cx="7589837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343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4292" y="2151404"/>
            <a:ext cx="1732652" cy="2039596"/>
          </a:xfrm>
          <a:prstGeom prst="rect">
            <a:avLst/>
          </a:prstGeom>
          <a:solidFill>
            <a:srgbClr val="EEECE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Analysis-ready Landsat data &amp; derivatives</a:t>
            </a:r>
            <a:endParaRPr lang="en-US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4647" y="2341904"/>
            <a:ext cx="1371600" cy="1658596"/>
          </a:xfrm>
          <a:prstGeom prst="rect">
            <a:avLst/>
          </a:prstGeom>
          <a:solidFill>
            <a:srgbClr val="EEECE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monitoring for change</a:t>
            </a:r>
            <a:endParaRPr lang="en-US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73254" y="2256802"/>
            <a:ext cx="1905000" cy="1828800"/>
          </a:xfrm>
          <a:prstGeom prst="rect">
            <a:avLst/>
          </a:prstGeom>
          <a:solidFill>
            <a:srgbClr val="EEECE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Assessments of land change (land-cover conversion, change in condition)</a:t>
            </a:r>
            <a:endParaRPr lang="en-US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93950" y="2341904"/>
            <a:ext cx="1371600" cy="1658596"/>
          </a:xfrm>
          <a:prstGeom prst="rect">
            <a:avLst/>
          </a:prstGeom>
          <a:solidFill>
            <a:srgbClr val="EEECE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 change</a:t>
            </a:r>
            <a:endParaRPr lang="en-US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206944" y="3069009"/>
            <a:ext cx="607703" cy="204387"/>
          </a:xfrm>
          <a:prstGeom prst="rightArrow">
            <a:avLst/>
          </a:prstGeom>
          <a:solidFill>
            <a:schemeClr val="tx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186247" y="3069009"/>
            <a:ext cx="607703" cy="204387"/>
          </a:xfrm>
          <a:prstGeom prst="rightArrow">
            <a:avLst/>
          </a:prstGeom>
          <a:solidFill>
            <a:schemeClr val="tx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165550" y="3069009"/>
            <a:ext cx="607705" cy="204387"/>
          </a:xfrm>
          <a:prstGeom prst="rightArrow">
            <a:avLst/>
          </a:prstGeom>
          <a:solidFill>
            <a:schemeClr val="tx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929784" y="372454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 Land-Change System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14647" y="1161222"/>
            <a:ext cx="2983084" cy="976703"/>
          </a:xfrm>
          <a:prstGeom prst="rect">
            <a:avLst/>
          </a:prstGeom>
          <a:solidFill>
            <a:srgbClr val="EEECE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Communications, applications services, outreach, and other user and stakeholder support</a:t>
            </a:r>
            <a:endParaRPr lang="en-US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808618" y="1558836"/>
            <a:ext cx="2238377" cy="472437"/>
            <a:chOff x="5808618" y="1558836"/>
            <a:chExt cx="2238377" cy="472437"/>
          </a:xfrm>
        </p:grpSpPr>
        <p:sp>
          <p:nvSpPr>
            <p:cNvPr id="25" name="Right Arrow 24"/>
            <p:cNvSpPr/>
            <p:nvPr/>
          </p:nvSpPr>
          <p:spPr>
            <a:xfrm>
              <a:off x="7439292" y="1826886"/>
              <a:ext cx="607703" cy="204387"/>
            </a:xfrm>
            <a:prstGeom prst="rightArrow">
              <a:avLst/>
            </a:prstGeom>
            <a:solidFill>
              <a:srgbClr val="EEEBE1"/>
            </a:solidFill>
            <a:ln>
              <a:solidFill>
                <a:srgbClr val="000099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5808618" y="1558836"/>
              <a:ext cx="1982832" cy="204387"/>
            </a:xfrm>
            <a:prstGeom prst="rightArrow">
              <a:avLst/>
            </a:prstGeom>
            <a:solidFill>
              <a:srgbClr val="EEEBE1"/>
            </a:solidFill>
            <a:ln>
              <a:solidFill>
                <a:srgbClr val="000099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705725" y="1666866"/>
              <a:ext cx="76200" cy="74286"/>
            </a:xfrm>
            <a:prstGeom prst="rect">
              <a:avLst/>
            </a:prstGeom>
            <a:solidFill>
              <a:srgbClr val="FCFA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2607892" y="2162796"/>
            <a:ext cx="1732652" cy="20445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352628" y="1548213"/>
            <a:ext cx="1458063" cy="603191"/>
            <a:chOff x="1352628" y="1548213"/>
            <a:chExt cx="1458063" cy="603191"/>
          </a:xfrm>
        </p:grpSpPr>
        <p:sp>
          <p:nvSpPr>
            <p:cNvPr id="33" name="Right Arrow 32"/>
            <p:cNvSpPr/>
            <p:nvPr/>
          </p:nvSpPr>
          <p:spPr>
            <a:xfrm>
              <a:off x="1352628" y="1548213"/>
              <a:ext cx="1458063" cy="204387"/>
            </a:xfrm>
            <a:prstGeom prst="rightArrow">
              <a:avLst/>
            </a:prstGeom>
            <a:solidFill>
              <a:srgbClr val="EEEBE1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352628" y="1600200"/>
              <a:ext cx="95172" cy="551204"/>
            </a:xfrm>
            <a:prstGeom prst="rect">
              <a:avLst/>
            </a:prstGeom>
            <a:solidFill>
              <a:srgbClr val="EEEBE1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400214" y="1614488"/>
              <a:ext cx="123786" cy="74531"/>
            </a:xfrm>
            <a:prstGeom prst="rect">
              <a:avLst/>
            </a:prstGeom>
            <a:solidFill>
              <a:srgbClr val="EEE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36182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286000" y="1219200"/>
            <a:ext cx="4343400" cy="5105400"/>
          </a:xfrm>
          <a:prstGeom prst="rect">
            <a:avLst/>
          </a:prstGeom>
          <a:solidFill>
            <a:srgbClr val="EEECE2"/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400" b="1" dirty="0">
              <a:solidFill>
                <a:srgbClr val="000099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286000" y="1802675"/>
            <a:ext cx="4343400" cy="0"/>
          </a:xfrm>
          <a:prstGeom prst="line">
            <a:avLst/>
          </a:prstGeom>
          <a:solidFill>
            <a:srgbClr val="EEECE2"/>
          </a:solidFill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74022" y="1948542"/>
            <a:ext cx="3438050" cy="1015663"/>
          </a:xfrm>
          <a:prstGeom prst="rect">
            <a:avLst/>
          </a:prstGeom>
          <a:solidFill>
            <a:srgbClr val="EEECE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 of algorithms to identify types and timing of abrupt and gradual change on a per-pixel basis</a:t>
            </a:r>
          </a:p>
          <a:p>
            <a:pPr algn="ctr"/>
            <a:endParaRPr lang="en-US" sz="12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35406" y="372454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 Land-Change System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457575" y="1371600"/>
            <a:ext cx="2149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Monitoring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14600" y="3888938"/>
            <a:ext cx="38569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continuous-monitoring algorithm that takes advantage of the full depth of the Landsat archive.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by Boston University with support through the Landsat Science Team. Algorithm now under assessment at EROS via leveraged collaboration with BU.</a:t>
            </a:r>
          </a:p>
          <a:p>
            <a:endParaRPr lang="en-US" sz="1400" dirty="0" smtClean="0">
              <a:solidFill>
                <a:srgbClr val="004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>
            <a:spLocks noChangeAspect="1"/>
          </p:cNvSpPr>
          <p:nvPr/>
        </p:nvSpPr>
        <p:spPr>
          <a:xfrm>
            <a:off x="2223671" y="2967341"/>
            <a:ext cx="1416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1800000"/>
              </a:camera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004600"/>
                </a:solidFill>
              </a:rPr>
              <a:t>e.g.,</a:t>
            </a:r>
            <a:endParaRPr lang="en-US" sz="5400" b="1" cap="none" spc="0" dirty="0">
              <a:ln/>
              <a:solidFill>
                <a:srgbClr val="004600"/>
              </a:solidFill>
              <a:effectLst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29400" y="2590800"/>
            <a:ext cx="213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8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sz="1600" dirty="0" smtClean="0">
                <a:solidFill>
                  <a:srgbClr val="008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u="sng" dirty="0" smtClean="0">
                <a:solidFill>
                  <a:srgbClr val="A54204"/>
                </a:solidFill>
                <a:uFill>
                  <a:solidFill>
                    <a:srgbClr val="0066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Incorporate pixel data from every available overpass</a:t>
            </a:r>
            <a:r>
              <a:rPr lang="en-US" sz="1600" dirty="0" smtClean="0">
                <a:solidFill>
                  <a:srgbClr val="A542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meet information requirements of a </a:t>
            </a:r>
            <a:r>
              <a:rPr lang="en-US" sz="1600" u="sng" dirty="0" smtClean="0">
                <a:solidFill>
                  <a:srgbClr val="A54204"/>
                </a:solidFill>
                <a:uFill>
                  <a:solidFill>
                    <a:srgbClr val="0066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collection of algorithms</a:t>
            </a:r>
            <a:r>
              <a:rPr lang="en-US" sz="1600" dirty="0" smtClean="0">
                <a:solidFill>
                  <a:srgbClr val="A542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detect various forms of land change at various time-steps. </a:t>
            </a:r>
          </a:p>
        </p:txBody>
      </p:sp>
    </p:spTree>
    <p:extLst>
      <p:ext uri="{BB962C8B-B14F-4D97-AF65-F5344CB8AC3E}">
        <p14:creationId xmlns:p14="http://schemas.microsoft.com/office/powerpoint/2010/main" val="34653013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3749" y="350842"/>
            <a:ext cx="778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spectral history of a pixel.</a:t>
            </a:r>
            <a:endParaRPr lang="en-US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703052" y="1447800"/>
            <a:ext cx="9398478" cy="2971800"/>
            <a:chOff x="-703052" y="1447800"/>
            <a:chExt cx="9398478" cy="2971800"/>
          </a:xfrm>
        </p:grpSpPr>
        <p:grpSp>
          <p:nvGrpSpPr>
            <p:cNvPr id="15" name="Group 14"/>
            <p:cNvGrpSpPr/>
            <p:nvPr/>
          </p:nvGrpSpPr>
          <p:grpSpPr>
            <a:xfrm>
              <a:off x="-703052" y="1447800"/>
              <a:ext cx="9398478" cy="2971800"/>
              <a:chOff x="-703052" y="1447800"/>
              <a:chExt cx="9398478" cy="29718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457200" y="1447800"/>
                <a:ext cx="8238226" cy="2971800"/>
              </a:xfrm>
              <a:prstGeom prst="rect">
                <a:avLst/>
              </a:prstGeom>
              <a:solidFill>
                <a:srgbClr val="BFBFB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508908" y="1690937"/>
                <a:ext cx="8101692" cy="2510951"/>
                <a:chOff x="508908" y="1690937"/>
                <a:chExt cx="8101692" cy="2510951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33400" y="1690937"/>
                  <a:ext cx="8077200" cy="2510951"/>
                  <a:chOff x="533400" y="1690937"/>
                  <a:chExt cx="8077200" cy="2510951"/>
                </a:xfrm>
              </p:grpSpPr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533400" y="1690937"/>
                    <a:ext cx="8077200" cy="2510951"/>
                  </a:xfrm>
                  <a:prstGeom prst="rect">
                    <a:avLst/>
                  </a:prstGeom>
                </p:spPr>
              </p:pic>
              <p:sp>
                <p:nvSpPr>
                  <p:cNvPr id="4" name="Rectangle 3"/>
                  <p:cNvSpPr/>
                  <p:nvPr/>
                </p:nvSpPr>
                <p:spPr>
                  <a:xfrm>
                    <a:off x="4572000" y="4063299"/>
                    <a:ext cx="304800" cy="111373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Rectangle 7"/>
                <p:cNvSpPr/>
                <p:nvPr/>
              </p:nvSpPr>
              <p:spPr>
                <a:xfrm>
                  <a:off x="508908" y="2362200"/>
                  <a:ext cx="135148" cy="1167175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4407277" y="4035623"/>
                <a:ext cx="5629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Date</a:t>
                </a:r>
                <a:endParaRPr lang="en-US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779737" y="3901659"/>
                <a:ext cx="7728785" cy="162581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68548" y="3880748"/>
                <a:ext cx="766107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1984     1986       1988       1990      1992       1994       1996      1998       2000       2002      2004       2006       2008      2010       2012</a:t>
                </a:r>
                <a:endParaRPr lang="en-US" sz="1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-703052" y="2803601"/>
                <a:ext cx="2512226" cy="218521"/>
              </a:xfrm>
              <a:prstGeom prst="rect">
                <a:avLst/>
              </a:prstGeom>
              <a:noFill/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txBody>
              <a:bodyPr wrap="none" tIns="9144" bIns="9144" rtlCol="0">
                <a:spAutoFit/>
              </a:bodyPr>
              <a:lstStyle/>
              <a:p>
                <a:r>
                  <a:rPr lang="en-US" sz="1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Reflectance </a:t>
                </a:r>
                <a:r>
                  <a:rPr lang="en-US" sz="1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(scale factor 0.0001)</a:t>
                </a:r>
                <a:endParaRPr lang="en-US" sz="13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981200" y="1555110"/>
              <a:ext cx="5404043" cy="369332"/>
            </a:xfrm>
            <a:prstGeom prst="rect">
              <a:avLst/>
            </a:prstGeom>
            <a:solidFill>
              <a:srgbClr val="BFBFB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Landsat Band 5 observed reflectance per overpass</a:t>
              </a:r>
              <a:endPara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81843" y="972920"/>
            <a:ext cx="6966933" cy="4448663"/>
            <a:chOff x="1681843" y="972920"/>
            <a:chExt cx="6966933" cy="4448663"/>
          </a:xfrm>
        </p:grpSpPr>
        <p:grpSp>
          <p:nvGrpSpPr>
            <p:cNvPr id="3" name="Group 2"/>
            <p:cNvGrpSpPr/>
            <p:nvPr/>
          </p:nvGrpSpPr>
          <p:grpSpPr>
            <a:xfrm>
              <a:off x="3149676" y="4794832"/>
              <a:ext cx="5499100" cy="307777"/>
              <a:chOff x="2245076" y="4638461"/>
              <a:chExt cx="5499100" cy="307777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338529" y="4638461"/>
                <a:ext cx="54056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79A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Abrupt break in pattern of temporal sequence of reflectance levels</a:t>
                </a:r>
                <a:endParaRPr lang="en-US" sz="1400" dirty="0">
                  <a:solidFill>
                    <a:srgbClr val="0079A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2245076" y="4704549"/>
                <a:ext cx="71322" cy="173736"/>
                <a:chOff x="1278147" y="6136690"/>
                <a:chExt cx="71322" cy="173736"/>
              </a:xfrm>
            </p:grpSpPr>
            <p:sp>
              <p:nvSpPr>
                <p:cNvPr id="32" name="Oval 31"/>
                <p:cNvSpPr>
                  <a:spLocks noChangeAspect="1"/>
                </p:cNvSpPr>
                <p:nvPr/>
              </p:nvSpPr>
              <p:spPr>
                <a:xfrm>
                  <a:off x="1278147" y="6136690"/>
                  <a:ext cx="71322" cy="17373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79A4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295400" y="6202681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79A4"/>
                    </a:solidFill>
                  </a:endParaRPr>
                </a:p>
              </p:txBody>
            </p:sp>
          </p:grpSp>
        </p:grpSp>
        <p:grpSp>
          <p:nvGrpSpPr>
            <p:cNvPr id="45" name="Group 44"/>
            <p:cNvGrpSpPr/>
            <p:nvPr/>
          </p:nvGrpSpPr>
          <p:grpSpPr>
            <a:xfrm>
              <a:off x="1984908" y="5098418"/>
              <a:ext cx="4472094" cy="323165"/>
              <a:chOff x="1693652" y="5098418"/>
              <a:chExt cx="4472094" cy="323165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289364" y="5098418"/>
                <a:ext cx="387638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79A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Model  trajectory for estimated reflectance</a:t>
                </a:r>
                <a:endParaRPr lang="en-US" sz="1500" dirty="0">
                  <a:solidFill>
                    <a:srgbClr val="0079A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1693652" y="5189515"/>
                <a:ext cx="566738" cy="140971"/>
              </a:xfrm>
              <a:custGeom>
                <a:avLst/>
                <a:gdLst>
                  <a:gd name="connsiteX0" fmla="*/ 0 w 871538"/>
                  <a:gd name="connsiteY0" fmla="*/ 352428 h 352428"/>
                  <a:gd name="connsiteX1" fmla="*/ 190500 w 871538"/>
                  <a:gd name="connsiteY1" fmla="*/ 9528 h 352428"/>
                  <a:gd name="connsiteX2" fmla="*/ 342900 w 871538"/>
                  <a:gd name="connsiteY2" fmla="*/ 328615 h 352428"/>
                  <a:gd name="connsiteX3" fmla="*/ 533400 w 871538"/>
                  <a:gd name="connsiteY3" fmla="*/ 3 h 352428"/>
                  <a:gd name="connsiteX4" fmla="*/ 692944 w 871538"/>
                  <a:gd name="connsiteY4" fmla="*/ 335759 h 352428"/>
                  <a:gd name="connsiteX5" fmla="*/ 871538 w 871538"/>
                  <a:gd name="connsiteY5" fmla="*/ 16672 h 3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1538" h="352428">
                    <a:moveTo>
                      <a:pt x="0" y="352428"/>
                    </a:moveTo>
                    <a:cubicBezTo>
                      <a:pt x="66675" y="182962"/>
                      <a:pt x="133350" y="13497"/>
                      <a:pt x="190500" y="9528"/>
                    </a:cubicBezTo>
                    <a:cubicBezTo>
                      <a:pt x="247650" y="5559"/>
                      <a:pt x="285750" y="330202"/>
                      <a:pt x="342900" y="328615"/>
                    </a:cubicBezTo>
                    <a:cubicBezTo>
                      <a:pt x="400050" y="327027"/>
                      <a:pt x="475059" y="-1188"/>
                      <a:pt x="533400" y="3"/>
                    </a:cubicBezTo>
                    <a:cubicBezTo>
                      <a:pt x="591741" y="1194"/>
                      <a:pt x="636588" y="332981"/>
                      <a:pt x="692944" y="335759"/>
                    </a:cubicBezTo>
                    <a:cubicBezTo>
                      <a:pt x="749300" y="338537"/>
                      <a:pt x="810419" y="177604"/>
                      <a:pt x="871538" y="16672"/>
                    </a:cubicBezTo>
                  </a:path>
                </a:pathLst>
              </a:custGeom>
              <a:noFill/>
              <a:ln>
                <a:solidFill>
                  <a:srgbClr val="0A0A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79A4"/>
                  </a:solidFill>
                </a:endParaRPr>
              </a:p>
            </p:txBody>
          </p:sp>
        </p:grpSp>
        <p:cxnSp>
          <p:nvCxnSpPr>
            <p:cNvPr id="25" name="Straight Arrow Connector 24"/>
            <p:cNvCxnSpPr/>
            <p:nvPr/>
          </p:nvCxnSpPr>
          <p:spPr>
            <a:xfrm flipV="1">
              <a:off x="3088258" y="3388179"/>
              <a:ext cx="332578" cy="1459868"/>
            </a:xfrm>
            <a:prstGeom prst="straightConnector1">
              <a:avLst/>
            </a:prstGeom>
            <a:ln w="28575">
              <a:solidFill>
                <a:srgbClr val="0079A4"/>
              </a:solidFill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1681843" y="3518807"/>
              <a:ext cx="303065" cy="1670709"/>
            </a:xfrm>
            <a:prstGeom prst="straightConnector1">
              <a:avLst/>
            </a:prstGeom>
            <a:ln w="28575">
              <a:solidFill>
                <a:srgbClr val="0079A4"/>
              </a:solidFill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215564" y="972920"/>
              <a:ext cx="15568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solidFill>
                    <a:srgbClr val="0079A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Gradual change</a:t>
              </a:r>
              <a:endParaRPr lang="en-US" sz="1500" dirty="0">
                <a:solidFill>
                  <a:srgbClr val="0079A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1" name="Straight Arrow Connector 40"/>
            <p:cNvCxnSpPr>
              <a:stCxn id="37" idx="1"/>
            </p:cNvCxnSpPr>
            <p:nvPr/>
          </p:nvCxnSpPr>
          <p:spPr>
            <a:xfrm flipH="1">
              <a:off x="5945952" y="1134503"/>
              <a:ext cx="269612" cy="1380097"/>
            </a:xfrm>
            <a:prstGeom prst="straightConnector1">
              <a:avLst/>
            </a:prstGeom>
            <a:ln w="28575">
              <a:solidFill>
                <a:srgbClr val="0079A4"/>
              </a:solidFill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38306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05103"/>
            <a:ext cx="7620000" cy="3165461"/>
          </a:xfrm>
          <a:prstGeom prst="rect">
            <a:avLst/>
          </a:prstGeom>
          <a:ln w="76200">
            <a:solidFill>
              <a:schemeClr val="bg2">
                <a:lumMod val="90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63748" y="350842"/>
            <a:ext cx="8250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spectral history of a pixel in Stanislaus National Forest, California</a:t>
            </a: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600200" y="2247900"/>
            <a:ext cx="3022600" cy="902007"/>
            <a:chOff x="1669208" y="2247900"/>
            <a:chExt cx="3022600" cy="902007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3276600" y="2247900"/>
              <a:ext cx="1415208" cy="51255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669208" y="2503576"/>
              <a:ext cx="20569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This pixel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from 1984 to 2013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703052" y="3418112"/>
            <a:ext cx="9398478" cy="2971800"/>
            <a:chOff x="-703052" y="1447800"/>
            <a:chExt cx="9398478" cy="2971800"/>
          </a:xfrm>
        </p:grpSpPr>
        <p:sp>
          <p:nvSpPr>
            <p:cNvPr id="22" name="Rectangle 21"/>
            <p:cNvSpPr/>
            <p:nvPr/>
          </p:nvSpPr>
          <p:spPr>
            <a:xfrm>
              <a:off x="457200" y="1447800"/>
              <a:ext cx="8238226" cy="2971800"/>
            </a:xfrm>
            <a:prstGeom prst="rect">
              <a:avLst/>
            </a:prstGeom>
            <a:solidFill>
              <a:srgbClr val="BFBFB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08908" y="1690937"/>
              <a:ext cx="8101692" cy="2510951"/>
              <a:chOff x="508908" y="1690937"/>
              <a:chExt cx="8101692" cy="2510951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533400" y="1690937"/>
                <a:ext cx="8077200" cy="2510951"/>
                <a:chOff x="533400" y="1690937"/>
                <a:chExt cx="8077200" cy="2510951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3400" y="1690937"/>
                  <a:ext cx="8077200" cy="2510951"/>
                </a:xfrm>
                <a:prstGeom prst="rect">
                  <a:avLst/>
                </a:prstGeom>
              </p:spPr>
            </p:pic>
            <p:sp>
              <p:nvSpPr>
                <p:cNvPr id="32" name="Rectangle 31"/>
                <p:cNvSpPr/>
                <p:nvPr/>
              </p:nvSpPr>
              <p:spPr>
                <a:xfrm>
                  <a:off x="4572000" y="4063299"/>
                  <a:ext cx="304800" cy="111373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Rectangle 29"/>
              <p:cNvSpPr/>
              <p:nvPr/>
            </p:nvSpPr>
            <p:spPr>
              <a:xfrm>
                <a:off x="508908" y="2362200"/>
                <a:ext cx="135148" cy="1167175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407277" y="403562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Date</a:t>
              </a:r>
              <a:endPara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20612" y="1555110"/>
              <a:ext cx="1800493" cy="369332"/>
            </a:xfrm>
            <a:prstGeom prst="rect">
              <a:avLst/>
            </a:prstGeom>
            <a:solidFill>
              <a:srgbClr val="BFBFB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Landsat Band 5</a:t>
              </a:r>
              <a:endPara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79737" y="3901659"/>
              <a:ext cx="7728785" cy="16258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8548" y="3880748"/>
              <a:ext cx="76610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1984     1986       1988       1990      1992       1994       1996      1998       2000       2002      2004       2006       2008      2010       2012</a:t>
              </a:r>
              <a:endParaRPr lang="en-US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703052" y="2813012"/>
              <a:ext cx="2512226" cy="218521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tIns="9144" bIns="9144" rtlCol="0">
              <a:spAutoFit/>
            </a:bodyPr>
            <a:lstStyle/>
            <a:p>
              <a:r>
                <a:rPr lang="en-US" sz="13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Reflectance </a:t>
              </a:r>
              <a:r>
                <a:rPr lang="en-US" sz="1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(scale factor 0.0001)</a:t>
              </a:r>
              <a:endParaRPr lang="en-US" sz="1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4338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982436" y="50890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field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494312"/>
            <a:ext cx="8238226" cy="2895600"/>
          </a:xfrm>
          <a:prstGeom prst="rect">
            <a:avLst/>
          </a:prstGeom>
          <a:solidFill>
            <a:srgbClr val="BFBFB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08908" y="3737449"/>
            <a:ext cx="8101692" cy="2510951"/>
            <a:chOff x="508908" y="1690937"/>
            <a:chExt cx="8101692" cy="2510951"/>
          </a:xfrm>
        </p:grpSpPr>
        <p:grpSp>
          <p:nvGrpSpPr>
            <p:cNvPr id="10" name="Group 9"/>
            <p:cNvGrpSpPr/>
            <p:nvPr/>
          </p:nvGrpSpPr>
          <p:grpSpPr>
            <a:xfrm>
              <a:off x="533400" y="1690937"/>
              <a:ext cx="8077200" cy="2510951"/>
              <a:chOff x="533400" y="1690937"/>
              <a:chExt cx="8077200" cy="251095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533400" y="1690937"/>
                <a:ext cx="8077200" cy="2510951"/>
                <a:chOff x="-2327806" y="1963025"/>
                <a:chExt cx="14638078" cy="3019058"/>
              </a:xfrm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2327806" y="1963025"/>
                  <a:ext cx="14638078" cy="3019058"/>
                </a:xfrm>
                <a:prstGeom prst="rect">
                  <a:avLst/>
                </a:prstGeom>
              </p:spPr>
            </p:pic>
            <p:sp>
              <p:nvSpPr>
                <p:cNvPr id="18" name="Oval 17"/>
                <p:cNvSpPr/>
                <p:nvPr/>
              </p:nvSpPr>
              <p:spPr>
                <a:xfrm>
                  <a:off x="1923551" y="4003001"/>
                  <a:ext cx="216976" cy="170482"/>
                </a:xfrm>
                <a:prstGeom prst="ellipse">
                  <a:avLst/>
                </a:prstGeom>
                <a:noFill/>
                <a:ln w="31750"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3181202" y="3258530"/>
                  <a:ext cx="216976" cy="170482"/>
                </a:xfrm>
                <a:prstGeom prst="ellipse">
                  <a:avLst/>
                </a:prstGeom>
                <a:noFill/>
                <a:ln w="31750"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0973707" y="3642603"/>
                  <a:ext cx="216976" cy="170482"/>
                </a:xfrm>
                <a:prstGeom prst="ellipse">
                  <a:avLst/>
                </a:prstGeom>
                <a:noFill/>
                <a:ln w="31750"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7067628" y="3049352"/>
                  <a:ext cx="216976" cy="170482"/>
                </a:xfrm>
                <a:prstGeom prst="ellipse">
                  <a:avLst/>
                </a:prstGeom>
                <a:noFill/>
                <a:ln w="31750"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6" name="Rectangle 15"/>
              <p:cNvSpPr/>
              <p:nvPr/>
            </p:nvSpPr>
            <p:spPr>
              <a:xfrm>
                <a:off x="4572000" y="4063299"/>
                <a:ext cx="304800" cy="111373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508908" y="2362200"/>
              <a:ext cx="135148" cy="11671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407277" y="6082135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endParaRPr 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20612" y="3601622"/>
            <a:ext cx="1800493" cy="369332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Landsat Band 5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9737" y="5948171"/>
            <a:ext cx="7728785" cy="16258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68548" y="5927260"/>
            <a:ext cx="7661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1984     1986       1988       1990      1992       1994       1996      1998       2000       2002      2004       2006       2008      2010       2012</a:t>
            </a:r>
            <a:endParaRPr lang="en-US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694426" y="4868150"/>
            <a:ext cx="2512226" cy="218521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tIns="9144" bIns="9144" rtlCol="0">
            <a:spAutoFit/>
          </a:bodyPr>
          <a:lstStyle/>
          <a:p>
            <a:r>
              <a:rPr lang="en-US" sz="1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Reflectance </a:t>
            </a:r>
            <a:r>
              <a:rPr lang="en-US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(scale factor 0.0001)</a:t>
            </a:r>
            <a:endParaRPr lang="en-US" sz="1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57" y="480201"/>
            <a:ext cx="2702933" cy="20260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52" y="876418"/>
            <a:ext cx="2662856" cy="199491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070" y="1241465"/>
            <a:ext cx="2680668" cy="201718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01" y="1628775"/>
            <a:ext cx="2707386" cy="201718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2743200" y="840924"/>
            <a:ext cx="199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Year fire occurred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60347" y="121920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Post-fire recovery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1602924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onger-term recovery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20917" y="4572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Pre-fire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Arrow Connector 31"/>
          <p:cNvCxnSpPr>
            <a:stCxn id="18" idx="0"/>
          </p:cNvCxnSpPr>
          <p:nvPr/>
        </p:nvCxnSpPr>
        <p:spPr>
          <a:xfrm flipH="1" flipV="1">
            <a:off x="1779817" y="1502232"/>
            <a:ext cx="1159318" cy="393186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9" idx="0"/>
          </p:cNvCxnSpPr>
          <p:nvPr/>
        </p:nvCxnSpPr>
        <p:spPr>
          <a:xfrm flipV="1">
            <a:off x="3633099" y="1869665"/>
            <a:ext cx="8166" cy="29452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1" idx="0"/>
          </p:cNvCxnSpPr>
          <p:nvPr/>
        </p:nvCxnSpPr>
        <p:spPr>
          <a:xfrm flipH="1" flipV="1">
            <a:off x="5442850" y="2267900"/>
            <a:ext cx="334755" cy="237304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633107" y="1869665"/>
            <a:ext cx="8158" cy="28901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0" idx="0"/>
          </p:cNvCxnSpPr>
          <p:nvPr/>
        </p:nvCxnSpPr>
        <p:spPr>
          <a:xfrm flipH="1" flipV="1">
            <a:off x="7316636" y="2637366"/>
            <a:ext cx="616319" cy="24969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2477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4292" y="2151404"/>
            <a:ext cx="1732652" cy="2039596"/>
          </a:xfrm>
          <a:prstGeom prst="rect">
            <a:avLst/>
          </a:prstGeom>
          <a:solidFill>
            <a:srgbClr val="EEECE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Analysis-ready Landsat data &amp; derivatives</a:t>
            </a:r>
            <a:endParaRPr lang="en-US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4647" y="2341904"/>
            <a:ext cx="1371600" cy="1658596"/>
          </a:xfrm>
          <a:prstGeom prst="rect">
            <a:avLst/>
          </a:prstGeom>
          <a:solidFill>
            <a:srgbClr val="EEECE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monitoring for change</a:t>
            </a:r>
            <a:endParaRPr lang="en-US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73254" y="2256802"/>
            <a:ext cx="1905000" cy="1828800"/>
          </a:xfrm>
          <a:prstGeom prst="rect">
            <a:avLst/>
          </a:prstGeom>
          <a:solidFill>
            <a:srgbClr val="EEECE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Assessments of land change (land-cover conversion, change in condition)</a:t>
            </a:r>
            <a:endParaRPr lang="en-US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93950" y="2341904"/>
            <a:ext cx="1371600" cy="1658596"/>
          </a:xfrm>
          <a:prstGeom prst="rect">
            <a:avLst/>
          </a:prstGeom>
          <a:solidFill>
            <a:srgbClr val="EEECE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 change</a:t>
            </a:r>
            <a:endParaRPr lang="en-US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206944" y="3069009"/>
            <a:ext cx="607703" cy="204387"/>
          </a:xfrm>
          <a:prstGeom prst="rightArrow">
            <a:avLst/>
          </a:prstGeom>
          <a:solidFill>
            <a:schemeClr val="tx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186247" y="3069009"/>
            <a:ext cx="607703" cy="204387"/>
          </a:xfrm>
          <a:prstGeom prst="rightArrow">
            <a:avLst/>
          </a:prstGeom>
          <a:solidFill>
            <a:schemeClr val="tx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165550" y="3069009"/>
            <a:ext cx="607705" cy="204387"/>
          </a:xfrm>
          <a:prstGeom prst="rightArrow">
            <a:avLst/>
          </a:prstGeom>
          <a:solidFill>
            <a:schemeClr val="tx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929784" y="372454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 Land-Change System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14647" y="1161222"/>
            <a:ext cx="2983084" cy="976703"/>
          </a:xfrm>
          <a:prstGeom prst="rect">
            <a:avLst/>
          </a:prstGeom>
          <a:solidFill>
            <a:srgbClr val="EEECE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Communications, applications services, outreach, and other user and stakeholder support</a:t>
            </a:r>
            <a:endParaRPr lang="en-US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808618" y="1558836"/>
            <a:ext cx="2238377" cy="472437"/>
            <a:chOff x="5808618" y="1558836"/>
            <a:chExt cx="2238377" cy="472437"/>
          </a:xfrm>
        </p:grpSpPr>
        <p:sp>
          <p:nvSpPr>
            <p:cNvPr id="24" name="Right Arrow 23"/>
            <p:cNvSpPr/>
            <p:nvPr/>
          </p:nvSpPr>
          <p:spPr>
            <a:xfrm>
              <a:off x="7439292" y="1826886"/>
              <a:ext cx="607703" cy="204387"/>
            </a:xfrm>
            <a:prstGeom prst="rightArrow">
              <a:avLst/>
            </a:prstGeom>
            <a:solidFill>
              <a:srgbClr val="EEEBE1"/>
            </a:solidFill>
            <a:ln>
              <a:solidFill>
                <a:srgbClr val="000099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5808618" y="1558836"/>
              <a:ext cx="1982832" cy="204387"/>
            </a:xfrm>
            <a:prstGeom prst="rightArrow">
              <a:avLst/>
            </a:prstGeom>
            <a:solidFill>
              <a:srgbClr val="EEEBE1"/>
            </a:solidFill>
            <a:ln>
              <a:solidFill>
                <a:srgbClr val="000099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705725" y="1666866"/>
              <a:ext cx="76200" cy="74286"/>
            </a:xfrm>
            <a:prstGeom prst="rect">
              <a:avLst/>
            </a:prstGeom>
            <a:solidFill>
              <a:srgbClr val="FCFA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4625418" y="2151404"/>
            <a:ext cx="1732652" cy="21499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352628" y="1548213"/>
            <a:ext cx="1458063" cy="603191"/>
            <a:chOff x="1352628" y="1548213"/>
            <a:chExt cx="1458063" cy="603191"/>
          </a:xfrm>
        </p:grpSpPr>
        <p:sp>
          <p:nvSpPr>
            <p:cNvPr id="32" name="Right Arrow 31"/>
            <p:cNvSpPr/>
            <p:nvPr/>
          </p:nvSpPr>
          <p:spPr>
            <a:xfrm>
              <a:off x="1352628" y="1548213"/>
              <a:ext cx="1458063" cy="204387"/>
            </a:xfrm>
            <a:prstGeom prst="rightArrow">
              <a:avLst/>
            </a:prstGeom>
            <a:solidFill>
              <a:srgbClr val="EEEBE1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352628" y="1600200"/>
              <a:ext cx="95172" cy="551204"/>
            </a:xfrm>
            <a:prstGeom prst="rect">
              <a:avLst/>
            </a:prstGeom>
            <a:solidFill>
              <a:srgbClr val="EEEBE1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400214" y="1614488"/>
              <a:ext cx="123786" cy="74531"/>
            </a:xfrm>
            <a:prstGeom prst="rect">
              <a:avLst/>
            </a:prstGeom>
            <a:solidFill>
              <a:srgbClr val="EEE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10278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2935406" y="372454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 Land-Change System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2895600" y="1086928"/>
            <a:ext cx="3581400" cy="5085272"/>
            <a:chOff x="2895600" y="1086928"/>
            <a:chExt cx="3581400" cy="5085272"/>
          </a:xfrm>
        </p:grpSpPr>
        <p:sp>
          <p:nvSpPr>
            <p:cNvPr id="30" name="Rectangle 29"/>
            <p:cNvSpPr/>
            <p:nvPr/>
          </p:nvSpPr>
          <p:spPr>
            <a:xfrm>
              <a:off x="2895600" y="1086928"/>
              <a:ext cx="3581400" cy="3254574"/>
            </a:xfrm>
            <a:prstGeom prst="rect">
              <a:avLst/>
            </a:prstGeom>
            <a:solidFill>
              <a:srgbClr val="EEECE2"/>
            </a:solidFill>
            <a:ln w="285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895600" y="4544913"/>
              <a:ext cx="3581400" cy="1627287"/>
            </a:xfrm>
            <a:prstGeom prst="rect">
              <a:avLst/>
            </a:prstGeom>
            <a:solidFill>
              <a:srgbClr val="EEECE2"/>
            </a:solidFill>
            <a:ln w="285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5" rIns="91431" bIns="45715" spcCol="0" rtlCol="0" anchor="t" anchorCtr="0"/>
            <a:lstStyle/>
            <a:p>
              <a:pPr algn="ctr"/>
              <a:endParaRPr lang="en-US" sz="1400" b="1" dirty="0">
                <a:solidFill>
                  <a:srgbClr val="000099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00400" y="1663259"/>
              <a:ext cx="2949388" cy="1248717"/>
            </a:xfrm>
            <a:prstGeom prst="rect">
              <a:avLst/>
            </a:prstGeom>
            <a:solidFill>
              <a:srgbClr val="EEECE2"/>
            </a:solidFill>
            <a:ln w="158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5" rIns="91431" bIns="45715" spcCol="0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1781769"/>
              <a:ext cx="2642626" cy="172353"/>
            </a:xfrm>
            <a:prstGeom prst="rect">
              <a:avLst/>
            </a:prstGeom>
            <a:solidFill>
              <a:srgbClr val="EEECE2"/>
            </a:solidFill>
            <a:ln>
              <a:noFill/>
            </a:ln>
          </p:spPr>
          <p:txBody>
            <a:bodyPr wrap="square" lIns="18286" tIns="9143" rIns="9143" bIns="9143" rtlCol="0" anchor="ctr" anchorCtr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Document Historical</a:t>
              </a:r>
              <a:endParaRPr lang="en-US" sz="1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200400" y="3104086"/>
              <a:ext cx="2964604" cy="1085735"/>
            </a:xfrm>
            <a:prstGeom prst="rect">
              <a:avLst/>
            </a:prstGeom>
            <a:solidFill>
              <a:srgbClr val="EEECE2"/>
            </a:solidFill>
            <a:ln w="158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5" rIns="91431" bIns="45715" spcCol="0"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17795" y="3126541"/>
              <a:ext cx="2532529" cy="172353"/>
            </a:xfrm>
            <a:prstGeom prst="rect">
              <a:avLst/>
            </a:prstGeom>
            <a:solidFill>
              <a:srgbClr val="EEECE2"/>
            </a:solidFill>
            <a:ln>
              <a:noFill/>
            </a:ln>
          </p:spPr>
          <p:txBody>
            <a:bodyPr wrap="square" lIns="18286" tIns="9143" rIns="9143" bIns="9143" rtlCol="0" anchor="ctr" anchorCtr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Detect land change as it occurs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895600" y="1471149"/>
              <a:ext cx="3581400" cy="0"/>
            </a:xfrm>
            <a:prstGeom prst="line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276600" y="5063093"/>
              <a:ext cx="2802848" cy="326241"/>
            </a:xfrm>
            <a:prstGeom prst="rect">
              <a:avLst/>
            </a:prstGeom>
            <a:solidFill>
              <a:srgbClr val="EEECE2"/>
            </a:solidFill>
            <a:ln>
              <a:noFill/>
            </a:ln>
          </p:spPr>
          <p:txBody>
            <a:bodyPr wrap="square" lIns="18286" tIns="9143" rIns="9143" bIns="9143" rtlCol="0" anchor="ctr" anchorCtr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Characterize land-cover condition; identify trends; </a:t>
              </a:r>
              <a:r>
                <a:rPr lang="en-US" sz="10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cyclical phase shifts; other </a:t>
              </a:r>
              <a:r>
                <a:rPr lang="en-US" sz="10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gradual change</a:t>
              </a:r>
              <a:r>
                <a:rPr lang="en-US" sz="10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895600" y="4951735"/>
              <a:ext cx="3581400" cy="0"/>
            </a:xfrm>
            <a:prstGeom prst="line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588132" y="5486400"/>
              <a:ext cx="2240334" cy="490900"/>
            </a:xfrm>
            <a:prstGeom prst="rect">
              <a:avLst/>
            </a:prstGeom>
            <a:solidFill>
              <a:srgbClr val="EEECE2"/>
            </a:solidFill>
            <a:ln>
              <a:noFill/>
            </a:ln>
          </p:spPr>
          <p:txBody>
            <a:bodyPr wrap="square" lIns="18286" tIns="18286" rIns="18286" bIns="18286" rtlCol="0">
              <a:spAutoFit/>
            </a:bodyPr>
            <a:lstStyle/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9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aps of types, rates, locations, timing, and duration of gradual-change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Maps of </a:t>
              </a:r>
              <a:r>
                <a:rPr lang="en-US" sz="900" dirty="0" err="1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phenological</a:t>
              </a:r>
              <a:r>
                <a:rPr lang="en-US" sz="9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characteristics</a:t>
              </a:r>
              <a:endParaRPr lang="en-US" sz="9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02868" y="2035988"/>
              <a:ext cx="2210862" cy="761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Maps of thematic land cover/change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Maps of footprints of change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Maps of timing of change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etc.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52800" y="3462287"/>
              <a:ext cx="2710999" cy="407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Maps of current land cover and recent change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Recent footprints of change</a:t>
              </a:r>
            </a:p>
          </p:txBody>
        </p:sp>
        <p:grpSp>
          <p:nvGrpSpPr>
            <p:cNvPr id="46" name="Group 45"/>
            <p:cNvGrpSpPr>
              <a:grpSpLocks noChangeAspect="1"/>
            </p:cNvGrpSpPr>
            <p:nvPr/>
          </p:nvGrpSpPr>
          <p:grpSpPr>
            <a:xfrm>
              <a:off x="5169845" y="2324100"/>
              <a:ext cx="970605" cy="575541"/>
              <a:chOff x="738842" y="3352800"/>
              <a:chExt cx="1577820" cy="799362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738842" y="3733800"/>
                <a:ext cx="1577820" cy="418362"/>
                <a:chOff x="762000" y="3462287"/>
                <a:chExt cx="3771900" cy="1000125"/>
              </a:xfrm>
            </p:grpSpPr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2000" y="3462287"/>
                  <a:ext cx="3771900" cy="1000125"/>
                </a:xfrm>
                <a:prstGeom prst="rect">
                  <a:avLst/>
                </a:prstGeom>
              </p:spPr>
            </p:pic>
            <p:sp>
              <p:nvSpPr>
                <p:cNvPr id="49" name="Freeform 48"/>
                <p:cNvSpPr/>
                <p:nvPr/>
              </p:nvSpPr>
              <p:spPr>
                <a:xfrm>
                  <a:off x="942975" y="3490913"/>
                  <a:ext cx="3509963" cy="928687"/>
                </a:xfrm>
                <a:custGeom>
                  <a:avLst/>
                  <a:gdLst>
                    <a:gd name="connsiteX0" fmla="*/ 1247775 w 3509963"/>
                    <a:gd name="connsiteY0" fmla="*/ 0 h 928687"/>
                    <a:gd name="connsiteX1" fmla="*/ 0 w 3509963"/>
                    <a:gd name="connsiteY1" fmla="*/ 376237 h 928687"/>
                    <a:gd name="connsiteX2" fmla="*/ 2252663 w 3509963"/>
                    <a:gd name="connsiteY2" fmla="*/ 928687 h 928687"/>
                    <a:gd name="connsiteX3" fmla="*/ 3509963 w 3509963"/>
                    <a:gd name="connsiteY3" fmla="*/ 542925 h 928687"/>
                    <a:gd name="connsiteX4" fmla="*/ 1247775 w 3509963"/>
                    <a:gd name="connsiteY4" fmla="*/ 0 h 928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09963" h="928687">
                      <a:moveTo>
                        <a:pt x="1247775" y="0"/>
                      </a:moveTo>
                      <a:lnTo>
                        <a:pt x="0" y="376237"/>
                      </a:lnTo>
                      <a:lnTo>
                        <a:pt x="2252663" y="928687"/>
                      </a:lnTo>
                      <a:lnTo>
                        <a:pt x="3509963" y="542925"/>
                      </a:lnTo>
                      <a:lnTo>
                        <a:pt x="1247775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738842" y="3543300"/>
                <a:ext cx="1577820" cy="418362"/>
                <a:chOff x="762000" y="3462287"/>
                <a:chExt cx="3771900" cy="1000125"/>
              </a:xfrm>
              <a:scene3d>
                <a:camera prst="orthographicFront">
                  <a:rot lat="0" lon="0" rev="10800000"/>
                </a:camera>
                <a:lightRig rig="threePt" dir="t"/>
              </a:scene3d>
            </p:grpSpPr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2000" y="3462287"/>
                  <a:ext cx="3771900" cy="1000125"/>
                </a:xfrm>
                <a:prstGeom prst="rect">
                  <a:avLst/>
                </a:prstGeom>
              </p:spPr>
            </p:pic>
            <p:sp>
              <p:nvSpPr>
                <p:cNvPr id="45" name="Freeform 44"/>
                <p:cNvSpPr/>
                <p:nvPr/>
              </p:nvSpPr>
              <p:spPr>
                <a:xfrm>
                  <a:off x="942975" y="3490913"/>
                  <a:ext cx="3509963" cy="928687"/>
                </a:xfrm>
                <a:custGeom>
                  <a:avLst/>
                  <a:gdLst>
                    <a:gd name="connsiteX0" fmla="*/ 1247775 w 3509963"/>
                    <a:gd name="connsiteY0" fmla="*/ 0 h 928687"/>
                    <a:gd name="connsiteX1" fmla="*/ 0 w 3509963"/>
                    <a:gd name="connsiteY1" fmla="*/ 376237 h 928687"/>
                    <a:gd name="connsiteX2" fmla="*/ 2252663 w 3509963"/>
                    <a:gd name="connsiteY2" fmla="*/ 928687 h 928687"/>
                    <a:gd name="connsiteX3" fmla="*/ 3509963 w 3509963"/>
                    <a:gd name="connsiteY3" fmla="*/ 542925 h 928687"/>
                    <a:gd name="connsiteX4" fmla="*/ 1247775 w 3509963"/>
                    <a:gd name="connsiteY4" fmla="*/ 0 h 928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09963" h="928687">
                      <a:moveTo>
                        <a:pt x="1247775" y="0"/>
                      </a:moveTo>
                      <a:lnTo>
                        <a:pt x="0" y="376237"/>
                      </a:lnTo>
                      <a:lnTo>
                        <a:pt x="2252663" y="928687"/>
                      </a:lnTo>
                      <a:lnTo>
                        <a:pt x="3509963" y="542925"/>
                      </a:lnTo>
                      <a:lnTo>
                        <a:pt x="1247775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738842" y="3352800"/>
                <a:ext cx="1577820" cy="418362"/>
                <a:chOff x="762000" y="3462287"/>
                <a:chExt cx="3771900" cy="1000125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2000" y="3462287"/>
                  <a:ext cx="3771900" cy="1000125"/>
                </a:xfrm>
                <a:prstGeom prst="rect">
                  <a:avLst/>
                </a:prstGeom>
              </p:spPr>
            </p:pic>
            <p:sp>
              <p:nvSpPr>
                <p:cNvPr id="8" name="Freeform 7"/>
                <p:cNvSpPr/>
                <p:nvPr/>
              </p:nvSpPr>
              <p:spPr>
                <a:xfrm>
                  <a:off x="942975" y="3490913"/>
                  <a:ext cx="3509963" cy="928687"/>
                </a:xfrm>
                <a:custGeom>
                  <a:avLst/>
                  <a:gdLst>
                    <a:gd name="connsiteX0" fmla="*/ 1247775 w 3509963"/>
                    <a:gd name="connsiteY0" fmla="*/ 0 h 928687"/>
                    <a:gd name="connsiteX1" fmla="*/ 0 w 3509963"/>
                    <a:gd name="connsiteY1" fmla="*/ 376237 h 928687"/>
                    <a:gd name="connsiteX2" fmla="*/ 2252663 w 3509963"/>
                    <a:gd name="connsiteY2" fmla="*/ 928687 h 928687"/>
                    <a:gd name="connsiteX3" fmla="*/ 3509963 w 3509963"/>
                    <a:gd name="connsiteY3" fmla="*/ 542925 h 928687"/>
                    <a:gd name="connsiteX4" fmla="*/ 1247775 w 3509963"/>
                    <a:gd name="connsiteY4" fmla="*/ 0 h 928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09963" h="928687">
                      <a:moveTo>
                        <a:pt x="1247775" y="0"/>
                      </a:moveTo>
                      <a:lnTo>
                        <a:pt x="0" y="376237"/>
                      </a:lnTo>
                      <a:lnTo>
                        <a:pt x="2252663" y="928687"/>
                      </a:lnTo>
                      <a:lnTo>
                        <a:pt x="3509963" y="542925"/>
                      </a:lnTo>
                      <a:lnTo>
                        <a:pt x="1247775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1" name="TextBox 50"/>
            <p:cNvSpPr txBox="1"/>
            <p:nvPr/>
          </p:nvSpPr>
          <p:spPr>
            <a:xfrm>
              <a:off x="3997759" y="1163372"/>
              <a:ext cx="14766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Abrupt Change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952875" y="4597598"/>
              <a:ext cx="1566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Gradual Change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629400" y="2017455"/>
            <a:ext cx="1981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A542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 pixels identified as exhibiting change and document type, </a:t>
            </a:r>
            <a:r>
              <a:rPr lang="en-US" sz="2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sz="2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 smtClean="0">
                <a:solidFill>
                  <a:srgbClr val="A542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 smtClean="0">
                <a:solidFill>
                  <a:srgbClr val="A54204"/>
                </a:solidFill>
                <a:uFill>
                  <a:solidFill>
                    <a:srgbClr val="0046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timing, and duration of change</a:t>
            </a:r>
            <a:r>
              <a:rPr lang="en-US" sz="2000" dirty="0" smtClean="0">
                <a:solidFill>
                  <a:srgbClr val="A542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91718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2438400" y="1219200"/>
            <a:ext cx="4343400" cy="5105400"/>
            <a:chOff x="2438400" y="1295400"/>
            <a:chExt cx="4343400" cy="5105400"/>
          </a:xfrm>
        </p:grpSpPr>
        <p:sp>
          <p:nvSpPr>
            <p:cNvPr id="25" name="Rectangle 24"/>
            <p:cNvSpPr/>
            <p:nvPr/>
          </p:nvSpPr>
          <p:spPr>
            <a:xfrm>
              <a:off x="2438400" y="1295400"/>
              <a:ext cx="4343400" cy="5105400"/>
            </a:xfrm>
            <a:prstGeom prst="rect">
              <a:avLst/>
            </a:prstGeom>
            <a:solidFill>
              <a:srgbClr val="EEECE2"/>
            </a:solidFill>
            <a:ln w="285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400" b="1" dirty="0">
                <a:solidFill>
                  <a:srgbClr val="000099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438400" y="1878875"/>
              <a:ext cx="4343400" cy="0"/>
            </a:xfrm>
            <a:prstGeom prst="line">
              <a:avLst/>
            </a:prstGeom>
            <a:solidFill>
              <a:srgbClr val="EEECE2"/>
            </a:solidFill>
            <a:ln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2476500" y="5177168"/>
              <a:ext cx="4238625" cy="107123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26422" y="2024742"/>
              <a:ext cx="3438050" cy="646331"/>
            </a:xfrm>
            <a:prstGeom prst="rect">
              <a:avLst/>
            </a:prstGeom>
            <a:solidFill>
              <a:srgbClr val="EEECE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Collection of algorithms to identify types of abrupt and gradual change on a per-pixel basis</a:t>
              </a:r>
              <a:endParaRPr lang="en-US" sz="1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Picture 4" descr="C:\Users\olofsson\Documents\presentations\modis_timeseries\graphics_for_prop\recov_R.jpg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9048" y="5379720"/>
              <a:ext cx="4211781" cy="757688"/>
            </a:xfrm>
            <a:prstGeom prst="rect">
              <a:avLst/>
            </a:prstGeom>
            <a:solidFill>
              <a:srgbClr val="EEECE2"/>
            </a:solidFill>
            <a:extLst/>
          </p:spPr>
        </p:pic>
        <p:sp>
          <p:nvSpPr>
            <p:cNvPr id="31" name="TextBox 30"/>
            <p:cNvSpPr txBox="1"/>
            <p:nvPr/>
          </p:nvSpPr>
          <p:spPr>
            <a:xfrm>
              <a:off x="3245395" y="2754086"/>
              <a:ext cx="2657214" cy="308111"/>
            </a:xfrm>
            <a:prstGeom prst="rect">
              <a:avLst/>
            </a:prstGeom>
            <a:solidFill>
              <a:srgbClr val="EEECE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Abrupt Change</a:t>
              </a:r>
              <a:endParaRPr lang="en-US" sz="1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47791" y="4796245"/>
              <a:ext cx="2852423" cy="308111"/>
            </a:xfrm>
            <a:prstGeom prst="rect">
              <a:avLst/>
            </a:prstGeom>
            <a:solidFill>
              <a:srgbClr val="EEECE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Gradual Change</a:t>
              </a:r>
              <a:endParaRPr lang="en-US" sz="1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591336" y="5177168"/>
              <a:ext cx="205697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Post-disturbance </a:t>
              </a:r>
              <a:r>
                <a:rPr lang="en-US" sz="1100" dirty="0" err="1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revegetation</a:t>
              </a:r>
              <a:endParaRPr lang="en-US" sz="11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2476500" y="3024153"/>
              <a:ext cx="4254334" cy="983825"/>
              <a:chOff x="2476500" y="3024153"/>
              <a:chExt cx="4254334" cy="983825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2476500" y="3024153"/>
                <a:ext cx="4254334" cy="983825"/>
                <a:chOff x="2476500" y="3024153"/>
                <a:chExt cx="4254334" cy="983825"/>
              </a:xfrm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2476500" y="3062197"/>
                  <a:ext cx="4238625" cy="945781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rgbClr val="00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8" name="Picture 27"/>
                <p:cNvPicPr preferRelativeResize="0"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2495475" y="3200400"/>
                  <a:ext cx="4210197" cy="761352"/>
                </a:xfrm>
                <a:prstGeom prst="rect">
                  <a:avLst/>
                </a:prstGeom>
                <a:solidFill>
                  <a:srgbClr val="EEECE2"/>
                </a:solidFill>
                <a:ln>
                  <a:noFill/>
                </a:ln>
              </p:spPr>
            </p:pic>
            <p:sp>
              <p:nvSpPr>
                <p:cNvPr id="8" name="TextBox 7"/>
                <p:cNvSpPr txBox="1"/>
                <p:nvPr/>
              </p:nvSpPr>
              <p:spPr>
                <a:xfrm>
                  <a:off x="3429000" y="3024153"/>
                  <a:ext cx="91723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Intact forest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063116" y="3024153"/>
                  <a:ext cx="72808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Thinning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6020383" y="3024153"/>
                  <a:ext cx="710451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err="1" smtClean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Clearcut</a:t>
                  </a:r>
                  <a:endParaRPr lang="en-US" sz="11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4572000" y="3492270"/>
                  <a:ext cx="228600" cy="304800"/>
                </a:xfrm>
                <a:prstGeom prst="ellipse">
                  <a:avLst/>
                </a:prstGeom>
                <a:noFill/>
                <a:ln w="19050">
                  <a:solidFill>
                    <a:srgbClr val="CC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5991222" y="3492270"/>
                  <a:ext cx="228600" cy="304800"/>
                </a:xfrm>
                <a:prstGeom prst="ellipse">
                  <a:avLst/>
                </a:prstGeom>
                <a:noFill/>
                <a:ln w="19050">
                  <a:solidFill>
                    <a:srgbClr val="CC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" name="Straight Connector 35"/>
                <p:cNvCxnSpPr>
                  <a:stCxn id="11" idx="7"/>
                </p:cNvCxnSpPr>
                <p:nvPr/>
              </p:nvCxnSpPr>
              <p:spPr>
                <a:xfrm flipV="1">
                  <a:off x="4767122" y="3429000"/>
                  <a:ext cx="338278" cy="107907"/>
                </a:xfrm>
                <a:prstGeom prst="line">
                  <a:avLst/>
                </a:prstGeom>
                <a:ln>
                  <a:solidFill>
                    <a:srgbClr val="CC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>
                  <a:stCxn id="35" idx="1"/>
                </p:cNvCxnSpPr>
                <p:nvPr/>
              </p:nvCxnSpPr>
              <p:spPr>
                <a:xfrm flipH="1" flipV="1">
                  <a:off x="5715000" y="3429000"/>
                  <a:ext cx="309700" cy="107907"/>
                </a:xfrm>
                <a:prstGeom prst="line">
                  <a:avLst/>
                </a:prstGeom>
                <a:ln>
                  <a:solidFill>
                    <a:srgbClr val="CC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/>
                <p:cNvSpPr txBox="1"/>
                <p:nvPr/>
              </p:nvSpPr>
              <p:spPr>
                <a:xfrm>
                  <a:off x="4950116" y="3242896"/>
                  <a:ext cx="922047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 smtClean="0">
                      <a:solidFill>
                        <a:srgbClr val="CC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abrupt change</a:t>
                  </a:r>
                </a:p>
              </p:txBody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2489124" y="3949052"/>
                <a:ext cx="4216475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2935406" y="372454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 Land-Change System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609975" y="1371600"/>
            <a:ext cx="2149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Monitoring</a:t>
            </a:r>
          </a:p>
        </p:txBody>
      </p:sp>
    </p:spTree>
    <p:extLst>
      <p:ext uri="{BB962C8B-B14F-4D97-AF65-F5344CB8AC3E}">
        <p14:creationId xmlns:p14="http://schemas.microsoft.com/office/powerpoint/2010/main" val="40311279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CWIC Server at EROS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Server more than 5 years old</a:t>
            </a:r>
          </a:p>
          <a:p>
            <a:pPr lvl="1"/>
            <a:r>
              <a:rPr lang="en-US" dirty="0" smtClean="0"/>
              <a:t>Plan to replace with newer system in next year</a:t>
            </a:r>
          </a:p>
          <a:p>
            <a:r>
              <a:rPr lang="en-US" dirty="0" smtClean="0"/>
              <a:t>Security Issues</a:t>
            </a:r>
          </a:p>
          <a:p>
            <a:pPr lvl="1"/>
            <a:r>
              <a:rPr lang="en-US" dirty="0" smtClean="0"/>
              <a:t>Need to implement 2-factor authentication</a:t>
            </a:r>
          </a:p>
          <a:p>
            <a:pPr lvl="1"/>
            <a:r>
              <a:rPr lang="en-US" dirty="0" smtClean="0"/>
              <a:t>Move to different area of the network </a:t>
            </a:r>
          </a:p>
          <a:p>
            <a:pPr lvl="2"/>
            <a:r>
              <a:rPr lang="en-US" dirty="0" smtClean="0"/>
              <a:t>Behind additional firewall</a:t>
            </a:r>
          </a:p>
          <a:p>
            <a:pPr lvl="2"/>
            <a:r>
              <a:rPr lang="en-US" dirty="0" smtClean="0"/>
              <a:t>Security checks and easier management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486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4292" y="2151404"/>
            <a:ext cx="1732652" cy="2039596"/>
          </a:xfrm>
          <a:prstGeom prst="rect">
            <a:avLst/>
          </a:prstGeom>
          <a:solidFill>
            <a:srgbClr val="EEECE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Analysis-ready Landsat data &amp; derivatives</a:t>
            </a:r>
            <a:endParaRPr lang="en-US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4647" y="2341904"/>
            <a:ext cx="1371600" cy="1658596"/>
          </a:xfrm>
          <a:prstGeom prst="rect">
            <a:avLst/>
          </a:prstGeom>
          <a:solidFill>
            <a:srgbClr val="EEECE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monitoring for change</a:t>
            </a:r>
            <a:endParaRPr lang="en-US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73254" y="2256802"/>
            <a:ext cx="1905000" cy="1828800"/>
          </a:xfrm>
          <a:prstGeom prst="rect">
            <a:avLst/>
          </a:prstGeom>
          <a:solidFill>
            <a:srgbClr val="EEECE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Assessments of land change (land-cover conversion, change in condition)</a:t>
            </a:r>
            <a:endParaRPr lang="en-US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93950" y="2341904"/>
            <a:ext cx="1371600" cy="1658596"/>
          </a:xfrm>
          <a:prstGeom prst="rect">
            <a:avLst/>
          </a:prstGeom>
          <a:solidFill>
            <a:srgbClr val="EEECE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 change</a:t>
            </a:r>
            <a:endParaRPr lang="en-US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206944" y="3069009"/>
            <a:ext cx="607703" cy="204387"/>
          </a:xfrm>
          <a:prstGeom prst="rightArrow">
            <a:avLst/>
          </a:prstGeom>
          <a:solidFill>
            <a:schemeClr val="tx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186247" y="3069009"/>
            <a:ext cx="607703" cy="204387"/>
          </a:xfrm>
          <a:prstGeom prst="rightArrow">
            <a:avLst/>
          </a:prstGeom>
          <a:solidFill>
            <a:schemeClr val="tx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165550" y="3069009"/>
            <a:ext cx="607705" cy="204387"/>
          </a:xfrm>
          <a:prstGeom prst="rightArrow">
            <a:avLst/>
          </a:prstGeom>
          <a:solidFill>
            <a:schemeClr val="tx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929784" y="372454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 Land-Change System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14647" y="1161222"/>
            <a:ext cx="2983084" cy="976703"/>
          </a:xfrm>
          <a:prstGeom prst="rect">
            <a:avLst/>
          </a:prstGeom>
          <a:solidFill>
            <a:srgbClr val="EEECE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Communications, applications services, outreach, and other user and stakeholder support</a:t>
            </a:r>
            <a:endParaRPr lang="en-US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808618" y="1558836"/>
            <a:ext cx="2238377" cy="472437"/>
            <a:chOff x="5808618" y="1558836"/>
            <a:chExt cx="2238377" cy="472437"/>
          </a:xfrm>
        </p:grpSpPr>
        <p:sp>
          <p:nvSpPr>
            <p:cNvPr id="23" name="Right Arrow 22"/>
            <p:cNvSpPr/>
            <p:nvPr/>
          </p:nvSpPr>
          <p:spPr>
            <a:xfrm>
              <a:off x="7439292" y="1826886"/>
              <a:ext cx="607703" cy="204387"/>
            </a:xfrm>
            <a:prstGeom prst="rightArrow">
              <a:avLst/>
            </a:prstGeom>
            <a:solidFill>
              <a:srgbClr val="EEEBE1"/>
            </a:solidFill>
            <a:ln>
              <a:solidFill>
                <a:srgbClr val="000099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5808618" y="1558836"/>
              <a:ext cx="1982832" cy="204387"/>
            </a:xfrm>
            <a:prstGeom prst="rightArrow">
              <a:avLst/>
            </a:prstGeom>
            <a:solidFill>
              <a:srgbClr val="EEEBE1"/>
            </a:solidFill>
            <a:ln>
              <a:solidFill>
                <a:srgbClr val="000099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05725" y="1666866"/>
              <a:ext cx="76200" cy="74286"/>
            </a:xfrm>
            <a:prstGeom prst="rect">
              <a:avLst/>
            </a:prstGeom>
            <a:solidFill>
              <a:srgbClr val="FCFA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6773254" y="2091584"/>
            <a:ext cx="1896454" cy="2209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352628" y="1548213"/>
            <a:ext cx="1458063" cy="603191"/>
            <a:chOff x="1352628" y="1548213"/>
            <a:chExt cx="1458063" cy="603191"/>
          </a:xfrm>
        </p:grpSpPr>
        <p:sp>
          <p:nvSpPr>
            <p:cNvPr id="31" name="Right Arrow 30"/>
            <p:cNvSpPr/>
            <p:nvPr/>
          </p:nvSpPr>
          <p:spPr>
            <a:xfrm>
              <a:off x="1352628" y="1548213"/>
              <a:ext cx="1458063" cy="204387"/>
            </a:xfrm>
            <a:prstGeom prst="rightArrow">
              <a:avLst/>
            </a:prstGeom>
            <a:solidFill>
              <a:srgbClr val="EEEBE1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352628" y="1600200"/>
              <a:ext cx="95172" cy="551204"/>
            </a:xfrm>
            <a:prstGeom prst="rect">
              <a:avLst/>
            </a:prstGeom>
            <a:solidFill>
              <a:srgbClr val="EEEBE1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400214" y="1614488"/>
              <a:ext cx="123786" cy="74531"/>
            </a:xfrm>
            <a:prstGeom prst="rect">
              <a:avLst/>
            </a:prstGeom>
            <a:solidFill>
              <a:srgbClr val="EEE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35918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935406" y="372454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 Land-Change System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743200" y="1086928"/>
            <a:ext cx="3581400" cy="5009072"/>
            <a:chOff x="2895600" y="1086928"/>
            <a:chExt cx="3581400" cy="5009072"/>
          </a:xfrm>
        </p:grpSpPr>
        <p:sp>
          <p:nvSpPr>
            <p:cNvPr id="30" name="Rectangle 29"/>
            <p:cNvSpPr/>
            <p:nvPr/>
          </p:nvSpPr>
          <p:spPr>
            <a:xfrm>
              <a:off x="2895600" y="1086928"/>
              <a:ext cx="3581400" cy="5009072"/>
            </a:xfrm>
            <a:prstGeom prst="rect">
              <a:avLst/>
            </a:prstGeom>
            <a:solidFill>
              <a:srgbClr val="EEECE2"/>
            </a:solidFill>
            <a:ln w="285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50962" y="1707272"/>
              <a:ext cx="2922588" cy="826378"/>
            </a:xfrm>
            <a:prstGeom prst="rect">
              <a:avLst/>
            </a:prstGeom>
            <a:solidFill>
              <a:srgbClr val="EEECE2"/>
            </a:solidFill>
            <a:ln>
              <a:noFill/>
            </a:ln>
          </p:spPr>
          <p:txBody>
            <a:bodyPr wrap="square" lIns="18286" tIns="9143" rIns="9143" bIns="9143" rtlCol="0" anchor="ctr" anchorCtr="0">
              <a:spAutoFit/>
            </a:bodyPr>
            <a:lstStyle/>
            <a:p>
              <a:r>
                <a:rPr lang="en-US" sz="105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Syntheses of </a:t>
              </a:r>
              <a:r>
                <a:rPr lang="en-US" sz="105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geography of land change, </a:t>
              </a:r>
              <a:r>
                <a:rPr lang="en-US" sz="105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land-change </a:t>
              </a:r>
              <a:r>
                <a:rPr lang="en-US" sz="105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processes, characteristics, and consequences relevant to USGS stakeholders.  Both scheduled standard and </a:t>
              </a:r>
              <a:r>
                <a:rPr lang="en-US" sz="1050" i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 hoc </a:t>
              </a:r>
              <a:r>
                <a:rPr lang="en-US" sz="105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topics should be </a:t>
              </a:r>
              <a:r>
                <a:rPr lang="en-US" sz="105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conducted.</a:t>
              </a:r>
              <a:endParaRPr lang="en-US" sz="105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3162300" y="1657350"/>
              <a:ext cx="3073638" cy="0"/>
            </a:xfrm>
            <a:prstGeom prst="line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250962" y="4307411"/>
              <a:ext cx="3004026" cy="826378"/>
            </a:xfrm>
            <a:prstGeom prst="rect">
              <a:avLst/>
            </a:prstGeom>
            <a:solidFill>
              <a:srgbClr val="EEECE2"/>
            </a:solidFill>
            <a:ln>
              <a:noFill/>
            </a:ln>
          </p:spPr>
          <p:txBody>
            <a:bodyPr wrap="square" lIns="18286" tIns="9143" rIns="9143" bIns="9143" rtlCol="0" anchor="ctr" anchorCtr="0">
              <a:spAutoFit/>
            </a:bodyPr>
            <a:lstStyle/>
            <a:p>
              <a:r>
                <a:rPr lang="en-US" sz="105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Projected patterns of future land use, land cover, and/or land conditions that address potential interactions between current environmental characteristics and drivers of change (e.g., climate, socioeconomic, legislative).</a:t>
              </a:r>
              <a:endParaRPr lang="en-US" sz="105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3162300" y="4270137"/>
              <a:ext cx="3073638" cy="0"/>
            </a:xfrm>
            <a:prstGeom prst="line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285146" y="5206092"/>
              <a:ext cx="2667000" cy="706343"/>
            </a:xfrm>
            <a:prstGeom prst="rect">
              <a:avLst/>
            </a:prstGeom>
            <a:solidFill>
              <a:srgbClr val="EEECE2"/>
            </a:solidFill>
            <a:ln>
              <a:noFill/>
            </a:ln>
          </p:spPr>
          <p:txBody>
            <a:bodyPr wrap="square" lIns="18286" tIns="18286" rIns="18286" bIns="18286" rtlCol="0">
              <a:spAutoFit/>
            </a:bodyPr>
            <a:lstStyle/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9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aps of trajectories of projected land change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Maps of likelihood of change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Maps of directions/intensities of change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Regional scenarios of change</a:t>
              </a:r>
              <a:endParaRPr lang="en-US" sz="9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85146" y="2633901"/>
              <a:ext cx="281220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Annual land-change assessments (</a:t>
              </a:r>
              <a:r>
                <a:rPr lang="en-US" sz="900" b="1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‘</a:t>
              </a:r>
              <a:r>
                <a:rPr lang="en-US" sz="900" b="1" i="1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State of the Nation</a:t>
              </a:r>
              <a:r>
                <a:rPr lang="en-US" sz="900" b="1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 reports</a:t>
              </a:r>
              <a:r>
                <a:rPr lang="en-US" sz="9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Topical assessments (current events, emerging issues, other high-interest topics)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b="1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Stakeholder alerts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142090" y="3936762"/>
              <a:ext cx="1159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Projections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162300" y="1295400"/>
              <a:ext cx="3073638" cy="2296064"/>
            </a:xfrm>
            <a:prstGeom prst="rect">
              <a:avLst/>
            </a:prstGeom>
            <a:noFill/>
            <a:ln w="190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62300" y="3936762"/>
              <a:ext cx="3073638" cy="2006838"/>
            </a:xfrm>
            <a:prstGeom prst="rect">
              <a:avLst/>
            </a:prstGeom>
            <a:noFill/>
            <a:ln w="190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52322" y="1295400"/>
              <a:ext cx="13388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Assessments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477000" y="2319278"/>
            <a:ext cx="220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542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 cyclical and special-topic assessments of land change. </a:t>
            </a:r>
            <a:r>
              <a:rPr lang="en-US" i="1" dirty="0" smtClean="0">
                <a:solidFill>
                  <a:srgbClr val="2D49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dirty="0" smtClean="0">
                <a:solidFill>
                  <a:srgbClr val="2D49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 smtClean="0">
                <a:solidFill>
                  <a:srgbClr val="A542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A542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solidFill>
                  <a:srgbClr val="A542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nitiate annual </a:t>
            </a:r>
            <a:r>
              <a:rPr lang="en-US" u="sng" dirty="0" smtClean="0">
                <a:solidFill>
                  <a:srgbClr val="A54204"/>
                </a:solidFill>
                <a:uFill>
                  <a:solidFill>
                    <a:srgbClr val="0046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“State of the Nation” reports</a:t>
            </a:r>
            <a:r>
              <a:rPr lang="en-US" dirty="0" smtClean="0">
                <a:solidFill>
                  <a:srgbClr val="A542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land change and institute targeted “</a:t>
            </a:r>
            <a:r>
              <a:rPr lang="en-US" u="sng" dirty="0" smtClean="0">
                <a:solidFill>
                  <a:srgbClr val="A54204"/>
                </a:solidFill>
                <a:uFill>
                  <a:solidFill>
                    <a:srgbClr val="0046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stakeholder alerts</a:t>
            </a:r>
            <a:r>
              <a:rPr lang="en-US" dirty="0" smtClean="0">
                <a:solidFill>
                  <a:srgbClr val="A542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9037501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4292" y="2151404"/>
            <a:ext cx="1732652" cy="2039596"/>
          </a:xfrm>
          <a:prstGeom prst="rect">
            <a:avLst/>
          </a:prstGeom>
          <a:solidFill>
            <a:srgbClr val="EEECE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Analysis-ready Landsat data &amp; derivatives</a:t>
            </a:r>
            <a:endParaRPr lang="en-US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4647" y="2341904"/>
            <a:ext cx="1371600" cy="1658596"/>
          </a:xfrm>
          <a:prstGeom prst="rect">
            <a:avLst/>
          </a:prstGeom>
          <a:solidFill>
            <a:srgbClr val="EEECE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monitoring for change</a:t>
            </a:r>
            <a:endParaRPr lang="en-US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73254" y="2256802"/>
            <a:ext cx="1905000" cy="1828800"/>
          </a:xfrm>
          <a:prstGeom prst="rect">
            <a:avLst/>
          </a:prstGeom>
          <a:solidFill>
            <a:srgbClr val="EEECE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Assessments of land change (land-cover conversion, change in condition)</a:t>
            </a:r>
            <a:endParaRPr lang="en-US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93950" y="2341904"/>
            <a:ext cx="1371600" cy="1658596"/>
          </a:xfrm>
          <a:prstGeom prst="rect">
            <a:avLst/>
          </a:prstGeom>
          <a:solidFill>
            <a:srgbClr val="EEECE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 change</a:t>
            </a:r>
            <a:endParaRPr lang="en-US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206944" y="3069009"/>
            <a:ext cx="607703" cy="204387"/>
          </a:xfrm>
          <a:prstGeom prst="rightArrow">
            <a:avLst/>
          </a:prstGeom>
          <a:solidFill>
            <a:schemeClr val="tx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186247" y="3069009"/>
            <a:ext cx="607703" cy="204387"/>
          </a:xfrm>
          <a:prstGeom prst="rightArrow">
            <a:avLst/>
          </a:prstGeom>
          <a:solidFill>
            <a:schemeClr val="tx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165550" y="3069009"/>
            <a:ext cx="607705" cy="204387"/>
          </a:xfrm>
          <a:prstGeom prst="rightArrow">
            <a:avLst/>
          </a:prstGeom>
          <a:solidFill>
            <a:schemeClr val="tx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929784" y="372454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 Land-Change System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14647" y="1161222"/>
            <a:ext cx="2983084" cy="976703"/>
          </a:xfrm>
          <a:prstGeom prst="rect">
            <a:avLst/>
          </a:prstGeom>
          <a:solidFill>
            <a:srgbClr val="EEECE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Communications, applications services, outreach, and other user and stakeholder support</a:t>
            </a:r>
            <a:endParaRPr lang="en-US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808618" y="1558836"/>
            <a:ext cx="2238377" cy="472437"/>
            <a:chOff x="5808618" y="1558836"/>
            <a:chExt cx="2238377" cy="472437"/>
          </a:xfrm>
        </p:grpSpPr>
        <p:sp>
          <p:nvSpPr>
            <p:cNvPr id="23" name="Right Arrow 22"/>
            <p:cNvSpPr/>
            <p:nvPr/>
          </p:nvSpPr>
          <p:spPr>
            <a:xfrm>
              <a:off x="7439292" y="1826886"/>
              <a:ext cx="607703" cy="204387"/>
            </a:xfrm>
            <a:prstGeom prst="rightArrow">
              <a:avLst/>
            </a:prstGeom>
            <a:solidFill>
              <a:srgbClr val="EEEBE1"/>
            </a:solidFill>
            <a:ln>
              <a:solidFill>
                <a:srgbClr val="000099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5808618" y="1558836"/>
              <a:ext cx="1982832" cy="204387"/>
            </a:xfrm>
            <a:prstGeom prst="rightArrow">
              <a:avLst/>
            </a:prstGeom>
            <a:solidFill>
              <a:srgbClr val="EEEBE1"/>
            </a:solidFill>
            <a:ln>
              <a:solidFill>
                <a:srgbClr val="000099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05725" y="1666866"/>
              <a:ext cx="76200" cy="74286"/>
            </a:xfrm>
            <a:prstGeom prst="rect">
              <a:avLst/>
            </a:prstGeom>
            <a:solidFill>
              <a:srgbClr val="FCFA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352628" y="1548213"/>
            <a:ext cx="1458063" cy="603191"/>
            <a:chOff x="1352628" y="1548213"/>
            <a:chExt cx="1458063" cy="603191"/>
          </a:xfrm>
        </p:grpSpPr>
        <p:sp>
          <p:nvSpPr>
            <p:cNvPr id="31" name="Right Arrow 30"/>
            <p:cNvSpPr/>
            <p:nvPr/>
          </p:nvSpPr>
          <p:spPr>
            <a:xfrm>
              <a:off x="1352628" y="1548213"/>
              <a:ext cx="1458063" cy="204387"/>
            </a:xfrm>
            <a:prstGeom prst="rightArrow">
              <a:avLst/>
            </a:prstGeom>
            <a:solidFill>
              <a:srgbClr val="EEEBE1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352628" y="1600200"/>
              <a:ext cx="95172" cy="551204"/>
            </a:xfrm>
            <a:prstGeom prst="rect">
              <a:avLst/>
            </a:prstGeom>
            <a:solidFill>
              <a:srgbClr val="EEEBE1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400214" y="1614488"/>
              <a:ext cx="123786" cy="74531"/>
            </a:xfrm>
            <a:prstGeom prst="rect">
              <a:avLst/>
            </a:prstGeom>
            <a:solidFill>
              <a:srgbClr val="EEE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2593644" y="998158"/>
            <a:ext cx="3502356" cy="13374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637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855888" y="2173180"/>
            <a:ext cx="5614031" cy="1468399"/>
            <a:chOff x="2617020" y="1078468"/>
            <a:chExt cx="3742687" cy="978932"/>
          </a:xfrm>
        </p:grpSpPr>
        <p:sp>
          <p:nvSpPr>
            <p:cNvPr id="5" name="Rectangle 4"/>
            <p:cNvSpPr/>
            <p:nvPr/>
          </p:nvSpPr>
          <p:spPr>
            <a:xfrm>
              <a:off x="2617020" y="1078468"/>
              <a:ext cx="3742687" cy="978932"/>
            </a:xfrm>
            <a:prstGeom prst="rect">
              <a:avLst/>
            </a:prstGeom>
            <a:solidFill>
              <a:srgbClr val="EEECE2"/>
            </a:solidFill>
            <a:ln w="285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 preferRelativeResize="0"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689" y="1475369"/>
              <a:ext cx="829818" cy="52292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424369" y="1432746"/>
              <a:ext cx="2019301" cy="595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1125" indent="-82550">
                <a:buFont typeface="Arial" panose="020B0604020202020204" pitchFamily="34" charset="0"/>
                <a:buChar char="•"/>
              </a:pPr>
              <a:r>
                <a:rPr lang="en-US" sz="13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Communications &amp; outreach</a:t>
              </a:r>
            </a:p>
            <a:p>
              <a:pPr marL="111125" indent="-82550">
                <a:buFont typeface="Arial" panose="020B0604020202020204" pitchFamily="34" charset="0"/>
                <a:buChar char="•"/>
              </a:pPr>
              <a:r>
                <a:rPr lang="en-US" sz="13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Web-based  access to all products</a:t>
              </a:r>
            </a:p>
            <a:p>
              <a:pPr marL="111125" indent="-82550">
                <a:buFont typeface="Arial" panose="020B0604020202020204" pitchFamily="34" charset="0"/>
                <a:buChar char="•"/>
              </a:pPr>
              <a:r>
                <a:rPr lang="en-US" sz="1300" b="1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Web-based analysis portal</a:t>
              </a:r>
            </a:p>
            <a:p>
              <a:pPr marL="111125" indent="-82550">
                <a:buFont typeface="Arial" panose="020B0604020202020204" pitchFamily="34" charset="0"/>
                <a:buChar char="•"/>
              </a:pPr>
              <a:r>
                <a:rPr lang="en-US" sz="13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Applications support</a:t>
              </a:r>
              <a:endParaRPr lang="en-US" sz="13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67000" y="1078468"/>
              <a:ext cx="3346815" cy="320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1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Communications, applications services, outreach, and other users and stakeholder support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617020" y="1447800"/>
              <a:ext cx="37426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935406" y="372454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 Land-Change System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3600" y="39624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2D49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sz="2000" dirty="0" smtClean="0">
                <a:solidFill>
                  <a:srgbClr val="2D49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 smtClean="0">
                <a:solidFill>
                  <a:srgbClr val="A542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en-US" sz="2000" dirty="0" smtClean="0">
                <a:solidFill>
                  <a:srgbClr val="A54204"/>
                </a:solidFill>
                <a:uFill>
                  <a:solidFill>
                    <a:srgbClr val="0046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et answers without moving data!</a:t>
            </a:r>
            <a:r>
              <a:rPr lang="en-US" sz="2000" dirty="0" smtClean="0">
                <a:solidFill>
                  <a:srgbClr val="A542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69591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2" name="Straight Arrow Connector 241"/>
          <p:cNvCxnSpPr/>
          <p:nvPr/>
        </p:nvCxnSpPr>
        <p:spPr>
          <a:xfrm>
            <a:off x="6339918" y="2952740"/>
            <a:ext cx="627615" cy="0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4" name="Picture 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2495550"/>
            <a:ext cx="1633062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TextBox 102"/>
          <p:cNvSpPr txBox="1"/>
          <p:nvPr/>
        </p:nvSpPr>
        <p:spPr>
          <a:xfrm>
            <a:off x="2617020" y="401731"/>
            <a:ext cx="3903633" cy="563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 Land-Change System</a:t>
            </a:r>
          </a:p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(connections and other important details)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474292" y="1807210"/>
            <a:ext cx="1430708" cy="2831829"/>
            <a:chOff x="474292" y="1491307"/>
            <a:chExt cx="1430708" cy="2831829"/>
          </a:xfrm>
        </p:grpSpPr>
        <p:pic>
          <p:nvPicPr>
            <p:cNvPr id="17" name="Picture 16"/>
            <p:cNvPicPr preferRelativeResize="0"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292" y="1491307"/>
              <a:ext cx="525780" cy="426720"/>
            </a:xfrm>
            <a:prstGeom prst="rect">
              <a:avLst/>
            </a:prstGeom>
            <a:ln w="28575">
              <a:solidFill>
                <a:srgbClr val="000099"/>
              </a:solidFill>
            </a:ln>
          </p:spPr>
        </p:pic>
        <p:pic>
          <p:nvPicPr>
            <p:cNvPr id="5122" name="Picture 2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" y="2208586"/>
              <a:ext cx="1211580" cy="21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623843" y="1922804"/>
              <a:ext cx="307649" cy="666572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2133600" y="5089022"/>
            <a:ext cx="4876800" cy="1295400"/>
            <a:chOff x="2133600" y="4800600"/>
            <a:chExt cx="4876800" cy="1295400"/>
          </a:xfrm>
        </p:grpSpPr>
        <p:grpSp>
          <p:nvGrpSpPr>
            <p:cNvPr id="112" name="Group 111"/>
            <p:cNvGrpSpPr/>
            <p:nvPr/>
          </p:nvGrpSpPr>
          <p:grpSpPr>
            <a:xfrm>
              <a:off x="2209800" y="4800600"/>
              <a:ext cx="4724400" cy="1295400"/>
              <a:chOff x="5638800" y="8763000"/>
              <a:chExt cx="5181600" cy="838200"/>
            </a:xfrm>
            <a:solidFill>
              <a:srgbClr val="EEECE2"/>
            </a:solidFill>
          </p:grpSpPr>
          <p:sp>
            <p:nvSpPr>
              <p:cNvPr id="113" name="Can 112"/>
              <p:cNvSpPr/>
              <p:nvPr/>
            </p:nvSpPr>
            <p:spPr>
              <a:xfrm>
                <a:off x="5638800" y="8763000"/>
                <a:ext cx="5181600" cy="838200"/>
              </a:xfrm>
              <a:prstGeom prst="can">
                <a:avLst>
                  <a:gd name="adj" fmla="val 27273"/>
                </a:avLst>
              </a:prstGeom>
              <a:grpFill/>
              <a:ln w="15875"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6689370" y="8795253"/>
                <a:ext cx="3072684" cy="169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Information Warehouse and Data Store</a:t>
                </a:r>
                <a:endParaRPr lang="en-US" sz="11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2133600" y="5160592"/>
              <a:ext cx="21050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Metadata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Land cover change/condition products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Outputs from assessments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Non-Landsat </a:t>
              </a:r>
              <a:r>
                <a:rPr lang="en-US" sz="8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remote sensor data</a:t>
              </a: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Satellite data </a:t>
              </a:r>
              <a:endParaRPr lang="en-US" sz="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Airborne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062145" y="5160592"/>
              <a:ext cx="17844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80975" indent="-152400">
                <a:buFont typeface="Wingdings" panose="05000000000000000000" pitchFamily="2" charset="2"/>
                <a:buChar char="Ø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Non-Landsat rem. </a:t>
              </a:r>
              <a:r>
                <a:rPr lang="en-US" sz="800" dirty="0" err="1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sens.</a:t>
              </a: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prods.</a:t>
              </a: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DEMs &amp; derivatives</a:t>
              </a: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Orthoimagery</a:t>
              </a: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Evapotranspiration</a:t>
              </a: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Vegetation phenology</a:t>
              </a: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Others</a:t>
              </a: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709015" y="5160592"/>
              <a:ext cx="13013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42875">
                <a:buFont typeface="Wingdings" panose="05000000000000000000" pitchFamily="2" charset="2"/>
                <a:buChar char="Ø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Ground-based </a:t>
              </a:r>
              <a:r>
                <a:rPr lang="en-US" sz="8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Cal/Val data</a:t>
              </a: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Land cover </a:t>
              </a: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accuracy/valid.</a:t>
              </a: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Others</a:t>
              </a: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3648713" y="956416"/>
            <a:ext cx="3742687" cy="978932"/>
            <a:chOff x="2617020" y="1078468"/>
            <a:chExt cx="3742687" cy="978932"/>
          </a:xfrm>
        </p:grpSpPr>
        <p:sp>
          <p:nvSpPr>
            <p:cNvPr id="118" name="Rectangle 117"/>
            <p:cNvSpPr/>
            <p:nvPr/>
          </p:nvSpPr>
          <p:spPr>
            <a:xfrm>
              <a:off x="2617020" y="1078468"/>
              <a:ext cx="3742687" cy="978932"/>
            </a:xfrm>
            <a:prstGeom prst="rect">
              <a:avLst/>
            </a:prstGeom>
            <a:solidFill>
              <a:srgbClr val="EEECE2"/>
            </a:solidFill>
            <a:ln w="285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0" name="Picture 109"/>
            <p:cNvPicPr preferRelativeResize="0"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689" y="1475369"/>
              <a:ext cx="829818" cy="522923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3424369" y="1472625"/>
              <a:ext cx="20193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1125" indent="-82550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Communications &amp; outreach</a:t>
              </a:r>
            </a:p>
            <a:p>
              <a:pPr marL="111125" indent="-82550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Web-based  access to all products</a:t>
              </a:r>
            </a:p>
            <a:p>
              <a:pPr marL="111125" indent="-82550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Web-based analysis portal</a:t>
              </a:r>
            </a:p>
            <a:p>
              <a:pPr marL="111125" indent="-82550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Applications support</a:t>
              </a: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667000" y="1078468"/>
              <a:ext cx="3346815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900" b="1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Communications, applications services, outreach, and other users and stakeholder support</a:t>
              </a:r>
            </a:p>
          </p:txBody>
        </p:sp>
        <p:cxnSp>
          <p:nvCxnSpPr>
            <p:cNvPr id="120" name="Straight Connector 119"/>
            <p:cNvCxnSpPr/>
            <p:nvPr/>
          </p:nvCxnSpPr>
          <p:spPr>
            <a:xfrm>
              <a:off x="2617020" y="1447800"/>
              <a:ext cx="37426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2" name="Straight Arrow Connector 161"/>
          <p:cNvCxnSpPr/>
          <p:nvPr/>
        </p:nvCxnSpPr>
        <p:spPr>
          <a:xfrm>
            <a:off x="4278630" y="3276600"/>
            <a:ext cx="445770" cy="0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4278630" y="4419600"/>
            <a:ext cx="459963" cy="0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50" name="Picture 5149"/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835" y="2953994"/>
            <a:ext cx="278130" cy="286703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69" name="Picture 168"/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835" y="4098422"/>
            <a:ext cx="278130" cy="286703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cxnSp>
        <p:nvCxnSpPr>
          <p:cNvPr id="170" name="Straight Arrow Connector 169"/>
          <p:cNvCxnSpPr/>
          <p:nvPr/>
        </p:nvCxnSpPr>
        <p:spPr>
          <a:xfrm>
            <a:off x="6320874" y="3276600"/>
            <a:ext cx="627615" cy="0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Picture 7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11" y="2486268"/>
            <a:ext cx="1624489" cy="230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" name="Arc 138"/>
          <p:cNvSpPr/>
          <p:nvPr/>
        </p:nvSpPr>
        <p:spPr>
          <a:xfrm>
            <a:off x="6362700" y="3276600"/>
            <a:ext cx="272415" cy="1862268"/>
          </a:xfrm>
          <a:prstGeom prst="arc">
            <a:avLst/>
          </a:prstGeom>
          <a:ln w="19050">
            <a:solidFill>
              <a:srgbClr val="0000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Arc 181"/>
          <p:cNvSpPr/>
          <p:nvPr/>
        </p:nvSpPr>
        <p:spPr>
          <a:xfrm>
            <a:off x="6362700" y="4495802"/>
            <a:ext cx="272415" cy="1368710"/>
          </a:xfrm>
          <a:prstGeom prst="arc">
            <a:avLst>
              <a:gd name="adj1" fmla="val 16247903"/>
              <a:gd name="adj2" fmla="val 0"/>
            </a:avLst>
          </a:prstGeom>
          <a:ln w="19050">
            <a:solidFill>
              <a:srgbClr val="0000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Group 145"/>
          <p:cNvGrpSpPr/>
          <p:nvPr/>
        </p:nvGrpSpPr>
        <p:grpSpPr>
          <a:xfrm>
            <a:off x="6587051" y="4047146"/>
            <a:ext cx="85208" cy="1133011"/>
            <a:chOff x="6587051" y="4047146"/>
            <a:chExt cx="85208" cy="1133011"/>
          </a:xfrm>
        </p:grpSpPr>
        <p:cxnSp>
          <p:nvCxnSpPr>
            <p:cNvPr id="142" name="Straight Connector 141"/>
            <p:cNvCxnSpPr>
              <a:endCxn id="182" idx="2"/>
            </p:cNvCxnSpPr>
            <p:nvPr/>
          </p:nvCxnSpPr>
          <p:spPr>
            <a:xfrm>
              <a:off x="6635115" y="4047146"/>
              <a:ext cx="0" cy="1133011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tangle 143"/>
            <p:cNvSpPr/>
            <p:nvPr/>
          </p:nvSpPr>
          <p:spPr>
            <a:xfrm>
              <a:off x="6587051" y="4462467"/>
              <a:ext cx="85208" cy="76202"/>
            </a:xfrm>
            <a:prstGeom prst="rect">
              <a:avLst/>
            </a:prstGeom>
            <a:solidFill>
              <a:srgbClr val="C1C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2" name="Straight Arrow Connector 171"/>
          <p:cNvCxnSpPr/>
          <p:nvPr/>
        </p:nvCxnSpPr>
        <p:spPr>
          <a:xfrm flipV="1">
            <a:off x="6353122" y="4495801"/>
            <a:ext cx="598170" cy="1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Elbow Connector 148"/>
          <p:cNvCxnSpPr/>
          <p:nvPr/>
        </p:nvCxnSpPr>
        <p:spPr>
          <a:xfrm rot="5400000">
            <a:off x="6724841" y="4972241"/>
            <a:ext cx="799718" cy="381000"/>
          </a:xfrm>
          <a:prstGeom prst="bentConnector3">
            <a:avLst>
              <a:gd name="adj1" fmla="val 100224"/>
            </a:avLst>
          </a:prstGeom>
          <a:ln w="19050">
            <a:solidFill>
              <a:srgbClr val="00009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34" idx="0"/>
            <a:endCxn id="118" idx="3"/>
          </p:cNvCxnSpPr>
          <p:nvPr/>
        </p:nvCxnSpPr>
        <p:spPr>
          <a:xfrm rot="16200000" flipV="1">
            <a:off x="7050994" y="1786288"/>
            <a:ext cx="1049668" cy="368856"/>
          </a:xfrm>
          <a:prstGeom prst="bentConnector2">
            <a:avLst/>
          </a:prstGeom>
          <a:ln w="19050">
            <a:solidFill>
              <a:srgbClr val="00009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5123" idx="2"/>
          </p:cNvCxnSpPr>
          <p:nvPr/>
        </p:nvCxnSpPr>
        <p:spPr>
          <a:xfrm>
            <a:off x="3320415" y="4762882"/>
            <a:ext cx="0" cy="375986"/>
          </a:xfrm>
          <a:prstGeom prst="straightConnector1">
            <a:avLst/>
          </a:prstGeom>
          <a:ln w="19050">
            <a:solidFill>
              <a:srgbClr val="0000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Elbow Connector 166"/>
          <p:cNvCxnSpPr/>
          <p:nvPr/>
        </p:nvCxnSpPr>
        <p:spPr>
          <a:xfrm rot="16200000" flipH="1">
            <a:off x="1172036" y="4834581"/>
            <a:ext cx="1225474" cy="834390"/>
          </a:xfrm>
          <a:prstGeom prst="bentConnector2">
            <a:avLst/>
          </a:prstGeom>
          <a:ln w="19050">
            <a:solidFill>
              <a:srgbClr val="0000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Elbow Connector 172"/>
          <p:cNvCxnSpPr/>
          <p:nvPr/>
        </p:nvCxnSpPr>
        <p:spPr>
          <a:xfrm flipV="1">
            <a:off x="1447800" y="1235751"/>
            <a:ext cx="2200913" cy="1288739"/>
          </a:xfrm>
          <a:prstGeom prst="bentConnector3">
            <a:avLst>
              <a:gd name="adj1" fmla="val 300"/>
            </a:avLst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Group 179"/>
          <p:cNvGrpSpPr/>
          <p:nvPr/>
        </p:nvGrpSpPr>
        <p:grpSpPr>
          <a:xfrm>
            <a:off x="1936955" y="1406567"/>
            <a:ext cx="1695008" cy="4182383"/>
            <a:chOff x="1936955" y="1743342"/>
            <a:chExt cx="1695008" cy="3845608"/>
          </a:xfrm>
        </p:grpSpPr>
        <p:sp>
          <p:nvSpPr>
            <p:cNvPr id="178" name="Freeform 177"/>
            <p:cNvSpPr/>
            <p:nvPr/>
          </p:nvSpPr>
          <p:spPr>
            <a:xfrm>
              <a:off x="1965533" y="1743342"/>
              <a:ext cx="1666430" cy="3845608"/>
            </a:xfrm>
            <a:custGeom>
              <a:avLst/>
              <a:gdLst>
                <a:gd name="connsiteX0" fmla="*/ 239282 w 1666430"/>
                <a:gd name="connsiteY0" fmla="*/ 3845608 h 3845608"/>
                <a:gd name="connsiteX1" fmla="*/ 0 w 1666430"/>
                <a:gd name="connsiteY1" fmla="*/ 3845608 h 3845608"/>
                <a:gd name="connsiteX2" fmla="*/ 42729 w 1666430"/>
                <a:gd name="connsiteY2" fmla="*/ 0 h 3845608"/>
                <a:gd name="connsiteX3" fmla="*/ 1666430 w 1666430"/>
                <a:gd name="connsiteY3" fmla="*/ 0 h 3845608"/>
                <a:gd name="connsiteX4" fmla="*/ 1666430 w 1666430"/>
                <a:gd name="connsiteY4" fmla="*/ 0 h 3845608"/>
                <a:gd name="connsiteX5" fmla="*/ 1666430 w 1666430"/>
                <a:gd name="connsiteY5" fmla="*/ 0 h 384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6430" h="3845608">
                  <a:moveTo>
                    <a:pt x="239282" y="3845608"/>
                  </a:moveTo>
                  <a:lnTo>
                    <a:pt x="0" y="3845608"/>
                  </a:lnTo>
                  <a:lnTo>
                    <a:pt x="42729" y="0"/>
                  </a:lnTo>
                  <a:lnTo>
                    <a:pt x="1666430" y="0"/>
                  </a:lnTo>
                  <a:lnTo>
                    <a:pt x="1666430" y="0"/>
                  </a:lnTo>
                  <a:lnTo>
                    <a:pt x="1666430" y="0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1936955" y="3916335"/>
              <a:ext cx="91867" cy="76200"/>
            </a:xfrm>
            <a:prstGeom prst="rect">
              <a:avLst/>
            </a:prstGeom>
            <a:solidFill>
              <a:srgbClr val="D2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9" name="Straight Arrow Connector 158"/>
          <p:cNvCxnSpPr/>
          <p:nvPr/>
        </p:nvCxnSpPr>
        <p:spPr>
          <a:xfrm>
            <a:off x="1905000" y="3810000"/>
            <a:ext cx="457200" cy="0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207"/>
          <p:cNvSpPr txBox="1"/>
          <p:nvPr/>
        </p:nvSpPr>
        <p:spPr>
          <a:xfrm>
            <a:off x="6310311" y="2653561"/>
            <a:ext cx="655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analyses of change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62200" y="2518792"/>
            <a:ext cx="1916430" cy="2244090"/>
            <a:chOff x="2362200" y="2518792"/>
            <a:chExt cx="1916430" cy="2244090"/>
          </a:xfrm>
        </p:grpSpPr>
        <p:pic>
          <p:nvPicPr>
            <p:cNvPr id="5123" name="Picture 3"/>
            <p:cNvPicPr preferRelativeResize="0"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2518792"/>
              <a:ext cx="1916430" cy="2244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2803668" y="2546800"/>
              <a:ext cx="1101584" cy="192360"/>
            </a:xfrm>
            <a:prstGeom prst="rect">
              <a:avLst/>
            </a:prstGeom>
            <a:solidFill>
              <a:srgbClr val="EEECE2"/>
            </a:solidFill>
          </p:spPr>
          <p:txBody>
            <a:bodyPr wrap="none" rtlCol="0">
              <a:spAutoFit/>
            </a:bodyPr>
            <a:lstStyle/>
            <a:p>
              <a:r>
                <a:rPr lang="en-US" sz="650" b="1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Continuous Monitoring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80876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2" name="Straight Arrow Connector 241"/>
          <p:cNvCxnSpPr/>
          <p:nvPr/>
        </p:nvCxnSpPr>
        <p:spPr>
          <a:xfrm>
            <a:off x="6339918" y="2952740"/>
            <a:ext cx="627615" cy="0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4" name="Picture 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2495550"/>
            <a:ext cx="1633062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474292" y="1807210"/>
            <a:ext cx="1430708" cy="2831829"/>
            <a:chOff x="474292" y="1491307"/>
            <a:chExt cx="1430708" cy="2831829"/>
          </a:xfrm>
        </p:grpSpPr>
        <p:pic>
          <p:nvPicPr>
            <p:cNvPr id="17" name="Picture 16"/>
            <p:cNvPicPr preferRelativeResize="0"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292" y="1491307"/>
              <a:ext cx="525780" cy="426720"/>
            </a:xfrm>
            <a:prstGeom prst="rect">
              <a:avLst/>
            </a:prstGeom>
            <a:ln w="28575">
              <a:solidFill>
                <a:srgbClr val="000099"/>
              </a:solidFill>
            </a:ln>
          </p:spPr>
        </p:pic>
        <p:pic>
          <p:nvPicPr>
            <p:cNvPr id="5122" name="Picture 2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" y="2208586"/>
              <a:ext cx="1211580" cy="21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623843" y="1922804"/>
              <a:ext cx="307649" cy="666572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2133600" y="5089022"/>
            <a:ext cx="4876800" cy="1295400"/>
            <a:chOff x="2133600" y="4800600"/>
            <a:chExt cx="4876800" cy="1295400"/>
          </a:xfrm>
        </p:grpSpPr>
        <p:grpSp>
          <p:nvGrpSpPr>
            <p:cNvPr id="112" name="Group 111"/>
            <p:cNvGrpSpPr/>
            <p:nvPr/>
          </p:nvGrpSpPr>
          <p:grpSpPr>
            <a:xfrm>
              <a:off x="2209800" y="4800600"/>
              <a:ext cx="4724400" cy="1295400"/>
              <a:chOff x="5638800" y="8763000"/>
              <a:chExt cx="5181600" cy="838200"/>
            </a:xfrm>
            <a:solidFill>
              <a:srgbClr val="EEECE2"/>
            </a:solidFill>
          </p:grpSpPr>
          <p:sp>
            <p:nvSpPr>
              <p:cNvPr id="113" name="Can 112"/>
              <p:cNvSpPr/>
              <p:nvPr/>
            </p:nvSpPr>
            <p:spPr>
              <a:xfrm>
                <a:off x="5638800" y="8763000"/>
                <a:ext cx="5181600" cy="838200"/>
              </a:xfrm>
              <a:prstGeom prst="can">
                <a:avLst>
                  <a:gd name="adj" fmla="val 27273"/>
                </a:avLst>
              </a:prstGeom>
              <a:grpFill/>
              <a:ln w="15875"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6689370" y="8795253"/>
                <a:ext cx="3072684" cy="169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Information Warehouse and Data Store</a:t>
                </a:r>
                <a:endParaRPr lang="en-US" sz="11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2133600" y="5160592"/>
              <a:ext cx="21050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Metadata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Land cover change/condition products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Outputs from assessments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Non-Landsat </a:t>
              </a:r>
              <a:r>
                <a:rPr lang="en-US" sz="8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remote sensor data</a:t>
              </a: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Satellite data </a:t>
              </a:r>
              <a:endParaRPr lang="en-US" sz="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Airborne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062145" y="5160592"/>
              <a:ext cx="17844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80975" indent="-152400">
                <a:buFont typeface="Wingdings" panose="05000000000000000000" pitchFamily="2" charset="2"/>
                <a:buChar char="Ø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Non-Landsat rem. </a:t>
              </a:r>
              <a:r>
                <a:rPr lang="en-US" sz="800" dirty="0" err="1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sens.</a:t>
              </a: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prods.</a:t>
              </a: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DEMs &amp; derivatives</a:t>
              </a: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Orthoimagery</a:t>
              </a: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Evapotranspiration</a:t>
              </a: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Vegetation phenology</a:t>
              </a: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Others</a:t>
              </a: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709015" y="5160592"/>
              <a:ext cx="13013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42875">
                <a:buFont typeface="Wingdings" panose="05000000000000000000" pitchFamily="2" charset="2"/>
                <a:buChar char="Ø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Ground-based </a:t>
              </a:r>
              <a:r>
                <a:rPr lang="en-US" sz="8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Cal/Val data</a:t>
              </a: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Land cover </a:t>
              </a: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accuracy/valid.</a:t>
              </a: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85725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Others</a:t>
              </a: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3648713" y="956416"/>
            <a:ext cx="3742687" cy="978932"/>
            <a:chOff x="2617020" y="1078468"/>
            <a:chExt cx="3742687" cy="978932"/>
          </a:xfrm>
        </p:grpSpPr>
        <p:sp>
          <p:nvSpPr>
            <p:cNvPr id="118" name="Rectangle 117"/>
            <p:cNvSpPr/>
            <p:nvPr/>
          </p:nvSpPr>
          <p:spPr>
            <a:xfrm>
              <a:off x="2617020" y="1078468"/>
              <a:ext cx="3742687" cy="978932"/>
            </a:xfrm>
            <a:prstGeom prst="rect">
              <a:avLst/>
            </a:prstGeom>
            <a:solidFill>
              <a:srgbClr val="EEECE2"/>
            </a:solidFill>
            <a:ln w="285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0" name="Picture 109"/>
            <p:cNvPicPr preferRelativeResize="0"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689" y="1475369"/>
              <a:ext cx="829818" cy="522923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3424369" y="1472625"/>
              <a:ext cx="20193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1125" indent="-82550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Communications &amp; outreach</a:t>
              </a:r>
            </a:p>
            <a:p>
              <a:pPr marL="111125" indent="-82550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Web-based  access to all products</a:t>
              </a:r>
            </a:p>
            <a:p>
              <a:pPr marL="111125" indent="-82550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Web-based analysis portal</a:t>
              </a:r>
            </a:p>
            <a:p>
              <a:pPr marL="111125" indent="-82550">
                <a:buFont typeface="Arial" panose="020B0604020202020204" pitchFamily="34" charset="0"/>
                <a:buChar char="•"/>
              </a:pPr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Applications support</a:t>
              </a: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667000" y="1078468"/>
              <a:ext cx="3346815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900" b="1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Communications, applications services, outreach, and other users and stakeholder support</a:t>
              </a:r>
            </a:p>
          </p:txBody>
        </p:sp>
        <p:cxnSp>
          <p:nvCxnSpPr>
            <p:cNvPr id="120" name="Straight Connector 119"/>
            <p:cNvCxnSpPr/>
            <p:nvPr/>
          </p:nvCxnSpPr>
          <p:spPr>
            <a:xfrm>
              <a:off x="2617020" y="1447800"/>
              <a:ext cx="37426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20" name="Group 5119"/>
          <p:cNvGrpSpPr/>
          <p:nvPr/>
        </p:nvGrpSpPr>
        <p:grpSpPr>
          <a:xfrm>
            <a:off x="2886340" y="1962148"/>
            <a:ext cx="618860" cy="333415"/>
            <a:chOff x="1024784" y="801038"/>
            <a:chExt cx="618860" cy="333415"/>
          </a:xfrm>
        </p:grpSpPr>
        <p:sp>
          <p:nvSpPr>
            <p:cNvPr id="126" name="Rectangle 125"/>
            <p:cNvSpPr/>
            <p:nvPr/>
          </p:nvSpPr>
          <p:spPr>
            <a:xfrm>
              <a:off x="1024784" y="801038"/>
              <a:ext cx="618860" cy="333415"/>
            </a:xfrm>
            <a:prstGeom prst="rect">
              <a:avLst/>
            </a:prstGeom>
            <a:solidFill>
              <a:srgbClr val="EEECE2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057540" y="809585"/>
              <a:ext cx="5645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R&amp;D</a:t>
              </a: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2106359" y="4826238"/>
            <a:ext cx="873273" cy="2308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rgbClr val="00009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data</a:t>
            </a:r>
          </a:p>
        </p:txBody>
      </p:sp>
      <p:cxnSp>
        <p:nvCxnSpPr>
          <p:cNvPr id="162" name="Straight Arrow Connector 161"/>
          <p:cNvCxnSpPr/>
          <p:nvPr/>
        </p:nvCxnSpPr>
        <p:spPr>
          <a:xfrm>
            <a:off x="4278630" y="3276600"/>
            <a:ext cx="445770" cy="0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4278630" y="4419600"/>
            <a:ext cx="459963" cy="0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50" name="Picture 5149"/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835" y="2953994"/>
            <a:ext cx="278130" cy="286703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69" name="Picture 168"/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835" y="4098422"/>
            <a:ext cx="278130" cy="286703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cxnSp>
        <p:nvCxnSpPr>
          <p:cNvPr id="170" name="Straight Arrow Connector 169"/>
          <p:cNvCxnSpPr/>
          <p:nvPr/>
        </p:nvCxnSpPr>
        <p:spPr>
          <a:xfrm>
            <a:off x="6320874" y="3276600"/>
            <a:ext cx="627615" cy="0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Picture 7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11" y="2486268"/>
            <a:ext cx="1624489" cy="230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" name="Arc 138"/>
          <p:cNvSpPr/>
          <p:nvPr/>
        </p:nvSpPr>
        <p:spPr>
          <a:xfrm>
            <a:off x="6362700" y="3276600"/>
            <a:ext cx="272415" cy="1862268"/>
          </a:xfrm>
          <a:prstGeom prst="arc">
            <a:avLst/>
          </a:prstGeom>
          <a:ln w="19050">
            <a:solidFill>
              <a:srgbClr val="0000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Arc 181"/>
          <p:cNvSpPr/>
          <p:nvPr/>
        </p:nvSpPr>
        <p:spPr>
          <a:xfrm>
            <a:off x="6362700" y="4495802"/>
            <a:ext cx="272415" cy="1368710"/>
          </a:xfrm>
          <a:prstGeom prst="arc">
            <a:avLst>
              <a:gd name="adj1" fmla="val 16247903"/>
              <a:gd name="adj2" fmla="val 0"/>
            </a:avLst>
          </a:prstGeom>
          <a:ln w="19050">
            <a:solidFill>
              <a:srgbClr val="0000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Group 145"/>
          <p:cNvGrpSpPr/>
          <p:nvPr/>
        </p:nvGrpSpPr>
        <p:grpSpPr>
          <a:xfrm>
            <a:off x="6587051" y="4047146"/>
            <a:ext cx="85208" cy="1133011"/>
            <a:chOff x="6587051" y="4047146"/>
            <a:chExt cx="85208" cy="1133011"/>
          </a:xfrm>
        </p:grpSpPr>
        <p:cxnSp>
          <p:nvCxnSpPr>
            <p:cNvPr id="142" name="Straight Connector 141"/>
            <p:cNvCxnSpPr>
              <a:endCxn id="182" idx="2"/>
            </p:cNvCxnSpPr>
            <p:nvPr/>
          </p:nvCxnSpPr>
          <p:spPr>
            <a:xfrm>
              <a:off x="6635115" y="4047146"/>
              <a:ext cx="0" cy="1133011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tangle 143"/>
            <p:cNvSpPr/>
            <p:nvPr/>
          </p:nvSpPr>
          <p:spPr>
            <a:xfrm>
              <a:off x="6587051" y="4462467"/>
              <a:ext cx="85208" cy="76202"/>
            </a:xfrm>
            <a:prstGeom prst="rect">
              <a:avLst/>
            </a:prstGeom>
            <a:solidFill>
              <a:srgbClr val="C1C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2" name="Straight Arrow Connector 171"/>
          <p:cNvCxnSpPr/>
          <p:nvPr/>
        </p:nvCxnSpPr>
        <p:spPr>
          <a:xfrm flipV="1">
            <a:off x="6353122" y="4495801"/>
            <a:ext cx="598170" cy="1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Elbow Connector 148"/>
          <p:cNvCxnSpPr/>
          <p:nvPr/>
        </p:nvCxnSpPr>
        <p:spPr>
          <a:xfrm rot="5400000">
            <a:off x="6724841" y="4972241"/>
            <a:ext cx="799718" cy="381000"/>
          </a:xfrm>
          <a:prstGeom prst="bentConnector3">
            <a:avLst>
              <a:gd name="adj1" fmla="val 100224"/>
            </a:avLst>
          </a:prstGeom>
          <a:ln w="19050">
            <a:solidFill>
              <a:srgbClr val="00009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34" idx="0"/>
            <a:endCxn id="118" idx="3"/>
          </p:cNvCxnSpPr>
          <p:nvPr/>
        </p:nvCxnSpPr>
        <p:spPr>
          <a:xfrm rot="16200000" flipV="1">
            <a:off x="7050994" y="1786288"/>
            <a:ext cx="1049668" cy="368856"/>
          </a:xfrm>
          <a:prstGeom prst="bentConnector2">
            <a:avLst/>
          </a:prstGeom>
          <a:ln w="19050">
            <a:solidFill>
              <a:srgbClr val="00009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5123" idx="2"/>
          </p:cNvCxnSpPr>
          <p:nvPr/>
        </p:nvCxnSpPr>
        <p:spPr>
          <a:xfrm>
            <a:off x="3320415" y="4762882"/>
            <a:ext cx="0" cy="375986"/>
          </a:xfrm>
          <a:prstGeom prst="straightConnector1">
            <a:avLst/>
          </a:prstGeom>
          <a:ln w="19050">
            <a:solidFill>
              <a:srgbClr val="0000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Elbow Connector 166"/>
          <p:cNvCxnSpPr/>
          <p:nvPr/>
        </p:nvCxnSpPr>
        <p:spPr>
          <a:xfrm rot="16200000" flipH="1">
            <a:off x="1172036" y="4834581"/>
            <a:ext cx="1225474" cy="834390"/>
          </a:xfrm>
          <a:prstGeom prst="bentConnector2">
            <a:avLst/>
          </a:prstGeom>
          <a:ln w="19050">
            <a:solidFill>
              <a:srgbClr val="0000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Elbow Connector 172"/>
          <p:cNvCxnSpPr/>
          <p:nvPr/>
        </p:nvCxnSpPr>
        <p:spPr>
          <a:xfrm flipV="1">
            <a:off x="1447800" y="1235751"/>
            <a:ext cx="2200913" cy="1288739"/>
          </a:xfrm>
          <a:prstGeom prst="bentConnector3">
            <a:avLst>
              <a:gd name="adj1" fmla="val 300"/>
            </a:avLst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Group 179"/>
          <p:cNvGrpSpPr/>
          <p:nvPr/>
        </p:nvGrpSpPr>
        <p:grpSpPr>
          <a:xfrm>
            <a:off x="1936955" y="1406567"/>
            <a:ext cx="1695008" cy="4182383"/>
            <a:chOff x="1936955" y="1743342"/>
            <a:chExt cx="1695008" cy="3845608"/>
          </a:xfrm>
        </p:grpSpPr>
        <p:sp>
          <p:nvSpPr>
            <p:cNvPr id="178" name="Freeform 177"/>
            <p:cNvSpPr/>
            <p:nvPr/>
          </p:nvSpPr>
          <p:spPr>
            <a:xfrm>
              <a:off x="1965533" y="1743342"/>
              <a:ext cx="1666430" cy="3845608"/>
            </a:xfrm>
            <a:custGeom>
              <a:avLst/>
              <a:gdLst>
                <a:gd name="connsiteX0" fmla="*/ 239282 w 1666430"/>
                <a:gd name="connsiteY0" fmla="*/ 3845608 h 3845608"/>
                <a:gd name="connsiteX1" fmla="*/ 0 w 1666430"/>
                <a:gd name="connsiteY1" fmla="*/ 3845608 h 3845608"/>
                <a:gd name="connsiteX2" fmla="*/ 42729 w 1666430"/>
                <a:gd name="connsiteY2" fmla="*/ 0 h 3845608"/>
                <a:gd name="connsiteX3" fmla="*/ 1666430 w 1666430"/>
                <a:gd name="connsiteY3" fmla="*/ 0 h 3845608"/>
                <a:gd name="connsiteX4" fmla="*/ 1666430 w 1666430"/>
                <a:gd name="connsiteY4" fmla="*/ 0 h 3845608"/>
                <a:gd name="connsiteX5" fmla="*/ 1666430 w 1666430"/>
                <a:gd name="connsiteY5" fmla="*/ 0 h 384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6430" h="3845608">
                  <a:moveTo>
                    <a:pt x="239282" y="3845608"/>
                  </a:moveTo>
                  <a:lnTo>
                    <a:pt x="0" y="3845608"/>
                  </a:lnTo>
                  <a:lnTo>
                    <a:pt x="42729" y="0"/>
                  </a:lnTo>
                  <a:lnTo>
                    <a:pt x="1666430" y="0"/>
                  </a:lnTo>
                  <a:lnTo>
                    <a:pt x="1666430" y="0"/>
                  </a:lnTo>
                  <a:lnTo>
                    <a:pt x="1666430" y="0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1936955" y="3916335"/>
              <a:ext cx="91867" cy="76200"/>
            </a:xfrm>
            <a:prstGeom prst="rect">
              <a:avLst/>
            </a:prstGeom>
            <a:solidFill>
              <a:srgbClr val="D2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9" name="Straight Arrow Connector 158"/>
          <p:cNvCxnSpPr/>
          <p:nvPr/>
        </p:nvCxnSpPr>
        <p:spPr>
          <a:xfrm>
            <a:off x="1905000" y="3810000"/>
            <a:ext cx="457200" cy="0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Elbow Connector 185"/>
          <p:cNvCxnSpPr>
            <a:endCxn id="126" idx="1"/>
          </p:cNvCxnSpPr>
          <p:nvPr/>
        </p:nvCxnSpPr>
        <p:spPr>
          <a:xfrm flipV="1">
            <a:off x="1710478" y="2128856"/>
            <a:ext cx="1175862" cy="395633"/>
          </a:xfrm>
          <a:prstGeom prst="bentConnector3">
            <a:avLst>
              <a:gd name="adj1" fmla="val 182"/>
            </a:avLst>
          </a:prstGeom>
          <a:ln w="38100">
            <a:solidFill>
              <a:srgbClr val="558ED5">
                <a:alpha val="60000"/>
              </a:srgb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3" name="Group 202"/>
          <p:cNvGrpSpPr/>
          <p:nvPr/>
        </p:nvGrpSpPr>
        <p:grpSpPr>
          <a:xfrm>
            <a:off x="3124241" y="2290763"/>
            <a:ext cx="146982" cy="257416"/>
            <a:chOff x="3124241" y="2290763"/>
            <a:chExt cx="146982" cy="257416"/>
          </a:xfrm>
        </p:grpSpPr>
        <p:cxnSp>
          <p:nvCxnSpPr>
            <p:cNvPr id="198" name="Straight Connector 197"/>
            <p:cNvCxnSpPr>
              <a:stCxn id="233" idx="1"/>
              <a:endCxn id="200" idx="1"/>
            </p:cNvCxnSpPr>
            <p:nvPr/>
          </p:nvCxnSpPr>
          <p:spPr>
            <a:xfrm>
              <a:off x="3196677" y="2352676"/>
              <a:ext cx="2110" cy="133592"/>
            </a:xfrm>
            <a:prstGeom prst="line">
              <a:avLst/>
            </a:prstGeom>
            <a:ln w="38100">
              <a:solidFill>
                <a:srgbClr val="558ED5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Chevron 199"/>
            <p:cNvSpPr/>
            <p:nvPr/>
          </p:nvSpPr>
          <p:spPr>
            <a:xfrm rot="5400000">
              <a:off x="3136874" y="2413831"/>
              <a:ext cx="123825" cy="144872"/>
            </a:xfrm>
            <a:prstGeom prst="chevron">
              <a:avLst/>
            </a:prstGeom>
            <a:solidFill>
              <a:srgbClr val="558ED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3" name="Chevron 232"/>
            <p:cNvSpPr/>
            <p:nvPr/>
          </p:nvSpPr>
          <p:spPr>
            <a:xfrm rot="16200000" flipV="1">
              <a:off x="3134764" y="2280240"/>
              <a:ext cx="123825" cy="144872"/>
            </a:xfrm>
            <a:prstGeom prst="chevron">
              <a:avLst/>
            </a:prstGeom>
            <a:solidFill>
              <a:srgbClr val="558ED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7" name="Freeform 206"/>
          <p:cNvSpPr/>
          <p:nvPr/>
        </p:nvSpPr>
        <p:spPr>
          <a:xfrm>
            <a:off x="3519488" y="2057400"/>
            <a:ext cx="3805237" cy="438150"/>
          </a:xfrm>
          <a:custGeom>
            <a:avLst/>
            <a:gdLst>
              <a:gd name="connsiteX0" fmla="*/ 0 w 3805237"/>
              <a:gd name="connsiteY0" fmla="*/ 0 h 438150"/>
              <a:gd name="connsiteX1" fmla="*/ 3805237 w 3805237"/>
              <a:gd name="connsiteY1" fmla="*/ 4763 h 438150"/>
              <a:gd name="connsiteX2" fmla="*/ 3805237 w 3805237"/>
              <a:gd name="connsiteY2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5237" h="438150">
                <a:moveTo>
                  <a:pt x="0" y="0"/>
                </a:moveTo>
                <a:lnTo>
                  <a:pt x="3805237" y="4763"/>
                </a:lnTo>
                <a:lnTo>
                  <a:pt x="3805237" y="438150"/>
                </a:lnTo>
              </a:path>
            </a:pathLst>
          </a:custGeom>
          <a:noFill/>
          <a:ln w="38100">
            <a:solidFill>
              <a:srgbClr val="558ED5">
                <a:alpha val="60000"/>
              </a:srgbClr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TextBox 207"/>
          <p:cNvSpPr txBox="1"/>
          <p:nvPr/>
        </p:nvSpPr>
        <p:spPr>
          <a:xfrm>
            <a:off x="6310311" y="2653561"/>
            <a:ext cx="655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analyses of change</a:t>
            </a:r>
          </a:p>
        </p:txBody>
      </p:sp>
      <p:sp>
        <p:nvSpPr>
          <p:cNvPr id="243" name="Freeform 242"/>
          <p:cNvSpPr/>
          <p:nvPr/>
        </p:nvSpPr>
        <p:spPr>
          <a:xfrm>
            <a:off x="3519488" y="2238378"/>
            <a:ext cx="3134237" cy="504822"/>
          </a:xfrm>
          <a:custGeom>
            <a:avLst/>
            <a:gdLst>
              <a:gd name="connsiteX0" fmla="*/ 0 w 3805237"/>
              <a:gd name="connsiteY0" fmla="*/ 0 h 438150"/>
              <a:gd name="connsiteX1" fmla="*/ 3805237 w 3805237"/>
              <a:gd name="connsiteY1" fmla="*/ 4763 h 438150"/>
              <a:gd name="connsiteX2" fmla="*/ 3805237 w 3805237"/>
              <a:gd name="connsiteY2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5237" h="438150">
                <a:moveTo>
                  <a:pt x="0" y="0"/>
                </a:moveTo>
                <a:lnTo>
                  <a:pt x="3805237" y="4763"/>
                </a:lnTo>
                <a:lnTo>
                  <a:pt x="3805237" y="438150"/>
                </a:lnTo>
              </a:path>
            </a:pathLst>
          </a:custGeom>
          <a:noFill/>
          <a:ln w="38100">
            <a:solidFill>
              <a:srgbClr val="558ED5">
                <a:alpha val="60000"/>
              </a:srgbClr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Freeform 220"/>
          <p:cNvSpPr/>
          <p:nvPr/>
        </p:nvSpPr>
        <p:spPr>
          <a:xfrm>
            <a:off x="3349951" y="1692067"/>
            <a:ext cx="299103" cy="273466"/>
          </a:xfrm>
          <a:custGeom>
            <a:avLst/>
            <a:gdLst>
              <a:gd name="connsiteX0" fmla="*/ 0 w 299103"/>
              <a:gd name="connsiteY0" fmla="*/ 273466 h 273466"/>
              <a:gd name="connsiteX1" fmla="*/ 0 w 299103"/>
              <a:gd name="connsiteY1" fmla="*/ 0 h 273466"/>
              <a:gd name="connsiteX2" fmla="*/ 299103 w 299103"/>
              <a:gd name="connsiteY2" fmla="*/ 0 h 27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103" h="273466">
                <a:moveTo>
                  <a:pt x="0" y="273466"/>
                </a:moveTo>
                <a:lnTo>
                  <a:pt x="0" y="0"/>
                </a:lnTo>
                <a:lnTo>
                  <a:pt x="299103" y="0"/>
                </a:lnTo>
              </a:path>
            </a:pathLst>
          </a:custGeom>
          <a:noFill/>
          <a:ln w="38100">
            <a:solidFill>
              <a:srgbClr val="558ED5">
                <a:alpha val="60000"/>
              </a:srgbClr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2196269" y="4050707"/>
            <a:ext cx="170916" cy="769121"/>
          </a:xfrm>
          <a:custGeom>
            <a:avLst/>
            <a:gdLst>
              <a:gd name="connsiteX0" fmla="*/ 0 w 170916"/>
              <a:gd name="connsiteY0" fmla="*/ 769121 h 769121"/>
              <a:gd name="connsiteX1" fmla="*/ 8546 w 170916"/>
              <a:gd name="connsiteY1" fmla="*/ 0 h 769121"/>
              <a:gd name="connsiteX2" fmla="*/ 170916 w 170916"/>
              <a:gd name="connsiteY2" fmla="*/ 0 h 76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916" h="769121">
                <a:moveTo>
                  <a:pt x="0" y="769121"/>
                </a:moveTo>
                <a:cubicBezTo>
                  <a:pt x="2849" y="512747"/>
                  <a:pt x="5697" y="256374"/>
                  <a:pt x="8546" y="0"/>
                </a:cubicBezTo>
                <a:lnTo>
                  <a:pt x="170916" y="0"/>
                </a:lnTo>
              </a:path>
            </a:pathLst>
          </a:custGeom>
          <a:noFill/>
          <a:ln w="19050">
            <a:solidFill>
              <a:srgbClr val="000099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362200" y="2518792"/>
            <a:ext cx="1916430" cy="2244090"/>
            <a:chOff x="2362200" y="2518792"/>
            <a:chExt cx="1916430" cy="2244090"/>
          </a:xfrm>
        </p:grpSpPr>
        <p:pic>
          <p:nvPicPr>
            <p:cNvPr id="5123" name="Picture 3"/>
            <p:cNvPicPr preferRelativeResize="0"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2518792"/>
              <a:ext cx="1916430" cy="2244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2803668" y="2546800"/>
              <a:ext cx="1101584" cy="192360"/>
            </a:xfrm>
            <a:prstGeom prst="rect">
              <a:avLst/>
            </a:prstGeom>
            <a:solidFill>
              <a:srgbClr val="EEECE2"/>
            </a:solidFill>
          </p:spPr>
          <p:txBody>
            <a:bodyPr wrap="none" rtlCol="0">
              <a:spAutoFit/>
            </a:bodyPr>
            <a:lstStyle/>
            <a:p>
              <a:r>
                <a:rPr lang="en-US" sz="650" b="1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Continuous Monitoring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870124" y="538840"/>
            <a:ext cx="2014540" cy="1432557"/>
            <a:chOff x="5870124" y="538840"/>
            <a:chExt cx="2014540" cy="1432557"/>
          </a:xfrm>
        </p:grpSpPr>
        <p:sp>
          <p:nvSpPr>
            <p:cNvPr id="5" name="Explosion 2 4"/>
            <p:cNvSpPr/>
            <p:nvPr/>
          </p:nvSpPr>
          <p:spPr>
            <a:xfrm>
              <a:off x="5870124" y="538840"/>
              <a:ext cx="2014540" cy="1432557"/>
            </a:xfrm>
            <a:prstGeom prst="irregularSeal2">
              <a:avLst/>
            </a:prstGeom>
            <a:solidFill>
              <a:schemeClr val="bg2">
                <a:lumMod val="20000"/>
                <a:lumOff val="80000"/>
              </a:schemeClr>
            </a:solidFill>
            <a:scene3d>
              <a:camera prst="orthographicFront">
                <a:rot lat="0" lon="0" rev="200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45071" y="846513"/>
              <a:ext cx="1752600" cy="674031"/>
            </a:xfrm>
            <a:prstGeom prst="rect">
              <a:avLst/>
            </a:prstGeom>
            <a:noFill/>
            <a:scene3d>
              <a:camera prst="orthographicFront">
                <a:rot lat="0" lon="0" rev="20939999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i="1" dirty="0" smtClean="0">
                  <a:solidFill>
                    <a:srgbClr val="C00000"/>
                  </a:solidFill>
                  <a:latin typeface="Dutch801 Rm BT" panose="02020603060505020304" pitchFamily="18" charset="0"/>
                  <a:cs typeface="Arial" panose="020B0604020202020204" pitchFamily="34" charset="0"/>
                </a:rPr>
                <a:t>Analysis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i="1" dirty="0" smtClean="0">
                  <a:solidFill>
                    <a:srgbClr val="C00000"/>
                  </a:solidFill>
                  <a:latin typeface="Dutch801 Rm BT" panose="02020603060505020304" pitchFamily="18" charset="0"/>
                  <a:cs typeface="Arial" panose="020B0604020202020204" pitchFamily="34" charset="0"/>
                </a:rPr>
                <a:t>portal: get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i="1" dirty="0" smtClean="0">
                  <a:solidFill>
                    <a:srgbClr val="C00000"/>
                  </a:solidFill>
                  <a:latin typeface="Dutch801 Rm BT" panose="02020603060505020304" pitchFamily="18" charset="0"/>
                  <a:cs typeface="Arial" panose="020B0604020202020204" pitchFamily="34" charset="0"/>
                </a:rPr>
                <a:t>answers, not data.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71127" y="3377680"/>
            <a:ext cx="1643673" cy="1270520"/>
            <a:chOff x="1524000" y="609600"/>
            <a:chExt cx="1643673" cy="1270520"/>
          </a:xfrm>
        </p:grpSpPr>
        <p:sp>
          <p:nvSpPr>
            <p:cNvPr id="92" name="Explosion 2 91"/>
            <p:cNvSpPr/>
            <p:nvPr/>
          </p:nvSpPr>
          <p:spPr>
            <a:xfrm>
              <a:off x="1524000" y="609600"/>
              <a:ext cx="1643673" cy="1270520"/>
            </a:xfrm>
            <a:prstGeom prst="irregularSeal2">
              <a:avLst/>
            </a:prstGeom>
            <a:solidFill>
              <a:schemeClr val="bg2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719348" y="915783"/>
              <a:ext cx="1158667" cy="674031"/>
            </a:xfrm>
            <a:prstGeom prst="rect">
              <a:avLst/>
            </a:prstGeom>
            <a:noFill/>
            <a:scene3d>
              <a:camera prst="orthographicFront">
                <a:rot lat="0" lon="0" rev="114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i="1" dirty="0" smtClean="0">
                  <a:solidFill>
                    <a:srgbClr val="C00000"/>
                  </a:solidFill>
                  <a:latin typeface="Dutch801 Rm BT" panose="02020603060505020304" pitchFamily="18" charset="0"/>
                  <a:cs typeface="Arial" panose="020B0604020202020204" pitchFamily="34" charset="0"/>
                </a:rPr>
                <a:t>Gradual-change algorithms.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52860" y="5043372"/>
            <a:ext cx="2014540" cy="1297854"/>
            <a:chOff x="3852860" y="5043372"/>
            <a:chExt cx="2014540" cy="1297854"/>
          </a:xfrm>
        </p:grpSpPr>
        <p:sp>
          <p:nvSpPr>
            <p:cNvPr id="97" name="Explosion 2 96"/>
            <p:cNvSpPr/>
            <p:nvPr/>
          </p:nvSpPr>
          <p:spPr>
            <a:xfrm>
              <a:off x="3852860" y="5043372"/>
              <a:ext cx="2014540" cy="1297854"/>
            </a:xfrm>
            <a:prstGeom prst="irregularSeal2">
              <a:avLst/>
            </a:prstGeom>
            <a:solidFill>
              <a:schemeClr val="bg2">
                <a:lumMod val="20000"/>
                <a:lumOff val="80000"/>
              </a:schemeClr>
            </a:solidFill>
            <a:scene3d>
              <a:camera prst="orthographicFront">
                <a:rot lat="0" lon="0" rev="209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063539" y="5399121"/>
              <a:ext cx="1438104" cy="674031"/>
            </a:xfrm>
            <a:prstGeom prst="rect">
              <a:avLst/>
            </a:prstGeom>
            <a:noFill/>
            <a:scene3d>
              <a:camera prst="orthographicFront">
                <a:rot lat="0" lon="0" rev="3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i="1" dirty="0" smtClean="0">
                  <a:solidFill>
                    <a:srgbClr val="C00000"/>
                  </a:solidFill>
                  <a:latin typeface="Dutch801 Rm BT" panose="02020603060505020304" pitchFamily="18" charset="0"/>
                  <a:cs typeface="Arial" panose="020B0604020202020204" pitchFamily="34" charset="0"/>
                </a:rPr>
                <a:t>How to store pixel response histories</a:t>
              </a:r>
            </a:p>
          </p:txBody>
        </p:sp>
      </p:grpSp>
      <p:sp>
        <p:nvSpPr>
          <p:cNvPr id="101" name="Explosion 2 100"/>
          <p:cNvSpPr/>
          <p:nvPr/>
        </p:nvSpPr>
        <p:spPr>
          <a:xfrm>
            <a:off x="6498907" y="2495551"/>
            <a:ext cx="2187893" cy="1621704"/>
          </a:xfrm>
          <a:prstGeom prst="irregularSeal2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6749386" y="2872458"/>
            <a:ext cx="1561854" cy="1084502"/>
          </a:xfrm>
          <a:prstGeom prst="rect">
            <a:avLst/>
          </a:prstGeom>
          <a:noFill/>
          <a:scene3d>
            <a:camera prst="orthographicFront">
              <a:rot lat="0" lon="0" rev="20999999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1" dirty="0" smtClean="0">
                <a:solidFill>
                  <a:srgbClr val="C00000"/>
                </a:solidFill>
                <a:latin typeface="Dutch801 Rm BT" panose="02020603060505020304" pitchFamily="18" charset="0"/>
                <a:cs typeface="Arial" panose="020B0604020202020204" pitchFamily="34" charset="0"/>
              </a:rPr>
              <a:t>Relations</a:t>
            </a:r>
          </a:p>
          <a:p>
            <a:pPr algn="ctr">
              <a:lnSpc>
                <a:spcPct val="90000"/>
              </a:lnSpc>
            </a:pPr>
            <a:r>
              <a:rPr lang="en-US" sz="1400" i="1" dirty="0" smtClean="0">
                <a:solidFill>
                  <a:srgbClr val="C00000"/>
                </a:solidFill>
                <a:latin typeface="Dutch801 Rm BT" panose="02020603060505020304" pitchFamily="18" charset="0"/>
                <a:cs typeface="Arial" panose="020B0604020202020204" pitchFamily="34" charset="0"/>
              </a:rPr>
              <a:t>between climate</a:t>
            </a:r>
          </a:p>
          <a:p>
            <a:pPr algn="ctr">
              <a:lnSpc>
                <a:spcPct val="90000"/>
              </a:lnSpc>
            </a:pPr>
            <a:r>
              <a:rPr lang="en-US" sz="1400" i="1" dirty="0" smtClean="0">
                <a:solidFill>
                  <a:srgbClr val="C00000"/>
                </a:solidFill>
                <a:latin typeface="Dutch801 Rm BT" panose="02020603060505020304" pitchFamily="18" charset="0"/>
                <a:cs typeface="Arial" panose="020B0604020202020204" pitchFamily="34" charset="0"/>
              </a:rPr>
              <a:t>and land-use change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937620" y="401731"/>
            <a:ext cx="3262432" cy="563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 Land-Change System</a:t>
            </a:r>
          </a:p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(Example R&amp;D opportunities)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457200" y="2514600"/>
            <a:ext cx="2014540" cy="1297854"/>
            <a:chOff x="3852860" y="5043372"/>
            <a:chExt cx="2014540" cy="1297854"/>
          </a:xfrm>
        </p:grpSpPr>
        <p:sp>
          <p:nvSpPr>
            <p:cNvPr id="106" name="Explosion 2 105"/>
            <p:cNvSpPr/>
            <p:nvPr/>
          </p:nvSpPr>
          <p:spPr>
            <a:xfrm>
              <a:off x="3852860" y="5043372"/>
              <a:ext cx="2014540" cy="1297854"/>
            </a:xfrm>
            <a:prstGeom prst="irregularSeal2">
              <a:avLst/>
            </a:prstGeom>
            <a:solidFill>
              <a:schemeClr val="bg2">
                <a:lumMod val="20000"/>
                <a:lumOff val="80000"/>
              </a:schemeClr>
            </a:solidFill>
            <a:scene3d>
              <a:camera prst="orthographicFront">
                <a:rot lat="0" lon="0" rev="209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063539" y="5424372"/>
              <a:ext cx="1438104" cy="480131"/>
            </a:xfrm>
            <a:prstGeom prst="rect">
              <a:avLst/>
            </a:prstGeom>
            <a:noFill/>
            <a:scene3d>
              <a:camera prst="orthographicFront">
                <a:rot lat="0" lon="0" rev="18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i="1" dirty="0" smtClean="0">
                  <a:solidFill>
                    <a:srgbClr val="C00000"/>
                  </a:solidFill>
                  <a:latin typeface="Dutch801 Rm BT" panose="02020603060505020304" pitchFamily="18" charset="0"/>
                  <a:cs typeface="Arial" panose="020B0604020202020204" pitchFamily="34" charset="0"/>
                </a:rPr>
                <a:t>Method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i="1" dirty="0" smtClean="0">
                  <a:solidFill>
                    <a:srgbClr val="C00000"/>
                  </a:solidFill>
                  <a:latin typeface="Dutch801 Rm BT" panose="02020603060505020304" pitchFamily="18" charset="0"/>
                  <a:cs typeface="Arial" panose="020B0604020202020204" pitchFamily="34" charset="0"/>
                </a:rPr>
                <a:t>trade-offs </a:t>
              </a:r>
            </a:p>
          </p:txBody>
        </p:sp>
      </p:grpSp>
      <p:sp>
        <p:nvSpPr>
          <p:cNvPr id="119" name="Explosion 2 118"/>
          <p:cNvSpPr/>
          <p:nvPr/>
        </p:nvSpPr>
        <p:spPr>
          <a:xfrm>
            <a:off x="4352106" y="2482459"/>
            <a:ext cx="2198370" cy="1392861"/>
          </a:xfrm>
          <a:prstGeom prst="irregularSeal2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4493080" y="2892884"/>
            <a:ext cx="1641660" cy="674031"/>
          </a:xfrm>
          <a:prstGeom prst="rect">
            <a:avLst/>
          </a:prstGeom>
          <a:noFill/>
          <a:scene3d>
            <a:camera prst="orthographicFront">
              <a:rot lat="0" lon="0" rev="2088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1" dirty="0" smtClean="0">
                <a:solidFill>
                  <a:srgbClr val="C00000"/>
                </a:solidFill>
                <a:latin typeface="Dutch801 Rm BT" panose="02020603060505020304" pitchFamily="18" charset="0"/>
                <a:cs typeface="Arial" panose="020B0604020202020204" pitchFamily="34" charset="0"/>
              </a:rPr>
              <a:t>   Multidimensional change visualization</a:t>
            </a:r>
          </a:p>
        </p:txBody>
      </p:sp>
    </p:spTree>
    <p:extLst>
      <p:ext uri="{BB962C8B-B14F-4D97-AF65-F5344CB8AC3E}">
        <p14:creationId xmlns:p14="http://schemas.microsoft.com/office/powerpoint/2010/main" val="181242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sgs_logo_white_on_transparent_nocaption.gif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105" y="6043610"/>
            <a:ext cx="1371600" cy="3781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2667000"/>
            <a:ext cx="4517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/ Comments ? </a:t>
            </a:r>
            <a:endParaRPr lang="en-US" sz="2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6039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20390"/>
            <a:ext cx="8261350" cy="488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14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1"/>
            <a:ext cx="8262015" cy="493485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838200"/>
          </a:xfrm>
        </p:spPr>
        <p:txBody>
          <a:bodyPr/>
          <a:lstStyle/>
          <a:p>
            <a:r>
              <a:rPr lang="en-US" dirty="0" smtClean="0"/>
              <a:t>New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8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73063" y="6061075"/>
            <a:ext cx="20409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Department of the Interior</a:t>
            </a:r>
          </a:p>
          <a:p>
            <a:r>
              <a:rPr lang="en-US" sz="1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Geological Survey</a:t>
            </a: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315688" y="2634328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 Land-Change System</a:t>
            </a:r>
            <a:endParaRPr lang="en-US" altLang="en-US" sz="46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usgs_logo_white_on_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8789"/>
            <a:ext cx="204787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81000" y="3635514"/>
            <a:ext cx="8390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 for a Center-level system that exploits the Landsat archive</a:t>
            </a:r>
          </a:p>
        </p:txBody>
      </p:sp>
    </p:spTree>
    <p:extLst>
      <p:ext uri="{BB962C8B-B14F-4D97-AF65-F5344CB8AC3E}">
        <p14:creationId xmlns:p14="http://schemas.microsoft.com/office/powerpoint/2010/main" val="26643349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4292" y="2151404"/>
            <a:ext cx="1732652" cy="2039596"/>
          </a:xfrm>
          <a:prstGeom prst="rect">
            <a:avLst/>
          </a:prstGeom>
          <a:solidFill>
            <a:srgbClr val="EEECE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Analysis-ready Landsat data &amp; derivatives</a:t>
            </a:r>
            <a:endParaRPr lang="en-US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4647" y="2341904"/>
            <a:ext cx="1371600" cy="1658596"/>
          </a:xfrm>
          <a:prstGeom prst="rect">
            <a:avLst/>
          </a:prstGeom>
          <a:solidFill>
            <a:srgbClr val="EEECE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monitoring for change</a:t>
            </a:r>
            <a:endParaRPr lang="en-US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73254" y="2256802"/>
            <a:ext cx="1905000" cy="1828800"/>
          </a:xfrm>
          <a:prstGeom prst="rect">
            <a:avLst/>
          </a:prstGeom>
          <a:solidFill>
            <a:srgbClr val="EEECE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Assessments of land change (land-cover conversion, change in condition)</a:t>
            </a:r>
            <a:endParaRPr lang="en-US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93950" y="2341904"/>
            <a:ext cx="1371600" cy="1658596"/>
          </a:xfrm>
          <a:prstGeom prst="rect">
            <a:avLst/>
          </a:prstGeom>
          <a:solidFill>
            <a:srgbClr val="EEECE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 change</a:t>
            </a:r>
            <a:endParaRPr lang="en-US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206944" y="3069009"/>
            <a:ext cx="607703" cy="204387"/>
          </a:xfrm>
          <a:prstGeom prst="rightArrow">
            <a:avLst/>
          </a:prstGeom>
          <a:solidFill>
            <a:schemeClr val="tx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186247" y="3069009"/>
            <a:ext cx="607703" cy="204387"/>
          </a:xfrm>
          <a:prstGeom prst="rightArrow">
            <a:avLst/>
          </a:prstGeom>
          <a:solidFill>
            <a:schemeClr val="tx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165550" y="3069009"/>
            <a:ext cx="607705" cy="204387"/>
          </a:xfrm>
          <a:prstGeom prst="rightArrow">
            <a:avLst/>
          </a:prstGeom>
          <a:solidFill>
            <a:schemeClr val="tx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929784" y="372454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 Land-Change System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814647" y="1161222"/>
            <a:ext cx="2983084" cy="976703"/>
          </a:xfrm>
          <a:prstGeom prst="rect">
            <a:avLst/>
          </a:prstGeom>
          <a:solidFill>
            <a:srgbClr val="EEECE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Communications, applications services, outreach, and other user and stakeholder support</a:t>
            </a:r>
            <a:endParaRPr lang="en-US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5808618" y="1558836"/>
            <a:ext cx="2238377" cy="472437"/>
            <a:chOff x="5808618" y="1558836"/>
            <a:chExt cx="2238377" cy="472437"/>
          </a:xfrm>
        </p:grpSpPr>
        <p:sp>
          <p:nvSpPr>
            <p:cNvPr id="40" name="Right Arrow 39"/>
            <p:cNvSpPr/>
            <p:nvPr/>
          </p:nvSpPr>
          <p:spPr>
            <a:xfrm>
              <a:off x="7439292" y="1826886"/>
              <a:ext cx="607703" cy="204387"/>
            </a:xfrm>
            <a:prstGeom prst="rightArrow">
              <a:avLst/>
            </a:prstGeom>
            <a:solidFill>
              <a:srgbClr val="EEEBE1"/>
            </a:solidFill>
            <a:ln>
              <a:solidFill>
                <a:srgbClr val="000099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5808618" y="1558836"/>
              <a:ext cx="1982832" cy="204387"/>
            </a:xfrm>
            <a:prstGeom prst="rightArrow">
              <a:avLst/>
            </a:prstGeom>
            <a:solidFill>
              <a:srgbClr val="EEEBE1"/>
            </a:solidFill>
            <a:ln>
              <a:solidFill>
                <a:srgbClr val="000099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705725" y="1666866"/>
              <a:ext cx="76200" cy="74286"/>
            </a:xfrm>
            <a:prstGeom prst="rect">
              <a:avLst/>
            </a:prstGeom>
            <a:solidFill>
              <a:srgbClr val="FCFA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352628" y="1548213"/>
            <a:ext cx="1458063" cy="603191"/>
            <a:chOff x="1352628" y="1548213"/>
            <a:chExt cx="1458063" cy="603191"/>
          </a:xfrm>
        </p:grpSpPr>
        <p:sp>
          <p:nvSpPr>
            <p:cNvPr id="53" name="Right Arrow 52"/>
            <p:cNvSpPr/>
            <p:nvPr/>
          </p:nvSpPr>
          <p:spPr>
            <a:xfrm>
              <a:off x="1352628" y="1548213"/>
              <a:ext cx="1458063" cy="204387"/>
            </a:xfrm>
            <a:prstGeom prst="rightArrow">
              <a:avLst/>
            </a:prstGeom>
            <a:solidFill>
              <a:srgbClr val="EEEBE1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352628" y="1600200"/>
              <a:ext cx="95172" cy="551204"/>
            </a:xfrm>
            <a:prstGeom prst="rect">
              <a:avLst/>
            </a:prstGeom>
            <a:solidFill>
              <a:srgbClr val="EEEBE1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400214" y="1614488"/>
              <a:ext cx="123786" cy="74531"/>
            </a:xfrm>
            <a:prstGeom prst="rect">
              <a:avLst/>
            </a:prstGeom>
            <a:solidFill>
              <a:srgbClr val="EEE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17193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4292" y="2151404"/>
            <a:ext cx="1732652" cy="2039596"/>
          </a:xfrm>
          <a:prstGeom prst="rect">
            <a:avLst/>
          </a:prstGeom>
          <a:solidFill>
            <a:srgbClr val="EEECE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Analysis-ready Landsat data &amp; derivatives</a:t>
            </a:r>
            <a:endParaRPr lang="en-US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4647" y="2341904"/>
            <a:ext cx="1371600" cy="1658596"/>
          </a:xfrm>
          <a:prstGeom prst="rect">
            <a:avLst/>
          </a:prstGeom>
          <a:solidFill>
            <a:srgbClr val="EEECE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monitoring for change</a:t>
            </a:r>
            <a:endParaRPr lang="en-US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73254" y="2256802"/>
            <a:ext cx="1905000" cy="1828800"/>
          </a:xfrm>
          <a:prstGeom prst="rect">
            <a:avLst/>
          </a:prstGeom>
          <a:solidFill>
            <a:srgbClr val="EEECE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Assessments of land change (land-cover conversion, change in condition)</a:t>
            </a:r>
            <a:endParaRPr lang="en-US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93950" y="2341904"/>
            <a:ext cx="1371600" cy="1658596"/>
          </a:xfrm>
          <a:prstGeom prst="rect">
            <a:avLst/>
          </a:prstGeom>
          <a:solidFill>
            <a:srgbClr val="EEECE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 change</a:t>
            </a:r>
            <a:endParaRPr lang="en-US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206944" y="3069009"/>
            <a:ext cx="607703" cy="204387"/>
          </a:xfrm>
          <a:prstGeom prst="rightArrow">
            <a:avLst/>
          </a:prstGeom>
          <a:solidFill>
            <a:schemeClr val="tx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186247" y="3069009"/>
            <a:ext cx="607703" cy="204387"/>
          </a:xfrm>
          <a:prstGeom prst="rightArrow">
            <a:avLst/>
          </a:prstGeom>
          <a:solidFill>
            <a:schemeClr val="tx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165550" y="3069009"/>
            <a:ext cx="607705" cy="204387"/>
          </a:xfrm>
          <a:prstGeom prst="rightArrow">
            <a:avLst/>
          </a:prstGeom>
          <a:solidFill>
            <a:schemeClr val="tx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929784" y="372454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 Land-Change System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14647" y="1161222"/>
            <a:ext cx="2983084" cy="976703"/>
          </a:xfrm>
          <a:prstGeom prst="rect">
            <a:avLst/>
          </a:prstGeom>
          <a:solidFill>
            <a:srgbClr val="EEECE2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Communications, applications services, outreach, and other user and stakeholder support</a:t>
            </a:r>
            <a:endParaRPr lang="en-US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808618" y="1558836"/>
            <a:ext cx="2238377" cy="472437"/>
            <a:chOff x="5808618" y="1558836"/>
            <a:chExt cx="2238377" cy="472437"/>
          </a:xfrm>
        </p:grpSpPr>
        <p:sp>
          <p:nvSpPr>
            <p:cNvPr id="19" name="Right Arrow 18"/>
            <p:cNvSpPr/>
            <p:nvPr/>
          </p:nvSpPr>
          <p:spPr>
            <a:xfrm>
              <a:off x="7439292" y="1826886"/>
              <a:ext cx="607703" cy="204387"/>
            </a:xfrm>
            <a:prstGeom prst="rightArrow">
              <a:avLst/>
            </a:prstGeom>
            <a:solidFill>
              <a:srgbClr val="EEEBE1"/>
            </a:solidFill>
            <a:ln>
              <a:solidFill>
                <a:srgbClr val="000099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5808618" y="1558836"/>
              <a:ext cx="1982832" cy="204387"/>
            </a:xfrm>
            <a:prstGeom prst="rightArrow">
              <a:avLst/>
            </a:prstGeom>
            <a:solidFill>
              <a:srgbClr val="EEEBE1"/>
            </a:solidFill>
            <a:ln>
              <a:solidFill>
                <a:srgbClr val="000099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705725" y="1666866"/>
              <a:ext cx="76200" cy="74286"/>
            </a:xfrm>
            <a:prstGeom prst="rect">
              <a:avLst/>
            </a:prstGeom>
            <a:solidFill>
              <a:srgbClr val="FCFA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1366838" y="1614488"/>
            <a:ext cx="138114" cy="74531"/>
          </a:xfrm>
          <a:prstGeom prst="rect">
            <a:avLst/>
          </a:prstGeom>
          <a:solidFill>
            <a:srgbClr val="EE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352628" y="1548213"/>
            <a:ext cx="1458063" cy="603191"/>
            <a:chOff x="1352628" y="1548213"/>
            <a:chExt cx="1458063" cy="603191"/>
          </a:xfrm>
        </p:grpSpPr>
        <p:sp>
          <p:nvSpPr>
            <p:cNvPr id="25" name="Right Arrow 24"/>
            <p:cNvSpPr/>
            <p:nvPr/>
          </p:nvSpPr>
          <p:spPr>
            <a:xfrm>
              <a:off x="1352628" y="1548213"/>
              <a:ext cx="1458063" cy="204387"/>
            </a:xfrm>
            <a:prstGeom prst="rightArrow">
              <a:avLst/>
            </a:prstGeom>
            <a:solidFill>
              <a:srgbClr val="EEEBE1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352628" y="1600200"/>
              <a:ext cx="95172" cy="551204"/>
            </a:xfrm>
            <a:prstGeom prst="rect">
              <a:avLst/>
            </a:prstGeom>
            <a:solidFill>
              <a:srgbClr val="EEEBE1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400214" y="1614488"/>
              <a:ext cx="123786" cy="74531"/>
            </a:xfrm>
            <a:prstGeom prst="rect">
              <a:avLst/>
            </a:prstGeom>
            <a:solidFill>
              <a:srgbClr val="EEE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474292" y="2057400"/>
            <a:ext cx="1732652" cy="2209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173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935406" y="372454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 Land-Change System</a:t>
            </a:r>
          </a:p>
        </p:txBody>
      </p:sp>
      <p:grpSp>
        <p:nvGrpSpPr>
          <p:cNvPr id="2052" name="Group 2051"/>
          <p:cNvGrpSpPr/>
          <p:nvPr/>
        </p:nvGrpSpPr>
        <p:grpSpPr>
          <a:xfrm>
            <a:off x="1946443" y="1295400"/>
            <a:ext cx="3913054" cy="4800600"/>
            <a:chOff x="1946443" y="1295400"/>
            <a:chExt cx="3913054" cy="4800600"/>
          </a:xfrm>
        </p:grpSpPr>
        <p:sp>
          <p:nvSpPr>
            <p:cNvPr id="30" name="Rectangle 29"/>
            <p:cNvSpPr/>
            <p:nvPr/>
          </p:nvSpPr>
          <p:spPr>
            <a:xfrm>
              <a:off x="3116297" y="1295400"/>
              <a:ext cx="2743200" cy="4800600"/>
            </a:xfrm>
            <a:prstGeom prst="rect">
              <a:avLst/>
            </a:prstGeom>
            <a:solidFill>
              <a:srgbClr val="EEECE2"/>
            </a:solidFill>
            <a:ln w="28575">
              <a:solidFill>
                <a:srgbClr val="00009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b="1" dirty="0" smtClean="0">
                  <a:solidFill>
                    <a:srgbClr val="000099"/>
                  </a:solidFill>
                </a:rPr>
                <a:t>Analysis-ready Data</a:t>
              </a:r>
              <a:endParaRPr lang="en-US" sz="1400" b="1" dirty="0">
                <a:solidFill>
                  <a:srgbClr val="000099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573497" y="1676400"/>
              <a:ext cx="1828800" cy="1447800"/>
              <a:chOff x="2590800" y="4953000"/>
              <a:chExt cx="1828800" cy="1447800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2819400" y="5181600"/>
                <a:ext cx="533400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Level 1</a:t>
                </a:r>
                <a:endParaRPr lang="en-US" sz="8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 rot="18785629">
                <a:off x="3353446" y="5546027"/>
                <a:ext cx="181775" cy="289323"/>
                <a:chOff x="7530031" y="1488121"/>
                <a:chExt cx="101491" cy="177945"/>
              </a:xfrm>
            </p:grpSpPr>
            <p:sp>
              <p:nvSpPr>
                <p:cNvPr id="55" name="Oval 54"/>
                <p:cNvSpPr>
                  <a:spLocks noChangeAspect="1"/>
                </p:cNvSpPr>
                <p:nvPr/>
              </p:nvSpPr>
              <p:spPr>
                <a:xfrm>
                  <a:off x="7530031" y="1488121"/>
                  <a:ext cx="36460" cy="3639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>
                  <a:spLocks noChangeAspect="1"/>
                </p:cNvSpPr>
                <p:nvPr/>
              </p:nvSpPr>
              <p:spPr>
                <a:xfrm>
                  <a:off x="7547602" y="1574300"/>
                  <a:ext cx="36460" cy="3639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57" name="Oval 56"/>
                <p:cNvSpPr>
                  <a:spLocks noChangeAspect="1"/>
                </p:cNvSpPr>
                <p:nvPr/>
              </p:nvSpPr>
              <p:spPr>
                <a:xfrm>
                  <a:off x="7595062" y="1629674"/>
                  <a:ext cx="36460" cy="3639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99"/>
                    </a:solidFill>
                  </a:endParaRPr>
                </a:p>
              </p:txBody>
            </p:sp>
          </p:grpSp>
          <p:sp>
            <p:nvSpPr>
              <p:cNvPr id="49" name="TextBox 48"/>
              <p:cNvSpPr txBox="1"/>
              <p:nvPr/>
            </p:nvSpPr>
            <p:spPr>
              <a:xfrm>
                <a:off x="2590800" y="4953000"/>
                <a:ext cx="1828800" cy="246221"/>
              </a:xfrm>
              <a:prstGeom prst="rect">
                <a:avLst/>
              </a:prstGeom>
              <a:noFill/>
              <a:ln>
                <a:solidFill>
                  <a:srgbClr val="00009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Single  Scene Processes</a:t>
                </a:r>
                <a:endParaRPr lang="en-US" sz="10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0" name="Picture 2" descr="http://earthexplorer.usgs.gov/browse/etm/39/30/2014/LE70390302014018EDC00_REFL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57600" y="5483512"/>
                <a:ext cx="533400" cy="475395"/>
              </a:xfrm>
              <a:prstGeom prst="rect">
                <a:avLst/>
              </a:prstGeom>
              <a:noFill/>
            </p:spPr>
          </p:pic>
          <p:pic>
            <p:nvPicPr>
              <p:cNvPr id="51" name="Picture 4" descr="http://earthexplorer.usgs.gov/browse/etm/40/30/2014/LE70400302014121EDC00_REFL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19400" y="5483512"/>
                <a:ext cx="560282" cy="493520"/>
              </a:xfrm>
              <a:prstGeom prst="rect">
                <a:avLst/>
              </a:prstGeom>
              <a:noFill/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3524239" y="5181600"/>
                <a:ext cx="895361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Surf. refl. / Surf. temp.</a:t>
                </a:r>
                <a:endParaRPr lang="en-US" sz="8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3124200" y="6019800"/>
                <a:ext cx="838200" cy="304800"/>
              </a:xfrm>
              <a:prstGeom prst="roundRect">
                <a:avLst/>
              </a:prstGeom>
              <a:noFill/>
              <a:ln w="15875"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rgbClr val="000099"/>
                    </a:solidFill>
                  </a:rPr>
                  <a:t>Re-project to output space</a:t>
                </a:r>
                <a:endParaRPr lang="en-US" sz="800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590800" y="4953000"/>
                <a:ext cx="1828800" cy="1447800"/>
              </a:xfrm>
              <a:prstGeom prst="rect">
                <a:avLst/>
              </a:prstGeom>
              <a:noFill/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99"/>
                  </a:solidFill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3995884" y="3572717"/>
              <a:ext cx="10775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On-line Storage</a:t>
              </a:r>
              <a:endParaRPr lang="en-US" sz="1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573497" y="4876800"/>
              <a:ext cx="1752600" cy="1066800"/>
              <a:chOff x="2590800" y="7620000"/>
              <a:chExt cx="1752600" cy="106680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2743200" y="8001000"/>
                <a:ext cx="510541" cy="533057"/>
                <a:chOff x="7086601" y="1239325"/>
                <a:chExt cx="510541" cy="609257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7437122" y="1649309"/>
                  <a:ext cx="160020" cy="19927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rgbClr val="00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7204810" y="1360747"/>
                  <a:ext cx="160020" cy="19927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rgbClr val="00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7155796" y="1317500"/>
                  <a:ext cx="160020" cy="19927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rgbClr val="00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7118315" y="1274252"/>
                  <a:ext cx="160020" cy="19927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rgbClr val="00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7086601" y="1239325"/>
                  <a:ext cx="160020" cy="19927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rgbClr val="00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1" name="Group 238"/>
                <p:cNvGrpSpPr/>
                <p:nvPr/>
              </p:nvGrpSpPr>
              <p:grpSpPr>
                <a:xfrm>
                  <a:off x="7356390" y="1570501"/>
                  <a:ext cx="131382" cy="147140"/>
                  <a:chOff x="7530031" y="1488121"/>
                  <a:chExt cx="131382" cy="147140"/>
                </a:xfrm>
              </p:grpSpPr>
              <p:sp>
                <p:nvSpPr>
                  <p:cNvPr id="42" name="Oval 41"/>
                  <p:cNvSpPr>
                    <a:spLocks noChangeAspect="1"/>
                  </p:cNvSpPr>
                  <p:nvPr/>
                </p:nvSpPr>
                <p:spPr>
                  <a:xfrm>
                    <a:off x="7530031" y="1488121"/>
                    <a:ext cx="36460" cy="3639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rgbClr val="00009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Oval 42"/>
                  <p:cNvSpPr>
                    <a:spLocks noChangeAspect="1"/>
                  </p:cNvSpPr>
                  <p:nvPr/>
                </p:nvSpPr>
                <p:spPr>
                  <a:xfrm>
                    <a:off x="7577492" y="1543495"/>
                    <a:ext cx="36460" cy="3639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rgbClr val="00009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Oval 43"/>
                  <p:cNvSpPr>
                    <a:spLocks noChangeAspect="1"/>
                  </p:cNvSpPr>
                  <p:nvPr/>
                </p:nvSpPr>
                <p:spPr>
                  <a:xfrm>
                    <a:off x="7624953" y="1598869"/>
                    <a:ext cx="36460" cy="3639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rgbClr val="00009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3" name="TextBox 32"/>
              <p:cNvSpPr txBox="1"/>
              <p:nvPr/>
            </p:nvSpPr>
            <p:spPr>
              <a:xfrm>
                <a:off x="3352800" y="8001000"/>
                <a:ext cx="99060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US" sz="800" dirty="0" smtClean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Compositing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800" dirty="0" smtClean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Masking  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800" dirty="0" smtClean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Stacking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800" dirty="0" smtClean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Other</a:t>
                </a:r>
                <a:endParaRPr lang="en-US" sz="8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590800" y="7620000"/>
                <a:ext cx="1752600" cy="246221"/>
              </a:xfrm>
              <a:prstGeom prst="rect">
                <a:avLst/>
              </a:prstGeom>
              <a:noFill/>
              <a:ln>
                <a:solidFill>
                  <a:srgbClr val="00009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Multi-scene Processes</a:t>
                </a:r>
                <a:endParaRPr lang="en-US" sz="10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590800" y="7620000"/>
                <a:ext cx="1752600" cy="1066800"/>
              </a:xfrm>
              <a:prstGeom prst="rect">
                <a:avLst/>
              </a:prstGeom>
              <a:noFill/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Up-Down Arrow 24"/>
            <p:cNvSpPr/>
            <p:nvPr/>
          </p:nvSpPr>
          <p:spPr>
            <a:xfrm>
              <a:off x="4403261" y="4393962"/>
              <a:ext cx="228600" cy="45720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03868" y="4419600"/>
              <a:ext cx="7393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Multi-scene </a:t>
              </a:r>
            </a:p>
            <a:p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Products</a:t>
              </a:r>
            </a:p>
          </p:txBody>
        </p:sp>
        <p:sp>
          <p:nvSpPr>
            <p:cNvPr id="27" name="Up-Down Arrow 26"/>
            <p:cNvSpPr/>
            <p:nvPr/>
          </p:nvSpPr>
          <p:spPr>
            <a:xfrm>
              <a:off x="4403261" y="3151798"/>
              <a:ext cx="228600" cy="45720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99405" y="3174762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Single Scene </a:t>
              </a:r>
            </a:p>
            <a:p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Products</a:t>
              </a: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97297" y="4419600"/>
              <a:ext cx="838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Single Scene </a:t>
              </a:r>
            </a:p>
            <a:p>
              <a:r>
                <a:rPr lang="en-US" sz="8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Products</a:t>
              </a:r>
              <a:endParaRPr lang="en-US" sz="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3116297" y="1600200"/>
              <a:ext cx="2743200" cy="0"/>
            </a:xfrm>
            <a:prstGeom prst="line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961" y="3681506"/>
              <a:ext cx="1219200" cy="847725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>
              <a:endCxn id="47" idx="1"/>
            </p:cNvCxnSpPr>
            <p:nvPr/>
          </p:nvCxnSpPr>
          <p:spPr>
            <a:xfrm>
              <a:off x="2834567" y="2008249"/>
              <a:ext cx="967530" cy="4473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6443" y="1689100"/>
              <a:ext cx="876300" cy="711200"/>
            </a:xfrm>
            <a:prstGeom prst="rect">
              <a:avLst/>
            </a:prstGeom>
            <a:ln w="28575">
              <a:solidFill>
                <a:srgbClr val="000099"/>
              </a:solidFill>
            </a:ln>
          </p:spPr>
        </p:pic>
      </p:grpSp>
      <p:sp>
        <p:nvSpPr>
          <p:cNvPr id="69" name="TextBox 68"/>
          <p:cNvSpPr txBox="1"/>
          <p:nvPr/>
        </p:nvSpPr>
        <p:spPr>
          <a:xfrm>
            <a:off x="6096000" y="1853369"/>
            <a:ext cx="22860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A542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Corrections, adjustments, </a:t>
            </a:r>
            <a:r>
              <a:rPr lang="en-US" sz="2000" dirty="0" smtClean="0">
                <a:solidFill>
                  <a:srgbClr val="A54204"/>
                </a:solidFill>
                <a:uFill>
                  <a:solidFill>
                    <a:srgbClr val="0046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projections, tiles, stacks, masks, compositing</a:t>
            </a:r>
            <a:r>
              <a:rPr lang="en-US" sz="2000" dirty="0" smtClean="0">
                <a:solidFill>
                  <a:srgbClr val="A542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processed for the user.</a:t>
            </a:r>
          </a:p>
        </p:txBody>
      </p:sp>
    </p:spTree>
    <p:extLst>
      <p:ext uri="{BB962C8B-B14F-4D97-AF65-F5344CB8AC3E}">
        <p14:creationId xmlns:p14="http://schemas.microsoft.com/office/powerpoint/2010/main" val="29099371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631238" cy="842963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Analysis Ready Data (ARD) for LCMAP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Key ARD Product Attributes</a:t>
            </a:r>
          </a:p>
          <a:p>
            <a:pPr lvl="1">
              <a:defRPr/>
            </a:pPr>
            <a:r>
              <a:rPr lang="en-US" altLang="en-US" smtClean="0">
                <a:ea typeface="ＭＳ Ｐゴシック" panose="020B0600070205080204" pitchFamily="34" charset="-128"/>
              </a:rPr>
              <a:t>Surface reflectance and brightness temperature</a:t>
            </a:r>
          </a:p>
          <a:p>
            <a:pPr lvl="1">
              <a:defRPr/>
            </a:pPr>
            <a:r>
              <a:rPr lang="en-US" altLang="en-US" smtClean="0">
                <a:ea typeface="ＭＳ Ｐゴシック" panose="020B0600070205080204" pitchFamily="34" charset="-128"/>
              </a:rPr>
              <a:t>QA bands with attributes for zero-fill, clouds, cloud shadow, cirrus (OLI only), snow/ice, terrain occlusion (OLI only), and radiometric saturation</a:t>
            </a:r>
          </a:p>
          <a:p>
            <a:pPr lvl="1">
              <a:defRPr/>
            </a:pPr>
            <a:r>
              <a:rPr lang="en-US" altLang="en-US" smtClean="0">
                <a:ea typeface="ＭＳ Ｐゴシック" panose="020B0600070205080204" pitchFamily="34" charset="-128"/>
              </a:rPr>
              <a:t>Albers Equal Area projection for conterminous U.S., Alaska, and Hawaii (see next slide)</a:t>
            </a:r>
          </a:p>
          <a:p>
            <a:pPr lvl="1">
              <a:defRPr/>
            </a:pPr>
            <a:r>
              <a:rPr lang="en-US" altLang="en-US" smtClean="0">
                <a:ea typeface="ＭＳ Ｐゴシック" panose="020B0600070205080204" pitchFamily="34" charset="-128"/>
              </a:rPr>
              <a:t>Data will be managed as tiles, not scenes, the dimensions of which are TBD</a:t>
            </a:r>
          </a:p>
          <a:p>
            <a:pPr lvl="1">
              <a:defRPr/>
            </a:pPr>
            <a:r>
              <a:rPr lang="en-US" altLang="en-US" smtClean="0">
                <a:ea typeface="ＭＳ Ｐゴシック" panose="020B0600070205080204" pitchFamily="34" charset="-128"/>
              </a:rPr>
              <a:t>Date range extends back to 1982 (Landsat 4 TM) through present (Landsat 8 OLI)</a:t>
            </a:r>
          </a:p>
          <a:p>
            <a:pPr lvl="2">
              <a:defRPr/>
            </a:pPr>
            <a:r>
              <a:rPr lang="en-US" altLang="en-US" smtClean="0">
                <a:ea typeface="ＭＳ Ｐゴシック" panose="020B0600070205080204" pitchFamily="34" charset="-128"/>
              </a:rPr>
              <a:t>“core’ temporal coverage is 1985 - 2015</a:t>
            </a:r>
          </a:p>
        </p:txBody>
      </p:sp>
    </p:spTree>
    <p:extLst>
      <p:ext uri="{BB962C8B-B14F-4D97-AF65-F5344CB8AC3E}">
        <p14:creationId xmlns:p14="http://schemas.microsoft.com/office/powerpoint/2010/main" val="3795481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dirty="0" smtClean="0">
            <a:solidFill>
              <a:schemeClr val="bg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en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green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green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-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reen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green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green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-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7688</TotalTime>
  <Words>1398</Words>
  <Application>Microsoft Macintosh PowerPoint</Application>
  <PresentationFormat>On-screen Show (4:3)</PresentationFormat>
  <Paragraphs>228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Office Theme</vt:lpstr>
      <vt:lpstr>green-template</vt:lpstr>
      <vt:lpstr>1_green-template</vt:lpstr>
      <vt:lpstr>Document</vt:lpstr>
      <vt:lpstr>PowerPoint Presentation</vt:lpstr>
      <vt:lpstr>CWIC Server at EROS</vt:lpstr>
      <vt:lpstr>Current Network</vt:lpstr>
      <vt:lpstr>New Architecture</vt:lpstr>
      <vt:lpstr>PowerPoint Presentation</vt:lpstr>
      <vt:lpstr>PowerPoint Presentation</vt:lpstr>
      <vt:lpstr>PowerPoint Presentation</vt:lpstr>
      <vt:lpstr>PowerPoint Presentation</vt:lpstr>
      <vt:lpstr>Analysis Ready Data (ARD) for LCMAP</vt:lpstr>
      <vt:lpstr>Albers Equal Area Projection</vt:lpstr>
      <vt:lpstr>Notional Data Flow for LCMAP 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gallant</dc:creator>
  <cp:lastModifiedBy>Yonsook Enloe</cp:lastModifiedBy>
  <cp:revision>157</cp:revision>
  <dcterms:created xsi:type="dcterms:W3CDTF">2014-05-28T13:29:28Z</dcterms:created>
  <dcterms:modified xsi:type="dcterms:W3CDTF">2015-10-01T08:24:20Z</dcterms:modified>
</cp:coreProperties>
</file>