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3" r:id="rId4"/>
    <p:sldId id="259" r:id="rId5"/>
    <p:sldId id="264" r:id="rId6"/>
    <p:sldId id="265" r:id="rId7"/>
    <p:sldId id="267" r:id="rId8"/>
    <p:sldId id="269" r:id="rId9"/>
    <p:sldId id="272" r:id="rId10"/>
    <p:sldId id="270" r:id="rId11"/>
    <p:sldId id="258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8" d="100"/>
          <a:sy n="78" d="100"/>
        </p:scale>
        <p:origin x="-115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57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035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9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139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17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808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27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3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21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44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62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58CE0-C1D8-40C0-8218-7481E1BE15D0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D2BB-8A75-49EF-888F-23AE4943C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2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ripadvisor.com.au/Restaurants-g255057-Canberra_Greater_Canberra_Australian_Capital_Territory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ripadvisor.com.au/Restaurants-g255057-Canberra_Greater_Canberra_Australian_Capital_Territory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WGISS-41 and WGCV-40 </a:t>
            </a:r>
            <a:br>
              <a:rPr lang="en-AU" dirty="0" smtClean="0"/>
            </a:br>
            <a:r>
              <a:rPr lang="en-AU" dirty="0" smtClean="0"/>
              <a:t>Logistics Information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146" y="5301208"/>
            <a:ext cx="8496944" cy="936104"/>
          </a:xfrm>
        </p:spPr>
        <p:txBody>
          <a:bodyPr/>
          <a:lstStyle/>
          <a:p>
            <a:r>
              <a:rPr lang="en-AU" dirty="0" smtClean="0"/>
              <a:t>Canberra Australia, 2016</a:t>
            </a:r>
            <a:endParaRPr lang="en-AU" dirty="0"/>
          </a:p>
        </p:txBody>
      </p:sp>
      <p:pic>
        <p:nvPicPr>
          <p:cNvPr id="1028" name="Picture 4" descr="C:\Users\u87672\Desktop\g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0415"/>
            <a:ext cx="2404492" cy="16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04437" y="6389712"/>
            <a:ext cx="8496944" cy="224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CEOS </a:t>
            </a:r>
            <a:r>
              <a:rPr lang="en-AU" dirty="0"/>
              <a:t>Working Group on Information Systems and Services </a:t>
            </a:r>
            <a:r>
              <a:rPr lang="en-AU" dirty="0" smtClean="0"/>
              <a:t>(CEOS-WGISS</a:t>
            </a:r>
            <a:r>
              <a:rPr lang="en-AU" dirty="0"/>
              <a:t>) </a:t>
            </a:r>
            <a:r>
              <a:rPr lang="en-AU" dirty="0" smtClean="0"/>
              <a:t>&amp; </a:t>
            </a:r>
            <a:r>
              <a:rPr lang="en-AU" dirty="0"/>
              <a:t>CEOS </a:t>
            </a:r>
            <a:r>
              <a:rPr lang="en-AU" dirty="0" smtClean="0"/>
              <a:t>Working </a:t>
            </a:r>
            <a:r>
              <a:rPr lang="en-AU" dirty="0"/>
              <a:t>Group on Calibration and Validation </a:t>
            </a:r>
            <a:r>
              <a:rPr lang="en-AU" dirty="0" smtClean="0"/>
              <a:t>(CEOS-WGCV</a:t>
            </a:r>
            <a:r>
              <a:rPr lang="en-AU" dirty="0"/>
              <a:t>)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6318"/>
            <a:ext cx="2961594" cy="1572844"/>
          </a:xfrm>
          <a:prstGeom prst="rect">
            <a:avLst/>
          </a:prstGeom>
        </p:spPr>
      </p:pic>
      <p:pic>
        <p:nvPicPr>
          <p:cNvPr id="5" name="656F1D4E-9249-4C65-8632-344819C24BFF" descr="4FF272CE-4E3F-443C-B2D7-0A9EF87CE345@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0415"/>
            <a:ext cx="1781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9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Week At A Glance</a:t>
            </a:r>
            <a:endParaRPr lang="en-A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1" y="1615405"/>
            <a:ext cx="88296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1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146" y="1268760"/>
            <a:ext cx="8496944" cy="49685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AU" sz="3000" u="sng" dirty="0" smtClean="0">
                <a:solidFill>
                  <a:schemeClr val="tx1"/>
                </a:solidFill>
              </a:rPr>
              <a:t>Monday: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i="1" dirty="0" smtClean="0">
                <a:solidFill>
                  <a:schemeClr val="tx1"/>
                </a:solidFill>
              </a:rPr>
              <a:t>Joint </a:t>
            </a:r>
            <a:r>
              <a:rPr lang="en-AU" sz="3000" i="1" dirty="0">
                <a:solidFill>
                  <a:schemeClr val="tx1"/>
                </a:solidFill>
              </a:rPr>
              <a:t>I</a:t>
            </a:r>
            <a:r>
              <a:rPr lang="en-AU" sz="3000" i="1" dirty="0" smtClean="0">
                <a:solidFill>
                  <a:schemeClr val="tx1"/>
                </a:solidFill>
              </a:rPr>
              <a:t>ce </a:t>
            </a:r>
            <a:r>
              <a:rPr lang="en-AU" sz="3000" i="1" dirty="0">
                <a:solidFill>
                  <a:schemeClr val="tx1"/>
                </a:solidFill>
              </a:rPr>
              <a:t>B</a:t>
            </a:r>
            <a:r>
              <a:rPr lang="en-AU" sz="3000" i="1" dirty="0" smtClean="0">
                <a:solidFill>
                  <a:schemeClr val="tx1"/>
                </a:solidFill>
              </a:rPr>
              <a:t>reaker </a:t>
            </a:r>
            <a:r>
              <a:rPr lang="en-AU" sz="3000" i="1" dirty="0">
                <a:solidFill>
                  <a:schemeClr val="tx1"/>
                </a:solidFill>
              </a:rPr>
              <a:t>E</a:t>
            </a:r>
            <a:r>
              <a:rPr lang="en-AU" sz="3000" i="1" dirty="0" smtClean="0">
                <a:solidFill>
                  <a:schemeClr val="tx1"/>
                </a:solidFill>
              </a:rPr>
              <a:t>vent </a:t>
            </a:r>
            <a:r>
              <a:rPr lang="en-AU" sz="3000" dirty="0" smtClean="0">
                <a:solidFill>
                  <a:schemeClr val="tx1"/>
                </a:solidFill>
              </a:rPr>
              <a:t>held at </a:t>
            </a:r>
            <a:r>
              <a:rPr lang="en-AU" sz="3000" i="1" dirty="0" smtClean="0">
                <a:solidFill>
                  <a:schemeClr val="tx1"/>
                </a:solidFill>
              </a:rPr>
              <a:t>Walt and Burley Restaurant </a:t>
            </a:r>
            <a:r>
              <a:rPr lang="en-AU" sz="3000" dirty="0" smtClean="0">
                <a:solidFill>
                  <a:schemeClr val="tx1"/>
                </a:solidFill>
              </a:rPr>
              <a:t>on Kingston Foreshores – bus pick-up will be from your accommodation: </a:t>
            </a:r>
          </a:p>
          <a:p>
            <a:pPr algn="l"/>
            <a:r>
              <a:rPr lang="en-AU" sz="3000" dirty="0">
                <a:solidFill>
                  <a:schemeClr val="tx1"/>
                </a:solidFill>
              </a:rPr>
              <a:t>	</a:t>
            </a:r>
            <a:r>
              <a:rPr lang="en-AU" sz="3000" dirty="0" smtClean="0">
                <a:solidFill>
                  <a:schemeClr val="tx1"/>
                </a:solidFill>
              </a:rPr>
              <a:t>- 5:30pm University House and </a:t>
            </a:r>
          </a:p>
          <a:p>
            <a:pPr algn="l"/>
            <a:r>
              <a:rPr lang="en-AU" sz="3000" dirty="0">
                <a:solidFill>
                  <a:schemeClr val="tx1"/>
                </a:solidFill>
              </a:rPr>
              <a:t>	</a:t>
            </a:r>
            <a:r>
              <a:rPr lang="en-AU" sz="3000" dirty="0" smtClean="0">
                <a:solidFill>
                  <a:schemeClr val="tx1"/>
                </a:solidFill>
              </a:rPr>
              <a:t>- 5:45pm from Garden City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Cash bar and food sponsored by CSIRO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/>
                </a:solidFill>
              </a:rPr>
              <a:t>Delegates free to stay on for dinner or leave at own leisure </a:t>
            </a:r>
          </a:p>
          <a:p>
            <a:pPr algn="l"/>
            <a:r>
              <a:rPr lang="en-AU" sz="1800" dirty="0" smtClean="0">
                <a:solidFill>
                  <a:schemeClr val="tx1"/>
                </a:solidFill>
              </a:rPr>
              <a:t>NB: no transportation arranged: therefore delegates will have to find their own way back to their accommodation</a:t>
            </a:r>
          </a:p>
          <a:p>
            <a:pPr algn="l"/>
            <a:endParaRPr lang="en-AU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4437" y="6389712"/>
            <a:ext cx="8496944" cy="224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CEOS </a:t>
            </a:r>
            <a:r>
              <a:rPr lang="en-AU" dirty="0"/>
              <a:t>Working Group on Information Systems and Services </a:t>
            </a:r>
            <a:r>
              <a:rPr lang="en-AU" dirty="0" smtClean="0"/>
              <a:t>(CEOS-WGISS</a:t>
            </a:r>
            <a:r>
              <a:rPr lang="en-AU" dirty="0"/>
              <a:t>) </a:t>
            </a:r>
            <a:r>
              <a:rPr lang="en-AU" dirty="0" smtClean="0"/>
              <a:t>&amp; </a:t>
            </a:r>
            <a:r>
              <a:rPr lang="en-AU" dirty="0"/>
              <a:t>CEOS </a:t>
            </a:r>
            <a:r>
              <a:rPr lang="en-AU" dirty="0" smtClean="0"/>
              <a:t>Working </a:t>
            </a:r>
            <a:r>
              <a:rPr lang="en-AU" dirty="0"/>
              <a:t>Group on Calibration and Validation </a:t>
            </a:r>
            <a:r>
              <a:rPr lang="en-AU" dirty="0" smtClean="0"/>
              <a:t>(CEOS-WGCV</a:t>
            </a:r>
            <a:r>
              <a:rPr lang="en-AU" dirty="0"/>
              <a:t>) </a:t>
            </a:r>
          </a:p>
        </p:txBody>
      </p:sp>
      <p:pic>
        <p:nvPicPr>
          <p:cNvPr id="8" name="Picture 4" descr="C:\Users\u87672\Desktop\g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7" y="188640"/>
            <a:ext cx="1266939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7" y="227329"/>
            <a:ext cx="1418616" cy="753399"/>
          </a:xfrm>
          <a:prstGeom prst="rect">
            <a:avLst/>
          </a:prstGeom>
        </p:spPr>
      </p:pic>
      <p:pic>
        <p:nvPicPr>
          <p:cNvPr id="10" name="656F1D4E-9249-4C65-8632-344819C24BFF" descr="4FF272CE-4E3F-443C-B2D7-0A9EF87CE345@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9" y="116632"/>
            <a:ext cx="1032361" cy="10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146" y="1412776"/>
            <a:ext cx="8496944" cy="4824536"/>
          </a:xfrm>
        </p:spPr>
        <p:txBody>
          <a:bodyPr>
            <a:normAutofit/>
          </a:bodyPr>
          <a:lstStyle/>
          <a:p>
            <a:pPr algn="l"/>
            <a:r>
              <a:rPr lang="en-AU" sz="2300" u="sng" dirty="0" smtClean="0">
                <a:solidFill>
                  <a:schemeClr val="tx1"/>
                </a:solidFill>
              </a:rPr>
              <a:t>Tuesday: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300" dirty="0" smtClean="0">
                <a:solidFill>
                  <a:schemeClr val="tx1"/>
                </a:solidFill>
              </a:rPr>
              <a:t>Morning/Afternoon Tea supplied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300" dirty="0" smtClean="0">
                <a:solidFill>
                  <a:schemeClr val="tx1"/>
                </a:solidFill>
              </a:rPr>
              <a:t>Buy your own lunch- Café Rocco @ GA, Discovery Centre @ CSIRO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300" dirty="0" smtClean="0">
                <a:solidFill>
                  <a:schemeClr val="tx1"/>
                </a:solidFill>
              </a:rPr>
              <a:t>Free Evening - where to eat? Trip Advisor lists top eats in Canberra: </a:t>
            </a:r>
            <a:r>
              <a:rPr lang="en-AU" sz="23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AU" sz="23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AU" sz="2300" dirty="0" smtClean="0">
                <a:solidFill>
                  <a:schemeClr val="tx1"/>
                </a:solidFill>
                <a:hlinkClick r:id="rId2"/>
              </a:rPr>
              <a:t>www.tripadvisor.com.au/Restaurants-g255057-Canberra_Greater_Canberra_Australian_Capital_Territory.html</a:t>
            </a:r>
            <a:r>
              <a:rPr lang="en-AU" sz="2300" dirty="0" smtClean="0">
                <a:solidFill>
                  <a:schemeClr val="tx1"/>
                </a:solidFill>
              </a:rPr>
              <a:t>  Or ask a local! </a:t>
            </a:r>
            <a:endParaRPr lang="en-AU" sz="23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4437" y="6389712"/>
            <a:ext cx="8496944" cy="224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CEOS </a:t>
            </a:r>
            <a:r>
              <a:rPr lang="en-AU" dirty="0"/>
              <a:t>Working Group on Information Systems and Services </a:t>
            </a:r>
            <a:r>
              <a:rPr lang="en-AU" dirty="0" smtClean="0"/>
              <a:t>(CEOS-WGISS</a:t>
            </a:r>
            <a:r>
              <a:rPr lang="en-AU" dirty="0"/>
              <a:t>) </a:t>
            </a:r>
            <a:r>
              <a:rPr lang="en-AU" dirty="0" smtClean="0"/>
              <a:t>&amp; </a:t>
            </a:r>
            <a:r>
              <a:rPr lang="en-AU" dirty="0"/>
              <a:t>CEOS </a:t>
            </a:r>
            <a:r>
              <a:rPr lang="en-AU" dirty="0" smtClean="0"/>
              <a:t>Working </a:t>
            </a:r>
            <a:r>
              <a:rPr lang="en-AU" dirty="0"/>
              <a:t>Group on Calibration and Validation </a:t>
            </a:r>
            <a:r>
              <a:rPr lang="en-AU" dirty="0" smtClean="0"/>
              <a:t>(CEOS-WGCV</a:t>
            </a:r>
            <a:r>
              <a:rPr lang="en-AU" dirty="0"/>
              <a:t>) </a:t>
            </a:r>
          </a:p>
        </p:txBody>
      </p:sp>
      <p:pic>
        <p:nvPicPr>
          <p:cNvPr id="8" name="Picture 4" descr="C:\Users\u87672\Desktop\g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7" y="188640"/>
            <a:ext cx="1266939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7" y="227329"/>
            <a:ext cx="1418616" cy="753399"/>
          </a:xfrm>
          <a:prstGeom prst="rect">
            <a:avLst/>
          </a:prstGeom>
        </p:spPr>
      </p:pic>
      <p:pic>
        <p:nvPicPr>
          <p:cNvPr id="10" name="656F1D4E-9249-4C65-8632-344819C24BFF" descr="4FF272CE-4E3F-443C-B2D7-0A9EF87CE345@d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9" y="116632"/>
            <a:ext cx="1032361" cy="10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146" y="1412776"/>
            <a:ext cx="8496944" cy="4824536"/>
          </a:xfrm>
        </p:spPr>
        <p:txBody>
          <a:bodyPr>
            <a:normAutofit lnSpcReduction="10000"/>
          </a:bodyPr>
          <a:lstStyle/>
          <a:p>
            <a:pPr algn="l"/>
            <a:r>
              <a:rPr lang="en-AU" sz="3000" u="sng" dirty="0" smtClean="0">
                <a:solidFill>
                  <a:schemeClr val="tx1"/>
                </a:solidFill>
              </a:rPr>
              <a:t>Wednesday: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dirty="0" smtClean="0">
                <a:solidFill>
                  <a:schemeClr val="tx1"/>
                </a:solidFill>
              </a:rPr>
              <a:t>Group Photo at 10:20am at the front of GA building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schemeClr val="tx1"/>
                </a:solidFill>
              </a:rPr>
              <a:t>Morning/Afternoon Tea supplied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dirty="0" smtClean="0">
                <a:solidFill>
                  <a:schemeClr val="tx1"/>
                </a:solidFill>
              </a:rPr>
              <a:t>Buy </a:t>
            </a:r>
            <a:r>
              <a:rPr lang="en-AU" sz="3000" dirty="0">
                <a:solidFill>
                  <a:schemeClr val="tx1"/>
                </a:solidFill>
              </a:rPr>
              <a:t>your own lunch- Café Rocco @ </a:t>
            </a:r>
            <a:r>
              <a:rPr lang="en-AU" sz="3000" dirty="0" smtClean="0">
                <a:solidFill>
                  <a:schemeClr val="tx1"/>
                </a:solidFill>
              </a:rPr>
              <a:t>GA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dirty="0" smtClean="0">
                <a:solidFill>
                  <a:schemeClr val="tx1"/>
                </a:solidFill>
              </a:rPr>
              <a:t>GA Facility </a:t>
            </a:r>
            <a:r>
              <a:rPr lang="en-AU" sz="3000" dirty="0">
                <a:solidFill>
                  <a:schemeClr val="tx1"/>
                </a:solidFill>
              </a:rPr>
              <a:t>T</a:t>
            </a:r>
            <a:r>
              <a:rPr lang="en-AU" sz="3000" dirty="0" smtClean="0">
                <a:solidFill>
                  <a:schemeClr val="tx1"/>
                </a:solidFill>
              </a:rPr>
              <a:t>our @ 3:30pm meet in front foyer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i="1" dirty="0" smtClean="0">
                <a:solidFill>
                  <a:schemeClr val="tx1"/>
                </a:solidFill>
              </a:rPr>
              <a:t>Joint Cocktail Networking Event</a:t>
            </a:r>
            <a:r>
              <a:rPr lang="en-AU" sz="3000" dirty="0" smtClean="0">
                <a:solidFill>
                  <a:schemeClr val="tx1"/>
                </a:solidFill>
              </a:rPr>
              <a:t>, sponsored by GA, held at National Arboretum – bus pick-up from GA at 5:30pm then delegates will be dropped at their accommodation from 9:15pm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3000" dirty="0" smtClean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4437" y="6389712"/>
            <a:ext cx="8496944" cy="224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CEOS </a:t>
            </a:r>
            <a:r>
              <a:rPr lang="en-AU" dirty="0"/>
              <a:t>Working Group on Information Systems and Services </a:t>
            </a:r>
            <a:r>
              <a:rPr lang="en-AU" dirty="0" smtClean="0"/>
              <a:t>(CEOS-WGISS</a:t>
            </a:r>
            <a:r>
              <a:rPr lang="en-AU" dirty="0"/>
              <a:t>) </a:t>
            </a:r>
            <a:r>
              <a:rPr lang="en-AU" dirty="0" smtClean="0"/>
              <a:t>&amp; </a:t>
            </a:r>
            <a:r>
              <a:rPr lang="en-AU" dirty="0"/>
              <a:t>CEOS </a:t>
            </a:r>
            <a:r>
              <a:rPr lang="en-AU" dirty="0" smtClean="0"/>
              <a:t>Working </a:t>
            </a:r>
            <a:r>
              <a:rPr lang="en-AU" dirty="0"/>
              <a:t>Group on Calibration and Validation </a:t>
            </a:r>
            <a:r>
              <a:rPr lang="en-AU" dirty="0" smtClean="0"/>
              <a:t>(CEOS-WGCV</a:t>
            </a:r>
            <a:r>
              <a:rPr lang="en-AU" dirty="0"/>
              <a:t>) </a:t>
            </a:r>
          </a:p>
        </p:txBody>
      </p:sp>
      <p:pic>
        <p:nvPicPr>
          <p:cNvPr id="8" name="Picture 4" descr="C:\Users\u87672\Desktop\g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7" y="188640"/>
            <a:ext cx="1266939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7" y="227329"/>
            <a:ext cx="1418616" cy="753399"/>
          </a:xfrm>
          <a:prstGeom prst="rect">
            <a:avLst/>
          </a:prstGeom>
        </p:spPr>
      </p:pic>
      <p:pic>
        <p:nvPicPr>
          <p:cNvPr id="10" name="656F1D4E-9249-4C65-8632-344819C24BFF" descr="4FF272CE-4E3F-443C-B2D7-0A9EF87CE345@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9" y="116632"/>
            <a:ext cx="1032361" cy="10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0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146" y="1484784"/>
            <a:ext cx="8496944" cy="4752528"/>
          </a:xfrm>
        </p:spPr>
        <p:txBody>
          <a:bodyPr>
            <a:normAutofit/>
          </a:bodyPr>
          <a:lstStyle/>
          <a:p>
            <a:pPr algn="l"/>
            <a:r>
              <a:rPr lang="en-AU" sz="2300" u="sng" dirty="0" smtClean="0">
                <a:solidFill>
                  <a:schemeClr val="tx1"/>
                </a:solidFill>
              </a:rPr>
              <a:t>Thursday: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300" dirty="0" smtClean="0">
                <a:solidFill>
                  <a:schemeClr val="tx1"/>
                </a:solidFill>
              </a:rPr>
              <a:t>Morning/Afternoon </a:t>
            </a:r>
            <a:r>
              <a:rPr lang="en-AU" sz="2300" dirty="0">
                <a:solidFill>
                  <a:schemeClr val="tx1"/>
                </a:solidFill>
              </a:rPr>
              <a:t>Tea supplied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Buy </a:t>
            </a:r>
            <a:r>
              <a:rPr lang="en-US" sz="2300" dirty="0">
                <a:solidFill>
                  <a:schemeClr val="tx1"/>
                </a:solidFill>
              </a:rPr>
              <a:t>your own lunch- Café Rocco @ GA, Discovery Centre @ </a:t>
            </a:r>
            <a:r>
              <a:rPr lang="en-US" sz="2300" dirty="0" smtClean="0">
                <a:solidFill>
                  <a:schemeClr val="tx1"/>
                </a:solidFill>
              </a:rPr>
              <a:t>CSIRO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Tour of NCI facility, WGISS delegates bus pick-up @ 3:00pm from GA. WGCV walk to NCI facility</a:t>
            </a:r>
            <a:r>
              <a:rPr lang="en-US" sz="3000" dirty="0" smtClean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3000" dirty="0" smtClean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4437" y="6389712"/>
            <a:ext cx="8496944" cy="224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CEOS 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Working Group on Information Systems and Services </a:t>
            </a:r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(CEOS-WGISS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) </a:t>
            </a:r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&amp; 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CEOS </a:t>
            </a:r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Working 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Group on Calibration and Validation </a:t>
            </a:r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(CEOS-WGCV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) </a:t>
            </a:r>
          </a:p>
        </p:txBody>
      </p:sp>
      <p:pic>
        <p:nvPicPr>
          <p:cNvPr id="8" name="Picture 4" descr="C:\Users\u87672\Desktop\g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7" y="188640"/>
            <a:ext cx="1266939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7" y="227329"/>
            <a:ext cx="1418616" cy="753399"/>
          </a:xfrm>
          <a:prstGeom prst="rect">
            <a:avLst/>
          </a:prstGeom>
        </p:spPr>
      </p:pic>
      <p:pic>
        <p:nvPicPr>
          <p:cNvPr id="10" name="656F1D4E-9249-4C65-8632-344819C24BFF" descr="4FF272CE-4E3F-443C-B2D7-0A9EF87CE345@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9" y="116632"/>
            <a:ext cx="1032361" cy="10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146" y="1412776"/>
            <a:ext cx="8496944" cy="48245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AU" sz="3000" u="sng" dirty="0" smtClean="0">
                <a:solidFill>
                  <a:schemeClr val="tx1"/>
                </a:solidFill>
              </a:rPr>
              <a:t>Friday: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dirty="0" smtClean="0">
                <a:solidFill>
                  <a:schemeClr val="tx1"/>
                </a:solidFill>
              </a:rPr>
              <a:t>Morning/Afternoon </a:t>
            </a:r>
            <a:r>
              <a:rPr lang="en-AU" sz="3000" dirty="0">
                <a:solidFill>
                  <a:schemeClr val="tx1"/>
                </a:solidFill>
              </a:rPr>
              <a:t>Tea supplied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Buy </a:t>
            </a:r>
            <a:r>
              <a:rPr lang="en-US" sz="3000" dirty="0">
                <a:solidFill>
                  <a:schemeClr val="tx1"/>
                </a:solidFill>
              </a:rPr>
              <a:t>your own lunch- Café Rocco @ GA, Discovery Centre @ </a:t>
            </a:r>
            <a:r>
              <a:rPr lang="en-US" sz="3000" dirty="0" smtClean="0">
                <a:solidFill>
                  <a:schemeClr val="tx1"/>
                </a:solidFill>
              </a:rPr>
              <a:t>CSIRO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schemeClr val="tx1"/>
                </a:solidFill>
              </a:rPr>
              <a:t>Free Evening - where to eat? Trip Advisor lists top eats in Canberra: </a:t>
            </a:r>
            <a:r>
              <a:rPr lang="en-AU" sz="3000" dirty="0">
                <a:solidFill>
                  <a:schemeClr val="tx1"/>
                </a:solidFill>
                <a:hlinkClick r:id="rId2"/>
              </a:rPr>
              <a:t>https://www.tripadvisor.com.au/Restaurants-g255057-Canberra_Greater_Canberra_Australian_Capital_Territory.html</a:t>
            </a:r>
            <a:r>
              <a:rPr lang="en-AU" sz="3000" dirty="0">
                <a:solidFill>
                  <a:schemeClr val="tx1"/>
                </a:solidFill>
              </a:rPr>
              <a:t>  Or ask a local! </a:t>
            </a:r>
            <a:endParaRPr lang="en-AU" sz="3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000" dirty="0" smtClean="0">
                <a:solidFill>
                  <a:schemeClr val="tx1"/>
                </a:solidFill>
              </a:rPr>
              <a:t>Head Home or </a:t>
            </a:r>
            <a:r>
              <a:rPr lang="en-AU" sz="3000" dirty="0" err="1" smtClean="0">
                <a:solidFill>
                  <a:schemeClr val="tx1"/>
                </a:solidFill>
              </a:rPr>
              <a:t>Parrrrtaaay</a:t>
            </a:r>
            <a:r>
              <a:rPr lang="en-AU" sz="3000" dirty="0">
                <a:solidFill>
                  <a:schemeClr val="tx1"/>
                </a:solidFill>
              </a:rPr>
              <a:t> </a:t>
            </a:r>
            <a:r>
              <a:rPr lang="en-AU" sz="3000" dirty="0" smtClean="0">
                <a:solidFill>
                  <a:schemeClr val="tx1"/>
                </a:solidFill>
              </a:rPr>
              <a:t>(</a:t>
            </a:r>
            <a:r>
              <a:rPr lang="en-AU" sz="3000" dirty="0" err="1">
                <a:solidFill>
                  <a:schemeClr val="tx1"/>
                </a:solidFill>
              </a:rPr>
              <a:t>M</a:t>
            </a:r>
            <a:r>
              <a:rPr lang="en-AU" sz="3000" dirty="0" err="1" smtClean="0">
                <a:solidFill>
                  <a:schemeClr val="tx1"/>
                </a:solidFill>
              </a:rPr>
              <a:t>irko</a:t>
            </a:r>
            <a:r>
              <a:rPr lang="en-AU" sz="3000" dirty="0" smtClean="0">
                <a:solidFill>
                  <a:schemeClr val="tx1"/>
                </a:solidFill>
              </a:rPr>
              <a:t>).</a:t>
            </a:r>
            <a:endParaRPr lang="en-AU" sz="3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3000" dirty="0" smtClean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4437" y="6389712"/>
            <a:ext cx="8496944" cy="224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CEOS 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Working Group on Information Systems and Services </a:t>
            </a:r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(CEOS-WGISS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) </a:t>
            </a:r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&amp; 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CEOS </a:t>
            </a:r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Working 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Group on Calibration and Validation </a:t>
            </a:r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(CEOS-WGCV</a:t>
            </a:r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) </a:t>
            </a:r>
          </a:p>
        </p:txBody>
      </p:sp>
      <p:pic>
        <p:nvPicPr>
          <p:cNvPr id="8" name="Picture 4" descr="C:\Users\u87672\Desktop\g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7" y="188640"/>
            <a:ext cx="1266939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7" y="227329"/>
            <a:ext cx="1418616" cy="753399"/>
          </a:xfrm>
          <a:prstGeom prst="rect">
            <a:avLst/>
          </a:prstGeom>
        </p:spPr>
      </p:pic>
      <p:pic>
        <p:nvPicPr>
          <p:cNvPr id="10" name="656F1D4E-9249-4C65-8632-344819C24BFF" descr="4FF272CE-4E3F-443C-B2D7-0A9EF87CE345@d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9" y="116632"/>
            <a:ext cx="1032361" cy="10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AU" dirty="0" smtClean="0"/>
              <a:t>Welcome to Geoscience Australia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24744"/>
            <a:ext cx="8435280" cy="5328592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Australia’s national geoscience agency</a:t>
            </a:r>
          </a:p>
          <a:p>
            <a:r>
              <a:rPr lang="en-AU" i="1" dirty="0" smtClean="0"/>
              <a:t>Applying </a:t>
            </a:r>
            <a:r>
              <a:rPr lang="en-AU" dirty="0" smtClean="0"/>
              <a:t>geoscience to Australia’s most important challenges</a:t>
            </a:r>
            <a:endParaRPr lang="en-AU" i="1" dirty="0" smtClean="0"/>
          </a:p>
          <a:p>
            <a:r>
              <a:rPr lang="en-AU" dirty="0" smtClean="0"/>
              <a:t>Focus areas:</a:t>
            </a:r>
          </a:p>
          <a:p>
            <a:pPr lvl="1"/>
            <a:r>
              <a:rPr lang="en-AU" dirty="0" smtClean="0"/>
              <a:t>Resources wealth</a:t>
            </a:r>
          </a:p>
          <a:p>
            <a:pPr lvl="1"/>
            <a:r>
              <a:rPr lang="en-AU" dirty="0" smtClean="0"/>
              <a:t>Community safety</a:t>
            </a:r>
          </a:p>
          <a:p>
            <a:pPr lvl="1"/>
            <a:r>
              <a:rPr lang="en-AU" dirty="0" smtClean="0"/>
              <a:t>Water resources</a:t>
            </a:r>
          </a:p>
          <a:p>
            <a:pPr lvl="1"/>
            <a:r>
              <a:rPr lang="en-AU" dirty="0" smtClean="0"/>
              <a:t>Maritime jurisdiction</a:t>
            </a:r>
          </a:p>
          <a:p>
            <a:pPr lvl="1"/>
            <a:r>
              <a:rPr lang="en-AU" dirty="0" smtClean="0"/>
              <a:t>Fundamental geographic information</a:t>
            </a:r>
          </a:p>
          <a:p>
            <a:pPr lvl="1"/>
            <a:r>
              <a:rPr lang="en-AU" dirty="0" smtClean="0"/>
              <a:t>National geoscience capability</a:t>
            </a:r>
          </a:p>
          <a:p>
            <a:r>
              <a:rPr lang="en-AU" dirty="0" smtClean="0"/>
              <a:t>Integrates:</a:t>
            </a:r>
          </a:p>
          <a:p>
            <a:pPr lvl="1"/>
            <a:r>
              <a:rPr lang="en-AU" dirty="0" smtClean="0"/>
              <a:t>Australia’s geological and geophysical survey</a:t>
            </a:r>
          </a:p>
          <a:p>
            <a:pPr lvl="1"/>
            <a:r>
              <a:rPr lang="en-AU" dirty="0" smtClean="0"/>
              <a:t>Australia’s land information and mapping group</a:t>
            </a:r>
          </a:p>
          <a:p>
            <a:pPr lvl="1"/>
            <a:r>
              <a:rPr lang="en-AU" dirty="0" smtClean="0"/>
              <a:t>Australia’s centre for remote sensing</a:t>
            </a:r>
          </a:p>
          <a:p>
            <a:pPr lvl="1"/>
            <a:endParaRPr lang="en-AU" dirty="0"/>
          </a:p>
        </p:txBody>
      </p:sp>
      <p:pic>
        <p:nvPicPr>
          <p:cNvPr id="6" name="Picture 4" descr="C:\Users\u87672\Desktop\g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404492" cy="16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2" y="-27384"/>
            <a:ext cx="9207804" cy="65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6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946" y="1412776"/>
            <a:ext cx="7772400" cy="147002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AU" dirty="0" err="1" smtClean="0"/>
              <a:t>WiFi</a:t>
            </a:r>
            <a:r>
              <a:rPr lang="en-AU" sz="3600" dirty="0" smtClean="0"/>
              <a:t/>
            </a:r>
            <a:br>
              <a:rPr lang="en-AU" sz="3600" dirty="0" smtClean="0"/>
            </a:br>
            <a:endParaRPr lang="en-AU" sz="3600" dirty="0"/>
          </a:p>
        </p:txBody>
      </p:sp>
      <p:pic>
        <p:nvPicPr>
          <p:cNvPr id="1028" name="Picture 4" descr="C:\Users\u87672\Desktop\g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7" y="188640"/>
            <a:ext cx="1266939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04437" y="6389712"/>
            <a:ext cx="8496944" cy="224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CEOS </a:t>
            </a:r>
            <a:r>
              <a:rPr lang="en-AU" dirty="0"/>
              <a:t>Working Group on Information Systems and Services </a:t>
            </a:r>
            <a:r>
              <a:rPr lang="en-AU" dirty="0" smtClean="0"/>
              <a:t>(CEOS-WGISS</a:t>
            </a:r>
            <a:r>
              <a:rPr lang="en-AU" dirty="0"/>
              <a:t>) </a:t>
            </a:r>
            <a:r>
              <a:rPr lang="en-AU" dirty="0" smtClean="0"/>
              <a:t>&amp; </a:t>
            </a:r>
            <a:r>
              <a:rPr lang="en-AU" dirty="0"/>
              <a:t>CEOS </a:t>
            </a:r>
            <a:r>
              <a:rPr lang="en-AU" dirty="0" smtClean="0"/>
              <a:t>Working </a:t>
            </a:r>
            <a:r>
              <a:rPr lang="en-AU" dirty="0"/>
              <a:t>Group on Calibration and Validation </a:t>
            </a:r>
            <a:r>
              <a:rPr lang="en-AU" dirty="0" smtClean="0"/>
              <a:t>(CEOS-WGCV</a:t>
            </a:r>
            <a:r>
              <a:rPr lang="en-AU" dirty="0"/>
              <a:t>)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7" y="227329"/>
            <a:ext cx="1418616" cy="753399"/>
          </a:xfrm>
          <a:prstGeom prst="rect">
            <a:avLst/>
          </a:prstGeom>
        </p:spPr>
      </p:pic>
      <p:pic>
        <p:nvPicPr>
          <p:cNvPr id="5" name="656F1D4E-9249-4C65-8632-344819C24BFF" descr="4FF272CE-4E3F-443C-B2D7-0A9EF87CE345@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3" y="116632"/>
            <a:ext cx="1032361" cy="10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26976"/>
          </a:xfrm>
        </p:spPr>
        <p:txBody>
          <a:bodyPr/>
          <a:lstStyle/>
          <a:p>
            <a:r>
              <a:rPr lang="en-AU" dirty="0" smtClean="0"/>
              <a:t>On-Site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Bathrooms – Across the foyer</a:t>
            </a:r>
          </a:p>
          <a:p>
            <a:r>
              <a:rPr lang="en-AU" dirty="0" smtClean="0"/>
              <a:t>Café – back of the foyer</a:t>
            </a:r>
          </a:p>
          <a:p>
            <a:pPr lvl="1"/>
            <a:r>
              <a:rPr lang="en-AU" dirty="0" smtClean="0"/>
              <a:t>Closed today – lunch provided</a:t>
            </a:r>
            <a:endParaRPr lang="en-AU" dirty="0"/>
          </a:p>
          <a:p>
            <a:r>
              <a:rPr lang="en-AU" dirty="0" smtClean="0"/>
              <a:t>Library, foyer displays and education centre</a:t>
            </a:r>
          </a:p>
          <a:p>
            <a:pPr lvl="1"/>
            <a:r>
              <a:rPr lang="en-AU" dirty="0" smtClean="0"/>
              <a:t>Please visit!</a:t>
            </a:r>
          </a:p>
          <a:p>
            <a:r>
              <a:rPr lang="en-AU" dirty="0" smtClean="0"/>
              <a:t>GA </a:t>
            </a:r>
            <a:r>
              <a:rPr lang="en-AU" dirty="0" err="1" smtClean="0"/>
              <a:t>TimeWalk</a:t>
            </a:r>
            <a:endParaRPr lang="en-AU" dirty="0" smtClean="0"/>
          </a:p>
          <a:p>
            <a:r>
              <a:rPr lang="en-AU" dirty="0" smtClean="0"/>
              <a:t>Emergency Procedure</a:t>
            </a:r>
          </a:p>
          <a:p>
            <a:pPr lvl="1"/>
            <a:r>
              <a:rPr lang="en-AU" dirty="0" smtClean="0"/>
              <a:t>Follow instructions of GA staff</a:t>
            </a:r>
          </a:p>
          <a:p>
            <a:r>
              <a:rPr lang="en-AU" dirty="0" smtClean="0"/>
              <a:t>Side Meeting Facilities</a:t>
            </a:r>
          </a:p>
          <a:p>
            <a:pPr lvl="1"/>
            <a:r>
              <a:rPr lang="en-AU" dirty="0" smtClean="0"/>
              <a:t>Contact Alla, Medhavy or </a:t>
            </a:r>
            <a:r>
              <a:rPr lang="en-AU" dirty="0" err="1" smtClean="0"/>
              <a:t>Jono</a:t>
            </a:r>
            <a:endParaRPr lang="en-AU" dirty="0" smtClean="0"/>
          </a:p>
        </p:txBody>
      </p:sp>
      <p:pic>
        <p:nvPicPr>
          <p:cNvPr id="4" name="Picture 4" descr="C:\Users\u87672\Desktop\g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7" y="188640"/>
            <a:ext cx="1266939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7" y="227329"/>
            <a:ext cx="1418616" cy="753399"/>
          </a:xfrm>
          <a:prstGeom prst="rect">
            <a:avLst/>
          </a:prstGeom>
        </p:spPr>
      </p:pic>
      <p:pic>
        <p:nvPicPr>
          <p:cNvPr id="6" name="656F1D4E-9249-4C65-8632-344819C24BFF" descr="4FF272CE-4E3F-443C-B2D7-0A9EF87CE345@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3" y="116632"/>
            <a:ext cx="1032361" cy="10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48993"/>
            <a:ext cx="8229600" cy="767839"/>
          </a:xfrm>
        </p:spPr>
        <p:txBody>
          <a:bodyPr/>
          <a:lstStyle/>
          <a:p>
            <a:pPr algn="l"/>
            <a:r>
              <a:rPr lang="en-AU" dirty="0" smtClean="0"/>
              <a:t>Local Area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1988840"/>
            <a:ext cx="8229600" cy="4648596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Narrabundah Shops [C]</a:t>
            </a:r>
          </a:p>
          <a:p>
            <a:pPr lvl="1"/>
            <a:r>
              <a:rPr lang="en-AU" dirty="0" smtClean="0"/>
              <a:t>Walking distance</a:t>
            </a:r>
          </a:p>
          <a:p>
            <a:pPr lvl="1"/>
            <a:r>
              <a:rPr lang="en-AU" dirty="0" smtClean="0"/>
              <a:t>Chemist</a:t>
            </a:r>
          </a:p>
          <a:p>
            <a:pPr lvl="1"/>
            <a:r>
              <a:rPr lang="en-AU" dirty="0" smtClean="0"/>
              <a:t>Small supermarket</a:t>
            </a:r>
          </a:p>
          <a:p>
            <a:pPr lvl="1"/>
            <a:r>
              <a:rPr lang="en-AU" dirty="0" smtClean="0"/>
              <a:t>Restaurants - XO, La Cantina</a:t>
            </a:r>
          </a:p>
          <a:p>
            <a:r>
              <a:rPr lang="en-AU" dirty="0"/>
              <a:t>Griffith </a:t>
            </a:r>
            <a:r>
              <a:rPr lang="en-AU" dirty="0" smtClean="0"/>
              <a:t>Shops [D]</a:t>
            </a:r>
            <a:endParaRPr lang="en-AU" dirty="0"/>
          </a:p>
          <a:p>
            <a:pPr lvl="1"/>
            <a:r>
              <a:rPr lang="en-AU" dirty="0"/>
              <a:t>Griffith Vietnamese</a:t>
            </a:r>
          </a:p>
          <a:p>
            <a:pPr lvl="1"/>
            <a:r>
              <a:rPr lang="en-AU" dirty="0"/>
              <a:t>Gryphons (Pub)</a:t>
            </a:r>
          </a:p>
          <a:p>
            <a:r>
              <a:rPr lang="en-AU" dirty="0" smtClean="0"/>
              <a:t>Kingston Shops [E]</a:t>
            </a:r>
          </a:p>
          <a:p>
            <a:r>
              <a:rPr lang="en-AU" dirty="0" smtClean="0"/>
              <a:t>Kingston Foreshore [F]</a:t>
            </a:r>
          </a:p>
          <a:p>
            <a:pPr lvl="1"/>
            <a:r>
              <a:rPr lang="en-AU" dirty="0" smtClean="0"/>
              <a:t>Many places (tonight)</a:t>
            </a:r>
          </a:p>
          <a:p>
            <a:r>
              <a:rPr lang="en-AU" dirty="0" smtClean="0"/>
              <a:t>Kingston </a:t>
            </a:r>
            <a:r>
              <a:rPr lang="en-AU" dirty="0"/>
              <a:t>Hotel (Pub</a:t>
            </a:r>
            <a:r>
              <a:rPr lang="en-AU" dirty="0" smtClean="0"/>
              <a:t>) [G]</a:t>
            </a:r>
            <a:endParaRPr lang="en-AU" dirty="0"/>
          </a:p>
          <a:p>
            <a:r>
              <a:rPr lang="en-AU" dirty="0" smtClean="0"/>
              <a:t>Lake Area</a:t>
            </a:r>
          </a:p>
          <a:p>
            <a:pPr lvl="1"/>
            <a:r>
              <a:rPr lang="en-AU" dirty="0" smtClean="0"/>
              <a:t>Jogging/Walking</a:t>
            </a:r>
          </a:p>
        </p:txBody>
      </p:sp>
      <p:pic>
        <p:nvPicPr>
          <p:cNvPr id="4" name="Picture 4" descr="C:\Users\u87672\Desktop\g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7" y="188640"/>
            <a:ext cx="1266939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7" y="227329"/>
            <a:ext cx="1418616" cy="753399"/>
          </a:xfrm>
          <a:prstGeom prst="rect">
            <a:avLst/>
          </a:prstGeom>
        </p:spPr>
      </p:pic>
      <p:pic>
        <p:nvPicPr>
          <p:cNvPr id="6" name="656F1D4E-9249-4C65-8632-344819C24BFF" descr="4FF272CE-4E3F-443C-B2D7-0A9EF87CE345@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9" y="116632"/>
            <a:ext cx="1032361" cy="10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94" y="1700807"/>
            <a:ext cx="4693445" cy="493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48993"/>
            <a:ext cx="8229600" cy="767839"/>
          </a:xfrm>
        </p:spPr>
        <p:txBody>
          <a:bodyPr/>
          <a:lstStyle/>
          <a:p>
            <a:pPr algn="l"/>
            <a:r>
              <a:rPr lang="en-AU" dirty="0" smtClean="0"/>
              <a:t>City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1988840"/>
            <a:ext cx="8229600" cy="4648596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Lonsdale Street [A]</a:t>
            </a:r>
          </a:p>
          <a:p>
            <a:pPr lvl="1"/>
            <a:r>
              <a:rPr lang="en-AU" dirty="0" smtClean="0"/>
              <a:t>Restaurants (Lots)</a:t>
            </a:r>
          </a:p>
          <a:p>
            <a:pPr lvl="1"/>
            <a:r>
              <a:rPr lang="en-AU" dirty="0" smtClean="0"/>
              <a:t>Quirky Shops</a:t>
            </a:r>
          </a:p>
          <a:p>
            <a:pPr lvl="1"/>
            <a:r>
              <a:rPr lang="en-AU" dirty="0" err="1" smtClean="0"/>
              <a:t>Bentspoke</a:t>
            </a:r>
            <a:r>
              <a:rPr lang="en-AU" dirty="0" smtClean="0"/>
              <a:t> Brewery</a:t>
            </a:r>
          </a:p>
          <a:p>
            <a:pPr lvl="1"/>
            <a:r>
              <a:rPr lang="en-AU" dirty="0" smtClean="0"/>
              <a:t>Wear Your Beard</a:t>
            </a:r>
          </a:p>
          <a:p>
            <a:r>
              <a:rPr lang="en-AU" dirty="0" smtClean="0"/>
              <a:t>New Action</a:t>
            </a:r>
          </a:p>
          <a:p>
            <a:pPr lvl="1"/>
            <a:r>
              <a:rPr lang="en-AU" dirty="0" smtClean="0"/>
              <a:t>Restaurants</a:t>
            </a:r>
          </a:p>
          <a:p>
            <a:r>
              <a:rPr lang="en-AU" dirty="0" smtClean="0"/>
              <a:t>Canberra Centre</a:t>
            </a:r>
          </a:p>
          <a:p>
            <a:pPr lvl="1"/>
            <a:r>
              <a:rPr lang="en-AU" dirty="0" smtClean="0"/>
              <a:t>Big Mall</a:t>
            </a:r>
            <a:endParaRPr lang="en-AU" dirty="0"/>
          </a:p>
        </p:txBody>
      </p:sp>
      <p:pic>
        <p:nvPicPr>
          <p:cNvPr id="4" name="Picture 4" descr="C:\Users\u87672\Desktop\g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7" y="188640"/>
            <a:ext cx="1266939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7" y="227329"/>
            <a:ext cx="1418616" cy="753399"/>
          </a:xfrm>
          <a:prstGeom prst="rect">
            <a:avLst/>
          </a:prstGeom>
        </p:spPr>
      </p:pic>
      <p:pic>
        <p:nvPicPr>
          <p:cNvPr id="6" name="656F1D4E-9249-4C65-8632-344819C24BFF" descr="4FF272CE-4E3F-443C-B2D7-0A9EF87CE345@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9" y="116632"/>
            <a:ext cx="1032361" cy="10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https://webmail.ga.gov.au/owa/service.svc/s/GetFileAttachment?id=AAMkADI5MmJiN2ExLTYyYjYtNDc4NC1iYzlkLTEzOTg0NjJiNzRjMABGAAAAAADeqN8nq4ckTLIXdzQnbd%2FEBwCbKWL0k9F%2FT4GpIRsfnFb7AAAD%2BCOKAABCL5cjedRjSqbs0YJ8JeqLAABCOTWLAAABEgAQADUBmmlOVblInOrtQc2TyeM%3D&amp;X-OWA-CANARY=T4C6RfZBUkqQWgULFROQstqXu-PRStMIznpT7Z3Y8RfKFkdSKMIlhJdRgb6KPptBnxvjotjuzl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https://webmail.ga.gov.au/owa/service.svc/s/GetFileAttachment?id=AAMkADI5MmJiN2ExLTYyYjYtNDc4NC1iYzlkLTEzOTg0NjJiNzRjMABGAAAAAADeqN8nq4ckTLIXdzQnbd%2FEBwCbKWL0k9F%2FT4GpIRsfnFb7AAAD%2BCOKAABCL5cjedRjSqbs0YJ8JeqLAABCOTWLAAABEgAQADUBmmlOVblInOrtQc2TyeM%3D&amp;X-OWA-CANARY=T4C6RfZBUkqQWgULFROQstqXu-PRStMIznpT7Z3Y8RfKFkdSKMIlhJdRgb6KPptBnxvjotjuzl8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46" y="2852936"/>
            <a:ext cx="4654856" cy="369778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24128" y="4005064"/>
            <a:ext cx="70944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6433574" y="4365104"/>
            <a:ext cx="37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778" y="607684"/>
            <a:ext cx="2315592" cy="215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6433574" y="1268760"/>
            <a:ext cx="0" cy="1800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48993"/>
            <a:ext cx="8229600" cy="767839"/>
          </a:xfrm>
        </p:spPr>
        <p:txBody>
          <a:bodyPr/>
          <a:lstStyle/>
          <a:p>
            <a:pPr algn="l"/>
            <a:r>
              <a:rPr lang="en-AU" dirty="0" smtClean="0"/>
              <a:t>To Do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27" y="1916832"/>
            <a:ext cx="4197152" cy="4648596"/>
          </a:xfrm>
        </p:spPr>
        <p:txBody>
          <a:bodyPr>
            <a:normAutofit/>
          </a:bodyPr>
          <a:lstStyle/>
          <a:p>
            <a:r>
              <a:rPr lang="en-AU" dirty="0" smtClean="0"/>
              <a:t>National Gallery</a:t>
            </a:r>
          </a:p>
          <a:p>
            <a:r>
              <a:rPr lang="en-AU" dirty="0" smtClean="0"/>
              <a:t>Portrait Gallery</a:t>
            </a:r>
          </a:p>
          <a:p>
            <a:r>
              <a:rPr lang="en-AU" dirty="0" smtClean="0"/>
              <a:t>National Museum</a:t>
            </a:r>
          </a:p>
          <a:p>
            <a:r>
              <a:rPr lang="en-AU" dirty="0" smtClean="0"/>
              <a:t>Australian War Memorial</a:t>
            </a:r>
          </a:p>
          <a:p>
            <a:r>
              <a:rPr lang="en-AU" dirty="0" smtClean="0"/>
              <a:t>Museum of Australian Democracy</a:t>
            </a:r>
          </a:p>
          <a:p>
            <a:r>
              <a:rPr lang="en-AU" dirty="0" smtClean="0"/>
              <a:t>Parliament House</a:t>
            </a:r>
          </a:p>
        </p:txBody>
      </p:sp>
      <p:pic>
        <p:nvPicPr>
          <p:cNvPr id="4" name="Picture 4" descr="C:\Users\u87672\Desktop\g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77" y="188640"/>
            <a:ext cx="1266939" cy="8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7" y="227329"/>
            <a:ext cx="1418616" cy="753399"/>
          </a:xfrm>
          <a:prstGeom prst="rect">
            <a:avLst/>
          </a:prstGeom>
        </p:spPr>
      </p:pic>
      <p:pic>
        <p:nvPicPr>
          <p:cNvPr id="6" name="656F1D4E-9249-4C65-8632-344819C24BFF" descr="4FF272CE-4E3F-443C-B2D7-0A9EF87CE345@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9" y="116632"/>
            <a:ext cx="1032361" cy="10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https://webmail.ga.gov.au/owa/service.svc/s/GetFileAttachment?id=AAMkADI5MmJiN2ExLTYyYjYtNDc4NC1iYzlkLTEzOTg0NjJiNzRjMABGAAAAAADeqN8nq4ckTLIXdzQnbd%2FEBwCbKWL0k9F%2FT4GpIRsfnFb7AAAD%2BCOKAABCL5cjedRjSqbs0YJ8JeqLAABCOTWLAAABEgAQADUBmmlOVblInOrtQc2TyeM%3D&amp;X-OWA-CANARY=T4C6RfZBUkqQWgULFROQstqXu-PRStMIznpT7Z3Y8RfKFkdSKMIlhJdRgb6KPptBnxvjotjuzl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https://webmail.ga.gov.au/owa/service.svc/s/GetFileAttachment?id=AAMkADI5MmJiN2ExLTYyYjYtNDc4NC1iYzlkLTEzOTg0NjJiNzRjMABGAAAAAADeqN8nq4ckTLIXdzQnbd%2FEBwCbKWL0k9F%2FT4GpIRsfnFb7AAAD%2BCOKAABCL5cjedRjSqbs0YJ8JeqLAABCOTWLAAABEgAQADUBmmlOVblInOrtQc2TyeM%3D&amp;X-OWA-CANARY=T4C6RfZBUkqQWgULFROQstqXu-PRStMIznpT7Z3Y8RfKFkdSKMIlhJdRgb6KPptBnxvjotjuzl8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24" y="980728"/>
            <a:ext cx="42386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308304" y="2996952"/>
            <a:ext cx="11521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5 km Walk/Run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74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Transport Options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Walk</a:t>
            </a:r>
          </a:p>
          <a:p>
            <a:pPr lvl="1"/>
            <a:r>
              <a:rPr lang="en-AU" dirty="0" smtClean="0"/>
              <a:t>Bit of a hike to some places</a:t>
            </a:r>
          </a:p>
          <a:p>
            <a:r>
              <a:rPr lang="en-AU" dirty="0" smtClean="0"/>
              <a:t>Taxi</a:t>
            </a:r>
          </a:p>
          <a:p>
            <a:r>
              <a:rPr lang="en-AU" dirty="0" smtClean="0"/>
              <a:t>Bus</a:t>
            </a:r>
          </a:p>
          <a:p>
            <a:pPr lvl="1"/>
            <a:r>
              <a:rPr lang="en-AU" dirty="0" smtClean="0"/>
              <a:t>If desperate</a:t>
            </a:r>
          </a:p>
          <a:p>
            <a:r>
              <a:rPr lang="en-AU" dirty="0" smtClean="0"/>
              <a:t>Ask us </a:t>
            </a:r>
            <a:r>
              <a:rPr lang="en-AU" dirty="0" smtClean="0">
                <a:sym typeface="Wingdings" panose="05000000000000000000" pitchFamily="2" charset="2"/>
              </a:rPr>
              <a:t>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45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588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WGISS-41 and WGCV-40  Logistics Information</vt:lpstr>
      <vt:lpstr>Welcome to Geoscience Australia</vt:lpstr>
      <vt:lpstr>PowerPoint Presentation</vt:lpstr>
      <vt:lpstr>WiFi </vt:lpstr>
      <vt:lpstr>On-Site</vt:lpstr>
      <vt:lpstr>Local Area</vt:lpstr>
      <vt:lpstr>City</vt:lpstr>
      <vt:lpstr>To Do</vt:lpstr>
      <vt:lpstr>Transport Options</vt:lpstr>
      <vt:lpstr>Week At A Glance</vt:lpstr>
      <vt:lpstr> </vt:lpstr>
      <vt:lpstr> </vt:lpstr>
      <vt:lpstr> </vt:lpstr>
      <vt:lpstr> </vt:lpstr>
      <vt:lpstr> </vt:lpstr>
    </vt:vector>
  </TitlesOfParts>
  <Company>Geoscience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Delegates to:  WGISS-41 and WGCV-40 </dc:title>
  <dc:creator>Geoscience Australia</dc:creator>
  <cp:lastModifiedBy>Ross Jonathon</cp:lastModifiedBy>
  <cp:revision>26</cp:revision>
  <dcterms:created xsi:type="dcterms:W3CDTF">2016-01-19T21:51:48Z</dcterms:created>
  <dcterms:modified xsi:type="dcterms:W3CDTF">2016-03-15T01:40:43Z</dcterms:modified>
</cp:coreProperties>
</file>