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45"/>
  </p:notesMasterIdLst>
  <p:handoutMasterIdLst>
    <p:handoutMasterId r:id="rId46"/>
  </p:handoutMasterIdLst>
  <p:sldIdLst>
    <p:sldId id="256" r:id="rId2"/>
    <p:sldId id="454" r:id="rId3"/>
    <p:sldId id="602" r:id="rId4"/>
    <p:sldId id="601" r:id="rId5"/>
    <p:sldId id="455" r:id="rId6"/>
    <p:sldId id="445" r:id="rId7"/>
    <p:sldId id="600" r:id="rId8"/>
    <p:sldId id="472" r:id="rId9"/>
    <p:sldId id="577" r:id="rId10"/>
    <p:sldId id="579" r:id="rId11"/>
    <p:sldId id="580" r:id="rId12"/>
    <p:sldId id="581" r:id="rId13"/>
    <p:sldId id="582" r:id="rId14"/>
    <p:sldId id="583" r:id="rId15"/>
    <p:sldId id="584" r:id="rId16"/>
    <p:sldId id="506" r:id="rId17"/>
    <p:sldId id="450" r:id="rId18"/>
    <p:sldId id="554" r:id="rId19"/>
    <p:sldId id="585" r:id="rId20"/>
    <p:sldId id="586" r:id="rId21"/>
    <p:sldId id="587" r:id="rId22"/>
    <p:sldId id="588" r:id="rId23"/>
    <p:sldId id="589" r:id="rId24"/>
    <p:sldId id="603" r:id="rId25"/>
    <p:sldId id="524" r:id="rId26"/>
    <p:sldId id="507" r:id="rId27"/>
    <p:sldId id="590" r:id="rId28"/>
    <p:sldId id="591" r:id="rId29"/>
    <p:sldId id="592" r:id="rId30"/>
    <p:sldId id="597" r:id="rId31"/>
    <p:sldId id="598" r:id="rId32"/>
    <p:sldId id="599" r:id="rId33"/>
    <p:sldId id="594" r:id="rId34"/>
    <p:sldId id="596" r:id="rId35"/>
    <p:sldId id="604" r:id="rId36"/>
    <p:sldId id="605" r:id="rId37"/>
    <p:sldId id="595" r:id="rId38"/>
    <p:sldId id="453" r:id="rId39"/>
    <p:sldId id="508" r:id="rId40"/>
    <p:sldId id="573" r:id="rId41"/>
    <p:sldId id="574" r:id="rId42"/>
    <p:sldId id="593" r:id="rId43"/>
    <p:sldId id="550" r:id="rId44"/>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Iolanda Maggio" initials="IM" lastIdx="6"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4A"/>
    <a:srgbClr val="FDC82F"/>
    <a:srgbClr val="E37222"/>
    <a:srgbClr val="99CF64"/>
    <a:srgbClr val="9CCF1F"/>
    <a:srgbClr val="00CF00"/>
    <a:srgbClr val="0098DB"/>
    <a:srgbClr val="00549F"/>
    <a:srgbClr val="00338D"/>
    <a:srgbClr val="D0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1" autoAdjust="0"/>
    <p:restoredTop sz="84982" autoAdjust="0"/>
  </p:normalViewPr>
  <p:slideViewPr>
    <p:cSldViewPr snapToGrid="0">
      <p:cViewPr varScale="1">
        <p:scale>
          <a:sx n="130" d="100"/>
          <a:sy n="130" d="100"/>
        </p:scale>
        <p:origin x="-2784"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9C7C3-D63B-3D42-B405-D24BBA25FFED}"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0FE6D64A-FE92-6040-8B4B-927C1BB9F47E}">
      <dgm:prSet phldrT="[Text]"/>
      <dgm:spPr>
        <a:gradFill flip="none" rotWithShape="1">
          <a:gsLst>
            <a:gs pos="9000">
              <a:schemeClr val="tx2">
                <a:lumMod val="20000"/>
                <a:lumOff val="80000"/>
              </a:schemeClr>
            </a:gs>
            <a:gs pos="0">
              <a:schemeClr val="tx2">
                <a:lumMod val="60000"/>
                <a:lumOff val="40000"/>
              </a:schemeClr>
            </a:gs>
          </a:gsLst>
          <a:lin ang="0" scaled="1"/>
          <a:tileRect/>
        </a:gradFill>
      </dgm:spPr>
      <dgm:t>
        <a:bodyPr/>
        <a:lstStyle/>
        <a:p>
          <a:r>
            <a:rPr lang="en-US" altLang="ja-JP" dirty="0" smtClean="0">
              <a:solidFill>
                <a:srgbClr val="4F6228"/>
              </a:solidFill>
            </a:rPr>
            <a:t>Define and maintain the GCI evolution strategy and architecture based on documented and emerging user requirements, and analysis of evolving landscape in technology and production/consumption of EO data products and services. </a:t>
          </a:r>
          <a:endParaRPr lang="en-US" dirty="0">
            <a:solidFill>
              <a:srgbClr val="4F6228"/>
            </a:solidFill>
          </a:endParaRPr>
        </a:p>
      </dgm:t>
    </dgm:pt>
    <dgm:pt modelId="{D853179B-DF6E-E74E-B67D-A6763419F25A}" type="parTrans" cxnId="{087FBD01-D2F2-C241-8B43-B55682D163CB}">
      <dgm:prSet/>
      <dgm:spPr/>
      <dgm:t>
        <a:bodyPr/>
        <a:lstStyle/>
        <a:p>
          <a:endParaRPr lang="en-US"/>
        </a:p>
      </dgm:t>
    </dgm:pt>
    <dgm:pt modelId="{E817CE19-E4F4-BA42-A38D-E2EDA751CFED}" type="sibTrans" cxnId="{087FBD01-D2F2-C241-8B43-B55682D163CB}">
      <dgm:prSet/>
      <dgm:spPr/>
      <dgm:t>
        <a:bodyPr/>
        <a:lstStyle/>
        <a:p>
          <a:endParaRPr lang="en-US"/>
        </a:p>
      </dgm:t>
    </dgm:pt>
    <dgm:pt modelId="{A9E4AC95-154B-2C42-AFC5-FF2966C65C82}">
      <dgm:prSet phldrT="[Text]"/>
      <dgm:spPr>
        <a:gradFill flip="none" rotWithShape="1">
          <a:gsLst>
            <a:gs pos="9000">
              <a:schemeClr val="tx2">
                <a:lumMod val="20000"/>
                <a:lumOff val="80000"/>
              </a:schemeClr>
            </a:gs>
            <a:gs pos="0">
              <a:schemeClr val="tx2">
                <a:lumMod val="60000"/>
                <a:lumOff val="40000"/>
              </a:schemeClr>
            </a:gs>
          </a:gsLst>
          <a:lin ang="0" scaled="1"/>
          <a:tileRect/>
        </a:gradFill>
      </dgm:spPr>
      <dgm:t>
        <a:bodyPr/>
        <a:lstStyle/>
        <a:p>
          <a:r>
            <a:rPr lang="en-US" altLang="ja-JP" dirty="0" smtClean="0">
              <a:solidFill>
                <a:srgbClr val="4F6228"/>
              </a:solidFill>
            </a:rPr>
            <a:t>Undertake R&amp;D activities, in collaboration with public, private, and voluntary sectors, to develop and test new functionalities, solutions, and components needed to support the achievement of GEO Strategic Plan objectives and user needs. </a:t>
          </a:r>
          <a:endParaRPr lang="en-US" dirty="0">
            <a:solidFill>
              <a:srgbClr val="4F6228"/>
            </a:solidFill>
          </a:endParaRPr>
        </a:p>
      </dgm:t>
    </dgm:pt>
    <dgm:pt modelId="{3B3C566B-C6FE-A945-B9FB-93B1F82FF30F}" type="parTrans" cxnId="{41A9046C-0211-FA46-9D9A-2DC9D9F13914}">
      <dgm:prSet/>
      <dgm:spPr/>
      <dgm:t>
        <a:bodyPr/>
        <a:lstStyle/>
        <a:p>
          <a:endParaRPr lang="en-US"/>
        </a:p>
      </dgm:t>
    </dgm:pt>
    <dgm:pt modelId="{3151BD85-B7C8-7C4B-A661-DEDBCF53E957}" type="sibTrans" cxnId="{41A9046C-0211-FA46-9D9A-2DC9D9F13914}">
      <dgm:prSet/>
      <dgm:spPr/>
      <dgm:t>
        <a:bodyPr/>
        <a:lstStyle/>
        <a:p>
          <a:endParaRPr lang="en-US"/>
        </a:p>
      </dgm:t>
    </dgm:pt>
    <dgm:pt modelId="{A464312D-1E83-E548-81F5-BC61070DEFDF}">
      <dgm:prSet phldrT="[Text]"/>
      <dgm:spPr>
        <a:gradFill flip="none" rotWithShape="1">
          <a:gsLst>
            <a:gs pos="9000">
              <a:schemeClr val="tx2">
                <a:lumMod val="20000"/>
                <a:lumOff val="80000"/>
              </a:schemeClr>
            </a:gs>
            <a:gs pos="0">
              <a:schemeClr val="tx2">
                <a:lumMod val="60000"/>
                <a:lumOff val="40000"/>
              </a:schemeClr>
            </a:gs>
          </a:gsLst>
          <a:lin ang="0" scaled="1"/>
          <a:tileRect/>
        </a:gradFill>
      </dgm:spPr>
      <dgm:t>
        <a:bodyPr/>
        <a:lstStyle/>
        <a:p>
          <a:r>
            <a:rPr lang="en-US" altLang="ja-JP" dirty="0" smtClean="0">
              <a:solidFill>
                <a:srgbClr val="4F6228"/>
              </a:solidFill>
            </a:rPr>
            <a:t>Develop documentation and training material needed to support transition from development to operations of identified new components and solutions.</a:t>
          </a:r>
          <a:endParaRPr lang="en-US" dirty="0">
            <a:solidFill>
              <a:srgbClr val="4F6228"/>
            </a:solidFill>
          </a:endParaRPr>
        </a:p>
      </dgm:t>
    </dgm:pt>
    <dgm:pt modelId="{9E153AAD-C0DD-DD48-8BC3-C8BB040B4238}" type="parTrans" cxnId="{8D6D1E87-FA40-B64A-BDB4-7853BBBEABF2}">
      <dgm:prSet/>
      <dgm:spPr/>
      <dgm:t>
        <a:bodyPr/>
        <a:lstStyle/>
        <a:p>
          <a:endParaRPr lang="en-US"/>
        </a:p>
      </dgm:t>
    </dgm:pt>
    <dgm:pt modelId="{3380811A-63F0-9440-8CB9-06EDFD3D0F41}" type="sibTrans" cxnId="{8D6D1E87-FA40-B64A-BDB4-7853BBBEABF2}">
      <dgm:prSet/>
      <dgm:spPr/>
      <dgm:t>
        <a:bodyPr/>
        <a:lstStyle/>
        <a:p>
          <a:endParaRPr lang="en-US"/>
        </a:p>
      </dgm:t>
    </dgm:pt>
    <dgm:pt modelId="{75F24068-C1DD-DF43-9693-25274B2C67B7}">
      <dgm:prSet phldrT="[Text]"/>
      <dgm:spPr>
        <a:gradFill rotWithShape="0">
          <a:gsLst>
            <a:gs pos="0">
              <a:schemeClr val="tx2">
                <a:lumMod val="50000"/>
              </a:schemeClr>
            </a:gs>
            <a:gs pos="100000">
              <a:schemeClr val="tx2">
                <a:lumMod val="60000"/>
                <a:lumOff val="40000"/>
              </a:schemeClr>
            </a:gs>
          </a:gsLst>
          <a:lin ang="4860000" scaled="0"/>
        </a:gradFill>
      </dgm:spPr>
      <dgm:t>
        <a:bodyPr/>
        <a:lstStyle/>
        <a:p>
          <a:r>
            <a:rPr lang="en-US" dirty="0" smtClean="0"/>
            <a:t>GD07 – GCI Development</a:t>
          </a:r>
          <a:endParaRPr lang="en-US" dirty="0"/>
        </a:p>
      </dgm:t>
    </dgm:pt>
    <dgm:pt modelId="{436813E2-B004-534E-A69F-1D83FC404B42}" type="parTrans" cxnId="{F6A1A537-DB9D-2C49-8850-2ABA9DBA0388}">
      <dgm:prSet/>
      <dgm:spPr/>
      <dgm:t>
        <a:bodyPr/>
        <a:lstStyle/>
        <a:p>
          <a:endParaRPr lang="en-US"/>
        </a:p>
      </dgm:t>
    </dgm:pt>
    <dgm:pt modelId="{E3CFD59C-4063-B842-AEB7-CC1EA5240F7A}" type="sibTrans" cxnId="{F6A1A537-DB9D-2C49-8850-2ABA9DBA0388}">
      <dgm:prSet/>
      <dgm:spPr/>
      <dgm:t>
        <a:bodyPr/>
        <a:lstStyle/>
        <a:p>
          <a:endParaRPr lang="en-US"/>
        </a:p>
      </dgm:t>
    </dgm:pt>
    <dgm:pt modelId="{BA6097F7-E583-B342-AFA3-C256F06A4274}" type="pres">
      <dgm:prSet presAssocID="{7F29C7C3-D63B-3D42-B405-D24BBA25FFED}" presName="hierChild1" presStyleCnt="0">
        <dgm:presLayoutVars>
          <dgm:orgChart val="1"/>
          <dgm:chPref val="1"/>
          <dgm:dir/>
          <dgm:animOne val="branch"/>
          <dgm:animLvl val="lvl"/>
          <dgm:resizeHandles/>
        </dgm:presLayoutVars>
      </dgm:prSet>
      <dgm:spPr/>
      <dgm:t>
        <a:bodyPr/>
        <a:lstStyle/>
        <a:p>
          <a:endParaRPr lang="en-US"/>
        </a:p>
      </dgm:t>
    </dgm:pt>
    <dgm:pt modelId="{968A079A-6A0F-EB43-869C-C4EBE10164D0}" type="pres">
      <dgm:prSet presAssocID="{75F24068-C1DD-DF43-9693-25274B2C67B7}" presName="hierRoot1" presStyleCnt="0">
        <dgm:presLayoutVars>
          <dgm:hierBranch val="init"/>
        </dgm:presLayoutVars>
      </dgm:prSet>
      <dgm:spPr/>
    </dgm:pt>
    <dgm:pt modelId="{9037E2C9-5463-A64B-8ECA-A00128B6C8C7}" type="pres">
      <dgm:prSet presAssocID="{75F24068-C1DD-DF43-9693-25274B2C67B7}" presName="rootComposite1" presStyleCnt="0"/>
      <dgm:spPr/>
    </dgm:pt>
    <dgm:pt modelId="{F1936A57-FCBB-8A4F-B6F8-D612C5C76345}" type="pres">
      <dgm:prSet presAssocID="{75F24068-C1DD-DF43-9693-25274B2C67B7}" presName="rootText1" presStyleLbl="node0" presStyleIdx="0" presStyleCnt="1" custScaleX="43205">
        <dgm:presLayoutVars>
          <dgm:chPref val="3"/>
        </dgm:presLayoutVars>
      </dgm:prSet>
      <dgm:spPr/>
      <dgm:t>
        <a:bodyPr/>
        <a:lstStyle/>
        <a:p>
          <a:endParaRPr lang="en-US"/>
        </a:p>
      </dgm:t>
    </dgm:pt>
    <dgm:pt modelId="{8FE373CE-8D50-C845-9628-4199F58B7D84}" type="pres">
      <dgm:prSet presAssocID="{75F24068-C1DD-DF43-9693-25274B2C67B7}" presName="rootConnector1" presStyleLbl="node1" presStyleIdx="0" presStyleCnt="0"/>
      <dgm:spPr/>
      <dgm:t>
        <a:bodyPr/>
        <a:lstStyle/>
        <a:p>
          <a:endParaRPr lang="en-US"/>
        </a:p>
      </dgm:t>
    </dgm:pt>
    <dgm:pt modelId="{277090D4-E60C-424F-902D-F19615E10AD7}" type="pres">
      <dgm:prSet presAssocID="{75F24068-C1DD-DF43-9693-25274B2C67B7}" presName="hierChild2" presStyleCnt="0"/>
      <dgm:spPr/>
    </dgm:pt>
    <dgm:pt modelId="{A77B645A-63F3-DF4D-9FDA-79C2710CBF0A}" type="pres">
      <dgm:prSet presAssocID="{D853179B-DF6E-E74E-B67D-A6763419F25A}" presName="Name64" presStyleLbl="parChTrans1D2" presStyleIdx="0" presStyleCnt="3"/>
      <dgm:spPr/>
      <dgm:t>
        <a:bodyPr/>
        <a:lstStyle/>
        <a:p>
          <a:endParaRPr lang="en-US"/>
        </a:p>
      </dgm:t>
    </dgm:pt>
    <dgm:pt modelId="{19793B04-B35B-E848-B337-9330DF4178FB}" type="pres">
      <dgm:prSet presAssocID="{0FE6D64A-FE92-6040-8B4B-927C1BB9F47E}" presName="hierRoot2" presStyleCnt="0">
        <dgm:presLayoutVars>
          <dgm:hierBranch val="init"/>
        </dgm:presLayoutVars>
      </dgm:prSet>
      <dgm:spPr/>
    </dgm:pt>
    <dgm:pt modelId="{78CB5085-F7E8-974D-BA6C-F96136FC75D9}" type="pres">
      <dgm:prSet presAssocID="{0FE6D64A-FE92-6040-8B4B-927C1BB9F47E}" presName="rootComposite" presStyleCnt="0"/>
      <dgm:spPr/>
    </dgm:pt>
    <dgm:pt modelId="{7444062E-EB6E-7046-B9AE-7766E5B700EE}" type="pres">
      <dgm:prSet presAssocID="{0FE6D64A-FE92-6040-8B4B-927C1BB9F47E}" presName="rootText" presStyleLbl="node2" presStyleIdx="0" presStyleCnt="3" custScaleX="159134">
        <dgm:presLayoutVars>
          <dgm:chPref val="3"/>
        </dgm:presLayoutVars>
      </dgm:prSet>
      <dgm:spPr/>
      <dgm:t>
        <a:bodyPr/>
        <a:lstStyle/>
        <a:p>
          <a:endParaRPr lang="en-US"/>
        </a:p>
      </dgm:t>
    </dgm:pt>
    <dgm:pt modelId="{A18B44B4-6EBB-2D4B-B58B-9AB969F7A9B0}" type="pres">
      <dgm:prSet presAssocID="{0FE6D64A-FE92-6040-8B4B-927C1BB9F47E}" presName="rootConnector" presStyleLbl="node2" presStyleIdx="0" presStyleCnt="3"/>
      <dgm:spPr/>
      <dgm:t>
        <a:bodyPr/>
        <a:lstStyle/>
        <a:p>
          <a:endParaRPr lang="en-US"/>
        </a:p>
      </dgm:t>
    </dgm:pt>
    <dgm:pt modelId="{51747471-F982-1546-B342-B00C5F6ECB55}" type="pres">
      <dgm:prSet presAssocID="{0FE6D64A-FE92-6040-8B4B-927C1BB9F47E}" presName="hierChild4" presStyleCnt="0"/>
      <dgm:spPr/>
    </dgm:pt>
    <dgm:pt modelId="{AC3C96B5-7E45-A349-B209-4C581B982D5E}" type="pres">
      <dgm:prSet presAssocID="{0FE6D64A-FE92-6040-8B4B-927C1BB9F47E}" presName="hierChild5" presStyleCnt="0"/>
      <dgm:spPr/>
    </dgm:pt>
    <dgm:pt modelId="{7F0ED8AF-990E-C140-8CDF-39D61844D65C}" type="pres">
      <dgm:prSet presAssocID="{3B3C566B-C6FE-A945-B9FB-93B1F82FF30F}" presName="Name64" presStyleLbl="parChTrans1D2" presStyleIdx="1" presStyleCnt="3"/>
      <dgm:spPr/>
      <dgm:t>
        <a:bodyPr/>
        <a:lstStyle/>
        <a:p>
          <a:endParaRPr lang="en-US"/>
        </a:p>
      </dgm:t>
    </dgm:pt>
    <dgm:pt modelId="{43C4AB64-336E-8C4F-AA64-F13544067001}" type="pres">
      <dgm:prSet presAssocID="{A9E4AC95-154B-2C42-AFC5-FF2966C65C82}" presName="hierRoot2" presStyleCnt="0">
        <dgm:presLayoutVars>
          <dgm:hierBranch val="init"/>
        </dgm:presLayoutVars>
      </dgm:prSet>
      <dgm:spPr/>
    </dgm:pt>
    <dgm:pt modelId="{F63B221F-B403-2749-9C01-EE67C20AD940}" type="pres">
      <dgm:prSet presAssocID="{A9E4AC95-154B-2C42-AFC5-FF2966C65C82}" presName="rootComposite" presStyleCnt="0"/>
      <dgm:spPr/>
    </dgm:pt>
    <dgm:pt modelId="{5A75A06A-D0C9-DB4E-9812-736B54427786}" type="pres">
      <dgm:prSet presAssocID="{A9E4AC95-154B-2C42-AFC5-FF2966C65C82}" presName="rootText" presStyleLbl="node2" presStyleIdx="1" presStyleCnt="3" custScaleX="159134">
        <dgm:presLayoutVars>
          <dgm:chPref val="3"/>
        </dgm:presLayoutVars>
      </dgm:prSet>
      <dgm:spPr/>
      <dgm:t>
        <a:bodyPr/>
        <a:lstStyle/>
        <a:p>
          <a:endParaRPr lang="en-US"/>
        </a:p>
      </dgm:t>
    </dgm:pt>
    <dgm:pt modelId="{C6D98055-2F21-9D48-BA08-4D7D938B6F35}" type="pres">
      <dgm:prSet presAssocID="{A9E4AC95-154B-2C42-AFC5-FF2966C65C82}" presName="rootConnector" presStyleLbl="node2" presStyleIdx="1" presStyleCnt="3"/>
      <dgm:spPr/>
      <dgm:t>
        <a:bodyPr/>
        <a:lstStyle/>
        <a:p>
          <a:endParaRPr lang="en-US"/>
        </a:p>
      </dgm:t>
    </dgm:pt>
    <dgm:pt modelId="{A3B77BAC-58EB-D84B-A520-6CDD0D080E91}" type="pres">
      <dgm:prSet presAssocID="{A9E4AC95-154B-2C42-AFC5-FF2966C65C82}" presName="hierChild4" presStyleCnt="0"/>
      <dgm:spPr/>
    </dgm:pt>
    <dgm:pt modelId="{29015F41-E000-A14C-A9BA-E16B36E447EF}" type="pres">
      <dgm:prSet presAssocID="{A9E4AC95-154B-2C42-AFC5-FF2966C65C82}" presName="hierChild5" presStyleCnt="0"/>
      <dgm:spPr/>
    </dgm:pt>
    <dgm:pt modelId="{4CC4CD34-19EC-1A4E-8CE9-7DB46166CA6B}" type="pres">
      <dgm:prSet presAssocID="{9E153AAD-C0DD-DD48-8BC3-C8BB040B4238}" presName="Name64" presStyleLbl="parChTrans1D2" presStyleIdx="2" presStyleCnt="3"/>
      <dgm:spPr/>
      <dgm:t>
        <a:bodyPr/>
        <a:lstStyle/>
        <a:p>
          <a:endParaRPr lang="en-US"/>
        </a:p>
      </dgm:t>
    </dgm:pt>
    <dgm:pt modelId="{33E395C8-7146-5240-A4E2-411E10107371}" type="pres">
      <dgm:prSet presAssocID="{A464312D-1E83-E548-81F5-BC61070DEFDF}" presName="hierRoot2" presStyleCnt="0">
        <dgm:presLayoutVars>
          <dgm:hierBranch val="init"/>
        </dgm:presLayoutVars>
      </dgm:prSet>
      <dgm:spPr/>
    </dgm:pt>
    <dgm:pt modelId="{9C6D7817-139C-E14F-B34E-2268027DB3C7}" type="pres">
      <dgm:prSet presAssocID="{A464312D-1E83-E548-81F5-BC61070DEFDF}" presName="rootComposite" presStyleCnt="0"/>
      <dgm:spPr/>
    </dgm:pt>
    <dgm:pt modelId="{1FF6BD27-FDDB-4749-96F9-AFC2BAA3FE07}" type="pres">
      <dgm:prSet presAssocID="{A464312D-1E83-E548-81F5-BC61070DEFDF}" presName="rootText" presStyleLbl="node2" presStyleIdx="2" presStyleCnt="3" custScaleX="159134">
        <dgm:presLayoutVars>
          <dgm:chPref val="3"/>
        </dgm:presLayoutVars>
      </dgm:prSet>
      <dgm:spPr/>
      <dgm:t>
        <a:bodyPr/>
        <a:lstStyle/>
        <a:p>
          <a:endParaRPr lang="en-US"/>
        </a:p>
      </dgm:t>
    </dgm:pt>
    <dgm:pt modelId="{C540506E-CF1B-0045-9DBA-7453FEF0AB87}" type="pres">
      <dgm:prSet presAssocID="{A464312D-1E83-E548-81F5-BC61070DEFDF}" presName="rootConnector" presStyleLbl="node2" presStyleIdx="2" presStyleCnt="3"/>
      <dgm:spPr/>
      <dgm:t>
        <a:bodyPr/>
        <a:lstStyle/>
        <a:p>
          <a:endParaRPr lang="en-US"/>
        </a:p>
      </dgm:t>
    </dgm:pt>
    <dgm:pt modelId="{7492C3CB-12E8-5440-809C-DCA786D80679}" type="pres">
      <dgm:prSet presAssocID="{A464312D-1E83-E548-81F5-BC61070DEFDF}" presName="hierChild4" presStyleCnt="0"/>
      <dgm:spPr/>
    </dgm:pt>
    <dgm:pt modelId="{7F06545B-C52E-1744-84A3-AA7B3E9C484D}" type="pres">
      <dgm:prSet presAssocID="{A464312D-1E83-E548-81F5-BC61070DEFDF}" presName="hierChild5" presStyleCnt="0"/>
      <dgm:spPr/>
    </dgm:pt>
    <dgm:pt modelId="{676CB69A-DD3F-A143-B8DF-3A866AD31FDA}" type="pres">
      <dgm:prSet presAssocID="{75F24068-C1DD-DF43-9693-25274B2C67B7}" presName="hierChild3" presStyleCnt="0"/>
      <dgm:spPr/>
    </dgm:pt>
  </dgm:ptLst>
  <dgm:cxnLst>
    <dgm:cxn modelId="{76535648-0DA6-F04B-8C64-A2100C4FB2CC}" type="presOf" srcId="{0FE6D64A-FE92-6040-8B4B-927C1BB9F47E}" destId="{7444062E-EB6E-7046-B9AE-7766E5B700EE}" srcOrd="0" destOrd="0" presId="urn:microsoft.com/office/officeart/2009/3/layout/HorizontalOrganizationChart"/>
    <dgm:cxn modelId="{A975EE87-C0EB-BF4A-BF79-C110355740B5}" type="presOf" srcId="{D853179B-DF6E-E74E-B67D-A6763419F25A}" destId="{A77B645A-63F3-DF4D-9FDA-79C2710CBF0A}" srcOrd="0" destOrd="0" presId="urn:microsoft.com/office/officeart/2009/3/layout/HorizontalOrganizationChart"/>
    <dgm:cxn modelId="{3460648B-C610-064B-B9AF-F0746B9A6CBE}" type="presOf" srcId="{3B3C566B-C6FE-A945-B9FB-93B1F82FF30F}" destId="{7F0ED8AF-990E-C140-8CDF-39D61844D65C}" srcOrd="0" destOrd="0" presId="urn:microsoft.com/office/officeart/2009/3/layout/HorizontalOrganizationChart"/>
    <dgm:cxn modelId="{15ED8D6B-7D66-654A-B393-9C14352D70F8}" type="presOf" srcId="{75F24068-C1DD-DF43-9693-25274B2C67B7}" destId="{F1936A57-FCBB-8A4F-B6F8-D612C5C76345}" srcOrd="0" destOrd="0" presId="urn:microsoft.com/office/officeart/2009/3/layout/HorizontalOrganizationChart"/>
    <dgm:cxn modelId="{CA4538E7-34B6-2243-B8CF-788E9EC66EA1}" type="presOf" srcId="{7F29C7C3-D63B-3D42-B405-D24BBA25FFED}" destId="{BA6097F7-E583-B342-AFA3-C256F06A4274}" srcOrd="0" destOrd="0" presId="urn:microsoft.com/office/officeart/2009/3/layout/HorizontalOrganizationChart"/>
    <dgm:cxn modelId="{41A9046C-0211-FA46-9D9A-2DC9D9F13914}" srcId="{75F24068-C1DD-DF43-9693-25274B2C67B7}" destId="{A9E4AC95-154B-2C42-AFC5-FF2966C65C82}" srcOrd="1" destOrd="0" parTransId="{3B3C566B-C6FE-A945-B9FB-93B1F82FF30F}" sibTransId="{3151BD85-B7C8-7C4B-A661-DEDBCF53E957}"/>
    <dgm:cxn modelId="{D6503284-8DF6-9940-B61E-C46F45ABF216}" type="presOf" srcId="{A9E4AC95-154B-2C42-AFC5-FF2966C65C82}" destId="{C6D98055-2F21-9D48-BA08-4D7D938B6F35}" srcOrd="1" destOrd="0" presId="urn:microsoft.com/office/officeart/2009/3/layout/HorizontalOrganizationChart"/>
    <dgm:cxn modelId="{087FBD01-D2F2-C241-8B43-B55682D163CB}" srcId="{75F24068-C1DD-DF43-9693-25274B2C67B7}" destId="{0FE6D64A-FE92-6040-8B4B-927C1BB9F47E}" srcOrd="0" destOrd="0" parTransId="{D853179B-DF6E-E74E-B67D-A6763419F25A}" sibTransId="{E817CE19-E4F4-BA42-A38D-E2EDA751CFED}"/>
    <dgm:cxn modelId="{F6A1A537-DB9D-2C49-8850-2ABA9DBA0388}" srcId="{7F29C7C3-D63B-3D42-B405-D24BBA25FFED}" destId="{75F24068-C1DD-DF43-9693-25274B2C67B7}" srcOrd="0" destOrd="0" parTransId="{436813E2-B004-534E-A69F-1D83FC404B42}" sibTransId="{E3CFD59C-4063-B842-AEB7-CC1EA5240F7A}"/>
    <dgm:cxn modelId="{372FCA9E-8352-8F43-831D-CD881CE97944}" type="presOf" srcId="{A464312D-1E83-E548-81F5-BC61070DEFDF}" destId="{1FF6BD27-FDDB-4749-96F9-AFC2BAA3FE07}" srcOrd="0" destOrd="0" presId="urn:microsoft.com/office/officeart/2009/3/layout/HorizontalOrganizationChart"/>
    <dgm:cxn modelId="{3EA5E679-D2B6-0E46-9FB4-B29D0AA52E58}" type="presOf" srcId="{0FE6D64A-FE92-6040-8B4B-927C1BB9F47E}" destId="{A18B44B4-6EBB-2D4B-B58B-9AB969F7A9B0}" srcOrd="1" destOrd="0" presId="urn:microsoft.com/office/officeart/2009/3/layout/HorizontalOrganizationChart"/>
    <dgm:cxn modelId="{DCE42BA4-83ED-B140-BE17-709CE368AF78}" type="presOf" srcId="{A9E4AC95-154B-2C42-AFC5-FF2966C65C82}" destId="{5A75A06A-D0C9-DB4E-9812-736B54427786}" srcOrd="0" destOrd="0" presId="urn:microsoft.com/office/officeart/2009/3/layout/HorizontalOrganizationChart"/>
    <dgm:cxn modelId="{8D6D1E87-FA40-B64A-BDB4-7853BBBEABF2}" srcId="{75F24068-C1DD-DF43-9693-25274B2C67B7}" destId="{A464312D-1E83-E548-81F5-BC61070DEFDF}" srcOrd="2" destOrd="0" parTransId="{9E153AAD-C0DD-DD48-8BC3-C8BB040B4238}" sibTransId="{3380811A-63F0-9440-8CB9-06EDFD3D0F41}"/>
    <dgm:cxn modelId="{70B71542-F37A-7540-A93A-C4EB0EF4E6FB}" type="presOf" srcId="{75F24068-C1DD-DF43-9693-25274B2C67B7}" destId="{8FE373CE-8D50-C845-9628-4199F58B7D84}" srcOrd="1" destOrd="0" presId="urn:microsoft.com/office/officeart/2009/3/layout/HorizontalOrganizationChart"/>
    <dgm:cxn modelId="{A7EA28EE-0657-804F-9091-BA9EF1D5B2D7}" type="presOf" srcId="{9E153AAD-C0DD-DD48-8BC3-C8BB040B4238}" destId="{4CC4CD34-19EC-1A4E-8CE9-7DB46166CA6B}" srcOrd="0" destOrd="0" presId="urn:microsoft.com/office/officeart/2009/3/layout/HorizontalOrganizationChart"/>
    <dgm:cxn modelId="{DDB0206F-2407-7B42-A7B7-55B1117CF2B7}" type="presOf" srcId="{A464312D-1E83-E548-81F5-BC61070DEFDF}" destId="{C540506E-CF1B-0045-9DBA-7453FEF0AB87}" srcOrd="1" destOrd="0" presId="urn:microsoft.com/office/officeart/2009/3/layout/HorizontalOrganizationChart"/>
    <dgm:cxn modelId="{AF4B2C08-F15D-0440-BD60-45C7CEE508B7}" type="presParOf" srcId="{BA6097F7-E583-B342-AFA3-C256F06A4274}" destId="{968A079A-6A0F-EB43-869C-C4EBE10164D0}" srcOrd="0" destOrd="0" presId="urn:microsoft.com/office/officeart/2009/3/layout/HorizontalOrganizationChart"/>
    <dgm:cxn modelId="{305BDC89-4910-2948-91AD-14D9F1E37AD5}" type="presParOf" srcId="{968A079A-6A0F-EB43-869C-C4EBE10164D0}" destId="{9037E2C9-5463-A64B-8ECA-A00128B6C8C7}" srcOrd="0" destOrd="0" presId="urn:microsoft.com/office/officeart/2009/3/layout/HorizontalOrganizationChart"/>
    <dgm:cxn modelId="{FFB2665B-60A3-C84B-93B2-EEA0F1AE67D0}" type="presParOf" srcId="{9037E2C9-5463-A64B-8ECA-A00128B6C8C7}" destId="{F1936A57-FCBB-8A4F-B6F8-D612C5C76345}" srcOrd="0" destOrd="0" presId="urn:microsoft.com/office/officeart/2009/3/layout/HorizontalOrganizationChart"/>
    <dgm:cxn modelId="{AE0A7BB0-4CA4-0B43-B55C-33B410AB3803}" type="presParOf" srcId="{9037E2C9-5463-A64B-8ECA-A00128B6C8C7}" destId="{8FE373CE-8D50-C845-9628-4199F58B7D84}" srcOrd="1" destOrd="0" presId="urn:microsoft.com/office/officeart/2009/3/layout/HorizontalOrganizationChart"/>
    <dgm:cxn modelId="{36A819B3-F8FB-5747-ABFA-5049FA3AB663}" type="presParOf" srcId="{968A079A-6A0F-EB43-869C-C4EBE10164D0}" destId="{277090D4-E60C-424F-902D-F19615E10AD7}" srcOrd="1" destOrd="0" presId="urn:microsoft.com/office/officeart/2009/3/layout/HorizontalOrganizationChart"/>
    <dgm:cxn modelId="{FD1E0C36-A05C-5D43-955F-94AF5ED18A18}" type="presParOf" srcId="{277090D4-E60C-424F-902D-F19615E10AD7}" destId="{A77B645A-63F3-DF4D-9FDA-79C2710CBF0A}" srcOrd="0" destOrd="0" presId="urn:microsoft.com/office/officeart/2009/3/layout/HorizontalOrganizationChart"/>
    <dgm:cxn modelId="{1010342F-62F9-694A-9864-DB28004FD28F}" type="presParOf" srcId="{277090D4-E60C-424F-902D-F19615E10AD7}" destId="{19793B04-B35B-E848-B337-9330DF4178FB}" srcOrd="1" destOrd="0" presId="urn:microsoft.com/office/officeart/2009/3/layout/HorizontalOrganizationChart"/>
    <dgm:cxn modelId="{4742558E-B524-D842-9FCE-58BBAEC83762}" type="presParOf" srcId="{19793B04-B35B-E848-B337-9330DF4178FB}" destId="{78CB5085-F7E8-974D-BA6C-F96136FC75D9}" srcOrd="0" destOrd="0" presId="urn:microsoft.com/office/officeart/2009/3/layout/HorizontalOrganizationChart"/>
    <dgm:cxn modelId="{9C571931-5FF5-A242-BC3D-9CB101A94CDD}" type="presParOf" srcId="{78CB5085-F7E8-974D-BA6C-F96136FC75D9}" destId="{7444062E-EB6E-7046-B9AE-7766E5B700EE}" srcOrd="0" destOrd="0" presId="urn:microsoft.com/office/officeart/2009/3/layout/HorizontalOrganizationChart"/>
    <dgm:cxn modelId="{12CD67E2-A8B0-084E-A388-196D611CA357}" type="presParOf" srcId="{78CB5085-F7E8-974D-BA6C-F96136FC75D9}" destId="{A18B44B4-6EBB-2D4B-B58B-9AB969F7A9B0}" srcOrd="1" destOrd="0" presId="urn:microsoft.com/office/officeart/2009/3/layout/HorizontalOrganizationChart"/>
    <dgm:cxn modelId="{C6F47E2D-35D4-084E-B2E9-16B48C26C5D0}" type="presParOf" srcId="{19793B04-B35B-E848-B337-9330DF4178FB}" destId="{51747471-F982-1546-B342-B00C5F6ECB55}" srcOrd="1" destOrd="0" presId="urn:microsoft.com/office/officeart/2009/3/layout/HorizontalOrganizationChart"/>
    <dgm:cxn modelId="{DB7995A4-2821-C34D-A982-8B6F31940581}" type="presParOf" srcId="{19793B04-B35B-E848-B337-9330DF4178FB}" destId="{AC3C96B5-7E45-A349-B209-4C581B982D5E}" srcOrd="2" destOrd="0" presId="urn:microsoft.com/office/officeart/2009/3/layout/HorizontalOrganizationChart"/>
    <dgm:cxn modelId="{A7BCFB27-2707-A743-8A59-990A6EF8BCDC}" type="presParOf" srcId="{277090D4-E60C-424F-902D-F19615E10AD7}" destId="{7F0ED8AF-990E-C140-8CDF-39D61844D65C}" srcOrd="2" destOrd="0" presId="urn:microsoft.com/office/officeart/2009/3/layout/HorizontalOrganizationChart"/>
    <dgm:cxn modelId="{627FD499-7F9B-654B-990D-2DC5BEBCD684}" type="presParOf" srcId="{277090D4-E60C-424F-902D-F19615E10AD7}" destId="{43C4AB64-336E-8C4F-AA64-F13544067001}" srcOrd="3" destOrd="0" presId="urn:microsoft.com/office/officeart/2009/3/layout/HorizontalOrganizationChart"/>
    <dgm:cxn modelId="{CA51FBB8-F62A-AD49-BBF6-1161342A1293}" type="presParOf" srcId="{43C4AB64-336E-8C4F-AA64-F13544067001}" destId="{F63B221F-B403-2749-9C01-EE67C20AD940}" srcOrd="0" destOrd="0" presId="urn:microsoft.com/office/officeart/2009/3/layout/HorizontalOrganizationChart"/>
    <dgm:cxn modelId="{4B15E255-2C1A-8D40-8C79-C68655CAA027}" type="presParOf" srcId="{F63B221F-B403-2749-9C01-EE67C20AD940}" destId="{5A75A06A-D0C9-DB4E-9812-736B54427786}" srcOrd="0" destOrd="0" presId="urn:microsoft.com/office/officeart/2009/3/layout/HorizontalOrganizationChart"/>
    <dgm:cxn modelId="{EB8B6399-4307-D442-8FF5-7E59B44B9756}" type="presParOf" srcId="{F63B221F-B403-2749-9C01-EE67C20AD940}" destId="{C6D98055-2F21-9D48-BA08-4D7D938B6F35}" srcOrd="1" destOrd="0" presId="urn:microsoft.com/office/officeart/2009/3/layout/HorizontalOrganizationChart"/>
    <dgm:cxn modelId="{9C60AF03-EAB1-C242-A2D8-E9878FBE6853}" type="presParOf" srcId="{43C4AB64-336E-8C4F-AA64-F13544067001}" destId="{A3B77BAC-58EB-D84B-A520-6CDD0D080E91}" srcOrd="1" destOrd="0" presId="urn:microsoft.com/office/officeart/2009/3/layout/HorizontalOrganizationChart"/>
    <dgm:cxn modelId="{804B58DB-B331-9E4D-A9AF-E60871FBD990}" type="presParOf" srcId="{43C4AB64-336E-8C4F-AA64-F13544067001}" destId="{29015F41-E000-A14C-A9BA-E16B36E447EF}" srcOrd="2" destOrd="0" presId="urn:microsoft.com/office/officeart/2009/3/layout/HorizontalOrganizationChart"/>
    <dgm:cxn modelId="{082F1FE6-89B2-A54D-99C5-CE08B1609E7D}" type="presParOf" srcId="{277090D4-E60C-424F-902D-F19615E10AD7}" destId="{4CC4CD34-19EC-1A4E-8CE9-7DB46166CA6B}" srcOrd="4" destOrd="0" presId="urn:microsoft.com/office/officeart/2009/3/layout/HorizontalOrganizationChart"/>
    <dgm:cxn modelId="{6D476A8B-767E-8349-A916-9B0F30085195}" type="presParOf" srcId="{277090D4-E60C-424F-902D-F19615E10AD7}" destId="{33E395C8-7146-5240-A4E2-411E10107371}" srcOrd="5" destOrd="0" presId="urn:microsoft.com/office/officeart/2009/3/layout/HorizontalOrganizationChart"/>
    <dgm:cxn modelId="{CFDA3618-E92D-8B4F-A535-864724FC4269}" type="presParOf" srcId="{33E395C8-7146-5240-A4E2-411E10107371}" destId="{9C6D7817-139C-E14F-B34E-2268027DB3C7}" srcOrd="0" destOrd="0" presId="urn:microsoft.com/office/officeart/2009/3/layout/HorizontalOrganizationChart"/>
    <dgm:cxn modelId="{1BD39D19-41ED-E241-A7EB-3A9466262A98}" type="presParOf" srcId="{9C6D7817-139C-E14F-B34E-2268027DB3C7}" destId="{1FF6BD27-FDDB-4749-96F9-AFC2BAA3FE07}" srcOrd="0" destOrd="0" presId="urn:microsoft.com/office/officeart/2009/3/layout/HorizontalOrganizationChart"/>
    <dgm:cxn modelId="{2A24091F-C967-4346-A0F6-CB9B763B35F3}" type="presParOf" srcId="{9C6D7817-139C-E14F-B34E-2268027DB3C7}" destId="{C540506E-CF1B-0045-9DBA-7453FEF0AB87}" srcOrd="1" destOrd="0" presId="urn:microsoft.com/office/officeart/2009/3/layout/HorizontalOrganizationChart"/>
    <dgm:cxn modelId="{F9D358D6-2DB5-EC49-9823-A0772AFA325A}" type="presParOf" srcId="{33E395C8-7146-5240-A4E2-411E10107371}" destId="{7492C3CB-12E8-5440-809C-DCA786D80679}" srcOrd="1" destOrd="0" presId="urn:microsoft.com/office/officeart/2009/3/layout/HorizontalOrganizationChart"/>
    <dgm:cxn modelId="{61625A29-7ADD-F24B-9DEB-F931CFE66DDA}" type="presParOf" srcId="{33E395C8-7146-5240-A4E2-411E10107371}" destId="{7F06545B-C52E-1744-84A3-AA7B3E9C484D}" srcOrd="2" destOrd="0" presId="urn:microsoft.com/office/officeart/2009/3/layout/HorizontalOrganizationChart"/>
    <dgm:cxn modelId="{DF1D4312-7598-6F42-A189-1B69A0682B38}" type="presParOf" srcId="{968A079A-6A0F-EB43-869C-C4EBE10164D0}" destId="{676CB69A-DD3F-A143-B8DF-3A866AD31FDA}"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4CD34-19EC-1A4E-8CE9-7DB46166CA6B}">
      <dsp:nvSpPr>
        <dsp:cNvPr id="0" name=""/>
        <dsp:cNvSpPr/>
      </dsp:nvSpPr>
      <dsp:spPr>
        <a:xfrm>
          <a:off x="1602226" y="2565262"/>
          <a:ext cx="739378" cy="1589662"/>
        </a:xfrm>
        <a:custGeom>
          <a:avLst/>
          <a:gdLst/>
          <a:ahLst/>
          <a:cxnLst/>
          <a:rect l="0" t="0" r="0" b="0"/>
          <a:pathLst>
            <a:path>
              <a:moveTo>
                <a:pt x="0" y="0"/>
              </a:moveTo>
              <a:lnTo>
                <a:pt x="369689" y="0"/>
              </a:lnTo>
              <a:lnTo>
                <a:pt x="369689" y="1589662"/>
              </a:lnTo>
              <a:lnTo>
                <a:pt x="739378" y="158966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0ED8AF-990E-C140-8CDF-39D61844D65C}">
      <dsp:nvSpPr>
        <dsp:cNvPr id="0" name=""/>
        <dsp:cNvSpPr/>
      </dsp:nvSpPr>
      <dsp:spPr>
        <a:xfrm>
          <a:off x="1602226" y="2519542"/>
          <a:ext cx="739378" cy="91440"/>
        </a:xfrm>
        <a:custGeom>
          <a:avLst/>
          <a:gdLst/>
          <a:ahLst/>
          <a:cxnLst/>
          <a:rect l="0" t="0" r="0" b="0"/>
          <a:pathLst>
            <a:path>
              <a:moveTo>
                <a:pt x="0" y="45720"/>
              </a:moveTo>
              <a:lnTo>
                <a:pt x="739378" y="457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7B645A-63F3-DF4D-9FDA-79C2710CBF0A}">
      <dsp:nvSpPr>
        <dsp:cNvPr id="0" name=""/>
        <dsp:cNvSpPr/>
      </dsp:nvSpPr>
      <dsp:spPr>
        <a:xfrm>
          <a:off x="1602226" y="975599"/>
          <a:ext cx="739378" cy="1589662"/>
        </a:xfrm>
        <a:custGeom>
          <a:avLst/>
          <a:gdLst/>
          <a:ahLst/>
          <a:cxnLst/>
          <a:rect l="0" t="0" r="0" b="0"/>
          <a:pathLst>
            <a:path>
              <a:moveTo>
                <a:pt x="0" y="1589662"/>
              </a:moveTo>
              <a:lnTo>
                <a:pt x="369689" y="1589662"/>
              </a:lnTo>
              <a:lnTo>
                <a:pt x="369689" y="0"/>
              </a:lnTo>
              <a:lnTo>
                <a:pt x="739378"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936A57-FCBB-8A4F-B6F8-D612C5C76345}">
      <dsp:nvSpPr>
        <dsp:cNvPr id="0" name=""/>
        <dsp:cNvSpPr/>
      </dsp:nvSpPr>
      <dsp:spPr>
        <a:xfrm>
          <a:off x="4985" y="2001486"/>
          <a:ext cx="1597241" cy="1127551"/>
        </a:xfrm>
        <a:prstGeom prst="rect">
          <a:avLst/>
        </a:prstGeom>
        <a:gradFill rotWithShape="0">
          <a:gsLst>
            <a:gs pos="0">
              <a:schemeClr val="tx2">
                <a:lumMod val="50000"/>
              </a:schemeClr>
            </a:gs>
            <a:gs pos="100000">
              <a:schemeClr val="tx2">
                <a:lumMod val="60000"/>
                <a:lumOff val="40000"/>
              </a:schemeClr>
            </a:gs>
          </a:gsLst>
          <a:lin ang="486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GD07 – GCI Development</a:t>
          </a:r>
          <a:endParaRPr lang="en-US" sz="1600" kern="1200" dirty="0"/>
        </a:p>
      </dsp:txBody>
      <dsp:txXfrm>
        <a:off x="4985" y="2001486"/>
        <a:ext cx="1597241" cy="1127551"/>
      </dsp:txXfrm>
    </dsp:sp>
    <dsp:sp modelId="{7444062E-EB6E-7046-B9AE-7766E5B700EE}">
      <dsp:nvSpPr>
        <dsp:cNvPr id="0" name=""/>
        <dsp:cNvSpPr/>
      </dsp:nvSpPr>
      <dsp:spPr>
        <a:xfrm>
          <a:off x="2341604" y="411823"/>
          <a:ext cx="5883009" cy="1127551"/>
        </a:xfrm>
        <a:prstGeom prst="rect">
          <a:avLst/>
        </a:prstGeom>
        <a:gradFill flip="none" rotWithShape="1">
          <a:gsLst>
            <a:gs pos="9000">
              <a:schemeClr val="tx2">
                <a:lumMod val="20000"/>
                <a:lumOff val="80000"/>
              </a:schemeClr>
            </a:gs>
            <a:gs pos="0">
              <a:schemeClr val="tx2">
                <a:lumMod val="60000"/>
                <a:lumOff val="40000"/>
              </a:schemeClr>
            </a:gs>
          </a:gsLst>
          <a:lin ang="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ja-JP" sz="1600" kern="1200" dirty="0" smtClean="0">
              <a:solidFill>
                <a:srgbClr val="4F6228"/>
              </a:solidFill>
            </a:rPr>
            <a:t>Define and maintain the GCI evolution strategy and architecture based on documented and emerging user requirements, and analysis of evolving landscape in technology and production/consumption of EO data products and services. </a:t>
          </a:r>
          <a:endParaRPr lang="en-US" sz="1600" kern="1200" dirty="0">
            <a:solidFill>
              <a:srgbClr val="4F6228"/>
            </a:solidFill>
          </a:endParaRPr>
        </a:p>
      </dsp:txBody>
      <dsp:txXfrm>
        <a:off x="2341604" y="411823"/>
        <a:ext cx="5883009" cy="1127551"/>
      </dsp:txXfrm>
    </dsp:sp>
    <dsp:sp modelId="{5A75A06A-D0C9-DB4E-9812-736B54427786}">
      <dsp:nvSpPr>
        <dsp:cNvPr id="0" name=""/>
        <dsp:cNvSpPr/>
      </dsp:nvSpPr>
      <dsp:spPr>
        <a:xfrm>
          <a:off x="2341604" y="2001486"/>
          <a:ext cx="5883009" cy="1127551"/>
        </a:xfrm>
        <a:prstGeom prst="rect">
          <a:avLst/>
        </a:prstGeom>
        <a:gradFill flip="none" rotWithShape="1">
          <a:gsLst>
            <a:gs pos="9000">
              <a:schemeClr val="tx2">
                <a:lumMod val="20000"/>
                <a:lumOff val="80000"/>
              </a:schemeClr>
            </a:gs>
            <a:gs pos="0">
              <a:schemeClr val="tx2">
                <a:lumMod val="60000"/>
                <a:lumOff val="40000"/>
              </a:schemeClr>
            </a:gs>
          </a:gsLst>
          <a:lin ang="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ja-JP" sz="1600" kern="1200" dirty="0" smtClean="0">
              <a:solidFill>
                <a:srgbClr val="4F6228"/>
              </a:solidFill>
            </a:rPr>
            <a:t>Undertake R&amp;D activities, in collaboration with public, private, and voluntary sectors, to develop and test new functionalities, solutions, and components needed to support the achievement of GEO Strategic Plan objectives and user needs. </a:t>
          </a:r>
          <a:endParaRPr lang="en-US" sz="1600" kern="1200" dirty="0">
            <a:solidFill>
              <a:srgbClr val="4F6228"/>
            </a:solidFill>
          </a:endParaRPr>
        </a:p>
      </dsp:txBody>
      <dsp:txXfrm>
        <a:off x="2341604" y="2001486"/>
        <a:ext cx="5883009" cy="1127551"/>
      </dsp:txXfrm>
    </dsp:sp>
    <dsp:sp modelId="{1FF6BD27-FDDB-4749-96F9-AFC2BAA3FE07}">
      <dsp:nvSpPr>
        <dsp:cNvPr id="0" name=""/>
        <dsp:cNvSpPr/>
      </dsp:nvSpPr>
      <dsp:spPr>
        <a:xfrm>
          <a:off x="2341604" y="3591149"/>
          <a:ext cx="5883009" cy="1127551"/>
        </a:xfrm>
        <a:prstGeom prst="rect">
          <a:avLst/>
        </a:prstGeom>
        <a:gradFill flip="none" rotWithShape="1">
          <a:gsLst>
            <a:gs pos="9000">
              <a:schemeClr val="tx2">
                <a:lumMod val="20000"/>
                <a:lumOff val="80000"/>
              </a:schemeClr>
            </a:gs>
            <a:gs pos="0">
              <a:schemeClr val="tx2">
                <a:lumMod val="60000"/>
                <a:lumOff val="40000"/>
              </a:schemeClr>
            </a:gs>
          </a:gsLst>
          <a:lin ang="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ja-JP" sz="1600" kern="1200" dirty="0" smtClean="0">
              <a:solidFill>
                <a:srgbClr val="4F6228"/>
              </a:solidFill>
            </a:rPr>
            <a:t>Develop documentation and training material needed to support transition from development to operations of identified new components and solutions.</a:t>
          </a:r>
          <a:endParaRPr lang="en-US" sz="1600" kern="1200" dirty="0">
            <a:solidFill>
              <a:srgbClr val="4F6228"/>
            </a:solidFill>
          </a:endParaRPr>
        </a:p>
      </dsp:txBody>
      <dsp:txXfrm>
        <a:off x="2341604" y="3591149"/>
        <a:ext cx="5883009" cy="112755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09/03/16</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a:t>
            </a:fld>
            <a:endParaRPr lang="en-US"/>
          </a:p>
        </p:txBody>
      </p:sp>
    </p:spTree>
    <p:extLst>
      <p:ext uri="{BB962C8B-B14F-4D97-AF65-F5344CB8AC3E}">
        <p14:creationId xmlns:p14="http://schemas.microsoft.com/office/powerpoint/2010/main" val="1505586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14</a:t>
            </a:fld>
            <a:endParaRPr lang="en-US"/>
          </a:p>
        </p:txBody>
      </p:sp>
    </p:spTree>
    <p:extLst>
      <p:ext uri="{BB962C8B-B14F-4D97-AF65-F5344CB8AC3E}">
        <p14:creationId xmlns:p14="http://schemas.microsoft.com/office/powerpoint/2010/main" val="3827382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15</a:t>
            </a:fld>
            <a:endParaRPr lang="en-US"/>
          </a:p>
        </p:txBody>
      </p:sp>
    </p:spTree>
    <p:extLst>
      <p:ext uri="{BB962C8B-B14F-4D97-AF65-F5344CB8AC3E}">
        <p14:creationId xmlns:p14="http://schemas.microsoft.com/office/powerpoint/2010/main" val="1927524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16</a:t>
            </a:fld>
            <a:endParaRPr lang="en-US"/>
          </a:p>
        </p:txBody>
      </p:sp>
    </p:spTree>
    <p:extLst>
      <p:ext uri="{BB962C8B-B14F-4D97-AF65-F5344CB8AC3E}">
        <p14:creationId xmlns:p14="http://schemas.microsoft.com/office/powerpoint/2010/main" val="3789640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22</a:t>
            </a:fld>
            <a:endParaRPr lang="en-US"/>
          </a:p>
        </p:txBody>
      </p:sp>
    </p:spTree>
    <p:extLst>
      <p:ext uri="{BB962C8B-B14F-4D97-AF65-F5344CB8AC3E}">
        <p14:creationId xmlns:p14="http://schemas.microsoft.com/office/powerpoint/2010/main" val="966970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23</a:t>
            </a:fld>
            <a:endParaRPr lang="en-US"/>
          </a:p>
        </p:txBody>
      </p:sp>
    </p:spTree>
    <p:extLst>
      <p:ext uri="{BB962C8B-B14F-4D97-AF65-F5344CB8AC3E}">
        <p14:creationId xmlns:p14="http://schemas.microsoft.com/office/powerpoint/2010/main" val="461877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27</a:t>
            </a:fld>
            <a:endParaRPr lang="en-US"/>
          </a:p>
        </p:txBody>
      </p:sp>
    </p:spTree>
    <p:extLst>
      <p:ext uri="{BB962C8B-B14F-4D97-AF65-F5344CB8AC3E}">
        <p14:creationId xmlns:p14="http://schemas.microsoft.com/office/powerpoint/2010/main" val="632784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[REC_12]</a:t>
            </a:r>
            <a:endParaRPr lang="en-US" sz="1200" dirty="0" smtClean="0"/>
          </a:p>
          <a:p>
            <a:r>
              <a:rPr lang="en-US" sz="1200" dirty="0" smtClean="0"/>
              <a:t>Based on user demand, in limited cases PIDs may be given to near-real-time products, but only if the data provider commits to archiving the product for at least 10 years or if a science-quality version of the near-real-time product is archived. The landing page should clearly state the limitations of the product, the data provider’s archiving commitment, and a link to the science-quality version if available.</a:t>
            </a:r>
          </a:p>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28</a:t>
            </a:fld>
            <a:endParaRPr lang="en-US"/>
          </a:p>
        </p:txBody>
      </p:sp>
    </p:spTree>
    <p:extLst>
      <p:ext uri="{BB962C8B-B14F-4D97-AF65-F5344CB8AC3E}">
        <p14:creationId xmlns:p14="http://schemas.microsoft.com/office/powerpoint/2010/main" val="187515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32</a:t>
            </a:fld>
            <a:endParaRPr lang="en-US"/>
          </a:p>
        </p:txBody>
      </p:sp>
    </p:spTree>
    <p:extLst>
      <p:ext uri="{BB962C8B-B14F-4D97-AF65-F5344CB8AC3E}">
        <p14:creationId xmlns:p14="http://schemas.microsoft.com/office/powerpoint/2010/main" val="1349237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33</a:t>
            </a:fld>
            <a:endParaRPr lang="en-US"/>
          </a:p>
        </p:txBody>
      </p:sp>
    </p:spTree>
    <p:extLst>
      <p:ext uri="{BB962C8B-B14F-4D97-AF65-F5344CB8AC3E}">
        <p14:creationId xmlns:p14="http://schemas.microsoft.com/office/powerpoint/2010/main" val="278482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35</a:t>
            </a:fld>
            <a:endParaRPr lang="en-US"/>
          </a:p>
        </p:txBody>
      </p:sp>
    </p:spTree>
    <p:extLst>
      <p:ext uri="{BB962C8B-B14F-4D97-AF65-F5344CB8AC3E}">
        <p14:creationId xmlns:p14="http://schemas.microsoft.com/office/powerpoint/2010/main" val="223694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a:t>
            </a:fld>
            <a:endParaRPr lang="en-US"/>
          </a:p>
        </p:txBody>
      </p:sp>
    </p:spTree>
    <p:extLst>
      <p:ext uri="{BB962C8B-B14F-4D97-AF65-F5344CB8AC3E}">
        <p14:creationId xmlns:p14="http://schemas.microsoft.com/office/powerpoint/2010/main" val="3541260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36</a:t>
            </a:fld>
            <a:endParaRPr lang="en-US"/>
          </a:p>
        </p:txBody>
      </p:sp>
    </p:spTree>
    <p:extLst>
      <p:ext uri="{BB962C8B-B14F-4D97-AF65-F5344CB8AC3E}">
        <p14:creationId xmlns:p14="http://schemas.microsoft.com/office/powerpoint/2010/main" val="2335152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MS PGothic" charset="0"/>
            </a:endParaRPr>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accent2"/>
                </a:solidFill>
                <a:latin typeface="Verdana" charset="0"/>
                <a:ea typeface="MS PGothic" charset="0"/>
                <a:cs typeface="MS PGothic" charset="0"/>
              </a:defRPr>
            </a:lvl1pPr>
            <a:lvl2pPr marL="742950" indent="-285750" defTabSz="915988" eaLnBrk="0" hangingPunct="0">
              <a:defRPr sz="2400">
                <a:solidFill>
                  <a:schemeClr val="accent2"/>
                </a:solidFill>
                <a:latin typeface="Verdana" charset="0"/>
                <a:ea typeface="MS PGothic" charset="0"/>
                <a:cs typeface="MS PGothic" charset="0"/>
              </a:defRPr>
            </a:lvl2pPr>
            <a:lvl3pPr marL="1143000" indent="-228600" defTabSz="915988" eaLnBrk="0" hangingPunct="0">
              <a:defRPr sz="2400">
                <a:solidFill>
                  <a:schemeClr val="accent2"/>
                </a:solidFill>
                <a:latin typeface="Verdana" charset="0"/>
                <a:ea typeface="MS PGothic" charset="0"/>
                <a:cs typeface="MS PGothic" charset="0"/>
              </a:defRPr>
            </a:lvl3pPr>
            <a:lvl4pPr marL="1600200" indent="-228600" defTabSz="915988" eaLnBrk="0" hangingPunct="0">
              <a:defRPr sz="2400">
                <a:solidFill>
                  <a:schemeClr val="accent2"/>
                </a:solidFill>
                <a:latin typeface="Verdana" charset="0"/>
                <a:ea typeface="MS PGothic" charset="0"/>
                <a:cs typeface="MS PGothic" charset="0"/>
              </a:defRPr>
            </a:lvl4pPr>
            <a:lvl5pPr marL="2057400" indent="-228600" defTabSz="915988" eaLnBrk="0" hangingPunct="0">
              <a:defRPr sz="2400">
                <a:solidFill>
                  <a:schemeClr val="accent2"/>
                </a:solidFill>
                <a:latin typeface="Verdana" charset="0"/>
                <a:ea typeface="MS PGothic" charset="0"/>
                <a:cs typeface="MS PGothic" charset="0"/>
              </a:defRPr>
            </a:lvl5pPr>
            <a:lvl6pPr marL="2514600" indent="-228600" defTabSz="915988"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defTabSz="915988"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defTabSz="915988"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defTabSz="915988"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fld id="{3C210FD2-667B-3943-9C80-050FB3CF3414}" type="slidenum">
              <a:rPr lang="en-GB" sz="1200">
                <a:solidFill>
                  <a:schemeClr val="tx1"/>
                </a:solidFill>
                <a:latin typeface="Arial" charset="0"/>
              </a:rPr>
              <a:pPr eaLnBrk="1" hangingPunct="1"/>
              <a:t>37</a:t>
            </a:fld>
            <a:endParaRPr lang="en-GB" sz="120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3</a:t>
            </a:fld>
            <a:endParaRPr lang="en-US"/>
          </a:p>
        </p:txBody>
      </p:sp>
    </p:spTree>
    <p:extLst>
      <p:ext uri="{BB962C8B-B14F-4D97-AF65-F5344CB8AC3E}">
        <p14:creationId xmlns:p14="http://schemas.microsoft.com/office/powerpoint/2010/main" val="354126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4</a:t>
            </a:fld>
            <a:endParaRPr lang="en-US"/>
          </a:p>
        </p:txBody>
      </p:sp>
    </p:spTree>
    <p:extLst>
      <p:ext uri="{BB962C8B-B14F-4D97-AF65-F5344CB8AC3E}">
        <p14:creationId xmlns:p14="http://schemas.microsoft.com/office/powerpoint/2010/main" val="354126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5</a:t>
            </a:fld>
            <a:endParaRPr lang="en-US"/>
          </a:p>
        </p:txBody>
      </p:sp>
    </p:spTree>
    <p:extLst>
      <p:ext uri="{BB962C8B-B14F-4D97-AF65-F5344CB8AC3E}">
        <p14:creationId xmlns:p14="http://schemas.microsoft.com/office/powerpoint/2010/main" val="1387307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7</a:t>
            </a:fld>
            <a:endParaRPr lang="en-US"/>
          </a:p>
        </p:txBody>
      </p:sp>
    </p:spTree>
    <p:extLst>
      <p:ext uri="{BB962C8B-B14F-4D97-AF65-F5344CB8AC3E}">
        <p14:creationId xmlns:p14="http://schemas.microsoft.com/office/powerpoint/2010/main" val="150558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fld id="{B6A2F94C-B165-354C-BD3E-6BE5DCDF351E}" type="slidenum">
              <a:rPr kumimoji="1" lang="ja-JP" altLang="en-US" smtClean="0"/>
              <a:t>11</a:t>
            </a:fld>
            <a:endParaRPr kumimoji="1" lang="ja-JP" altLang="en-US"/>
          </a:p>
        </p:txBody>
      </p:sp>
    </p:spTree>
    <p:extLst>
      <p:ext uri="{BB962C8B-B14F-4D97-AF65-F5344CB8AC3E}">
        <p14:creationId xmlns:p14="http://schemas.microsoft.com/office/powerpoint/2010/main" val="3111893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A2F94C-B165-354C-BD3E-6BE5DCDF351E}" type="slidenum">
              <a:rPr kumimoji="1" lang="ja-JP" altLang="en-US" smtClean="0"/>
              <a:t>12</a:t>
            </a:fld>
            <a:endParaRPr kumimoji="1" lang="ja-JP" altLang="en-US"/>
          </a:p>
        </p:txBody>
      </p:sp>
    </p:spTree>
    <p:extLst>
      <p:ext uri="{BB962C8B-B14F-4D97-AF65-F5344CB8AC3E}">
        <p14:creationId xmlns:p14="http://schemas.microsoft.com/office/powerpoint/2010/main" val="128199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C5E153-EF9B-429B-ADB0-B85272FD47FF}" type="slidenum">
              <a:rPr lang="en-US" smtClean="0"/>
              <a:pPr/>
              <a:t>13</a:t>
            </a:fld>
            <a:endParaRPr lang="en-US"/>
          </a:p>
        </p:txBody>
      </p:sp>
    </p:spTree>
    <p:extLst>
      <p:ext uri="{BB962C8B-B14F-4D97-AF65-F5344CB8AC3E}">
        <p14:creationId xmlns:p14="http://schemas.microsoft.com/office/powerpoint/2010/main" val="994579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2" descr="signature"/>
          <p:cNvPicPr>
            <a:picLocks noChangeAspect="1" noChangeArrowheads="1"/>
          </p:cNvPicPr>
          <p:nvPr/>
        </p:nvPicPr>
        <p:blipFill>
          <a:blip r:embed="rId18">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615950"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326664" name="Rectangle 8"/>
          <p:cNvSpPr>
            <a:spLocks noGrp="1" noChangeArrowheads="1"/>
          </p:cNvSpPr>
          <p:nvPr>
            <p:ph type="ftr" sz="quarter" idx="3"/>
          </p:nvPr>
        </p:nvSpPr>
        <p:spPr bwMode="auto">
          <a:xfrm>
            <a:off x="715963" y="6405563"/>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www.earthobservations.org/survey_dmp_ig" TargetMode="Externa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hyperlink" Target="http://lps16.esa.int/" TargetMode="External"/><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34.png"/><Relationship Id="rId5" Type="http://schemas.openxmlformats.org/officeDocument/2006/relationships/oleObject" Target="../embeddings/oleObject1.bin"/><Relationship Id="rId6" Type="http://schemas.openxmlformats.org/officeDocument/2006/relationships/package" Target="../embeddings/Microsoft_Excel_Sheet1.xlsx"/><Relationship Id="rId7" Type="http://schemas.openxmlformats.org/officeDocument/2006/relationships/image" Target="../media/image3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ros.usgs.gov/government/ratool/" TargetMode="External"/><Relationship Id="rId3" Type="http://schemas.openxmlformats.org/officeDocument/2006/relationships/hyperlink" Target="http://eros.usgs.gov/government/ratool/export.php?blank_"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8" name="Rectangle 7"/>
          <p:cNvSpPr>
            <a:spLocks noGrp="1" noChangeArrowheads="1"/>
          </p:cNvSpPr>
          <p:nvPr/>
        </p:nvSpPr>
        <p:spPr bwMode="auto">
          <a:xfrm>
            <a:off x="298182" y="2739794"/>
            <a:ext cx="8640762" cy="272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smtClean="0"/>
              <a:t>“PRESERVATION DOMAIN”</a:t>
            </a:r>
          </a:p>
          <a:p>
            <a:pPr eaLnBrk="1" hangingPunct="1">
              <a:lnSpc>
                <a:spcPct val="80000"/>
              </a:lnSpc>
            </a:pPr>
            <a:endParaRPr lang="en-GB" altLang="en-US" b="1" dirty="0"/>
          </a:p>
          <a:p>
            <a:pPr eaLnBrk="1" hangingPunct="1">
              <a:lnSpc>
                <a:spcPct val="80000"/>
              </a:lnSpc>
            </a:pPr>
            <a:r>
              <a:rPr lang="en-GB" altLang="en-US" b="1" dirty="0" smtClean="0"/>
              <a:t>Data </a:t>
            </a:r>
            <a:r>
              <a:rPr lang="en-GB" altLang="en-US" b="1" dirty="0"/>
              <a:t>Stewardship Interest Group</a:t>
            </a:r>
            <a:br>
              <a:rPr lang="en-GB" altLang="en-US" b="1" dirty="0"/>
            </a:br>
            <a:endParaRPr lang="en-GB" altLang="en-US" sz="2400" b="1" dirty="0" smtClean="0"/>
          </a:p>
          <a:p>
            <a:r>
              <a:rPr lang="en-GB" sz="2400" dirty="0" smtClean="0"/>
              <a:t>  </a:t>
            </a:r>
            <a:r>
              <a:rPr lang="en-GB" altLang="en-US" sz="2400" dirty="0"/>
              <a:t>WGISS-41 </a:t>
            </a:r>
            <a:r>
              <a:rPr lang="en-GB" altLang="en-US" sz="2400" dirty="0" smtClean="0"/>
              <a:t>Meeting - </a:t>
            </a:r>
            <a:r>
              <a:rPr lang="en-GB" sz="2400" dirty="0" smtClean="0"/>
              <a:t>Canberra, (AUS) </a:t>
            </a:r>
            <a:endParaRPr lang="en-US" sz="2400" dirty="0"/>
          </a:p>
          <a:p>
            <a:pPr eaLnBrk="1" hangingPunct="1">
              <a:lnSpc>
                <a:spcPct val="80000"/>
              </a:lnSpc>
            </a:pPr>
            <a:r>
              <a:rPr lang="en-GB" sz="2400" dirty="0" smtClean="0"/>
              <a:t>14–18 </a:t>
            </a:r>
            <a:r>
              <a:rPr lang="en-GB" sz="2400" dirty="0"/>
              <a:t>March</a:t>
            </a:r>
            <a:r>
              <a:rPr lang="en-GB" sz="2400" dirty="0" smtClean="0">
                <a:latin typeface="Arial" charset="0"/>
              </a:rPr>
              <a:t>, 2016</a:t>
            </a:r>
          </a:p>
          <a:p>
            <a:pPr eaLnBrk="1" hangingPunct="1">
              <a:lnSpc>
                <a:spcPct val="80000"/>
              </a:lnSpc>
            </a:pPr>
            <a:endParaRPr lang="en-GB" sz="2400" dirty="0" smtClean="0">
              <a:latin typeface="Arial" charset="0"/>
            </a:endParaRPr>
          </a:p>
          <a:p>
            <a:pPr eaLnBrk="1" hangingPunct="1">
              <a:lnSpc>
                <a:spcPct val="80000"/>
              </a:lnSpc>
            </a:pPr>
            <a:r>
              <a:rPr lang="en-GB" sz="2400" dirty="0" smtClean="0">
                <a:latin typeface="Arial" charset="0"/>
              </a:rPr>
              <a:t>Chair: Mirko Albani, European Space Agency</a:t>
            </a:r>
          </a:p>
          <a:p>
            <a:pPr eaLnBrk="1" hangingPunct="1">
              <a:lnSpc>
                <a:spcPct val="80000"/>
              </a:lnSpc>
            </a:pPr>
            <a:endParaRPr lang="en-GB" sz="2400" dirty="0">
              <a:latin typeface="Arial" charset="0"/>
            </a:endParaRPr>
          </a:p>
        </p:txBody>
      </p:sp>
      <p:pic>
        <p:nvPicPr>
          <p:cNvPr id="5" name="Picture 10" descr="LP_Symposium_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177" y="1329641"/>
            <a:ext cx="3788086" cy="13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888999" y="1247914"/>
            <a:ext cx="3211285" cy="124446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55317" y="364097"/>
            <a:ext cx="8026474" cy="430887"/>
          </a:xfrm>
          <a:noFill/>
          <a:ln>
            <a:noFill/>
          </a:ln>
        </p:spPr>
        <p:txBody>
          <a:bodyPr vert="horz" wrap="square" lIns="91440" tIns="45720" rIns="91440" bIns="45720" numCol="1" anchor="ctr" anchorCtr="0" compatLnSpc="1">
            <a:prstTxWarp prst="textNoShape">
              <a:avLst/>
            </a:prstTxWarp>
            <a:spAutoFit/>
          </a:bodyPr>
          <a:lstStyle/>
          <a:p>
            <a:r>
              <a:rPr lang="en-US" altLang="en-US" kern="1200" dirty="0"/>
              <a:t>Foundational</a:t>
            </a:r>
            <a:r>
              <a:rPr lang="fr-CH" altLang="en-US" kern="1200" dirty="0"/>
              <a:t> </a:t>
            </a:r>
            <a:r>
              <a:rPr lang="en-US" altLang="en-US" kern="1200" dirty="0"/>
              <a:t>Tasks – Current </a:t>
            </a:r>
            <a:r>
              <a:rPr lang="fr-CH" altLang="en-US" kern="1200" dirty="0"/>
              <a:t>List</a:t>
            </a:r>
            <a:endParaRPr lang="en-US" altLang="en-US" kern="1200" dirty="0"/>
          </a:p>
        </p:txBody>
      </p:sp>
      <p:graphicFrame>
        <p:nvGraphicFramePr>
          <p:cNvPr id="3" name="Table 2"/>
          <p:cNvGraphicFramePr>
            <a:graphicFrameLocks noGrp="1"/>
          </p:cNvGraphicFramePr>
          <p:nvPr>
            <p:extLst>
              <p:ext uri="{D42A27DB-BD31-4B8C-83A1-F6EECF244321}">
                <p14:modId xmlns:p14="http://schemas.microsoft.com/office/powerpoint/2010/main" val="4244889158"/>
              </p:ext>
            </p:extLst>
          </p:nvPr>
        </p:nvGraphicFramePr>
        <p:xfrm>
          <a:off x="178256" y="1295400"/>
          <a:ext cx="8868260" cy="5387979"/>
        </p:xfrm>
        <a:graphic>
          <a:graphicData uri="http://schemas.openxmlformats.org/drawingml/2006/table">
            <a:tbl>
              <a:tblPr firstRow="1" bandRow="1"/>
              <a:tblGrid>
                <a:gridCol w="791809"/>
                <a:gridCol w="8076451"/>
              </a:tblGrid>
              <a:tr h="177296">
                <a:tc>
                  <a:txBody>
                    <a:bodyPr/>
                    <a:lstStyle/>
                    <a:p>
                      <a:pPr marL="0" marR="0" algn="just">
                        <a:spcBef>
                          <a:spcPts val="0"/>
                        </a:spcBef>
                        <a:spcAft>
                          <a:spcPts val="0"/>
                        </a:spcAft>
                      </a:pPr>
                      <a:r>
                        <a:rPr lang="en-US" sz="1500" b="1" kern="1200" dirty="0">
                          <a:solidFill>
                            <a:srgbClr val="000000"/>
                          </a:solidFill>
                          <a:effectLst/>
                          <a:latin typeface="Times New Roman"/>
                          <a:ea typeface="Times New Roman"/>
                        </a:rPr>
                        <a:t>GD</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a:effectLst/>
                          <a:latin typeface="Times New Roman"/>
                          <a:ea typeface="Times New Roman"/>
                        </a:rPr>
                        <a:t>GEOSS Development and GCI Operations</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Advancing GEOSS Data Sharing principles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857">
                <a:tc>
                  <a:txBody>
                    <a:bodyPr/>
                    <a:lstStyle/>
                    <a:p>
                      <a:pPr marL="0" marR="0" algn="just">
                        <a:spcBef>
                          <a:spcPts val="0"/>
                        </a:spcBef>
                        <a:spcAft>
                          <a:spcPts val="0"/>
                        </a:spcAft>
                      </a:pPr>
                      <a:r>
                        <a:rPr lang="en-US" sz="1500" kern="1200">
                          <a:solidFill>
                            <a:srgbClr val="000000"/>
                          </a:solidFill>
                          <a:effectLst/>
                          <a:latin typeface="Times New Roman"/>
                          <a:ea typeface="Times New Roman"/>
                        </a:rPr>
                        <a:t>GD-02</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GCI Operations </a:t>
                      </a:r>
                      <a:r>
                        <a:rPr lang="en-US" sz="1500" i="1">
                          <a:effectLst/>
                          <a:latin typeface="Times New Roman"/>
                          <a:ea typeface="Times New Roman"/>
                        </a:rPr>
                        <a:t>(including access to Knowledge)</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09">
                <a:tc>
                  <a:txBody>
                    <a:bodyPr/>
                    <a:lstStyle/>
                    <a:p>
                      <a:pPr marL="0" marR="0" algn="just">
                        <a:spcBef>
                          <a:spcPts val="0"/>
                        </a:spcBef>
                        <a:spcAft>
                          <a:spcPts val="0"/>
                        </a:spcAft>
                      </a:pPr>
                      <a:r>
                        <a:rPr lang="en-US" sz="1500" kern="1200">
                          <a:solidFill>
                            <a:srgbClr val="000000"/>
                          </a:solidFill>
                          <a:effectLst/>
                          <a:latin typeface="Times New Roman"/>
                          <a:ea typeface="Times New Roman"/>
                        </a:rPr>
                        <a:t>GD-03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Global Observing and Information Systems (new) </a:t>
                      </a:r>
                      <a:r>
                        <a:rPr lang="en-US" sz="1500" i="1" dirty="0">
                          <a:effectLst/>
                          <a:latin typeface="Times New Roman"/>
                          <a:ea typeface="Times New Roman"/>
                        </a:rPr>
                        <a:t>(includes systems like WIGOS. GCOS; …. And reference datasets)</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GD-04</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GEONETCast Development and Operations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GD-05</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r>
                        <a:rPr lang="en-US" sz="1500" dirty="0">
                          <a:effectLst/>
                          <a:latin typeface="Times New Roman"/>
                          <a:ea typeface="Times New Roman"/>
                        </a:rPr>
                        <a:t>GEOSS </a:t>
                      </a:r>
                      <a:r>
                        <a:rPr lang="en-US" sz="1500" dirty="0" smtClean="0">
                          <a:effectLst/>
                          <a:latin typeface="Times New Roman"/>
                          <a:ea typeface="Times New Roman"/>
                        </a:rPr>
                        <a:t>Satellite </a:t>
                      </a:r>
                      <a:r>
                        <a:rPr lang="en-US" sz="1500" dirty="0">
                          <a:effectLst/>
                          <a:latin typeface="Times New Roman"/>
                          <a:ea typeface="Times New Roman"/>
                        </a:rPr>
                        <a:t>Earth Observation Resources </a:t>
                      </a:r>
                      <a:r>
                        <a:rPr lang="en-US" sz="1500" i="1" dirty="0">
                          <a:effectLst/>
                          <a:latin typeface="Times New Roman"/>
                          <a:ea typeface="Times New Roman"/>
                        </a:rPr>
                        <a:t>(includes advocacy for continuity)</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4409">
                <a:tc>
                  <a:txBody>
                    <a:bodyPr/>
                    <a:lstStyle/>
                    <a:p>
                      <a:pPr marL="0" marR="0" algn="just">
                        <a:spcBef>
                          <a:spcPts val="0"/>
                        </a:spcBef>
                        <a:spcAft>
                          <a:spcPts val="0"/>
                        </a:spcAft>
                      </a:pPr>
                      <a:r>
                        <a:rPr lang="en-US" sz="1500" kern="1200">
                          <a:solidFill>
                            <a:srgbClr val="000000"/>
                          </a:solidFill>
                          <a:effectLst/>
                          <a:latin typeface="Times New Roman"/>
                          <a:ea typeface="Times New Roman"/>
                        </a:rPr>
                        <a:t>GD-06</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GEOSS in situ Earth Observation Resources </a:t>
                      </a:r>
                      <a:r>
                        <a:rPr lang="en-US" sz="1500" i="1" dirty="0">
                          <a:effectLst/>
                          <a:latin typeface="Times New Roman"/>
                          <a:ea typeface="Times New Roman"/>
                        </a:rPr>
                        <a:t>(includes inclusion of citizens’ observatories) (includes advocacy for continuity)</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GD-07</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n-US" sz="1500" dirty="0">
                          <a:effectLst/>
                          <a:latin typeface="Times New Roman"/>
                          <a:ea typeface="Times New Roman"/>
                        </a:rPr>
                        <a:t>GCI Development </a:t>
                      </a:r>
                      <a:r>
                        <a:rPr lang="en-US" sz="1500" i="1" dirty="0">
                          <a:effectLst/>
                          <a:latin typeface="Times New Roman"/>
                          <a:ea typeface="Times New Roman"/>
                        </a:rPr>
                        <a:t>(includes development of Data Management guidelines)</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GD-08</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SBAs processes: Systematic determination of user needs / observational gaps </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GD-09</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Knowledge Base development</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GD-10</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Radio-frequency protection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GD-11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Utilization of Communication Networks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b="1" kern="1200">
                          <a:solidFill>
                            <a:srgbClr val="000000"/>
                          </a:solidFill>
                          <a:effectLst/>
                          <a:latin typeface="Times New Roman"/>
                          <a:ea typeface="Times New Roman"/>
                        </a:rPr>
                        <a:t>CD</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kern="1200">
                          <a:solidFill>
                            <a:srgbClr val="000000"/>
                          </a:solidFill>
                          <a:effectLst/>
                          <a:latin typeface="Times New Roman"/>
                          <a:ea typeface="Times New Roman"/>
                        </a:rPr>
                        <a:t>Community Development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CD-01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Capacity Building coordination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CD-02</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Reinforcing engagement at national and regional </a:t>
                      </a:r>
                      <a:r>
                        <a:rPr lang="en-US" sz="1500" dirty="0" smtClean="0">
                          <a:effectLst/>
                          <a:latin typeface="Times New Roman"/>
                          <a:ea typeface="Times New Roman"/>
                        </a:rPr>
                        <a:t>level</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CD-03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Assess the benefits from EOs and of their socio-economic value</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b="1" kern="1200">
                          <a:solidFill>
                            <a:srgbClr val="000000"/>
                          </a:solidFill>
                          <a:effectLst/>
                          <a:latin typeface="Times New Roman"/>
                          <a:ea typeface="Times New Roman"/>
                        </a:rPr>
                        <a:t>SO</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kern="1200">
                          <a:solidFill>
                            <a:srgbClr val="000000"/>
                          </a:solidFill>
                          <a:effectLst/>
                          <a:latin typeface="Times New Roman"/>
                          <a:ea typeface="Times New Roman"/>
                        </a:rPr>
                        <a:t>Secretariat Operations</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kern="1200">
                          <a:solidFill>
                            <a:srgbClr val="000000"/>
                          </a:solidFill>
                          <a:effectLst/>
                          <a:latin typeface="Times New Roman"/>
                          <a:ea typeface="Times New Roman"/>
                        </a:rPr>
                        <a:t>Management and Support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SO-02</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kern="1200">
                          <a:solidFill>
                            <a:srgbClr val="000000"/>
                          </a:solidFill>
                          <a:effectLst/>
                          <a:latin typeface="Times New Roman"/>
                          <a:ea typeface="Times New Roman"/>
                        </a:rPr>
                        <a:t>Communication and Engagement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Monitoring and Evaluation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SO-04</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Resources Mobilization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94670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42" y="308789"/>
            <a:ext cx="7691488" cy="430887"/>
          </a:xfrm>
          <a:noFill/>
          <a:ln>
            <a:noFill/>
          </a:ln>
        </p:spPr>
        <p:txBody>
          <a:bodyPr vert="horz" wrap="square" lIns="91440" tIns="45720" rIns="91440" bIns="45720" numCol="1" anchor="ctr" anchorCtr="0" compatLnSpc="1">
            <a:prstTxWarp prst="textNoShape">
              <a:avLst/>
            </a:prstTxWarp>
            <a:spAutoFit/>
          </a:bodyPr>
          <a:lstStyle/>
          <a:p>
            <a:r>
              <a:rPr lang="en-US" kern="1200" dirty="0"/>
              <a:t>GD-07 GCI Development – General Description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4534198"/>
              </p:ext>
            </p:extLst>
          </p:nvPr>
        </p:nvGraphicFramePr>
        <p:xfrm>
          <a:off x="457200" y="1225826"/>
          <a:ext cx="8229600" cy="5130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335722" y="3136348"/>
            <a:ext cx="1739773" cy="1303129"/>
          </a:xfrm>
          <a:prstGeom prst="roundRect">
            <a:avLst/>
          </a:prstGeom>
          <a:gradFill>
            <a:gsLst>
              <a:gs pos="54000">
                <a:srgbClr val="1C2359"/>
              </a:gs>
              <a:gs pos="100000">
                <a:schemeClr val="tx2">
                  <a:lumMod val="60000"/>
                  <a:lumOff val="40000"/>
                </a:schemeClr>
              </a:gs>
            </a:gsLst>
            <a:lin ang="2148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GD-07</a:t>
            </a:r>
          </a:p>
          <a:p>
            <a:pPr algn="ctr"/>
            <a:r>
              <a:rPr lang="en-US" sz="1400" dirty="0" smtClean="0"/>
              <a:t>GCI Development</a:t>
            </a:r>
          </a:p>
          <a:p>
            <a:pPr algn="ctr"/>
            <a:r>
              <a:rPr lang="en-US" sz="1400" dirty="0" smtClean="0"/>
              <a:t>(</a:t>
            </a:r>
            <a:r>
              <a:rPr lang="en-US" sz="1100" i="1" dirty="0"/>
              <a:t>Includes Data Management Activities)</a:t>
            </a:r>
          </a:p>
        </p:txBody>
      </p:sp>
    </p:spTree>
    <p:extLst>
      <p:ext uri="{BB962C8B-B14F-4D97-AF65-F5344CB8AC3E}">
        <p14:creationId xmlns:p14="http://schemas.microsoft.com/office/powerpoint/2010/main" val="924464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8291"/>
          </a:xfrm>
        </p:spPr>
        <p:txBody>
          <a:bodyPr>
            <a:normAutofit/>
          </a:bodyPr>
          <a:lstStyle/>
          <a:p>
            <a:r>
              <a:rPr lang="en-US" dirty="0" smtClean="0"/>
              <a:t>GD-07 Task Overview</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29A4D0D-9163-7847-A946-834B4EDC2704}" type="slidenum">
              <a:rPr kumimoji="1" lang="ja-JP" altLang="en-US" smtClean="0"/>
              <a:t>12</a:t>
            </a:fld>
            <a:endParaRPr kumimoji="1" lang="ja-JP" altLang="en-US"/>
          </a:p>
        </p:txBody>
      </p:sp>
      <p:pic>
        <p:nvPicPr>
          <p:cNvPr id="3" name="Picture 2"/>
          <p:cNvPicPr>
            <a:picLocks noChangeAspect="1"/>
          </p:cNvPicPr>
          <p:nvPr/>
        </p:nvPicPr>
        <p:blipFill>
          <a:blip r:embed="rId3"/>
          <a:stretch>
            <a:fillRect/>
          </a:stretch>
        </p:blipFill>
        <p:spPr>
          <a:xfrm>
            <a:off x="367654" y="899743"/>
            <a:ext cx="8678861" cy="5959542"/>
          </a:xfrm>
          <a:prstGeom prst="rect">
            <a:avLst/>
          </a:prstGeom>
        </p:spPr>
      </p:pic>
      <p:sp>
        <p:nvSpPr>
          <p:cNvPr id="9" name="Rounded Rectangle 8"/>
          <p:cNvSpPr/>
          <p:nvPr/>
        </p:nvSpPr>
        <p:spPr>
          <a:xfrm>
            <a:off x="345372" y="3096890"/>
            <a:ext cx="8712285" cy="914400"/>
          </a:xfrm>
          <a:prstGeom prst="roundRect">
            <a:avLst/>
          </a:prstGeom>
          <a:solidFill>
            <a:schemeClr val="accent1">
              <a:lumMod val="20000"/>
              <a:lumOff val="80000"/>
              <a:alpha val="0"/>
            </a:scheme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0270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215669"/>
            <a:ext cx="9144000" cy="2049462"/>
            <a:chOff x="0" y="2086"/>
            <a:chExt cx="5760" cy="1056"/>
          </a:xfrm>
        </p:grpSpPr>
        <p:sp>
          <p:nvSpPr>
            <p:cNvPr id="31"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34"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9" name="Title 8"/>
          <p:cNvSpPr>
            <a:spLocks noGrp="1"/>
          </p:cNvSpPr>
          <p:nvPr>
            <p:ph type="title"/>
          </p:nvPr>
        </p:nvSpPr>
        <p:spPr>
          <a:xfrm>
            <a:off x="457200" y="152400"/>
            <a:ext cx="8229600" cy="563562"/>
          </a:xfrm>
        </p:spPr>
        <p:txBody>
          <a:bodyPr>
            <a:normAutofit/>
          </a:bodyPr>
          <a:lstStyle/>
          <a:p>
            <a:r>
              <a:rPr lang="en-US" dirty="0" smtClean="0"/>
              <a:t>GEO Key Milestone Dates</a:t>
            </a:r>
            <a:endParaRPr lang="en-US" dirty="0"/>
          </a:p>
        </p:txBody>
      </p:sp>
      <p:sp>
        <p:nvSpPr>
          <p:cNvPr id="10" name="Chevron 9"/>
          <p:cNvSpPr/>
          <p:nvPr/>
        </p:nvSpPr>
        <p:spPr>
          <a:xfrm>
            <a:off x="457200" y="3200400"/>
            <a:ext cx="1600200" cy="762000"/>
          </a:xfrm>
          <a:prstGeom prst="chevron">
            <a:avLst/>
          </a:prstGeom>
          <a:gradFill flip="none" rotWithShape="1">
            <a:gsLst>
              <a:gs pos="0">
                <a:schemeClr val="tx2">
                  <a:lumMod val="50000"/>
                </a:schemeClr>
              </a:gs>
              <a:gs pos="50000">
                <a:schemeClr val="accent1">
                  <a:lumMod val="75000"/>
                </a:schemeClr>
              </a:gs>
              <a:gs pos="100000">
                <a:schemeClr val="accent5">
                  <a:lumMod val="50000"/>
                  <a:shade val="100000"/>
                  <a:satMod val="115000"/>
                </a:schemeClr>
              </a:gs>
            </a:gsLst>
            <a:path path="circle">
              <a:fillToRect l="50000" t="50000" r="50000" b="50000"/>
            </a:path>
            <a:tileRect/>
          </a:gradFill>
          <a:ln/>
          <a:effectLst>
            <a:outerShdw blurRad="40000" dist="20000" dir="5400000" rotWithShape="0">
              <a:srgbClr val="000000">
                <a:alpha val="38000"/>
              </a:srgbClr>
            </a:outerShdw>
            <a:reflection blurRad="6350" stA="52000" endA="300" endPos="35000" dir="5400000" sy="-100000" algn="bl" rotWithShape="0"/>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smtClean="0">
                <a:solidFill>
                  <a:schemeClr val="bg1"/>
                </a:solidFill>
                <a:effectLst>
                  <a:outerShdw blurRad="38100" dist="38100" dir="2700000" algn="tl">
                    <a:srgbClr val="000000">
                      <a:alpha val="43137"/>
                    </a:srgbClr>
                  </a:outerShdw>
                </a:effectLst>
                <a:latin typeface="Calibri" pitchFamily="34" charset="0"/>
              </a:rPr>
              <a:t>Feb</a:t>
            </a:r>
            <a:endParaRPr lang="en-US" sz="3200" dirty="0">
              <a:solidFill>
                <a:schemeClr val="bg1"/>
              </a:solidFill>
              <a:effectLst>
                <a:outerShdw blurRad="38100" dist="38100" dir="2700000" algn="tl">
                  <a:srgbClr val="000000">
                    <a:alpha val="43137"/>
                  </a:srgbClr>
                </a:outerShdw>
              </a:effectLst>
              <a:latin typeface="Calibri" pitchFamily="34" charset="0"/>
            </a:endParaRPr>
          </a:p>
        </p:txBody>
      </p:sp>
      <p:sp>
        <p:nvSpPr>
          <p:cNvPr id="11" name="Chevron 10"/>
          <p:cNvSpPr/>
          <p:nvPr/>
        </p:nvSpPr>
        <p:spPr>
          <a:xfrm>
            <a:off x="1752600" y="3200400"/>
            <a:ext cx="1600200" cy="762000"/>
          </a:xfrm>
          <a:prstGeom prst="chevron">
            <a:avLst/>
          </a:prstGeom>
          <a:gradFill flip="none" rotWithShape="1">
            <a:gsLst>
              <a:gs pos="0">
                <a:schemeClr val="accent3">
                  <a:lumMod val="50000"/>
                </a:schemeClr>
              </a:gs>
              <a:gs pos="50000">
                <a:schemeClr val="accent3">
                  <a:lumMod val="75000"/>
                </a:schemeClr>
              </a:gs>
              <a:gs pos="100000">
                <a:schemeClr val="accent3">
                  <a:lumMod val="60000"/>
                  <a:lumOff val="40000"/>
                </a:schemeClr>
              </a:gs>
            </a:gsLst>
            <a:lin ang="0" scaled="1"/>
            <a:tileRect/>
          </a:gra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smtClean="0">
                <a:solidFill>
                  <a:schemeClr val="bg1"/>
                </a:solidFill>
                <a:effectLst>
                  <a:outerShdw blurRad="38100" dist="38100" dir="2700000" algn="tl">
                    <a:srgbClr val="000000">
                      <a:alpha val="43137"/>
                    </a:srgbClr>
                  </a:outerShdw>
                </a:effectLst>
                <a:latin typeface="Calibri" pitchFamily="34" charset="0"/>
              </a:rPr>
              <a:t>Mar</a:t>
            </a:r>
            <a:endParaRPr lang="en-US" sz="3200" dirty="0">
              <a:solidFill>
                <a:schemeClr val="bg1"/>
              </a:solidFill>
              <a:effectLst>
                <a:outerShdw blurRad="38100" dist="38100" dir="2700000" algn="tl">
                  <a:srgbClr val="000000">
                    <a:alpha val="43137"/>
                  </a:srgbClr>
                </a:outerShdw>
              </a:effectLst>
              <a:latin typeface="Calibri" pitchFamily="34" charset="0"/>
            </a:endParaRPr>
          </a:p>
        </p:txBody>
      </p:sp>
      <p:sp>
        <p:nvSpPr>
          <p:cNvPr id="12" name="Chevron 11"/>
          <p:cNvSpPr/>
          <p:nvPr/>
        </p:nvSpPr>
        <p:spPr>
          <a:xfrm>
            <a:off x="3048000" y="3200400"/>
            <a:ext cx="1600200" cy="762000"/>
          </a:xfrm>
          <a:prstGeom prst="chevron">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smtClean="0">
                <a:solidFill>
                  <a:schemeClr val="bg1"/>
                </a:solidFill>
                <a:effectLst>
                  <a:outerShdw blurRad="38100" dist="38100" dir="2700000" algn="tl">
                    <a:srgbClr val="000000">
                      <a:alpha val="43137"/>
                    </a:srgbClr>
                  </a:outerShdw>
                </a:effectLst>
                <a:latin typeface="Calibri" pitchFamily="34" charset="0"/>
              </a:rPr>
              <a:t>May</a:t>
            </a:r>
            <a:endParaRPr lang="en-US" sz="3200" dirty="0">
              <a:solidFill>
                <a:schemeClr val="bg1"/>
              </a:solidFill>
              <a:effectLst>
                <a:outerShdw blurRad="38100" dist="38100" dir="2700000" algn="tl">
                  <a:srgbClr val="000000">
                    <a:alpha val="43137"/>
                  </a:srgbClr>
                </a:outerShdw>
              </a:effectLst>
              <a:latin typeface="Calibri" pitchFamily="34" charset="0"/>
            </a:endParaRPr>
          </a:p>
        </p:txBody>
      </p:sp>
      <p:grpSp>
        <p:nvGrpSpPr>
          <p:cNvPr id="3" name="Group 15"/>
          <p:cNvGrpSpPr/>
          <p:nvPr/>
        </p:nvGrpSpPr>
        <p:grpSpPr>
          <a:xfrm>
            <a:off x="857250" y="1371600"/>
            <a:ext cx="1994106" cy="1828800"/>
            <a:chOff x="857250" y="122904"/>
            <a:chExt cx="1994106" cy="2544096"/>
          </a:xfrm>
        </p:grpSpPr>
        <p:cxnSp>
          <p:nvCxnSpPr>
            <p:cNvPr id="20" name="Shape 19"/>
            <p:cNvCxnSpPr/>
            <p:nvPr/>
          </p:nvCxnSpPr>
          <p:spPr>
            <a:xfrm rot="5400000" flipH="1" flipV="1">
              <a:off x="215265" y="1861185"/>
              <a:ext cx="1447800" cy="163830"/>
            </a:xfrm>
            <a:prstGeom prst="bentConnector2">
              <a:avLst/>
            </a:prstGeom>
            <a:ln w="28575">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061892" y="122904"/>
              <a:ext cx="1789464" cy="2209800"/>
            </a:xfrm>
            <a:prstGeom prst="roundRect">
              <a:avLst>
                <a:gd name="adj" fmla="val 9063"/>
              </a:avLst>
            </a:prstGeom>
            <a:gradFill flip="none" rotWithShape="1">
              <a:gsLst>
                <a:gs pos="0">
                  <a:schemeClr val="accent1">
                    <a:lumMod val="20000"/>
                    <a:lumOff val="80000"/>
                  </a:schemeClr>
                </a:gs>
                <a:gs pos="100000">
                  <a:schemeClr val="bg1"/>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sz="1600" dirty="0" smtClean="0">
                  <a:solidFill>
                    <a:schemeClr val="tx1"/>
                  </a:solidFill>
                  <a:latin typeface="Calibri" pitchFamily="34" charset="0"/>
                </a:rPr>
                <a:t>1</a:t>
              </a:r>
              <a:r>
                <a:rPr lang="en-US" sz="1600" baseline="30000" dirty="0" smtClean="0">
                  <a:solidFill>
                    <a:schemeClr val="tx1"/>
                  </a:solidFill>
                  <a:latin typeface="Calibri" pitchFamily="34" charset="0"/>
                </a:rPr>
                <a:t>st</a:t>
              </a:r>
              <a:r>
                <a:rPr lang="en-US" sz="1600" dirty="0" smtClean="0">
                  <a:solidFill>
                    <a:schemeClr val="tx1"/>
                  </a:solidFill>
                  <a:latin typeface="Calibri" pitchFamily="34" charset="0"/>
                </a:rPr>
                <a:t> Program Board </a:t>
              </a:r>
              <a:r>
                <a:rPr lang="en-US" sz="1600" dirty="0" err="1" smtClean="0">
                  <a:solidFill>
                    <a:schemeClr val="tx1"/>
                  </a:solidFill>
                  <a:latin typeface="Calibri" pitchFamily="34" charset="0"/>
                </a:rPr>
                <a:t>Mtg</a:t>
              </a:r>
              <a:endParaRPr lang="en-US" sz="1600" dirty="0">
                <a:solidFill>
                  <a:schemeClr val="tx1"/>
                </a:solidFill>
                <a:latin typeface="Calibri" pitchFamily="34" charset="0"/>
              </a:endParaRPr>
            </a:p>
            <a:p>
              <a:pPr algn="ctr"/>
              <a:r>
                <a:rPr lang="en-US" sz="1600" dirty="0" smtClean="0">
                  <a:solidFill>
                    <a:schemeClr val="tx1"/>
                  </a:solidFill>
                  <a:latin typeface="Calibri" pitchFamily="34" charset="0"/>
                </a:rPr>
                <a:t>Feb 2-3</a:t>
              </a:r>
            </a:p>
          </p:txBody>
        </p:sp>
      </p:grpSp>
      <p:grpSp>
        <p:nvGrpSpPr>
          <p:cNvPr id="4" name="Group 21"/>
          <p:cNvGrpSpPr/>
          <p:nvPr/>
        </p:nvGrpSpPr>
        <p:grpSpPr>
          <a:xfrm>
            <a:off x="3448050" y="1295400"/>
            <a:ext cx="2055558" cy="1905000"/>
            <a:chOff x="3448050" y="137652"/>
            <a:chExt cx="2055558" cy="2529348"/>
          </a:xfrm>
        </p:grpSpPr>
        <p:cxnSp>
          <p:nvCxnSpPr>
            <p:cNvPr id="23" name="Shape 22"/>
            <p:cNvCxnSpPr/>
            <p:nvPr/>
          </p:nvCxnSpPr>
          <p:spPr>
            <a:xfrm rot="5400000" flipH="1" flipV="1">
              <a:off x="2844165" y="1823085"/>
              <a:ext cx="1447800" cy="240030"/>
            </a:xfrm>
            <a:prstGeom prst="bentConnector2">
              <a:avLst/>
            </a:prstGeom>
            <a:ln w="28575">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714144" y="137652"/>
              <a:ext cx="1789464" cy="2112511"/>
            </a:xfrm>
            <a:prstGeom prst="roundRect">
              <a:avLst>
                <a:gd name="adj" fmla="val 9063"/>
              </a:avLst>
            </a:prstGeom>
            <a:gradFill flip="none" rotWithShape="1">
              <a:gsLst>
                <a:gs pos="0">
                  <a:schemeClr val="accent1">
                    <a:lumMod val="20000"/>
                    <a:lumOff val="80000"/>
                  </a:schemeClr>
                </a:gs>
                <a:gs pos="100000">
                  <a:schemeClr val="bg1"/>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r>
                <a:rPr lang="en-US" sz="1600" dirty="0" smtClean="0">
                  <a:solidFill>
                    <a:schemeClr val="tx1"/>
                  </a:solidFill>
                  <a:latin typeface="Calibri" pitchFamily="34" charset="0"/>
                </a:rPr>
                <a:t>* Work Program Symposium</a:t>
              </a:r>
            </a:p>
            <a:p>
              <a:pPr algn="ctr"/>
              <a:r>
                <a:rPr lang="en-US" sz="1600" dirty="0" smtClean="0">
                  <a:solidFill>
                    <a:schemeClr val="tx1"/>
                  </a:solidFill>
                  <a:latin typeface="Calibri" pitchFamily="34" charset="0"/>
                </a:rPr>
                <a:t>May </a:t>
              </a:r>
              <a:r>
                <a:rPr lang="en-US" sz="1600" i="1" dirty="0" smtClean="0">
                  <a:solidFill>
                    <a:schemeClr val="tx1"/>
                  </a:solidFill>
                  <a:latin typeface="Calibri" pitchFamily="34" charset="0"/>
                </a:rPr>
                <a:t>2-4</a:t>
              </a:r>
            </a:p>
            <a:p>
              <a:r>
                <a:rPr lang="en-US" sz="1600" i="1" dirty="0" smtClean="0">
                  <a:solidFill>
                    <a:schemeClr val="tx1"/>
                  </a:solidFill>
                  <a:latin typeface="Calibri" pitchFamily="34" charset="0"/>
                </a:rPr>
                <a:t>* 2</a:t>
              </a:r>
              <a:r>
                <a:rPr lang="en-US" sz="1600" i="1" baseline="30000" dirty="0" smtClean="0">
                  <a:solidFill>
                    <a:schemeClr val="tx1"/>
                  </a:solidFill>
                  <a:latin typeface="Calibri" pitchFamily="34" charset="0"/>
                </a:rPr>
                <a:t>nd</a:t>
              </a:r>
              <a:r>
                <a:rPr lang="en-US" sz="1600" i="1" dirty="0" smtClean="0">
                  <a:solidFill>
                    <a:schemeClr val="tx1"/>
                  </a:solidFill>
                  <a:latin typeface="Calibri" pitchFamily="34" charset="0"/>
                </a:rPr>
                <a:t> </a:t>
              </a:r>
              <a:r>
                <a:rPr lang="en-US" sz="1600" dirty="0" smtClean="0">
                  <a:solidFill>
                    <a:schemeClr val="tx1"/>
                  </a:solidFill>
                  <a:latin typeface="Calibri" pitchFamily="34" charset="0"/>
                </a:rPr>
                <a:t>Program Board </a:t>
              </a:r>
              <a:r>
                <a:rPr lang="en-US" sz="1600" dirty="0" err="1" smtClean="0">
                  <a:solidFill>
                    <a:schemeClr val="tx1"/>
                  </a:solidFill>
                  <a:latin typeface="Calibri" pitchFamily="34" charset="0"/>
                </a:rPr>
                <a:t>Mtg</a:t>
              </a:r>
              <a:r>
                <a:rPr lang="en-US" sz="1600" dirty="0" smtClean="0">
                  <a:solidFill>
                    <a:schemeClr val="tx1"/>
                  </a:solidFill>
                  <a:latin typeface="Calibri" pitchFamily="34" charset="0"/>
                </a:rPr>
                <a:t> </a:t>
              </a:r>
              <a:endParaRPr lang="en-US" sz="1600" dirty="0">
                <a:solidFill>
                  <a:schemeClr val="tx1"/>
                </a:solidFill>
                <a:latin typeface="Calibri" pitchFamily="34" charset="0"/>
              </a:endParaRPr>
            </a:p>
          </p:txBody>
        </p:sp>
      </p:grpSp>
      <p:grpSp>
        <p:nvGrpSpPr>
          <p:cNvPr id="5" name="Group 24"/>
          <p:cNvGrpSpPr/>
          <p:nvPr/>
        </p:nvGrpSpPr>
        <p:grpSpPr>
          <a:xfrm>
            <a:off x="6038850" y="1295400"/>
            <a:ext cx="2013774" cy="1905000"/>
            <a:chOff x="6038850" y="122904"/>
            <a:chExt cx="2013774" cy="2544096"/>
          </a:xfrm>
        </p:grpSpPr>
        <p:cxnSp>
          <p:nvCxnSpPr>
            <p:cNvPr id="26" name="Shape 25"/>
            <p:cNvCxnSpPr/>
            <p:nvPr/>
          </p:nvCxnSpPr>
          <p:spPr>
            <a:xfrm rot="5400000" flipH="1" flipV="1">
              <a:off x="5419725" y="1838325"/>
              <a:ext cx="1447800" cy="209550"/>
            </a:xfrm>
            <a:prstGeom prst="bentConnector2">
              <a:avLst/>
            </a:prstGeom>
            <a:ln w="28575">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6263160" y="122904"/>
              <a:ext cx="1789464" cy="2124829"/>
            </a:xfrm>
            <a:prstGeom prst="roundRect">
              <a:avLst>
                <a:gd name="adj" fmla="val 9063"/>
              </a:avLst>
            </a:prstGeom>
            <a:gradFill>
              <a:gsLst>
                <a:gs pos="0">
                  <a:schemeClr val="accent1">
                    <a:lumMod val="20000"/>
                    <a:lumOff val="80000"/>
                  </a:schemeClr>
                </a:gs>
                <a:gs pos="100000">
                  <a:schemeClr val="bg1"/>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sz="1600" i="1" dirty="0" smtClean="0">
                  <a:solidFill>
                    <a:schemeClr val="tx1"/>
                  </a:solidFill>
                  <a:latin typeface="Calibri" pitchFamily="34" charset="0"/>
                </a:rPr>
                <a:t>3</a:t>
              </a:r>
              <a:r>
                <a:rPr lang="en-US" sz="1600" i="1" baseline="30000" dirty="0" smtClean="0">
                  <a:solidFill>
                    <a:schemeClr val="tx1"/>
                  </a:solidFill>
                  <a:latin typeface="Calibri" pitchFamily="34" charset="0"/>
                </a:rPr>
                <a:t>rd</a:t>
              </a:r>
              <a:r>
                <a:rPr lang="en-US" sz="1600" dirty="0" smtClean="0">
                  <a:solidFill>
                    <a:schemeClr val="tx1"/>
                  </a:solidFill>
                  <a:latin typeface="Calibri" pitchFamily="34" charset="0"/>
                </a:rPr>
                <a:t> Program Board </a:t>
              </a:r>
              <a:r>
                <a:rPr lang="en-US" sz="1600" dirty="0" err="1" smtClean="0">
                  <a:solidFill>
                    <a:schemeClr val="tx1"/>
                  </a:solidFill>
                  <a:latin typeface="Calibri" pitchFamily="34" charset="0"/>
                </a:rPr>
                <a:t>Mtg</a:t>
              </a:r>
              <a:endParaRPr lang="en-US" sz="1600" dirty="0">
                <a:solidFill>
                  <a:schemeClr val="tx1"/>
                </a:solidFill>
                <a:latin typeface="Calibri" pitchFamily="34" charset="0"/>
              </a:endParaRPr>
            </a:p>
          </p:txBody>
        </p:sp>
      </p:grpSp>
      <p:grpSp>
        <p:nvGrpSpPr>
          <p:cNvPr id="6" name="Group 27"/>
          <p:cNvGrpSpPr/>
          <p:nvPr/>
        </p:nvGrpSpPr>
        <p:grpSpPr>
          <a:xfrm>
            <a:off x="693156" y="3962400"/>
            <a:ext cx="2108406" cy="2105796"/>
            <a:chOff x="693156" y="3657600"/>
            <a:chExt cx="2108406" cy="2745265"/>
          </a:xfrm>
        </p:grpSpPr>
        <p:cxnSp>
          <p:nvCxnSpPr>
            <p:cNvPr id="29" name="Shape 28"/>
            <p:cNvCxnSpPr/>
            <p:nvPr/>
          </p:nvCxnSpPr>
          <p:spPr>
            <a:xfrm rot="5400000">
              <a:off x="1801437" y="4471035"/>
              <a:ext cx="1813560" cy="186690"/>
            </a:xfrm>
            <a:prstGeom prst="bentConnector2">
              <a:avLst/>
            </a:prstGeom>
            <a:ln w="28575">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693156" y="4328652"/>
              <a:ext cx="1917288" cy="2074213"/>
            </a:xfrm>
            <a:prstGeom prst="roundRect">
              <a:avLst>
                <a:gd name="adj" fmla="val 9063"/>
              </a:avLst>
            </a:prstGeom>
            <a:gradFill>
              <a:gsLst>
                <a:gs pos="0">
                  <a:schemeClr val="accent1">
                    <a:lumMod val="20000"/>
                    <a:lumOff val="80000"/>
                  </a:schemeClr>
                </a:gs>
                <a:gs pos="100000">
                  <a:schemeClr val="bg1"/>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sz="1400" i="1" dirty="0" smtClean="0">
                  <a:solidFill>
                    <a:schemeClr val="tx1"/>
                  </a:solidFill>
                  <a:latin typeface="Calibri" pitchFamily="34" charset="0"/>
                </a:rPr>
                <a:t>35</a:t>
              </a:r>
              <a:r>
                <a:rPr lang="en-US" sz="1400" i="1" baseline="30000" dirty="0" smtClean="0">
                  <a:solidFill>
                    <a:schemeClr val="tx1"/>
                  </a:solidFill>
                  <a:latin typeface="Calibri" pitchFamily="34" charset="0"/>
                </a:rPr>
                <a:t>th</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ExCOM</a:t>
              </a:r>
              <a:endParaRPr lang="en-US" sz="1600" dirty="0" smtClean="0">
                <a:solidFill>
                  <a:schemeClr val="tx1"/>
                </a:solidFill>
                <a:latin typeface="Calibri" pitchFamily="34" charset="0"/>
              </a:endParaRPr>
            </a:p>
            <a:p>
              <a:pPr algn="ctr"/>
              <a:r>
                <a:rPr lang="en-US" sz="1600" dirty="0" smtClean="0">
                  <a:solidFill>
                    <a:schemeClr val="tx1"/>
                  </a:solidFill>
                  <a:latin typeface="Calibri" pitchFamily="34" charset="0"/>
                </a:rPr>
                <a:t>March 8-9</a:t>
              </a:r>
              <a:endParaRPr lang="en-US" sz="1600" dirty="0">
                <a:solidFill>
                  <a:schemeClr val="tx1"/>
                </a:solidFill>
                <a:latin typeface="Calibri" pitchFamily="34" charset="0"/>
              </a:endParaRPr>
            </a:p>
          </p:txBody>
        </p:sp>
      </p:grpSp>
      <p:grpSp>
        <p:nvGrpSpPr>
          <p:cNvPr id="7" name="Group 30"/>
          <p:cNvGrpSpPr/>
          <p:nvPr/>
        </p:nvGrpSpPr>
        <p:grpSpPr>
          <a:xfrm>
            <a:off x="3271668" y="3962400"/>
            <a:ext cx="2120694" cy="2132477"/>
            <a:chOff x="3271668" y="3657600"/>
            <a:chExt cx="2120694" cy="2701138"/>
          </a:xfrm>
        </p:grpSpPr>
        <p:cxnSp>
          <p:nvCxnSpPr>
            <p:cNvPr id="32" name="Shape 31"/>
            <p:cNvCxnSpPr/>
            <p:nvPr/>
          </p:nvCxnSpPr>
          <p:spPr>
            <a:xfrm rot="5400000">
              <a:off x="4376997" y="4471035"/>
              <a:ext cx="1828800" cy="201930"/>
            </a:xfrm>
            <a:prstGeom prst="bentConnector2">
              <a:avLst/>
            </a:prstGeom>
            <a:ln w="28575">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3271668" y="4343400"/>
              <a:ext cx="1917288" cy="2015338"/>
            </a:xfrm>
            <a:prstGeom prst="roundRect">
              <a:avLst>
                <a:gd name="adj" fmla="val 9063"/>
              </a:avLst>
            </a:prstGeom>
            <a:gradFill>
              <a:gsLst>
                <a:gs pos="0">
                  <a:schemeClr val="accent1">
                    <a:lumMod val="20000"/>
                    <a:lumOff val="80000"/>
                  </a:schemeClr>
                </a:gs>
                <a:gs pos="100000">
                  <a:schemeClr val="bg1"/>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sz="1600" i="1" dirty="0" smtClean="0">
                  <a:solidFill>
                    <a:schemeClr val="tx1"/>
                  </a:solidFill>
                  <a:latin typeface="Calibri" pitchFamily="34" charset="0"/>
                </a:rPr>
                <a:t>36</a:t>
              </a:r>
              <a:r>
                <a:rPr lang="en-US" sz="1600" i="1" baseline="30000" dirty="0" smtClean="0">
                  <a:solidFill>
                    <a:schemeClr val="tx1"/>
                  </a:solidFill>
                  <a:latin typeface="Calibri" pitchFamily="34" charset="0"/>
                </a:rPr>
                <a:t>th</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ExCom</a:t>
              </a:r>
              <a:endParaRPr lang="en-US" sz="1600" dirty="0" smtClean="0">
                <a:solidFill>
                  <a:schemeClr val="tx1"/>
                </a:solidFill>
                <a:latin typeface="Calibri" pitchFamily="34" charset="0"/>
              </a:endParaRPr>
            </a:p>
            <a:p>
              <a:pPr algn="ctr"/>
              <a:r>
                <a:rPr lang="en-US" sz="1600" dirty="0" smtClean="0">
                  <a:solidFill>
                    <a:schemeClr val="tx1"/>
                  </a:solidFill>
                  <a:latin typeface="Calibri" pitchFamily="34" charset="0"/>
                </a:rPr>
                <a:t>July </a:t>
              </a:r>
              <a:r>
                <a:rPr lang="en-US" sz="1600" i="1" dirty="0" smtClean="0">
                  <a:solidFill>
                    <a:schemeClr val="tx1"/>
                  </a:solidFill>
                  <a:latin typeface="Calibri" pitchFamily="34" charset="0"/>
                </a:rPr>
                <a:t>TBD</a:t>
              </a:r>
              <a:endParaRPr lang="en-US" sz="1600" dirty="0">
                <a:solidFill>
                  <a:schemeClr val="tx1"/>
                </a:solidFill>
                <a:latin typeface="Calibri" pitchFamily="34" charset="0"/>
              </a:endParaRPr>
            </a:p>
          </p:txBody>
        </p:sp>
      </p:grpSp>
      <p:grpSp>
        <p:nvGrpSpPr>
          <p:cNvPr id="8" name="Group 33"/>
          <p:cNvGrpSpPr/>
          <p:nvPr/>
        </p:nvGrpSpPr>
        <p:grpSpPr>
          <a:xfrm>
            <a:off x="5850180" y="3962399"/>
            <a:ext cx="2132982" cy="2141295"/>
            <a:chOff x="5850180" y="3657600"/>
            <a:chExt cx="2132982" cy="2611445"/>
          </a:xfrm>
        </p:grpSpPr>
        <p:cxnSp>
          <p:nvCxnSpPr>
            <p:cNvPr id="35" name="Shape 34"/>
            <p:cNvCxnSpPr/>
            <p:nvPr/>
          </p:nvCxnSpPr>
          <p:spPr>
            <a:xfrm rot="5400000">
              <a:off x="6967797" y="4471035"/>
              <a:ext cx="1828800" cy="201930"/>
            </a:xfrm>
            <a:prstGeom prst="bentConnector2">
              <a:avLst/>
            </a:prstGeom>
            <a:ln w="28575">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5850180" y="4328652"/>
              <a:ext cx="1917288" cy="1940393"/>
            </a:xfrm>
            <a:prstGeom prst="roundRect">
              <a:avLst>
                <a:gd name="adj" fmla="val 9063"/>
              </a:avLst>
            </a:prstGeom>
            <a:gradFill>
              <a:gsLst>
                <a:gs pos="0">
                  <a:schemeClr val="accent1">
                    <a:lumMod val="20000"/>
                    <a:lumOff val="80000"/>
                  </a:schemeClr>
                </a:gs>
                <a:gs pos="100000">
                  <a:schemeClr val="bg1"/>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sz="1600" i="1" dirty="0" smtClean="0">
                  <a:solidFill>
                    <a:schemeClr val="tx1"/>
                  </a:solidFill>
                  <a:latin typeface="Calibri" pitchFamily="34" charset="0"/>
                </a:rPr>
                <a:t>37</a:t>
              </a:r>
              <a:r>
                <a:rPr lang="en-US" sz="1600" i="1" baseline="30000" dirty="0" smtClean="0">
                  <a:solidFill>
                    <a:schemeClr val="tx1"/>
                  </a:solidFill>
                  <a:latin typeface="Calibri" pitchFamily="34" charset="0"/>
                </a:rPr>
                <a:t>th</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ExCOM</a:t>
              </a:r>
              <a:r>
                <a:rPr lang="en-US" sz="1600" dirty="0" smtClean="0">
                  <a:solidFill>
                    <a:schemeClr val="tx1"/>
                  </a:solidFill>
                  <a:latin typeface="Calibri" pitchFamily="34" charset="0"/>
                </a:rPr>
                <a:t> </a:t>
              </a:r>
            </a:p>
            <a:p>
              <a:pPr algn="ctr"/>
              <a:r>
                <a:rPr lang="en-US" sz="1600" dirty="0" smtClean="0">
                  <a:solidFill>
                    <a:schemeClr val="tx1"/>
                  </a:solidFill>
                  <a:latin typeface="Calibri" pitchFamily="34" charset="0"/>
                </a:rPr>
                <a:t>Nov 8</a:t>
              </a:r>
            </a:p>
            <a:p>
              <a:pPr algn="ctr"/>
              <a:r>
                <a:rPr lang="en-US" sz="1600" dirty="0" smtClean="0">
                  <a:solidFill>
                    <a:schemeClr val="tx1"/>
                  </a:solidFill>
                  <a:latin typeface="Calibri" pitchFamily="34" charset="0"/>
                </a:rPr>
                <a:t>GEO-XIII Plenary</a:t>
              </a:r>
            </a:p>
            <a:p>
              <a:pPr algn="ctr"/>
              <a:r>
                <a:rPr lang="en-US" sz="1600" dirty="0" smtClean="0">
                  <a:solidFill>
                    <a:schemeClr val="tx1"/>
                  </a:solidFill>
                  <a:latin typeface="Calibri" pitchFamily="34" charset="0"/>
                </a:rPr>
                <a:t>Nov 9-10</a:t>
              </a:r>
              <a:endParaRPr lang="en-US" sz="1600" dirty="0">
                <a:solidFill>
                  <a:schemeClr val="tx1"/>
                </a:solidFill>
                <a:latin typeface="Calibri" pitchFamily="34" charset="0"/>
              </a:endParaRPr>
            </a:p>
          </p:txBody>
        </p:sp>
      </p:grpSp>
      <p:sp>
        <p:nvSpPr>
          <p:cNvPr id="37" name="Chevron 36"/>
          <p:cNvSpPr/>
          <p:nvPr/>
        </p:nvSpPr>
        <p:spPr>
          <a:xfrm>
            <a:off x="4338056" y="3200399"/>
            <a:ext cx="1600200" cy="762000"/>
          </a:xfrm>
          <a:prstGeom prst="chevron">
            <a:avLst/>
          </a:prstGeom>
          <a:gradFill flip="none" rotWithShape="1">
            <a:gsLst>
              <a:gs pos="0">
                <a:schemeClr val="tx2">
                  <a:lumMod val="50000"/>
                </a:schemeClr>
              </a:gs>
              <a:gs pos="50000">
                <a:schemeClr val="accent1">
                  <a:lumMod val="75000"/>
                </a:schemeClr>
              </a:gs>
              <a:gs pos="100000">
                <a:schemeClr val="accent5">
                  <a:lumMod val="50000"/>
                  <a:shade val="100000"/>
                  <a:satMod val="115000"/>
                </a:schemeClr>
              </a:gs>
            </a:gsLst>
            <a:path path="circle">
              <a:fillToRect l="50000" t="50000" r="50000" b="50000"/>
            </a:path>
            <a:tileRect/>
          </a:gradFill>
          <a:ln/>
          <a:effectLst>
            <a:outerShdw blurRad="40000" dist="20000" dir="5400000" rotWithShape="0">
              <a:srgbClr val="000000">
                <a:alpha val="38000"/>
              </a:srgbClr>
            </a:outerShdw>
            <a:reflection blurRad="6350" stA="52000" endA="300" endPos="35000" dir="5400000" sy="-100000" algn="bl" rotWithShape="0"/>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smtClean="0">
                <a:solidFill>
                  <a:schemeClr val="bg1"/>
                </a:solidFill>
                <a:effectLst>
                  <a:outerShdw blurRad="38100" dist="38100" dir="2700000" algn="tl">
                    <a:srgbClr val="000000">
                      <a:alpha val="43137"/>
                    </a:srgbClr>
                  </a:outerShdw>
                </a:effectLst>
                <a:latin typeface="Calibri" pitchFamily="34" charset="0"/>
              </a:rPr>
              <a:t>Jul</a:t>
            </a:r>
            <a:endParaRPr lang="en-US" sz="3200" dirty="0">
              <a:solidFill>
                <a:schemeClr val="bg1"/>
              </a:solidFill>
              <a:effectLst>
                <a:outerShdw blurRad="38100" dist="38100" dir="2700000" algn="tl">
                  <a:srgbClr val="000000">
                    <a:alpha val="43137"/>
                  </a:srgbClr>
                </a:outerShdw>
              </a:effectLst>
              <a:latin typeface="Calibri" pitchFamily="34" charset="0"/>
            </a:endParaRPr>
          </a:p>
        </p:txBody>
      </p:sp>
      <p:sp>
        <p:nvSpPr>
          <p:cNvPr id="38" name="Chevron 37"/>
          <p:cNvSpPr/>
          <p:nvPr/>
        </p:nvSpPr>
        <p:spPr>
          <a:xfrm>
            <a:off x="5638800" y="3200399"/>
            <a:ext cx="1600200" cy="762000"/>
          </a:xfrm>
          <a:prstGeom prst="chevron">
            <a:avLst/>
          </a:prstGeom>
          <a:gradFill flip="none" rotWithShape="1">
            <a:gsLst>
              <a:gs pos="0">
                <a:schemeClr val="accent3">
                  <a:lumMod val="50000"/>
                </a:schemeClr>
              </a:gs>
              <a:gs pos="50000">
                <a:schemeClr val="accent3">
                  <a:lumMod val="75000"/>
                </a:schemeClr>
              </a:gs>
              <a:gs pos="100000">
                <a:schemeClr val="accent3">
                  <a:lumMod val="60000"/>
                  <a:lumOff val="40000"/>
                </a:schemeClr>
              </a:gs>
            </a:gsLst>
            <a:lin ang="0" scaled="1"/>
            <a:tileRect/>
          </a:gra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smtClean="0">
                <a:solidFill>
                  <a:schemeClr val="bg1"/>
                </a:solidFill>
                <a:effectLst>
                  <a:outerShdw blurRad="38100" dist="38100" dir="2700000" algn="tl">
                    <a:srgbClr val="000000">
                      <a:alpha val="43137"/>
                    </a:srgbClr>
                  </a:outerShdw>
                </a:effectLst>
                <a:latin typeface="Calibri" pitchFamily="34" charset="0"/>
              </a:rPr>
              <a:t>Sep</a:t>
            </a:r>
            <a:endParaRPr lang="en-US" sz="3200" dirty="0">
              <a:solidFill>
                <a:schemeClr val="bg1"/>
              </a:solidFill>
              <a:effectLst>
                <a:outerShdw blurRad="38100" dist="38100" dir="2700000" algn="tl">
                  <a:srgbClr val="000000">
                    <a:alpha val="43137"/>
                  </a:srgbClr>
                </a:outerShdw>
              </a:effectLst>
              <a:latin typeface="Calibri" pitchFamily="34" charset="0"/>
            </a:endParaRPr>
          </a:p>
        </p:txBody>
      </p:sp>
      <p:sp>
        <p:nvSpPr>
          <p:cNvPr id="39" name="Chevron 38"/>
          <p:cNvSpPr/>
          <p:nvPr/>
        </p:nvSpPr>
        <p:spPr>
          <a:xfrm>
            <a:off x="6981131" y="3200399"/>
            <a:ext cx="1600200" cy="762000"/>
          </a:xfrm>
          <a:prstGeom prst="chevron">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smtClean="0">
                <a:solidFill>
                  <a:schemeClr val="bg1"/>
                </a:solidFill>
                <a:effectLst>
                  <a:outerShdw blurRad="38100" dist="38100" dir="2700000" algn="tl">
                    <a:srgbClr val="000000">
                      <a:alpha val="43137"/>
                    </a:srgbClr>
                  </a:outerShdw>
                </a:effectLst>
                <a:latin typeface="Calibri" pitchFamily="34" charset="0"/>
              </a:rPr>
              <a:t>Nov</a:t>
            </a:r>
            <a:endParaRPr lang="en-US" sz="3200" dirty="0">
              <a:solidFill>
                <a:schemeClr val="bg1"/>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7163367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cTn>
                              </p:par>
                            </p:childTnLst>
                          </p:cTn>
                        </p:par>
                        <p:par>
                          <p:cTn id="8" fill="hold">
                            <p:stCondLst>
                              <p:cond delay="500"/>
                            </p:stCondLst>
                            <p:childTnLst>
                              <p:par>
                                <p:cTn id="9" presetID="54" presetClass="entr" presetSubtype="0" ac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05"/>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500"/>
                                        <p:tgtEl>
                                          <p:spTgt spid="11"/>
                                        </p:tgtEl>
                                      </p:cBhvr>
                                    </p:animEffect>
                                  </p:childTnLst>
                                </p:cTn>
                              </p:par>
                            </p:childTnLst>
                          </p:cTn>
                        </p:par>
                        <p:par>
                          <p:cTn id="21" fill="hold">
                            <p:stCondLst>
                              <p:cond delay="500"/>
                            </p:stCondLst>
                            <p:childTnLst>
                              <p:par>
                                <p:cTn id="22" presetID="54" presetClass="entr" presetSubtype="0" accel="10000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1000" fill="hold"/>
                                        <p:tgtEl>
                                          <p:spTgt spid="6"/>
                                        </p:tgtEl>
                                        <p:attrNameLst>
                                          <p:attrName>ppt_x</p:attrName>
                                        </p:attrNameLst>
                                      </p:cBhvr>
                                      <p:tavLst>
                                        <p:tav tm="0">
                                          <p:val>
                                            <p:strVal val="#ppt_x-.2"/>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lide(fromLeft)">
                                      <p:cBhvr>
                                        <p:cTn id="33" dur="500"/>
                                        <p:tgtEl>
                                          <p:spTgt spid="12"/>
                                        </p:tgtEl>
                                      </p:cBhvr>
                                    </p:animEffect>
                                  </p:childTnLst>
                                </p:cTn>
                              </p:par>
                            </p:childTnLst>
                          </p:cTn>
                        </p:par>
                        <p:par>
                          <p:cTn id="34" fill="hold">
                            <p:stCondLst>
                              <p:cond delay="500"/>
                            </p:stCondLst>
                            <p:childTnLst>
                              <p:par>
                                <p:cTn id="35" presetID="54" presetClass="entr" presetSubtype="0" accel="10000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0.05"/>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 calcmode="lin" valueType="num">
                                      <p:cBhvr>
                                        <p:cTn id="39" dur="1000" fill="hold"/>
                                        <p:tgtEl>
                                          <p:spTgt spid="4"/>
                                        </p:tgtEl>
                                        <p:attrNameLst>
                                          <p:attrName>ppt_x</p:attrName>
                                        </p:attrNameLst>
                                      </p:cBhvr>
                                      <p:tavLst>
                                        <p:tav tm="0">
                                          <p:val>
                                            <p:strVal val="#ppt_x-.2"/>
                                          </p:val>
                                        </p:tav>
                                        <p:tav tm="100000">
                                          <p:val>
                                            <p:strVal val="#ppt_x"/>
                                          </p:val>
                                        </p:tav>
                                      </p:tavLst>
                                    </p:anim>
                                    <p:anim calcmode="lin" valueType="num">
                                      <p:cBhvr>
                                        <p:cTn id="40" dur="1000" fill="hold"/>
                                        <p:tgtEl>
                                          <p:spTgt spid="4"/>
                                        </p:tgtEl>
                                        <p:attrNameLst>
                                          <p:attrName>ppt_y</p:attrName>
                                        </p:attrNameLst>
                                      </p:cBhvr>
                                      <p:tavLst>
                                        <p:tav tm="0">
                                          <p:val>
                                            <p:strVal val="#ppt_y"/>
                                          </p:val>
                                        </p:tav>
                                        <p:tav tm="100000">
                                          <p:val>
                                            <p:strVal val="#ppt_y"/>
                                          </p:val>
                                        </p:tav>
                                      </p:tavLst>
                                    </p:anim>
                                    <p:animEffect transition="in" filter="fade">
                                      <p:cBhvr>
                                        <p:cTn id="41" dur="1000"/>
                                        <p:tgtEl>
                                          <p:spTgt spid="4"/>
                                        </p:tgtEl>
                                      </p:cBhvr>
                                    </p:animEffect>
                                  </p:childTnLst>
                                </p:cTn>
                              </p:par>
                            </p:childTnLst>
                          </p:cTn>
                        </p:par>
                        <p:par>
                          <p:cTn id="42" fill="hold">
                            <p:stCondLst>
                              <p:cond delay="1500"/>
                            </p:stCondLst>
                            <p:childTnLst>
                              <p:par>
                                <p:cTn id="43" presetID="54" presetClass="entr" presetSubtype="0" accel="10000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strVal val="#ppt_w*0.05"/>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 calcmode="lin" valueType="num">
                                      <p:cBhvr>
                                        <p:cTn id="47" dur="1000" fill="hold"/>
                                        <p:tgtEl>
                                          <p:spTgt spid="7"/>
                                        </p:tgtEl>
                                        <p:attrNameLst>
                                          <p:attrName>ppt_x</p:attrName>
                                        </p:attrNameLst>
                                      </p:cBhvr>
                                      <p:tavLst>
                                        <p:tav tm="0">
                                          <p:val>
                                            <p:strVal val="#ppt_x-.2"/>
                                          </p:val>
                                        </p:tav>
                                        <p:tav tm="100000">
                                          <p:val>
                                            <p:strVal val="#ppt_x"/>
                                          </p:val>
                                        </p:tav>
                                      </p:tavLst>
                                    </p:anim>
                                    <p:anim calcmode="lin" valueType="num">
                                      <p:cBhvr>
                                        <p:cTn id="48" dur="1000" fill="hold"/>
                                        <p:tgtEl>
                                          <p:spTgt spid="7"/>
                                        </p:tgtEl>
                                        <p:attrNameLst>
                                          <p:attrName>ppt_y</p:attrName>
                                        </p:attrNameLst>
                                      </p:cBhvr>
                                      <p:tavLst>
                                        <p:tav tm="0">
                                          <p:val>
                                            <p:strVal val="#ppt_y"/>
                                          </p:val>
                                        </p:tav>
                                        <p:tav tm="100000">
                                          <p:val>
                                            <p:strVal val="#ppt_y"/>
                                          </p:val>
                                        </p:tav>
                                      </p:tavLst>
                                    </p:anim>
                                    <p:animEffect transition="in" filter="fade">
                                      <p:cBhvr>
                                        <p:cTn id="49" dur="1000"/>
                                        <p:tgtEl>
                                          <p:spTgt spid="7"/>
                                        </p:tgtEl>
                                      </p:cBhvr>
                                    </p:animEffect>
                                  </p:childTnLst>
                                </p:cTn>
                              </p:par>
                            </p:childTnLst>
                          </p:cTn>
                        </p:par>
                        <p:par>
                          <p:cTn id="50" fill="hold">
                            <p:stCondLst>
                              <p:cond delay="2500"/>
                            </p:stCondLst>
                            <p:childTnLst>
                              <p:par>
                                <p:cTn id="51" presetID="54" presetClass="entr" presetSubtype="0" accel="10000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strVal val="#ppt_w*0.05"/>
                                          </p:val>
                                        </p:tav>
                                        <p:tav tm="100000">
                                          <p:val>
                                            <p:strVal val="#ppt_w"/>
                                          </p:val>
                                        </p:tav>
                                      </p:tavLst>
                                    </p:anim>
                                    <p:anim calcmode="lin" valueType="num">
                                      <p:cBhvr>
                                        <p:cTn id="54" dur="1000" fill="hold"/>
                                        <p:tgtEl>
                                          <p:spTgt spid="5"/>
                                        </p:tgtEl>
                                        <p:attrNameLst>
                                          <p:attrName>ppt_h</p:attrName>
                                        </p:attrNameLst>
                                      </p:cBhvr>
                                      <p:tavLst>
                                        <p:tav tm="0">
                                          <p:val>
                                            <p:strVal val="#ppt_h"/>
                                          </p:val>
                                        </p:tav>
                                        <p:tav tm="100000">
                                          <p:val>
                                            <p:strVal val="#ppt_h"/>
                                          </p:val>
                                        </p:tav>
                                      </p:tavLst>
                                    </p:anim>
                                    <p:anim calcmode="lin" valueType="num">
                                      <p:cBhvr>
                                        <p:cTn id="55" dur="1000" fill="hold"/>
                                        <p:tgtEl>
                                          <p:spTgt spid="5"/>
                                        </p:tgtEl>
                                        <p:attrNameLst>
                                          <p:attrName>ppt_x</p:attrName>
                                        </p:attrNameLst>
                                      </p:cBhvr>
                                      <p:tavLst>
                                        <p:tav tm="0">
                                          <p:val>
                                            <p:strVal val="#ppt_x-.2"/>
                                          </p:val>
                                        </p:tav>
                                        <p:tav tm="100000">
                                          <p:val>
                                            <p:strVal val="#ppt_x"/>
                                          </p:val>
                                        </p:tav>
                                      </p:tavLst>
                                    </p:anim>
                                    <p:anim calcmode="lin" valueType="num">
                                      <p:cBhvr>
                                        <p:cTn id="56" dur="1000" fill="hold"/>
                                        <p:tgtEl>
                                          <p:spTgt spid="5"/>
                                        </p:tgtEl>
                                        <p:attrNameLst>
                                          <p:attrName>ppt_y</p:attrName>
                                        </p:attrNameLst>
                                      </p:cBhvr>
                                      <p:tavLst>
                                        <p:tav tm="0">
                                          <p:val>
                                            <p:strVal val="#ppt_y"/>
                                          </p:val>
                                        </p:tav>
                                        <p:tav tm="100000">
                                          <p:val>
                                            <p:strVal val="#ppt_y"/>
                                          </p:val>
                                        </p:tav>
                                      </p:tavLst>
                                    </p:anim>
                                    <p:animEffect transition="in" filter="fade">
                                      <p:cBhvr>
                                        <p:cTn id="57" dur="1000"/>
                                        <p:tgtEl>
                                          <p:spTgt spid="5"/>
                                        </p:tgtEl>
                                      </p:cBhvr>
                                    </p:animEffect>
                                  </p:childTnLst>
                                </p:cTn>
                              </p:par>
                            </p:childTnLst>
                          </p:cTn>
                        </p:par>
                        <p:par>
                          <p:cTn id="58" fill="hold">
                            <p:stCondLst>
                              <p:cond delay="3500"/>
                            </p:stCondLst>
                            <p:childTnLst>
                              <p:par>
                                <p:cTn id="59" presetID="54" presetClass="entr" presetSubtype="0" accel="10000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strVal val="#ppt_w*0.05"/>
                                          </p:val>
                                        </p:tav>
                                        <p:tav tm="100000">
                                          <p:val>
                                            <p:strVal val="#ppt_w"/>
                                          </p:val>
                                        </p:tav>
                                      </p:tavLst>
                                    </p:anim>
                                    <p:anim calcmode="lin" valueType="num">
                                      <p:cBhvr>
                                        <p:cTn id="62" dur="1000" fill="hold"/>
                                        <p:tgtEl>
                                          <p:spTgt spid="8"/>
                                        </p:tgtEl>
                                        <p:attrNameLst>
                                          <p:attrName>ppt_h</p:attrName>
                                        </p:attrNameLst>
                                      </p:cBhvr>
                                      <p:tavLst>
                                        <p:tav tm="0">
                                          <p:val>
                                            <p:strVal val="#ppt_h"/>
                                          </p:val>
                                        </p:tav>
                                        <p:tav tm="100000">
                                          <p:val>
                                            <p:strVal val="#ppt_h"/>
                                          </p:val>
                                        </p:tav>
                                      </p:tavLst>
                                    </p:anim>
                                    <p:anim calcmode="lin" valueType="num">
                                      <p:cBhvr>
                                        <p:cTn id="63" dur="1000" fill="hold"/>
                                        <p:tgtEl>
                                          <p:spTgt spid="8"/>
                                        </p:tgtEl>
                                        <p:attrNameLst>
                                          <p:attrName>ppt_x</p:attrName>
                                        </p:attrNameLst>
                                      </p:cBhvr>
                                      <p:tavLst>
                                        <p:tav tm="0">
                                          <p:val>
                                            <p:strVal val="#ppt_x-.2"/>
                                          </p:val>
                                        </p:tav>
                                        <p:tav tm="100000">
                                          <p:val>
                                            <p:strVal val="#ppt_x"/>
                                          </p:val>
                                        </p:tav>
                                      </p:tavLst>
                                    </p:anim>
                                    <p:anim calcmode="lin" valueType="num">
                                      <p:cBhvr>
                                        <p:cTn id="64" dur="1000" fill="hold"/>
                                        <p:tgtEl>
                                          <p:spTgt spid="8"/>
                                        </p:tgtEl>
                                        <p:attrNameLst>
                                          <p:attrName>ppt_y</p:attrName>
                                        </p:attrNameLst>
                                      </p:cBhvr>
                                      <p:tavLst>
                                        <p:tav tm="0">
                                          <p:val>
                                            <p:strVal val="#ppt_y"/>
                                          </p:val>
                                        </p:tav>
                                        <p:tav tm="100000">
                                          <p:val>
                                            <p:strVal val="#ppt_y"/>
                                          </p:val>
                                        </p:tav>
                                      </p:tavLst>
                                    </p:anim>
                                    <p:animEffect transition="in" filter="fade">
                                      <p:cBhvr>
                                        <p:cTn id="65" dur="1000"/>
                                        <p:tgtEl>
                                          <p:spTgt spid="8"/>
                                        </p:tgtEl>
                                      </p:cBhvr>
                                    </p:animEffect>
                                  </p:childTnLst>
                                </p:cTn>
                              </p:par>
                            </p:childTnLst>
                          </p:cTn>
                        </p:par>
                        <p:par>
                          <p:cTn id="66" fill="hold">
                            <p:stCondLst>
                              <p:cond delay="4500"/>
                            </p:stCondLst>
                            <p:childTnLst>
                              <p:par>
                                <p:cTn id="67" presetID="12" presetClass="entr" presetSubtype="8"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slide(fromLeft)">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slide(fromLeft)">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8"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slide(fromLeft)">
                                      <p:cBhvr>
                                        <p:cTn id="7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7" grpId="0" animBg="1"/>
      <p:bldP spid="38"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smtClean="0"/>
              <a:t>ESA UNCLASSIFIED – For Official Use</a:t>
            </a:r>
            <a:endParaRPr lang="en-GB"/>
          </a:p>
        </p:txBody>
      </p:sp>
      <p:sp>
        <p:nvSpPr>
          <p:cNvPr id="4" name="Title 3"/>
          <p:cNvSpPr>
            <a:spLocks noGrp="1"/>
          </p:cNvSpPr>
          <p:nvPr>
            <p:ph type="title"/>
          </p:nvPr>
        </p:nvSpPr>
        <p:spPr>
          <a:xfrm>
            <a:off x="218275" y="332992"/>
            <a:ext cx="8655047" cy="427038"/>
          </a:xfrm>
          <a:prstGeom prst="rect">
            <a:avLst/>
          </a:prstGeom>
          <a:noFill/>
          <a:ln>
            <a:noFill/>
          </a:ln>
        </p:spPr>
        <p:txBody>
          <a:bodyPr vert="horz" wrap="square" lIns="91440" tIns="45720" rIns="91440" bIns="45720" numCol="1" anchor="ctr" anchorCtr="0" compatLnSpc="1">
            <a:prstTxWarp prst="textNoShape">
              <a:avLst/>
            </a:prstTxWarp>
            <a:normAutofit fontScale="90000"/>
          </a:bodyPr>
          <a:lstStyle/>
          <a:p>
            <a:pPr eaLnBrk="0" hangingPunct="0"/>
            <a:r>
              <a:rPr lang="en-US" sz="2200" b="1" dirty="0" smtClean="0">
                <a:solidFill>
                  <a:schemeClr val="bg1"/>
                </a:solidFill>
                <a:latin typeface="+mj-lt"/>
                <a:ea typeface="+mj-ea"/>
                <a:cs typeface="+mj-cs"/>
              </a:rPr>
              <a:t>Data </a:t>
            </a:r>
            <a:r>
              <a:rPr lang="en-US" sz="2200" b="1" dirty="0">
                <a:solidFill>
                  <a:schemeClr val="bg1"/>
                </a:solidFill>
                <a:latin typeface="+mj-lt"/>
                <a:ea typeface="+mj-ea"/>
                <a:cs typeface="+mj-cs"/>
              </a:rPr>
              <a:t>Management </a:t>
            </a:r>
            <a:r>
              <a:rPr lang="en-US" sz="2200" b="1" dirty="0" smtClean="0">
                <a:solidFill>
                  <a:schemeClr val="bg1"/>
                </a:solidFill>
                <a:latin typeface="+mj-lt"/>
                <a:ea typeface="+mj-ea"/>
                <a:cs typeface="+mj-cs"/>
              </a:rPr>
              <a:t>Principles Implementation </a:t>
            </a:r>
            <a:br>
              <a:rPr lang="en-US" sz="2200" b="1" dirty="0" smtClean="0">
                <a:solidFill>
                  <a:schemeClr val="bg1"/>
                </a:solidFill>
                <a:latin typeface="+mj-lt"/>
                <a:ea typeface="+mj-ea"/>
                <a:cs typeface="+mj-cs"/>
              </a:rPr>
            </a:br>
            <a:r>
              <a:rPr lang="en-US" sz="2200" b="1" dirty="0" smtClean="0">
                <a:solidFill>
                  <a:schemeClr val="bg1"/>
                </a:solidFill>
                <a:latin typeface="+mj-lt"/>
                <a:ea typeface="+mj-ea"/>
                <a:cs typeface="+mj-cs"/>
              </a:rPr>
              <a:t>Guidelines – Review Process</a:t>
            </a:r>
            <a:endParaRPr lang="en-US" sz="2200" b="1" dirty="0">
              <a:solidFill>
                <a:schemeClr val="bg1"/>
              </a:solidFill>
              <a:latin typeface="+mj-lt"/>
              <a:ea typeface="+mj-ea"/>
              <a:cs typeface="+mj-cs"/>
            </a:endParaRPr>
          </a:p>
        </p:txBody>
      </p:sp>
      <p:pic>
        <p:nvPicPr>
          <p:cNvPr id="5" name="Picture 4"/>
          <p:cNvPicPr>
            <a:picLocks noChangeAspect="1"/>
          </p:cNvPicPr>
          <p:nvPr/>
        </p:nvPicPr>
        <p:blipFill>
          <a:blip r:embed="rId3"/>
          <a:stretch>
            <a:fillRect/>
          </a:stretch>
        </p:blipFill>
        <p:spPr>
          <a:xfrm>
            <a:off x="7812261" y="3396989"/>
            <a:ext cx="1237947" cy="862983"/>
          </a:xfrm>
          <a:prstGeom prst="rect">
            <a:avLst/>
          </a:prstGeom>
        </p:spPr>
      </p:pic>
      <p:pic>
        <p:nvPicPr>
          <p:cNvPr id="7" name="Picture 6"/>
          <p:cNvPicPr>
            <a:picLocks noChangeAspect="1"/>
          </p:cNvPicPr>
          <p:nvPr/>
        </p:nvPicPr>
        <p:blipFill>
          <a:blip r:embed="rId4"/>
          <a:stretch>
            <a:fillRect/>
          </a:stretch>
        </p:blipFill>
        <p:spPr>
          <a:xfrm>
            <a:off x="6925098" y="1891232"/>
            <a:ext cx="2218901" cy="1091634"/>
          </a:xfrm>
          <a:prstGeom prst="rect">
            <a:avLst/>
          </a:prstGeom>
        </p:spPr>
      </p:pic>
      <p:sp>
        <p:nvSpPr>
          <p:cNvPr id="8" name="TextBox 7"/>
          <p:cNvSpPr txBox="1"/>
          <p:nvPr/>
        </p:nvSpPr>
        <p:spPr>
          <a:xfrm>
            <a:off x="173606" y="1300284"/>
            <a:ext cx="6898546" cy="4062651"/>
          </a:xfrm>
          <a:prstGeom prst="rect">
            <a:avLst/>
          </a:prstGeom>
          <a:noFill/>
        </p:spPr>
        <p:txBody>
          <a:bodyPr wrap="square" rtlCol="0">
            <a:spAutoFit/>
          </a:bodyPr>
          <a:lstStyle/>
          <a:p>
            <a:pPr marL="342900" indent="-342900">
              <a:buFont typeface="Arial"/>
              <a:buChar char="•"/>
            </a:pPr>
            <a:r>
              <a:rPr lang="en-US" dirty="0" smtClean="0">
                <a:latin typeface="+mn-lt"/>
              </a:rPr>
              <a:t>GEO-XII Plenary (11-12 Nov 2015): draft presented as information document.</a:t>
            </a:r>
          </a:p>
          <a:p>
            <a:pPr marL="800100" lvl="1" indent="-342900">
              <a:buFont typeface="Wingdings" charset="2"/>
              <a:buChar char="Ø"/>
            </a:pPr>
            <a:r>
              <a:rPr lang="en-US" sz="1600" dirty="0">
                <a:latin typeface="+mn-lt"/>
              </a:rPr>
              <a:t>Contribution from </a:t>
            </a:r>
            <a:r>
              <a:rPr lang="en-US" sz="1600" dirty="0" err="1">
                <a:latin typeface="+mn-lt"/>
              </a:rPr>
              <a:t>M.Albani</a:t>
            </a:r>
            <a:r>
              <a:rPr lang="en-US" sz="1600" dirty="0">
                <a:latin typeface="+mn-lt"/>
              </a:rPr>
              <a:t> and </a:t>
            </a:r>
            <a:r>
              <a:rPr lang="en-US" sz="1600" dirty="0" err="1">
                <a:latin typeface="+mn-lt"/>
              </a:rPr>
              <a:t>R.Moreno</a:t>
            </a:r>
            <a:endParaRPr lang="en-US" sz="1600" dirty="0">
              <a:latin typeface="+mn-lt"/>
            </a:endParaRPr>
          </a:p>
          <a:p>
            <a:endParaRPr lang="en-US" dirty="0" smtClean="0">
              <a:latin typeface="+mn-lt"/>
            </a:endParaRPr>
          </a:p>
          <a:p>
            <a:pPr marL="342900" indent="-342900">
              <a:buFont typeface="Arial"/>
              <a:buChar char="•"/>
            </a:pPr>
            <a:r>
              <a:rPr lang="en-US" dirty="0" smtClean="0">
                <a:latin typeface="+mn-lt"/>
              </a:rPr>
              <a:t>Public review process started:</a:t>
            </a:r>
          </a:p>
          <a:p>
            <a:pPr marL="800100" lvl="1" indent="-342900">
              <a:buFont typeface="Wingdings" charset="2"/>
              <a:buChar char="Ø"/>
            </a:pPr>
            <a:r>
              <a:rPr lang="en-US" sz="1600" i="1" dirty="0" smtClean="0">
                <a:latin typeface="+mn-lt"/>
              </a:rPr>
              <a:t>Online survey with deadline 15 March at </a:t>
            </a:r>
            <a:r>
              <a:rPr lang="en-US" sz="1600" i="1" dirty="0" smtClean="0">
                <a:latin typeface="+mn-lt"/>
                <a:hlinkClick r:id="rId5"/>
              </a:rPr>
              <a:t>http://www.earthobservations.org/survey_dmp_ig</a:t>
            </a:r>
            <a:r>
              <a:rPr lang="en-US" sz="1600" i="1" dirty="0" smtClean="0">
                <a:latin typeface="+mn-lt"/>
              </a:rPr>
              <a:t> </a:t>
            </a:r>
          </a:p>
          <a:p>
            <a:pPr marL="800100" lvl="1" indent="-342900">
              <a:buFont typeface="Wingdings" charset="2"/>
              <a:buChar char="Ø"/>
            </a:pPr>
            <a:r>
              <a:rPr lang="en-US" sz="1600" dirty="0" smtClean="0">
                <a:latin typeface="+mn-lt"/>
              </a:rPr>
              <a:t>Review process is led by IEEE</a:t>
            </a:r>
            <a:r>
              <a:rPr lang="en-US" sz="1600" dirty="0">
                <a:latin typeface="+mn-lt"/>
              </a:rPr>
              <a:t> </a:t>
            </a:r>
            <a:r>
              <a:rPr lang="en-US" sz="1600" dirty="0" smtClean="0">
                <a:latin typeface="+mn-lt"/>
              </a:rPr>
              <a:t>(S. J. S. </a:t>
            </a:r>
            <a:r>
              <a:rPr lang="en-US" sz="1600" dirty="0" err="1" smtClean="0">
                <a:latin typeface="+mn-lt"/>
              </a:rPr>
              <a:t>Khalsa</a:t>
            </a:r>
            <a:r>
              <a:rPr lang="en-US" sz="1600" dirty="0" smtClean="0">
                <a:latin typeface="+mn-lt"/>
              </a:rPr>
              <a:t>)</a:t>
            </a:r>
          </a:p>
          <a:p>
            <a:endParaRPr lang="en-US" dirty="0" smtClean="0">
              <a:latin typeface="+mn-lt"/>
            </a:endParaRPr>
          </a:p>
          <a:p>
            <a:pPr marL="342900" indent="-342900">
              <a:buFont typeface="Arial"/>
              <a:buChar char="•"/>
            </a:pPr>
            <a:r>
              <a:rPr lang="en-US" dirty="0" smtClean="0">
                <a:latin typeface="+mn-lt"/>
              </a:rPr>
              <a:t>GEO WP </a:t>
            </a:r>
            <a:r>
              <a:rPr lang="en-US" dirty="0">
                <a:latin typeface="+mn-lt"/>
              </a:rPr>
              <a:t>Symposium </a:t>
            </a:r>
            <a:r>
              <a:rPr lang="en-US" dirty="0" smtClean="0">
                <a:latin typeface="+mn-lt"/>
              </a:rPr>
              <a:t>(2-4 May): Review updated draft</a:t>
            </a:r>
            <a:endParaRPr lang="en-US" b="1" dirty="0">
              <a:solidFill>
                <a:srgbClr val="FF0000"/>
              </a:solidFill>
              <a:latin typeface="+mn-lt"/>
            </a:endParaRPr>
          </a:p>
          <a:p>
            <a:pPr marL="800100" lvl="1" indent="-342900">
              <a:buFont typeface="Wingdings" charset="2"/>
              <a:buChar char="Ø"/>
            </a:pPr>
            <a:endParaRPr lang="en-US" sz="700" dirty="0"/>
          </a:p>
          <a:p>
            <a:pPr marL="342900" indent="-342900">
              <a:buFont typeface="Arial"/>
              <a:buChar char="•"/>
            </a:pPr>
            <a:endParaRPr lang="en-US" dirty="0" smtClean="0">
              <a:latin typeface="+mn-lt"/>
            </a:endParaRPr>
          </a:p>
          <a:p>
            <a:pPr marL="342900" indent="-342900">
              <a:buFont typeface="Arial"/>
              <a:buChar char="•"/>
            </a:pPr>
            <a:r>
              <a:rPr lang="en-US" dirty="0" smtClean="0">
                <a:latin typeface="+mn-lt"/>
              </a:rPr>
              <a:t>GEO </a:t>
            </a:r>
            <a:r>
              <a:rPr lang="en-US" dirty="0">
                <a:latin typeface="+mn-lt"/>
              </a:rPr>
              <a:t>Program Board </a:t>
            </a:r>
            <a:r>
              <a:rPr lang="en-US" dirty="0" smtClean="0">
                <a:latin typeface="+mn-lt"/>
              </a:rPr>
              <a:t>(July): Review near-final draft</a:t>
            </a:r>
            <a:endParaRPr lang="en-US" dirty="0">
              <a:latin typeface="+mn-lt"/>
            </a:endParaRPr>
          </a:p>
          <a:p>
            <a:pPr marL="800100" lvl="1" indent="-342900">
              <a:buFont typeface="Wingdings" charset="2"/>
              <a:buChar char="Ø"/>
            </a:pPr>
            <a:endParaRPr lang="en-US" sz="700" dirty="0"/>
          </a:p>
          <a:p>
            <a:pPr marL="342900" indent="-342900">
              <a:buFont typeface="Arial"/>
              <a:buChar char="•"/>
            </a:pPr>
            <a:endParaRPr lang="en-US" dirty="0" smtClean="0">
              <a:latin typeface="+mn-lt"/>
            </a:endParaRPr>
          </a:p>
          <a:p>
            <a:pPr marL="342900" indent="-342900">
              <a:buFont typeface="Arial"/>
              <a:buChar char="•"/>
            </a:pPr>
            <a:r>
              <a:rPr lang="en-US" dirty="0" smtClean="0">
                <a:latin typeface="+mn-lt"/>
              </a:rPr>
              <a:t>GEO</a:t>
            </a:r>
            <a:r>
              <a:rPr lang="en-US" dirty="0">
                <a:latin typeface="+mn-lt"/>
              </a:rPr>
              <a:t>-XIII Plenary </a:t>
            </a:r>
            <a:r>
              <a:rPr lang="en-US" dirty="0" smtClean="0">
                <a:latin typeface="+mn-lt"/>
              </a:rPr>
              <a:t>(Nov): submitted </a:t>
            </a:r>
            <a:r>
              <a:rPr lang="en-US" dirty="0">
                <a:latin typeface="+mn-lt"/>
              </a:rPr>
              <a:t>for adoption </a:t>
            </a:r>
          </a:p>
        </p:txBody>
      </p:sp>
      <p:sp>
        <p:nvSpPr>
          <p:cNvPr id="9" name="Rectangle 8"/>
          <p:cNvSpPr/>
          <p:nvPr/>
        </p:nvSpPr>
        <p:spPr>
          <a:xfrm>
            <a:off x="301526" y="5676989"/>
            <a:ext cx="8351352" cy="584776"/>
          </a:xfrm>
          <a:prstGeom prst="rect">
            <a:avLst/>
          </a:prstGeom>
        </p:spPr>
        <p:txBody>
          <a:bodyPr wrap="square">
            <a:spAutoFit/>
          </a:bodyPr>
          <a:lstStyle/>
          <a:p>
            <a:pPr marL="742950" lvl="1" indent="-285750">
              <a:buFont typeface="Arial"/>
              <a:buChar char="•"/>
            </a:pPr>
            <a:r>
              <a:rPr lang="en-US" sz="1600" b="1" dirty="0" err="1" smtClean="0"/>
              <a:t>M.Albani</a:t>
            </a:r>
            <a:r>
              <a:rPr lang="en-US" sz="1600" b="1" dirty="0" smtClean="0"/>
              <a:t> &amp; R. Moreno members of GD-07.03 task team</a:t>
            </a:r>
          </a:p>
          <a:p>
            <a:pPr marL="742950" lvl="1" indent="-285750">
              <a:buFont typeface="Arial"/>
              <a:buChar char="•"/>
            </a:pPr>
            <a:r>
              <a:rPr lang="en-US" sz="1600" b="1" dirty="0" smtClean="0"/>
              <a:t>Other WGISS members encouraged </a:t>
            </a:r>
            <a:r>
              <a:rPr lang="en-US" sz="1600" b="1" dirty="0"/>
              <a:t>to </a:t>
            </a:r>
            <a:r>
              <a:rPr lang="en-US" sz="1600" b="1" dirty="0" smtClean="0"/>
              <a:t>participate and contribute</a:t>
            </a:r>
            <a:endParaRPr lang="en-US" sz="1600" b="1" dirty="0"/>
          </a:p>
        </p:txBody>
      </p:sp>
    </p:spTree>
    <p:extLst>
      <p:ext uri="{BB962C8B-B14F-4D97-AF65-F5344CB8AC3E}">
        <p14:creationId xmlns:p14="http://schemas.microsoft.com/office/powerpoint/2010/main" val="29355628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smtClean="0"/>
              <a:t>ESA UNCLASSIFIED – For Official Use</a:t>
            </a:r>
            <a:endParaRPr lang="en-GB"/>
          </a:p>
        </p:txBody>
      </p:sp>
      <p:sp>
        <p:nvSpPr>
          <p:cNvPr id="4" name="Title 3"/>
          <p:cNvSpPr>
            <a:spLocks noGrp="1"/>
          </p:cNvSpPr>
          <p:nvPr>
            <p:ph type="title"/>
          </p:nvPr>
        </p:nvSpPr>
        <p:spPr>
          <a:xfrm>
            <a:off x="152134" y="332991"/>
            <a:ext cx="8655047" cy="672473"/>
          </a:xfrm>
          <a:prstGeom prst="rect">
            <a:avLst/>
          </a:prstGeom>
          <a:noFill/>
          <a:ln>
            <a:noFill/>
          </a:ln>
        </p:spPr>
        <p:txBody>
          <a:bodyPr vert="horz" wrap="square" lIns="91440" tIns="45720" rIns="91440" bIns="45720" numCol="1" anchor="ctr" anchorCtr="0" compatLnSpc="1">
            <a:prstTxWarp prst="textNoShape">
              <a:avLst/>
            </a:prstTxWarp>
            <a:normAutofit fontScale="90000"/>
          </a:bodyPr>
          <a:lstStyle/>
          <a:p>
            <a:pPr eaLnBrk="0" hangingPunct="0"/>
            <a:r>
              <a:rPr lang="en-US" sz="2200" b="1" dirty="0" smtClean="0">
                <a:solidFill>
                  <a:schemeClr val="bg1"/>
                </a:solidFill>
                <a:latin typeface="+mj-lt"/>
                <a:ea typeface="+mj-ea"/>
                <a:cs typeface="+mj-cs"/>
              </a:rPr>
              <a:t>Data </a:t>
            </a:r>
            <a:r>
              <a:rPr lang="en-US" sz="2200" b="1" dirty="0">
                <a:solidFill>
                  <a:schemeClr val="bg1"/>
                </a:solidFill>
                <a:latin typeface="+mj-lt"/>
                <a:ea typeface="+mj-ea"/>
                <a:cs typeface="+mj-cs"/>
              </a:rPr>
              <a:t>Management </a:t>
            </a:r>
            <a:r>
              <a:rPr lang="en-US" sz="2200" b="1" dirty="0" smtClean="0">
                <a:solidFill>
                  <a:schemeClr val="bg1"/>
                </a:solidFill>
                <a:latin typeface="+mj-lt"/>
                <a:ea typeface="+mj-ea"/>
                <a:cs typeface="+mj-cs"/>
              </a:rPr>
              <a:t>Principles Implementation </a:t>
            </a:r>
            <a:br>
              <a:rPr lang="en-US" sz="2200" b="1" dirty="0" smtClean="0">
                <a:solidFill>
                  <a:schemeClr val="bg1"/>
                </a:solidFill>
                <a:latin typeface="+mj-lt"/>
                <a:ea typeface="+mj-ea"/>
                <a:cs typeface="+mj-cs"/>
              </a:rPr>
            </a:br>
            <a:r>
              <a:rPr lang="en-US" sz="2200" b="1" dirty="0" smtClean="0">
                <a:solidFill>
                  <a:schemeClr val="bg1"/>
                </a:solidFill>
                <a:latin typeface="+mj-lt"/>
                <a:ea typeface="+mj-ea"/>
                <a:cs typeface="+mj-cs"/>
              </a:rPr>
              <a:t>Guidelines – Online Survey </a:t>
            </a:r>
            <a:endParaRPr lang="en-US" sz="2200" b="1" dirty="0">
              <a:solidFill>
                <a:schemeClr val="bg1"/>
              </a:solidFill>
              <a:latin typeface="+mj-lt"/>
              <a:ea typeface="+mj-ea"/>
              <a:cs typeface="+mj-cs"/>
            </a:endParaRPr>
          </a:p>
        </p:txBody>
      </p:sp>
      <p:pic>
        <p:nvPicPr>
          <p:cNvPr id="9" name="Picture 8"/>
          <p:cNvPicPr>
            <a:picLocks noChangeAspect="1"/>
          </p:cNvPicPr>
          <p:nvPr/>
        </p:nvPicPr>
        <p:blipFill>
          <a:blip r:embed="rId3"/>
          <a:stretch>
            <a:fillRect/>
          </a:stretch>
        </p:blipFill>
        <p:spPr>
          <a:xfrm>
            <a:off x="0" y="1196186"/>
            <a:ext cx="3442642" cy="2114819"/>
          </a:xfrm>
          <a:prstGeom prst="rect">
            <a:avLst/>
          </a:prstGeom>
        </p:spPr>
      </p:pic>
      <p:pic>
        <p:nvPicPr>
          <p:cNvPr id="10" name="Picture 9"/>
          <p:cNvPicPr>
            <a:picLocks noChangeAspect="1"/>
          </p:cNvPicPr>
          <p:nvPr/>
        </p:nvPicPr>
        <p:blipFill>
          <a:blip r:embed="rId4"/>
          <a:stretch>
            <a:fillRect/>
          </a:stretch>
        </p:blipFill>
        <p:spPr>
          <a:xfrm>
            <a:off x="377411" y="2106667"/>
            <a:ext cx="3668954" cy="2144194"/>
          </a:xfrm>
          <a:prstGeom prst="rect">
            <a:avLst/>
          </a:prstGeom>
        </p:spPr>
      </p:pic>
      <p:pic>
        <p:nvPicPr>
          <p:cNvPr id="11" name="Picture 10"/>
          <p:cNvPicPr>
            <a:picLocks noChangeAspect="1"/>
          </p:cNvPicPr>
          <p:nvPr/>
        </p:nvPicPr>
        <p:blipFill>
          <a:blip r:embed="rId5"/>
          <a:stretch>
            <a:fillRect/>
          </a:stretch>
        </p:blipFill>
        <p:spPr>
          <a:xfrm>
            <a:off x="922244" y="3101010"/>
            <a:ext cx="3559968" cy="2177681"/>
          </a:xfrm>
          <a:prstGeom prst="rect">
            <a:avLst/>
          </a:prstGeom>
        </p:spPr>
      </p:pic>
      <p:pic>
        <p:nvPicPr>
          <p:cNvPr id="12" name="Picture 11"/>
          <p:cNvPicPr>
            <a:picLocks noChangeAspect="1"/>
          </p:cNvPicPr>
          <p:nvPr/>
        </p:nvPicPr>
        <p:blipFill>
          <a:blip r:embed="rId6"/>
          <a:stretch>
            <a:fillRect/>
          </a:stretch>
        </p:blipFill>
        <p:spPr>
          <a:xfrm>
            <a:off x="1463524" y="4189336"/>
            <a:ext cx="3302579" cy="2227987"/>
          </a:xfrm>
          <a:prstGeom prst="rect">
            <a:avLst/>
          </a:prstGeom>
        </p:spPr>
      </p:pic>
      <p:sp>
        <p:nvSpPr>
          <p:cNvPr id="2" name="TextBox 1"/>
          <p:cNvSpPr txBox="1"/>
          <p:nvPr/>
        </p:nvSpPr>
        <p:spPr>
          <a:xfrm>
            <a:off x="4787866" y="1238149"/>
            <a:ext cx="4175676" cy="3629712"/>
          </a:xfrm>
          <a:prstGeom prst="rect">
            <a:avLst/>
          </a:prstGeom>
          <a:noFill/>
        </p:spPr>
        <p:txBody>
          <a:bodyPr wrap="square" rtlCol="0">
            <a:spAutoFit/>
          </a:bodyPr>
          <a:lstStyle/>
          <a:p>
            <a:pPr eaLnBrk="1" hangingPunct="1">
              <a:lnSpc>
                <a:spcPct val="120000"/>
              </a:lnSpc>
            </a:pPr>
            <a:r>
              <a:rPr lang="en-US" sz="2000" dirty="0" err="1">
                <a:latin typeface="Verdana" charset="0"/>
                <a:ea typeface="MS PGothic" charset="0"/>
              </a:rPr>
              <a:t>Harmonised</a:t>
            </a:r>
            <a:r>
              <a:rPr lang="en-US" sz="2000" dirty="0">
                <a:latin typeface="Verdana" charset="0"/>
                <a:ea typeface="MS PGothic" charset="0"/>
              </a:rPr>
              <a:t> feedback </a:t>
            </a:r>
            <a:r>
              <a:rPr lang="en-US" sz="2000" dirty="0" smtClean="0">
                <a:latin typeface="Verdana" charset="0"/>
                <a:ea typeface="MS PGothic" charset="0"/>
              </a:rPr>
              <a:t>will be provided by European Space Agencies in the frame of  LTDP WG activities, e.g.:</a:t>
            </a:r>
          </a:p>
          <a:p>
            <a:pPr marL="285750" lvl="1" indent="-285750">
              <a:lnSpc>
                <a:spcPct val="120000"/>
              </a:lnSpc>
              <a:buFont typeface="Arial"/>
              <a:buChar char="•"/>
            </a:pPr>
            <a:r>
              <a:rPr lang="en-US" sz="1600" dirty="0" smtClean="0"/>
              <a:t>Improvement </a:t>
            </a:r>
            <a:r>
              <a:rPr lang="en-US" sz="1600" dirty="0"/>
              <a:t>of Data Quality Assurance aspects as only monitoring and assessment </a:t>
            </a:r>
            <a:r>
              <a:rPr lang="en-US" sz="1600" dirty="0" smtClean="0"/>
              <a:t>addressed</a:t>
            </a:r>
          </a:p>
          <a:p>
            <a:pPr marL="285750" lvl="1" indent="-285750">
              <a:lnSpc>
                <a:spcPct val="120000"/>
              </a:lnSpc>
              <a:buFont typeface="Arial"/>
              <a:buChar char="•"/>
            </a:pPr>
            <a:r>
              <a:rPr lang="en-US" sz="1600" dirty="0" smtClean="0"/>
              <a:t>Include long </a:t>
            </a:r>
            <a:r>
              <a:rPr lang="en-US" sz="1600" dirty="0"/>
              <a:t>term planning and knowledge preservation </a:t>
            </a:r>
            <a:r>
              <a:rPr lang="en-US" sz="1600" dirty="0" smtClean="0"/>
              <a:t>aspects</a:t>
            </a:r>
          </a:p>
          <a:p>
            <a:pPr marL="285750" lvl="1" indent="-285750">
              <a:lnSpc>
                <a:spcPct val="120000"/>
              </a:lnSpc>
              <a:buFont typeface="Arial"/>
              <a:buChar char="•"/>
            </a:pPr>
            <a:r>
              <a:rPr lang="en-US" sz="1600" dirty="0" smtClean="0"/>
              <a:t>Include appraisal phase</a:t>
            </a:r>
            <a:endParaRPr lang="en-US" sz="1600" dirty="0"/>
          </a:p>
        </p:txBody>
      </p:sp>
      <p:pic>
        <p:nvPicPr>
          <p:cNvPr id="13" name="Picture 12"/>
          <p:cNvPicPr/>
          <p:nvPr/>
        </p:nvPicPr>
        <p:blipFill>
          <a:blip r:embed="rId7">
            <a:extLst>
              <a:ext uri="{28A0092B-C50C-407E-A947-70E740481C1C}">
                <a14:useLocalDpi xmlns:a14="http://schemas.microsoft.com/office/drawing/2010/main" val="0"/>
              </a:ext>
            </a:extLst>
          </a:blip>
          <a:srcRect/>
          <a:stretch>
            <a:fillRect/>
          </a:stretch>
        </p:blipFill>
        <p:spPr bwMode="auto">
          <a:xfrm>
            <a:off x="5905454" y="5820705"/>
            <a:ext cx="2107409" cy="944304"/>
          </a:xfrm>
          <a:prstGeom prst="rect">
            <a:avLst/>
          </a:prstGeom>
          <a:noFill/>
          <a:ln>
            <a:noFill/>
          </a:ln>
        </p:spPr>
      </p:pic>
      <p:sp>
        <p:nvSpPr>
          <p:cNvPr id="5" name="Rectangle 4"/>
          <p:cNvSpPr/>
          <p:nvPr/>
        </p:nvSpPr>
        <p:spPr>
          <a:xfrm>
            <a:off x="4926635" y="5064852"/>
            <a:ext cx="4064318" cy="584776"/>
          </a:xfrm>
          <a:prstGeom prst="rect">
            <a:avLst/>
          </a:prstGeom>
        </p:spPr>
        <p:txBody>
          <a:bodyPr wrap="square">
            <a:spAutoFit/>
          </a:bodyPr>
          <a:lstStyle/>
          <a:p>
            <a:pPr lvl="1"/>
            <a:r>
              <a:rPr lang="en-US" sz="1600" b="1" dirty="0" smtClean="0"/>
              <a:t>WGISS </a:t>
            </a:r>
            <a:r>
              <a:rPr lang="en-US" sz="1600" b="1" dirty="0"/>
              <a:t>members encouraged to submit comments.</a:t>
            </a:r>
          </a:p>
        </p:txBody>
      </p:sp>
    </p:spTree>
    <p:extLst>
      <p:ext uri="{BB962C8B-B14F-4D97-AF65-F5344CB8AC3E}">
        <p14:creationId xmlns:p14="http://schemas.microsoft.com/office/powerpoint/2010/main" val="698580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Rectangle 5"/>
          <p:cNvSpPr/>
          <p:nvPr/>
        </p:nvSpPr>
        <p:spPr>
          <a:xfrm>
            <a:off x="1333085" y="2779985"/>
            <a:ext cx="6445250" cy="1323439"/>
          </a:xfrm>
          <a:prstGeom prst="rect">
            <a:avLst/>
          </a:prstGeom>
        </p:spPr>
        <p:txBody>
          <a:bodyPr wrap="square">
            <a:spAutoFit/>
          </a:bodyPr>
          <a:lstStyle/>
          <a:p>
            <a:pPr algn="ctr"/>
            <a:r>
              <a:rPr lang="en-US" sz="4000" b="1" dirty="0" smtClean="0">
                <a:solidFill>
                  <a:srgbClr val="000000"/>
                </a:solidFill>
                <a:ea typeface="MS PGothic" pitchFamily="34" charset="-128"/>
              </a:rPr>
              <a:t>Upcoming Conferences</a:t>
            </a:r>
            <a:endParaRPr lang="en-US" sz="4000" b="1" dirty="0"/>
          </a:p>
        </p:txBody>
      </p:sp>
    </p:spTree>
    <p:extLst>
      <p:ext uri="{BB962C8B-B14F-4D97-AF65-F5344CB8AC3E}">
        <p14:creationId xmlns:p14="http://schemas.microsoft.com/office/powerpoint/2010/main" val="16298421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88" y="302131"/>
            <a:ext cx="6105525" cy="584776"/>
          </a:xfrm>
          <a:noFill/>
          <a:ln>
            <a:noFill/>
          </a:ln>
        </p:spPr>
        <p:txBody>
          <a:bodyPr vert="horz" wrap="square" lIns="91440" tIns="45720" rIns="91440" bIns="45720" numCol="1" anchor="ctr" anchorCtr="0" compatLnSpc="1">
            <a:prstTxWarp prst="textNoShape">
              <a:avLst/>
            </a:prstTxWarp>
            <a:spAutoFit/>
          </a:bodyPr>
          <a:lstStyle/>
          <a:p>
            <a:pPr algn="ctr"/>
            <a:r>
              <a:rPr lang="en-US" sz="3200" kern="1200" dirty="0" smtClean="0">
                <a:latin typeface="Calibri"/>
                <a:ea typeface="ＭＳ Ｐゴシック" charset="0"/>
                <a:cs typeface="Calibri"/>
              </a:rPr>
              <a:t>Big Data From Space – BiDS’16</a:t>
            </a:r>
            <a:endParaRPr lang="en-US" sz="3200" kern="1200" dirty="0">
              <a:latin typeface="Calibri"/>
              <a:ea typeface="ＭＳ Ｐゴシック" charset="0"/>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10" name="Rectangle 2"/>
          <p:cNvSpPr>
            <a:spLocks noChangeArrowheads="1"/>
          </p:cNvSpPr>
          <p:nvPr/>
        </p:nvSpPr>
        <p:spPr bwMode="auto">
          <a:xfrm>
            <a:off x="277843" y="5756996"/>
            <a:ext cx="88661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rgbClr val="3366FF"/>
                </a:solidFill>
              </a:rPr>
              <a:t>http://</a:t>
            </a:r>
            <a:r>
              <a:rPr lang="en-US" sz="2000" dirty="0" err="1">
                <a:solidFill>
                  <a:srgbClr val="3366FF"/>
                </a:solidFill>
              </a:rPr>
              <a:t>congrexprojects.com</a:t>
            </a:r>
            <a:r>
              <a:rPr lang="en-US" sz="2000" dirty="0">
                <a:solidFill>
                  <a:srgbClr val="3366FF"/>
                </a:solidFill>
              </a:rPr>
              <a:t>/2016-events/16m05/introduction</a:t>
            </a:r>
            <a:endParaRPr lang="en-US" sz="1600" dirty="0">
              <a:solidFill>
                <a:srgbClr val="3366FF"/>
              </a:solidFill>
            </a:endParaRPr>
          </a:p>
        </p:txBody>
      </p:sp>
      <p:pic>
        <p:nvPicPr>
          <p:cNvPr id="5" name="Picture 4"/>
          <p:cNvPicPr>
            <a:picLocks noChangeAspect="1"/>
          </p:cNvPicPr>
          <p:nvPr/>
        </p:nvPicPr>
        <p:blipFill>
          <a:blip r:embed="rId2"/>
          <a:stretch>
            <a:fillRect/>
          </a:stretch>
        </p:blipFill>
        <p:spPr>
          <a:xfrm>
            <a:off x="0" y="1194739"/>
            <a:ext cx="9144000" cy="4274634"/>
          </a:xfrm>
          <a:prstGeom prst="rect">
            <a:avLst/>
          </a:prstGeom>
        </p:spPr>
      </p:pic>
    </p:spTree>
    <p:extLst>
      <p:ext uri="{BB962C8B-B14F-4D97-AF65-F5344CB8AC3E}">
        <p14:creationId xmlns:p14="http://schemas.microsoft.com/office/powerpoint/2010/main" val="21848458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88" y="302131"/>
            <a:ext cx="6105525" cy="584776"/>
          </a:xfrm>
          <a:noFill/>
          <a:ln>
            <a:noFill/>
          </a:ln>
        </p:spPr>
        <p:txBody>
          <a:bodyPr vert="horz" wrap="square" lIns="91440" tIns="45720" rIns="91440" bIns="45720" numCol="1" anchor="ctr" anchorCtr="0" compatLnSpc="1">
            <a:prstTxWarp prst="textNoShape">
              <a:avLst/>
            </a:prstTxWarp>
            <a:spAutoFit/>
          </a:bodyPr>
          <a:lstStyle/>
          <a:p>
            <a:pPr algn="ctr"/>
            <a:r>
              <a:rPr lang="en-US" sz="3200" kern="1200" dirty="0" smtClean="0">
                <a:latin typeface="Calibri"/>
                <a:ea typeface="ＭＳ Ｐゴシック" charset="0"/>
                <a:cs typeface="Calibri"/>
              </a:rPr>
              <a:t>Living Planet Symposium 2016</a:t>
            </a:r>
            <a:endParaRPr lang="en-US" sz="3200" kern="1200" dirty="0">
              <a:latin typeface="Calibri"/>
              <a:ea typeface="ＭＳ Ｐゴシック" charset="0"/>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0" y="1185073"/>
            <a:ext cx="7481906" cy="4347594"/>
          </a:xfrm>
          <a:prstGeom prst="rect">
            <a:avLst/>
          </a:prstGeom>
        </p:spPr>
      </p:pic>
      <p:grpSp>
        <p:nvGrpSpPr>
          <p:cNvPr id="6" name="Group 5"/>
          <p:cNvGrpSpPr/>
          <p:nvPr/>
        </p:nvGrpSpPr>
        <p:grpSpPr>
          <a:xfrm>
            <a:off x="3853947" y="3547619"/>
            <a:ext cx="5290053" cy="3310381"/>
            <a:chOff x="218306" y="1458203"/>
            <a:chExt cx="8236049" cy="4593703"/>
          </a:xfrm>
        </p:grpSpPr>
        <p:pic>
          <p:nvPicPr>
            <p:cNvPr id="7" name="Picture 6"/>
            <p:cNvPicPr>
              <a:picLocks noChangeAspect="1"/>
            </p:cNvPicPr>
            <p:nvPr/>
          </p:nvPicPr>
          <p:blipFill>
            <a:blip r:embed="rId3"/>
            <a:stretch>
              <a:fillRect/>
            </a:stretch>
          </p:blipFill>
          <p:spPr>
            <a:xfrm>
              <a:off x="218306" y="4434549"/>
              <a:ext cx="3543300" cy="1600200"/>
            </a:xfrm>
            <a:prstGeom prst="rect">
              <a:avLst/>
            </a:prstGeom>
          </p:spPr>
        </p:pic>
        <p:grpSp>
          <p:nvGrpSpPr>
            <p:cNvPr id="8" name="Group 7"/>
            <p:cNvGrpSpPr/>
            <p:nvPr/>
          </p:nvGrpSpPr>
          <p:grpSpPr>
            <a:xfrm>
              <a:off x="238151" y="1458203"/>
              <a:ext cx="8216204" cy="4593703"/>
              <a:chOff x="0" y="1200253"/>
              <a:chExt cx="8412452" cy="4823186"/>
            </a:xfrm>
          </p:grpSpPr>
          <p:pic>
            <p:nvPicPr>
              <p:cNvPr id="9" name="Picture 8"/>
              <p:cNvPicPr>
                <a:picLocks noChangeAspect="1"/>
              </p:cNvPicPr>
              <p:nvPr/>
            </p:nvPicPr>
            <p:blipFill>
              <a:blip r:embed="rId4"/>
              <a:stretch>
                <a:fillRect/>
              </a:stretch>
            </p:blipFill>
            <p:spPr>
              <a:xfrm>
                <a:off x="0" y="1200253"/>
                <a:ext cx="3505200" cy="1600200"/>
              </a:xfrm>
              <a:prstGeom prst="rect">
                <a:avLst/>
              </a:prstGeom>
            </p:spPr>
          </p:pic>
          <p:pic>
            <p:nvPicPr>
              <p:cNvPr id="11" name="Picture 10"/>
              <p:cNvPicPr>
                <a:picLocks noChangeAspect="1"/>
              </p:cNvPicPr>
              <p:nvPr/>
            </p:nvPicPr>
            <p:blipFill>
              <a:blip r:embed="rId5"/>
              <a:stretch>
                <a:fillRect/>
              </a:stretch>
            </p:blipFill>
            <p:spPr>
              <a:xfrm>
                <a:off x="2581251" y="1207397"/>
                <a:ext cx="3505200" cy="1625600"/>
              </a:xfrm>
              <a:prstGeom prst="rect">
                <a:avLst/>
              </a:prstGeom>
            </p:spPr>
          </p:pic>
          <p:pic>
            <p:nvPicPr>
              <p:cNvPr id="12" name="Picture 11"/>
              <p:cNvPicPr>
                <a:picLocks noChangeAspect="1"/>
              </p:cNvPicPr>
              <p:nvPr/>
            </p:nvPicPr>
            <p:blipFill>
              <a:blip r:embed="rId6"/>
              <a:stretch>
                <a:fillRect/>
              </a:stretch>
            </p:blipFill>
            <p:spPr>
              <a:xfrm>
                <a:off x="0" y="2780496"/>
                <a:ext cx="3543300" cy="1562100"/>
              </a:xfrm>
              <a:prstGeom prst="rect">
                <a:avLst/>
              </a:prstGeom>
            </p:spPr>
          </p:pic>
          <p:pic>
            <p:nvPicPr>
              <p:cNvPr id="13" name="Picture 12"/>
              <p:cNvPicPr>
                <a:picLocks noChangeAspect="1"/>
              </p:cNvPicPr>
              <p:nvPr/>
            </p:nvPicPr>
            <p:blipFill>
              <a:blip r:embed="rId7"/>
              <a:stretch>
                <a:fillRect/>
              </a:stretch>
            </p:blipFill>
            <p:spPr>
              <a:xfrm>
                <a:off x="2397083" y="2801923"/>
                <a:ext cx="3543300" cy="1638300"/>
              </a:xfrm>
              <a:prstGeom prst="rect">
                <a:avLst/>
              </a:prstGeom>
            </p:spPr>
          </p:pic>
          <p:pic>
            <p:nvPicPr>
              <p:cNvPr id="14" name="Picture 13"/>
              <p:cNvPicPr>
                <a:picLocks noChangeAspect="1"/>
              </p:cNvPicPr>
              <p:nvPr/>
            </p:nvPicPr>
            <p:blipFill>
              <a:blip r:embed="rId8"/>
              <a:stretch>
                <a:fillRect/>
              </a:stretch>
            </p:blipFill>
            <p:spPr>
              <a:xfrm>
                <a:off x="1244423" y="4302796"/>
                <a:ext cx="3467100" cy="1612900"/>
              </a:xfrm>
              <a:prstGeom prst="rect">
                <a:avLst/>
              </a:prstGeom>
            </p:spPr>
          </p:pic>
          <p:pic>
            <p:nvPicPr>
              <p:cNvPr id="15" name="Picture 14"/>
              <p:cNvPicPr>
                <a:picLocks noChangeAspect="1"/>
              </p:cNvPicPr>
              <p:nvPr/>
            </p:nvPicPr>
            <p:blipFill>
              <a:blip r:embed="rId9"/>
              <a:stretch>
                <a:fillRect/>
              </a:stretch>
            </p:blipFill>
            <p:spPr>
              <a:xfrm>
                <a:off x="6037552" y="1212952"/>
                <a:ext cx="2374900" cy="1574800"/>
              </a:xfrm>
              <a:prstGeom prst="rect">
                <a:avLst/>
              </a:prstGeom>
            </p:spPr>
          </p:pic>
          <p:pic>
            <p:nvPicPr>
              <p:cNvPr id="16" name="Picture 15"/>
              <p:cNvPicPr>
                <a:picLocks noChangeAspect="1"/>
              </p:cNvPicPr>
              <p:nvPr/>
            </p:nvPicPr>
            <p:blipFill>
              <a:blip r:embed="rId10"/>
              <a:stretch>
                <a:fillRect/>
              </a:stretch>
            </p:blipFill>
            <p:spPr>
              <a:xfrm>
                <a:off x="5816876" y="2774936"/>
                <a:ext cx="2590800" cy="1612900"/>
              </a:xfrm>
              <a:prstGeom prst="rect">
                <a:avLst/>
              </a:prstGeom>
            </p:spPr>
          </p:pic>
          <p:pic>
            <p:nvPicPr>
              <p:cNvPr id="17" name="Picture 16"/>
              <p:cNvPicPr>
                <a:picLocks noChangeAspect="1"/>
              </p:cNvPicPr>
              <p:nvPr/>
            </p:nvPicPr>
            <p:blipFill>
              <a:blip r:embed="rId11"/>
              <a:stretch>
                <a:fillRect/>
              </a:stretch>
            </p:blipFill>
            <p:spPr>
              <a:xfrm>
                <a:off x="3394078" y="4309939"/>
                <a:ext cx="2514600" cy="1713500"/>
              </a:xfrm>
              <a:prstGeom prst="rect">
                <a:avLst/>
              </a:prstGeom>
            </p:spPr>
          </p:pic>
          <p:pic>
            <p:nvPicPr>
              <p:cNvPr id="18" name="Picture 17"/>
              <p:cNvPicPr>
                <a:picLocks noChangeAspect="1"/>
              </p:cNvPicPr>
              <p:nvPr/>
            </p:nvPicPr>
            <p:blipFill>
              <a:blip r:embed="rId12"/>
              <a:stretch>
                <a:fillRect/>
              </a:stretch>
            </p:blipFill>
            <p:spPr>
              <a:xfrm>
                <a:off x="5758927" y="4309940"/>
                <a:ext cx="2630604" cy="1674772"/>
              </a:xfrm>
              <a:prstGeom prst="rect">
                <a:avLst/>
              </a:prstGeom>
            </p:spPr>
          </p:pic>
        </p:grpSp>
      </p:grpSp>
      <p:sp>
        <p:nvSpPr>
          <p:cNvPr id="5" name="Rectangle 4"/>
          <p:cNvSpPr/>
          <p:nvPr/>
        </p:nvSpPr>
        <p:spPr>
          <a:xfrm>
            <a:off x="4227572" y="1324726"/>
            <a:ext cx="3421929" cy="646331"/>
          </a:xfrm>
          <a:prstGeom prst="rect">
            <a:avLst/>
          </a:prstGeom>
        </p:spPr>
        <p:txBody>
          <a:bodyPr wrap="square">
            <a:spAutoFit/>
          </a:bodyPr>
          <a:lstStyle/>
          <a:p>
            <a:r>
              <a:rPr lang="en-US" b="1" dirty="0">
                <a:solidFill>
                  <a:srgbClr val="000000"/>
                </a:solidFill>
              </a:rPr>
              <a:t>Prague, Czech Republic </a:t>
            </a:r>
            <a:endParaRPr lang="en-US" b="1" dirty="0" smtClean="0">
              <a:solidFill>
                <a:srgbClr val="000000"/>
              </a:solidFill>
            </a:endParaRPr>
          </a:p>
          <a:p>
            <a:r>
              <a:rPr lang="en-US" b="1" dirty="0" smtClean="0">
                <a:solidFill>
                  <a:srgbClr val="000000"/>
                </a:solidFill>
              </a:rPr>
              <a:t>9</a:t>
            </a:r>
            <a:r>
              <a:rPr lang="en-US" b="1" dirty="0">
                <a:solidFill>
                  <a:srgbClr val="000000"/>
                </a:solidFill>
              </a:rPr>
              <a:t>-13 May 2016</a:t>
            </a:r>
            <a:endParaRPr lang="en-US" b="1" dirty="0"/>
          </a:p>
        </p:txBody>
      </p:sp>
      <p:sp>
        <p:nvSpPr>
          <p:cNvPr id="19" name="Rectangle 18"/>
          <p:cNvSpPr/>
          <p:nvPr/>
        </p:nvSpPr>
        <p:spPr>
          <a:xfrm>
            <a:off x="477056" y="5793386"/>
            <a:ext cx="2561406" cy="646331"/>
          </a:xfrm>
          <a:prstGeom prst="rect">
            <a:avLst/>
          </a:prstGeom>
        </p:spPr>
        <p:txBody>
          <a:bodyPr wrap="none">
            <a:spAutoFit/>
          </a:bodyPr>
          <a:lstStyle/>
          <a:p>
            <a:r>
              <a:rPr lang="en-US" dirty="0">
                <a:hlinkClick r:id="rId13"/>
              </a:rPr>
              <a:t>http://lps16.esa.int</a:t>
            </a:r>
            <a:r>
              <a:rPr lang="en-US" dirty="0" smtClean="0">
                <a:hlinkClick r:id="rId13"/>
              </a:rPr>
              <a:t>/</a:t>
            </a:r>
            <a:endParaRPr lang="en-US" dirty="0" smtClean="0"/>
          </a:p>
          <a:p>
            <a:endParaRPr lang="en-US" dirty="0"/>
          </a:p>
        </p:txBody>
      </p:sp>
    </p:spTree>
    <p:extLst>
      <p:ext uri="{BB962C8B-B14F-4D97-AF65-F5344CB8AC3E}">
        <p14:creationId xmlns:p14="http://schemas.microsoft.com/office/powerpoint/2010/main" val="22628338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55910"/>
            <a:ext cx="7386320" cy="1077218"/>
          </a:xfrm>
          <a:noFill/>
          <a:ln>
            <a:noFill/>
          </a:ln>
        </p:spPr>
        <p:txBody>
          <a:bodyPr vert="horz" wrap="square" lIns="91440" tIns="45720" rIns="91440" bIns="45720" numCol="1" anchor="ctr" anchorCtr="0" compatLnSpc="1">
            <a:prstTxWarp prst="textNoShape">
              <a:avLst/>
            </a:prstTxWarp>
            <a:spAutoFit/>
          </a:bodyPr>
          <a:lstStyle/>
          <a:p>
            <a:pPr algn="ctr"/>
            <a:r>
              <a:rPr lang="en-US" sz="3200" kern="1200" dirty="0" smtClean="0">
                <a:latin typeface="Calibri"/>
                <a:ea typeface="ＭＳ Ｐゴシック" charset="0"/>
                <a:cs typeface="Calibri"/>
              </a:rPr>
              <a:t>Living Planet 2016 </a:t>
            </a:r>
            <a:r>
              <a:rPr lang="en-US" sz="3200" kern="1200" dirty="0">
                <a:latin typeface="Calibri"/>
                <a:ea typeface="ＭＳ Ｐゴシック" charset="0"/>
                <a:cs typeface="Calibri"/>
              </a:rPr>
              <a:t/>
            </a:r>
            <a:br>
              <a:rPr lang="en-US" sz="3200" kern="1200" dirty="0">
                <a:latin typeface="Calibri"/>
                <a:ea typeface="ＭＳ Ｐゴシック" charset="0"/>
                <a:cs typeface="Calibri"/>
              </a:rPr>
            </a:br>
            <a:r>
              <a:rPr lang="en-US" sz="3200" kern="1200" dirty="0" smtClean="0">
                <a:latin typeface="Calibri"/>
                <a:ea typeface="ＭＳ Ｐゴシック" charset="0"/>
                <a:cs typeface="Calibri"/>
              </a:rPr>
              <a:t>Data Preservation &amp; </a:t>
            </a:r>
            <a:r>
              <a:rPr lang="en-US" sz="3200" kern="1200" dirty="0" err="1" smtClean="0">
                <a:latin typeface="Calibri"/>
                <a:ea typeface="ＭＳ Ｐゴシック" charset="0"/>
                <a:cs typeface="Calibri"/>
              </a:rPr>
              <a:t>Valorisation</a:t>
            </a:r>
            <a:r>
              <a:rPr lang="en-US" sz="3200" kern="1200" dirty="0" smtClean="0">
                <a:latin typeface="Calibri"/>
                <a:ea typeface="ＭＳ Ｐゴシック" charset="0"/>
                <a:cs typeface="Calibri"/>
              </a:rPr>
              <a:t> Session</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25" name="TextBox 24"/>
          <p:cNvSpPr txBox="1"/>
          <p:nvPr/>
        </p:nvSpPr>
        <p:spPr>
          <a:xfrm>
            <a:off x="206336" y="1691113"/>
            <a:ext cx="8649994" cy="3477875"/>
          </a:xfrm>
          <a:prstGeom prst="rect">
            <a:avLst/>
          </a:prstGeom>
          <a:noFill/>
        </p:spPr>
        <p:txBody>
          <a:bodyPr wrap="square" rtlCol="0">
            <a:spAutoFit/>
          </a:bodyPr>
          <a:lstStyle/>
          <a:p>
            <a:r>
              <a:rPr lang="en-US" sz="2000" b="1" dirty="0" smtClean="0"/>
              <a:t>Data Preservation &amp; </a:t>
            </a:r>
            <a:r>
              <a:rPr lang="en-US" sz="2000" b="1" dirty="0" err="1" smtClean="0"/>
              <a:t>Valorisation</a:t>
            </a:r>
            <a:r>
              <a:rPr lang="en-US" sz="2000" b="1" dirty="0" smtClean="0"/>
              <a:t> Session organized </a:t>
            </a:r>
          </a:p>
          <a:p>
            <a:r>
              <a:rPr lang="en-US" sz="2000" dirty="0" smtClean="0"/>
              <a:t>“</a:t>
            </a:r>
            <a:r>
              <a:rPr lang="en-US" sz="2000" dirty="0"/>
              <a:t>Historical Data for the Continuous Record of our Planet: </a:t>
            </a:r>
            <a:r>
              <a:rPr lang="en-US" sz="2000" dirty="0" err="1" smtClean="0"/>
              <a:t>Valorise</a:t>
            </a:r>
            <a:r>
              <a:rPr lang="en-US" sz="2000" dirty="0" smtClean="0"/>
              <a:t> </a:t>
            </a:r>
            <a:r>
              <a:rPr lang="en-US" sz="2000" dirty="0"/>
              <a:t>the Past to better understand the </a:t>
            </a:r>
            <a:r>
              <a:rPr lang="en-US" sz="2000" dirty="0" smtClean="0"/>
              <a:t>future”</a:t>
            </a:r>
            <a:endParaRPr lang="en-US" sz="2000" dirty="0" smtClean="0">
              <a:solidFill>
                <a:srgbClr val="FF0000"/>
              </a:solidFill>
            </a:endParaRPr>
          </a:p>
          <a:p>
            <a:endParaRPr lang="en-US" sz="2000" b="1" dirty="0" smtClean="0"/>
          </a:p>
          <a:p>
            <a:endParaRPr lang="en-US" sz="2000" b="1" dirty="0"/>
          </a:p>
          <a:p>
            <a:endParaRPr lang="en-US" sz="2000" b="1" dirty="0" smtClean="0"/>
          </a:p>
          <a:p>
            <a:endParaRPr lang="en-US" sz="2000" b="1" dirty="0" smtClean="0"/>
          </a:p>
          <a:p>
            <a:r>
              <a:rPr lang="en-US" sz="2000" b="1" dirty="0" smtClean="0"/>
              <a:t>Keywords:</a:t>
            </a:r>
          </a:p>
          <a:p>
            <a:r>
              <a:rPr lang="en-US" sz="2000" dirty="0" smtClean="0"/>
              <a:t>Data </a:t>
            </a:r>
            <a:r>
              <a:rPr lang="en-US" sz="2000" dirty="0"/>
              <a:t>Preservation, Long Time Data Series, Data Curation, Data </a:t>
            </a:r>
            <a:r>
              <a:rPr lang="en-US" sz="2000" dirty="0" err="1"/>
              <a:t>Valorisation</a:t>
            </a:r>
            <a:r>
              <a:rPr lang="en-US" sz="2000" dirty="0"/>
              <a:t>, </a:t>
            </a:r>
            <a:r>
              <a:rPr lang="en-US" sz="2000" dirty="0" smtClean="0"/>
              <a:t>Data </a:t>
            </a:r>
            <a:r>
              <a:rPr lang="en-US" sz="2000" dirty="0"/>
              <a:t>Management, Data Stewardship and Multi-disciplinary Applications</a:t>
            </a:r>
            <a:r>
              <a:rPr lang="en-US" sz="2000" dirty="0" smtClean="0"/>
              <a:t>.</a:t>
            </a:r>
            <a:endParaRPr lang="en-US" sz="2000" dirty="0"/>
          </a:p>
        </p:txBody>
      </p:sp>
    </p:spTree>
    <p:extLst>
      <p:ext uri="{BB962C8B-B14F-4D97-AF65-F5344CB8AC3E}">
        <p14:creationId xmlns:p14="http://schemas.microsoft.com/office/powerpoint/2010/main" val="31722291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Background and Purpose </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177466" y="1222135"/>
            <a:ext cx="8811420" cy="4708981"/>
          </a:xfrm>
          <a:prstGeom prst="rect">
            <a:avLst/>
          </a:prstGeom>
        </p:spPr>
        <p:txBody>
          <a:bodyPr wrap="square">
            <a:spAutoFit/>
          </a:bodyPr>
          <a:lstStyle/>
          <a:p>
            <a:r>
              <a:rPr lang="en-US" sz="2400" dirty="0"/>
              <a:t>WGISS accomplishes its Data Preservation and Curation efforts through the Data Stewardship Interest Group (DSIG</a:t>
            </a:r>
            <a:r>
              <a:rPr lang="en-US" sz="2400" dirty="0" smtClean="0"/>
              <a:t>)</a:t>
            </a:r>
          </a:p>
          <a:p>
            <a:pPr marL="285750" indent="-285750">
              <a:buFont typeface="Arial"/>
              <a:buChar char="•"/>
            </a:pPr>
            <a:endParaRPr lang="en-US" sz="2400" dirty="0"/>
          </a:p>
          <a:p>
            <a:r>
              <a:rPr lang="en-US" sz="2400" dirty="0" smtClean="0"/>
              <a:t>Purpose of the activities:</a:t>
            </a:r>
          </a:p>
          <a:p>
            <a:pPr marL="285750" indent="-285750">
              <a:buFont typeface="Arial"/>
              <a:buChar char="•"/>
            </a:pPr>
            <a:r>
              <a:rPr lang="en-US" sz="2000" dirty="0" smtClean="0"/>
              <a:t>Enable </a:t>
            </a:r>
            <a:r>
              <a:rPr lang="en-US" sz="2000" dirty="0"/>
              <a:t>the sharing of agency investigations, developments, experiences and lessons learned relating to EO data stewardship</a:t>
            </a:r>
          </a:p>
          <a:p>
            <a:pPr marL="285750" indent="-285750">
              <a:buFont typeface="Arial"/>
              <a:buChar char="•"/>
            </a:pPr>
            <a:r>
              <a:rPr lang="en-US" sz="2000" dirty="0"/>
              <a:t>Draft common cross-agency best practices or guidelines of data stewardship for possible adoption by WGISS</a:t>
            </a:r>
          </a:p>
          <a:p>
            <a:pPr marL="285750" indent="-285750">
              <a:buFont typeface="Arial"/>
              <a:buChar char="•"/>
            </a:pPr>
            <a:r>
              <a:rPr lang="en-US" sz="2000" dirty="0"/>
              <a:t>Sponsor technical exchanges and the conduction of Joint Activities and/or Pilot Projects on specific data stewardship topics</a:t>
            </a:r>
          </a:p>
          <a:p>
            <a:pPr marL="285750" indent="-285750">
              <a:buFont typeface="Arial"/>
              <a:buChar char="•"/>
            </a:pPr>
            <a:r>
              <a:rPr lang="en-US" sz="2000" dirty="0"/>
              <a:t>Establish and maintain a CEOS “Data Purge Alert” service</a:t>
            </a:r>
          </a:p>
          <a:p>
            <a:pPr marL="285750" indent="-285750">
              <a:buFont typeface="Arial"/>
              <a:buChar char="•"/>
            </a:pPr>
            <a:r>
              <a:rPr lang="en-US" sz="2000" dirty="0"/>
              <a:t>Contributing to GEO and Standardization activities</a:t>
            </a:r>
            <a:endParaRPr lang="en-US" sz="2400" dirty="0"/>
          </a:p>
        </p:txBody>
      </p:sp>
    </p:spTree>
    <p:extLst>
      <p:ext uri="{BB962C8B-B14F-4D97-AF65-F5344CB8AC3E}">
        <p14:creationId xmlns:p14="http://schemas.microsoft.com/office/powerpoint/2010/main" val="656406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135" y="47744"/>
            <a:ext cx="8215782" cy="830997"/>
          </a:xfrm>
        </p:spPr>
        <p:txBody>
          <a:bodyPr/>
          <a:lstStyle/>
          <a:p>
            <a:r>
              <a:rPr lang="en-US" sz="2400" kern="1200" dirty="0" smtClean="0">
                <a:solidFill>
                  <a:srgbClr val="FFFFFF"/>
                </a:solidFill>
                <a:latin typeface="Calibri"/>
                <a:ea typeface="ＭＳ Ｐゴシック" charset="0"/>
                <a:cs typeface="Calibri"/>
              </a:rPr>
              <a:t>                                  Living </a:t>
            </a:r>
            <a:r>
              <a:rPr lang="en-US" sz="2400" kern="1200" dirty="0">
                <a:solidFill>
                  <a:srgbClr val="FFFFFF"/>
                </a:solidFill>
                <a:latin typeface="Calibri"/>
                <a:ea typeface="ＭＳ Ｐゴシック" charset="0"/>
                <a:cs typeface="Calibri"/>
              </a:rPr>
              <a:t>Planet 2016 </a:t>
            </a:r>
            <a:r>
              <a:rPr lang="en-US" sz="2400" kern="1200" dirty="0" smtClean="0">
                <a:solidFill>
                  <a:srgbClr val="FFFFFF"/>
                </a:solidFill>
                <a:latin typeface="Calibri"/>
                <a:ea typeface="ＭＳ Ｐゴシック" charset="0"/>
                <a:cs typeface="Calibri"/>
              </a:rPr>
              <a:t/>
            </a:r>
            <a:br>
              <a:rPr lang="en-US" sz="2400" kern="1200" dirty="0" smtClean="0">
                <a:solidFill>
                  <a:srgbClr val="FFFFFF"/>
                </a:solidFill>
                <a:latin typeface="Calibri"/>
                <a:ea typeface="ＭＳ Ｐゴシック" charset="0"/>
                <a:cs typeface="Calibri"/>
              </a:rPr>
            </a:br>
            <a:r>
              <a:rPr lang="en-US" sz="2400" kern="1200" dirty="0" smtClean="0">
                <a:solidFill>
                  <a:srgbClr val="FFFFFF"/>
                </a:solidFill>
                <a:latin typeface="Calibri"/>
                <a:ea typeface="ＭＳ Ｐゴシック" charset="0"/>
                <a:cs typeface="Calibri"/>
              </a:rPr>
              <a:t>Data Preservation Session – Oral Presentations/Posters</a:t>
            </a:r>
            <a:endParaRPr lang="en-US" dirty="0">
              <a:solidFill>
                <a:srgbClr val="FFFFFF"/>
              </a:solidFill>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261406736"/>
              </p:ext>
            </p:extLst>
          </p:nvPr>
        </p:nvGraphicFramePr>
        <p:xfrm>
          <a:off x="71121" y="1463039"/>
          <a:ext cx="9011918" cy="4535555"/>
        </p:xfrm>
        <a:graphic>
          <a:graphicData uri="http://schemas.openxmlformats.org/drawingml/2006/table">
            <a:tbl>
              <a:tblPr/>
              <a:tblGrid>
                <a:gridCol w="2486969"/>
                <a:gridCol w="1337079"/>
                <a:gridCol w="1943224"/>
                <a:gridCol w="1622323"/>
                <a:gridCol w="1622323"/>
              </a:tblGrid>
              <a:tr h="206735">
                <a:tc>
                  <a:txBody>
                    <a:bodyPr/>
                    <a:lstStyle/>
                    <a:p>
                      <a:pPr algn="ctr" fontAlgn="b"/>
                      <a:r>
                        <a:rPr lang="en-US" sz="800" b="1" i="0" u="none" strike="noStrike">
                          <a:solidFill>
                            <a:srgbClr val="000000"/>
                          </a:solidFill>
                          <a:effectLst/>
                          <a:latin typeface="Calibri"/>
                        </a:rPr>
                        <a:t>Title</a:t>
                      </a:r>
                    </a:p>
                  </a:txBody>
                  <a:tcPr marL="7570" marR="7570" marT="75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a:rPr>
                        <a:t>Contribution Type</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a:rPr>
                        <a:t>Authors</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a:rPr>
                        <a:t>Satellites</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a:rPr>
                        <a:t>ORDER in SESSION</a:t>
                      </a:r>
                    </a:p>
                  </a:txBody>
                  <a:tcPr marL="7570" marR="7570" marT="75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616113">
                <a:tc>
                  <a:txBody>
                    <a:bodyPr/>
                    <a:lstStyle/>
                    <a:p>
                      <a:pPr algn="l" fontAlgn="b"/>
                      <a:r>
                        <a:rPr lang="en-US" sz="1000" b="0" i="0" u="none" strike="noStrike" dirty="0">
                          <a:solidFill>
                            <a:srgbClr val="000000"/>
                          </a:solidFill>
                          <a:effectLst/>
                          <a:latin typeface="Calibri"/>
                        </a:rPr>
                        <a:t>The Scatterometer Instrument Competence Centre (</a:t>
                      </a:r>
                      <a:r>
                        <a:rPr lang="en-US" sz="1000" b="0" i="0" u="none" strike="noStrike" dirty="0" err="1">
                          <a:solidFill>
                            <a:srgbClr val="000000"/>
                          </a:solidFill>
                          <a:effectLst/>
                          <a:latin typeface="Calibri"/>
                        </a:rPr>
                        <a:t>SCIRoCCo</a:t>
                      </a:r>
                      <a:r>
                        <a:rPr lang="en-US" sz="1000" b="0" i="0" u="none" strike="noStrike" dirty="0">
                          <a:solidFill>
                            <a:srgbClr val="000000"/>
                          </a:solidFill>
                          <a:effectLst/>
                          <a:latin typeface="Calibri"/>
                        </a:rPr>
                        <a:t>): project’s activities and first achievements</a:t>
                      </a:r>
                    </a:p>
                  </a:txBody>
                  <a:tcPr marL="7570" marR="7570" marT="75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000000"/>
                          </a:solidFill>
                          <a:effectLst/>
                          <a:latin typeface="Calibri"/>
                        </a:rPr>
                        <a:t>Oceanography</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Crapolicchio, Raffaele (1); Bigazzi, Alberto (2); Neyt, Xavier (3); Stoffelen, Ad (4); Wagner, Wolfgang (5); De Chiara, Giovanna (6)</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ERS, Other</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ORAL PRESENTATION</a:t>
                      </a:r>
                    </a:p>
                  </a:txBody>
                  <a:tcPr marL="7570" marR="7570" marT="75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13428">
                <a:tc>
                  <a:txBody>
                    <a:bodyPr/>
                    <a:lstStyle/>
                    <a:p>
                      <a:pPr algn="l" fontAlgn="b"/>
                      <a:r>
                        <a:rPr lang="en-US" sz="1000" b="0" i="0" u="none" strike="noStrike" dirty="0">
                          <a:solidFill>
                            <a:srgbClr val="000000"/>
                          </a:solidFill>
                          <a:effectLst/>
                          <a:latin typeface="Calibri"/>
                        </a:rPr>
                        <a:t>Offering long-term dynamic archives of data : a use case on ocean</a:t>
                      </a:r>
                    </a:p>
                  </a:txBody>
                  <a:tcPr marL="7570" marR="7570" marT="75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000000"/>
                          </a:solidFill>
                          <a:effectLst/>
                          <a:latin typeface="Calibri"/>
                        </a:rPr>
                        <a:t>Oceanography</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000000"/>
                          </a:solidFill>
                          <a:effectLst/>
                          <a:latin typeface="Calibri"/>
                        </a:rPr>
                        <a:t>Piollé, Jean-François (1); Fisher, Peggy (2)</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ENVISAT, ERS</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ORAL PRESENTATION</a:t>
                      </a:r>
                    </a:p>
                  </a:txBody>
                  <a:tcPr marL="7570" marR="7570" marT="75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13428">
                <a:tc>
                  <a:txBody>
                    <a:bodyPr/>
                    <a:lstStyle/>
                    <a:p>
                      <a:pPr algn="l" fontAlgn="b"/>
                      <a:r>
                        <a:rPr lang="en-US" sz="1000" b="0" i="0" u="none" strike="noStrike" dirty="0">
                          <a:solidFill>
                            <a:srgbClr val="000000"/>
                          </a:solidFill>
                          <a:effectLst/>
                          <a:latin typeface="Calibri"/>
                        </a:rPr>
                        <a:t>The need for long term SAR data preservation</a:t>
                      </a:r>
                    </a:p>
                  </a:txBody>
                  <a:tcPr marL="7570" marR="7570" marT="75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Methodologies and Products</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000000"/>
                          </a:solidFill>
                          <a:effectLst/>
                          <a:latin typeface="Calibri"/>
                        </a:rPr>
                        <a:t>Prati, Claudio; Rocca, Fabio</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ALOS, COSMO-SkyMed, ENVISAT, ERS, Other, RadarSat, Sentinel-1</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ORAL PRESENTATION</a:t>
                      </a:r>
                    </a:p>
                  </a:txBody>
                  <a:tcPr marL="7570" marR="7570" marT="75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464772">
                <a:tc>
                  <a:txBody>
                    <a:bodyPr/>
                    <a:lstStyle/>
                    <a:p>
                      <a:pPr algn="l" fontAlgn="b"/>
                      <a:r>
                        <a:rPr lang="en-US" sz="1000" b="0" i="0" u="none" strike="noStrike" dirty="0">
                          <a:solidFill>
                            <a:srgbClr val="000000"/>
                          </a:solidFill>
                          <a:effectLst/>
                          <a:latin typeface="Calibri"/>
                        </a:rPr>
                        <a:t>Long-term data records of Essential Climate Variables derived from AVHRR – pitfalls and promises</a:t>
                      </a:r>
                    </a:p>
                  </a:txBody>
                  <a:tcPr marL="7570" marR="7570" marT="75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000000"/>
                          </a:solidFill>
                          <a:effectLst/>
                          <a:latin typeface="Calibri"/>
                        </a:rPr>
                        <a:t>Land</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000000"/>
                          </a:solidFill>
                          <a:effectLst/>
                          <a:latin typeface="Calibri"/>
                        </a:rPr>
                        <a:t>Wunderle, Stefan (1); </a:t>
                      </a:r>
                      <a:r>
                        <a:rPr lang="en-US" sz="1000" b="0" i="0" u="none" strike="noStrike" dirty="0" err="1">
                          <a:solidFill>
                            <a:srgbClr val="000000"/>
                          </a:solidFill>
                          <a:effectLst/>
                          <a:latin typeface="Calibri"/>
                        </a:rPr>
                        <a:t>Hüsler</a:t>
                      </a:r>
                      <a:r>
                        <a:rPr lang="en-US" sz="1000" b="0" i="0" u="none" strike="noStrike" dirty="0">
                          <a:solidFill>
                            <a:srgbClr val="000000"/>
                          </a:solidFill>
                          <a:effectLst/>
                          <a:latin typeface="Calibri"/>
                        </a:rPr>
                        <a:t>, </a:t>
                      </a:r>
                      <a:r>
                        <a:rPr lang="en-US" sz="1000" b="0" i="0" u="none" strike="noStrike" dirty="0" err="1">
                          <a:solidFill>
                            <a:srgbClr val="000000"/>
                          </a:solidFill>
                          <a:effectLst/>
                          <a:latin typeface="Calibri"/>
                        </a:rPr>
                        <a:t>Fabia</a:t>
                      </a:r>
                      <a:r>
                        <a:rPr lang="en-US" sz="1000" b="0" i="0" u="none" strike="noStrike" dirty="0">
                          <a:solidFill>
                            <a:srgbClr val="000000"/>
                          </a:solidFill>
                          <a:effectLst/>
                          <a:latin typeface="Calibri"/>
                        </a:rPr>
                        <a:t> (1); Sütterlin, Melanie (2); </a:t>
                      </a:r>
                      <a:r>
                        <a:rPr lang="en-US" sz="1000" b="0" i="0" u="none" strike="noStrike" dirty="0" err="1">
                          <a:solidFill>
                            <a:srgbClr val="000000"/>
                          </a:solidFill>
                          <a:effectLst/>
                          <a:latin typeface="Calibri"/>
                        </a:rPr>
                        <a:t>Lieberherr</a:t>
                      </a:r>
                      <a:r>
                        <a:rPr lang="en-US" sz="1000" b="0" i="0" u="none" strike="noStrike" dirty="0">
                          <a:solidFill>
                            <a:srgbClr val="000000"/>
                          </a:solidFill>
                          <a:effectLst/>
                          <a:latin typeface="Calibri"/>
                        </a:rPr>
                        <a:t>, </a:t>
                      </a:r>
                      <a:r>
                        <a:rPr lang="en-US" sz="1000" b="0" i="0" u="none" strike="noStrike" dirty="0" err="1">
                          <a:solidFill>
                            <a:srgbClr val="000000"/>
                          </a:solidFill>
                          <a:effectLst/>
                          <a:latin typeface="Calibri"/>
                        </a:rPr>
                        <a:t>Gian</a:t>
                      </a:r>
                      <a:r>
                        <a:rPr lang="en-US" sz="1000" b="0" i="0" u="none" strike="noStrike" dirty="0">
                          <a:solidFill>
                            <a:srgbClr val="000000"/>
                          </a:solidFill>
                          <a:effectLst/>
                          <a:latin typeface="Calibri"/>
                        </a:rPr>
                        <a:t> (1); Neuhaus, </a:t>
                      </a:r>
                      <a:r>
                        <a:rPr lang="en-US" sz="1000" b="0" i="0" u="none" strike="noStrike" dirty="0" err="1">
                          <a:solidFill>
                            <a:srgbClr val="000000"/>
                          </a:solidFill>
                          <a:effectLst/>
                          <a:latin typeface="Calibri"/>
                        </a:rPr>
                        <a:t>Christoph</a:t>
                      </a:r>
                      <a:r>
                        <a:rPr lang="en-US" sz="1000" b="0" i="0" u="none" strike="noStrike" dirty="0">
                          <a:solidFill>
                            <a:srgbClr val="000000"/>
                          </a:solidFill>
                          <a:effectLst/>
                          <a:latin typeface="Calibri"/>
                        </a:rPr>
                        <a:t> (2); </a:t>
                      </a:r>
                      <a:r>
                        <a:rPr lang="en-US" sz="1000" b="0" i="0" u="none" strike="noStrike" dirty="0" err="1">
                          <a:solidFill>
                            <a:srgbClr val="000000"/>
                          </a:solidFill>
                          <a:effectLst/>
                          <a:latin typeface="Calibri"/>
                        </a:rPr>
                        <a:t>Albani</a:t>
                      </a:r>
                      <a:r>
                        <a:rPr lang="en-US" sz="1000" b="0" i="0" u="none" strike="noStrike" dirty="0">
                          <a:solidFill>
                            <a:srgbClr val="000000"/>
                          </a:solidFill>
                          <a:effectLst/>
                          <a:latin typeface="Calibri"/>
                        </a:rPr>
                        <a:t>, </a:t>
                      </a:r>
                      <a:r>
                        <a:rPr lang="en-US" sz="1000" b="0" i="0" u="none" strike="noStrike" dirty="0" err="1">
                          <a:solidFill>
                            <a:srgbClr val="000000"/>
                          </a:solidFill>
                          <a:effectLst/>
                          <a:latin typeface="Calibri"/>
                        </a:rPr>
                        <a:t>Mirko</a:t>
                      </a:r>
                      <a:r>
                        <a:rPr lang="en-US" sz="1000" b="0" i="0" u="none" strike="noStrike" dirty="0">
                          <a:solidFill>
                            <a:srgbClr val="000000"/>
                          </a:solidFill>
                          <a:effectLst/>
                          <a:latin typeface="Calibri"/>
                        </a:rPr>
                        <a:t> (3)</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000000"/>
                          </a:solidFill>
                          <a:effectLst/>
                          <a:latin typeface="Calibri"/>
                        </a:rPr>
                        <a:t>NOAA</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ORAL PRESENTATION</a:t>
                      </a:r>
                    </a:p>
                  </a:txBody>
                  <a:tcPr marL="7570" marR="7570" marT="75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767458">
                <a:tc>
                  <a:txBody>
                    <a:bodyPr/>
                    <a:lstStyle/>
                    <a:p>
                      <a:pPr algn="l" fontAlgn="b"/>
                      <a:r>
                        <a:rPr lang="en-US" sz="1000" b="0" i="0" u="none" strike="noStrike" dirty="0">
                          <a:solidFill>
                            <a:srgbClr val="000000"/>
                          </a:solidFill>
                          <a:effectLst/>
                          <a:latin typeface="Calibri"/>
                        </a:rPr>
                        <a:t>The ALTS project: everything you always wanted to know about ATSR (but were afraid to ask)</a:t>
                      </a:r>
                    </a:p>
                  </a:txBody>
                  <a:tcPr marL="7570" marR="7570" marT="75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Atmosphere</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dirty="0" err="1">
                          <a:solidFill>
                            <a:srgbClr val="000000"/>
                          </a:solidFill>
                          <a:effectLst/>
                          <a:latin typeface="Calibri"/>
                        </a:rPr>
                        <a:t>Casadio</a:t>
                      </a:r>
                      <a:r>
                        <a:rPr lang="en-US" sz="1000" b="0" i="0" u="none" strike="noStrike" dirty="0">
                          <a:solidFill>
                            <a:srgbClr val="000000"/>
                          </a:solidFill>
                          <a:effectLst/>
                          <a:latin typeface="Calibri"/>
                        </a:rPr>
                        <a:t>, Stefano (1,2); </a:t>
                      </a:r>
                      <a:r>
                        <a:rPr lang="en-US" sz="1000" b="0" i="0" u="none" strike="noStrike" dirty="0" err="1">
                          <a:solidFill>
                            <a:srgbClr val="000000"/>
                          </a:solidFill>
                          <a:effectLst/>
                          <a:latin typeface="Calibri"/>
                        </a:rPr>
                        <a:t>Burini</a:t>
                      </a:r>
                      <a:r>
                        <a:rPr lang="en-US" sz="1000" b="0" i="0" u="none" strike="noStrike" dirty="0">
                          <a:solidFill>
                            <a:srgbClr val="000000"/>
                          </a:solidFill>
                          <a:effectLst/>
                          <a:latin typeface="Calibri"/>
                        </a:rPr>
                        <a:t>, Alessandro (2,3); </a:t>
                      </a:r>
                      <a:r>
                        <a:rPr lang="en-US" sz="1000" b="0" i="0" u="none" strike="noStrike" dirty="0" err="1">
                          <a:solidFill>
                            <a:srgbClr val="000000"/>
                          </a:solidFill>
                          <a:effectLst/>
                          <a:latin typeface="Calibri"/>
                        </a:rPr>
                        <a:t>Dinelli</a:t>
                      </a:r>
                      <a:r>
                        <a:rPr lang="en-US" sz="1000" b="0" i="0" u="none" strike="noStrike" dirty="0">
                          <a:solidFill>
                            <a:srgbClr val="000000"/>
                          </a:solidFill>
                          <a:effectLst/>
                          <a:latin typeface="Calibri"/>
                        </a:rPr>
                        <a:t>, Bianca Maria (4); </a:t>
                      </a:r>
                      <a:r>
                        <a:rPr lang="en-US" sz="1000" b="0" i="0" u="none" strike="noStrike" dirty="0" err="1">
                          <a:solidFill>
                            <a:srgbClr val="000000"/>
                          </a:solidFill>
                          <a:effectLst/>
                          <a:latin typeface="Calibri"/>
                        </a:rPr>
                        <a:t>Castelli</a:t>
                      </a:r>
                      <a:r>
                        <a:rPr lang="en-US" sz="1000" b="0" i="0" u="none" strike="noStrike" dirty="0">
                          <a:solidFill>
                            <a:srgbClr val="000000"/>
                          </a:solidFill>
                          <a:effectLst/>
                          <a:latin typeface="Calibri"/>
                        </a:rPr>
                        <a:t>, Elisa (4); </a:t>
                      </a:r>
                      <a:r>
                        <a:rPr lang="en-US" sz="1000" b="0" i="0" u="none" strike="noStrike" dirty="0" err="1">
                          <a:solidFill>
                            <a:srgbClr val="000000"/>
                          </a:solidFill>
                          <a:effectLst/>
                          <a:latin typeface="Calibri"/>
                        </a:rPr>
                        <a:t>Papandrea</a:t>
                      </a:r>
                      <a:r>
                        <a:rPr lang="en-US" sz="1000" b="0" i="0" u="none" strike="noStrike" dirty="0">
                          <a:solidFill>
                            <a:srgbClr val="000000"/>
                          </a:solidFill>
                          <a:effectLst/>
                          <a:latin typeface="Calibri"/>
                        </a:rPr>
                        <a:t>, </a:t>
                      </a:r>
                      <a:r>
                        <a:rPr lang="en-US" sz="1000" b="0" i="0" u="none" strike="noStrike" dirty="0" err="1">
                          <a:solidFill>
                            <a:srgbClr val="000000"/>
                          </a:solidFill>
                          <a:effectLst/>
                          <a:latin typeface="Calibri"/>
                        </a:rPr>
                        <a:t>Enzo</a:t>
                      </a:r>
                      <a:r>
                        <a:rPr lang="en-US" sz="1000" b="0" i="0" u="none" strike="noStrike" dirty="0">
                          <a:solidFill>
                            <a:srgbClr val="000000"/>
                          </a:solidFill>
                          <a:effectLst/>
                          <a:latin typeface="Calibri"/>
                        </a:rPr>
                        <a:t> (4); Clarke, Hannah (5); Beaton, </a:t>
                      </a:r>
                      <a:r>
                        <a:rPr lang="en-US" sz="1000" b="0" i="0" u="none" strike="noStrike" dirty="0" err="1">
                          <a:solidFill>
                            <a:srgbClr val="000000"/>
                          </a:solidFill>
                          <a:effectLst/>
                          <a:latin typeface="Calibri"/>
                        </a:rPr>
                        <a:t>Alasdhair</a:t>
                      </a:r>
                      <a:r>
                        <a:rPr lang="en-US" sz="1000" b="0" i="0" u="none" strike="noStrike" dirty="0">
                          <a:solidFill>
                            <a:srgbClr val="000000"/>
                          </a:solidFill>
                          <a:effectLst/>
                          <a:latin typeface="Calibri"/>
                        </a:rPr>
                        <a:t> (5); </a:t>
                      </a:r>
                      <a:r>
                        <a:rPr lang="en-US" sz="1000" b="0" i="0" u="none" strike="noStrike" dirty="0" err="1">
                          <a:solidFill>
                            <a:srgbClr val="000000"/>
                          </a:solidFill>
                          <a:effectLst/>
                          <a:latin typeface="Calibri"/>
                        </a:rPr>
                        <a:t>Mackin</a:t>
                      </a:r>
                      <a:r>
                        <a:rPr lang="en-US" sz="1000" b="0" i="0" u="none" strike="noStrike" dirty="0">
                          <a:solidFill>
                            <a:srgbClr val="000000"/>
                          </a:solidFill>
                          <a:effectLst/>
                          <a:latin typeface="Calibri"/>
                        </a:rPr>
                        <a:t>, Stephen (6); </a:t>
                      </a:r>
                      <a:r>
                        <a:rPr lang="en-US" sz="1000" b="0" i="0" u="none" strike="noStrike" dirty="0" err="1">
                          <a:solidFill>
                            <a:srgbClr val="000000"/>
                          </a:solidFill>
                          <a:effectLst/>
                          <a:latin typeface="Calibri"/>
                        </a:rPr>
                        <a:t>Bojkov</a:t>
                      </a:r>
                      <a:r>
                        <a:rPr lang="en-US" sz="1000" b="0" i="0" u="none" strike="noStrike" dirty="0">
                          <a:solidFill>
                            <a:srgbClr val="000000"/>
                          </a:solidFill>
                          <a:effectLst/>
                          <a:latin typeface="Calibri"/>
                        </a:rPr>
                        <a:t>, </a:t>
                      </a:r>
                      <a:r>
                        <a:rPr lang="en-US" sz="1000" b="0" i="0" u="none" strike="noStrike" dirty="0" err="1">
                          <a:solidFill>
                            <a:srgbClr val="000000"/>
                          </a:solidFill>
                          <a:effectLst/>
                          <a:latin typeface="Calibri"/>
                        </a:rPr>
                        <a:t>Bojan</a:t>
                      </a:r>
                      <a:r>
                        <a:rPr lang="en-US" sz="1000" b="0" i="0" u="none" strike="noStrike" dirty="0">
                          <a:solidFill>
                            <a:srgbClr val="000000"/>
                          </a:solidFill>
                          <a:effectLst/>
                          <a:latin typeface="Calibri"/>
                        </a:rPr>
                        <a:t> (2)</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000000"/>
                          </a:solidFill>
                          <a:effectLst/>
                          <a:latin typeface="Calibri"/>
                        </a:rPr>
                        <a:t>ENVISAT, ERS</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ORAL PRESENTATION</a:t>
                      </a:r>
                    </a:p>
                  </a:txBody>
                  <a:tcPr marL="7570" marR="7570" marT="75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464772">
                <a:tc>
                  <a:txBody>
                    <a:bodyPr/>
                    <a:lstStyle/>
                    <a:p>
                      <a:pPr algn="l" fontAlgn="b"/>
                      <a:r>
                        <a:rPr lang="en-US" sz="1000" b="0" i="0" u="none" strike="noStrike" dirty="0">
                          <a:solidFill>
                            <a:srgbClr val="000000"/>
                          </a:solidFill>
                          <a:effectLst/>
                          <a:latin typeface="Calibri"/>
                        </a:rPr>
                        <a:t>The LTDP ALTS Project – Contributing to the continued understanding and exploitation of the ATSR time series</a:t>
                      </a:r>
                    </a:p>
                  </a:txBody>
                  <a:tcPr marL="7570" marR="7570" marT="75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Open Science 2.0</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Clarke, Hannah (1); Bojkov, Bojan (2); Casadio, Stefano (2,3); Davies, Gareth (3); Dinelli, Bianca-Maria (4); Mackin, Stephen (5)</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000000"/>
                          </a:solidFill>
                          <a:effectLst/>
                          <a:latin typeface="Calibri"/>
                        </a:rPr>
                        <a:t>ENVISAT</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000000"/>
                          </a:solidFill>
                          <a:effectLst/>
                          <a:latin typeface="Calibri"/>
                        </a:rPr>
                        <a:t>POSTER</a:t>
                      </a:r>
                    </a:p>
                  </a:txBody>
                  <a:tcPr marL="7570" marR="7570" marT="75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89964">
                <a:tc>
                  <a:txBody>
                    <a:bodyPr/>
                    <a:lstStyle/>
                    <a:p>
                      <a:pPr algn="l" fontAlgn="b"/>
                      <a:r>
                        <a:rPr lang="en-US" sz="1000" b="0" i="0" u="none" strike="noStrike" dirty="0">
                          <a:solidFill>
                            <a:srgbClr val="000000"/>
                          </a:solidFill>
                          <a:effectLst/>
                          <a:latin typeface="Calibri"/>
                        </a:rPr>
                        <a:t>Long Time Data Series</a:t>
                      </a:r>
                    </a:p>
                  </a:txBody>
                  <a:tcPr marL="7570" marR="7570" marT="75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Methodologies and Products</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Albani, Mirko</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Historical Missions</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000000"/>
                          </a:solidFill>
                          <a:effectLst/>
                          <a:latin typeface="Calibri"/>
                        </a:rPr>
                        <a:t>INTRODUCTION SESSION &amp; POSTER</a:t>
                      </a:r>
                    </a:p>
                  </a:txBody>
                  <a:tcPr marL="7570" marR="7570" marT="75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464772">
                <a:tc>
                  <a:txBody>
                    <a:bodyPr/>
                    <a:lstStyle/>
                    <a:p>
                      <a:pPr algn="l" fontAlgn="b"/>
                      <a:r>
                        <a:rPr lang="en-US" sz="1000" b="0" i="0" u="none" strike="noStrike" dirty="0">
                          <a:solidFill>
                            <a:srgbClr val="000000"/>
                          </a:solidFill>
                          <a:effectLst/>
                          <a:latin typeface="Calibri"/>
                        </a:rPr>
                        <a:t>Generating a nationwide ground motion baseline for the UK with ERS-1/2 and ENVISAT SAR archives: putting the plan into action</a:t>
                      </a:r>
                    </a:p>
                  </a:txBody>
                  <a:tcPr marL="7570" marR="7570" marT="75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Hazards</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Cigna, Francesca</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ENVISAT, ERS</a:t>
                      </a:r>
                    </a:p>
                  </a:txBody>
                  <a:tcPr marL="7570" marR="7570" marT="7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000000"/>
                          </a:solidFill>
                          <a:effectLst/>
                          <a:latin typeface="Calibri"/>
                        </a:rPr>
                        <a:t>POSTER &amp; Backup</a:t>
                      </a:r>
                    </a:p>
                  </a:txBody>
                  <a:tcPr marL="7570" marR="7570" marT="75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22951934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408" y="281811"/>
            <a:ext cx="6105525" cy="584776"/>
          </a:xfrm>
          <a:noFill/>
          <a:ln>
            <a:noFill/>
          </a:ln>
        </p:spPr>
        <p:txBody>
          <a:bodyPr vert="horz" wrap="square" lIns="91440" tIns="45720" rIns="91440" bIns="45720" numCol="1" anchor="ctr" anchorCtr="0" compatLnSpc="1">
            <a:prstTxWarp prst="textNoShape">
              <a:avLst/>
            </a:prstTxWarp>
            <a:spAutoFit/>
          </a:bodyPr>
          <a:lstStyle/>
          <a:p>
            <a:pPr algn="ctr"/>
            <a:r>
              <a:rPr lang="en-US" sz="3200" kern="1200" dirty="0" err="1" smtClean="0">
                <a:latin typeface="Calibri"/>
                <a:ea typeface="ＭＳ Ｐゴシック" charset="0"/>
                <a:cs typeface="Calibri"/>
              </a:rPr>
              <a:t>iPRES</a:t>
            </a:r>
            <a:r>
              <a:rPr lang="en-US" sz="3200" kern="1200" dirty="0" smtClean="0">
                <a:latin typeface="Calibri"/>
                <a:ea typeface="ＭＳ Ｐゴシック" charset="0"/>
                <a:cs typeface="Calibri"/>
              </a:rPr>
              <a:t> 2016</a:t>
            </a:r>
            <a:endParaRPr lang="en-US" sz="3200" kern="1200" dirty="0">
              <a:latin typeface="Calibri"/>
              <a:ea typeface="ＭＳ Ｐゴシック" charset="0"/>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10" name="Rectangle 2"/>
          <p:cNvSpPr>
            <a:spLocks noChangeArrowheads="1"/>
          </p:cNvSpPr>
          <p:nvPr/>
        </p:nvSpPr>
        <p:spPr bwMode="auto">
          <a:xfrm>
            <a:off x="48126" y="4775918"/>
            <a:ext cx="4290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u="sng" dirty="0">
                <a:solidFill>
                  <a:srgbClr val="3366FF"/>
                </a:solidFill>
              </a:rPr>
              <a:t>http://www.ipres2016.ch/</a:t>
            </a:r>
            <a:endParaRPr lang="en-US" dirty="0">
              <a:solidFill>
                <a:srgbClr val="3366FF"/>
              </a:solidFill>
            </a:endParaRPr>
          </a:p>
        </p:txBody>
      </p:sp>
      <p:pic>
        <p:nvPicPr>
          <p:cNvPr id="19" name="Picture 18"/>
          <p:cNvPicPr>
            <a:picLocks noChangeAspect="1"/>
          </p:cNvPicPr>
          <p:nvPr/>
        </p:nvPicPr>
        <p:blipFill>
          <a:blip r:embed="rId2"/>
          <a:stretch>
            <a:fillRect/>
          </a:stretch>
        </p:blipFill>
        <p:spPr>
          <a:xfrm>
            <a:off x="0" y="1203960"/>
            <a:ext cx="6794500" cy="2425700"/>
          </a:xfrm>
          <a:prstGeom prst="rect">
            <a:avLst/>
          </a:prstGeom>
        </p:spPr>
      </p:pic>
      <p:pic>
        <p:nvPicPr>
          <p:cNvPr id="20" name="Picture 19"/>
          <p:cNvPicPr>
            <a:picLocks noChangeAspect="1"/>
          </p:cNvPicPr>
          <p:nvPr/>
        </p:nvPicPr>
        <p:blipFill>
          <a:blip r:embed="rId3"/>
          <a:stretch>
            <a:fillRect/>
          </a:stretch>
        </p:blipFill>
        <p:spPr>
          <a:xfrm>
            <a:off x="3253740" y="3622041"/>
            <a:ext cx="5890260" cy="2429868"/>
          </a:xfrm>
          <a:prstGeom prst="rect">
            <a:avLst/>
          </a:prstGeom>
        </p:spPr>
      </p:pic>
    </p:spTree>
    <p:extLst>
      <p:ext uri="{BB962C8B-B14F-4D97-AF65-F5344CB8AC3E}">
        <p14:creationId xmlns:p14="http://schemas.microsoft.com/office/powerpoint/2010/main" val="2435107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91" y="200194"/>
            <a:ext cx="6105525" cy="427038"/>
          </a:xfrm>
        </p:spPr>
        <p:txBody>
          <a:bodyPr/>
          <a:lstStyle/>
          <a:p>
            <a:r>
              <a:rPr lang="en-US" dirty="0" err="1" smtClean="0"/>
              <a:t>iPRES</a:t>
            </a:r>
            <a:r>
              <a:rPr lang="en-US" dirty="0" smtClean="0"/>
              <a:t> 2016 - Topics</a:t>
            </a:r>
            <a:endParaRPr lang="en-US" dirty="0"/>
          </a:p>
        </p:txBody>
      </p:sp>
      <p:sp>
        <p:nvSpPr>
          <p:cNvPr id="3" name="Content Placeholder 2"/>
          <p:cNvSpPr>
            <a:spLocks noGrp="1"/>
          </p:cNvSpPr>
          <p:nvPr>
            <p:ph idx="1"/>
          </p:nvPr>
        </p:nvSpPr>
        <p:spPr>
          <a:xfrm>
            <a:off x="453390" y="1378585"/>
            <a:ext cx="7653338" cy="4318000"/>
          </a:xfrm>
        </p:spPr>
        <p:txBody>
          <a:bodyPr/>
          <a:lstStyle/>
          <a:p>
            <a:pPr marL="171450" indent="-171450">
              <a:buFont typeface="Arial"/>
              <a:buChar char="•"/>
            </a:pPr>
            <a:r>
              <a:rPr lang="en-US" sz="1200" b="1" dirty="0" smtClean="0"/>
              <a:t>Preservation </a:t>
            </a:r>
            <a:r>
              <a:rPr lang="en-US" sz="1200" b="1" dirty="0"/>
              <a:t>strategies and workflows </a:t>
            </a:r>
          </a:p>
          <a:p>
            <a:pPr marL="1055688" lvl="1" indent="-171450">
              <a:buFont typeface="Wingdings" charset="2"/>
              <a:buChar char="ü"/>
            </a:pPr>
            <a:r>
              <a:rPr lang="en-US" sz="1100" dirty="0" smtClean="0"/>
              <a:t>Migration</a:t>
            </a:r>
            <a:r>
              <a:rPr lang="en-US" sz="1100" dirty="0"/>
              <a:t>; emulation; preservation planning, acquisition and ingest; preservation action, characterization, and access provision; risk analysis; audit, trust and certification; authenticity, security, and information/data quality</a:t>
            </a:r>
          </a:p>
          <a:p>
            <a:pPr marL="171450" indent="-171450">
              <a:buFont typeface="Arial"/>
              <a:buChar char="•"/>
            </a:pPr>
            <a:r>
              <a:rPr lang="en-US" sz="1200" b="1" dirty="0"/>
              <a:t>Digital preservation frameworks </a:t>
            </a:r>
          </a:p>
          <a:p>
            <a:pPr marL="1055688" lvl="1" indent="-171450">
              <a:buFont typeface="Wingdings" charset="2"/>
              <a:buChar char="ü"/>
            </a:pPr>
            <a:r>
              <a:rPr lang="en-US" sz="1100" dirty="0" smtClean="0"/>
              <a:t>Digital </a:t>
            </a:r>
            <a:r>
              <a:rPr lang="en-US" sz="1100" dirty="0"/>
              <a:t>preservation requirements and implications for the system lifecycle: modeling, design, development, deployment and maintenance; business models, sustainability and economic viability</a:t>
            </a:r>
          </a:p>
          <a:p>
            <a:pPr marL="171450" indent="-171450">
              <a:buFont typeface="Arial"/>
              <a:buChar char="•"/>
            </a:pPr>
            <a:r>
              <a:rPr lang="en-US" sz="1200" b="1" dirty="0"/>
              <a:t>Infrastructure, systems, and tools</a:t>
            </a:r>
          </a:p>
          <a:p>
            <a:pPr marL="1055688" lvl="1" indent="-171450">
              <a:buFont typeface="Wingdings" charset="2"/>
              <a:buChar char="ü"/>
            </a:pPr>
            <a:r>
              <a:rPr lang="en-US" sz="1100" dirty="0" smtClean="0"/>
              <a:t>Intelligent </a:t>
            </a:r>
            <a:r>
              <a:rPr lang="en-US" sz="1100" dirty="0"/>
              <a:t>and secure storage; system architectures and requirements, software and hardware dependencies, distributed and cloud-based implementations; preservation resources; content management, characterization, and processing tools</a:t>
            </a:r>
          </a:p>
          <a:p>
            <a:pPr marL="171450" indent="-171450">
              <a:buFont typeface="Arial"/>
              <a:buChar char="•"/>
            </a:pPr>
            <a:r>
              <a:rPr lang="en-US" sz="1200" b="1" dirty="0"/>
              <a:t>Domain-specific challenges </a:t>
            </a:r>
          </a:p>
          <a:p>
            <a:pPr marL="1055688" lvl="1" indent="-171450">
              <a:buFont typeface="Wingdings" charset="2"/>
              <a:buChar char="ü"/>
            </a:pPr>
            <a:r>
              <a:rPr lang="en-US" sz="1100" dirty="0" smtClean="0"/>
              <a:t>Preservation </a:t>
            </a:r>
            <a:r>
              <a:rPr lang="en-US" sz="1100" dirty="0"/>
              <a:t>of cultural heritage, technical and scientific processes and data, engineering models and simulation, medical records, corporate processes</a:t>
            </a:r>
          </a:p>
          <a:p>
            <a:pPr marL="171450" indent="-171450">
              <a:buFont typeface="Arial"/>
              <a:buChar char="•"/>
            </a:pPr>
            <a:r>
              <a:rPr lang="en-US" sz="1200" b="1" dirty="0"/>
              <a:t>Case studies, best practices and novel challenges </a:t>
            </a:r>
          </a:p>
          <a:p>
            <a:pPr marL="1055688" lvl="1" indent="-171450">
              <a:buFont typeface="Wingdings" charset="2"/>
              <a:buChar char="ü"/>
            </a:pPr>
            <a:r>
              <a:rPr lang="en-US" sz="1100" dirty="0" smtClean="0"/>
              <a:t>Implementations</a:t>
            </a:r>
            <a:r>
              <a:rPr lang="en-US" sz="1100" dirty="0"/>
              <a:t>; lessons learnt, preservation at scale; preservation of distributed and cloud based systems; cross-platform access services</a:t>
            </a:r>
          </a:p>
          <a:p>
            <a:pPr marL="171450" indent="-171450">
              <a:buFont typeface="Arial"/>
              <a:buChar char="•"/>
            </a:pPr>
            <a:r>
              <a:rPr lang="en-US" sz="1200" b="1" dirty="0"/>
              <a:t>Training and education</a:t>
            </a:r>
          </a:p>
          <a:p>
            <a:pPr marL="1055688" lvl="1" indent="-171450">
              <a:buFont typeface="Wingdings" charset="2"/>
              <a:buChar char="ü"/>
            </a:pPr>
            <a:r>
              <a:rPr lang="en-US" sz="1100" dirty="0" smtClean="0"/>
              <a:t>Building </a:t>
            </a:r>
            <a:r>
              <a:rPr lang="en-US" sz="1100" dirty="0"/>
              <a:t>capacity in novel technologies and practices; curricula effectiveness; career management, etc. </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41072959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91" y="372914"/>
            <a:ext cx="6105525" cy="427038"/>
          </a:xfrm>
        </p:spPr>
        <p:txBody>
          <a:bodyPr/>
          <a:lstStyle/>
          <a:p>
            <a:r>
              <a:rPr lang="en-US" dirty="0" err="1" smtClean="0"/>
              <a:t>iPRES</a:t>
            </a:r>
            <a:r>
              <a:rPr lang="en-US" dirty="0" smtClean="0"/>
              <a:t> 2016 – Important dates</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3"/>
          <a:stretch>
            <a:fillRect/>
          </a:stretch>
        </p:blipFill>
        <p:spPr>
          <a:xfrm>
            <a:off x="1900100" y="1345457"/>
            <a:ext cx="5155578" cy="3877163"/>
          </a:xfrm>
          <a:prstGeom prst="rect">
            <a:avLst/>
          </a:prstGeom>
        </p:spPr>
      </p:pic>
      <p:sp>
        <p:nvSpPr>
          <p:cNvPr id="6" name="Rectangle 5"/>
          <p:cNvSpPr/>
          <p:nvPr/>
        </p:nvSpPr>
        <p:spPr>
          <a:xfrm>
            <a:off x="1123157" y="5349909"/>
            <a:ext cx="7111789" cy="646331"/>
          </a:xfrm>
          <a:prstGeom prst="rect">
            <a:avLst/>
          </a:prstGeom>
          <a:solidFill>
            <a:schemeClr val="accent1">
              <a:lumMod val="20000"/>
              <a:lumOff val="80000"/>
            </a:schemeClr>
          </a:solidFill>
        </p:spPr>
        <p:txBody>
          <a:bodyPr wrap="square">
            <a:spAutoFit/>
          </a:bodyPr>
          <a:lstStyle/>
          <a:p>
            <a:pPr algn="ctr"/>
            <a:r>
              <a:rPr lang="en-US" b="1" dirty="0"/>
              <a:t>CEOS WGISS members are invited, if interested, to submit </a:t>
            </a:r>
            <a:r>
              <a:rPr lang="en-US" b="1" dirty="0" smtClean="0"/>
              <a:t>abstracts.</a:t>
            </a:r>
            <a:endParaRPr lang="en-US" b="1" dirty="0"/>
          </a:p>
        </p:txBody>
      </p:sp>
    </p:spTree>
    <p:extLst>
      <p:ext uri="{BB962C8B-B14F-4D97-AF65-F5344CB8AC3E}">
        <p14:creationId xmlns:p14="http://schemas.microsoft.com/office/powerpoint/2010/main" val="37739866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PV2017</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1870051" y="1182078"/>
            <a:ext cx="5348895" cy="3998299"/>
          </a:xfrm>
          <a:prstGeom prst="rect">
            <a:avLst/>
          </a:prstGeom>
        </p:spPr>
      </p:pic>
      <p:sp>
        <p:nvSpPr>
          <p:cNvPr id="6" name="Rectangle 5"/>
          <p:cNvSpPr/>
          <p:nvPr/>
        </p:nvSpPr>
        <p:spPr>
          <a:xfrm>
            <a:off x="501002" y="5348798"/>
            <a:ext cx="8095921" cy="923330"/>
          </a:xfrm>
          <a:prstGeom prst="rect">
            <a:avLst/>
          </a:prstGeom>
        </p:spPr>
        <p:txBody>
          <a:bodyPr wrap="square">
            <a:spAutoFit/>
          </a:bodyPr>
          <a:lstStyle/>
          <a:p>
            <a:r>
              <a:rPr lang="en-GB" b="1" kern="1200" dirty="0" smtClean="0">
                <a:solidFill>
                  <a:srgbClr val="000000"/>
                </a:solidFill>
              </a:rPr>
              <a:t>Suggested </a:t>
            </a:r>
            <a:r>
              <a:rPr lang="en-GB" b="1" kern="1200" dirty="0">
                <a:solidFill>
                  <a:srgbClr val="000000"/>
                </a:solidFill>
              </a:rPr>
              <a:t>Dates:  </a:t>
            </a:r>
            <a:r>
              <a:rPr lang="en-GB" kern="1200" dirty="0">
                <a:solidFill>
                  <a:srgbClr val="000000"/>
                </a:solidFill>
              </a:rPr>
              <a:t>Tues 7</a:t>
            </a:r>
            <a:r>
              <a:rPr lang="en-GB" kern="1200" baseline="30000" dirty="0">
                <a:solidFill>
                  <a:srgbClr val="000000"/>
                </a:solidFill>
              </a:rPr>
              <a:t>th</a:t>
            </a:r>
            <a:r>
              <a:rPr lang="en-GB" kern="1200" dirty="0">
                <a:solidFill>
                  <a:srgbClr val="000000"/>
                </a:solidFill>
              </a:rPr>
              <a:t> – Thurs 9</a:t>
            </a:r>
            <a:r>
              <a:rPr lang="en-GB" kern="1200" baseline="30000" dirty="0">
                <a:solidFill>
                  <a:srgbClr val="000000"/>
                </a:solidFill>
              </a:rPr>
              <a:t>TH</a:t>
            </a:r>
            <a:r>
              <a:rPr lang="en-GB" kern="1200" dirty="0">
                <a:solidFill>
                  <a:srgbClr val="000000"/>
                </a:solidFill>
              </a:rPr>
              <a:t> November 2017 2.5 days  </a:t>
            </a:r>
          </a:p>
          <a:p>
            <a:r>
              <a:rPr lang="en-GB" b="1" kern="1200" dirty="0">
                <a:solidFill>
                  <a:srgbClr val="000000"/>
                </a:solidFill>
              </a:rPr>
              <a:t>Anticipated attendance</a:t>
            </a:r>
            <a:r>
              <a:rPr lang="en-GB" kern="1200" dirty="0">
                <a:solidFill>
                  <a:srgbClr val="000000"/>
                </a:solidFill>
              </a:rPr>
              <a:t>: 70 </a:t>
            </a:r>
            <a:r>
              <a:rPr lang="en-GB" kern="1200" dirty="0" smtClean="0">
                <a:solidFill>
                  <a:srgbClr val="000000"/>
                </a:solidFill>
              </a:rPr>
              <a:t>- 200 </a:t>
            </a:r>
            <a:r>
              <a:rPr lang="en-GB" kern="1200" dirty="0">
                <a:solidFill>
                  <a:srgbClr val="000000"/>
                </a:solidFill>
              </a:rPr>
              <a:t>people depending on level of marketing and </a:t>
            </a:r>
            <a:r>
              <a:rPr lang="en-GB" kern="1200" dirty="0" smtClean="0">
                <a:solidFill>
                  <a:srgbClr val="000000"/>
                </a:solidFill>
              </a:rPr>
              <a:t>response</a:t>
            </a:r>
            <a:endParaRPr lang="en-GB" kern="1200" dirty="0">
              <a:solidFill>
                <a:srgbClr val="000000"/>
              </a:solidFill>
            </a:endParaRPr>
          </a:p>
        </p:txBody>
      </p:sp>
    </p:spTree>
    <p:extLst>
      <p:ext uri="{BB962C8B-B14F-4D97-AF65-F5344CB8AC3E}">
        <p14:creationId xmlns:p14="http://schemas.microsoft.com/office/powerpoint/2010/main" val="2813560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4"/>
          <p:cNvSpPr/>
          <p:nvPr/>
        </p:nvSpPr>
        <p:spPr>
          <a:xfrm>
            <a:off x="1503366" y="2979142"/>
            <a:ext cx="6418945" cy="502702"/>
          </a:xfrm>
          <a:prstGeom prst="rect">
            <a:avLst/>
          </a:prstGeom>
        </p:spPr>
        <p:txBody>
          <a:bodyPr wrap="none">
            <a:spAutoFit/>
          </a:bodyPr>
          <a:lstStyle/>
          <a:p>
            <a:pPr eaLnBrk="1" hangingPunct="1">
              <a:lnSpc>
                <a:spcPct val="80000"/>
              </a:lnSpc>
            </a:pPr>
            <a:r>
              <a:rPr lang="en-GB" altLang="en-US" sz="3200" b="1" dirty="0"/>
              <a:t>CEOS Best Practices Status</a:t>
            </a:r>
          </a:p>
        </p:txBody>
      </p:sp>
    </p:spTree>
    <p:extLst>
      <p:ext uri="{BB962C8B-B14F-4D97-AF65-F5344CB8AC3E}">
        <p14:creationId xmlns:p14="http://schemas.microsoft.com/office/powerpoint/2010/main" val="1200062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0" y="3400425"/>
            <a:ext cx="8928100" cy="3457575"/>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a:lstStyle/>
          <a:p>
            <a:pPr>
              <a:defRPr/>
            </a:pPr>
            <a:r>
              <a:rPr lang="de-DE" sz="1600" b="1">
                <a:solidFill>
                  <a:schemeClr val="tx1"/>
                </a:solidFill>
                <a:latin typeface="Calibri" panose="020F0502020204030204" pitchFamily="34" charset="0"/>
                <a:ea typeface="ＭＳ Ｐゴシック" charset="0"/>
                <a:cs typeface="+mn-cs"/>
              </a:rPr>
              <a:t>Technical Documents</a:t>
            </a:r>
            <a:endParaRPr lang="en-US" sz="1600" b="1">
              <a:solidFill>
                <a:schemeClr val="tx1"/>
              </a:solidFill>
              <a:latin typeface="Calibri" panose="020F0502020204030204" pitchFamily="34" charset="0"/>
              <a:ea typeface="ＭＳ Ｐゴシック" charset="0"/>
              <a:cs typeface="+mn-cs"/>
            </a:endParaRPr>
          </a:p>
        </p:txBody>
      </p:sp>
      <p:sp>
        <p:nvSpPr>
          <p:cNvPr id="2" name="Rectangle 1"/>
          <p:cNvSpPr/>
          <p:nvPr/>
        </p:nvSpPr>
        <p:spPr bwMode="auto">
          <a:xfrm>
            <a:off x="11029" y="1041746"/>
            <a:ext cx="8928100" cy="2376488"/>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a:lstStyle/>
          <a:p>
            <a:pPr>
              <a:defRPr/>
            </a:pPr>
            <a:r>
              <a:rPr lang="de-DE" sz="1600" b="1">
                <a:solidFill>
                  <a:schemeClr val="tx1"/>
                </a:solidFill>
                <a:latin typeface="Calibri" panose="020F0502020204030204" pitchFamily="34" charset="0"/>
                <a:ea typeface="ＭＳ Ｐゴシック" charset="0"/>
                <a:cs typeface="+mn-cs"/>
              </a:rPr>
              <a:t>Policy Documents</a:t>
            </a:r>
            <a:endParaRPr lang="en-US" sz="1600" b="1">
              <a:solidFill>
                <a:schemeClr val="tx1"/>
              </a:solidFill>
              <a:latin typeface="Calibri" panose="020F0502020204030204" pitchFamily="34" charset="0"/>
              <a:ea typeface="ＭＳ Ｐゴシック" charset="0"/>
              <a:cs typeface="+mn-cs"/>
            </a:endParaRPr>
          </a:p>
        </p:txBody>
      </p:sp>
      <p:sp>
        <p:nvSpPr>
          <p:cNvPr id="27651" name="Title 1"/>
          <p:cNvSpPr>
            <a:spLocks noGrp="1"/>
          </p:cNvSpPr>
          <p:nvPr>
            <p:ph type="title"/>
          </p:nvPr>
        </p:nvSpPr>
        <p:spPr>
          <a:xfrm>
            <a:off x="217714" y="-83560"/>
            <a:ext cx="7342188" cy="1077218"/>
          </a:xfrm>
          <a:noFill/>
          <a:ln>
            <a:noFill/>
          </a:ln>
        </p:spPr>
        <p:txBody>
          <a:bodyPr vert="horz" wrap="square" lIns="91440" tIns="45720" rIns="91440" bIns="45720" numCol="1" anchor="ctr" anchorCtr="0" compatLnSpc="1">
            <a:prstTxWarp prst="textNoShape">
              <a:avLst/>
            </a:prstTxWarp>
            <a:spAutoFit/>
          </a:bodyPr>
          <a:lstStyle/>
          <a:p>
            <a:r>
              <a:rPr lang="en-GB" altLang="en-US" sz="3200" dirty="0">
                <a:latin typeface="Calibri" charset="0"/>
                <a:ea typeface="ＭＳ Ｐゴシック" charset="0"/>
                <a:cs typeface="Calibri" charset="0"/>
              </a:rPr>
              <a:t>Data Stewardship Best Practices</a:t>
            </a:r>
            <a:br>
              <a:rPr lang="en-GB" altLang="en-US" sz="3200" dirty="0">
                <a:latin typeface="Calibri" charset="0"/>
                <a:ea typeface="ＭＳ Ｐゴシック" charset="0"/>
                <a:cs typeface="Calibri" charset="0"/>
              </a:rPr>
            </a:br>
            <a:r>
              <a:rPr lang="en-US" sz="3200" dirty="0" smtClean="0">
                <a:latin typeface="Calibri" charset="0"/>
                <a:ea typeface="ＭＳ Ｐゴシック" charset="0"/>
                <a:cs typeface="Calibri" charset="0"/>
              </a:rPr>
              <a:t>Document </a:t>
            </a:r>
            <a:r>
              <a:rPr lang="en-US" sz="3200" dirty="0">
                <a:latin typeface="Calibri" charset="0"/>
                <a:ea typeface="ＭＳ Ｐゴシック" charset="0"/>
                <a:cs typeface="Calibri" charset="0"/>
              </a:rPr>
              <a:t>Tree </a:t>
            </a:r>
          </a:p>
        </p:txBody>
      </p:sp>
      <p:sp>
        <p:nvSpPr>
          <p:cNvPr id="24" name="Rectangle 23"/>
          <p:cNvSpPr>
            <a:spLocks noChangeArrowheads="1"/>
          </p:cNvSpPr>
          <p:nvPr/>
        </p:nvSpPr>
        <p:spPr bwMode="auto">
          <a:xfrm>
            <a:off x="4071265" y="3562696"/>
            <a:ext cx="1512887" cy="792163"/>
          </a:xfrm>
          <a:prstGeom prst="rect">
            <a:avLst/>
          </a:prstGeom>
          <a:solidFill>
            <a:srgbClr val="C4DC94"/>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a:solidFill>
                  <a:prstClr val="black"/>
                </a:solidFill>
                <a:latin typeface="Calibri"/>
                <a:ea typeface="+mn-ea"/>
                <a:cs typeface="+mn-cs"/>
              </a:rPr>
              <a:t>Preservation Workflow</a:t>
            </a:r>
          </a:p>
        </p:txBody>
      </p:sp>
      <p:sp>
        <p:nvSpPr>
          <p:cNvPr id="25" name="Rectangle 24"/>
          <p:cNvSpPr>
            <a:spLocks noChangeArrowheads="1"/>
          </p:cNvSpPr>
          <p:nvPr/>
        </p:nvSpPr>
        <p:spPr bwMode="auto">
          <a:xfrm>
            <a:off x="2324821" y="5848696"/>
            <a:ext cx="1514475"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prstClr val="black"/>
                </a:solidFill>
                <a:latin typeface="Calibri"/>
                <a:ea typeface="+mn-ea"/>
                <a:cs typeface="+mn-cs"/>
              </a:rPr>
              <a:t>EO Data Set</a:t>
            </a:r>
            <a:br>
              <a:rPr lang="de-DE" sz="1400" b="1" kern="0" dirty="0">
                <a:solidFill>
                  <a:prstClr val="black"/>
                </a:solidFill>
                <a:latin typeface="Calibri"/>
                <a:ea typeface="+mn-ea"/>
                <a:cs typeface="+mn-cs"/>
              </a:rPr>
            </a:br>
            <a:r>
              <a:rPr lang="en-GB" sz="1400" b="1" kern="0" dirty="0" smtClean="0">
                <a:solidFill>
                  <a:prstClr val="black"/>
                </a:solidFill>
                <a:latin typeface="Calibri"/>
                <a:ea typeface="+mn-ea"/>
                <a:cs typeface="+mn-cs"/>
              </a:rPr>
              <a:t>Consolidation</a:t>
            </a:r>
            <a:r>
              <a:rPr lang="de-DE" sz="1400" b="1" kern="0" dirty="0" smtClean="0">
                <a:solidFill>
                  <a:prstClr val="black"/>
                </a:solidFill>
                <a:latin typeface="Calibri"/>
                <a:ea typeface="+mn-ea"/>
                <a:cs typeface="+mn-cs"/>
              </a:rPr>
              <a:t> </a:t>
            </a:r>
            <a:r>
              <a:rPr lang="en-GB" sz="1400" b="1" kern="0" dirty="0" smtClean="0">
                <a:solidFill>
                  <a:prstClr val="black"/>
                </a:solidFill>
                <a:latin typeface="Calibri"/>
                <a:ea typeface="+mn-ea"/>
                <a:cs typeface="+mn-cs"/>
              </a:rPr>
              <a:t>Process</a:t>
            </a:r>
            <a:endParaRPr lang="en-GB" sz="1400" b="1" kern="0" dirty="0">
              <a:solidFill>
                <a:prstClr val="black"/>
              </a:solidFill>
              <a:latin typeface="Calibri"/>
              <a:ea typeface="+mn-ea"/>
              <a:cs typeface="+mn-cs"/>
            </a:endParaRPr>
          </a:p>
        </p:txBody>
      </p:sp>
      <p:sp>
        <p:nvSpPr>
          <p:cNvPr id="26" name="Rectangle 25"/>
          <p:cNvSpPr>
            <a:spLocks noChangeArrowheads="1"/>
          </p:cNvSpPr>
          <p:nvPr/>
        </p:nvSpPr>
        <p:spPr bwMode="auto">
          <a:xfrm>
            <a:off x="3720427" y="4866105"/>
            <a:ext cx="1279362" cy="797522"/>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300" b="1" kern="0" dirty="0" smtClean="0">
                <a:solidFill>
                  <a:schemeClr val="tx1"/>
                </a:solidFill>
                <a:latin typeface="Calibri"/>
                <a:ea typeface="+mn-ea"/>
                <a:cs typeface="+mn-cs"/>
              </a:rPr>
              <a:t>EO Data Preservation </a:t>
            </a:r>
            <a:r>
              <a:rPr lang="de-DE" sz="1300" b="1" kern="0" dirty="0">
                <a:solidFill>
                  <a:schemeClr val="tx1"/>
                </a:solidFill>
                <a:latin typeface="Calibri"/>
                <a:ea typeface="+mn-ea"/>
                <a:cs typeface="+mn-cs"/>
              </a:rPr>
              <a:t>Guidelines</a:t>
            </a:r>
          </a:p>
        </p:txBody>
      </p:sp>
      <p:sp>
        <p:nvSpPr>
          <p:cNvPr id="27" name="Rectangle 26"/>
          <p:cNvSpPr>
            <a:spLocks noChangeArrowheads="1"/>
          </p:cNvSpPr>
          <p:nvPr/>
        </p:nvSpPr>
        <p:spPr bwMode="auto">
          <a:xfrm>
            <a:off x="6709690" y="3562696"/>
            <a:ext cx="1512887" cy="792163"/>
          </a:xfrm>
          <a:prstGeom prst="rect">
            <a:avLst/>
          </a:prstGeom>
          <a:solidFill>
            <a:srgbClr val="FFFFFF"/>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GB" sz="1400" b="1" kern="0" dirty="0" smtClean="0">
                <a:solidFill>
                  <a:prstClr val="black"/>
                </a:solidFill>
                <a:latin typeface="Calibri"/>
                <a:ea typeface="+mn-ea"/>
                <a:cs typeface="+mn-cs"/>
              </a:rPr>
              <a:t>Glossary of Acronyms and Terms</a:t>
            </a:r>
            <a:endParaRPr lang="en-GB" sz="1400" b="1" kern="0" dirty="0">
              <a:solidFill>
                <a:prstClr val="black"/>
              </a:solidFill>
              <a:latin typeface="Calibri"/>
              <a:ea typeface="+mn-ea"/>
              <a:cs typeface="+mn-cs"/>
            </a:endParaRPr>
          </a:p>
        </p:txBody>
      </p:sp>
      <p:sp>
        <p:nvSpPr>
          <p:cNvPr id="28" name="Rectangle 27"/>
          <p:cNvSpPr>
            <a:spLocks noChangeArrowheads="1"/>
          </p:cNvSpPr>
          <p:nvPr/>
        </p:nvSpPr>
        <p:spPr bwMode="auto">
          <a:xfrm>
            <a:off x="4071265" y="2372071"/>
            <a:ext cx="1512887" cy="792163"/>
          </a:xfrm>
          <a:prstGeom prst="rect">
            <a:avLst/>
          </a:prstGeom>
          <a:solidFill>
            <a:srgbClr val="B0C991"/>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prstClr val="black"/>
                </a:solidFill>
                <a:latin typeface="Calibri"/>
                <a:ea typeface="+mn-ea"/>
                <a:cs typeface="+mn-cs"/>
              </a:rPr>
              <a:t>CEOS EO Space Data Sets</a:t>
            </a:r>
          </a:p>
        </p:txBody>
      </p:sp>
      <p:sp>
        <p:nvSpPr>
          <p:cNvPr id="29" name="Rectangle 28"/>
          <p:cNvSpPr>
            <a:spLocks noChangeArrowheads="1"/>
          </p:cNvSpPr>
          <p:nvPr/>
        </p:nvSpPr>
        <p:spPr bwMode="auto">
          <a:xfrm>
            <a:off x="6566815" y="1148109"/>
            <a:ext cx="1938066" cy="792162"/>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dirty="0">
                <a:solidFill>
                  <a:schemeClr val="tx1"/>
                </a:solidFill>
                <a:latin typeface="Calibri"/>
                <a:ea typeface="+mn-ea"/>
                <a:cs typeface="+mn-cs"/>
              </a:rPr>
              <a:t>EO Data Stewardship </a:t>
            </a:r>
            <a:br>
              <a:rPr lang="en-US" sz="1400" b="1" kern="0" dirty="0">
                <a:solidFill>
                  <a:schemeClr val="tx1"/>
                </a:solidFill>
                <a:latin typeface="Calibri"/>
                <a:ea typeface="+mn-ea"/>
                <a:cs typeface="+mn-cs"/>
              </a:rPr>
            </a:br>
            <a:r>
              <a:rPr lang="en-US" sz="1400" b="1" kern="0" dirty="0">
                <a:solidFill>
                  <a:schemeClr val="tx1"/>
                </a:solidFill>
                <a:latin typeface="Calibri"/>
                <a:ea typeface="+mn-ea"/>
                <a:cs typeface="+mn-cs"/>
              </a:rPr>
              <a:t>Cooperative Framework</a:t>
            </a:r>
          </a:p>
        </p:txBody>
      </p:sp>
      <p:cxnSp>
        <p:nvCxnSpPr>
          <p:cNvPr id="27658" name="Straight Arrow Connector 29"/>
          <p:cNvCxnSpPr>
            <a:cxnSpLocks noChangeShapeType="1"/>
            <a:stCxn id="28" idx="2"/>
            <a:endCxn id="24" idx="0"/>
          </p:cNvCxnSpPr>
          <p:nvPr/>
        </p:nvCxnSpPr>
        <p:spPr bwMode="auto">
          <a:xfrm>
            <a:off x="4828502" y="3164234"/>
            <a:ext cx="0" cy="398462"/>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a:noFill/>
              </a14:hiddenFill>
            </a:ext>
          </a:extLst>
        </p:spPr>
      </p:cxnSp>
      <p:sp>
        <p:nvSpPr>
          <p:cNvPr id="33" name="Rectangle 32"/>
          <p:cNvSpPr>
            <a:spLocks noChangeArrowheads="1"/>
          </p:cNvSpPr>
          <p:nvPr/>
        </p:nvSpPr>
        <p:spPr bwMode="auto">
          <a:xfrm>
            <a:off x="5202402" y="4866106"/>
            <a:ext cx="1227810" cy="770785"/>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300" b="1" kern="0" dirty="0">
                <a:solidFill>
                  <a:schemeClr val="tx1"/>
                </a:solidFill>
                <a:latin typeface="Calibri"/>
                <a:ea typeface="+mn-ea"/>
                <a:cs typeface="+mn-cs"/>
              </a:rPr>
              <a:t>Preserved Data </a:t>
            </a:r>
            <a:endParaRPr lang="de-DE" sz="1300" b="1" kern="0" dirty="0" smtClean="0">
              <a:solidFill>
                <a:schemeClr val="tx1"/>
              </a:solidFill>
              <a:latin typeface="Calibri"/>
              <a:ea typeface="+mn-ea"/>
              <a:cs typeface="+mn-cs"/>
            </a:endParaRPr>
          </a:p>
          <a:p>
            <a:pPr algn="ctr" fontAlgn="auto">
              <a:spcBef>
                <a:spcPts val="0"/>
              </a:spcBef>
              <a:spcAft>
                <a:spcPts val="0"/>
              </a:spcAft>
              <a:defRPr/>
            </a:pPr>
            <a:r>
              <a:rPr lang="de-DE" sz="1300" b="1" kern="0" dirty="0" smtClean="0">
                <a:solidFill>
                  <a:schemeClr val="tx1"/>
                </a:solidFill>
                <a:latin typeface="Calibri"/>
                <a:ea typeface="+mn-ea"/>
                <a:cs typeface="+mn-cs"/>
              </a:rPr>
              <a:t>Set </a:t>
            </a:r>
            <a:r>
              <a:rPr lang="de-DE" sz="1300" b="1" kern="0" dirty="0">
                <a:solidFill>
                  <a:schemeClr val="tx1"/>
                </a:solidFill>
                <a:latin typeface="Calibri"/>
                <a:ea typeface="+mn-ea"/>
                <a:cs typeface="+mn-cs"/>
              </a:rPr>
              <a:t>Content</a:t>
            </a:r>
          </a:p>
        </p:txBody>
      </p:sp>
      <p:sp>
        <p:nvSpPr>
          <p:cNvPr id="34" name="Rectangle 33"/>
          <p:cNvSpPr>
            <a:spLocks noChangeArrowheads="1"/>
          </p:cNvSpPr>
          <p:nvPr/>
        </p:nvSpPr>
        <p:spPr bwMode="auto">
          <a:xfrm>
            <a:off x="2318665" y="4859684"/>
            <a:ext cx="1237335" cy="790575"/>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300" b="1" kern="0" dirty="0">
                <a:solidFill>
                  <a:prstClr val="black"/>
                </a:solidFill>
                <a:latin typeface="Calibri"/>
                <a:ea typeface="+mn-ea"/>
                <a:cs typeface="+mn-cs"/>
              </a:rPr>
              <a:t>Persistent </a:t>
            </a:r>
            <a:r>
              <a:rPr lang="en-GB" sz="1300" b="1" kern="0" dirty="0" smtClean="0">
                <a:solidFill>
                  <a:prstClr val="black"/>
                </a:solidFill>
                <a:latin typeface="Calibri"/>
                <a:ea typeface="+mn-ea"/>
                <a:cs typeface="+mn-cs"/>
              </a:rPr>
              <a:t>Identifiers</a:t>
            </a:r>
            <a:r>
              <a:rPr lang="de-DE" sz="1300" b="1" kern="0" dirty="0" smtClean="0">
                <a:solidFill>
                  <a:prstClr val="black"/>
                </a:solidFill>
                <a:latin typeface="Calibri"/>
                <a:ea typeface="+mn-ea"/>
                <a:cs typeface="+mn-cs"/>
              </a:rPr>
              <a:t> </a:t>
            </a:r>
            <a:r>
              <a:rPr lang="de-DE" sz="1300" b="1" kern="0" dirty="0">
                <a:solidFill>
                  <a:prstClr val="black"/>
                </a:solidFill>
                <a:latin typeface="Calibri"/>
                <a:ea typeface="+mn-ea"/>
                <a:cs typeface="+mn-cs"/>
              </a:rPr>
              <a:t>Best Practice</a:t>
            </a:r>
          </a:p>
        </p:txBody>
      </p:sp>
      <p:sp>
        <p:nvSpPr>
          <p:cNvPr id="35" name="Rectangle 34"/>
          <p:cNvSpPr>
            <a:spLocks noChangeArrowheads="1"/>
          </p:cNvSpPr>
          <p:nvPr/>
        </p:nvSpPr>
        <p:spPr bwMode="auto">
          <a:xfrm>
            <a:off x="6668954" y="2330276"/>
            <a:ext cx="1512887"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prstClr val="black"/>
                </a:solidFill>
                <a:latin typeface="Calibri"/>
                <a:ea typeface="+mn-ea"/>
                <a:cs typeface="+mn-cs"/>
              </a:rPr>
              <a:t>Data </a:t>
            </a:r>
            <a:r>
              <a:rPr lang="en-GB" sz="1400" b="1" kern="0" dirty="0" smtClean="0">
                <a:solidFill>
                  <a:prstClr val="black"/>
                </a:solidFill>
                <a:latin typeface="Calibri"/>
                <a:ea typeface="+mn-ea"/>
                <a:cs typeface="+mn-cs"/>
              </a:rPr>
              <a:t>Purge</a:t>
            </a:r>
            <a:r>
              <a:rPr lang="de-DE" sz="1400" b="1" kern="0" dirty="0" smtClean="0">
                <a:solidFill>
                  <a:prstClr val="black"/>
                </a:solidFill>
                <a:latin typeface="Calibri"/>
                <a:ea typeface="+mn-ea"/>
                <a:cs typeface="+mn-cs"/>
              </a:rPr>
              <a:t> </a:t>
            </a:r>
            <a:r>
              <a:rPr lang="de-DE" sz="1400" b="1" kern="0" dirty="0">
                <a:solidFill>
                  <a:prstClr val="black"/>
                </a:solidFill>
                <a:latin typeface="Calibri"/>
                <a:ea typeface="+mn-ea"/>
                <a:cs typeface="+mn-cs"/>
              </a:rPr>
              <a:t>Alert </a:t>
            </a:r>
            <a:r>
              <a:rPr lang="en-GB" sz="1400" b="1" kern="0" dirty="0" smtClean="0">
                <a:solidFill>
                  <a:prstClr val="black"/>
                </a:solidFill>
                <a:latin typeface="Calibri"/>
              </a:rPr>
              <a:t>Procedure</a:t>
            </a:r>
            <a:r>
              <a:rPr lang="de-DE" sz="1400" b="1" kern="0" dirty="0" smtClean="0">
                <a:solidFill>
                  <a:prstClr val="black"/>
                </a:solidFill>
                <a:latin typeface="Calibri"/>
              </a:rPr>
              <a:t> &amp; </a:t>
            </a:r>
            <a:r>
              <a:rPr lang="de-DE" sz="1400" b="1" kern="0" dirty="0">
                <a:solidFill>
                  <a:prstClr val="black"/>
                </a:solidFill>
                <a:latin typeface="Calibri"/>
              </a:rPr>
              <a:t>White Paper</a:t>
            </a:r>
          </a:p>
          <a:p>
            <a:pPr algn="ctr" fontAlgn="auto">
              <a:spcBef>
                <a:spcPts val="0"/>
              </a:spcBef>
              <a:spcAft>
                <a:spcPts val="0"/>
              </a:spcAft>
              <a:defRPr/>
            </a:pPr>
            <a:endParaRPr lang="de-DE" sz="1400" b="1" kern="0" dirty="0">
              <a:solidFill>
                <a:prstClr val="black"/>
              </a:solidFill>
              <a:latin typeface="Calibri"/>
              <a:ea typeface="+mn-ea"/>
              <a:cs typeface="+mn-cs"/>
            </a:endParaRPr>
          </a:p>
        </p:txBody>
      </p:sp>
      <p:sp>
        <p:nvSpPr>
          <p:cNvPr id="36" name="Rectangle 35"/>
          <p:cNvSpPr>
            <a:spLocks noChangeArrowheads="1"/>
          </p:cNvSpPr>
          <p:nvPr/>
        </p:nvSpPr>
        <p:spPr bwMode="auto">
          <a:xfrm>
            <a:off x="3893465" y="1114771"/>
            <a:ext cx="1871662" cy="874713"/>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a:solidFill>
                  <a:schemeClr val="tx1"/>
                </a:solidFill>
                <a:latin typeface="Calibri"/>
                <a:ea typeface="+mn-ea"/>
                <a:cs typeface="+mn-cs"/>
              </a:rPr>
              <a:t>Individual organizations'</a:t>
            </a:r>
            <a:br>
              <a:rPr lang="en-US" sz="1400" b="1" kern="0">
                <a:solidFill>
                  <a:schemeClr val="tx1"/>
                </a:solidFill>
                <a:latin typeface="Calibri"/>
                <a:ea typeface="+mn-ea"/>
                <a:cs typeface="+mn-cs"/>
              </a:rPr>
            </a:br>
            <a:r>
              <a:rPr lang="en-US" sz="1400" b="1" kern="0">
                <a:solidFill>
                  <a:schemeClr val="tx1"/>
                </a:solidFill>
                <a:latin typeface="Calibri"/>
                <a:ea typeface="+mn-ea"/>
                <a:cs typeface="+mn-cs"/>
              </a:rPr>
              <a:t> policies (stewardship, access, ...)</a:t>
            </a:r>
          </a:p>
        </p:txBody>
      </p:sp>
      <p:cxnSp>
        <p:nvCxnSpPr>
          <p:cNvPr id="27663" name="Straight Arrow Connector 37"/>
          <p:cNvCxnSpPr>
            <a:cxnSpLocks noChangeShapeType="1"/>
            <a:endCxn id="24" idx="2"/>
          </p:cNvCxnSpPr>
          <p:nvPr/>
        </p:nvCxnSpPr>
        <p:spPr bwMode="auto">
          <a:xfrm flipV="1">
            <a:off x="4825327" y="4354859"/>
            <a:ext cx="3175" cy="338137"/>
          </a:xfrm>
          <a:prstGeom prst="straightConnector1">
            <a:avLst/>
          </a:prstGeom>
          <a:noFill/>
          <a:ln w="19050">
            <a:solidFill>
              <a:srgbClr val="4F6228"/>
            </a:solidFill>
            <a:round/>
            <a:headEnd/>
            <a:tailEnd type="arrow" w="med" len="med"/>
          </a:ln>
          <a:extLst>
            <a:ext uri="{909E8E84-426E-40dd-AFC4-6F175D3DCCD1}">
              <a14:hiddenFill xmlns:a14="http://schemas.microsoft.com/office/drawing/2010/main">
                <a:noFill/>
              </a14:hiddenFill>
            </a:ext>
          </a:extLst>
        </p:spPr>
      </p:cxnSp>
      <p:sp>
        <p:nvSpPr>
          <p:cNvPr id="27664" name="TextBox 2"/>
          <p:cNvSpPr txBox="1">
            <a:spLocks noChangeArrowheads="1"/>
          </p:cNvSpPr>
          <p:nvPr/>
        </p:nvSpPr>
        <p:spPr bwMode="auto">
          <a:xfrm>
            <a:off x="3923627" y="3295996"/>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Applied to</a:t>
            </a:r>
            <a:endParaRPr lang="en-US" sz="1000" b="1">
              <a:solidFill>
                <a:schemeClr val="tx1"/>
              </a:solidFill>
            </a:endParaRPr>
          </a:p>
        </p:txBody>
      </p:sp>
      <p:sp>
        <p:nvSpPr>
          <p:cNvPr id="37" name="Rectangle 36"/>
          <p:cNvSpPr>
            <a:spLocks noChangeArrowheads="1"/>
          </p:cNvSpPr>
          <p:nvPr/>
        </p:nvSpPr>
        <p:spPr bwMode="auto">
          <a:xfrm>
            <a:off x="3996769" y="5836961"/>
            <a:ext cx="1512888"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defRPr/>
            </a:pPr>
            <a:r>
              <a:rPr lang="de-DE" sz="1400" b="1">
                <a:solidFill>
                  <a:srgbClr val="000000"/>
                </a:solidFill>
                <a:latin typeface="Calibri" charset="0"/>
              </a:rPr>
              <a:t>…</a:t>
            </a:r>
          </a:p>
        </p:txBody>
      </p:sp>
      <p:sp>
        <p:nvSpPr>
          <p:cNvPr id="27666" name="TextBox 29"/>
          <p:cNvSpPr txBox="1">
            <a:spLocks noChangeArrowheads="1"/>
          </p:cNvSpPr>
          <p:nvPr/>
        </p:nvSpPr>
        <p:spPr bwMode="auto">
          <a:xfrm>
            <a:off x="3966490" y="4423121"/>
            <a:ext cx="755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Support</a:t>
            </a:r>
            <a:endParaRPr lang="en-US" sz="1000" b="1">
              <a:solidFill>
                <a:schemeClr val="tx1"/>
              </a:solidFill>
            </a:endParaRPr>
          </a:p>
        </p:txBody>
      </p:sp>
      <p:sp>
        <p:nvSpPr>
          <p:cNvPr id="27667" name="TextBox 71"/>
          <p:cNvSpPr txBox="1">
            <a:spLocks noChangeArrowheads="1"/>
          </p:cNvSpPr>
          <p:nvPr/>
        </p:nvSpPr>
        <p:spPr bwMode="auto">
          <a:xfrm>
            <a:off x="445415" y="5866159"/>
            <a:ext cx="17287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Technical implementation procedures</a:t>
            </a:r>
            <a:endParaRPr lang="en-US" sz="1000" b="1" i="1">
              <a:solidFill>
                <a:schemeClr val="tx1"/>
              </a:solidFill>
            </a:endParaRPr>
          </a:p>
        </p:txBody>
      </p:sp>
      <p:sp>
        <p:nvSpPr>
          <p:cNvPr id="27668" name="TextBox 72"/>
          <p:cNvSpPr txBox="1">
            <a:spLocks noChangeArrowheads="1"/>
          </p:cNvSpPr>
          <p:nvPr/>
        </p:nvSpPr>
        <p:spPr bwMode="auto">
          <a:xfrm>
            <a:off x="445415" y="4858096"/>
            <a:ext cx="17287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Guidelines and best practices on specific topics</a:t>
            </a:r>
            <a:endParaRPr lang="en-US" sz="1000" b="1" i="1">
              <a:solidFill>
                <a:schemeClr val="tx1"/>
              </a:solidFill>
            </a:endParaRPr>
          </a:p>
        </p:txBody>
      </p:sp>
      <p:sp>
        <p:nvSpPr>
          <p:cNvPr id="27669" name="TextBox 76"/>
          <p:cNvSpPr txBox="1">
            <a:spLocks noChangeArrowheads="1"/>
          </p:cNvSpPr>
          <p:nvPr/>
        </p:nvSpPr>
        <p:spPr bwMode="auto">
          <a:xfrm>
            <a:off x="445415" y="3883371"/>
            <a:ext cx="1728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General guidelines and best practices</a:t>
            </a:r>
            <a:endParaRPr lang="en-US" sz="1000" b="1" i="1">
              <a:solidFill>
                <a:schemeClr val="tx1"/>
              </a:solidFill>
            </a:endParaRPr>
          </a:p>
        </p:txBody>
      </p:sp>
      <p:sp>
        <p:nvSpPr>
          <p:cNvPr id="27670" name="Rectangle 67"/>
          <p:cNvSpPr>
            <a:spLocks noChangeArrowheads="1"/>
          </p:cNvSpPr>
          <p:nvPr/>
        </p:nvSpPr>
        <p:spPr bwMode="auto">
          <a:xfrm>
            <a:off x="2174202" y="4715221"/>
            <a:ext cx="6769100" cy="2087563"/>
          </a:xfrm>
          <a:prstGeom prst="rect">
            <a:avLst/>
          </a:pr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Rectangle 84"/>
          <p:cNvSpPr>
            <a:spLocks noChangeArrowheads="1"/>
          </p:cNvSpPr>
          <p:nvPr/>
        </p:nvSpPr>
        <p:spPr bwMode="auto">
          <a:xfrm>
            <a:off x="7910632" y="4858097"/>
            <a:ext cx="938208" cy="783378"/>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defRPr/>
            </a:pPr>
            <a:r>
              <a:rPr lang="de-DE" sz="1400" b="1">
                <a:solidFill>
                  <a:schemeClr val="tx1"/>
                </a:solidFill>
                <a:latin typeface="Calibri" charset="0"/>
              </a:rPr>
              <a:t>…</a:t>
            </a:r>
          </a:p>
        </p:txBody>
      </p:sp>
      <p:sp>
        <p:nvSpPr>
          <p:cNvPr id="27672" name="TextBox 85"/>
          <p:cNvSpPr txBox="1">
            <a:spLocks noChangeArrowheads="1"/>
          </p:cNvSpPr>
          <p:nvPr/>
        </p:nvSpPr>
        <p:spPr bwMode="auto">
          <a:xfrm>
            <a:off x="445415" y="2699096"/>
            <a:ext cx="1728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dirty="0">
                <a:solidFill>
                  <a:schemeClr val="tx1"/>
                </a:solidFill>
              </a:rPr>
              <a:t>High </a:t>
            </a:r>
            <a:r>
              <a:rPr lang="de-DE" sz="1000" b="1" i="1" dirty="0" err="1">
                <a:solidFill>
                  <a:schemeClr val="tx1"/>
                </a:solidFill>
              </a:rPr>
              <a:t>level</a:t>
            </a:r>
            <a:r>
              <a:rPr lang="de-DE" sz="1000" b="1" i="1" dirty="0">
                <a:solidFill>
                  <a:schemeClr val="tx1"/>
                </a:solidFill>
              </a:rPr>
              <a:t> </a:t>
            </a:r>
            <a:r>
              <a:rPr lang="de-DE" sz="1000" b="1" i="1" dirty="0" err="1">
                <a:solidFill>
                  <a:schemeClr val="tx1"/>
                </a:solidFill>
              </a:rPr>
              <a:t>framework</a:t>
            </a:r>
            <a:r>
              <a:rPr lang="de-DE" sz="1000" b="1" i="1" dirty="0">
                <a:solidFill>
                  <a:schemeClr val="tx1"/>
                </a:solidFill>
              </a:rPr>
              <a:t> </a:t>
            </a:r>
            <a:r>
              <a:rPr lang="de-DE" sz="1000" b="1" i="1" dirty="0" err="1">
                <a:solidFill>
                  <a:schemeClr val="tx1"/>
                </a:solidFill>
              </a:rPr>
              <a:t>documents</a:t>
            </a:r>
            <a:endParaRPr lang="en-US" sz="1000" b="1" i="1" dirty="0">
              <a:solidFill>
                <a:schemeClr val="tx1"/>
              </a:solidFill>
            </a:endParaRPr>
          </a:p>
        </p:txBody>
      </p:sp>
      <p:cxnSp>
        <p:nvCxnSpPr>
          <p:cNvPr id="27673" name="Straight Arrow Connector 37"/>
          <p:cNvCxnSpPr>
            <a:cxnSpLocks noChangeShapeType="1"/>
            <a:stCxn id="29" idx="1"/>
            <a:endCxn id="36" idx="3"/>
          </p:cNvCxnSpPr>
          <p:nvPr/>
        </p:nvCxnSpPr>
        <p:spPr bwMode="auto">
          <a:xfrm flipH="1">
            <a:off x="5765127" y="1544190"/>
            <a:ext cx="801688" cy="7938"/>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a:noFill/>
              </a14:hiddenFill>
            </a:ext>
          </a:extLst>
        </p:spPr>
      </p:cxnSp>
      <p:cxnSp>
        <p:nvCxnSpPr>
          <p:cNvPr id="27674" name="Straight Arrow Connector 37"/>
          <p:cNvCxnSpPr>
            <a:cxnSpLocks noChangeShapeType="1"/>
            <a:stCxn id="28" idx="0"/>
            <a:endCxn id="36" idx="2"/>
          </p:cNvCxnSpPr>
          <p:nvPr/>
        </p:nvCxnSpPr>
        <p:spPr bwMode="auto">
          <a:xfrm flipV="1">
            <a:off x="4828502" y="1989484"/>
            <a:ext cx="1588" cy="382587"/>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a:noFill/>
              </a14:hiddenFill>
            </a:ext>
          </a:extLst>
        </p:spPr>
      </p:cxnSp>
      <p:sp>
        <p:nvSpPr>
          <p:cNvPr id="27675" name="TextBox 116"/>
          <p:cNvSpPr txBox="1">
            <a:spLocks noChangeArrowheads="1"/>
          </p:cNvSpPr>
          <p:nvPr/>
        </p:nvSpPr>
        <p:spPr bwMode="auto">
          <a:xfrm>
            <a:off x="3829965" y="2113309"/>
            <a:ext cx="914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Applied to</a:t>
            </a:r>
            <a:endParaRPr lang="en-US" sz="1000" b="1">
              <a:solidFill>
                <a:schemeClr val="tx1"/>
              </a:solidFill>
            </a:endParaRPr>
          </a:p>
        </p:txBody>
      </p:sp>
      <p:pic>
        <p:nvPicPr>
          <p:cNvPr id="30" name="Picture 29"/>
          <p:cNvPicPr>
            <a:picLocks noChangeAspect="1"/>
          </p:cNvPicPr>
          <p:nvPr/>
        </p:nvPicPr>
        <p:blipFill>
          <a:blip r:embed="rId2"/>
          <a:stretch>
            <a:fillRect/>
          </a:stretch>
        </p:blipFill>
        <p:spPr>
          <a:xfrm>
            <a:off x="5357938" y="3972136"/>
            <a:ext cx="320796" cy="369914"/>
          </a:xfrm>
          <a:prstGeom prst="rect">
            <a:avLst/>
          </a:prstGeom>
        </p:spPr>
      </p:pic>
      <p:pic>
        <p:nvPicPr>
          <p:cNvPr id="32" name="Picture 31"/>
          <p:cNvPicPr>
            <a:picLocks noChangeAspect="1"/>
          </p:cNvPicPr>
          <p:nvPr/>
        </p:nvPicPr>
        <p:blipFill>
          <a:blip r:embed="rId2"/>
          <a:stretch>
            <a:fillRect/>
          </a:stretch>
        </p:blipFill>
        <p:spPr>
          <a:xfrm>
            <a:off x="3510374" y="6372822"/>
            <a:ext cx="320796" cy="369914"/>
          </a:xfrm>
          <a:prstGeom prst="rect">
            <a:avLst/>
          </a:prstGeom>
        </p:spPr>
      </p:pic>
      <p:pic>
        <p:nvPicPr>
          <p:cNvPr id="39" name="Picture 38"/>
          <p:cNvPicPr>
            <a:picLocks noChangeAspect="1"/>
          </p:cNvPicPr>
          <p:nvPr/>
        </p:nvPicPr>
        <p:blipFill>
          <a:blip r:embed="rId3"/>
          <a:stretch>
            <a:fillRect/>
          </a:stretch>
        </p:blipFill>
        <p:spPr>
          <a:xfrm>
            <a:off x="7942878" y="4017841"/>
            <a:ext cx="720321" cy="442954"/>
          </a:xfrm>
          <a:prstGeom prst="rect">
            <a:avLst/>
          </a:prstGeom>
        </p:spPr>
      </p:pic>
      <p:pic>
        <p:nvPicPr>
          <p:cNvPr id="40" name="Picture 39"/>
          <p:cNvPicPr>
            <a:picLocks noChangeAspect="1"/>
          </p:cNvPicPr>
          <p:nvPr/>
        </p:nvPicPr>
        <p:blipFill>
          <a:blip r:embed="rId4"/>
          <a:stretch>
            <a:fillRect/>
          </a:stretch>
        </p:blipFill>
        <p:spPr>
          <a:xfrm>
            <a:off x="7883244" y="2744660"/>
            <a:ext cx="500149" cy="443114"/>
          </a:xfrm>
          <a:prstGeom prst="rect">
            <a:avLst/>
          </a:prstGeom>
        </p:spPr>
      </p:pic>
      <p:pic>
        <p:nvPicPr>
          <p:cNvPr id="41" name="Picture 40"/>
          <p:cNvPicPr>
            <a:picLocks noChangeAspect="1"/>
          </p:cNvPicPr>
          <p:nvPr/>
        </p:nvPicPr>
        <p:blipFill>
          <a:blip r:embed="rId2"/>
          <a:stretch>
            <a:fillRect/>
          </a:stretch>
        </p:blipFill>
        <p:spPr>
          <a:xfrm>
            <a:off x="4801550" y="5368358"/>
            <a:ext cx="320796" cy="369914"/>
          </a:xfrm>
          <a:prstGeom prst="rect">
            <a:avLst/>
          </a:prstGeom>
        </p:spPr>
      </p:pic>
      <p:pic>
        <p:nvPicPr>
          <p:cNvPr id="42" name="Picture 41"/>
          <p:cNvPicPr>
            <a:picLocks noChangeAspect="1"/>
          </p:cNvPicPr>
          <p:nvPr/>
        </p:nvPicPr>
        <p:blipFill>
          <a:blip r:embed="rId2"/>
          <a:stretch>
            <a:fillRect/>
          </a:stretch>
        </p:blipFill>
        <p:spPr>
          <a:xfrm>
            <a:off x="6084915" y="5421831"/>
            <a:ext cx="320796" cy="369914"/>
          </a:xfrm>
          <a:prstGeom prst="rect">
            <a:avLst/>
          </a:prstGeom>
        </p:spPr>
      </p:pic>
      <p:sp>
        <p:nvSpPr>
          <p:cNvPr id="43" name="Rectangle 42"/>
          <p:cNvSpPr>
            <a:spLocks noChangeArrowheads="1"/>
          </p:cNvSpPr>
          <p:nvPr/>
        </p:nvSpPr>
        <p:spPr bwMode="auto">
          <a:xfrm>
            <a:off x="6500179" y="4871453"/>
            <a:ext cx="1350036" cy="770785"/>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300" b="1" kern="0" dirty="0" smtClean="0">
                <a:solidFill>
                  <a:schemeClr val="tx1"/>
                </a:solidFill>
                <a:latin typeface="Calibri"/>
                <a:ea typeface="+mn-ea"/>
                <a:cs typeface="+mn-cs"/>
              </a:rPr>
              <a:t>Associated Knowledge</a:t>
            </a:r>
            <a:r>
              <a:rPr lang="de-DE" sz="1300" b="1" kern="0" dirty="0" smtClean="0">
                <a:solidFill>
                  <a:schemeClr val="tx1"/>
                </a:solidFill>
                <a:latin typeface="Calibri"/>
                <a:ea typeface="+mn-ea"/>
                <a:cs typeface="+mn-cs"/>
              </a:rPr>
              <a:t> </a:t>
            </a:r>
            <a:r>
              <a:rPr lang="en-GB" sz="1300" b="1" kern="0" dirty="0" smtClean="0">
                <a:solidFill>
                  <a:schemeClr val="tx1"/>
                </a:solidFill>
                <a:latin typeface="Calibri"/>
                <a:ea typeface="+mn-ea"/>
                <a:cs typeface="+mn-cs"/>
              </a:rPr>
              <a:t>Preservation</a:t>
            </a:r>
            <a:endParaRPr lang="en-GB" sz="1300" b="1" kern="0" dirty="0">
              <a:solidFill>
                <a:schemeClr val="tx1"/>
              </a:solidFill>
              <a:latin typeface="Calibri"/>
              <a:ea typeface="+mn-ea"/>
              <a:cs typeface="+mn-cs"/>
            </a:endParaRPr>
          </a:p>
        </p:txBody>
      </p:sp>
      <p:pic>
        <p:nvPicPr>
          <p:cNvPr id="44" name="Picture 43"/>
          <p:cNvPicPr>
            <a:picLocks noChangeAspect="1"/>
          </p:cNvPicPr>
          <p:nvPr/>
        </p:nvPicPr>
        <p:blipFill>
          <a:blip r:embed="rId4"/>
          <a:stretch>
            <a:fillRect/>
          </a:stretch>
        </p:blipFill>
        <p:spPr>
          <a:xfrm>
            <a:off x="7389998" y="5507065"/>
            <a:ext cx="457061" cy="404940"/>
          </a:xfrm>
          <a:prstGeom prst="rect">
            <a:avLst/>
          </a:prstGeom>
        </p:spPr>
      </p:pic>
      <p:pic>
        <p:nvPicPr>
          <p:cNvPr id="45" name="Picture 44"/>
          <p:cNvPicPr>
            <a:picLocks noChangeAspect="1"/>
          </p:cNvPicPr>
          <p:nvPr/>
        </p:nvPicPr>
        <p:blipFill>
          <a:blip r:embed="rId3"/>
          <a:stretch>
            <a:fillRect/>
          </a:stretch>
        </p:blipFill>
        <p:spPr>
          <a:xfrm>
            <a:off x="3175710" y="5412319"/>
            <a:ext cx="544348" cy="334741"/>
          </a:xfrm>
          <a:prstGeom prst="rect">
            <a:avLst/>
          </a:prstGeom>
        </p:spPr>
      </p:pic>
    </p:spTree>
    <p:extLst>
      <p:ext uri="{BB962C8B-B14F-4D97-AF65-F5344CB8AC3E}">
        <p14:creationId xmlns:p14="http://schemas.microsoft.com/office/powerpoint/2010/main" val="188326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291763" y="-48667"/>
            <a:ext cx="8174903" cy="1569660"/>
          </a:xfrm>
          <a:noFill/>
          <a:ln>
            <a:noFill/>
          </a:ln>
        </p:spPr>
        <p:txBody>
          <a:bodyPr vert="horz" wrap="square" lIns="91440" tIns="45720" rIns="91440" bIns="45720" numCol="1" anchor="ctr" anchorCtr="0" compatLnSpc="1">
            <a:prstTxWarp prst="textNoShape">
              <a:avLst/>
            </a:prstTxWarp>
            <a:spAutoFit/>
          </a:bodyPr>
          <a:lstStyle/>
          <a:p>
            <a:pPr lvl="1"/>
            <a:r>
              <a:rPr lang="en-US" sz="3200" dirty="0" smtClean="0">
                <a:latin typeface="Calibri" charset="0"/>
                <a:ea typeface="MS PGothic" charset="0"/>
              </a:rPr>
              <a:t>Documents “Almost Done” and “Working in Progress” – </a:t>
            </a:r>
            <a:r>
              <a:rPr lang="en-GB" dirty="0" smtClean="0"/>
              <a:t>Glossary of Acronyms and Terms</a:t>
            </a:r>
            <a:r>
              <a:rPr lang="en-GB" dirty="0"/>
              <a:t/>
            </a:r>
            <a:br>
              <a:rPr lang="en-GB" dirty="0"/>
            </a:br>
            <a:r>
              <a:rPr lang="en-US" sz="3200" dirty="0" smtClean="0">
                <a:latin typeface="Calibri" charset="0"/>
                <a:ea typeface="MS PGothic" charset="0"/>
              </a:rPr>
              <a:t> </a:t>
            </a:r>
            <a:endParaRPr lang="en-US" sz="3200" dirty="0">
              <a:latin typeface="Calibri" charset="0"/>
              <a:ea typeface="MS PGothic" charset="0"/>
            </a:endParaRPr>
          </a:p>
        </p:txBody>
      </p:sp>
      <p:pic>
        <p:nvPicPr>
          <p:cNvPr id="8" name="Picture 7"/>
          <p:cNvPicPr>
            <a:picLocks noChangeAspect="1"/>
          </p:cNvPicPr>
          <p:nvPr/>
        </p:nvPicPr>
        <p:blipFill>
          <a:blip r:embed="rId4"/>
          <a:stretch>
            <a:fillRect/>
          </a:stretch>
        </p:blipFill>
        <p:spPr>
          <a:xfrm>
            <a:off x="1519756" y="1285644"/>
            <a:ext cx="5894756" cy="2339189"/>
          </a:xfrm>
          <a:prstGeom prst="rect">
            <a:avLst/>
          </a:prstGeom>
        </p:spPr>
      </p:pic>
      <p:sp>
        <p:nvSpPr>
          <p:cNvPr id="7" name="Rectangle 6"/>
          <p:cNvSpPr/>
          <p:nvPr/>
        </p:nvSpPr>
        <p:spPr>
          <a:xfrm rot="20827816">
            <a:off x="1913536" y="5142964"/>
            <a:ext cx="4428936" cy="1200329"/>
          </a:xfrm>
          <a:prstGeom prst="rect">
            <a:avLst/>
          </a:prstGeom>
          <a:solidFill>
            <a:schemeClr val="accent1">
              <a:lumMod val="20000"/>
              <a:lumOff val="80000"/>
            </a:schemeClr>
          </a:solidFill>
        </p:spPr>
        <p:txBody>
          <a:bodyPr wrap="square">
            <a:spAutoFit/>
          </a:bodyPr>
          <a:lstStyle/>
          <a:p>
            <a:pPr algn="ctr"/>
            <a:r>
              <a:rPr lang="en-GB" b="1" dirty="0" smtClean="0"/>
              <a:t>Final version circulated to WGISS-all.</a:t>
            </a:r>
          </a:p>
          <a:p>
            <a:pPr algn="ctr"/>
            <a:r>
              <a:rPr lang="en-GB" b="1" dirty="0" smtClean="0"/>
              <a:t>Recommended for adoption today</a:t>
            </a:r>
            <a:endParaRPr lang="en-GB" b="1" dirty="0"/>
          </a:p>
        </p:txBody>
      </p:sp>
      <p:sp>
        <p:nvSpPr>
          <p:cNvPr id="3" name="Rectangle 2"/>
          <p:cNvSpPr/>
          <p:nvPr/>
        </p:nvSpPr>
        <p:spPr>
          <a:xfrm>
            <a:off x="434681" y="3770620"/>
            <a:ext cx="6619196" cy="1384995"/>
          </a:xfrm>
          <a:prstGeom prst="rect">
            <a:avLst/>
          </a:prstGeom>
        </p:spPr>
        <p:txBody>
          <a:bodyPr wrap="square">
            <a:spAutoFit/>
          </a:bodyPr>
          <a:lstStyle/>
          <a:p>
            <a:r>
              <a:rPr lang="en-US" dirty="0" smtClean="0"/>
              <a:t>Updated </a:t>
            </a:r>
            <a:r>
              <a:rPr lang="en-US" dirty="0"/>
              <a:t>following review by members </a:t>
            </a:r>
            <a:r>
              <a:rPr lang="en-US" dirty="0" smtClean="0"/>
              <a:t>of:</a:t>
            </a:r>
          </a:p>
          <a:p>
            <a:pPr marL="285750" indent="-285750">
              <a:buFont typeface="Wingdings" charset="2"/>
              <a:buChar char="ü"/>
            </a:pPr>
            <a:r>
              <a:rPr lang="en-US" sz="1600" dirty="0" smtClean="0"/>
              <a:t>ESIP </a:t>
            </a:r>
            <a:r>
              <a:rPr lang="en-US" sz="1600" dirty="0"/>
              <a:t>Data Stewardship </a:t>
            </a:r>
            <a:r>
              <a:rPr lang="en-US" sz="1600" dirty="0" smtClean="0"/>
              <a:t>Committee;</a:t>
            </a:r>
          </a:p>
          <a:p>
            <a:pPr marL="285750" indent="-285750">
              <a:buFont typeface="Wingdings" charset="2"/>
              <a:buChar char="ü"/>
            </a:pPr>
            <a:r>
              <a:rPr lang="en-US" sz="1600" dirty="0" smtClean="0"/>
              <a:t>NASA </a:t>
            </a:r>
            <a:r>
              <a:rPr lang="en-US" sz="1600" dirty="0"/>
              <a:t>ESDSWG’s Data Preservation Practices Working </a:t>
            </a:r>
            <a:r>
              <a:rPr lang="en-US" sz="1600" dirty="0" smtClean="0"/>
              <a:t>Group;</a:t>
            </a:r>
          </a:p>
          <a:p>
            <a:pPr marL="285750" indent="-285750">
              <a:buFont typeface="Wingdings" charset="2"/>
              <a:buChar char="ü"/>
            </a:pPr>
            <a:r>
              <a:rPr lang="en-US" sz="1600" dirty="0" smtClean="0"/>
              <a:t>Data </a:t>
            </a:r>
            <a:r>
              <a:rPr lang="en-US" sz="1600" dirty="0"/>
              <a:t>Quality Working Group. </a:t>
            </a:r>
          </a:p>
        </p:txBody>
      </p:sp>
      <p:graphicFrame>
        <p:nvGraphicFramePr>
          <p:cNvPr id="6" name="Object 5"/>
          <p:cNvGraphicFramePr>
            <a:graphicFrameLocks noChangeAspect="1"/>
          </p:cNvGraphicFramePr>
          <p:nvPr>
            <p:extLst>
              <p:ext uri="{D42A27DB-BD31-4B8C-83A1-F6EECF244321}">
                <p14:modId xmlns:p14="http://schemas.microsoft.com/office/powerpoint/2010/main" val="167459149"/>
              </p:ext>
            </p:extLst>
          </p:nvPr>
        </p:nvGraphicFramePr>
        <p:xfrm>
          <a:off x="7474187" y="4683206"/>
          <a:ext cx="1456769" cy="1281957"/>
        </p:xfrm>
        <a:graphic>
          <a:graphicData uri="http://schemas.openxmlformats.org/presentationml/2006/ole">
            <mc:AlternateContent xmlns:mc="http://schemas.openxmlformats.org/markup-compatibility/2006">
              <mc:Choice xmlns:v="urn:schemas-microsoft-com:vml" Requires="v">
                <p:oleObj spid="_x0000_s1128" name="Worksheet" showAsIcon="1" r:id="rId6" imgW="635000" imgH="558800" progId="Excel.Sheet.12">
                  <p:embed/>
                </p:oleObj>
              </mc:Choice>
              <mc:Fallback>
                <p:oleObj name="Worksheet" showAsIcon="1" r:id="rId6" imgW="635000" imgH="558800" progId="Excel.Sheet.12">
                  <p:embed/>
                  <p:pic>
                    <p:nvPicPr>
                      <p:cNvPr id="0" name=""/>
                      <p:cNvPicPr/>
                      <p:nvPr/>
                    </p:nvPicPr>
                    <p:blipFill>
                      <a:blip r:embed="rId7"/>
                      <a:stretch>
                        <a:fillRect/>
                      </a:stretch>
                    </p:blipFill>
                    <p:spPr>
                      <a:xfrm>
                        <a:off x="7474187" y="4683206"/>
                        <a:ext cx="1456769" cy="1281957"/>
                      </a:xfrm>
                      <a:prstGeom prst="rect">
                        <a:avLst/>
                      </a:prstGeom>
                    </p:spPr>
                  </p:pic>
                </p:oleObj>
              </mc:Fallback>
            </mc:AlternateContent>
          </a:graphicData>
        </a:graphic>
      </p:graphicFrame>
      <p:sp>
        <p:nvSpPr>
          <p:cNvPr id="9" name="TextBox 8"/>
          <p:cNvSpPr txBox="1"/>
          <p:nvPr/>
        </p:nvSpPr>
        <p:spPr>
          <a:xfrm>
            <a:off x="7372900" y="4060422"/>
            <a:ext cx="1682013" cy="584776"/>
          </a:xfrm>
          <a:prstGeom prst="rect">
            <a:avLst/>
          </a:prstGeom>
          <a:noFill/>
        </p:spPr>
        <p:txBody>
          <a:bodyPr wrap="square" rtlCol="0">
            <a:spAutoFit/>
          </a:bodyPr>
          <a:lstStyle/>
          <a:p>
            <a:r>
              <a:rPr lang="en-US" sz="1600" dirty="0" smtClean="0"/>
              <a:t>Comments Disposal</a:t>
            </a:r>
            <a:endParaRPr lang="en-US" sz="1600" dirty="0"/>
          </a:p>
        </p:txBody>
      </p:sp>
    </p:spTree>
    <p:extLst>
      <p:ext uri="{BB962C8B-B14F-4D97-AF65-F5344CB8AC3E}">
        <p14:creationId xmlns:p14="http://schemas.microsoft.com/office/powerpoint/2010/main" val="3252130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9671" y="6461561"/>
            <a:ext cx="6526212" cy="231775"/>
          </a:xfrm>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55223" y="-48667"/>
            <a:ext cx="8311444" cy="1569660"/>
          </a:xfrm>
          <a:noFill/>
          <a:ln>
            <a:noFill/>
          </a:ln>
        </p:spPr>
        <p:txBody>
          <a:bodyPr vert="horz" wrap="square" lIns="91440" tIns="45720" rIns="91440" bIns="45720" numCol="1" anchor="ctr" anchorCtr="0" compatLnSpc="1">
            <a:prstTxWarp prst="textNoShape">
              <a:avLst/>
            </a:prstTxWarp>
            <a:spAutoFit/>
          </a:bodyPr>
          <a:lstStyle/>
          <a:p>
            <a:pPr lvl="1"/>
            <a:r>
              <a:rPr lang="en-US" sz="3200" dirty="0" smtClean="0">
                <a:latin typeface="Calibri" charset="0"/>
                <a:ea typeface="MS PGothic" charset="0"/>
              </a:rPr>
              <a:t>Documents “Almost Done” and “Working in Progress” – </a:t>
            </a:r>
            <a:r>
              <a:rPr lang="en-US" dirty="0"/>
              <a:t>Persistent Identifiers Best Practice</a:t>
            </a:r>
            <a:r>
              <a:rPr lang="en-GB" dirty="0"/>
              <a:t/>
            </a:r>
            <a:br>
              <a:rPr lang="en-GB" dirty="0"/>
            </a:br>
            <a:r>
              <a:rPr lang="en-US" sz="3200" dirty="0" smtClean="0">
                <a:latin typeface="Calibri" charset="0"/>
                <a:ea typeface="MS PGothic" charset="0"/>
              </a:rPr>
              <a:t> </a:t>
            </a:r>
            <a:endParaRPr lang="en-US" sz="3200" dirty="0">
              <a:latin typeface="Calibri" charset="0"/>
              <a:ea typeface="MS PGothic" charset="0"/>
            </a:endParaRPr>
          </a:p>
        </p:txBody>
      </p:sp>
      <p:pic>
        <p:nvPicPr>
          <p:cNvPr id="9" name="Picture 8"/>
          <p:cNvPicPr>
            <a:picLocks noChangeAspect="1"/>
          </p:cNvPicPr>
          <p:nvPr/>
        </p:nvPicPr>
        <p:blipFill>
          <a:blip r:embed="rId3"/>
          <a:stretch>
            <a:fillRect/>
          </a:stretch>
        </p:blipFill>
        <p:spPr>
          <a:xfrm>
            <a:off x="1270352" y="1266258"/>
            <a:ext cx="6477875" cy="1769206"/>
          </a:xfrm>
          <a:prstGeom prst="rect">
            <a:avLst/>
          </a:prstGeom>
        </p:spPr>
      </p:pic>
      <p:sp>
        <p:nvSpPr>
          <p:cNvPr id="2" name="TextBox 1"/>
          <p:cNvSpPr txBox="1"/>
          <p:nvPr/>
        </p:nvSpPr>
        <p:spPr>
          <a:xfrm>
            <a:off x="251691" y="2948463"/>
            <a:ext cx="8339045" cy="646331"/>
          </a:xfrm>
          <a:prstGeom prst="rect">
            <a:avLst/>
          </a:prstGeom>
          <a:noFill/>
        </p:spPr>
        <p:txBody>
          <a:bodyPr wrap="square" rtlCol="0">
            <a:spAutoFit/>
          </a:bodyPr>
          <a:lstStyle/>
          <a:p>
            <a:pPr algn="ctr"/>
            <a:r>
              <a:rPr lang="en-US" dirty="0" smtClean="0"/>
              <a:t>Document updated: added recommendation </a:t>
            </a:r>
            <a:r>
              <a:rPr lang="en-US" dirty="0"/>
              <a:t>and use case scenarios for </a:t>
            </a:r>
            <a:r>
              <a:rPr lang="en-US" dirty="0" smtClean="0"/>
              <a:t>PID assignment to near </a:t>
            </a:r>
            <a:r>
              <a:rPr lang="en-US" dirty="0"/>
              <a:t>real time </a:t>
            </a:r>
            <a:r>
              <a:rPr lang="en-US" dirty="0" smtClean="0"/>
              <a:t>products. </a:t>
            </a:r>
            <a:endParaRPr lang="en-US" dirty="0"/>
          </a:p>
        </p:txBody>
      </p:sp>
      <p:sp>
        <p:nvSpPr>
          <p:cNvPr id="11" name="Rectangle 10"/>
          <p:cNvSpPr/>
          <p:nvPr/>
        </p:nvSpPr>
        <p:spPr>
          <a:xfrm rot="20827816">
            <a:off x="2604529" y="4404407"/>
            <a:ext cx="4428936" cy="1200329"/>
          </a:xfrm>
          <a:prstGeom prst="rect">
            <a:avLst/>
          </a:prstGeom>
          <a:solidFill>
            <a:schemeClr val="accent1">
              <a:lumMod val="20000"/>
              <a:lumOff val="80000"/>
            </a:schemeClr>
          </a:solidFill>
        </p:spPr>
        <p:txBody>
          <a:bodyPr wrap="square">
            <a:spAutoFit/>
          </a:bodyPr>
          <a:lstStyle/>
          <a:p>
            <a:pPr algn="ctr"/>
            <a:r>
              <a:rPr lang="en-GB" b="1" dirty="0" smtClean="0"/>
              <a:t>Final version v1.1 circulated to WGISS-all.</a:t>
            </a:r>
          </a:p>
          <a:p>
            <a:pPr algn="ctr"/>
            <a:r>
              <a:rPr lang="en-GB" b="1" dirty="0" smtClean="0"/>
              <a:t>Recommended for adoption today</a:t>
            </a:r>
            <a:endParaRPr lang="en-GB" b="1" dirty="0"/>
          </a:p>
        </p:txBody>
      </p:sp>
    </p:spTree>
    <p:extLst>
      <p:ext uri="{BB962C8B-B14F-4D97-AF65-F5344CB8AC3E}">
        <p14:creationId xmlns:p14="http://schemas.microsoft.com/office/powerpoint/2010/main" val="11466464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223" y="-48667"/>
            <a:ext cx="8311444" cy="1569660"/>
          </a:xfrm>
          <a:noFill/>
          <a:ln>
            <a:noFill/>
          </a:ln>
        </p:spPr>
        <p:txBody>
          <a:bodyPr vert="horz" wrap="square" lIns="91440" tIns="45720" rIns="91440" bIns="45720" numCol="1" anchor="ctr" anchorCtr="0" compatLnSpc="1">
            <a:prstTxWarp prst="textNoShape">
              <a:avLst/>
            </a:prstTxWarp>
            <a:spAutoFit/>
          </a:bodyPr>
          <a:lstStyle/>
          <a:p>
            <a:pPr lvl="1"/>
            <a:r>
              <a:rPr lang="en-US" sz="3200" dirty="0" smtClean="0">
                <a:latin typeface="Calibri" charset="0"/>
                <a:ea typeface="MS PGothic" charset="0"/>
              </a:rPr>
              <a:t>Documents “Almost Done” and “Working in Progress” – </a:t>
            </a:r>
            <a:r>
              <a:rPr lang="en-US" dirty="0" smtClean="0"/>
              <a:t>Data Purge Alert  White Paper</a:t>
            </a:r>
            <a:r>
              <a:rPr lang="en-GB" dirty="0"/>
              <a:t/>
            </a:r>
            <a:br>
              <a:rPr lang="en-GB" dirty="0"/>
            </a:br>
            <a:r>
              <a:rPr lang="en-US" sz="3200" dirty="0" smtClean="0">
                <a:latin typeface="Calibri" charset="0"/>
                <a:ea typeface="MS PGothic" charset="0"/>
              </a:rPr>
              <a:t> </a:t>
            </a:r>
            <a:endParaRPr lang="en-US" sz="3200" dirty="0">
              <a:latin typeface="Calibri" charset="0"/>
              <a:ea typeface="MS PGothic" charset="0"/>
            </a:endParaRPr>
          </a:p>
        </p:txBody>
      </p:sp>
      <p:pic>
        <p:nvPicPr>
          <p:cNvPr id="12" name="Picture 11"/>
          <p:cNvPicPr>
            <a:picLocks noChangeAspect="1"/>
          </p:cNvPicPr>
          <p:nvPr/>
        </p:nvPicPr>
        <p:blipFill>
          <a:blip r:embed="rId2"/>
          <a:stretch>
            <a:fillRect/>
          </a:stretch>
        </p:blipFill>
        <p:spPr>
          <a:xfrm>
            <a:off x="1077305" y="1326610"/>
            <a:ext cx="6515099" cy="5182722"/>
          </a:xfrm>
          <a:prstGeom prst="rect">
            <a:avLst/>
          </a:prstGeom>
          <a:ln>
            <a:solidFill>
              <a:schemeClr val="tx1"/>
            </a:solidFill>
          </a:ln>
        </p:spPr>
      </p:pic>
      <p:sp>
        <p:nvSpPr>
          <p:cNvPr id="13" name="TextBox 12"/>
          <p:cNvSpPr txBox="1"/>
          <p:nvPr/>
        </p:nvSpPr>
        <p:spPr>
          <a:xfrm rot="20625281">
            <a:off x="1806931" y="2975725"/>
            <a:ext cx="5258575" cy="1938992"/>
          </a:xfrm>
          <a:prstGeom prst="rect">
            <a:avLst/>
          </a:prstGeom>
          <a:noFill/>
        </p:spPr>
        <p:txBody>
          <a:bodyPr wrap="square" rtlCol="0">
            <a:spAutoFit/>
          </a:bodyPr>
          <a:lstStyle/>
          <a:p>
            <a:pPr algn="ctr"/>
            <a:r>
              <a:rPr lang="en-US"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DRAFT CIRCULATED FOR REVIEW</a:t>
            </a:r>
            <a:endPar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9453212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Scope</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168329" y="1423135"/>
            <a:ext cx="8811420" cy="3785652"/>
          </a:xfrm>
          <a:prstGeom prst="rect">
            <a:avLst/>
          </a:prstGeom>
        </p:spPr>
        <p:txBody>
          <a:bodyPr wrap="square">
            <a:spAutoFit/>
          </a:bodyPr>
          <a:lstStyle/>
          <a:p>
            <a:r>
              <a:rPr lang="en-US" sz="2400" dirty="0" smtClean="0"/>
              <a:t>Activities </a:t>
            </a:r>
            <a:r>
              <a:rPr lang="en-US" sz="2400" dirty="0"/>
              <a:t>focus on EO Data, Metadata, and Associated </a:t>
            </a:r>
            <a:r>
              <a:rPr lang="en-US" sz="2400" dirty="0" smtClean="0"/>
              <a:t>Knowledge:</a:t>
            </a:r>
          </a:p>
          <a:p>
            <a:pPr marL="342900" indent="-342900">
              <a:buFont typeface="Arial"/>
              <a:buChar char="•"/>
            </a:pPr>
            <a:endParaRPr lang="en-US" sz="2400" dirty="0"/>
          </a:p>
          <a:p>
            <a:pPr marL="342900" indent="-342900">
              <a:buFont typeface="Arial"/>
              <a:buChar char="•"/>
            </a:pPr>
            <a:r>
              <a:rPr lang="en-US" sz="2400" dirty="0"/>
              <a:t>Long-term archiving approaches, systems and </a:t>
            </a:r>
            <a:r>
              <a:rPr lang="en-US" sz="2400" dirty="0" smtClean="0"/>
              <a:t>media </a:t>
            </a:r>
          </a:p>
          <a:p>
            <a:pPr marL="342900" indent="-342900">
              <a:buFont typeface="Arial"/>
              <a:buChar char="•"/>
            </a:pPr>
            <a:endParaRPr lang="en-US" sz="2400" dirty="0"/>
          </a:p>
          <a:p>
            <a:pPr marL="342900" indent="-342900">
              <a:buFont typeface="Arial"/>
              <a:buChar char="•"/>
            </a:pPr>
            <a:r>
              <a:rPr lang="en-US" sz="2400" dirty="0" smtClean="0"/>
              <a:t>Formats </a:t>
            </a:r>
            <a:r>
              <a:rPr lang="en-US" sz="2400" dirty="0"/>
              <a:t>and </a:t>
            </a:r>
            <a:r>
              <a:rPr lang="en-US" sz="2400" dirty="0" smtClean="0"/>
              <a:t>Standards</a:t>
            </a:r>
          </a:p>
          <a:p>
            <a:pPr marL="342900" indent="-342900">
              <a:buFont typeface="Arial"/>
              <a:buChar char="•"/>
            </a:pPr>
            <a:endParaRPr lang="en-US" sz="2400" dirty="0"/>
          </a:p>
          <a:p>
            <a:pPr marL="342900" indent="-342900">
              <a:buFont typeface="Arial"/>
              <a:buChar char="•"/>
            </a:pPr>
            <a:r>
              <a:rPr lang="en-US" sz="2400" dirty="0"/>
              <a:t>Lifecycle </a:t>
            </a:r>
            <a:r>
              <a:rPr lang="en-US" sz="2400" dirty="0" smtClean="0"/>
              <a:t>concepts</a:t>
            </a:r>
          </a:p>
          <a:p>
            <a:pPr marL="342900" indent="-342900">
              <a:buFont typeface="Arial"/>
              <a:buChar char="•"/>
            </a:pPr>
            <a:endParaRPr lang="en-US" sz="2400" dirty="0"/>
          </a:p>
          <a:p>
            <a:pPr marL="342900" indent="-342900">
              <a:buFont typeface="Arial"/>
              <a:buChar char="•"/>
            </a:pPr>
            <a:r>
              <a:rPr lang="en-US" sz="2400" dirty="0" smtClean="0"/>
              <a:t>Preservation, Valorization </a:t>
            </a:r>
            <a:r>
              <a:rPr lang="en-US" sz="2400" dirty="0"/>
              <a:t>and Curation</a:t>
            </a:r>
          </a:p>
        </p:txBody>
      </p:sp>
    </p:spTree>
    <p:extLst>
      <p:ext uri="{BB962C8B-B14F-4D97-AF65-F5344CB8AC3E}">
        <p14:creationId xmlns:p14="http://schemas.microsoft.com/office/powerpoint/2010/main" val="1772308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Purge Alert Web site: a proposal </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287130" y="1427277"/>
            <a:ext cx="8373018" cy="4624549"/>
          </a:xfrm>
          <a:prstGeom prst="rect">
            <a:avLst/>
          </a:prstGeom>
        </p:spPr>
      </p:pic>
      <p:sp>
        <p:nvSpPr>
          <p:cNvPr id="6" name="Rectangle 5"/>
          <p:cNvSpPr/>
          <p:nvPr/>
        </p:nvSpPr>
        <p:spPr>
          <a:xfrm>
            <a:off x="331304" y="4605131"/>
            <a:ext cx="2054087" cy="684695"/>
          </a:xfrm>
          <a:prstGeom prst="rect">
            <a:avLst/>
          </a:prstGeom>
          <a:gradFill flip="none" rotWithShape="1">
            <a:gsLst>
              <a:gs pos="99000">
                <a:srgbClr val="C6D3C6"/>
              </a:gs>
              <a:gs pos="100000">
                <a:srgbClr val="000000"/>
              </a:gs>
              <a:gs pos="98000">
                <a:schemeClr val="accent6">
                  <a:lumMod val="20000"/>
                  <a:lumOff val="8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tx1">
                  <a:lumMod val="65000"/>
                  <a:lumOff val="35000"/>
                </a:schemeClr>
              </a:solidFill>
            </a:endParaRPr>
          </a:p>
        </p:txBody>
      </p:sp>
      <p:sp>
        <p:nvSpPr>
          <p:cNvPr id="7" name="TextBox 6"/>
          <p:cNvSpPr txBox="1"/>
          <p:nvPr/>
        </p:nvSpPr>
        <p:spPr>
          <a:xfrm>
            <a:off x="695745" y="4616174"/>
            <a:ext cx="941283" cy="684803"/>
          </a:xfrm>
          <a:prstGeom prst="rect">
            <a:avLst/>
          </a:prstGeom>
          <a:noFill/>
        </p:spPr>
        <p:txBody>
          <a:bodyPr wrap="none" rtlCol="0">
            <a:spAutoFit/>
          </a:bodyPr>
          <a:lstStyle/>
          <a:p>
            <a:r>
              <a:rPr lang="en-US" sz="700" dirty="0" smtClean="0">
                <a:solidFill>
                  <a:srgbClr val="595959"/>
                </a:solidFill>
              </a:rPr>
              <a:t>Data Purge Alert</a:t>
            </a:r>
          </a:p>
          <a:p>
            <a:pPr>
              <a:lnSpc>
                <a:spcPct val="50000"/>
              </a:lnSpc>
            </a:pPr>
            <a:endParaRPr lang="en-US" sz="700" dirty="0" smtClean="0">
              <a:solidFill>
                <a:srgbClr val="595959"/>
              </a:solidFill>
            </a:endParaRPr>
          </a:p>
          <a:p>
            <a:r>
              <a:rPr lang="en-US" sz="700" dirty="0" smtClean="0">
                <a:solidFill>
                  <a:srgbClr val="595959"/>
                </a:solidFill>
              </a:rPr>
              <a:t>Documents</a:t>
            </a:r>
          </a:p>
          <a:p>
            <a:pPr>
              <a:lnSpc>
                <a:spcPct val="50000"/>
              </a:lnSpc>
            </a:pPr>
            <a:endParaRPr lang="en-US" sz="700" dirty="0" smtClean="0">
              <a:solidFill>
                <a:srgbClr val="595959"/>
              </a:solidFill>
            </a:endParaRPr>
          </a:p>
          <a:p>
            <a:r>
              <a:rPr lang="en-US" sz="700" dirty="0" smtClean="0">
                <a:solidFill>
                  <a:srgbClr val="595959"/>
                </a:solidFill>
              </a:rPr>
              <a:t>Meetings</a:t>
            </a:r>
          </a:p>
          <a:p>
            <a:pPr>
              <a:lnSpc>
                <a:spcPct val="50000"/>
              </a:lnSpc>
            </a:pPr>
            <a:endParaRPr lang="en-US" sz="700" dirty="0" smtClean="0">
              <a:solidFill>
                <a:srgbClr val="595959"/>
              </a:solidFill>
            </a:endParaRPr>
          </a:p>
          <a:p>
            <a:r>
              <a:rPr lang="en-US" sz="700" dirty="0" smtClean="0">
                <a:solidFill>
                  <a:srgbClr val="595959"/>
                </a:solidFill>
              </a:rPr>
              <a:t>Contact Us</a:t>
            </a:r>
            <a:endParaRPr lang="en-US" sz="700" dirty="0">
              <a:solidFill>
                <a:srgbClr val="595959"/>
              </a:solidFill>
            </a:endParaRPr>
          </a:p>
        </p:txBody>
      </p:sp>
      <p:cxnSp>
        <p:nvCxnSpPr>
          <p:cNvPr id="9" name="Straight Arrow Connector 8"/>
          <p:cNvCxnSpPr/>
          <p:nvPr/>
        </p:nvCxnSpPr>
        <p:spPr>
          <a:xfrm>
            <a:off x="220870" y="4715565"/>
            <a:ext cx="552173" cy="11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013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13" y="170863"/>
            <a:ext cx="6105525" cy="427038"/>
          </a:xfrm>
        </p:spPr>
        <p:txBody>
          <a:bodyPr/>
          <a:lstStyle/>
          <a:p>
            <a:r>
              <a:rPr lang="en-US" dirty="0" smtClean="0"/>
              <a:t>Data Purge Alert Web site </a:t>
            </a:r>
            <a:endParaRPr lang="en-US" dirty="0"/>
          </a:p>
        </p:txBody>
      </p:sp>
      <p:pic>
        <p:nvPicPr>
          <p:cNvPr id="3" name="Picture 2"/>
          <p:cNvPicPr>
            <a:picLocks noChangeAspect="1"/>
          </p:cNvPicPr>
          <p:nvPr/>
        </p:nvPicPr>
        <p:blipFill>
          <a:blip r:embed="rId2"/>
          <a:stretch>
            <a:fillRect/>
          </a:stretch>
        </p:blipFill>
        <p:spPr>
          <a:xfrm>
            <a:off x="207065" y="1363467"/>
            <a:ext cx="1554860" cy="2928731"/>
          </a:xfrm>
          <a:prstGeom prst="rect">
            <a:avLst/>
          </a:prstGeom>
        </p:spPr>
      </p:pic>
      <p:pic>
        <p:nvPicPr>
          <p:cNvPr id="8" name="Picture 7"/>
          <p:cNvPicPr>
            <a:picLocks noChangeAspect="1"/>
          </p:cNvPicPr>
          <p:nvPr/>
        </p:nvPicPr>
        <p:blipFill>
          <a:blip r:embed="rId3"/>
          <a:stretch>
            <a:fillRect/>
          </a:stretch>
        </p:blipFill>
        <p:spPr>
          <a:xfrm>
            <a:off x="198781" y="812806"/>
            <a:ext cx="7476435" cy="504362"/>
          </a:xfrm>
          <a:prstGeom prst="rect">
            <a:avLst/>
          </a:prstGeom>
        </p:spPr>
      </p:pic>
      <p:pic>
        <p:nvPicPr>
          <p:cNvPr id="10" name="Picture 9"/>
          <p:cNvPicPr>
            <a:picLocks noChangeAspect="1"/>
          </p:cNvPicPr>
          <p:nvPr/>
        </p:nvPicPr>
        <p:blipFill>
          <a:blip r:embed="rId4"/>
          <a:stretch>
            <a:fillRect/>
          </a:stretch>
        </p:blipFill>
        <p:spPr>
          <a:xfrm>
            <a:off x="1863587" y="1390523"/>
            <a:ext cx="3429000" cy="368300"/>
          </a:xfrm>
          <a:prstGeom prst="rect">
            <a:avLst/>
          </a:prstGeom>
        </p:spPr>
      </p:pic>
      <p:sp>
        <p:nvSpPr>
          <p:cNvPr id="11" name="TextBox 10"/>
          <p:cNvSpPr txBox="1"/>
          <p:nvPr/>
        </p:nvSpPr>
        <p:spPr>
          <a:xfrm>
            <a:off x="5234611" y="1454024"/>
            <a:ext cx="1283354" cy="230832"/>
          </a:xfrm>
          <a:prstGeom prst="rect">
            <a:avLst/>
          </a:prstGeom>
          <a:noFill/>
        </p:spPr>
        <p:txBody>
          <a:bodyPr wrap="none" rtlCol="0">
            <a:spAutoFit/>
          </a:bodyPr>
          <a:lstStyle/>
          <a:p>
            <a:r>
              <a:rPr lang="en-US" sz="900" b="1" i="1" dirty="0" smtClean="0">
                <a:solidFill>
                  <a:schemeClr val="bg1">
                    <a:lumMod val="75000"/>
                  </a:schemeClr>
                </a:solidFill>
              </a:rPr>
              <a:t>Data Purge alert</a:t>
            </a:r>
            <a:endParaRPr lang="en-US" sz="900" b="1" i="1" dirty="0">
              <a:solidFill>
                <a:schemeClr val="bg1">
                  <a:lumMod val="75000"/>
                </a:schemeClr>
              </a:solidFill>
            </a:endParaRPr>
          </a:p>
        </p:txBody>
      </p:sp>
      <p:sp>
        <p:nvSpPr>
          <p:cNvPr id="12" name="TextBox 11"/>
          <p:cNvSpPr txBox="1"/>
          <p:nvPr/>
        </p:nvSpPr>
        <p:spPr>
          <a:xfrm>
            <a:off x="1833219" y="1630724"/>
            <a:ext cx="2005677" cy="353943"/>
          </a:xfrm>
          <a:prstGeom prst="rect">
            <a:avLst/>
          </a:prstGeom>
          <a:noFill/>
        </p:spPr>
        <p:txBody>
          <a:bodyPr wrap="none" rtlCol="0">
            <a:spAutoFit/>
          </a:bodyPr>
          <a:lstStyle/>
          <a:p>
            <a:r>
              <a:rPr lang="en-US" sz="1700" dirty="0" smtClean="0">
                <a:solidFill>
                  <a:srgbClr val="7FAD54"/>
                </a:solidFill>
              </a:rPr>
              <a:t>Data Purge Alert</a:t>
            </a:r>
            <a:endParaRPr lang="en-US" sz="1700" dirty="0">
              <a:solidFill>
                <a:srgbClr val="7FAD54"/>
              </a:solidFill>
            </a:endParaRPr>
          </a:p>
        </p:txBody>
      </p:sp>
      <p:sp>
        <p:nvSpPr>
          <p:cNvPr id="13" name="TextBox 12"/>
          <p:cNvSpPr txBox="1"/>
          <p:nvPr/>
        </p:nvSpPr>
        <p:spPr>
          <a:xfrm>
            <a:off x="1833220" y="1984111"/>
            <a:ext cx="904477" cy="307777"/>
          </a:xfrm>
          <a:prstGeom prst="rect">
            <a:avLst/>
          </a:prstGeom>
          <a:noFill/>
        </p:spPr>
        <p:txBody>
          <a:bodyPr wrap="none" rtlCol="0">
            <a:spAutoFit/>
          </a:bodyPr>
          <a:lstStyle/>
          <a:p>
            <a:r>
              <a:rPr lang="en-US" sz="1400" dirty="0" smtClean="0">
                <a:solidFill>
                  <a:schemeClr val="bg2">
                    <a:lumMod val="60000"/>
                    <a:lumOff val="40000"/>
                  </a:schemeClr>
                </a:solidFill>
              </a:rPr>
              <a:t>Purpose</a:t>
            </a:r>
            <a:endParaRPr lang="en-US" sz="1400" dirty="0">
              <a:solidFill>
                <a:schemeClr val="bg2">
                  <a:lumMod val="60000"/>
                  <a:lumOff val="40000"/>
                </a:schemeClr>
              </a:solidFill>
            </a:endParaRPr>
          </a:p>
        </p:txBody>
      </p:sp>
      <p:sp>
        <p:nvSpPr>
          <p:cNvPr id="14" name="TextBox 13"/>
          <p:cNvSpPr txBox="1"/>
          <p:nvPr/>
        </p:nvSpPr>
        <p:spPr>
          <a:xfrm>
            <a:off x="1847278" y="2247148"/>
            <a:ext cx="5718279" cy="784830"/>
          </a:xfrm>
          <a:prstGeom prst="rect">
            <a:avLst/>
          </a:prstGeom>
          <a:noFill/>
        </p:spPr>
        <p:txBody>
          <a:bodyPr wrap="square" rtlCol="0">
            <a:spAutoFit/>
          </a:bodyPr>
          <a:lstStyle/>
          <a:p>
            <a:r>
              <a:rPr lang="en-US" sz="900" dirty="0"/>
              <a:t>All organizations holding EO space data have the responsibility to assess the relative value of their data holdings and to preserve them for the long term.</a:t>
            </a:r>
            <a:r>
              <a:rPr lang="en-GB" sz="900" dirty="0"/>
              <a:t> However, </a:t>
            </a:r>
            <a:r>
              <a:rPr lang="en-US" sz="900" dirty="0"/>
              <a:t>occasionally, an organization must make the decision to “purge” one or more datasets that could be important to help meeting the mission requirements of another agency. A Data Purge action permanently and irrecoverably removes all copies of an EO dataset held in an organization. </a:t>
            </a:r>
            <a:endParaRPr lang="en-US" sz="900" dirty="0" smtClean="0"/>
          </a:p>
        </p:txBody>
      </p:sp>
      <p:sp>
        <p:nvSpPr>
          <p:cNvPr id="15" name="TextBox 14"/>
          <p:cNvSpPr txBox="1"/>
          <p:nvPr/>
        </p:nvSpPr>
        <p:spPr>
          <a:xfrm>
            <a:off x="1858620" y="2990859"/>
            <a:ext cx="728710" cy="307777"/>
          </a:xfrm>
          <a:prstGeom prst="rect">
            <a:avLst/>
          </a:prstGeom>
          <a:noFill/>
        </p:spPr>
        <p:txBody>
          <a:bodyPr wrap="none" rtlCol="0">
            <a:spAutoFit/>
          </a:bodyPr>
          <a:lstStyle/>
          <a:p>
            <a:r>
              <a:rPr lang="en-US" sz="1400" dirty="0" smtClean="0">
                <a:solidFill>
                  <a:schemeClr val="bg2">
                    <a:lumMod val="60000"/>
                    <a:lumOff val="40000"/>
                  </a:schemeClr>
                </a:solidFill>
              </a:rPr>
              <a:t>Scope</a:t>
            </a:r>
            <a:endParaRPr lang="en-US" sz="1400" dirty="0">
              <a:solidFill>
                <a:schemeClr val="bg2">
                  <a:lumMod val="60000"/>
                  <a:lumOff val="40000"/>
                </a:schemeClr>
              </a:solidFill>
            </a:endParaRPr>
          </a:p>
        </p:txBody>
      </p:sp>
      <p:sp>
        <p:nvSpPr>
          <p:cNvPr id="16" name="TextBox 15"/>
          <p:cNvSpPr txBox="1"/>
          <p:nvPr/>
        </p:nvSpPr>
        <p:spPr>
          <a:xfrm>
            <a:off x="1847275" y="3205403"/>
            <a:ext cx="5703452" cy="646331"/>
          </a:xfrm>
          <a:prstGeom prst="rect">
            <a:avLst/>
          </a:prstGeom>
          <a:noFill/>
        </p:spPr>
        <p:txBody>
          <a:bodyPr wrap="square" rtlCol="0">
            <a:spAutoFit/>
          </a:bodyPr>
          <a:lstStyle/>
          <a:p>
            <a:r>
              <a:rPr lang="en-US" sz="900" dirty="0"/>
              <a:t>The “Data Purge Alert” procedure aims at preventing, or at least minimizing, the loss of EO space data. </a:t>
            </a:r>
            <a:r>
              <a:rPr lang="en-US" sz="900" dirty="0" smtClean="0"/>
              <a:t>Organizations </a:t>
            </a:r>
            <a:r>
              <a:rPr lang="en-US" sz="900" dirty="0"/>
              <a:t>intending, for whatever reason, to purge an EO dataset </a:t>
            </a:r>
            <a:r>
              <a:rPr lang="en-US" sz="900" dirty="0" smtClean="0"/>
              <a:t>have to apply </a:t>
            </a:r>
            <a:r>
              <a:rPr lang="en-US" sz="900" dirty="0"/>
              <a:t>the procedure (</a:t>
            </a:r>
            <a:r>
              <a:rPr lang="en-GB" sz="900" dirty="0"/>
              <a:t>before purging the data) in order </a:t>
            </a:r>
            <a:r>
              <a:rPr lang="en-US" sz="900" dirty="0"/>
              <a:t>to </a:t>
            </a:r>
            <a:r>
              <a:rPr lang="en-GB" sz="900" dirty="0"/>
              <a:t>inform other </a:t>
            </a:r>
            <a:r>
              <a:rPr lang="en-US" sz="900" dirty="0"/>
              <a:t>organizations,</a:t>
            </a:r>
            <a:r>
              <a:rPr lang="en-GB" sz="900" dirty="0"/>
              <a:t> with the goal to trigger a possible transfer of preservation responsibility to another interested entity.</a:t>
            </a:r>
            <a:r>
              <a:rPr lang="en-US" sz="900" dirty="0"/>
              <a:t> </a:t>
            </a:r>
          </a:p>
        </p:txBody>
      </p:sp>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4637157" y="3951915"/>
            <a:ext cx="1978138" cy="1237552"/>
          </a:xfrm>
          <a:prstGeom prst="rect">
            <a:avLst/>
          </a:prstGeom>
          <a:noFill/>
          <a:ln>
            <a:noFill/>
          </a:ln>
        </p:spPr>
      </p:pic>
      <p:sp>
        <p:nvSpPr>
          <p:cNvPr id="20" name="TextBox 19"/>
          <p:cNvSpPr txBox="1"/>
          <p:nvPr/>
        </p:nvSpPr>
        <p:spPr>
          <a:xfrm>
            <a:off x="1826295" y="5154986"/>
            <a:ext cx="3193302" cy="307777"/>
          </a:xfrm>
          <a:prstGeom prst="rect">
            <a:avLst/>
          </a:prstGeom>
          <a:noFill/>
        </p:spPr>
        <p:txBody>
          <a:bodyPr wrap="none" rtlCol="0">
            <a:spAutoFit/>
          </a:bodyPr>
          <a:lstStyle/>
          <a:p>
            <a:r>
              <a:rPr lang="en-US" sz="1400" dirty="0">
                <a:solidFill>
                  <a:schemeClr val="bg2">
                    <a:lumMod val="60000"/>
                    <a:lumOff val="40000"/>
                  </a:schemeClr>
                </a:solidFill>
              </a:rPr>
              <a:t>Communication and Coordination</a:t>
            </a:r>
          </a:p>
        </p:txBody>
      </p:sp>
      <p:sp>
        <p:nvSpPr>
          <p:cNvPr id="22" name="Rectangle 21"/>
          <p:cNvSpPr/>
          <p:nvPr/>
        </p:nvSpPr>
        <p:spPr>
          <a:xfrm>
            <a:off x="1824181" y="5367717"/>
            <a:ext cx="5595182" cy="646331"/>
          </a:xfrm>
          <a:prstGeom prst="rect">
            <a:avLst/>
          </a:prstGeom>
        </p:spPr>
        <p:txBody>
          <a:bodyPr wrap="square">
            <a:spAutoFit/>
          </a:bodyPr>
          <a:lstStyle/>
          <a:p>
            <a:r>
              <a:rPr lang="en-GB" sz="900" dirty="0" smtClean="0"/>
              <a:t>If </a:t>
            </a:r>
            <a:r>
              <a:rPr lang="en-GB" sz="900" dirty="0"/>
              <a:t>no interested entity has been directly </a:t>
            </a:r>
            <a:r>
              <a:rPr lang="en-GB" sz="900" dirty="0" smtClean="0"/>
              <a:t>identified as indicated in the above procedure, WGISS </a:t>
            </a:r>
            <a:r>
              <a:rPr lang="en-GB" sz="900" dirty="0"/>
              <a:t>Chair </a:t>
            </a:r>
            <a:r>
              <a:rPr lang="en-GB" sz="900" dirty="0" smtClean="0"/>
              <a:t>should be informed about the purging intention (</a:t>
            </a:r>
            <a:r>
              <a:rPr lang="en-US" sz="900" dirty="0" smtClean="0"/>
              <a:t>see </a:t>
            </a:r>
            <a:r>
              <a:rPr lang="en-US" sz="900" dirty="0"/>
              <a:t>http://</a:t>
            </a:r>
            <a:r>
              <a:rPr lang="en-US" sz="900" dirty="0" err="1"/>
              <a:t>ceos.org</a:t>
            </a:r>
            <a:r>
              <a:rPr lang="en-US" sz="900" dirty="0"/>
              <a:t>/</a:t>
            </a:r>
            <a:r>
              <a:rPr lang="en-US" sz="900" dirty="0" err="1"/>
              <a:t>ourwork</a:t>
            </a:r>
            <a:r>
              <a:rPr lang="en-US" sz="900" dirty="0"/>
              <a:t>/</a:t>
            </a:r>
            <a:r>
              <a:rPr lang="en-US" sz="900" dirty="0" err="1"/>
              <a:t>workinggroups</a:t>
            </a:r>
            <a:r>
              <a:rPr lang="en-US" sz="900" dirty="0"/>
              <a:t>/</a:t>
            </a:r>
            <a:r>
              <a:rPr lang="en-US" sz="900" dirty="0" err="1"/>
              <a:t>wgiss</a:t>
            </a:r>
            <a:r>
              <a:rPr lang="en-US" sz="900" dirty="0"/>
              <a:t>/contacts/) with the following subject: &lt;mission&gt; Dataset to be purged and including a description of the case</a:t>
            </a:r>
            <a:r>
              <a:rPr lang="en-US" sz="900" dirty="0" smtClean="0"/>
              <a:t>.</a:t>
            </a:r>
            <a:endParaRPr lang="en-US" sz="900" dirty="0"/>
          </a:p>
        </p:txBody>
      </p:sp>
      <p:sp>
        <p:nvSpPr>
          <p:cNvPr id="24" name="TextBox 23"/>
          <p:cNvSpPr txBox="1"/>
          <p:nvPr/>
        </p:nvSpPr>
        <p:spPr>
          <a:xfrm>
            <a:off x="2128119" y="4214416"/>
            <a:ext cx="1809991" cy="784830"/>
          </a:xfrm>
          <a:prstGeom prst="rect">
            <a:avLst/>
          </a:prstGeom>
          <a:noFill/>
        </p:spPr>
        <p:txBody>
          <a:bodyPr wrap="square" rtlCol="0">
            <a:spAutoFit/>
          </a:bodyPr>
          <a:lstStyle/>
          <a:p>
            <a:r>
              <a:rPr lang="en-US" sz="900" dirty="0" smtClean="0"/>
              <a:t>More detailed information is available in the following document:</a:t>
            </a:r>
          </a:p>
          <a:p>
            <a:pPr marL="628650" lvl="1" indent="-171450">
              <a:buFont typeface="Arial"/>
              <a:buChar char="•"/>
            </a:pPr>
            <a:r>
              <a:rPr lang="en-US" sz="900" u="sng" dirty="0" smtClean="0"/>
              <a:t>Data Purge Alert White Paper</a:t>
            </a:r>
          </a:p>
        </p:txBody>
      </p:sp>
      <p:sp>
        <p:nvSpPr>
          <p:cNvPr id="18" name="TextBox 17"/>
          <p:cNvSpPr txBox="1"/>
          <p:nvPr/>
        </p:nvSpPr>
        <p:spPr>
          <a:xfrm>
            <a:off x="1883100" y="3819352"/>
            <a:ext cx="2157900" cy="307777"/>
          </a:xfrm>
          <a:prstGeom prst="rect">
            <a:avLst/>
          </a:prstGeom>
          <a:noFill/>
        </p:spPr>
        <p:txBody>
          <a:bodyPr wrap="none" rtlCol="0">
            <a:spAutoFit/>
          </a:bodyPr>
          <a:lstStyle/>
          <a:p>
            <a:r>
              <a:rPr lang="en-US" sz="1400" dirty="0" smtClean="0">
                <a:solidFill>
                  <a:schemeClr val="bg2">
                    <a:lumMod val="60000"/>
                    <a:lumOff val="40000"/>
                  </a:schemeClr>
                </a:solidFill>
              </a:rPr>
              <a:t>Purge Alert Procedure</a:t>
            </a:r>
            <a:endParaRPr lang="en-US" sz="1400" dirty="0">
              <a:solidFill>
                <a:schemeClr val="bg2">
                  <a:lumMod val="60000"/>
                  <a:lumOff val="40000"/>
                </a:schemeClr>
              </a:solidFill>
            </a:endParaRPr>
          </a:p>
        </p:txBody>
      </p:sp>
      <p:sp>
        <p:nvSpPr>
          <p:cNvPr id="19" name="TextBox 18"/>
          <p:cNvSpPr txBox="1"/>
          <p:nvPr/>
        </p:nvSpPr>
        <p:spPr>
          <a:xfrm>
            <a:off x="1825346" y="6045723"/>
            <a:ext cx="1908783" cy="307777"/>
          </a:xfrm>
          <a:prstGeom prst="rect">
            <a:avLst/>
          </a:prstGeom>
          <a:noFill/>
        </p:spPr>
        <p:txBody>
          <a:bodyPr wrap="none" rtlCol="0">
            <a:spAutoFit/>
          </a:bodyPr>
          <a:lstStyle/>
          <a:p>
            <a:r>
              <a:rPr lang="en-US" sz="1400" dirty="0" smtClean="0">
                <a:solidFill>
                  <a:schemeClr val="bg2">
                    <a:lumMod val="60000"/>
                    <a:lumOff val="40000"/>
                  </a:schemeClr>
                </a:solidFill>
              </a:rPr>
              <a:t>Active Purge Alerts</a:t>
            </a:r>
            <a:endParaRPr lang="en-US" sz="1400" dirty="0">
              <a:solidFill>
                <a:schemeClr val="bg2">
                  <a:lumMod val="60000"/>
                  <a:lumOff val="40000"/>
                </a:schemeClr>
              </a:solidFill>
            </a:endParaRPr>
          </a:p>
        </p:txBody>
      </p:sp>
      <p:sp>
        <p:nvSpPr>
          <p:cNvPr id="21" name="TextBox 20"/>
          <p:cNvSpPr txBox="1"/>
          <p:nvPr/>
        </p:nvSpPr>
        <p:spPr>
          <a:xfrm>
            <a:off x="1851071" y="6358550"/>
            <a:ext cx="3274866" cy="230832"/>
          </a:xfrm>
          <a:prstGeom prst="rect">
            <a:avLst/>
          </a:prstGeom>
          <a:noFill/>
        </p:spPr>
        <p:txBody>
          <a:bodyPr wrap="square" rtlCol="0">
            <a:spAutoFit/>
          </a:bodyPr>
          <a:lstStyle/>
          <a:p>
            <a:r>
              <a:rPr lang="en-US" sz="900" dirty="0" smtClean="0"/>
              <a:t>List of active purge alerts</a:t>
            </a:r>
            <a:endParaRPr lang="en-US" sz="900" u="sng" dirty="0" smtClean="0"/>
          </a:p>
        </p:txBody>
      </p:sp>
    </p:spTree>
    <p:extLst>
      <p:ext uri="{BB962C8B-B14F-4D97-AF65-F5344CB8AC3E}">
        <p14:creationId xmlns:p14="http://schemas.microsoft.com/office/powerpoint/2010/main" val="2943434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Purge Alert NEWS</a:t>
            </a:r>
            <a:endParaRPr lang="en-US" dirty="0"/>
          </a:p>
        </p:txBody>
      </p:sp>
      <p:sp>
        <p:nvSpPr>
          <p:cNvPr id="5" name="Rectangle 4"/>
          <p:cNvSpPr/>
          <p:nvPr/>
        </p:nvSpPr>
        <p:spPr>
          <a:xfrm>
            <a:off x="450272" y="1431836"/>
            <a:ext cx="8566728" cy="4555093"/>
          </a:xfrm>
          <a:prstGeom prst="rect">
            <a:avLst/>
          </a:prstGeom>
        </p:spPr>
        <p:txBody>
          <a:bodyPr wrap="square">
            <a:spAutoFit/>
          </a:bodyPr>
          <a:lstStyle/>
          <a:p>
            <a:r>
              <a:rPr lang="en-GB" dirty="0" smtClean="0"/>
              <a:t>In case of Purge Alert notification, the </a:t>
            </a:r>
            <a:r>
              <a:rPr lang="en-GB" dirty="0"/>
              <a:t>WGISS Chair will inform all CEOS Agencies Principals and publish a ”Purge Alert News” on </a:t>
            </a:r>
            <a:r>
              <a:rPr lang="en-GB" dirty="0" smtClean="0"/>
              <a:t>the CEOS </a:t>
            </a:r>
            <a:r>
              <a:rPr lang="en-GB" dirty="0"/>
              <a:t>and WGISS web pages</a:t>
            </a:r>
            <a:r>
              <a:rPr lang="en-GB" dirty="0" smtClean="0"/>
              <a:t>.</a:t>
            </a:r>
          </a:p>
          <a:p>
            <a:endParaRPr lang="en-GB" dirty="0" smtClean="0"/>
          </a:p>
          <a:p>
            <a:pPr marL="285750" lvl="1" indent="-285750">
              <a:buFont typeface="Wingdings" charset="2"/>
              <a:buChar char="ü"/>
            </a:pPr>
            <a:r>
              <a:rPr lang="en-GB" sz="1400" dirty="0"/>
              <a:t>Main CEOS Web page: a flashing “News” word that links to the WGISS relevant web page</a:t>
            </a:r>
          </a:p>
          <a:p>
            <a:endParaRPr lang="en-GB" sz="1400" dirty="0" smtClean="0"/>
          </a:p>
          <a:p>
            <a:endParaRPr lang="en-GB" sz="1400" dirty="0"/>
          </a:p>
          <a:p>
            <a:endParaRPr lang="en-GB" sz="1400" dirty="0" smtClean="0"/>
          </a:p>
          <a:p>
            <a:endParaRPr lang="en-GB" sz="1400" dirty="0" smtClean="0"/>
          </a:p>
          <a:p>
            <a:endParaRPr lang="en-GB" sz="1400" dirty="0" smtClean="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pPr marL="285750" indent="-285750">
              <a:buFont typeface="Wingdings" charset="2"/>
              <a:buChar char="ü"/>
            </a:pPr>
            <a:r>
              <a:rPr lang="en-GB" sz="1400" dirty="0" smtClean="0"/>
              <a:t>WGISS </a:t>
            </a:r>
            <a:r>
              <a:rPr lang="en-GB" sz="1400" dirty="0"/>
              <a:t>Web </a:t>
            </a:r>
            <a:r>
              <a:rPr lang="en-GB" sz="1400" dirty="0" smtClean="0"/>
              <a:t>Page: http</a:t>
            </a:r>
            <a:r>
              <a:rPr lang="en-GB" sz="1400" dirty="0"/>
              <a:t>://</a:t>
            </a:r>
            <a:r>
              <a:rPr lang="en-GB" sz="1400" dirty="0" err="1"/>
              <a:t>ceos.org</a:t>
            </a:r>
            <a:r>
              <a:rPr lang="en-GB" sz="1400" dirty="0"/>
              <a:t>/</a:t>
            </a:r>
            <a:r>
              <a:rPr lang="en-GB" sz="1400" dirty="0" err="1"/>
              <a:t>ourwork</a:t>
            </a:r>
            <a:r>
              <a:rPr lang="en-GB" sz="1400" dirty="0"/>
              <a:t>/</a:t>
            </a:r>
            <a:r>
              <a:rPr lang="en-GB" sz="1400" dirty="0" err="1"/>
              <a:t>workinggroups</a:t>
            </a:r>
            <a:r>
              <a:rPr lang="en-GB" sz="1400" dirty="0"/>
              <a:t>/</a:t>
            </a:r>
            <a:r>
              <a:rPr lang="en-GB" sz="1400" dirty="0" err="1"/>
              <a:t>wgiss</a:t>
            </a:r>
            <a:r>
              <a:rPr lang="en-GB" sz="1400" dirty="0"/>
              <a:t>/preservation/</a:t>
            </a:r>
            <a:endParaRPr lang="en-GB" sz="1400" dirty="0" smtClean="0"/>
          </a:p>
          <a:p>
            <a:endParaRPr lang="en-GB" dirty="0"/>
          </a:p>
          <a:p>
            <a:pPr marL="285750" indent="-285750">
              <a:buFont typeface="Arial"/>
              <a:buChar char="•"/>
            </a:pPr>
            <a:endParaRPr lang="en-US" dirty="0"/>
          </a:p>
        </p:txBody>
      </p:sp>
      <p:pic>
        <p:nvPicPr>
          <p:cNvPr id="7" name="Picture 6"/>
          <p:cNvPicPr>
            <a:picLocks noChangeAspect="1"/>
          </p:cNvPicPr>
          <p:nvPr/>
        </p:nvPicPr>
        <p:blipFill>
          <a:blip r:embed="rId3"/>
          <a:stretch>
            <a:fillRect/>
          </a:stretch>
        </p:blipFill>
        <p:spPr>
          <a:xfrm>
            <a:off x="3554351" y="2916893"/>
            <a:ext cx="2036331" cy="2010168"/>
          </a:xfrm>
          <a:prstGeom prst="rect">
            <a:avLst/>
          </a:prstGeom>
        </p:spPr>
      </p:pic>
      <p:pic>
        <p:nvPicPr>
          <p:cNvPr id="18" name="Picture 17"/>
          <p:cNvPicPr>
            <a:picLocks noChangeAspect="1"/>
          </p:cNvPicPr>
          <p:nvPr/>
        </p:nvPicPr>
        <p:blipFill>
          <a:blip r:embed="rId4"/>
          <a:stretch>
            <a:fillRect/>
          </a:stretch>
        </p:blipFill>
        <p:spPr>
          <a:xfrm>
            <a:off x="3590899" y="5407247"/>
            <a:ext cx="1973624" cy="1296701"/>
          </a:xfrm>
          <a:prstGeom prst="rect">
            <a:avLst/>
          </a:prstGeom>
        </p:spPr>
      </p:pic>
    </p:spTree>
    <p:extLst>
      <p:ext uri="{BB962C8B-B14F-4D97-AF65-F5344CB8AC3E}">
        <p14:creationId xmlns:p14="http://schemas.microsoft.com/office/powerpoint/2010/main" val="483795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529" y="146665"/>
            <a:ext cx="6857461" cy="954107"/>
          </a:xfrm>
        </p:spPr>
        <p:txBody>
          <a:bodyPr/>
          <a:lstStyle/>
          <a:p>
            <a:pPr algn="ctr"/>
            <a:r>
              <a:rPr lang="en-US" sz="2800" dirty="0"/>
              <a:t>Data Purge Alert Procedure </a:t>
            </a:r>
            <a:r>
              <a:rPr lang="en-US" sz="2800" dirty="0" smtClean="0"/>
              <a:t/>
            </a:r>
            <a:br>
              <a:rPr lang="en-US" sz="2800" dirty="0" smtClean="0"/>
            </a:br>
            <a:r>
              <a:rPr lang="en-US" sz="2800" dirty="0" smtClean="0"/>
              <a:t>Status</a:t>
            </a:r>
            <a:endParaRPr lang="en-US" sz="2800"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7" name="Rectangle 6"/>
          <p:cNvSpPr/>
          <p:nvPr/>
        </p:nvSpPr>
        <p:spPr>
          <a:xfrm>
            <a:off x="161202" y="1695247"/>
            <a:ext cx="7097211" cy="3447098"/>
          </a:xfrm>
          <a:prstGeom prst="rect">
            <a:avLst/>
          </a:prstGeom>
        </p:spPr>
        <p:txBody>
          <a:bodyPr wrap="square">
            <a:spAutoFit/>
          </a:bodyPr>
          <a:lstStyle/>
          <a:p>
            <a:pPr marL="457200" indent="-457200">
              <a:spcBef>
                <a:spcPts val="600"/>
              </a:spcBef>
              <a:buFont typeface="+mj-lt"/>
              <a:buAutoNum type="arabicPeriod"/>
            </a:pPr>
            <a:r>
              <a:rPr lang="en-GB" dirty="0" smtClean="0"/>
              <a:t>Purge Alert Procedure endorsement at CEOS Plenary in Nov 2015</a:t>
            </a:r>
          </a:p>
          <a:p>
            <a:pPr>
              <a:spcBef>
                <a:spcPts val="600"/>
              </a:spcBef>
            </a:pPr>
            <a:endParaRPr lang="en-GB" dirty="0"/>
          </a:p>
          <a:p>
            <a:pPr marL="457200" indent="-457200">
              <a:spcBef>
                <a:spcPts val="600"/>
              </a:spcBef>
              <a:buFont typeface="+mj-lt"/>
              <a:buAutoNum type="arabicPeriod"/>
            </a:pPr>
            <a:r>
              <a:rPr lang="en-GB" dirty="0" smtClean="0"/>
              <a:t>Finalization of Purge Alert White Paper and material needed to ensure visibility of Purge Alert Procedure on CEOS and WGISS Web Sites</a:t>
            </a:r>
          </a:p>
          <a:p>
            <a:pPr>
              <a:spcBef>
                <a:spcPts val="600"/>
              </a:spcBef>
            </a:pPr>
            <a:endParaRPr lang="en-GB" dirty="0" smtClean="0"/>
          </a:p>
          <a:p>
            <a:pPr marL="457200" indent="-457200">
              <a:spcBef>
                <a:spcPts val="600"/>
              </a:spcBef>
              <a:buFont typeface="+mj-lt"/>
              <a:buAutoNum type="arabicPeriod"/>
            </a:pPr>
            <a:r>
              <a:rPr lang="en-GB" dirty="0" smtClean="0"/>
              <a:t>Define approach to inform Commercial Data Owners of the existence of the procedure (data at highest risk, in particular old ones). Possibility for them to use the procedure.</a:t>
            </a:r>
          </a:p>
        </p:txBody>
      </p:sp>
      <p:pic>
        <p:nvPicPr>
          <p:cNvPr id="3" name="Picture 2"/>
          <p:cNvPicPr>
            <a:picLocks noChangeAspect="1"/>
          </p:cNvPicPr>
          <p:nvPr/>
        </p:nvPicPr>
        <p:blipFill>
          <a:blip r:embed="rId3"/>
          <a:stretch>
            <a:fillRect/>
          </a:stretch>
        </p:blipFill>
        <p:spPr>
          <a:xfrm>
            <a:off x="7649506" y="1503687"/>
            <a:ext cx="619046" cy="693830"/>
          </a:xfrm>
          <a:prstGeom prst="rect">
            <a:avLst/>
          </a:prstGeom>
        </p:spPr>
      </p:pic>
      <p:pic>
        <p:nvPicPr>
          <p:cNvPr id="8" name="Picture 7"/>
          <p:cNvPicPr>
            <a:picLocks noChangeAspect="1"/>
          </p:cNvPicPr>
          <p:nvPr/>
        </p:nvPicPr>
        <p:blipFill>
          <a:blip r:embed="rId4"/>
          <a:stretch>
            <a:fillRect/>
          </a:stretch>
        </p:blipFill>
        <p:spPr>
          <a:xfrm>
            <a:off x="7503746" y="2798982"/>
            <a:ext cx="935273" cy="765737"/>
          </a:xfrm>
          <a:prstGeom prst="rect">
            <a:avLst/>
          </a:prstGeom>
        </p:spPr>
      </p:pic>
      <p:sp>
        <p:nvSpPr>
          <p:cNvPr id="5" name="TextBox 4"/>
          <p:cNvSpPr txBox="1"/>
          <p:nvPr/>
        </p:nvSpPr>
        <p:spPr>
          <a:xfrm>
            <a:off x="7547284" y="4083965"/>
            <a:ext cx="1105595" cy="646331"/>
          </a:xfrm>
          <a:prstGeom prst="rect">
            <a:avLst/>
          </a:prstGeom>
          <a:noFill/>
        </p:spPr>
        <p:txBody>
          <a:bodyPr wrap="square" rtlCol="0">
            <a:spAutoFit/>
          </a:bodyPr>
          <a:lstStyle/>
          <a:p>
            <a:r>
              <a:rPr lang="en-US" dirty="0" smtClean="0"/>
              <a:t>TO BE DONE</a:t>
            </a:r>
            <a:endParaRPr lang="en-US" dirty="0"/>
          </a:p>
        </p:txBody>
      </p:sp>
    </p:spTree>
    <p:extLst>
      <p:ext uri="{BB962C8B-B14F-4D97-AF65-F5344CB8AC3E}">
        <p14:creationId xmlns:p14="http://schemas.microsoft.com/office/powerpoint/2010/main" val="40016122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9" name="Title 1"/>
          <p:cNvSpPr>
            <a:spLocks noGrp="1"/>
          </p:cNvSpPr>
          <p:nvPr>
            <p:ph type="title"/>
          </p:nvPr>
        </p:nvSpPr>
        <p:spPr>
          <a:xfrm>
            <a:off x="79238" y="0"/>
            <a:ext cx="8311444" cy="1569660"/>
          </a:xfrm>
          <a:noFill/>
          <a:ln>
            <a:noFill/>
          </a:ln>
        </p:spPr>
        <p:txBody>
          <a:bodyPr vert="horz" wrap="square" lIns="91440" tIns="45720" rIns="91440" bIns="45720" numCol="1" anchor="ctr" anchorCtr="0" compatLnSpc="1">
            <a:prstTxWarp prst="textNoShape">
              <a:avLst/>
            </a:prstTxWarp>
            <a:spAutoFit/>
          </a:bodyPr>
          <a:lstStyle/>
          <a:p>
            <a:pPr lvl="1"/>
            <a:r>
              <a:rPr lang="en-US" sz="3200" dirty="0" smtClean="0">
                <a:latin typeface="Calibri" charset="0"/>
                <a:ea typeface="MS PGothic" charset="0"/>
              </a:rPr>
              <a:t>Documents “Almost Done” and “Working in Progress” – </a:t>
            </a:r>
            <a:r>
              <a:rPr lang="en-US" dirty="0" smtClean="0"/>
              <a:t>Software &amp; Document Preservation</a:t>
            </a:r>
            <a:r>
              <a:rPr lang="en-GB" dirty="0"/>
              <a:t/>
            </a:r>
            <a:br>
              <a:rPr lang="en-GB" dirty="0"/>
            </a:br>
            <a:r>
              <a:rPr lang="en-US" sz="3200" dirty="0" smtClean="0">
                <a:latin typeface="Calibri" charset="0"/>
                <a:ea typeface="MS PGothic" charset="0"/>
              </a:rPr>
              <a:t> </a:t>
            </a:r>
            <a:endParaRPr lang="en-US" sz="3200" dirty="0">
              <a:latin typeface="Calibri" charset="0"/>
              <a:ea typeface="MS PGothic" charset="0"/>
            </a:endParaRPr>
          </a:p>
        </p:txBody>
      </p:sp>
      <p:pic>
        <p:nvPicPr>
          <p:cNvPr id="11" name="Picture 10"/>
          <p:cNvPicPr>
            <a:picLocks noChangeAspect="1"/>
          </p:cNvPicPr>
          <p:nvPr/>
        </p:nvPicPr>
        <p:blipFill>
          <a:blip r:embed="rId2"/>
          <a:stretch>
            <a:fillRect/>
          </a:stretch>
        </p:blipFill>
        <p:spPr>
          <a:xfrm>
            <a:off x="227956" y="1343098"/>
            <a:ext cx="4422896" cy="3291257"/>
          </a:xfrm>
          <a:prstGeom prst="rect">
            <a:avLst/>
          </a:prstGeom>
          <a:ln>
            <a:solidFill>
              <a:schemeClr val="tx1"/>
            </a:solidFill>
          </a:ln>
        </p:spPr>
      </p:pic>
      <p:sp>
        <p:nvSpPr>
          <p:cNvPr id="12" name="TextBox 11"/>
          <p:cNvSpPr txBox="1"/>
          <p:nvPr/>
        </p:nvSpPr>
        <p:spPr>
          <a:xfrm>
            <a:off x="2420083" y="5113585"/>
            <a:ext cx="4334402" cy="1077218"/>
          </a:xfrm>
          <a:prstGeom prst="rect">
            <a:avLst/>
          </a:prstGeom>
          <a:noFill/>
        </p:spPr>
        <p:txBody>
          <a:bodyPr wrap="square" rtlCol="0">
            <a:spAutoFit/>
          </a:bodyPr>
          <a:lstStyle/>
          <a:p>
            <a:pPr algn="ctr"/>
            <a:r>
              <a:rPr lang="en-US" sz="3200" b="1" dirty="0" smtClean="0">
                <a:ln w="10541" cmpd="sng">
                  <a:solidFill>
                    <a:schemeClr val="accent1">
                      <a:shade val="88000"/>
                      <a:satMod val="110000"/>
                    </a:schemeClr>
                  </a:solidFill>
                  <a:prstDash val="solid"/>
                </a:ln>
                <a:solidFill>
                  <a:srgbClr val="FF0000"/>
                </a:solidFill>
              </a:rPr>
              <a:t>DEDICATED SESSION</a:t>
            </a:r>
            <a:endParaRPr lang="en-US" sz="3200" b="1" dirty="0">
              <a:ln w="10541" cmpd="sng">
                <a:solidFill>
                  <a:schemeClr val="accent1">
                    <a:shade val="88000"/>
                    <a:satMod val="110000"/>
                  </a:schemeClr>
                </a:solidFill>
                <a:prstDash val="solid"/>
              </a:ln>
              <a:solidFill>
                <a:srgbClr val="FF0000"/>
              </a:solidFill>
            </a:endParaRPr>
          </a:p>
        </p:txBody>
      </p:sp>
      <p:pic>
        <p:nvPicPr>
          <p:cNvPr id="13" name="Picture 12"/>
          <p:cNvPicPr>
            <a:picLocks noChangeAspect="1"/>
          </p:cNvPicPr>
          <p:nvPr/>
        </p:nvPicPr>
        <p:blipFill>
          <a:blip r:embed="rId3"/>
          <a:stretch>
            <a:fillRect/>
          </a:stretch>
        </p:blipFill>
        <p:spPr>
          <a:xfrm>
            <a:off x="4846944" y="1461490"/>
            <a:ext cx="3957474" cy="3401801"/>
          </a:xfrm>
          <a:prstGeom prst="rect">
            <a:avLst/>
          </a:prstGeom>
        </p:spPr>
      </p:pic>
    </p:spTree>
    <p:extLst>
      <p:ext uri="{BB962C8B-B14F-4D97-AF65-F5344CB8AC3E}">
        <p14:creationId xmlns:p14="http://schemas.microsoft.com/office/powerpoint/2010/main" val="4821891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01" y="246221"/>
            <a:ext cx="7876430" cy="584776"/>
          </a:xfrm>
          <a:noFill/>
          <a:ln>
            <a:noFill/>
          </a:ln>
        </p:spPr>
        <p:txBody>
          <a:bodyPr vert="horz" wrap="square" lIns="91440" tIns="45720" rIns="91440" bIns="45720" numCol="1" anchor="ctr" anchorCtr="0" compatLnSpc="1">
            <a:prstTxWarp prst="textNoShape">
              <a:avLst/>
            </a:prstTxWarp>
            <a:spAutoFit/>
          </a:bodyPr>
          <a:lstStyle/>
          <a:p>
            <a:r>
              <a:rPr lang="en-GB" sz="3200" dirty="0">
                <a:latin typeface="Calibri" charset="0"/>
                <a:ea typeface="ＭＳ Ｐゴシック" charset="0"/>
                <a:cs typeface="Calibri" charset="0"/>
              </a:rPr>
              <a:t>Documents for adoption today</a:t>
            </a:r>
          </a:p>
        </p:txBody>
      </p:sp>
      <p:cxnSp>
        <p:nvCxnSpPr>
          <p:cNvPr id="4" name="Straight Arrow Connector 3"/>
          <p:cNvCxnSpPr/>
          <p:nvPr/>
        </p:nvCxnSpPr>
        <p:spPr>
          <a:xfrm>
            <a:off x="157755" y="5924216"/>
            <a:ext cx="86845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468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936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8404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3872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9340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4808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977542"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24342"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071142" y="5932104"/>
            <a:ext cx="0" cy="102550"/>
          </a:xfrm>
          <a:prstGeom prst="line">
            <a:avLst/>
          </a:prstGeom>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440237" y="5424393"/>
            <a:ext cx="740808" cy="449884"/>
            <a:chOff x="149870" y="5387800"/>
            <a:chExt cx="740808" cy="449884"/>
          </a:xfrm>
        </p:grpSpPr>
        <p:sp>
          <p:nvSpPr>
            <p:cNvPr id="24" name="TextBox 23"/>
            <p:cNvSpPr txBox="1"/>
            <p:nvPr/>
          </p:nvSpPr>
          <p:spPr>
            <a:xfrm>
              <a:off x="149870" y="5387800"/>
              <a:ext cx="740808" cy="200055"/>
            </a:xfrm>
            <a:prstGeom prst="rect">
              <a:avLst/>
            </a:prstGeom>
            <a:noFill/>
          </p:spPr>
          <p:txBody>
            <a:bodyPr wrap="none" rtlCol="0">
              <a:spAutoFit/>
            </a:bodyPr>
            <a:lstStyle/>
            <a:p>
              <a:r>
                <a:rPr lang="en-GB" sz="700" b="1" dirty="0" smtClean="0"/>
                <a:t>WGISS#40</a:t>
              </a:r>
              <a:endParaRPr lang="en-GB" sz="700" b="1" dirty="0"/>
            </a:p>
          </p:txBody>
        </p:sp>
        <p:sp>
          <p:nvSpPr>
            <p:cNvPr id="26" name="Down Arrow 25"/>
            <p:cNvSpPr/>
            <p:nvPr/>
          </p:nvSpPr>
          <p:spPr>
            <a:xfrm>
              <a:off x="410169" y="5632342"/>
              <a:ext cx="126206" cy="205342"/>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8" name="TextBox 27"/>
          <p:cNvSpPr txBox="1"/>
          <p:nvPr/>
        </p:nvSpPr>
        <p:spPr>
          <a:xfrm>
            <a:off x="481202" y="6068725"/>
            <a:ext cx="505267" cy="200055"/>
          </a:xfrm>
          <a:prstGeom prst="rect">
            <a:avLst/>
          </a:prstGeom>
          <a:noFill/>
        </p:spPr>
        <p:txBody>
          <a:bodyPr wrap="none" rtlCol="0">
            <a:spAutoFit/>
          </a:bodyPr>
          <a:lstStyle/>
          <a:p>
            <a:r>
              <a:rPr lang="en-GB" sz="700" b="1" dirty="0" smtClean="0"/>
              <a:t>09/15</a:t>
            </a:r>
            <a:endParaRPr lang="en-GB" sz="700" b="1" dirty="0"/>
          </a:p>
        </p:txBody>
      </p:sp>
      <p:sp>
        <p:nvSpPr>
          <p:cNvPr id="29" name="TextBox 28"/>
          <p:cNvSpPr txBox="1"/>
          <p:nvPr/>
        </p:nvSpPr>
        <p:spPr>
          <a:xfrm>
            <a:off x="1043771" y="6068725"/>
            <a:ext cx="505267" cy="200055"/>
          </a:xfrm>
          <a:prstGeom prst="rect">
            <a:avLst/>
          </a:prstGeom>
          <a:noFill/>
        </p:spPr>
        <p:txBody>
          <a:bodyPr wrap="none" rtlCol="0">
            <a:spAutoFit/>
          </a:bodyPr>
          <a:lstStyle/>
          <a:p>
            <a:r>
              <a:rPr lang="en-GB" sz="700" b="1" dirty="0" smtClean="0"/>
              <a:t>10/15</a:t>
            </a:r>
            <a:endParaRPr lang="en-GB" sz="700" b="1" dirty="0"/>
          </a:p>
        </p:txBody>
      </p:sp>
      <p:sp>
        <p:nvSpPr>
          <p:cNvPr id="30" name="TextBox 29"/>
          <p:cNvSpPr txBox="1"/>
          <p:nvPr/>
        </p:nvSpPr>
        <p:spPr>
          <a:xfrm>
            <a:off x="1574788" y="6068725"/>
            <a:ext cx="505267" cy="200055"/>
          </a:xfrm>
          <a:prstGeom prst="rect">
            <a:avLst/>
          </a:prstGeom>
          <a:noFill/>
        </p:spPr>
        <p:txBody>
          <a:bodyPr wrap="none" rtlCol="0">
            <a:spAutoFit/>
          </a:bodyPr>
          <a:lstStyle/>
          <a:p>
            <a:r>
              <a:rPr lang="en-GB" sz="700" b="1" dirty="0" smtClean="0"/>
              <a:t>11/15</a:t>
            </a:r>
            <a:endParaRPr lang="en-GB" sz="700" b="1" dirty="0"/>
          </a:p>
        </p:txBody>
      </p:sp>
      <p:sp>
        <p:nvSpPr>
          <p:cNvPr id="31" name="TextBox 30"/>
          <p:cNvSpPr txBox="1"/>
          <p:nvPr/>
        </p:nvSpPr>
        <p:spPr>
          <a:xfrm>
            <a:off x="2129469" y="6068725"/>
            <a:ext cx="505267" cy="200055"/>
          </a:xfrm>
          <a:prstGeom prst="rect">
            <a:avLst/>
          </a:prstGeom>
          <a:noFill/>
        </p:spPr>
        <p:txBody>
          <a:bodyPr wrap="none" rtlCol="0">
            <a:spAutoFit/>
          </a:bodyPr>
          <a:lstStyle/>
          <a:p>
            <a:r>
              <a:rPr lang="en-GB" sz="700" b="1" dirty="0" smtClean="0"/>
              <a:t>12/15</a:t>
            </a:r>
            <a:endParaRPr lang="en-GB" sz="700" b="1" dirty="0"/>
          </a:p>
        </p:txBody>
      </p:sp>
      <p:sp>
        <p:nvSpPr>
          <p:cNvPr id="32" name="TextBox 31"/>
          <p:cNvSpPr txBox="1"/>
          <p:nvPr/>
        </p:nvSpPr>
        <p:spPr>
          <a:xfrm>
            <a:off x="2676262" y="6068725"/>
            <a:ext cx="505267" cy="200055"/>
          </a:xfrm>
          <a:prstGeom prst="rect">
            <a:avLst/>
          </a:prstGeom>
          <a:noFill/>
        </p:spPr>
        <p:txBody>
          <a:bodyPr wrap="none" rtlCol="0">
            <a:spAutoFit/>
          </a:bodyPr>
          <a:lstStyle/>
          <a:p>
            <a:r>
              <a:rPr lang="en-GB" sz="700" b="1" dirty="0" smtClean="0"/>
              <a:t>01/16</a:t>
            </a:r>
            <a:endParaRPr lang="en-GB" sz="700" b="1" dirty="0"/>
          </a:p>
        </p:txBody>
      </p:sp>
      <p:sp>
        <p:nvSpPr>
          <p:cNvPr id="33" name="TextBox 32"/>
          <p:cNvSpPr txBox="1"/>
          <p:nvPr/>
        </p:nvSpPr>
        <p:spPr>
          <a:xfrm>
            <a:off x="3223055" y="6068725"/>
            <a:ext cx="505267" cy="200055"/>
          </a:xfrm>
          <a:prstGeom prst="rect">
            <a:avLst/>
          </a:prstGeom>
          <a:noFill/>
        </p:spPr>
        <p:txBody>
          <a:bodyPr wrap="none" rtlCol="0">
            <a:spAutoFit/>
          </a:bodyPr>
          <a:lstStyle/>
          <a:p>
            <a:r>
              <a:rPr lang="en-GB" sz="700" b="1" dirty="0" smtClean="0"/>
              <a:t>02/16</a:t>
            </a:r>
            <a:endParaRPr lang="en-GB" sz="700" b="1" dirty="0"/>
          </a:p>
        </p:txBody>
      </p:sp>
      <p:sp>
        <p:nvSpPr>
          <p:cNvPr id="34" name="TextBox 33"/>
          <p:cNvSpPr txBox="1"/>
          <p:nvPr/>
        </p:nvSpPr>
        <p:spPr>
          <a:xfrm>
            <a:off x="3727609" y="6068725"/>
            <a:ext cx="505267" cy="200055"/>
          </a:xfrm>
          <a:prstGeom prst="rect">
            <a:avLst/>
          </a:prstGeom>
          <a:noFill/>
        </p:spPr>
        <p:txBody>
          <a:bodyPr wrap="none" rtlCol="0">
            <a:spAutoFit/>
          </a:bodyPr>
          <a:lstStyle/>
          <a:p>
            <a:r>
              <a:rPr lang="en-GB" sz="700" b="1" dirty="0" smtClean="0"/>
              <a:t>03/16</a:t>
            </a:r>
            <a:endParaRPr lang="en-GB" sz="700" b="1" dirty="0"/>
          </a:p>
        </p:txBody>
      </p:sp>
      <p:sp>
        <p:nvSpPr>
          <p:cNvPr id="43" name="Down Arrow 42"/>
          <p:cNvSpPr/>
          <p:nvPr/>
        </p:nvSpPr>
        <p:spPr>
          <a:xfrm>
            <a:off x="733079" y="3349995"/>
            <a:ext cx="184254" cy="1926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sp>
        <p:nvSpPr>
          <p:cNvPr id="74" name="Rounded Rectangle 73"/>
          <p:cNvSpPr/>
          <p:nvPr/>
        </p:nvSpPr>
        <p:spPr>
          <a:xfrm>
            <a:off x="225642" y="1390316"/>
            <a:ext cx="1216526" cy="18047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Assessment of Drafting Status and Discussion </a:t>
            </a:r>
            <a:endParaRPr lang="en-GB" sz="1000" b="1" dirty="0"/>
          </a:p>
        </p:txBody>
      </p:sp>
      <p:sp>
        <p:nvSpPr>
          <p:cNvPr id="75" name="Rounded Rectangle 74"/>
          <p:cNvSpPr/>
          <p:nvPr/>
        </p:nvSpPr>
        <p:spPr>
          <a:xfrm>
            <a:off x="1507027" y="1424953"/>
            <a:ext cx="1683133" cy="18180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Issue to DSIG for Review, comments and feedback</a:t>
            </a:r>
            <a:endParaRPr lang="en-GB" sz="1000" b="1" dirty="0"/>
          </a:p>
        </p:txBody>
      </p:sp>
      <p:sp>
        <p:nvSpPr>
          <p:cNvPr id="76" name="Rounded Rectangle 75"/>
          <p:cNvSpPr/>
          <p:nvPr/>
        </p:nvSpPr>
        <p:spPr>
          <a:xfrm>
            <a:off x="3362000" y="1788829"/>
            <a:ext cx="1232896" cy="791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t>Final Presentation and Formal Approval</a:t>
            </a:r>
            <a:endParaRPr lang="en-GB" sz="1000" b="1" dirty="0"/>
          </a:p>
        </p:txBody>
      </p:sp>
      <p:grpSp>
        <p:nvGrpSpPr>
          <p:cNvPr id="90" name="Group 89"/>
          <p:cNvGrpSpPr/>
          <p:nvPr/>
        </p:nvGrpSpPr>
        <p:grpSpPr>
          <a:xfrm>
            <a:off x="3833915" y="5423063"/>
            <a:ext cx="740808" cy="441996"/>
            <a:chOff x="212972" y="5395688"/>
            <a:chExt cx="740808" cy="441996"/>
          </a:xfrm>
        </p:grpSpPr>
        <p:sp>
          <p:nvSpPr>
            <p:cNvPr id="92" name="TextBox 91"/>
            <p:cNvSpPr txBox="1"/>
            <p:nvPr/>
          </p:nvSpPr>
          <p:spPr>
            <a:xfrm>
              <a:off x="212972" y="5395688"/>
              <a:ext cx="740808" cy="200055"/>
            </a:xfrm>
            <a:prstGeom prst="rect">
              <a:avLst/>
            </a:prstGeom>
            <a:noFill/>
          </p:spPr>
          <p:txBody>
            <a:bodyPr wrap="none" rtlCol="0">
              <a:spAutoFit/>
            </a:bodyPr>
            <a:lstStyle/>
            <a:p>
              <a:r>
                <a:rPr lang="en-GB" sz="700" b="1" dirty="0" smtClean="0"/>
                <a:t>WGISS#41</a:t>
              </a:r>
              <a:endParaRPr lang="en-GB" sz="700" b="1" dirty="0"/>
            </a:p>
          </p:txBody>
        </p:sp>
        <p:sp>
          <p:nvSpPr>
            <p:cNvPr id="98" name="Down Arrow 97"/>
            <p:cNvSpPr/>
            <p:nvPr/>
          </p:nvSpPr>
          <p:spPr>
            <a:xfrm>
              <a:off x="410169" y="5632342"/>
              <a:ext cx="126206" cy="205342"/>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Right Brace 2"/>
          <p:cNvSpPr/>
          <p:nvPr/>
        </p:nvSpPr>
        <p:spPr>
          <a:xfrm rot="16200000">
            <a:off x="2000875" y="4418790"/>
            <a:ext cx="499166" cy="24809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TextBox 100"/>
          <p:cNvSpPr txBox="1"/>
          <p:nvPr/>
        </p:nvSpPr>
        <p:spPr>
          <a:xfrm>
            <a:off x="2666205" y="5263977"/>
            <a:ext cx="1261245" cy="246221"/>
          </a:xfrm>
          <a:prstGeom prst="rect">
            <a:avLst/>
          </a:prstGeom>
          <a:noFill/>
        </p:spPr>
        <p:txBody>
          <a:bodyPr wrap="none" rtlCol="0">
            <a:spAutoFit/>
          </a:bodyPr>
          <a:lstStyle/>
          <a:p>
            <a:r>
              <a:rPr lang="en-GB" sz="1000" b="1" dirty="0" smtClean="0"/>
              <a:t>FINALIZATION</a:t>
            </a:r>
            <a:endParaRPr lang="en-GB" sz="1000" b="1" dirty="0"/>
          </a:p>
        </p:txBody>
      </p:sp>
      <p:sp>
        <p:nvSpPr>
          <p:cNvPr id="102" name="TextBox 101"/>
          <p:cNvSpPr txBox="1"/>
          <p:nvPr/>
        </p:nvSpPr>
        <p:spPr>
          <a:xfrm>
            <a:off x="1864539" y="5276793"/>
            <a:ext cx="787395" cy="246221"/>
          </a:xfrm>
          <a:prstGeom prst="rect">
            <a:avLst/>
          </a:prstGeom>
          <a:noFill/>
        </p:spPr>
        <p:txBody>
          <a:bodyPr wrap="none" rtlCol="0">
            <a:spAutoFit/>
          </a:bodyPr>
          <a:lstStyle/>
          <a:p>
            <a:r>
              <a:rPr lang="en-GB" sz="1000" b="1" dirty="0" smtClean="0"/>
              <a:t>REVIEW</a:t>
            </a:r>
            <a:endParaRPr lang="en-GB" sz="1000" b="1" dirty="0"/>
          </a:p>
        </p:txBody>
      </p:sp>
      <p:sp>
        <p:nvSpPr>
          <p:cNvPr id="55" name="Down Arrow 54"/>
          <p:cNvSpPr/>
          <p:nvPr/>
        </p:nvSpPr>
        <p:spPr>
          <a:xfrm>
            <a:off x="2067155" y="3353834"/>
            <a:ext cx="178901" cy="19102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58" name="Rounded Rectangle 57"/>
          <p:cNvSpPr/>
          <p:nvPr/>
        </p:nvSpPr>
        <p:spPr>
          <a:xfrm>
            <a:off x="2725352" y="3808413"/>
            <a:ext cx="917473" cy="6593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Final Issue to WGISS</a:t>
            </a:r>
            <a:endParaRPr lang="en-GB" sz="1000" b="1" dirty="0"/>
          </a:p>
        </p:txBody>
      </p:sp>
      <p:sp>
        <p:nvSpPr>
          <p:cNvPr id="59" name="Down Arrow 58"/>
          <p:cNvSpPr/>
          <p:nvPr/>
        </p:nvSpPr>
        <p:spPr>
          <a:xfrm>
            <a:off x="3129717" y="4557463"/>
            <a:ext cx="161806" cy="6303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61" name="Down Arrow 60"/>
          <p:cNvSpPr/>
          <p:nvPr/>
        </p:nvSpPr>
        <p:spPr>
          <a:xfrm>
            <a:off x="3973533" y="2672396"/>
            <a:ext cx="188870" cy="27708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63" name="TextBox 62"/>
          <p:cNvSpPr txBox="1"/>
          <p:nvPr/>
        </p:nvSpPr>
        <p:spPr>
          <a:xfrm>
            <a:off x="5223198" y="3022208"/>
            <a:ext cx="3474295" cy="778069"/>
          </a:xfrm>
          <a:prstGeom prst="rect">
            <a:avLst/>
          </a:prstGeom>
          <a:solidFill>
            <a:schemeClr val="accent6">
              <a:lumMod val="20000"/>
              <a:lumOff val="80000"/>
            </a:schemeClr>
          </a:solidFill>
        </p:spPr>
        <p:txBody>
          <a:bodyPr wrap="square" lIns="0" rIns="0" rtlCol="0">
            <a:noAutofit/>
          </a:bodyPr>
          <a:lstStyle>
            <a:defPPr>
              <a:defRPr lang="en-GB"/>
            </a:defPPr>
            <a:lvl1pPr marL="144000" indent="-136800">
              <a:buFont typeface="Arial"/>
              <a:buChar char="•"/>
              <a:defRPr sz="700" b="1" i="1"/>
            </a:lvl1pPr>
          </a:lstStyle>
          <a:p>
            <a:pPr marL="350100" indent="-342900">
              <a:buFont typeface="+mj-lt"/>
              <a:buAutoNum type="arabicPeriod"/>
            </a:pPr>
            <a:r>
              <a:rPr lang="en-GB" sz="1400" dirty="0" smtClean="0"/>
              <a:t>PID </a:t>
            </a:r>
            <a:r>
              <a:rPr lang="en-GB" sz="1400" dirty="0"/>
              <a:t>Best Practices </a:t>
            </a:r>
          </a:p>
          <a:p>
            <a:pPr marL="350100" indent="-342900">
              <a:buFont typeface="+mj-lt"/>
              <a:buAutoNum type="arabicPeriod"/>
            </a:pPr>
            <a:r>
              <a:rPr lang="en-GB" sz="1400" dirty="0"/>
              <a:t>Glossary of Acronyms and Terms</a:t>
            </a:r>
          </a:p>
          <a:p>
            <a:pPr marL="7200" indent="0">
              <a:buNone/>
            </a:pPr>
            <a:endParaRPr lang="en-GB" sz="1050" dirty="0"/>
          </a:p>
        </p:txBody>
      </p:sp>
    </p:spTree>
    <p:extLst>
      <p:ext uri="{BB962C8B-B14F-4D97-AF65-F5344CB8AC3E}">
        <p14:creationId xmlns:p14="http://schemas.microsoft.com/office/powerpoint/2010/main" val="387931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4" grpId="0" animBg="1"/>
      <p:bldP spid="75" grpId="0" animBg="1"/>
      <p:bldP spid="76" grpId="0" animBg="1"/>
      <p:bldP spid="3" grpId="0" animBg="1"/>
      <p:bldP spid="101" grpId="0"/>
      <p:bldP spid="102" grpId="0"/>
      <p:bldP spid="55" grpId="0" animBg="1"/>
      <p:bldP spid="58" grpId="0" animBg="1"/>
      <p:bldP spid="59" grpId="0" animBg="1"/>
      <p:bldP spid="6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590700" y="5920432"/>
            <a:ext cx="8509544" cy="23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374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3842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9310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4778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0246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5714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1182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850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3747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8815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4683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0151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536186" y="5424392"/>
            <a:ext cx="740808" cy="441996"/>
            <a:chOff x="212972" y="5395688"/>
            <a:chExt cx="740808" cy="441996"/>
          </a:xfrm>
        </p:grpSpPr>
        <p:sp>
          <p:nvSpPr>
            <p:cNvPr id="24" name="TextBox 23"/>
            <p:cNvSpPr txBox="1"/>
            <p:nvPr/>
          </p:nvSpPr>
          <p:spPr>
            <a:xfrm>
              <a:off x="212972" y="5395688"/>
              <a:ext cx="740808" cy="200055"/>
            </a:xfrm>
            <a:prstGeom prst="rect">
              <a:avLst/>
            </a:prstGeom>
            <a:noFill/>
          </p:spPr>
          <p:txBody>
            <a:bodyPr wrap="none" rtlCol="0">
              <a:spAutoFit/>
            </a:bodyPr>
            <a:lstStyle/>
            <a:p>
              <a:r>
                <a:rPr lang="en-GB" sz="700" b="1" dirty="0" smtClean="0"/>
                <a:t>WGISS#41</a:t>
              </a:r>
              <a:endParaRPr lang="en-GB" sz="700" b="1" dirty="0"/>
            </a:p>
          </p:txBody>
        </p:sp>
        <p:sp>
          <p:nvSpPr>
            <p:cNvPr id="26" name="Down Arrow 25"/>
            <p:cNvSpPr/>
            <p:nvPr/>
          </p:nvSpPr>
          <p:spPr>
            <a:xfrm>
              <a:off x="410169" y="5632342"/>
              <a:ext cx="126206" cy="205342"/>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9" name="TextBox 28"/>
          <p:cNvSpPr txBox="1"/>
          <p:nvPr/>
        </p:nvSpPr>
        <p:spPr>
          <a:xfrm>
            <a:off x="3817659" y="6048723"/>
            <a:ext cx="505267" cy="200055"/>
          </a:xfrm>
          <a:prstGeom prst="rect">
            <a:avLst/>
          </a:prstGeom>
          <a:noFill/>
        </p:spPr>
        <p:txBody>
          <a:bodyPr wrap="none" rtlCol="0">
            <a:spAutoFit/>
          </a:bodyPr>
          <a:lstStyle/>
          <a:p>
            <a:r>
              <a:rPr lang="en-GB" sz="700" b="1" dirty="0" smtClean="0"/>
              <a:t>09/16</a:t>
            </a:r>
            <a:endParaRPr lang="en-GB" sz="700" b="1" dirty="0"/>
          </a:p>
        </p:txBody>
      </p:sp>
      <p:sp>
        <p:nvSpPr>
          <p:cNvPr id="30" name="TextBox 29"/>
          <p:cNvSpPr txBox="1"/>
          <p:nvPr/>
        </p:nvSpPr>
        <p:spPr>
          <a:xfrm>
            <a:off x="4248676" y="6038722"/>
            <a:ext cx="505267" cy="200055"/>
          </a:xfrm>
          <a:prstGeom prst="rect">
            <a:avLst/>
          </a:prstGeom>
          <a:noFill/>
        </p:spPr>
        <p:txBody>
          <a:bodyPr wrap="none" rtlCol="0">
            <a:spAutoFit/>
          </a:bodyPr>
          <a:lstStyle/>
          <a:p>
            <a:r>
              <a:rPr lang="en-GB" sz="700" b="1" dirty="0" smtClean="0"/>
              <a:t>10/16</a:t>
            </a:r>
            <a:endParaRPr lang="en-GB" sz="700" b="1" dirty="0"/>
          </a:p>
        </p:txBody>
      </p:sp>
      <p:sp>
        <p:nvSpPr>
          <p:cNvPr id="31" name="TextBox 30"/>
          <p:cNvSpPr txBox="1"/>
          <p:nvPr/>
        </p:nvSpPr>
        <p:spPr>
          <a:xfrm>
            <a:off x="4663351" y="6028720"/>
            <a:ext cx="505267" cy="200055"/>
          </a:xfrm>
          <a:prstGeom prst="rect">
            <a:avLst/>
          </a:prstGeom>
          <a:noFill/>
        </p:spPr>
        <p:txBody>
          <a:bodyPr wrap="none" rtlCol="0">
            <a:spAutoFit/>
          </a:bodyPr>
          <a:lstStyle/>
          <a:p>
            <a:r>
              <a:rPr lang="en-GB" sz="700" b="1" dirty="0" smtClean="0"/>
              <a:t>11/16</a:t>
            </a:r>
            <a:endParaRPr lang="en-GB" sz="700" b="1" dirty="0"/>
          </a:p>
        </p:txBody>
      </p:sp>
      <p:sp>
        <p:nvSpPr>
          <p:cNvPr id="32" name="TextBox 31"/>
          <p:cNvSpPr txBox="1"/>
          <p:nvPr/>
        </p:nvSpPr>
        <p:spPr>
          <a:xfrm>
            <a:off x="2220062" y="6068725"/>
            <a:ext cx="505267" cy="200055"/>
          </a:xfrm>
          <a:prstGeom prst="rect">
            <a:avLst/>
          </a:prstGeom>
          <a:noFill/>
        </p:spPr>
        <p:txBody>
          <a:bodyPr wrap="none" rtlCol="0">
            <a:spAutoFit/>
          </a:bodyPr>
          <a:lstStyle/>
          <a:p>
            <a:r>
              <a:rPr lang="en-GB" sz="700" b="1" dirty="0" smtClean="0"/>
              <a:t>06/16</a:t>
            </a:r>
            <a:endParaRPr lang="en-GB" sz="700" b="1" dirty="0"/>
          </a:p>
        </p:txBody>
      </p:sp>
      <p:sp>
        <p:nvSpPr>
          <p:cNvPr id="33" name="TextBox 32"/>
          <p:cNvSpPr txBox="1"/>
          <p:nvPr/>
        </p:nvSpPr>
        <p:spPr>
          <a:xfrm>
            <a:off x="5636934" y="6028722"/>
            <a:ext cx="505267" cy="200055"/>
          </a:xfrm>
          <a:prstGeom prst="rect">
            <a:avLst/>
          </a:prstGeom>
          <a:noFill/>
        </p:spPr>
        <p:txBody>
          <a:bodyPr wrap="none" rtlCol="0">
            <a:spAutoFit/>
          </a:bodyPr>
          <a:lstStyle/>
          <a:p>
            <a:r>
              <a:rPr lang="en-GB" sz="700" b="1" dirty="0" smtClean="0"/>
              <a:t>01/17</a:t>
            </a:r>
            <a:endParaRPr lang="en-GB" sz="700" b="1" dirty="0"/>
          </a:p>
        </p:txBody>
      </p:sp>
      <p:sp>
        <p:nvSpPr>
          <p:cNvPr id="34" name="TextBox 33"/>
          <p:cNvSpPr txBox="1"/>
          <p:nvPr/>
        </p:nvSpPr>
        <p:spPr>
          <a:xfrm>
            <a:off x="6201612" y="6038723"/>
            <a:ext cx="505267" cy="200055"/>
          </a:xfrm>
          <a:prstGeom prst="rect">
            <a:avLst/>
          </a:prstGeom>
          <a:noFill/>
        </p:spPr>
        <p:txBody>
          <a:bodyPr wrap="none" rtlCol="0">
            <a:spAutoFit/>
          </a:bodyPr>
          <a:lstStyle/>
          <a:p>
            <a:r>
              <a:rPr lang="en-GB" sz="700" b="1" dirty="0" smtClean="0"/>
              <a:t>02/17</a:t>
            </a:r>
            <a:endParaRPr lang="en-GB" sz="700" b="1" dirty="0"/>
          </a:p>
        </p:txBody>
      </p:sp>
      <p:sp>
        <p:nvSpPr>
          <p:cNvPr id="35" name="TextBox 34"/>
          <p:cNvSpPr txBox="1"/>
          <p:nvPr/>
        </p:nvSpPr>
        <p:spPr>
          <a:xfrm>
            <a:off x="6760520" y="6018720"/>
            <a:ext cx="505267" cy="200055"/>
          </a:xfrm>
          <a:prstGeom prst="rect">
            <a:avLst/>
          </a:prstGeom>
          <a:noFill/>
        </p:spPr>
        <p:txBody>
          <a:bodyPr wrap="none" rtlCol="0">
            <a:spAutoFit/>
          </a:bodyPr>
          <a:lstStyle/>
          <a:p>
            <a:r>
              <a:rPr lang="en-GB" sz="700" b="1" dirty="0" smtClean="0"/>
              <a:t>03/17</a:t>
            </a:r>
            <a:endParaRPr lang="en-GB" sz="700" b="1" dirty="0"/>
          </a:p>
        </p:txBody>
      </p:sp>
      <p:sp>
        <p:nvSpPr>
          <p:cNvPr id="36" name="TextBox 35"/>
          <p:cNvSpPr txBox="1"/>
          <p:nvPr/>
        </p:nvSpPr>
        <p:spPr>
          <a:xfrm>
            <a:off x="7342671" y="5998719"/>
            <a:ext cx="505267" cy="200055"/>
          </a:xfrm>
          <a:prstGeom prst="rect">
            <a:avLst/>
          </a:prstGeom>
          <a:noFill/>
        </p:spPr>
        <p:txBody>
          <a:bodyPr wrap="none" rtlCol="0">
            <a:spAutoFit/>
          </a:bodyPr>
          <a:lstStyle/>
          <a:p>
            <a:r>
              <a:rPr lang="en-GB" sz="700" b="1" dirty="0" smtClean="0"/>
              <a:t>04/17</a:t>
            </a:r>
            <a:endParaRPr lang="en-GB" sz="700" b="1" dirty="0"/>
          </a:p>
        </p:txBody>
      </p:sp>
      <p:sp>
        <p:nvSpPr>
          <p:cNvPr id="43" name="Down Arrow 42"/>
          <p:cNvSpPr/>
          <p:nvPr/>
        </p:nvSpPr>
        <p:spPr>
          <a:xfrm>
            <a:off x="718599" y="3278606"/>
            <a:ext cx="184254" cy="1926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cxnSp>
        <p:nvCxnSpPr>
          <p:cNvPr id="65" name="Curved Connector 64"/>
          <p:cNvCxnSpPr/>
          <p:nvPr/>
        </p:nvCxnSpPr>
        <p:spPr>
          <a:xfrm rot="16200000" flipH="1">
            <a:off x="8601336" y="5920265"/>
            <a:ext cx="260318" cy="31551"/>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67" name="Curved Connector 66"/>
          <p:cNvCxnSpPr/>
          <p:nvPr/>
        </p:nvCxnSpPr>
        <p:spPr>
          <a:xfrm rot="16200000" flipH="1">
            <a:off x="8666966" y="5930674"/>
            <a:ext cx="260318" cy="31551"/>
          </a:xfrm>
          <a:prstGeom prst="curvedConnector3">
            <a:avLst/>
          </a:prstGeom>
        </p:spPr>
        <p:style>
          <a:lnRef idx="2">
            <a:schemeClr val="accent1"/>
          </a:lnRef>
          <a:fillRef idx="0">
            <a:schemeClr val="accent1"/>
          </a:fillRef>
          <a:effectRef idx="1">
            <a:schemeClr val="accent1"/>
          </a:effectRef>
          <a:fontRef idx="minor">
            <a:schemeClr val="tx1"/>
          </a:fontRef>
        </p:style>
      </p:cxnSp>
      <p:sp>
        <p:nvSpPr>
          <p:cNvPr id="74" name="Rounded Rectangle 73"/>
          <p:cNvSpPr/>
          <p:nvPr/>
        </p:nvSpPr>
        <p:spPr>
          <a:xfrm>
            <a:off x="170000" y="1447800"/>
            <a:ext cx="1199250" cy="17924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Assessment of Drafting Status and Discussion </a:t>
            </a:r>
            <a:endParaRPr lang="en-GB" sz="1000" b="1" dirty="0"/>
          </a:p>
        </p:txBody>
      </p:sp>
      <p:sp>
        <p:nvSpPr>
          <p:cNvPr id="75" name="Rounded Rectangle 74"/>
          <p:cNvSpPr/>
          <p:nvPr/>
        </p:nvSpPr>
        <p:spPr>
          <a:xfrm>
            <a:off x="1416200" y="1447800"/>
            <a:ext cx="853110" cy="17619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Issue to DSIG for Review</a:t>
            </a:r>
            <a:endParaRPr lang="en-GB" sz="1000" b="1" dirty="0"/>
          </a:p>
        </p:txBody>
      </p:sp>
      <p:sp>
        <p:nvSpPr>
          <p:cNvPr id="76" name="Rounded Rectangle 75"/>
          <p:cNvSpPr/>
          <p:nvPr/>
        </p:nvSpPr>
        <p:spPr>
          <a:xfrm>
            <a:off x="3580293" y="1460106"/>
            <a:ext cx="1232896" cy="18001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t>Final Presentation and Formal Approval </a:t>
            </a:r>
          </a:p>
          <a:p>
            <a:pPr algn="ctr"/>
            <a:r>
              <a:rPr lang="en-GB" sz="1000" b="1" dirty="0" smtClean="0"/>
              <a:t>&amp; </a:t>
            </a:r>
            <a:r>
              <a:rPr lang="en-GB" sz="1000" b="1" i="1" dirty="0"/>
              <a:t>Assessment of </a:t>
            </a:r>
            <a:r>
              <a:rPr lang="en-GB" sz="1000" b="1" i="1" dirty="0" smtClean="0"/>
              <a:t>New Drafting </a:t>
            </a:r>
            <a:r>
              <a:rPr lang="en-GB" sz="1000" b="1" i="1" dirty="0"/>
              <a:t>Status and Discussion </a:t>
            </a:r>
            <a:endParaRPr lang="en-GB" sz="1000" b="1" dirty="0"/>
          </a:p>
          <a:p>
            <a:pPr algn="ctr"/>
            <a:endParaRPr lang="en-GB" sz="1000" b="1" dirty="0"/>
          </a:p>
        </p:txBody>
      </p:sp>
      <p:grpSp>
        <p:nvGrpSpPr>
          <p:cNvPr id="90" name="Group 89"/>
          <p:cNvGrpSpPr/>
          <p:nvPr/>
        </p:nvGrpSpPr>
        <p:grpSpPr>
          <a:xfrm>
            <a:off x="3912655" y="5408580"/>
            <a:ext cx="740808" cy="441996"/>
            <a:chOff x="292972" y="5395688"/>
            <a:chExt cx="740808" cy="441996"/>
          </a:xfrm>
        </p:grpSpPr>
        <p:sp>
          <p:nvSpPr>
            <p:cNvPr id="92" name="TextBox 91"/>
            <p:cNvSpPr txBox="1"/>
            <p:nvPr/>
          </p:nvSpPr>
          <p:spPr>
            <a:xfrm>
              <a:off x="292972" y="5395688"/>
              <a:ext cx="740808" cy="200055"/>
            </a:xfrm>
            <a:prstGeom prst="rect">
              <a:avLst/>
            </a:prstGeom>
            <a:noFill/>
          </p:spPr>
          <p:txBody>
            <a:bodyPr wrap="none" rtlCol="0">
              <a:spAutoFit/>
            </a:bodyPr>
            <a:lstStyle/>
            <a:p>
              <a:r>
                <a:rPr lang="en-GB" sz="700" b="1" dirty="0" smtClean="0"/>
                <a:t>WGISS#42</a:t>
              </a:r>
              <a:endParaRPr lang="en-GB" sz="700" b="1" dirty="0"/>
            </a:p>
          </p:txBody>
        </p:sp>
        <p:sp>
          <p:nvSpPr>
            <p:cNvPr id="98" name="Down Arrow 97"/>
            <p:cNvSpPr/>
            <p:nvPr/>
          </p:nvSpPr>
          <p:spPr>
            <a:xfrm>
              <a:off x="562569" y="5632342"/>
              <a:ext cx="126206" cy="205342"/>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Right Brace 2"/>
          <p:cNvSpPr/>
          <p:nvPr/>
        </p:nvSpPr>
        <p:spPr>
          <a:xfrm rot="16200000">
            <a:off x="2267569" y="4036301"/>
            <a:ext cx="499166" cy="324591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TextBox 100"/>
          <p:cNvSpPr txBox="1"/>
          <p:nvPr/>
        </p:nvSpPr>
        <p:spPr>
          <a:xfrm>
            <a:off x="2670902" y="5271865"/>
            <a:ext cx="1261245" cy="246221"/>
          </a:xfrm>
          <a:prstGeom prst="rect">
            <a:avLst/>
          </a:prstGeom>
          <a:noFill/>
        </p:spPr>
        <p:txBody>
          <a:bodyPr wrap="none" rtlCol="0">
            <a:spAutoFit/>
          </a:bodyPr>
          <a:lstStyle/>
          <a:p>
            <a:r>
              <a:rPr lang="en-GB" sz="1000" b="1" dirty="0" smtClean="0"/>
              <a:t>FINALIZATION</a:t>
            </a:r>
            <a:endParaRPr lang="en-GB" sz="1000" b="1" dirty="0"/>
          </a:p>
        </p:txBody>
      </p:sp>
      <p:sp>
        <p:nvSpPr>
          <p:cNvPr id="102" name="TextBox 101"/>
          <p:cNvSpPr txBox="1"/>
          <p:nvPr/>
        </p:nvSpPr>
        <p:spPr>
          <a:xfrm>
            <a:off x="1421039" y="5276793"/>
            <a:ext cx="787395" cy="246221"/>
          </a:xfrm>
          <a:prstGeom prst="rect">
            <a:avLst/>
          </a:prstGeom>
          <a:noFill/>
        </p:spPr>
        <p:txBody>
          <a:bodyPr wrap="none" rtlCol="0">
            <a:spAutoFit/>
          </a:bodyPr>
          <a:lstStyle/>
          <a:p>
            <a:r>
              <a:rPr lang="en-GB" sz="1000" b="1" dirty="0" smtClean="0"/>
              <a:t>REVIEW</a:t>
            </a:r>
            <a:endParaRPr lang="en-GB" sz="1000" b="1" dirty="0"/>
          </a:p>
        </p:txBody>
      </p:sp>
      <p:sp>
        <p:nvSpPr>
          <p:cNvPr id="55" name="Down Arrow 54"/>
          <p:cNvSpPr/>
          <p:nvPr/>
        </p:nvSpPr>
        <p:spPr>
          <a:xfrm>
            <a:off x="1741216" y="3279368"/>
            <a:ext cx="178901" cy="19102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56" name="Rounded Rectangle 55"/>
          <p:cNvSpPr/>
          <p:nvPr/>
        </p:nvSpPr>
        <p:spPr>
          <a:xfrm>
            <a:off x="2330600" y="1435113"/>
            <a:ext cx="1117600" cy="18180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Comments &amp; Feedback</a:t>
            </a:r>
            <a:endParaRPr lang="en-GB" sz="1000" b="1" dirty="0"/>
          </a:p>
        </p:txBody>
      </p:sp>
      <p:sp>
        <p:nvSpPr>
          <p:cNvPr id="57" name="Down Arrow 56"/>
          <p:cNvSpPr/>
          <p:nvPr/>
        </p:nvSpPr>
        <p:spPr>
          <a:xfrm>
            <a:off x="2707036" y="3305305"/>
            <a:ext cx="178901" cy="19102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58" name="Rounded Rectangle 57"/>
          <p:cNvSpPr/>
          <p:nvPr/>
        </p:nvSpPr>
        <p:spPr>
          <a:xfrm>
            <a:off x="3019915" y="3798790"/>
            <a:ext cx="917473" cy="6593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Final Issue to WGISS</a:t>
            </a:r>
            <a:endParaRPr lang="en-GB" sz="1000" b="1" dirty="0"/>
          </a:p>
        </p:txBody>
      </p:sp>
      <p:sp>
        <p:nvSpPr>
          <p:cNvPr id="59" name="Down Arrow 58"/>
          <p:cNvSpPr/>
          <p:nvPr/>
        </p:nvSpPr>
        <p:spPr>
          <a:xfrm>
            <a:off x="3387786" y="4565351"/>
            <a:ext cx="161806" cy="6303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61" name="Down Arrow 60"/>
          <p:cNvSpPr/>
          <p:nvPr/>
        </p:nvSpPr>
        <p:spPr>
          <a:xfrm>
            <a:off x="4133521" y="3320242"/>
            <a:ext cx="146591" cy="205880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63" name="TextBox 62"/>
          <p:cNvSpPr txBox="1"/>
          <p:nvPr/>
        </p:nvSpPr>
        <p:spPr>
          <a:xfrm>
            <a:off x="4290112" y="6237955"/>
            <a:ext cx="3100085" cy="530039"/>
          </a:xfrm>
          <a:prstGeom prst="rect">
            <a:avLst/>
          </a:prstGeom>
          <a:solidFill>
            <a:schemeClr val="accent6">
              <a:lumMod val="20000"/>
              <a:lumOff val="80000"/>
            </a:schemeClr>
          </a:solidFill>
        </p:spPr>
        <p:txBody>
          <a:bodyPr wrap="square" lIns="0" rIns="0" rtlCol="0">
            <a:noAutofit/>
          </a:bodyPr>
          <a:lstStyle>
            <a:defPPr>
              <a:defRPr lang="en-GB"/>
            </a:defPPr>
            <a:lvl1pPr marL="144000" indent="-136800">
              <a:buFont typeface="Arial"/>
              <a:buChar char="•"/>
              <a:defRPr sz="700" b="1" i="1"/>
            </a:lvl1pPr>
          </a:lstStyle>
          <a:p>
            <a:pPr marL="7200" indent="0" algn="ctr">
              <a:buNone/>
            </a:pPr>
            <a:r>
              <a:rPr lang="en-GB" sz="1400" dirty="0" smtClean="0"/>
              <a:t>Associated Knowledge Preservation</a:t>
            </a:r>
            <a:endParaRPr lang="en-GB" sz="1400" dirty="0"/>
          </a:p>
          <a:p>
            <a:pPr marL="235800" indent="-228600" algn="ctr">
              <a:buFont typeface="+mj-lt"/>
              <a:buAutoNum type="arabicPeriod"/>
            </a:pPr>
            <a:endParaRPr lang="en-GB" sz="1400" dirty="0"/>
          </a:p>
          <a:p>
            <a:pPr algn="ctr"/>
            <a:endParaRPr lang="en-GB" sz="1400" dirty="0"/>
          </a:p>
        </p:txBody>
      </p:sp>
      <p:sp>
        <p:nvSpPr>
          <p:cNvPr id="52" name="Title 1"/>
          <p:cNvSpPr txBox="1">
            <a:spLocks/>
          </p:cNvSpPr>
          <p:nvPr/>
        </p:nvSpPr>
        <p:spPr bwMode="auto">
          <a:xfrm>
            <a:off x="221474" y="195822"/>
            <a:ext cx="78764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a:lstStyle>
          <a:p>
            <a:r>
              <a:rPr lang="en-GB" sz="3200" dirty="0" smtClean="0">
                <a:latin typeface="Calibri" charset="0"/>
                <a:ea typeface="ＭＳ Ｐゴシック" charset="0"/>
                <a:cs typeface="Calibri" charset="0"/>
              </a:rPr>
              <a:t>Future documents timeline proposal</a:t>
            </a:r>
            <a:endParaRPr lang="en-GB" sz="3200" dirty="0">
              <a:latin typeface="Calibri" charset="0"/>
              <a:ea typeface="ＭＳ Ｐゴシック" charset="0"/>
              <a:cs typeface="Calibri" charset="0"/>
            </a:endParaRPr>
          </a:p>
        </p:txBody>
      </p:sp>
      <p:sp>
        <p:nvSpPr>
          <p:cNvPr id="50" name="Rounded Rectangle 49"/>
          <p:cNvSpPr/>
          <p:nvPr/>
        </p:nvSpPr>
        <p:spPr>
          <a:xfrm>
            <a:off x="4858690" y="1580199"/>
            <a:ext cx="853110" cy="16700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Issue to DSIG for Review</a:t>
            </a:r>
            <a:endParaRPr lang="en-GB" sz="1000" b="1" dirty="0"/>
          </a:p>
        </p:txBody>
      </p:sp>
      <p:sp>
        <p:nvSpPr>
          <p:cNvPr id="51" name="TextBox 50"/>
          <p:cNvSpPr txBox="1"/>
          <p:nvPr/>
        </p:nvSpPr>
        <p:spPr>
          <a:xfrm>
            <a:off x="4893529" y="5409192"/>
            <a:ext cx="787395" cy="246221"/>
          </a:xfrm>
          <a:prstGeom prst="rect">
            <a:avLst/>
          </a:prstGeom>
          <a:noFill/>
        </p:spPr>
        <p:txBody>
          <a:bodyPr wrap="none" rtlCol="0">
            <a:spAutoFit/>
          </a:bodyPr>
          <a:lstStyle/>
          <a:p>
            <a:r>
              <a:rPr lang="en-GB" sz="1000" b="1" dirty="0" smtClean="0"/>
              <a:t>REVIEW</a:t>
            </a:r>
            <a:endParaRPr lang="en-GB" sz="1000" b="1" dirty="0"/>
          </a:p>
        </p:txBody>
      </p:sp>
      <p:sp>
        <p:nvSpPr>
          <p:cNvPr id="53" name="Down Arrow 52"/>
          <p:cNvSpPr/>
          <p:nvPr/>
        </p:nvSpPr>
        <p:spPr>
          <a:xfrm>
            <a:off x="5173706" y="3340244"/>
            <a:ext cx="186437" cy="19817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54" name="Rounded Rectangle 53"/>
          <p:cNvSpPr/>
          <p:nvPr/>
        </p:nvSpPr>
        <p:spPr>
          <a:xfrm>
            <a:off x="5763090" y="1567512"/>
            <a:ext cx="1037091" cy="17027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Comments &amp; Feedback</a:t>
            </a:r>
            <a:endParaRPr lang="en-GB" sz="1000" b="1" dirty="0"/>
          </a:p>
        </p:txBody>
      </p:sp>
      <p:sp>
        <p:nvSpPr>
          <p:cNvPr id="62" name="Down Arrow 61"/>
          <p:cNvSpPr/>
          <p:nvPr/>
        </p:nvSpPr>
        <p:spPr>
          <a:xfrm>
            <a:off x="6139525" y="3360245"/>
            <a:ext cx="180643" cy="198771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64" name="Rounded Rectangle 63"/>
          <p:cNvSpPr/>
          <p:nvPr/>
        </p:nvSpPr>
        <p:spPr>
          <a:xfrm>
            <a:off x="6442406" y="3931189"/>
            <a:ext cx="827788" cy="6593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Final Issue to WGISS</a:t>
            </a:r>
            <a:endParaRPr lang="en-GB" sz="1000" b="1" dirty="0"/>
          </a:p>
        </p:txBody>
      </p:sp>
      <p:sp>
        <p:nvSpPr>
          <p:cNvPr id="66" name="Down Arrow 65"/>
          <p:cNvSpPr/>
          <p:nvPr/>
        </p:nvSpPr>
        <p:spPr>
          <a:xfrm>
            <a:off x="6800274" y="4707750"/>
            <a:ext cx="161806" cy="6303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68" name="Right Brace 67"/>
          <p:cNvSpPr/>
          <p:nvPr/>
        </p:nvSpPr>
        <p:spPr>
          <a:xfrm rot="16200000">
            <a:off x="5544257" y="4194491"/>
            <a:ext cx="458363" cy="287350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TextBox 68"/>
          <p:cNvSpPr txBox="1"/>
          <p:nvPr/>
        </p:nvSpPr>
        <p:spPr>
          <a:xfrm>
            <a:off x="607524" y="6048723"/>
            <a:ext cx="505267" cy="200055"/>
          </a:xfrm>
          <a:prstGeom prst="rect">
            <a:avLst/>
          </a:prstGeom>
          <a:noFill/>
        </p:spPr>
        <p:txBody>
          <a:bodyPr wrap="none" rtlCol="0">
            <a:spAutoFit/>
          </a:bodyPr>
          <a:lstStyle/>
          <a:p>
            <a:r>
              <a:rPr lang="en-GB" sz="700" b="1" dirty="0" smtClean="0"/>
              <a:t>03/16</a:t>
            </a:r>
            <a:endParaRPr lang="en-GB" sz="700" b="1" dirty="0"/>
          </a:p>
        </p:txBody>
      </p:sp>
      <p:sp>
        <p:nvSpPr>
          <p:cNvPr id="70" name="TextBox 69"/>
          <p:cNvSpPr txBox="1"/>
          <p:nvPr/>
        </p:nvSpPr>
        <p:spPr>
          <a:xfrm>
            <a:off x="1096427" y="6058724"/>
            <a:ext cx="505267" cy="200055"/>
          </a:xfrm>
          <a:prstGeom prst="rect">
            <a:avLst/>
          </a:prstGeom>
          <a:noFill/>
        </p:spPr>
        <p:txBody>
          <a:bodyPr wrap="none" rtlCol="0">
            <a:spAutoFit/>
          </a:bodyPr>
          <a:lstStyle/>
          <a:p>
            <a:r>
              <a:rPr lang="en-GB" sz="700" b="1" dirty="0" smtClean="0"/>
              <a:t>04/16</a:t>
            </a:r>
            <a:endParaRPr lang="en-GB" sz="700" b="1" dirty="0"/>
          </a:p>
        </p:txBody>
      </p:sp>
      <p:sp>
        <p:nvSpPr>
          <p:cNvPr id="71" name="TextBox 70"/>
          <p:cNvSpPr txBox="1"/>
          <p:nvPr/>
        </p:nvSpPr>
        <p:spPr>
          <a:xfrm>
            <a:off x="1673219" y="6068724"/>
            <a:ext cx="505267" cy="200055"/>
          </a:xfrm>
          <a:prstGeom prst="rect">
            <a:avLst/>
          </a:prstGeom>
          <a:noFill/>
        </p:spPr>
        <p:txBody>
          <a:bodyPr wrap="none" rtlCol="0">
            <a:spAutoFit/>
          </a:bodyPr>
          <a:lstStyle/>
          <a:p>
            <a:r>
              <a:rPr lang="en-GB" sz="700" b="1" dirty="0" smtClean="0"/>
              <a:t>05/16</a:t>
            </a:r>
            <a:endParaRPr lang="en-GB" sz="700" b="1" dirty="0"/>
          </a:p>
        </p:txBody>
      </p:sp>
      <p:cxnSp>
        <p:nvCxnSpPr>
          <p:cNvPr id="72" name="Straight Connector 71"/>
          <p:cNvCxnSpPr/>
          <p:nvPr/>
        </p:nvCxnSpPr>
        <p:spPr>
          <a:xfrm>
            <a:off x="4937153" y="5954494"/>
            <a:ext cx="2982" cy="105948"/>
          </a:xfrm>
          <a:prstGeom prst="line">
            <a:avLst/>
          </a:prstGeom>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2732471" y="6061113"/>
            <a:ext cx="505267" cy="200055"/>
          </a:xfrm>
          <a:prstGeom prst="rect">
            <a:avLst/>
          </a:prstGeom>
          <a:noFill/>
        </p:spPr>
        <p:txBody>
          <a:bodyPr wrap="none" rtlCol="0">
            <a:spAutoFit/>
          </a:bodyPr>
          <a:lstStyle/>
          <a:p>
            <a:r>
              <a:rPr lang="en-GB" sz="700" b="1" dirty="0" smtClean="0"/>
              <a:t>07/16</a:t>
            </a:r>
            <a:endParaRPr lang="en-GB" sz="700" b="1" dirty="0"/>
          </a:p>
        </p:txBody>
      </p:sp>
      <p:sp>
        <p:nvSpPr>
          <p:cNvPr id="77" name="TextBox 76"/>
          <p:cNvSpPr txBox="1"/>
          <p:nvPr/>
        </p:nvSpPr>
        <p:spPr>
          <a:xfrm>
            <a:off x="3312488" y="6061112"/>
            <a:ext cx="505267" cy="200055"/>
          </a:xfrm>
          <a:prstGeom prst="rect">
            <a:avLst/>
          </a:prstGeom>
          <a:noFill/>
        </p:spPr>
        <p:txBody>
          <a:bodyPr wrap="none" rtlCol="0">
            <a:spAutoFit/>
          </a:bodyPr>
          <a:lstStyle/>
          <a:p>
            <a:r>
              <a:rPr lang="en-GB" sz="700" b="1" dirty="0" smtClean="0"/>
              <a:t>08/16</a:t>
            </a:r>
            <a:endParaRPr lang="en-GB" sz="700" b="1" dirty="0"/>
          </a:p>
        </p:txBody>
      </p:sp>
      <p:sp>
        <p:nvSpPr>
          <p:cNvPr id="78" name="TextBox 77"/>
          <p:cNvSpPr txBox="1"/>
          <p:nvPr/>
        </p:nvSpPr>
        <p:spPr>
          <a:xfrm>
            <a:off x="5085758" y="6021108"/>
            <a:ext cx="505267" cy="200055"/>
          </a:xfrm>
          <a:prstGeom prst="rect">
            <a:avLst/>
          </a:prstGeom>
          <a:noFill/>
        </p:spPr>
        <p:txBody>
          <a:bodyPr wrap="none" rtlCol="0">
            <a:spAutoFit/>
          </a:bodyPr>
          <a:lstStyle/>
          <a:p>
            <a:r>
              <a:rPr lang="en-GB" sz="700" b="1" dirty="0" smtClean="0"/>
              <a:t>12/16</a:t>
            </a:r>
            <a:endParaRPr lang="en-GB" sz="700" b="1" dirty="0"/>
          </a:p>
        </p:txBody>
      </p:sp>
      <p:sp>
        <p:nvSpPr>
          <p:cNvPr id="79" name="TextBox 78"/>
          <p:cNvSpPr txBox="1"/>
          <p:nvPr/>
        </p:nvSpPr>
        <p:spPr>
          <a:xfrm>
            <a:off x="7005136" y="5440969"/>
            <a:ext cx="740808" cy="200055"/>
          </a:xfrm>
          <a:prstGeom prst="rect">
            <a:avLst/>
          </a:prstGeom>
          <a:noFill/>
        </p:spPr>
        <p:txBody>
          <a:bodyPr wrap="none" rtlCol="0">
            <a:spAutoFit/>
          </a:bodyPr>
          <a:lstStyle/>
          <a:p>
            <a:r>
              <a:rPr lang="en-GB" sz="700" b="1" dirty="0" smtClean="0"/>
              <a:t>WGISS#43</a:t>
            </a:r>
            <a:endParaRPr lang="en-GB" sz="700" b="1" dirty="0"/>
          </a:p>
        </p:txBody>
      </p:sp>
      <p:sp>
        <p:nvSpPr>
          <p:cNvPr id="82" name="Down Arrow 81"/>
          <p:cNvSpPr/>
          <p:nvPr/>
        </p:nvSpPr>
        <p:spPr>
          <a:xfrm>
            <a:off x="7294733" y="5677624"/>
            <a:ext cx="126206" cy="205342"/>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3" name="Straight Connector 82"/>
          <p:cNvCxnSpPr/>
          <p:nvPr/>
        </p:nvCxnSpPr>
        <p:spPr>
          <a:xfrm>
            <a:off x="7557580" y="5944494"/>
            <a:ext cx="0" cy="102550"/>
          </a:xfrm>
          <a:prstGeom prst="line">
            <a:avLst/>
          </a:prstGeom>
        </p:spPr>
        <p:style>
          <a:lnRef idx="2">
            <a:schemeClr val="accent1"/>
          </a:lnRef>
          <a:fillRef idx="0">
            <a:schemeClr val="accent1"/>
          </a:fillRef>
          <a:effectRef idx="1">
            <a:schemeClr val="accent1"/>
          </a:effectRef>
          <a:fontRef idx="minor">
            <a:schemeClr val="tx1"/>
          </a:fontRef>
        </p:style>
      </p:cxnSp>
      <p:sp>
        <p:nvSpPr>
          <p:cNvPr id="84" name="Rounded Rectangle 83"/>
          <p:cNvSpPr/>
          <p:nvPr/>
        </p:nvSpPr>
        <p:spPr>
          <a:xfrm>
            <a:off x="6862780" y="1552502"/>
            <a:ext cx="1217435" cy="18001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t>Final Presentation and Formal Approval </a:t>
            </a:r>
          </a:p>
        </p:txBody>
      </p:sp>
      <p:sp>
        <p:nvSpPr>
          <p:cNvPr id="85" name="Down Arrow 84"/>
          <p:cNvSpPr/>
          <p:nvPr/>
        </p:nvSpPr>
        <p:spPr>
          <a:xfrm>
            <a:off x="7376007" y="3400247"/>
            <a:ext cx="134195" cy="19511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86" name="TextBox 85"/>
          <p:cNvSpPr txBox="1"/>
          <p:nvPr/>
        </p:nvSpPr>
        <p:spPr>
          <a:xfrm>
            <a:off x="797036" y="6260456"/>
            <a:ext cx="3383074" cy="469924"/>
          </a:xfrm>
          <a:prstGeom prst="rect">
            <a:avLst/>
          </a:prstGeom>
          <a:solidFill>
            <a:schemeClr val="accent6">
              <a:lumMod val="20000"/>
              <a:lumOff val="80000"/>
            </a:schemeClr>
          </a:solidFill>
        </p:spPr>
        <p:txBody>
          <a:bodyPr wrap="square" lIns="0" rIns="0" rtlCol="0">
            <a:noAutofit/>
          </a:bodyPr>
          <a:lstStyle>
            <a:defPPr>
              <a:defRPr lang="en-GB"/>
            </a:defPPr>
            <a:lvl1pPr marL="144000" indent="-136800">
              <a:buFont typeface="Arial"/>
              <a:buChar char="•"/>
              <a:defRPr sz="700" b="1" i="1"/>
            </a:lvl1pPr>
          </a:lstStyle>
          <a:p>
            <a:pPr marL="7200" indent="0" algn="ctr">
              <a:buNone/>
            </a:pPr>
            <a:r>
              <a:rPr lang="en-GB" sz="1400" dirty="0" smtClean="0"/>
              <a:t>Data Purge Alert White Paper</a:t>
            </a:r>
            <a:endParaRPr lang="en-GB" sz="1400" dirty="0"/>
          </a:p>
          <a:p>
            <a:pPr marL="235800" indent="-228600" algn="ctr">
              <a:buFont typeface="+mj-lt"/>
              <a:buAutoNum type="arabicPeriod"/>
            </a:pPr>
            <a:endParaRPr lang="en-GB" sz="1400" dirty="0"/>
          </a:p>
          <a:p>
            <a:pPr algn="ctr"/>
            <a:endParaRPr lang="en-GB" sz="1400" dirty="0"/>
          </a:p>
        </p:txBody>
      </p:sp>
    </p:spTree>
    <p:extLst>
      <p:ext uri="{BB962C8B-B14F-4D97-AF65-F5344CB8AC3E}">
        <p14:creationId xmlns:p14="http://schemas.microsoft.com/office/powerpoint/2010/main" val="1608080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4" grpId="0" animBg="1"/>
      <p:bldP spid="75" grpId="0" animBg="1"/>
      <p:bldP spid="76" grpId="0" animBg="1"/>
      <p:bldP spid="3" grpId="0" animBg="1"/>
      <p:bldP spid="101" grpId="0"/>
      <p:bldP spid="102" grpId="0"/>
      <p:bldP spid="55" grpId="0" animBg="1"/>
      <p:bldP spid="56" grpId="0" animBg="1"/>
      <p:bldP spid="57" grpId="0" animBg="1"/>
      <p:bldP spid="58" grpId="0" animBg="1"/>
      <p:bldP spid="59" grpId="0" animBg="1"/>
      <p:bldP spid="61" grpId="0" animBg="1"/>
      <p:bldP spid="50" grpId="0" animBg="1"/>
      <p:bldP spid="51" grpId="0"/>
      <p:bldP spid="53" grpId="0" animBg="1"/>
      <p:bldP spid="54" grpId="0" animBg="1"/>
      <p:bldP spid="62" grpId="0" animBg="1"/>
      <p:bldP spid="64" grpId="0" animBg="1"/>
      <p:bldP spid="66" grpId="0" animBg="1"/>
      <p:bldP spid="68" grpId="0" animBg="1"/>
      <p:bldP spid="84" grpId="0" animBg="1"/>
      <p:bldP spid="8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87724" y="77620"/>
            <a:ext cx="7342188" cy="1077218"/>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charset="0"/>
                <a:ea typeface="MS PGothic" charset="0"/>
              </a:rPr>
              <a:t>Document Management Table</a:t>
            </a:r>
            <a:br>
              <a:rPr lang="en-US" sz="3200" dirty="0">
                <a:latin typeface="Calibri" charset="0"/>
                <a:ea typeface="MS PGothic" charset="0"/>
              </a:rPr>
            </a:br>
            <a:r>
              <a:rPr lang="en-US" sz="3200" dirty="0">
                <a:latin typeface="Calibri" charset="0"/>
                <a:ea typeface="MS PGothic"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2019587553"/>
              </p:ext>
            </p:extLst>
          </p:nvPr>
        </p:nvGraphicFramePr>
        <p:xfrm>
          <a:off x="258907" y="1333173"/>
          <a:ext cx="8424862" cy="4544863"/>
        </p:xfrm>
        <a:graphic>
          <a:graphicData uri="http://schemas.openxmlformats.org/drawingml/2006/table">
            <a:tbl>
              <a:tblPr/>
              <a:tblGrid>
                <a:gridCol w="1800225"/>
                <a:gridCol w="1079500"/>
                <a:gridCol w="865187"/>
                <a:gridCol w="1366838"/>
                <a:gridCol w="576262"/>
                <a:gridCol w="720725"/>
                <a:gridCol w="1295400"/>
                <a:gridCol w="720725"/>
              </a:tblGrid>
              <a:tr h="3286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Document name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0C991"/>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Custodian</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3A7"/>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Document ID</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0C991"/>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File name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3A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Current version</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0C99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Date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3A7"/>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Status</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0C99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Planned release date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3A7"/>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EO </a:t>
                      </a:r>
                      <a:r>
                        <a:rPr kumimoji="0" lang="en-US" sz="1000" b="1" i="0" u="none" strike="noStrike" cap="none" normalizeH="0" baseline="0" dirty="0">
                          <a:ln>
                            <a:noFill/>
                          </a:ln>
                          <a:solidFill>
                            <a:srgbClr val="000000"/>
                          </a:solidFill>
                          <a:effectLst/>
                          <a:latin typeface="Calibri" charset="0"/>
                          <a:ea typeface="MS PGothic" charset="0"/>
                          <a:cs typeface="MS PGothic" charset="0"/>
                        </a:rPr>
                        <a:t>Data Preservation Cooperative </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Framework (DSIG Plan)</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M. Albani, </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ESA</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None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Presentations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Updated at each WGISS meeting</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Q1/2016</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Preservation Workflow</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I. Maggio,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CEOS/WGISS/DSIG/PW</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Preservation </a:t>
                      </a: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Workflow</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1.0</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03/2015</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APPROVED</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64611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EO Data Stewardship </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Glossary</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I. Maggio,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CEOS/WGISS/DSIG</a:t>
                      </a: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/GLOS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EO-</a:t>
                      </a:r>
                      <a:r>
                        <a:rPr kumimoji="0" lang="en-US" sz="1000" b="0" i="0" u="none" strike="noStrike" cap="none" normalizeH="0" baseline="0" dirty="0" err="1" smtClean="0">
                          <a:ln>
                            <a:noFill/>
                          </a:ln>
                          <a:solidFill>
                            <a:srgbClr val="000000"/>
                          </a:solidFill>
                          <a:effectLst/>
                          <a:latin typeface="Calibri" charset="0"/>
                          <a:ea typeface="MS PGothic" charset="0"/>
                          <a:cs typeface="MS PGothic" charset="0"/>
                        </a:rPr>
                        <a:t>DataStewardshipGlossary</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1.1</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09/2015</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Under </a:t>
                      </a: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approval CEOS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Q1/2016</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charset="0"/>
                          <a:ea typeface="MS PGothic" charset="0"/>
                          <a:cs typeface="MS PGothic" charset="0"/>
                        </a:rPr>
                        <a:t>EO Data </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Preservation Guidelines</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M. </a:t>
                      </a:r>
                      <a:r>
                        <a:rPr kumimoji="0" lang="en-US" sz="1000" b="1" i="0" u="none" strike="noStrike" cap="none" normalizeH="0" baseline="0" dirty="0" err="1" smtClean="0">
                          <a:ln>
                            <a:noFill/>
                          </a:ln>
                          <a:solidFill>
                            <a:srgbClr val="000000"/>
                          </a:solidFill>
                          <a:effectLst/>
                          <a:latin typeface="Calibri" charset="0"/>
                          <a:ea typeface="MS PGothic" charset="0"/>
                          <a:cs typeface="MS PGothic" charset="0"/>
                        </a:rPr>
                        <a:t>Albani</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 ESA</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CEOS/WGISS/DSIG/EODPG </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EO Data Preservation Guidelines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libri" charset="0"/>
                          <a:ea typeface="MS PGothic" charset="0"/>
                          <a:cs typeface="MS PGothic" charset="0"/>
                        </a:rPr>
                        <a:t>1.1</a:t>
                      </a:r>
                      <a:endParaRPr kumimoji="0" lang="en-US" sz="1000" b="0" i="0" u="none" strike="noStrike" kern="1200" cap="none" spc="0" normalizeH="0" baseline="0" noProof="0" dirty="0">
                        <a:ln>
                          <a:noFill/>
                        </a:ln>
                        <a:solidFill>
                          <a:srgbClr val="000000"/>
                        </a:solidFill>
                        <a:effectLst/>
                        <a:uLnTx/>
                        <a:uFillTx/>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r>
                        <a:rPr lang="en-US" sz="1000" dirty="0" smtClean="0">
                          <a:latin typeface="Calibri"/>
                          <a:cs typeface="Calibri"/>
                        </a:rPr>
                        <a:t>    09/2015</a:t>
                      </a:r>
                      <a:endParaRPr lang="en-US" sz="1000" dirty="0">
                        <a:latin typeface="Calibri"/>
                        <a:cs typeface="Calibri"/>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APPROVED</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Calibri" charset="0"/>
                        <a:ea typeface="MS PGothic" charset="0"/>
                        <a:cs typeface="MS PGothic" charset="0"/>
                      </a:endParaRPr>
                    </a:p>
                    <a:p>
                      <a:pPr marL="0" marR="0" lvl="0" indent="0" algn="ctr" defTabSz="457200" rtl="0" eaLnBrk="1" fontAlgn="b"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Calibri" charset="0"/>
                        <a:ea typeface="MS PGothic" charset="0"/>
                        <a:cs typeface="MS PGothic" charset="0"/>
                      </a:endParaRPr>
                    </a:p>
                    <a:p>
                      <a:r>
                        <a:rPr lang="en-US" sz="1000" dirty="0" smtClean="0">
                          <a:latin typeface="Calibri"/>
                          <a:cs typeface="Calibri"/>
                        </a:rPr>
                        <a:t>     </a:t>
                      </a:r>
                      <a:endParaRPr lang="en-US" sz="1000" dirty="0">
                        <a:latin typeface="Calibri"/>
                        <a:cs typeface="Calibri"/>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666749">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EO Data Set Consolidation Process</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R. </a:t>
                      </a:r>
                      <a:r>
                        <a:rPr kumimoji="0" lang="en-US" sz="1000" b="1" i="0" u="none" strike="noStrike" cap="none" normalizeH="0" baseline="0" dirty="0" err="1">
                          <a:ln>
                            <a:noFill/>
                          </a:ln>
                          <a:solidFill>
                            <a:srgbClr val="000000"/>
                          </a:solidFill>
                          <a:effectLst/>
                          <a:latin typeface="Calibri" charset="0"/>
                          <a:ea typeface="MS PGothic" charset="0"/>
                          <a:cs typeface="MS PGothic" charset="0"/>
                        </a:rPr>
                        <a:t>Cosac</a:t>
                      </a:r>
                      <a:r>
                        <a:rPr kumimoji="0" lang="en-US" sz="1000" b="1" i="0" u="none" strike="noStrike" cap="none" normalizeH="0" baseline="0" dirty="0">
                          <a:ln>
                            <a:noFill/>
                          </a:ln>
                          <a:solidFill>
                            <a:srgbClr val="000000"/>
                          </a:solidFill>
                          <a:effectLst/>
                          <a:latin typeface="Calibri" charset="0"/>
                          <a:ea typeface="MS PGothic" charset="0"/>
                          <a:cs typeface="MS PGothic" charset="0"/>
                        </a:rPr>
                        <a:t>,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CEOS/WGISS/DSIG/GEODSCP</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Generic Earth Observation Data Set Consolidation Process </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1.0</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03/2015</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APPROVED</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Preserved Data Set Content</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R. Leone,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CEOS/WGISS/DSIG/EOPDSC </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EO Preserved Data Set Content</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1.0</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09/2015</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APPROVED</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Persistent Identifiers Best Practice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T. Christensen, DLR</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CEOS/WGISS/ DSIG/PIDBP</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CEOS Persistent Identifier Best </a:t>
                      </a: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Practices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1.1</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01/2016</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Under approval CEOS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Q1/2016</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3286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Data </a:t>
                      </a:r>
                      <a:r>
                        <a:rPr kumimoji="0" lang="en-US" sz="1000" b="1" i="0" u="none" strike="noStrike" cap="none" normalizeH="0" baseline="0" dirty="0">
                          <a:ln>
                            <a:noFill/>
                          </a:ln>
                          <a:solidFill>
                            <a:srgbClr val="000000"/>
                          </a:solidFill>
                          <a:effectLst/>
                          <a:latin typeface="Calibri" charset="0"/>
                          <a:ea typeface="MS PGothic" charset="0"/>
                          <a:cs typeface="MS PGothic" charset="0"/>
                        </a:rPr>
                        <a:t>Purge </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Alert</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M. </a:t>
                      </a:r>
                      <a:r>
                        <a:rPr kumimoji="0" lang="en-US" sz="1000" b="1" i="0" u="none" strike="noStrike" cap="none" normalizeH="0" baseline="0" dirty="0" err="1">
                          <a:ln>
                            <a:noFill/>
                          </a:ln>
                          <a:solidFill>
                            <a:srgbClr val="000000"/>
                          </a:solidFill>
                          <a:effectLst/>
                          <a:latin typeface="Calibri" charset="0"/>
                          <a:ea typeface="MS PGothic" charset="0"/>
                          <a:cs typeface="MS PGothic" charset="0"/>
                        </a:rPr>
                        <a:t>Albani</a:t>
                      </a:r>
                      <a:r>
                        <a:rPr kumimoji="0" lang="en-US" sz="1000" b="1" i="0" u="none" strike="noStrike" cap="none" normalizeH="0" baseline="0" dirty="0">
                          <a:ln>
                            <a:noFill/>
                          </a:ln>
                          <a:solidFill>
                            <a:srgbClr val="000000"/>
                          </a:solidFill>
                          <a:effectLst/>
                          <a:latin typeface="Calibri" charset="0"/>
                          <a:ea typeface="MS PGothic" charset="0"/>
                          <a:cs typeface="MS PGothic" charset="0"/>
                        </a:rPr>
                        <a:t>,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CEOS/WGISS/DSIG/DPA</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Presentation; to be published on WGISS web site. White paper</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de-DE" sz="1000" b="0" i="0" u="none" strike="noStrike" cap="none" normalizeH="0" baseline="0" dirty="0" smtClean="0">
                          <a:ln>
                            <a:noFill/>
                          </a:ln>
                          <a:solidFill>
                            <a:srgbClr val="000000"/>
                          </a:solidFill>
                          <a:effectLst/>
                          <a:latin typeface="Calibri" charset="0"/>
                          <a:ea typeface="MS PGothic" charset="0"/>
                          <a:cs typeface="MS PGothic" charset="0"/>
                        </a:rPr>
                        <a:t>0.1</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n/a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Update ongoing</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Q1/2016</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bl>
          </a:graphicData>
        </a:graphic>
      </p:graphicFrame>
    </p:spTree>
    <p:extLst>
      <p:ext uri="{BB962C8B-B14F-4D97-AF65-F5344CB8AC3E}">
        <p14:creationId xmlns:p14="http://schemas.microsoft.com/office/powerpoint/2010/main" val="845485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lgn="ctr">
              <a:buNone/>
            </a:pPr>
            <a:endParaRPr lang="en-US" sz="3600" b="1" dirty="0"/>
          </a:p>
          <a:p>
            <a:pPr marL="0" lvl="1" indent="0" algn="ctr">
              <a:buNone/>
            </a:pPr>
            <a:r>
              <a:rPr lang="en-US" sz="3600" b="1" dirty="0" smtClean="0"/>
              <a:t>Thanks you for your attention !!!</a:t>
            </a:r>
          </a:p>
          <a:p>
            <a:pPr marL="0" lvl="1" indent="0" algn="ctr">
              <a:buNone/>
            </a:pPr>
            <a:endParaRPr lang="en-US" sz="3600" b="1" dirty="0"/>
          </a:p>
        </p:txBody>
      </p:sp>
      <p:sp>
        <p:nvSpPr>
          <p:cNvPr id="4" name="Footer Placeholder 3"/>
          <p:cNvSpPr>
            <a:spLocks noGrp="1"/>
          </p:cNvSpPr>
          <p:nvPr>
            <p:ph type="ftr" sz="quarter" idx="10"/>
          </p:nvPr>
        </p:nvSpPr>
        <p:spPr>
          <a:xfrm>
            <a:off x="715963" y="6372996"/>
            <a:ext cx="6526212" cy="231775"/>
          </a:xfrm>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28104176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7" name="Straight Arrow Connector 46"/>
          <p:cNvCxnSpPr>
            <a:cxnSpLocks noChangeShapeType="1"/>
            <a:stCxn id="3" idx="1"/>
          </p:cNvCxnSpPr>
          <p:nvPr/>
        </p:nvCxnSpPr>
        <p:spPr bwMode="auto">
          <a:xfrm flipH="1" flipV="1">
            <a:off x="1698949" y="4039990"/>
            <a:ext cx="1864939" cy="1078"/>
          </a:xfrm>
          <a:prstGeom prst="straightConnector1">
            <a:avLst/>
          </a:prstGeom>
          <a:noFill/>
          <a:ln w="38100">
            <a:solidFill>
              <a:schemeClr val="bg2"/>
            </a:solidFill>
            <a:round/>
            <a:headEnd type="arrow" w="med" len="me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4338" name="Title 1"/>
          <p:cNvSpPr>
            <a:spLocks noGrp="1"/>
          </p:cNvSpPr>
          <p:nvPr>
            <p:ph type="title"/>
          </p:nvPr>
        </p:nvSpPr>
        <p:spPr>
          <a:xfrm>
            <a:off x="323850" y="-47482"/>
            <a:ext cx="7550150" cy="1077218"/>
          </a:xfrm>
        </p:spPr>
        <p:txBody>
          <a:bodyPr/>
          <a:lstStyle/>
          <a:p>
            <a:r>
              <a:rPr lang="en-GB" sz="3200" dirty="0">
                <a:latin typeface="Calibri" charset="0"/>
                <a:ea typeface="ＭＳ Ｐゴシック" charset="0"/>
                <a:cs typeface="Calibri" charset="0"/>
              </a:rPr>
              <a:t>Data Stewardship Best Practices/Guidelines </a:t>
            </a:r>
            <a:r>
              <a:rPr lang="en-GB" sz="3200" dirty="0" smtClean="0">
                <a:latin typeface="Calibri" charset="0"/>
                <a:ea typeface="ＭＳ Ｐゴシック" charset="0"/>
                <a:cs typeface="Calibri" charset="0"/>
              </a:rPr>
              <a:t>Drafting/Approval Cycle</a:t>
            </a:r>
            <a:endParaRPr lang="en-GB" sz="3200" dirty="0">
              <a:latin typeface="Calibri" charset="0"/>
              <a:ea typeface="ＭＳ Ｐゴシック" charset="0"/>
              <a:cs typeface="Calibri" charset="0"/>
            </a:endParaRPr>
          </a:p>
        </p:txBody>
      </p:sp>
      <p:sp>
        <p:nvSpPr>
          <p:cNvPr id="3" name="TextBox 2"/>
          <p:cNvSpPr txBox="1"/>
          <p:nvPr/>
        </p:nvSpPr>
        <p:spPr>
          <a:xfrm>
            <a:off x="3563888" y="3573016"/>
            <a:ext cx="1440159" cy="936104"/>
          </a:xfrm>
          <a:prstGeom prst="rect">
            <a:avLst/>
          </a:prstGeom>
          <a:solidFill>
            <a:srgbClr val="A3CA64"/>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400" b="1">
                <a:solidFill>
                  <a:schemeClr val="tx1"/>
                </a:solidFill>
                <a:latin typeface="Arial" panose="020B0604020202020204" pitchFamily="34" charset="0"/>
                <a:cs typeface="Arial" panose="020B0604020202020204" pitchFamily="34" charset="0"/>
              </a:rPr>
              <a:t>CEOS-WGISS</a:t>
            </a:r>
            <a:r>
              <a:rPr lang="en-US" sz="1400">
                <a:solidFill>
                  <a:schemeClr val="tx1"/>
                </a:solidFill>
                <a:latin typeface="Arial" panose="020B0604020202020204" pitchFamily="34" charset="0"/>
                <a:cs typeface="Arial" panose="020B0604020202020204" pitchFamily="34" charset="0"/>
              </a:rPr>
              <a:t> DSIG</a:t>
            </a:r>
          </a:p>
        </p:txBody>
      </p:sp>
      <p:sp>
        <p:nvSpPr>
          <p:cNvPr id="29" name="TextBox 28"/>
          <p:cNvSpPr txBox="1"/>
          <p:nvPr/>
        </p:nvSpPr>
        <p:spPr>
          <a:xfrm>
            <a:off x="294653" y="3208421"/>
            <a:ext cx="1440159" cy="1510632"/>
          </a:xfrm>
          <a:prstGeom prst="rect">
            <a:avLst/>
          </a:prstGeom>
          <a:solidFill>
            <a:srgbClr val="C4DD9B"/>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400" b="1" dirty="0" smtClean="0">
                <a:solidFill>
                  <a:schemeClr val="tx1"/>
                </a:solidFill>
                <a:latin typeface="Arial" panose="020B0604020202020204" pitchFamily="34" charset="0"/>
                <a:cs typeface="Arial" panose="020B0604020202020204" pitchFamily="34" charset="0"/>
              </a:rPr>
              <a:t>ESA LTDP Team and GSCB</a:t>
            </a:r>
            <a:r>
              <a:rPr lang="en-US" sz="1400" dirty="0" smtClean="0">
                <a:solidFill>
                  <a:schemeClr val="tx1"/>
                </a:solidFill>
                <a:latin typeface="Arial" panose="020B0604020202020204" pitchFamily="34" charset="0"/>
                <a:cs typeface="Arial" panose="020B0604020202020204" pitchFamily="34" charset="0"/>
              </a:rPr>
              <a:t> </a:t>
            </a:r>
          </a:p>
          <a:p>
            <a:pPr algn="ctr">
              <a:defRPr/>
            </a:pPr>
            <a:r>
              <a:rPr lang="en-US" sz="1400" dirty="0" smtClean="0">
                <a:solidFill>
                  <a:schemeClr val="tx1"/>
                </a:solidFill>
                <a:latin typeface="Arial" panose="020B0604020202020204" pitchFamily="34" charset="0"/>
                <a:cs typeface="Arial" panose="020B0604020202020204" pitchFamily="34" charset="0"/>
              </a:rPr>
              <a:t>LTDP </a:t>
            </a:r>
            <a:r>
              <a:rPr lang="en-US" sz="1400" dirty="0">
                <a:solidFill>
                  <a:schemeClr val="tx1"/>
                </a:solidFill>
                <a:latin typeface="Arial" panose="020B0604020202020204" pitchFamily="34" charset="0"/>
                <a:cs typeface="Arial" panose="020B0604020202020204" pitchFamily="34" charset="0"/>
              </a:rPr>
              <a:t>WG</a:t>
            </a:r>
          </a:p>
        </p:txBody>
      </p:sp>
      <p:sp>
        <p:nvSpPr>
          <p:cNvPr id="5" name="Circular Arrow 4"/>
          <p:cNvSpPr/>
          <p:nvPr/>
        </p:nvSpPr>
        <p:spPr bwMode="auto">
          <a:xfrm>
            <a:off x="6881714" y="5590148"/>
            <a:ext cx="1296144" cy="1008112"/>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400" b="1">
                <a:solidFill>
                  <a:schemeClr val="bg2">
                    <a:lumMod val="50000"/>
                  </a:schemeClr>
                </a:solidFill>
                <a:latin typeface="Arial" panose="020B0604020202020204" pitchFamily="34" charset="0"/>
                <a:cs typeface="Arial" panose="020B0604020202020204" pitchFamily="34" charset="0"/>
              </a:rPr>
              <a:t>OGC</a:t>
            </a:r>
          </a:p>
        </p:txBody>
      </p:sp>
      <p:sp>
        <p:nvSpPr>
          <p:cNvPr id="30" name="Circular Arrow 29"/>
          <p:cNvSpPr/>
          <p:nvPr/>
        </p:nvSpPr>
        <p:spPr bwMode="auto">
          <a:xfrm>
            <a:off x="5090414" y="5682132"/>
            <a:ext cx="1296144" cy="1008112"/>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400" b="1">
                <a:solidFill>
                  <a:schemeClr val="bg2">
                    <a:lumMod val="50000"/>
                  </a:schemeClr>
                </a:solidFill>
                <a:latin typeface="Arial" panose="020B0604020202020204" pitchFamily="34" charset="0"/>
                <a:cs typeface="Arial" panose="020B0604020202020204" pitchFamily="34" charset="0"/>
              </a:rPr>
              <a:t>CCSDS</a:t>
            </a:r>
          </a:p>
        </p:txBody>
      </p:sp>
      <p:sp>
        <p:nvSpPr>
          <p:cNvPr id="39" name="Circular Arrow 38"/>
          <p:cNvSpPr/>
          <p:nvPr/>
        </p:nvSpPr>
        <p:spPr bwMode="auto">
          <a:xfrm>
            <a:off x="3947946" y="2094815"/>
            <a:ext cx="1296144" cy="1008112"/>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400" b="1">
                <a:solidFill>
                  <a:schemeClr val="bg2">
                    <a:lumMod val="50000"/>
                  </a:schemeClr>
                </a:solidFill>
                <a:latin typeface="Arial" panose="020B0604020202020204" pitchFamily="34" charset="0"/>
                <a:cs typeface="Arial" panose="020B0604020202020204" pitchFamily="34" charset="0"/>
              </a:rPr>
              <a:t>CEOS</a:t>
            </a:r>
          </a:p>
        </p:txBody>
      </p:sp>
      <p:sp>
        <p:nvSpPr>
          <p:cNvPr id="40" name="Circular Arrow 39"/>
          <p:cNvSpPr/>
          <p:nvPr/>
        </p:nvSpPr>
        <p:spPr bwMode="auto">
          <a:xfrm>
            <a:off x="3061754" y="1162809"/>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USA</a:t>
            </a:r>
          </a:p>
        </p:txBody>
      </p:sp>
      <p:sp>
        <p:nvSpPr>
          <p:cNvPr id="41" name="Circular Arrow 40"/>
          <p:cNvSpPr/>
          <p:nvPr/>
        </p:nvSpPr>
        <p:spPr bwMode="auto">
          <a:xfrm>
            <a:off x="4379994" y="895351"/>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Japan</a:t>
            </a:r>
          </a:p>
        </p:txBody>
      </p:sp>
      <p:sp>
        <p:nvSpPr>
          <p:cNvPr id="42" name="Circular Arrow 41"/>
          <p:cNvSpPr/>
          <p:nvPr/>
        </p:nvSpPr>
        <p:spPr bwMode="auto">
          <a:xfrm>
            <a:off x="5474371" y="1222191"/>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Brazil</a:t>
            </a:r>
          </a:p>
        </p:txBody>
      </p:sp>
      <p:sp>
        <p:nvSpPr>
          <p:cNvPr id="43" name="Circular Arrow 42"/>
          <p:cNvSpPr/>
          <p:nvPr/>
        </p:nvSpPr>
        <p:spPr bwMode="auto">
          <a:xfrm>
            <a:off x="5820154" y="2119487"/>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Other</a:t>
            </a:r>
          </a:p>
        </p:txBody>
      </p:sp>
      <p:cxnSp>
        <p:nvCxnSpPr>
          <p:cNvPr id="20" name="Straight Arrow Connector 19"/>
          <p:cNvCxnSpPr>
            <a:cxnSpLocks noChangeShapeType="1"/>
          </p:cNvCxnSpPr>
          <p:nvPr/>
        </p:nvCxnSpPr>
        <p:spPr bwMode="auto">
          <a:xfrm flipH="1" flipV="1">
            <a:off x="3273011" y="2488531"/>
            <a:ext cx="685800" cy="114300"/>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7" name="Circular Arrow 66"/>
          <p:cNvSpPr/>
          <p:nvPr/>
        </p:nvSpPr>
        <p:spPr bwMode="auto">
          <a:xfrm>
            <a:off x="2363770" y="2094815"/>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Europe</a:t>
            </a:r>
          </a:p>
        </p:txBody>
      </p:sp>
      <p:cxnSp>
        <p:nvCxnSpPr>
          <p:cNvPr id="70" name="Straight Arrow Connector 69"/>
          <p:cNvCxnSpPr>
            <a:cxnSpLocks noChangeShapeType="1"/>
          </p:cNvCxnSpPr>
          <p:nvPr/>
        </p:nvCxnSpPr>
        <p:spPr bwMode="auto">
          <a:xfrm flipH="1" flipV="1">
            <a:off x="3773073" y="1794794"/>
            <a:ext cx="395288" cy="465137"/>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74" name="Straight Arrow Connector 73"/>
          <p:cNvCxnSpPr>
            <a:cxnSpLocks noChangeShapeType="1"/>
          </p:cNvCxnSpPr>
          <p:nvPr/>
        </p:nvCxnSpPr>
        <p:spPr bwMode="auto">
          <a:xfrm flipV="1">
            <a:off x="4709698" y="1566194"/>
            <a:ext cx="84138" cy="563562"/>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77" name="Straight Arrow Connector 76"/>
          <p:cNvCxnSpPr>
            <a:cxnSpLocks noChangeShapeType="1"/>
          </p:cNvCxnSpPr>
          <p:nvPr/>
        </p:nvCxnSpPr>
        <p:spPr bwMode="auto">
          <a:xfrm flipV="1">
            <a:off x="5074823" y="1815431"/>
            <a:ext cx="511175" cy="404813"/>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81" name="Straight Arrow Connector 80"/>
          <p:cNvCxnSpPr>
            <a:cxnSpLocks noChangeShapeType="1"/>
          </p:cNvCxnSpPr>
          <p:nvPr/>
        </p:nvCxnSpPr>
        <p:spPr bwMode="auto">
          <a:xfrm flipV="1">
            <a:off x="5219286" y="2498056"/>
            <a:ext cx="615950" cy="106363"/>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87" name="Straight Arrow Connector 86"/>
          <p:cNvCxnSpPr>
            <a:cxnSpLocks noChangeShapeType="1"/>
            <a:endCxn id="3" idx="0"/>
          </p:cNvCxnSpPr>
          <p:nvPr/>
        </p:nvCxnSpPr>
        <p:spPr bwMode="auto">
          <a:xfrm flipH="1">
            <a:off x="4283968" y="2820737"/>
            <a:ext cx="261295" cy="752279"/>
          </a:xfrm>
          <a:prstGeom prst="straightConnector1">
            <a:avLst/>
          </a:prstGeom>
          <a:noFill/>
          <a:ln w="38100">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02" name="Circular Arrow 101"/>
          <p:cNvSpPr/>
          <p:nvPr/>
        </p:nvSpPr>
        <p:spPr bwMode="auto">
          <a:xfrm>
            <a:off x="7750962" y="3932149"/>
            <a:ext cx="1296144" cy="1008112"/>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400" b="1">
                <a:solidFill>
                  <a:schemeClr val="bg2">
                    <a:lumMod val="50000"/>
                  </a:schemeClr>
                </a:solidFill>
                <a:latin typeface="Arial" panose="020B0604020202020204" pitchFamily="34" charset="0"/>
                <a:cs typeface="Arial" panose="020B0604020202020204" pitchFamily="34" charset="0"/>
              </a:rPr>
              <a:t>GEO</a:t>
            </a:r>
          </a:p>
        </p:txBody>
      </p:sp>
      <p:cxnSp>
        <p:nvCxnSpPr>
          <p:cNvPr id="103" name="Straight Arrow Connector 102"/>
          <p:cNvCxnSpPr>
            <a:cxnSpLocks noChangeShapeType="1"/>
          </p:cNvCxnSpPr>
          <p:nvPr/>
        </p:nvCxnSpPr>
        <p:spPr bwMode="auto">
          <a:xfrm flipH="1" flipV="1">
            <a:off x="7306428" y="3950285"/>
            <a:ext cx="627062" cy="298450"/>
          </a:xfrm>
          <a:prstGeom prst="straightConnector1">
            <a:avLst/>
          </a:prstGeom>
          <a:noFill/>
          <a:ln w="38100">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06" name="Straight Arrow Connector 105"/>
          <p:cNvCxnSpPr>
            <a:cxnSpLocks noChangeShapeType="1"/>
          </p:cNvCxnSpPr>
          <p:nvPr/>
        </p:nvCxnSpPr>
        <p:spPr bwMode="auto">
          <a:xfrm flipV="1">
            <a:off x="5910611" y="4971048"/>
            <a:ext cx="268287" cy="722313"/>
          </a:xfrm>
          <a:prstGeom prst="straightConnector1">
            <a:avLst/>
          </a:prstGeom>
          <a:noFill/>
          <a:ln w="38100">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09" name="Straight Arrow Connector 108"/>
          <p:cNvCxnSpPr>
            <a:cxnSpLocks noChangeShapeType="1"/>
          </p:cNvCxnSpPr>
          <p:nvPr/>
        </p:nvCxnSpPr>
        <p:spPr bwMode="auto">
          <a:xfrm flipH="1" flipV="1">
            <a:off x="6718648" y="4951998"/>
            <a:ext cx="374650" cy="779463"/>
          </a:xfrm>
          <a:prstGeom prst="straightConnector1">
            <a:avLst/>
          </a:prstGeom>
          <a:noFill/>
          <a:ln w="38100">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pic>
        <p:nvPicPr>
          <p:cNvPr id="1438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1923" y="2320256"/>
            <a:ext cx="360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0698" y="1818606"/>
            <a:ext cx="3587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3648" y="1647156"/>
            <a:ext cx="36036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0073" y="1820194"/>
            <a:ext cx="36036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4223" y="2382169"/>
            <a:ext cx="36036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478" y="3893135"/>
            <a:ext cx="360362"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9065" y="5125035"/>
            <a:ext cx="358775"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5769" y="5098967"/>
            <a:ext cx="36036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1" name="TextBox 120"/>
          <p:cNvSpPr txBox="1"/>
          <p:nvPr/>
        </p:nvSpPr>
        <p:spPr>
          <a:xfrm>
            <a:off x="6794848" y="5109161"/>
            <a:ext cx="215900" cy="441325"/>
          </a:xfrm>
          <a:prstGeom prst="rect">
            <a:avLst/>
          </a:prstGeom>
          <a:noFill/>
        </p:spPr>
        <p:txBody>
          <a:bodyPr lIns="36000" tIns="36000" rIns="36000" bIns="36000">
            <a:spAutoFit/>
          </a:bodyPr>
          <a:lstStyle/>
          <a:p>
            <a:pPr algn="ctr">
              <a:defRPr/>
            </a:pPr>
            <a:r>
              <a:rPr lang="en-US" sz="2400" b="1">
                <a:solidFill>
                  <a:schemeClr val="tx1">
                    <a:lumMod val="65000"/>
                    <a:lumOff val="35000"/>
                  </a:schemeClr>
                </a:solidFill>
                <a:latin typeface="Arial" panose="020B0604020202020204" pitchFamily="34" charset="0"/>
                <a:ea typeface="MS PGothic" pitchFamily="34" charset="-128"/>
                <a:cs typeface="Arial" panose="020B0604020202020204" pitchFamily="34" charset="0"/>
              </a:rPr>
              <a:t>?</a:t>
            </a:r>
          </a:p>
        </p:txBody>
      </p:sp>
      <p:sp>
        <p:nvSpPr>
          <p:cNvPr id="122" name="TextBox 121"/>
          <p:cNvSpPr txBox="1"/>
          <p:nvPr/>
        </p:nvSpPr>
        <p:spPr>
          <a:xfrm>
            <a:off x="5960746" y="5115511"/>
            <a:ext cx="215900" cy="442912"/>
          </a:xfrm>
          <a:prstGeom prst="rect">
            <a:avLst/>
          </a:prstGeom>
          <a:noFill/>
        </p:spPr>
        <p:txBody>
          <a:bodyPr lIns="36000" tIns="36000" rIns="36000" bIns="36000">
            <a:spAutoFit/>
          </a:bodyPr>
          <a:lstStyle/>
          <a:p>
            <a:pPr algn="ctr">
              <a:defRPr/>
            </a:pPr>
            <a:r>
              <a:rPr lang="en-US" sz="2400" b="1" dirty="0">
                <a:solidFill>
                  <a:schemeClr val="tx1">
                    <a:lumMod val="65000"/>
                    <a:lumOff val="35000"/>
                  </a:schemeClr>
                </a:solidFill>
                <a:latin typeface="Arial" panose="020B0604020202020204" pitchFamily="34" charset="0"/>
                <a:ea typeface="MS PGothic" pitchFamily="34" charset="-128"/>
                <a:cs typeface="Arial" panose="020B0604020202020204" pitchFamily="34" charset="0"/>
              </a:rPr>
              <a:t>?</a:t>
            </a:r>
          </a:p>
        </p:txBody>
      </p:sp>
      <p:pic>
        <p:nvPicPr>
          <p:cNvPr id="1439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4673" y="3005640"/>
            <a:ext cx="36036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4392" name="Group 143"/>
          <p:cNvGrpSpPr>
            <a:grpSpLocks/>
          </p:cNvGrpSpPr>
          <p:nvPr/>
        </p:nvGrpSpPr>
        <p:grpSpPr bwMode="auto">
          <a:xfrm>
            <a:off x="5764562" y="3102646"/>
            <a:ext cx="1296987" cy="1817688"/>
            <a:chOff x="2555776" y="3861048"/>
            <a:chExt cx="878868" cy="1232669"/>
          </a:xfrm>
          <a:effectLst>
            <a:outerShdw blurRad="190500" dist="38100" dir="2700000" algn="tl" rotWithShape="0">
              <a:prstClr val="black">
                <a:alpha val="25000"/>
              </a:prstClr>
            </a:outerShdw>
          </a:effectLst>
        </p:grpSpPr>
        <p:pic>
          <p:nvPicPr>
            <p:cNvPr id="1440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3861048"/>
              <a:ext cx="878868" cy="123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TextBox 145"/>
            <p:cNvSpPr txBox="1"/>
            <p:nvPr/>
          </p:nvSpPr>
          <p:spPr>
            <a:xfrm>
              <a:off x="2602032" y="3904111"/>
              <a:ext cx="802492" cy="104427"/>
            </a:xfrm>
            <a:prstGeom prst="rect">
              <a:avLst/>
            </a:prstGeom>
            <a:noFill/>
          </p:spPr>
          <p:txBody>
            <a:bodyPr lIns="0" tIns="0" rIns="0" bIns="0">
              <a:spAutoFit/>
            </a:bodyPr>
            <a:lstStyle/>
            <a:p>
              <a:pPr algn="ctr">
                <a:defRPr/>
              </a:pPr>
              <a:r>
                <a:rPr lang="en-US" sz="1000" b="1">
                  <a:solidFill>
                    <a:schemeClr val="tx1">
                      <a:lumMod val="65000"/>
                      <a:lumOff val="35000"/>
                    </a:schemeClr>
                  </a:solidFill>
                  <a:latin typeface="Times New Roman" panose="02020603050405020304" pitchFamily="18" charset="0"/>
                  <a:ea typeface="MS PGothic" pitchFamily="34" charset="-128"/>
                  <a:cs typeface="Times New Roman" panose="02020603050405020304" pitchFamily="18" charset="0"/>
                </a:rPr>
                <a:t>CEOS</a:t>
              </a:r>
            </a:p>
          </p:txBody>
        </p:sp>
      </p:grpSp>
      <p:grpSp>
        <p:nvGrpSpPr>
          <p:cNvPr id="14394" name="Group 17"/>
          <p:cNvGrpSpPr>
            <a:grpSpLocks/>
          </p:cNvGrpSpPr>
          <p:nvPr/>
        </p:nvGrpSpPr>
        <p:grpSpPr bwMode="auto">
          <a:xfrm>
            <a:off x="2124075" y="3284538"/>
            <a:ext cx="1008063" cy="1414462"/>
            <a:chOff x="2555776" y="3861048"/>
            <a:chExt cx="878868" cy="1232669"/>
          </a:xfrm>
          <a:effectLst>
            <a:outerShdw blurRad="190500" dist="38100" dir="2700000" algn="tl" rotWithShape="0">
              <a:prstClr val="black">
                <a:alpha val="25000"/>
              </a:prstClr>
            </a:outerShdw>
          </a:effectLst>
        </p:grpSpPr>
        <p:pic>
          <p:nvPicPr>
            <p:cNvPr id="1439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3861048"/>
              <a:ext cx="878868" cy="123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p:cNvSpPr txBox="1"/>
            <p:nvPr/>
          </p:nvSpPr>
          <p:spPr>
            <a:xfrm rot="19470050">
              <a:off x="2594529" y="4558316"/>
              <a:ext cx="802745" cy="225505"/>
            </a:xfrm>
            <a:prstGeom prst="rect">
              <a:avLst/>
            </a:prstGeom>
            <a:noFill/>
          </p:spPr>
          <p:txBody>
            <a:bodyPr lIns="0" tIns="0" rIns="0" bIns="0">
              <a:spAutoFit/>
            </a:bodyPr>
            <a:lstStyle/>
            <a:p>
              <a:pPr algn="ctr">
                <a:defRPr/>
              </a:pPr>
              <a:r>
                <a:rPr lang="en-US" sz="1200" b="1">
                  <a:solidFill>
                    <a:schemeClr val="bg2">
                      <a:lumMod val="60000"/>
                      <a:lumOff val="40000"/>
                    </a:schemeClr>
                  </a:solidFill>
                  <a:latin typeface="Times New Roman" panose="02020603050405020304" pitchFamily="18" charset="0"/>
                  <a:ea typeface="MS PGothic" pitchFamily="34" charset="-128"/>
                  <a:cs typeface="Times New Roman" panose="02020603050405020304" pitchFamily="18" charset="0"/>
                </a:rPr>
                <a:t>DRAFT</a:t>
              </a:r>
            </a:p>
          </p:txBody>
        </p:sp>
      </p:grpSp>
      <p:cxnSp>
        <p:nvCxnSpPr>
          <p:cNvPr id="156" name="Straight Arrow Connector 155"/>
          <p:cNvCxnSpPr>
            <a:cxnSpLocks noChangeShapeType="1"/>
            <a:stCxn id="14400" idx="1"/>
          </p:cNvCxnSpPr>
          <p:nvPr/>
        </p:nvCxnSpPr>
        <p:spPr bwMode="auto">
          <a:xfrm flipH="1">
            <a:off x="5091114" y="4011490"/>
            <a:ext cx="673448" cy="1711"/>
          </a:xfrm>
          <a:prstGeom prst="straightConnector1">
            <a:avLst/>
          </a:prstGeom>
          <a:noFill/>
          <a:ln w="38100">
            <a:solidFill>
              <a:schemeClr val="bg2"/>
            </a:solidFill>
            <a:round/>
            <a:headEnd type="arrow" w="med" len="me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2509" name="Rectangle 62508"/>
          <p:cNvSpPr>
            <a:spLocks noChangeArrowheads="1"/>
          </p:cNvSpPr>
          <p:nvPr/>
        </p:nvSpPr>
        <p:spPr bwMode="auto">
          <a:xfrm>
            <a:off x="6502654" y="1318460"/>
            <a:ext cx="1852613" cy="523875"/>
          </a:xfrm>
          <a:prstGeom prst="rect">
            <a:avLst/>
          </a:prstGeom>
          <a:solidFill>
            <a:srgbClr val="D8E9EC"/>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sz="1400" b="1" dirty="0">
                <a:solidFill>
                  <a:schemeClr val="tx1"/>
                </a:solidFill>
                <a:latin typeface="Arial" panose="020B0604020202020204" pitchFamily="34" charset="0"/>
                <a:ea typeface="MS PGothic" pitchFamily="34" charset="-128"/>
                <a:cs typeface="Arial" panose="020B0604020202020204" pitchFamily="34" charset="0"/>
              </a:rPr>
              <a:t>Spaceborne</a:t>
            </a:r>
            <a:br>
              <a:rPr lang="en-US" sz="1400" b="1" dirty="0">
                <a:solidFill>
                  <a:schemeClr val="tx1"/>
                </a:solidFill>
                <a:latin typeface="Arial" panose="020B0604020202020204" pitchFamily="34" charset="0"/>
                <a:ea typeface="MS PGothic" pitchFamily="34" charset="-128"/>
                <a:cs typeface="Arial" panose="020B0604020202020204" pitchFamily="34" charset="0"/>
              </a:rPr>
            </a:br>
            <a:r>
              <a:rPr lang="en-US" sz="1400" b="1" dirty="0">
                <a:solidFill>
                  <a:schemeClr val="tx1"/>
                </a:solidFill>
                <a:latin typeface="Arial" panose="020B0604020202020204" pitchFamily="34" charset="0"/>
                <a:ea typeface="MS PGothic" pitchFamily="34" charset="-128"/>
                <a:cs typeface="Arial" panose="020B0604020202020204" pitchFamily="34" charset="0"/>
              </a:rPr>
              <a:t>Earth Observation </a:t>
            </a:r>
          </a:p>
        </p:txBody>
      </p:sp>
      <p:sp>
        <p:nvSpPr>
          <p:cNvPr id="238" name="Rectangle 237"/>
          <p:cNvSpPr>
            <a:spLocks noChangeArrowheads="1"/>
          </p:cNvSpPr>
          <p:nvPr/>
        </p:nvSpPr>
        <p:spPr bwMode="auto">
          <a:xfrm>
            <a:off x="7264651" y="2912227"/>
            <a:ext cx="1879349" cy="954107"/>
          </a:xfrm>
          <a:prstGeom prst="rect">
            <a:avLst/>
          </a:prstGeom>
          <a:solidFill>
            <a:srgbClr val="D8E9EC"/>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GB" sz="1400" b="1" dirty="0" smtClean="0">
                <a:solidFill>
                  <a:schemeClr val="tx1"/>
                </a:solidFill>
                <a:latin typeface="Arial" panose="020B0604020202020204" pitchFamily="34" charset="0"/>
                <a:ea typeface="MS PGothic" pitchFamily="34" charset="-128"/>
                <a:cs typeface="Arial" panose="020B0604020202020204" pitchFamily="34" charset="0"/>
              </a:rPr>
              <a:t>Spaceborne</a:t>
            </a:r>
            <a:r>
              <a:rPr lang="en-US" sz="1400" b="1" dirty="0" smtClean="0">
                <a:solidFill>
                  <a:schemeClr val="tx1"/>
                </a:solidFill>
                <a:latin typeface="Arial" panose="020B0604020202020204" pitchFamily="34" charset="0"/>
                <a:ea typeface="MS PGothic" pitchFamily="34" charset="-128"/>
                <a:cs typeface="Arial" panose="020B0604020202020204" pitchFamily="34" charset="0"/>
              </a:rPr>
              <a:t>, </a:t>
            </a:r>
          </a:p>
          <a:p>
            <a:pPr algn="ctr">
              <a:defRPr/>
            </a:pPr>
            <a:r>
              <a:rPr lang="en-US" sz="1400" b="1" dirty="0" smtClean="0">
                <a:solidFill>
                  <a:schemeClr val="tx1"/>
                </a:solidFill>
                <a:latin typeface="Arial" panose="020B0604020202020204" pitchFamily="34" charset="0"/>
                <a:ea typeface="MS PGothic" pitchFamily="34" charset="-128"/>
                <a:cs typeface="Arial" panose="020B0604020202020204" pitchFamily="34" charset="0"/>
              </a:rPr>
              <a:t>airborne</a:t>
            </a:r>
            <a:r>
              <a:rPr lang="en-US" sz="1400" b="1" dirty="0">
                <a:solidFill>
                  <a:schemeClr val="tx1"/>
                </a:solidFill>
                <a:latin typeface="Arial" panose="020B0604020202020204" pitchFamily="34" charset="0"/>
                <a:ea typeface="MS PGothic" pitchFamily="34" charset="-128"/>
                <a:cs typeface="Arial" panose="020B0604020202020204" pitchFamily="34" charset="0"/>
              </a:rPr>
              <a:t>, and in-situ</a:t>
            </a:r>
            <a:br>
              <a:rPr lang="en-US" sz="1400" b="1" dirty="0">
                <a:solidFill>
                  <a:schemeClr val="tx1"/>
                </a:solidFill>
                <a:latin typeface="Arial" panose="020B0604020202020204" pitchFamily="34" charset="0"/>
                <a:ea typeface="MS PGothic" pitchFamily="34" charset="-128"/>
                <a:cs typeface="Arial" panose="020B0604020202020204" pitchFamily="34" charset="0"/>
              </a:rPr>
            </a:br>
            <a:r>
              <a:rPr lang="en-US" sz="1400" b="1" dirty="0">
                <a:solidFill>
                  <a:schemeClr val="tx1"/>
                </a:solidFill>
                <a:latin typeface="Arial" panose="020B0604020202020204" pitchFamily="34" charset="0"/>
                <a:ea typeface="MS PGothic" pitchFamily="34" charset="-128"/>
                <a:cs typeface="Arial" panose="020B0604020202020204" pitchFamily="34" charset="0"/>
              </a:rPr>
              <a:t>Earth Observation </a:t>
            </a:r>
          </a:p>
        </p:txBody>
      </p:sp>
      <p:sp>
        <p:nvSpPr>
          <p:cNvPr id="50" name="Oval 49"/>
          <p:cNvSpPr>
            <a:spLocks noChangeArrowheads="1"/>
          </p:cNvSpPr>
          <p:nvPr/>
        </p:nvSpPr>
        <p:spPr bwMode="auto">
          <a:xfrm>
            <a:off x="504742" y="5512893"/>
            <a:ext cx="938212" cy="965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000000">
                <a:alpha val="34998"/>
              </a:srgbClr>
            </a:outerShdw>
          </a:effectLst>
        </p:spPr>
        <p:txBody>
          <a:bodyPr anchor="ctr"/>
          <a:lstStyle/>
          <a:p>
            <a:pPr algn="ctr" fontAlgn="auto">
              <a:spcBef>
                <a:spcPts val="0"/>
              </a:spcBef>
              <a:spcAft>
                <a:spcPts val="0"/>
              </a:spcAft>
              <a:defRPr/>
            </a:pPr>
            <a:r>
              <a:rPr lang="en-US" sz="1400" kern="0" dirty="0">
                <a:solidFill>
                  <a:sysClr val="window" lastClr="FFFFFF"/>
                </a:solidFill>
                <a:latin typeface="Calibri"/>
                <a:ea typeface="+mn-ea"/>
                <a:cs typeface="+mn-cs"/>
              </a:rPr>
              <a:t>NEEDS</a:t>
            </a:r>
          </a:p>
        </p:txBody>
      </p:sp>
      <p:sp>
        <p:nvSpPr>
          <p:cNvPr id="52" name="Striped Right Arrow 26"/>
          <p:cNvSpPr>
            <a:spLocks/>
          </p:cNvSpPr>
          <p:nvPr/>
        </p:nvSpPr>
        <p:spPr bwMode="auto">
          <a:xfrm rot="16200000">
            <a:off x="767348" y="4974557"/>
            <a:ext cx="430212" cy="287337"/>
          </a:xfrm>
          <a:custGeom>
            <a:avLst/>
            <a:gdLst>
              <a:gd name="T0" fmla="*/ 0 w 460738"/>
              <a:gd name="T1" fmla="*/ 82151 h 329697"/>
              <a:gd name="T2" fmla="*/ 10317 w 460738"/>
              <a:gd name="T3" fmla="*/ 82151 h 329697"/>
              <a:gd name="T4" fmla="*/ 10317 w 460738"/>
              <a:gd name="T5" fmla="*/ 246454 h 329697"/>
              <a:gd name="T6" fmla="*/ 0 w 460738"/>
              <a:gd name="T7" fmla="*/ 246454 h 329697"/>
              <a:gd name="T8" fmla="*/ 0 w 460738"/>
              <a:gd name="T9" fmla="*/ 82151 h 329697"/>
              <a:gd name="T10" fmla="*/ 20633 w 460738"/>
              <a:gd name="T11" fmla="*/ 82151 h 329697"/>
              <a:gd name="T12" fmla="*/ 41266 w 460738"/>
              <a:gd name="T13" fmla="*/ 82151 h 329697"/>
              <a:gd name="T14" fmla="*/ 41266 w 460738"/>
              <a:gd name="T15" fmla="*/ 246454 h 329697"/>
              <a:gd name="T16" fmla="*/ 20633 w 460738"/>
              <a:gd name="T17" fmla="*/ 246454 h 329697"/>
              <a:gd name="T18" fmla="*/ 20633 w 460738"/>
              <a:gd name="T19" fmla="*/ 82151 h 329697"/>
              <a:gd name="T20" fmla="*/ 51583 w 460738"/>
              <a:gd name="T21" fmla="*/ 82151 h 329697"/>
              <a:gd name="T22" fmla="*/ 296281 w 460738"/>
              <a:gd name="T23" fmla="*/ 82151 h 329697"/>
              <a:gd name="T24" fmla="*/ 296281 w 460738"/>
              <a:gd name="T25" fmla="*/ 0 h 329697"/>
              <a:gd name="T26" fmla="*/ 461347 w 460738"/>
              <a:gd name="T27" fmla="*/ 164303 h 329697"/>
              <a:gd name="T28" fmla="*/ 296281 w 460738"/>
              <a:gd name="T29" fmla="*/ 328605 h 329697"/>
              <a:gd name="T30" fmla="*/ 296281 w 460738"/>
              <a:gd name="T31" fmla="*/ 246454 h 329697"/>
              <a:gd name="T32" fmla="*/ 51583 w 460738"/>
              <a:gd name="T33" fmla="*/ 246454 h 329697"/>
              <a:gd name="T34" fmla="*/ 51583 w 460738"/>
              <a:gd name="T35" fmla="*/ 82151 h 3296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0738" h="329697">
                <a:moveTo>
                  <a:pt x="0" y="82424"/>
                </a:moveTo>
                <a:lnTo>
                  <a:pt x="10303" y="82424"/>
                </a:lnTo>
                <a:lnTo>
                  <a:pt x="10303" y="247273"/>
                </a:lnTo>
                <a:lnTo>
                  <a:pt x="0" y="247273"/>
                </a:lnTo>
                <a:lnTo>
                  <a:pt x="0" y="82424"/>
                </a:lnTo>
                <a:close/>
                <a:moveTo>
                  <a:pt x="20606" y="82424"/>
                </a:moveTo>
                <a:lnTo>
                  <a:pt x="41212" y="82424"/>
                </a:lnTo>
                <a:lnTo>
                  <a:pt x="41212" y="247273"/>
                </a:lnTo>
                <a:lnTo>
                  <a:pt x="20606" y="247273"/>
                </a:lnTo>
                <a:lnTo>
                  <a:pt x="20606" y="82424"/>
                </a:lnTo>
                <a:close/>
                <a:moveTo>
                  <a:pt x="51515" y="82424"/>
                </a:moveTo>
                <a:lnTo>
                  <a:pt x="295890" y="82424"/>
                </a:lnTo>
                <a:lnTo>
                  <a:pt x="295890" y="0"/>
                </a:lnTo>
                <a:lnTo>
                  <a:pt x="460738" y="164849"/>
                </a:lnTo>
                <a:lnTo>
                  <a:pt x="295890" y="329697"/>
                </a:lnTo>
                <a:lnTo>
                  <a:pt x="295890" y="247273"/>
                </a:lnTo>
                <a:lnTo>
                  <a:pt x="51515" y="247273"/>
                </a:lnTo>
                <a:lnTo>
                  <a:pt x="51515" y="82424"/>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Tree>
    <p:extLst>
      <p:ext uri="{BB962C8B-B14F-4D97-AF65-F5344CB8AC3E}">
        <p14:creationId xmlns:p14="http://schemas.microsoft.com/office/powerpoint/2010/main" val="3678635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8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50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39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38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30" grpId="0" animBg="1"/>
      <p:bldP spid="39" grpId="0" animBg="1"/>
      <p:bldP spid="40" grpId="0" animBg="1"/>
      <p:bldP spid="41" grpId="0" animBg="1"/>
      <p:bldP spid="42" grpId="0" animBg="1"/>
      <p:bldP spid="43" grpId="0" animBg="1"/>
      <p:bldP spid="67" grpId="0" animBg="1"/>
      <p:bldP spid="102" grpId="0" animBg="1"/>
      <p:bldP spid="121" grpId="0"/>
      <p:bldP spid="122" grpId="0"/>
      <p:bldP spid="62509" grpId="0" animBg="1"/>
      <p:bldP spid="23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Background - DSIG Activities (1)</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177466" y="1222135"/>
            <a:ext cx="8811420" cy="5370702"/>
          </a:xfrm>
          <a:prstGeom prst="rect">
            <a:avLst/>
          </a:prstGeom>
        </p:spPr>
        <p:txBody>
          <a:bodyPr wrap="square">
            <a:spAutoFit/>
          </a:bodyPr>
          <a:lstStyle/>
          <a:p>
            <a:pPr marL="342900" indent="-342900">
              <a:spcAft>
                <a:spcPts val="600"/>
              </a:spcAft>
              <a:buFont typeface="+mj-lt"/>
              <a:buAutoNum type="arabicPeriod"/>
            </a:pPr>
            <a:r>
              <a:rPr lang="en-GB" b="1" dirty="0" smtClean="0">
                <a:latin typeface="+mn-lt"/>
              </a:rPr>
              <a:t> </a:t>
            </a:r>
            <a:r>
              <a:rPr lang="en-GB" b="1" i="1" u="sng" dirty="0" smtClean="0">
                <a:latin typeface="+mn-lt"/>
              </a:rPr>
              <a:t>Sharing Information </a:t>
            </a:r>
            <a:r>
              <a:rPr lang="en-GB" b="1" i="1" u="sng" dirty="0">
                <a:latin typeface="+mn-lt"/>
              </a:rPr>
              <a:t>&amp;</a:t>
            </a:r>
            <a:r>
              <a:rPr lang="en-GB" b="1" i="1" u="sng" dirty="0" smtClean="0">
                <a:latin typeface="+mn-lt"/>
              </a:rPr>
              <a:t> experiences during WGISS meetings</a:t>
            </a:r>
            <a:r>
              <a:rPr lang="en-GB" dirty="0" smtClean="0"/>
              <a:t>:</a:t>
            </a:r>
            <a:endParaRPr lang="en-GB" b="1" i="1" u="sng" dirty="0" smtClean="0">
              <a:latin typeface="+mn-lt"/>
            </a:endParaRPr>
          </a:p>
          <a:p>
            <a:pPr marL="742950" lvl="1" indent="-285750">
              <a:spcAft>
                <a:spcPts val="600"/>
              </a:spcAft>
              <a:buFont typeface="Arial" panose="020B0604020202020204" pitchFamily="34" charset="0"/>
              <a:buChar char="•"/>
            </a:pPr>
            <a:r>
              <a:rPr lang="en-GB" sz="1600" b="1" i="1" u="sng" dirty="0" smtClean="0">
                <a:latin typeface="+mn-lt"/>
              </a:rPr>
              <a:t>Reporting from CEOS agencies </a:t>
            </a:r>
            <a:r>
              <a:rPr lang="en-GB" sz="1600" dirty="0" smtClean="0"/>
              <a:t>about their </a:t>
            </a:r>
            <a:r>
              <a:rPr lang="en-GB" sz="1600" dirty="0"/>
              <a:t>investigations, developments, studies, and lessons-learned relating to EO data management and </a:t>
            </a:r>
            <a:r>
              <a:rPr lang="en-GB" sz="1600" dirty="0" smtClean="0"/>
              <a:t>stewardship</a:t>
            </a:r>
            <a:endParaRPr lang="en-GB" sz="1600" b="1" i="1" u="sng" dirty="0" smtClean="0">
              <a:latin typeface="+mn-lt"/>
            </a:endParaRPr>
          </a:p>
          <a:p>
            <a:pPr marL="742950" lvl="1" indent="-285750">
              <a:spcAft>
                <a:spcPts val="600"/>
              </a:spcAft>
              <a:buFont typeface="Arial" panose="020B0604020202020204" pitchFamily="34" charset="0"/>
              <a:buChar char="•"/>
            </a:pPr>
            <a:r>
              <a:rPr lang="en-GB" sz="1600" b="1" i="1" u="sng" dirty="0" smtClean="0">
                <a:latin typeface="+mn-lt"/>
              </a:rPr>
              <a:t>Dedicated Sessions on specific topics</a:t>
            </a:r>
          </a:p>
          <a:p>
            <a:pPr marL="342900" lvl="1" indent="-342900">
              <a:buFont typeface="+mj-lt"/>
              <a:buAutoNum type="arabicPeriod" startAt="2"/>
            </a:pPr>
            <a:r>
              <a:rPr lang="en-GB" b="1" u="sng" dirty="0" smtClean="0">
                <a:latin typeface="+mn-lt"/>
              </a:rPr>
              <a:t>Drafting </a:t>
            </a:r>
            <a:r>
              <a:rPr lang="en-GB" b="1" u="sng" dirty="0">
                <a:latin typeface="+mn-lt"/>
              </a:rPr>
              <a:t>common cross-agency best practices or guidelines </a:t>
            </a:r>
            <a:r>
              <a:rPr lang="en-GB" dirty="0" smtClean="0">
                <a:latin typeface="+mn-lt"/>
              </a:rPr>
              <a:t>on </a:t>
            </a:r>
            <a:r>
              <a:rPr lang="en-GB" dirty="0">
                <a:latin typeface="+mn-lt"/>
              </a:rPr>
              <a:t>data </a:t>
            </a:r>
            <a:r>
              <a:rPr lang="en-GB" dirty="0" smtClean="0">
                <a:latin typeface="+mn-lt"/>
              </a:rPr>
              <a:t>management and stewardship </a:t>
            </a:r>
            <a:r>
              <a:rPr lang="en-GB" dirty="0">
                <a:latin typeface="+mn-lt"/>
              </a:rPr>
              <a:t>for possible adoption by </a:t>
            </a:r>
            <a:r>
              <a:rPr lang="en-GB" dirty="0" smtClean="0">
                <a:latin typeface="+mn-lt"/>
              </a:rPr>
              <a:t>WGISS:</a:t>
            </a:r>
            <a:endParaRPr lang="en-GB" dirty="0">
              <a:latin typeface="+mn-lt"/>
            </a:endParaRPr>
          </a:p>
          <a:p>
            <a:pPr marL="742950" lvl="2" indent="-285750">
              <a:buFont typeface="Arial"/>
              <a:buChar char="•"/>
            </a:pPr>
            <a:r>
              <a:rPr lang="en-GB" sz="1600" dirty="0" smtClean="0"/>
              <a:t>Preservation Workflow </a:t>
            </a:r>
          </a:p>
          <a:p>
            <a:pPr marL="742950" lvl="1" indent="-285750">
              <a:buFont typeface="Arial"/>
              <a:buChar char="•"/>
            </a:pPr>
            <a:r>
              <a:rPr lang="en-GB" sz="1600" dirty="0" smtClean="0"/>
              <a:t>EO Data Generic Consolidation Process</a:t>
            </a:r>
          </a:p>
          <a:p>
            <a:pPr marL="742950" lvl="1" indent="-285750">
              <a:buFont typeface="Arial"/>
              <a:buChar char="•"/>
            </a:pPr>
            <a:r>
              <a:rPr lang="en-GB" sz="1600" dirty="0" smtClean="0"/>
              <a:t>Persistent Identifiers</a:t>
            </a:r>
            <a:endParaRPr lang="en-GB" sz="1600" dirty="0"/>
          </a:p>
          <a:p>
            <a:pPr marL="742950" lvl="1" indent="-285750">
              <a:buFont typeface="Arial"/>
              <a:buChar char="•"/>
            </a:pPr>
            <a:r>
              <a:rPr lang="en-GB" sz="1600" dirty="0" smtClean="0"/>
              <a:t>Data </a:t>
            </a:r>
            <a:r>
              <a:rPr lang="en-GB" sz="1600" dirty="0"/>
              <a:t>Preservation Guidelines</a:t>
            </a:r>
          </a:p>
          <a:p>
            <a:pPr marL="742950" lvl="1" indent="-285750">
              <a:buFont typeface="Arial"/>
              <a:buChar char="•"/>
            </a:pPr>
            <a:r>
              <a:rPr lang="en-GB" sz="1600" dirty="0"/>
              <a:t>Preserved Data Set </a:t>
            </a:r>
            <a:r>
              <a:rPr lang="en-GB" sz="1600" dirty="0" smtClean="0"/>
              <a:t>Content</a:t>
            </a:r>
          </a:p>
          <a:p>
            <a:pPr marL="742950" lvl="1" indent="-285750">
              <a:buFont typeface="Arial"/>
              <a:buChar char="•"/>
            </a:pPr>
            <a:r>
              <a:rPr lang="en-GB" sz="1600" dirty="0"/>
              <a:t>Purge Alert </a:t>
            </a:r>
            <a:r>
              <a:rPr lang="en-GB" sz="1600" dirty="0" smtClean="0"/>
              <a:t>Procedure</a:t>
            </a:r>
          </a:p>
          <a:p>
            <a:pPr marL="742950" lvl="1" indent="-285750">
              <a:buFont typeface="Arial"/>
              <a:buChar char="•"/>
            </a:pPr>
            <a:endParaRPr lang="en-GB" dirty="0"/>
          </a:p>
          <a:p>
            <a:pPr marL="742950" lvl="1" indent="-285750">
              <a:buFont typeface="Arial"/>
              <a:buChar char="•"/>
            </a:pPr>
            <a:r>
              <a:rPr lang="en-GB" sz="1600" dirty="0" smtClean="0"/>
              <a:t>Glossary of Acronyms and Terms</a:t>
            </a:r>
            <a:endParaRPr lang="en-GB" sz="1600" dirty="0"/>
          </a:p>
          <a:p>
            <a:pPr marL="742950" lvl="1" indent="-285750">
              <a:buFont typeface="Arial"/>
              <a:buChar char="•"/>
            </a:pPr>
            <a:r>
              <a:rPr lang="en-GB" sz="1600" dirty="0"/>
              <a:t>Purge Alert White </a:t>
            </a:r>
            <a:r>
              <a:rPr lang="en-GB" sz="1600" dirty="0" smtClean="0"/>
              <a:t>Paper</a:t>
            </a:r>
          </a:p>
          <a:p>
            <a:pPr marL="742950" lvl="1" indent="-285750">
              <a:buFont typeface="Arial"/>
              <a:buChar char="•"/>
            </a:pPr>
            <a:endParaRPr lang="en-GB" sz="1600" dirty="0" smtClean="0"/>
          </a:p>
          <a:p>
            <a:pPr marL="742950" lvl="1" indent="-285750">
              <a:buFont typeface="Arial"/>
              <a:buChar char="•"/>
            </a:pPr>
            <a:r>
              <a:rPr lang="en-GB" sz="1600" dirty="0" smtClean="0"/>
              <a:t>Software &amp; documents preservation</a:t>
            </a:r>
          </a:p>
          <a:p>
            <a:pPr marL="742950" lvl="1" indent="-285750">
              <a:buFont typeface="Arial"/>
              <a:buChar char="•"/>
            </a:pPr>
            <a:r>
              <a:rPr lang="en-GB" sz="1600" dirty="0" smtClean="0"/>
              <a:t>Appraisal </a:t>
            </a:r>
            <a:r>
              <a:rPr lang="en-GB" sz="1600" dirty="0"/>
              <a:t>Procedure</a:t>
            </a:r>
          </a:p>
          <a:p>
            <a:pPr marL="742950" lvl="1" indent="-285750">
              <a:buFont typeface="Arial"/>
              <a:buChar char="•"/>
            </a:pPr>
            <a:r>
              <a:rPr lang="en-GB" sz="1600" dirty="0" smtClean="0"/>
              <a:t>Archived </a:t>
            </a:r>
            <a:r>
              <a:rPr lang="en-GB" sz="1600" dirty="0"/>
              <a:t>data media </a:t>
            </a:r>
            <a:r>
              <a:rPr lang="en-GB" sz="1600" dirty="0" smtClean="0"/>
              <a:t>transcription</a:t>
            </a:r>
          </a:p>
        </p:txBody>
      </p:sp>
      <p:pic>
        <p:nvPicPr>
          <p:cNvPr id="2" name="Picture 1"/>
          <p:cNvPicPr>
            <a:picLocks noChangeAspect="1"/>
          </p:cNvPicPr>
          <p:nvPr/>
        </p:nvPicPr>
        <p:blipFill>
          <a:blip r:embed="rId3"/>
          <a:stretch>
            <a:fillRect/>
          </a:stretch>
        </p:blipFill>
        <p:spPr>
          <a:xfrm>
            <a:off x="5401306" y="3452979"/>
            <a:ext cx="1085946" cy="1252217"/>
          </a:xfrm>
          <a:prstGeom prst="rect">
            <a:avLst/>
          </a:prstGeom>
        </p:spPr>
      </p:pic>
      <p:pic>
        <p:nvPicPr>
          <p:cNvPr id="3" name="Picture 2"/>
          <p:cNvPicPr>
            <a:picLocks noChangeAspect="1"/>
          </p:cNvPicPr>
          <p:nvPr/>
        </p:nvPicPr>
        <p:blipFill>
          <a:blip r:embed="rId4"/>
          <a:stretch>
            <a:fillRect/>
          </a:stretch>
        </p:blipFill>
        <p:spPr>
          <a:xfrm>
            <a:off x="5265301" y="5816751"/>
            <a:ext cx="787266" cy="697489"/>
          </a:xfrm>
          <a:prstGeom prst="rect">
            <a:avLst/>
          </a:prstGeom>
        </p:spPr>
      </p:pic>
      <p:pic>
        <p:nvPicPr>
          <p:cNvPr id="10" name="Picture 9"/>
          <p:cNvPicPr>
            <a:picLocks noChangeAspect="1"/>
          </p:cNvPicPr>
          <p:nvPr/>
        </p:nvPicPr>
        <p:blipFill>
          <a:blip r:embed="rId5"/>
          <a:stretch>
            <a:fillRect/>
          </a:stretch>
        </p:blipFill>
        <p:spPr>
          <a:xfrm>
            <a:off x="5222442" y="4838728"/>
            <a:ext cx="844750" cy="844750"/>
          </a:xfrm>
          <a:prstGeom prst="rect">
            <a:avLst/>
          </a:prstGeom>
        </p:spPr>
      </p:pic>
    </p:spTree>
    <p:extLst>
      <p:ext uri="{BB962C8B-B14F-4D97-AF65-F5344CB8AC3E}">
        <p14:creationId xmlns:p14="http://schemas.microsoft.com/office/powerpoint/2010/main" val="681666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44" y="1016000"/>
            <a:ext cx="6276514" cy="565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600" dirty="0" smtClean="0">
                <a:solidFill>
                  <a:schemeClr val="bg1"/>
                </a:solidFill>
                <a:latin typeface="Calibri" charset="0"/>
                <a:ea typeface="ＭＳ Ｐゴシック" charset="0"/>
                <a:cs typeface="Calibri" charset="0"/>
              </a:rPr>
              <a:t>CEOS Purge Alert service</a:t>
            </a:r>
            <a:endParaRPr lang="en-GB" altLang="en-US" sz="3600" dirty="0">
              <a:solidFill>
                <a:schemeClr val="bg1"/>
              </a:solidFill>
              <a:latin typeface="Calibri" charset="0"/>
              <a:ea typeface="ＭＳ Ｐゴシック" charset="0"/>
              <a:cs typeface="Calibri" charset="0"/>
            </a:endParaRPr>
          </a:p>
        </p:txBody>
      </p:sp>
      <p:sp>
        <p:nvSpPr>
          <p:cNvPr id="3" name="Rectangle 2"/>
          <p:cNvSpPr/>
          <p:nvPr/>
        </p:nvSpPr>
        <p:spPr>
          <a:xfrm>
            <a:off x="4789083" y="6345808"/>
            <a:ext cx="4084359" cy="369332"/>
          </a:xfrm>
          <a:prstGeom prst="rect">
            <a:avLst/>
          </a:prstGeom>
          <a:solidFill>
            <a:schemeClr val="accent5">
              <a:alpha val="80000"/>
            </a:schemeClr>
          </a:solidFill>
        </p:spPr>
        <p:txBody>
          <a:bodyPr wrap="none">
            <a:spAutoFit/>
          </a:bodyPr>
          <a:lstStyle/>
          <a:p>
            <a:r>
              <a:rPr lang="en-US" dirty="0"/>
              <a:t>http://</a:t>
            </a:r>
            <a:r>
              <a:rPr lang="en-US" dirty="0" err="1"/>
              <a:t>wgiss.ceos.org</a:t>
            </a:r>
            <a:r>
              <a:rPr lang="en-US" dirty="0"/>
              <a:t>/</a:t>
            </a:r>
            <a:r>
              <a:rPr lang="en-US" dirty="0" err="1"/>
              <a:t>purgealert</a:t>
            </a:r>
            <a:r>
              <a:rPr lang="en-US" dirty="0"/>
              <a:t>/</a:t>
            </a:r>
          </a:p>
        </p:txBody>
      </p:sp>
    </p:spTree>
    <p:extLst>
      <p:ext uri="{BB962C8B-B14F-4D97-AF65-F5344CB8AC3E}">
        <p14:creationId xmlns:p14="http://schemas.microsoft.com/office/powerpoint/2010/main" val="239390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7"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2800" dirty="0" smtClean="0">
                <a:solidFill>
                  <a:schemeClr val="bg1"/>
                </a:solidFill>
                <a:latin typeface="Calibri" charset="0"/>
                <a:ea typeface="ＭＳ Ｐゴシック" charset="0"/>
                <a:cs typeface="Calibri" charset="0"/>
              </a:rPr>
              <a:t>APPRAISAL PROCEDURE</a:t>
            </a:r>
            <a:endParaRPr lang="en-GB" altLang="en-US" sz="2800" dirty="0">
              <a:solidFill>
                <a:schemeClr val="bg1"/>
              </a:solidFill>
              <a:latin typeface="Calibri" charset="0"/>
              <a:ea typeface="ＭＳ Ｐゴシック" charset="0"/>
              <a:cs typeface="Calibri" charset="0"/>
            </a:endParaRPr>
          </a:p>
        </p:txBody>
      </p:sp>
      <p:sp>
        <p:nvSpPr>
          <p:cNvPr id="10" name="Rectangle 9"/>
          <p:cNvSpPr/>
          <p:nvPr/>
        </p:nvSpPr>
        <p:spPr>
          <a:xfrm>
            <a:off x="332580" y="1306856"/>
            <a:ext cx="8183623" cy="6740308"/>
          </a:xfrm>
          <a:prstGeom prst="rect">
            <a:avLst/>
          </a:prstGeom>
        </p:spPr>
        <p:txBody>
          <a:bodyPr wrap="square">
            <a:spAutoFit/>
          </a:bodyPr>
          <a:lstStyle/>
          <a:p>
            <a:r>
              <a:rPr lang="en-US" dirty="0"/>
              <a:t>The data appraisal procedure consists in performing an assessment of an EO space data set under evaluation (for example in case of possible preservation discontinuing) through answering to a set of categorized questions extracted from the USGS EROS Appraisal Online Tool (</a:t>
            </a:r>
            <a:r>
              <a:rPr lang="en-US" u="sng" dirty="0">
                <a:hlinkClick r:id="rId2"/>
              </a:rPr>
              <a:t>http://eros.usgs.gov/government/ratool/</a:t>
            </a:r>
            <a:r>
              <a:rPr lang="en-US" dirty="0"/>
              <a:t>) or from the CEOS online questionnaire </a:t>
            </a:r>
            <a:r>
              <a:rPr lang="en-US" u="sng" dirty="0"/>
              <a:t>http://</a:t>
            </a:r>
            <a:r>
              <a:rPr lang="en-US" u="sng" dirty="0" err="1"/>
              <a:t>wgiss.ceos.org</a:t>
            </a:r>
            <a:r>
              <a:rPr lang="en-US" u="sng" dirty="0"/>
              <a:t>/archive/</a:t>
            </a:r>
            <a:r>
              <a:rPr lang="en-US" u="sng" dirty="0" err="1"/>
              <a:t>index.html</a:t>
            </a:r>
            <a:r>
              <a:rPr lang="en-US" dirty="0"/>
              <a:t>.</a:t>
            </a:r>
          </a:p>
          <a:p>
            <a:r>
              <a:rPr lang="en-US" dirty="0"/>
              <a:t> </a:t>
            </a:r>
          </a:p>
          <a:p>
            <a:r>
              <a:rPr lang="en-US" dirty="0"/>
              <a:t>The list of questions should cover:</a:t>
            </a:r>
          </a:p>
          <a:p>
            <a:pPr marL="285750" lvl="0" indent="-285750">
              <a:buFont typeface="Arial"/>
              <a:buChar char="•"/>
            </a:pPr>
            <a:r>
              <a:rPr lang="en-GB" dirty="0"/>
              <a:t>Mission relevancy</a:t>
            </a:r>
            <a:endParaRPr lang="en-US" dirty="0"/>
          </a:p>
          <a:p>
            <a:pPr marL="285750" lvl="0" indent="-285750">
              <a:buFont typeface="Arial"/>
              <a:buChar char="•"/>
            </a:pPr>
            <a:r>
              <a:rPr lang="en-GB" dirty="0"/>
              <a:t>General policy (ISO Standard)</a:t>
            </a:r>
            <a:endParaRPr lang="en-US" dirty="0"/>
          </a:p>
          <a:p>
            <a:pPr marL="285750" lvl="0" indent="-285750">
              <a:buFont typeface="Arial"/>
              <a:buChar char="•"/>
            </a:pPr>
            <a:r>
              <a:rPr lang="en-GB" dirty="0"/>
              <a:t>Physical properties (Media)</a:t>
            </a:r>
            <a:endParaRPr lang="en-US" dirty="0"/>
          </a:p>
          <a:p>
            <a:pPr marL="285750" lvl="0" indent="-285750">
              <a:buFont typeface="Arial"/>
              <a:buChar char="•"/>
            </a:pPr>
            <a:r>
              <a:rPr lang="en-GB" dirty="0"/>
              <a:t>Metadata</a:t>
            </a:r>
            <a:endParaRPr lang="en-US" dirty="0"/>
          </a:p>
          <a:p>
            <a:pPr marL="285750" lvl="0" indent="-285750">
              <a:buFont typeface="Arial"/>
              <a:buChar char="•"/>
            </a:pPr>
            <a:r>
              <a:rPr lang="en-GB" dirty="0"/>
              <a:t>Cost / benefit analysis. </a:t>
            </a:r>
            <a:endParaRPr lang="en-US" dirty="0"/>
          </a:p>
          <a:p>
            <a:r>
              <a:rPr lang="en-US" dirty="0"/>
              <a:t> </a:t>
            </a:r>
          </a:p>
          <a:p>
            <a:r>
              <a:rPr lang="en-US" dirty="0"/>
              <a:t>When performing the appraisal, an appraisal report should be produced in order to properly document the different steps performed in the appraisal procedure and the final results. The appraisal report should be provided, in case of purge decision, to other data holders and archive owners together with a description of the data set when applying the data alert procedure. </a:t>
            </a:r>
          </a:p>
          <a:p>
            <a:r>
              <a:rPr lang="en-US" dirty="0"/>
              <a:t> </a:t>
            </a:r>
          </a:p>
          <a:p>
            <a:r>
              <a:rPr lang="en-US" dirty="0"/>
              <a:t>A link to a template document containing the list of questions and to generate the appraisal report is provided hereafter: </a:t>
            </a:r>
            <a:r>
              <a:rPr lang="en-GB" u="sng" dirty="0">
                <a:hlinkClick r:id="rId3"/>
              </a:rPr>
              <a:t>http://eros.usgs.gov/government/ratool/export.php?blank</a:t>
            </a:r>
            <a:endParaRPr lang="en-US" dirty="0"/>
          </a:p>
        </p:txBody>
      </p:sp>
    </p:spTree>
    <p:extLst>
      <p:ext uri="{BB962C8B-B14F-4D97-AF65-F5344CB8AC3E}">
        <p14:creationId xmlns:p14="http://schemas.microsoft.com/office/powerpoint/2010/main" val="875547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529" y="146665"/>
            <a:ext cx="6857461" cy="954107"/>
          </a:xfrm>
        </p:spPr>
        <p:txBody>
          <a:bodyPr/>
          <a:lstStyle/>
          <a:p>
            <a:pPr algn="ctr"/>
            <a:r>
              <a:rPr lang="en-US" sz="2800" dirty="0" smtClean="0"/>
              <a:t>Purge Alert procedure: CEOS Involvement</a:t>
            </a:r>
            <a:endParaRPr lang="en-US" sz="2800"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7" name="Rectangle 6"/>
          <p:cNvSpPr/>
          <p:nvPr/>
        </p:nvSpPr>
        <p:spPr>
          <a:xfrm>
            <a:off x="166217" y="1300670"/>
            <a:ext cx="8518620" cy="2416046"/>
          </a:xfrm>
          <a:prstGeom prst="rect">
            <a:avLst/>
          </a:prstGeom>
        </p:spPr>
        <p:txBody>
          <a:bodyPr wrap="square">
            <a:spAutoFit/>
          </a:bodyPr>
          <a:lstStyle/>
          <a:p>
            <a:pPr marL="342900" indent="-342900">
              <a:spcBef>
                <a:spcPts val="600"/>
              </a:spcBef>
              <a:buFont typeface="Arial"/>
              <a:buChar char="•"/>
            </a:pPr>
            <a:r>
              <a:rPr lang="en-GB" dirty="0" smtClean="0"/>
              <a:t>“Purging organizations” to inform WGISS Chair (personal email contact) about purging intention when no interested entity has been directly identified.</a:t>
            </a:r>
          </a:p>
          <a:p>
            <a:pPr marL="342900" indent="-342900">
              <a:spcBef>
                <a:spcPts val="600"/>
              </a:spcBef>
              <a:buFont typeface="Arial"/>
              <a:buChar char="•"/>
            </a:pPr>
            <a:r>
              <a:rPr lang="en-GB" dirty="0" smtClean="0"/>
              <a:t>WGISS Chair to:</a:t>
            </a:r>
          </a:p>
          <a:p>
            <a:pPr marL="800100" lvl="1" indent="-342900">
              <a:spcBef>
                <a:spcPts val="600"/>
              </a:spcBef>
              <a:buFont typeface="Wingdings" charset="2"/>
              <a:buChar char="Ø"/>
            </a:pPr>
            <a:r>
              <a:rPr lang="en-GB" sz="1600" dirty="0" smtClean="0"/>
              <a:t>Inform all CEOS Agencies Principals and publish a “Purge Alert News” on CEOS and WGISS web pages.</a:t>
            </a:r>
          </a:p>
          <a:p>
            <a:pPr marL="800100" lvl="1" indent="-342900">
              <a:spcBef>
                <a:spcPts val="600"/>
              </a:spcBef>
              <a:buFont typeface="Wingdings" charset="2"/>
              <a:buChar char="Ø"/>
            </a:pPr>
            <a:r>
              <a:rPr lang="en-GB" sz="1600" dirty="0" smtClean="0"/>
              <a:t>Put in contact “Purging organization” and “Interested Entities” which responded to the announcement.</a:t>
            </a:r>
          </a:p>
        </p:txBody>
      </p:sp>
      <p:pic>
        <p:nvPicPr>
          <p:cNvPr id="5" name="Picture 4"/>
          <p:cNvPicPr>
            <a:picLocks noChangeAspect="1"/>
          </p:cNvPicPr>
          <p:nvPr/>
        </p:nvPicPr>
        <p:blipFill>
          <a:blip r:embed="rId2"/>
          <a:stretch>
            <a:fillRect/>
          </a:stretch>
        </p:blipFill>
        <p:spPr>
          <a:xfrm>
            <a:off x="4845610" y="3666866"/>
            <a:ext cx="4298390" cy="3191134"/>
          </a:xfrm>
          <a:prstGeom prst="rect">
            <a:avLst/>
          </a:prstGeom>
        </p:spPr>
      </p:pic>
    </p:spTree>
    <p:extLst>
      <p:ext uri="{BB962C8B-B14F-4D97-AF65-F5344CB8AC3E}">
        <p14:creationId xmlns:p14="http://schemas.microsoft.com/office/powerpoint/2010/main" val="251934764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1833" y="379076"/>
            <a:ext cx="6105525" cy="430887"/>
          </a:xfrm>
        </p:spPr>
        <p:txBody>
          <a:bodyPr/>
          <a:lstStyle/>
          <a:p>
            <a:r>
              <a:rPr lang="en-US" dirty="0" smtClean="0"/>
              <a:t>Data Purge Alert – CEO</a:t>
            </a:r>
            <a:endParaRPr lang="en-US" dirty="0"/>
          </a:p>
        </p:txBody>
      </p:sp>
      <p:sp>
        <p:nvSpPr>
          <p:cNvPr id="3" name="Footer Placeholder 2"/>
          <p:cNvSpPr>
            <a:spLocks noGrp="1"/>
          </p:cNvSpPr>
          <p:nvPr>
            <p:ph type="ftr" sz="quarter" idx="10"/>
          </p:nvPr>
        </p:nvSpPr>
        <p:spPr/>
        <p:txBody>
          <a:bodyPr/>
          <a:lstStyle/>
          <a:p>
            <a:pPr>
              <a:defRPr/>
            </a:pPr>
            <a:r>
              <a:rPr lang="en-GB" smtClean="0"/>
              <a:t>ESA UNCLASSIFIED – For Official Use</a:t>
            </a:r>
            <a:endParaRPr lang="en-GB"/>
          </a:p>
        </p:txBody>
      </p:sp>
      <p:sp>
        <p:nvSpPr>
          <p:cNvPr id="5" name="Rectangle 4"/>
          <p:cNvSpPr/>
          <p:nvPr/>
        </p:nvSpPr>
        <p:spPr>
          <a:xfrm>
            <a:off x="781174" y="1649051"/>
            <a:ext cx="7184352" cy="3785652"/>
          </a:xfrm>
          <a:prstGeom prst="rect">
            <a:avLst/>
          </a:prstGeom>
        </p:spPr>
        <p:txBody>
          <a:bodyPr wrap="square">
            <a:spAutoFit/>
          </a:bodyPr>
          <a:lstStyle/>
          <a:p>
            <a:r>
              <a:rPr lang="en-US" sz="2000" dirty="0"/>
              <a:t>For activating the </a:t>
            </a:r>
            <a:r>
              <a:rPr lang="en-US" sz="2000" dirty="0" smtClean="0"/>
              <a:t>procedure:</a:t>
            </a:r>
          </a:p>
          <a:p>
            <a:endParaRPr lang="en-US" sz="2000" dirty="0" smtClean="0"/>
          </a:p>
          <a:p>
            <a:pPr marL="285750" indent="-285750">
              <a:buFont typeface="Arial"/>
              <a:buChar char="•"/>
            </a:pPr>
            <a:r>
              <a:rPr lang="en-US" sz="2000" dirty="0"/>
              <a:t>C</a:t>
            </a:r>
            <a:r>
              <a:rPr lang="en-US" sz="2000" dirty="0" smtClean="0"/>
              <a:t>ontact </a:t>
            </a:r>
            <a:r>
              <a:rPr lang="en-US" sz="2000" dirty="0"/>
              <a:t>the CEOS Executive Officer (CEO) through the ad-hoc email (XXX</a:t>
            </a:r>
            <a:r>
              <a:rPr lang="en-US" sz="2000" dirty="0" smtClean="0"/>
              <a:t>);</a:t>
            </a:r>
          </a:p>
          <a:p>
            <a:pPr marL="285750" indent="-285750">
              <a:buFont typeface="Arial"/>
              <a:buChar char="•"/>
            </a:pPr>
            <a:r>
              <a:rPr lang="en-US" sz="2000" dirty="0" smtClean="0"/>
              <a:t>The email should contain the following </a:t>
            </a:r>
            <a:r>
              <a:rPr lang="en-US" sz="2000" dirty="0"/>
              <a:t>subject: &lt;mission&gt; Dataset to be purged and including a description of the case. </a:t>
            </a:r>
            <a:endParaRPr lang="en-US" sz="2000" dirty="0" smtClean="0"/>
          </a:p>
          <a:p>
            <a:pPr marL="285750" indent="-285750">
              <a:buFont typeface="Arial"/>
              <a:buChar char="•"/>
            </a:pPr>
            <a:r>
              <a:rPr lang="en-US" sz="2000" dirty="0" smtClean="0"/>
              <a:t>CEO </a:t>
            </a:r>
            <a:r>
              <a:rPr lang="en-US" sz="2000" dirty="0"/>
              <a:t>will forward it to the mailing list containing all </a:t>
            </a:r>
            <a:r>
              <a:rPr lang="en-US" sz="2000" dirty="0" smtClean="0"/>
              <a:t>organizations;</a:t>
            </a:r>
          </a:p>
          <a:p>
            <a:pPr marL="285750" indent="-285750">
              <a:buFont typeface="Arial"/>
              <a:buChar char="•"/>
            </a:pPr>
            <a:r>
              <a:rPr lang="en-US" sz="2000" dirty="0" smtClean="0"/>
              <a:t>Any </a:t>
            </a:r>
            <a:r>
              <a:rPr lang="en-US" sz="2000" dirty="0"/>
              <a:t>interested agencies should respond within </a:t>
            </a:r>
            <a:r>
              <a:rPr lang="en-US" sz="2000" b="1" i="1" dirty="0"/>
              <a:t>three months</a:t>
            </a:r>
            <a:r>
              <a:rPr lang="en-US" sz="2000" dirty="0"/>
              <a:t> to start conducting negotiations/assessment with the alert initiator. </a:t>
            </a:r>
          </a:p>
        </p:txBody>
      </p:sp>
    </p:spTree>
    <p:extLst>
      <p:ext uri="{BB962C8B-B14F-4D97-AF65-F5344CB8AC3E}">
        <p14:creationId xmlns:p14="http://schemas.microsoft.com/office/powerpoint/2010/main" val="2694099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ctr" eaLnBrk="0" hangingPunct="0">
              <a:defRPr sz="3200" b="1">
                <a:solidFill>
                  <a:schemeClr val="bg1"/>
                </a:solidFill>
                <a:latin typeface="Calibri" charset="0"/>
                <a:ea typeface="ＭＳ Ｐゴシック" charset="0"/>
                <a:cs typeface="Calibri" charset="0"/>
              </a:defRPr>
            </a:lvl1pPr>
            <a:lvl2pPr marL="742950" indent="-285750" eaLnBrk="0" hangingPunct="0">
              <a:defRPr sz="2400" b="1">
                <a:latin typeface="Times New Roman" pitchFamily="18" charset="0"/>
                <a:ea typeface="MS PGothic" pitchFamily="34" charset="-128"/>
              </a:defRPr>
            </a:lvl2pPr>
            <a:lvl3pPr marL="1143000" indent="-228600" eaLnBrk="0" hangingPunct="0">
              <a:defRPr sz="2400" b="1">
                <a:latin typeface="Times New Roman" pitchFamily="18" charset="0"/>
                <a:ea typeface="MS PGothic" pitchFamily="34" charset="-128"/>
              </a:defRPr>
            </a:lvl3pPr>
            <a:lvl4pPr marL="1600200" indent="-228600" eaLnBrk="0" hangingPunct="0">
              <a:defRPr sz="2400" b="1">
                <a:latin typeface="Times New Roman" pitchFamily="18" charset="0"/>
                <a:ea typeface="MS PGothic" pitchFamily="34" charset="-128"/>
              </a:defRPr>
            </a:lvl4pPr>
            <a:lvl5pPr marL="2057400" indent="-228600" eaLnBrk="0" hangingPunct="0">
              <a:defRPr sz="2400" b="1">
                <a:latin typeface="Times New Roman" pitchFamily="18" charset="0"/>
                <a:ea typeface="MS PGothic" pitchFamily="34" charset="-128"/>
              </a:defRPr>
            </a:lvl5pPr>
            <a:lvl6pPr marL="2514600" indent="-228600" eaLnBrk="0" fontAlgn="base" hangingPunct="0">
              <a:spcBef>
                <a:spcPct val="0"/>
              </a:spcBef>
              <a:spcAft>
                <a:spcPct val="0"/>
              </a:spcAft>
              <a:defRPr sz="2400" b="1">
                <a:latin typeface="Times New Roman" pitchFamily="18" charset="0"/>
                <a:ea typeface="MS PGothic" pitchFamily="34" charset="-128"/>
              </a:defRPr>
            </a:lvl6pPr>
            <a:lvl7pPr marL="2971800" indent="-228600" eaLnBrk="0" fontAlgn="base" hangingPunct="0">
              <a:spcBef>
                <a:spcPct val="0"/>
              </a:spcBef>
              <a:spcAft>
                <a:spcPct val="0"/>
              </a:spcAft>
              <a:defRPr sz="2400" b="1">
                <a:latin typeface="Times New Roman" pitchFamily="18" charset="0"/>
                <a:ea typeface="MS PGothic" pitchFamily="34" charset="-128"/>
              </a:defRPr>
            </a:lvl7pPr>
            <a:lvl8pPr marL="3429000" indent="-228600" eaLnBrk="0" fontAlgn="base" hangingPunct="0">
              <a:spcBef>
                <a:spcPct val="0"/>
              </a:spcBef>
              <a:spcAft>
                <a:spcPct val="0"/>
              </a:spcAft>
              <a:defRPr sz="2400" b="1">
                <a:latin typeface="Times New Roman" pitchFamily="18" charset="0"/>
                <a:ea typeface="MS PGothic" pitchFamily="34" charset="-128"/>
              </a:defRPr>
            </a:lvl8pPr>
            <a:lvl9pPr marL="3886200" indent="-228600" eaLnBrk="0" fontAlgn="base" hangingPunct="0">
              <a:spcBef>
                <a:spcPct val="0"/>
              </a:spcBef>
              <a:spcAft>
                <a:spcPct val="0"/>
              </a:spcAft>
              <a:defRPr sz="2400" b="1">
                <a:latin typeface="Times New Roman" pitchFamily="18" charset="0"/>
                <a:ea typeface="MS PGothic" pitchFamily="34" charset="-128"/>
              </a:defRPr>
            </a:lvl9pPr>
          </a:lstStyle>
          <a:p>
            <a:r>
              <a:rPr lang="en-GB" altLang="en-US" dirty="0"/>
              <a:t>Background - DSIG Activities (2)</a:t>
            </a:r>
          </a:p>
        </p:txBody>
      </p:sp>
      <p:sp>
        <p:nvSpPr>
          <p:cNvPr id="6" name="Rectangle 5"/>
          <p:cNvSpPr/>
          <p:nvPr/>
        </p:nvSpPr>
        <p:spPr>
          <a:xfrm>
            <a:off x="177466" y="1222135"/>
            <a:ext cx="8811420" cy="5216814"/>
          </a:xfrm>
          <a:prstGeom prst="rect">
            <a:avLst/>
          </a:prstGeom>
        </p:spPr>
        <p:txBody>
          <a:bodyPr wrap="square">
            <a:spAutoFit/>
          </a:bodyPr>
          <a:lstStyle/>
          <a:p>
            <a:pPr lvl="1"/>
            <a:endParaRPr lang="en-GB" dirty="0"/>
          </a:p>
          <a:p>
            <a:pPr marL="342900" indent="-342900">
              <a:spcAft>
                <a:spcPts val="600"/>
              </a:spcAft>
              <a:buFont typeface="+mj-lt"/>
              <a:buAutoNum type="arabicPeriod" startAt="3"/>
            </a:pPr>
            <a:r>
              <a:rPr lang="en-GB" dirty="0" smtClean="0"/>
              <a:t>Conducting </a:t>
            </a:r>
            <a:r>
              <a:rPr lang="en-GB" b="1" dirty="0"/>
              <a:t>Joint Activities</a:t>
            </a:r>
            <a:r>
              <a:rPr lang="en-GB" dirty="0"/>
              <a:t> and/or </a:t>
            </a:r>
            <a:r>
              <a:rPr lang="en-GB" b="1" dirty="0"/>
              <a:t>Pilot Projects </a:t>
            </a:r>
            <a:r>
              <a:rPr lang="en-GB" dirty="0"/>
              <a:t>on specific data stewardship topics</a:t>
            </a:r>
          </a:p>
          <a:p>
            <a:pPr marL="342900" indent="-342900">
              <a:spcAft>
                <a:spcPts val="600"/>
              </a:spcAft>
              <a:buFont typeface="+mj-lt"/>
              <a:buAutoNum type="arabicPeriod" startAt="4"/>
            </a:pPr>
            <a:endParaRPr lang="en-GB" dirty="0" smtClean="0">
              <a:latin typeface="+mn-lt"/>
            </a:endParaRPr>
          </a:p>
          <a:p>
            <a:pPr marL="342900" indent="-342900">
              <a:spcAft>
                <a:spcPts val="600"/>
              </a:spcAft>
              <a:buFont typeface="+mj-lt"/>
              <a:buAutoNum type="arabicPeriod" startAt="4"/>
            </a:pPr>
            <a:r>
              <a:rPr lang="en-GB" dirty="0" smtClean="0">
                <a:latin typeface="+mn-lt"/>
              </a:rPr>
              <a:t>Contributing to </a:t>
            </a:r>
            <a:r>
              <a:rPr lang="en-GB" b="1" dirty="0" smtClean="0">
                <a:latin typeface="+mn-lt"/>
              </a:rPr>
              <a:t>GEO and Standardization </a:t>
            </a:r>
            <a:r>
              <a:rPr lang="en-GB" dirty="0" smtClean="0">
                <a:latin typeface="+mn-lt"/>
              </a:rPr>
              <a:t>activities through:</a:t>
            </a:r>
          </a:p>
          <a:p>
            <a:pPr marL="742950" lvl="1" indent="-285750">
              <a:spcAft>
                <a:spcPts val="600"/>
              </a:spcAft>
              <a:buFont typeface="Arial"/>
              <a:buChar char="•"/>
            </a:pPr>
            <a:r>
              <a:rPr lang="en-GB" dirty="0" smtClean="0">
                <a:latin typeface="+mn-lt"/>
              </a:rPr>
              <a:t>Specific tasks in the GEO Work-plan (Component </a:t>
            </a:r>
            <a:r>
              <a:rPr lang="en-GB" b="1" dirty="0">
                <a:latin typeface="+mn-lt"/>
              </a:rPr>
              <a:t>GD-</a:t>
            </a:r>
            <a:r>
              <a:rPr lang="en-GB" b="1" dirty="0" smtClean="0">
                <a:latin typeface="+mn-lt"/>
              </a:rPr>
              <a:t>07.03 Development DMP Guidelines Implementation &amp; Process) </a:t>
            </a:r>
            <a:r>
              <a:rPr lang="en-GB" dirty="0" smtClean="0"/>
              <a:t>within</a:t>
            </a:r>
            <a:r>
              <a:rPr lang="en-GB" b="1" dirty="0" smtClean="0"/>
              <a:t> Task</a:t>
            </a:r>
            <a:r>
              <a:rPr lang="en-GB" dirty="0" smtClean="0">
                <a:latin typeface="+mn-lt"/>
              </a:rPr>
              <a:t> </a:t>
            </a:r>
            <a:r>
              <a:rPr lang="en-GB" b="1" dirty="0"/>
              <a:t>GD-07 GCI </a:t>
            </a:r>
            <a:r>
              <a:rPr lang="en-GB" b="1" dirty="0" smtClean="0"/>
              <a:t>Development</a:t>
            </a:r>
            <a:r>
              <a:rPr lang="en-US" b="1" dirty="0" smtClean="0"/>
              <a:t> </a:t>
            </a:r>
            <a:r>
              <a:rPr lang="en-US" dirty="0" smtClean="0"/>
              <a:t>and future GEO Work Programme.</a:t>
            </a:r>
            <a:endParaRPr lang="en-GB" dirty="0" smtClean="0">
              <a:latin typeface="+mn-lt"/>
            </a:endParaRPr>
          </a:p>
          <a:p>
            <a:pPr marL="742950" lvl="1" indent="-285750">
              <a:spcAft>
                <a:spcPts val="600"/>
              </a:spcAft>
              <a:buFont typeface="Arial"/>
              <a:buChar char="•"/>
            </a:pPr>
            <a:r>
              <a:rPr lang="en-GB" dirty="0" smtClean="0"/>
              <a:t>Proposing WGISS </a:t>
            </a:r>
            <a:r>
              <a:rPr lang="en-GB" dirty="0"/>
              <a:t>best-</a:t>
            </a:r>
            <a:r>
              <a:rPr lang="en-GB" dirty="0" smtClean="0"/>
              <a:t>practices</a:t>
            </a:r>
            <a:r>
              <a:rPr lang="en-GB" dirty="0"/>
              <a:t> </a:t>
            </a:r>
            <a:r>
              <a:rPr lang="en-GB" dirty="0" smtClean="0"/>
              <a:t>as </a:t>
            </a:r>
            <a:r>
              <a:rPr lang="en-GB" dirty="0"/>
              <a:t>input to </a:t>
            </a:r>
            <a:r>
              <a:rPr lang="en-GB" b="1" dirty="0"/>
              <a:t>standardization bodies </a:t>
            </a:r>
            <a:r>
              <a:rPr lang="en-GB" dirty="0"/>
              <a:t>(e.g. OGC/CCSDS</a:t>
            </a:r>
            <a:r>
              <a:rPr lang="en-GB" dirty="0" smtClean="0"/>
              <a:t>) when relevant.</a:t>
            </a:r>
            <a:endParaRPr lang="en-GB" dirty="0"/>
          </a:p>
          <a:p>
            <a:pPr>
              <a:spcAft>
                <a:spcPts val="600"/>
              </a:spcAft>
            </a:pPr>
            <a:endParaRPr lang="en-GB" b="1" dirty="0" smtClean="0">
              <a:latin typeface="+mn-lt"/>
            </a:endParaRPr>
          </a:p>
          <a:p>
            <a:pPr marL="342900" indent="-342900">
              <a:spcAft>
                <a:spcPts val="600"/>
              </a:spcAft>
              <a:buFont typeface="+mj-lt"/>
              <a:buAutoNum type="arabicPeriod" startAt="4"/>
            </a:pPr>
            <a:endParaRPr lang="en-GB" b="1" dirty="0">
              <a:latin typeface="+mn-lt"/>
            </a:endParaRPr>
          </a:p>
          <a:p>
            <a:pPr marL="342900" indent="-342900">
              <a:spcAft>
                <a:spcPts val="600"/>
              </a:spcAft>
              <a:buFont typeface="+mj-lt"/>
              <a:buAutoNum type="arabicPeriod" startAt="4"/>
            </a:pPr>
            <a:endParaRPr lang="en-GB" b="1" dirty="0" smtClean="0">
              <a:latin typeface="+mn-lt"/>
            </a:endParaRPr>
          </a:p>
          <a:p>
            <a:pPr marL="342900" indent="-342900">
              <a:spcAft>
                <a:spcPts val="600"/>
              </a:spcAft>
              <a:buFont typeface="+mj-lt"/>
              <a:buAutoNum type="arabicPeriod" startAt="4"/>
            </a:pPr>
            <a:endParaRPr lang="en-GB" b="1" dirty="0">
              <a:latin typeface="+mn-lt"/>
            </a:endParaRPr>
          </a:p>
          <a:p>
            <a:pPr marL="342900" indent="-342900">
              <a:spcAft>
                <a:spcPts val="600"/>
              </a:spcAft>
              <a:buFont typeface="+mj-lt"/>
              <a:buAutoNum type="arabicPeriod" startAt="4"/>
            </a:pPr>
            <a:endParaRPr lang="en-GB" b="1" dirty="0">
              <a:latin typeface="+mn-lt"/>
            </a:endParaRPr>
          </a:p>
        </p:txBody>
      </p:sp>
    </p:spTree>
    <p:extLst>
      <p:ext uri="{BB962C8B-B14F-4D97-AF65-F5344CB8AC3E}">
        <p14:creationId xmlns:p14="http://schemas.microsoft.com/office/powerpoint/2010/main" val="3688993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a:solidFill>
                  <a:schemeClr val="bg1"/>
                </a:solidFill>
                <a:latin typeface="Calibri" charset="0"/>
                <a:ea typeface="ＭＳ Ｐゴシック" charset="0"/>
                <a:cs typeface="Calibri" charset="0"/>
              </a:rPr>
              <a:t>DSIG</a:t>
            </a:r>
            <a:r>
              <a:rPr lang="en-GB" altLang="en-US" sz="3200" dirty="0" smtClean="0">
                <a:solidFill>
                  <a:schemeClr val="bg1"/>
                </a:solidFill>
                <a:latin typeface="Calibri" charset="0"/>
                <a:ea typeface="ＭＳ Ｐゴシック" charset="0"/>
                <a:cs typeface="Calibri" charset="0"/>
              </a:rPr>
              <a:t> sessions during this meeting</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119406" y="1416694"/>
            <a:ext cx="8901118" cy="3293209"/>
          </a:xfrm>
          <a:prstGeom prst="rect">
            <a:avLst/>
          </a:prstGeom>
        </p:spPr>
        <p:txBody>
          <a:bodyPr wrap="square">
            <a:spAutoFit/>
          </a:bodyPr>
          <a:lstStyle/>
          <a:p>
            <a:pPr marL="514350" indent="-514350">
              <a:buFont typeface="+mj-lt"/>
              <a:buAutoNum type="arabicPeriod"/>
            </a:pPr>
            <a:r>
              <a:rPr lang="en-GB" sz="2400" dirty="0"/>
              <a:t>Overview and Updates </a:t>
            </a:r>
            <a:endParaRPr lang="en-GB" sz="2400" dirty="0" smtClean="0"/>
          </a:p>
          <a:p>
            <a:endParaRPr lang="en-GB" sz="2400" dirty="0" smtClean="0"/>
          </a:p>
          <a:p>
            <a:pPr marL="514350" indent="-514350">
              <a:buFont typeface="+mj-lt"/>
              <a:buAutoNum type="arabicPeriod"/>
            </a:pPr>
            <a:r>
              <a:rPr lang="en-GB" sz="2400" dirty="0" smtClean="0"/>
              <a:t>Preservation </a:t>
            </a:r>
            <a:r>
              <a:rPr lang="en-GB" sz="2400" dirty="0"/>
              <a:t>of Software and </a:t>
            </a:r>
            <a:r>
              <a:rPr lang="en-GB" sz="2400" dirty="0" smtClean="0"/>
              <a:t>Documents</a:t>
            </a:r>
          </a:p>
          <a:p>
            <a:endParaRPr lang="en-GB" sz="2400" dirty="0">
              <a:latin typeface="+mn-lt"/>
            </a:endParaRPr>
          </a:p>
          <a:p>
            <a:pPr marL="457200" indent="-457200">
              <a:buFont typeface="+mj-lt"/>
              <a:buAutoNum type="arabicPeriod"/>
            </a:pPr>
            <a:r>
              <a:rPr lang="en-GB" sz="2400" dirty="0" smtClean="0"/>
              <a:t>Session: Report on Agencies Stewardship Activities</a:t>
            </a:r>
          </a:p>
          <a:p>
            <a:pPr marL="457200" indent="-457200">
              <a:buFont typeface="+mj-lt"/>
              <a:buAutoNum type="arabicPeriod"/>
            </a:pPr>
            <a:endParaRPr lang="en-GB" sz="2400" dirty="0"/>
          </a:p>
          <a:p>
            <a:pPr marL="457200" indent="-457200">
              <a:buFont typeface="+mj-lt"/>
              <a:buAutoNum type="arabicPeriod"/>
            </a:pPr>
            <a:r>
              <a:rPr lang="en-GB" sz="2400" dirty="0" smtClean="0"/>
              <a:t>Session on Preservation Topics Discussion:</a:t>
            </a:r>
          </a:p>
          <a:p>
            <a:pPr marL="914400" lvl="1" indent="-457200">
              <a:buFont typeface="Wingdings" charset="2"/>
              <a:buChar char="ü"/>
            </a:pPr>
            <a:r>
              <a:rPr lang="en-GB" sz="2000" dirty="0" smtClean="0"/>
              <a:t>Thesaurus;</a:t>
            </a:r>
          </a:p>
          <a:p>
            <a:pPr marL="914400" lvl="1" indent="-457200">
              <a:buFont typeface="Wingdings" charset="2"/>
              <a:buChar char="ü"/>
            </a:pPr>
            <a:r>
              <a:rPr lang="en-GB" sz="2000" dirty="0" smtClean="0"/>
              <a:t>Persistent Identifiers;</a:t>
            </a:r>
          </a:p>
        </p:txBody>
      </p:sp>
    </p:spTree>
    <p:extLst>
      <p:ext uri="{BB962C8B-B14F-4D97-AF65-F5344CB8AC3E}">
        <p14:creationId xmlns:p14="http://schemas.microsoft.com/office/powerpoint/2010/main" val="39816372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8" name="Rectangle 7"/>
          <p:cNvSpPr>
            <a:spLocks noGrp="1" noChangeArrowheads="1"/>
          </p:cNvSpPr>
          <p:nvPr/>
        </p:nvSpPr>
        <p:spPr bwMode="auto">
          <a:xfrm>
            <a:off x="289045" y="3388474"/>
            <a:ext cx="8640762" cy="155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a:t>Data Stewardship Interest Group</a:t>
            </a:r>
            <a:br>
              <a:rPr lang="en-GB" altLang="en-US" b="1" dirty="0"/>
            </a:br>
            <a:endParaRPr lang="en-GB" altLang="en-US" sz="2400" b="1" dirty="0" smtClean="0"/>
          </a:p>
          <a:p>
            <a:pPr eaLnBrk="1" hangingPunct="1">
              <a:lnSpc>
                <a:spcPct val="80000"/>
              </a:lnSpc>
            </a:pPr>
            <a:r>
              <a:rPr lang="en-GB" altLang="en-US" b="1" dirty="0" smtClean="0"/>
              <a:t>Overview &amp; Updates </a:t>
            </a:r>
          </a:p>
          <a:p>
            <a:r>
              <a:rPr lang="en-GB" sz="2400" dirty="0" smtClean="0"/>
              <a:t>  </a:t>
            </a:r>
            <a:endParaRPr lang="en-GB" sz="2400" dirty="0" smtClean="0">
              <a:latin typeface="Arial" charset="0"/>
            </a:endParaRPr>
          </a:p>
          <a:p>
            <a:pPr eaLnBrk="1" hangingPunct="1">
              <a:lnSpc>
                <a:spcPct val="80000"/>
              </a:lnSpc>
            </a:pPr>
            <a:endParaRPr lang="en-GB" sz="2400" dirty="0">
              <a:latin typeface="Arial" charset="0"/>
            </a:endParaRPr>
          </a:p>
        </p:txBody>
      </p:sp>
      <p:pic>
        <p:nvPicPr>
          <p:cNvPr id="5" name="Picture 10" descr="LP_Symposium_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177" y="1329641"/>
            <a:ext cx="3788086" cy="13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888999" y="1247914"/>
            <a:ext cx="3211285" cy="1244461"/>
          </a:xfrm>
          <a:prstGeom prst="rect">
            <a:avLst/>
          </a:prstGeom>
          <a:noFill/>
          <a:ln>
            <a:noFill/>
          </a:ln>
        </p:spPr>
      </p:pic>
    </p:spTree>
    <p:extLst>
      <p:ext uri="{BB962C8B-B14F-4D97-AF65-F5344CB8AC3E}">
        <p14:creationId xmlns:p14="http://schemas.microsoft.com/office/powerpoint/2010/main" val="17854102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Rectangle 5"/>
          <p:cNvSpPr/>
          <p:nvPr/>
        </p:nvSpPr>
        <p:spPr>
          <a:xfrm>
            <a:off x="1245497" y="1957631"/>
            <a:ext cx="6445250" cy="3785652"/>
          </a:xfrm>
          <a:prstGeom prst="rect">
            <a:avLst/>
          </a:prstGeom>
        </p:spPr>
        <p:txBody>
          <a:bodyPr wrap="square">
            <a:spAutoFit/>
          </a:bodyPr>
          <a:lstStyle/>
          <a:p>
            <a:pPr algn="ctr"/>
            <a:r>
              <a:rPr lang="en-US" sz="4000" b="1" dirty="0">
                <a:solidFill>
                  <a:srgbClr val="000000"/>
                </a:solidFill>
                <a:ea typeface="MS PGothic" pitchFamily="34" charset="-128"/>
              </a:rPr>
              <a:t>Feedback from </a:t>
            </a:r>
            <a:r>
              <a:rPr lang="en-US" sz="4000" b="1" dirty="0" smtClean="0">
                <a:solidFill>
                  <a:srgbClr val="000000"/>
                </a:solidFill>
                <a:ea typeface="MS PGothic" pitchFamily="34" charset="-128"/>
              </a:rPr>
              <a:t>GEO</a:t>
            </a:r>
          </a:p>
          <a:p>
            <a:pPr algn="ctr"/>
            <a:endParaRPr lang="en-US" sz="4000" b="1" dirty="0" smtClean="0">
              <a:solidFill>
                <a:srgbClr val="000000"/>
              </a:solidFill>
              <a:ea typeface="MS PGothic" pitchFamily="34" charset="-128"/>
            </a:endParaRPr>
          </a:p>
          <a:p>
            <a:pPr algn="ctr"/>
            <a:r>
              <a:rPr lang="en-US" sz="4000" b="1" dirty="0">
                <a:solidFill>
                  <a:srgbClr val="000000"/>
                </a:solidFill>
                <a:ea typeface="MS PGothic" pitchFamily="34" charset="-128"/>
              </a:rPr>
              <a:t>Work </a:t>
            </a:r>
            <a:r>
              <a:rPr lang="en-US" sz="4000" b="1" dirty="0" err="1">
                <a:solidFill>
                  <a:srgbClr val="000000"/>
                </a:solidFill>
                <a:ea typeface="MS PGothic" pitchFamily="34" charset="-128"/>
              </a:rPr>
              <a:t>Programme</a:t>
            </a:r>
            <a:r>
              <a:rPr lang="en-US" sz="4000" b="1" dirty="0">
                <a:solidFill>
                  <a:srgbClr val="000000"/>
                </a:solidFill>
                <a:ea typeface="MS PGothic" pitchFamily="34" charset="-128"/>
              </a:rPr>
              <a:t> &amp; </a:t>
            </a:r>
          </a:p>
          <a:p>
            <a:pPr algn="ctr"/>
            <a:r>
              <a:rPr lang="en-US" sz="4000" b="1" dirty="0">
                <a:solidFill>
                  <a:srgbClr val="000000"/>
                </a:solidFill>
                <a:ea typeface="MS PGothic" pitchFamily="34" charset="-128"/>
              </a:rPr>
              <a:t>Data Management Principles Task Force</a:t>
            </a:r>
          </a:p>
          <a:p>
            <a:pPr algn="ctr"/>
            <a:r>
              <a:rPr lang="en-US" sz="4000" b="1" dirty="0">
                <a:solidFill>
                  <a:srgbClr val="000000"/>
                </a:solidFill>
                <a:ea typeface="MS PGothic" pitchFamily="34" charset="-128"/>
              </a:rPr>
              <a:t>DMP-TF</a:t>
            </a:r>
            <a:endParaRPr lang="en-US" sz="4000" b="1" dirty="0"/>
          </a:p>
        </p:txBody>
      </p:sp>
    </p:spTree>
    <p:extLst>
      <p:ext uri="{BB962C8B-B14F-4D97-AF65-F5344CB8AC3E}">
        <p14:creationId xmlns:p14="http://schemas.microsoft.com/office/powerpoint/2010/main" val="21720641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Implementation Plan 2025\Drafts\draft-v2\text changes\post-Tokyo\GEO-SP_Fig3_revise_HM_dgc.jpg"/>
          <p:cNvPicPr>
            <a:picLocks noChangeAspect="1" noChangeArrowheads="1"/>
          </p:cNvPicPr>
          <p:nvPr/>
        </p:nvPicPr>
        <p:blipFill>
          <a:blip r:embed="rId2">
            <a:extLst>
              <a:ext uri="{28A0092B-C50C-407E-A947-70E740481C1C}">
                <a14:useLocalDpi xmlns:a14="http://schemas.microsoft.com/office/drawing/2010/main" val="0"/>
              </a:ext>
            </a:extLst>
          </a:blip>
          <a:srcRect t="12405" b="7518"/>
          <a:stretch>
            <a:fillRect/>
          </a:stretch>
        </p:blipFill>
        <p:spPr bwMode="auto">
          <a:xfrm>
            <a:off x="77982" y="2840674"/>
            <a:ext cx="5454460" cy="316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Textfeld 2"/>
          <p:cNvSpPr txBox="1"/>
          <p:nvPr/>
        </p:nvSpPr>
        <p:spPr>
          <a:xfrm>
            <a:off x="267385" y="353684"/>
            <a:ext cx="9289032"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eaLnBrk="0" hangingPunct="0">
              <a:defRPr sz="2200" b="1">
                <a:solidFill>
                  <a:schemeClr val="bg1"/>
                </a:solidFill>
                <a:latin typeface="+mj-lt"/>
                <a:ea typeface="+mj-ea"/>
                <a:cs typeface="+mj-cs"/>
              </a:defRPr>
            </a:lvl1pPr>
            <a:lvl2pPr eaLnBrk="0" hangingPunct="0">
              <a:defRPr sz="2200" b="1">
                <a:solidFill>
                  <a:schemeClr val="bg1"/>
                </a:solidFill>
              </a:defRPr>
            </a:lvl2pPr>
            <a:lvl3pPr eaLnBrk="0" hangingPunct="0">
              <a:defRPr sz="2200" b="1">
                <a:solidFill>
                  <a:schemeClr val="bg1"/>
                </a:solidFill>
              </a:defRPr>
            </a:lvl3pPr>
            <a:lvl4pPr eaLnBrk="0" hangingPunct="0">
              <a:defRPr sz="2200" b="1">
                <a:solidFill>
                  <a:schemeClr val="bg1"/>
                </a:solidFill>
              </a:defRPr>
            </a:lvl4pPr>
            <a:lvl5pPr eaLnBrk="0" hangingPunct="0">
              <a:defRPr sz="2200" b="1">
                <a:solidFill>
                  <a:schemeClr val="bg1"/>
                </a:solidFill>
              </a:defRPr>
            </a:lvl5pPr>
            <a:lvl6pPr marL="457200" fontAlgn="base">
              <a:spcBef>
                <a:spcPct val="0"/>
              </a:spcBef>
              <a:spcAft>
                <a:spcPct val="0"/>
              </a:spcAft>
              <a:defRPr sz="2200" b="1">
                <a:solidFill>
                  <a:schemeClr val="bg1"/>
                </a:solidFill>
              </a:defRPr>
            </a:lvl6pPr>
            <a:lvl7pPr marL="914400" fontAlgn="base">
              <a:spcBef>
                <a:spcPct val="0"/>
              </a:spcBef>
              <a:spcAft>
                <a:spcPct val="0"/>
              </a:spcAft>
              <a:defRPr sz="2200" b="1">
                <a:solidFill>
                  <a:schemeClr val="bg1"/>
                </a:solidFill>
              </a:defRPr>
            </a:lvl7pPr>
            <a:lvl8pPr marL="1371600" fontAlgn="base">
              <a:spcBef>
                <a:spcPct val="0"/>
              </a:spcBef>
              <a:spcAft>
                <a:spcPct val="0"/>
              </a:spcAft>
              <a:defRPr sz="2200" b="1">
                <a:solidFill>
                  <a:schemeClr val="bg1"/>
                </a:solidFill>
              </a:defRPr>
            </a:lvl8pPr>
            <a:lvl9pPr marL="1828800" fontAlgn="base">
              <a:spcBef>
                <a:spcPct val="0"/>
              </a:spcBef>
              <a:spcAft>
                <a:spcPct val="0"/>
              </a:spcAft>
              <a:defRPr sz="2200" b="1">
                <a:solidFill>
                  <a:schemeClr val="bg1"/>
                </a:solidFill>
              </a:defRPr>
            </a:lvl9pPr>
          </a:lstStyle>
          <a:p>
            <a:r>
              <a:rPr lang="en-GB" altLang="en-US" dirty="0"/>
              <a:t>GEO 2016 </a:t>
            </a:r>
            <a:r>
              <a:rPr lang="en-GB" altLang="en-US" dirty="0" smtClean="0"/>
              <a:t>Work </a:t>
            </a:r>
            <a:r>
              <a:rPr lang="en-GB" altLang="en-US" dirty="0"/>
              <a:t>Programme</a:t>
            </a:r>
          </a:p>
        </p:txBody>
      </p:sp>
      <p:sp>
        <p:nvSpPr>
          <p:cNvPr id="7" name="TextBox 6"/>
          <p:cNvSpPr txBox="1"/>
          <p:nvPr/>
        </p:nvSpPr>
        <p:spPr>
          <a:xfrm>
            <a:off x="579334" y="1336787"/>
            <a:ext cx="7661072" cy="1052596"/>
          </a:xfrm>
          <a:prstGeom prst="rect">
            <a:avLst/>
          </a:prstGeom>
          <a:noFill/>
        </p:spPr>
        <p:txBody>
          <a:bodyPr wrap="none" rtlCol="0">
            <a:spAutoFit/>
          </a:bodyPr>
          <a:lstStyle/>
          <a:p>
            <a:pPr marL="285750" indent="-285750">
              <a:lnSpc>
                <a:spcPct val="120000"/>
              </a:lnSpc>
              <a:spcAft>
                <a:spcPts val="600"/>
              </a:spcAft>
              <a:buFont typeface="Arial"/>
              <a:buChar char="•"/>
            </a:pPr>
            <a:r>
              <a:rPr lang="en-US" altLang="en-US" sz="1600" b="1" dirty="0">
                <a:solidFill>
                  <a:schemeClr val="bg2"/>
                </a:solidFill>
                <a:latin typeface="+mn-lt"/>
              </a:rPr>
              <a:t>Transitional Work </a:t>
            </a:r>
            <a:r>
              <a:rPr lang="en-US" altLang="en-US" sz="1600" b="1" dirty="0" err="1">
                <a:solidFill>
                  <a:schemeClr val="bg2"/>
                </a:solidFill>
                <a:latin typeface="+mn-lt"/>
              </a:rPr>
              <a:t>Programme</a:t>
            </a:r>
            <a:r>
              <a:rPr lang="en-US" altLang="en-US" sz="1600" b="1" dirty="0">
                <a:solidFill>
                  <a:schemeClr val="bg2"/>
                </a:solidFill>
                <a:latin typeface="+mn-lt"/>
              </a:rPr>
              <a:t> for 2016</a:t>
            </a:r>
          </a:p>
          <a:p>
            <a:pPr marL="285750" indent="-285750">
              <a:lnSpc>
                <a:spcPct val="120000"/>
              </a:lnSpc>
              <a:spcAft>
                <a:spcPts val="600"/>
              </a:spcAft>
              <a:buFont typeface="Arial"/>
              <a:buChar char="•"/>
            </a:pPr>
            <a:r>
              <a:rPr lang="en-US" altLang="en-US" sz="1600" b="1" dirty="0">
                <a:solidFill>
                  <a:schemeClr val="bg2"/>
                </a:solidFill>
                <a:latin typeface="+mn-lt"/>
              </a:rPr>
              <a:t>“Regular” 3-year </a:t>
            </a:r>
            <a:r>
              <a:rPr lang="en-US" altLang="en-US" sz="1600" b="1" dirty="0" err="1">
                <a:solidFill>
                  <a:schemeClr val="bg2"/>
                </a:solidFill>
                <a:latin typeface="+mn-lt"/>
              </a:rPr>
              <a:t>Programmes</a:t>
            </a:r>
            <a:r>
              <a:rPr lang="en-US" altLang="en-US" sz="1600" b="1" dirty="0">
                <a:solidFill>
                  <a:schemeClr val="bg2"/>
                </a:solidFill>
                <a:latin typeface="+mn-lt"/>
              </a:rPr>
              <a:t> 2017-19, 2020-22 and 2023-25</a:t>
            </a:r>
          </a:p>
          <a:p>
            <a:endParaRPr lang="en-US" sz="1400" dirty="0">
              <a:solidFill>
                <a:schemeClr val="bg2"/>
              </a:solidFill>
              <a:latin typeface="+mn-lt"/>
            </a:endParaRPr>
          </a:p>
        </p:txBody>
      </p:sp>
      <p:sp>
        <p:nvSpPr>
          <p:cNvPr id="9" name="TextBox 8"/>
          <p:cNvSpPr txBox="1"/>
          <p:nvPr/>
        </p:nvSpPr>
        <p:spPr>
          <a:xfrm>
            <a:off x="467923" y="2261399"/>
            <a:ext cx="3402118" cy="369332"/>
          </a:xfrm>
          <a:prstGeom prst="rect">
            <a:avLst/>
          </a:prstGeom>
          <a:noFill/>
        </p:spPr>
        <p:txBody>
          <a:bodyPr wrap="none" rtlCol="0">
            <a:spAutoFit/>
          </a:bodyPr>
          <a:lstStyle/>
          <a:p>
            <a:r>
              <a:rPr lang="fr-CH" altLang="en-US" dirty="0"/>
              <a:t>Four types of GEO activities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371724600"/>
              </p:ext>
            </p:extLst>
          </p:nvPr>
        </p:nvGraphicFramePr>
        <p:xfrm>
          <a:off x="5882464" y="3719092"/>
          <a:ext cx="2974655" cy="1341120"/>
        </p:xfrm>
        <a:graphic>
          <a:graphicData uri="http://schemas.openxmlformats.org/drawingml/2006/table">
            <a:tbl>
              <a:tblPr firstRow="1" bandRow="1">
                <a:tableStyleId>{5940675A-B579-460E-94D1-54222C63F5DA}</a:tableStyleId>
              </a:tblPr>
              <a:tblGrid>
                <a:gridCol w="2373040"/>
                <a:gridCol w="601615"/>
              </a:tblGrid>
              <a:tr h="303972">
                <a:tc>
                  <a:txBody>
                    <a:bodyPr/>
                    <a:lstStyle/>
                    <a:p>
                      <a:r>
                        <a:rPr lang="en-US" sz="1600" dirty="0" smtClean="0">
                          <a:solidFill>
                            <a:srgbClr val="005FAA"/>
                          </a:solidFill>
                        </a:rPr>
                        <a:t>Community Activities</a:t>
                      </a:r>
                      <a:endParaRPr lang="en-US" sz="1600" dirty="0">
                        <a:solidFill>
                          <a:srgbClr val="005FAA"/>
                        </a:solidFill>
                      </a:endParaRPr>
                    </a:p>
                  </a:txBody>
                  <a:tcPr/>
                </a:tc>
                <a:tc>
                  <a:txBody>
                    <a:bodyPr/>
                    <a:lstStyle/>
                    <a:p>
                      <a:r>
                        <a:rPr lang="en-US" sz="1600" dirty="0" smtClean="0">
                          <a:solidFill>
                            <a:srgbClr val="005FAA"/>
                          </a:solidFill>
                        </a:rPr>
                        <a:t>33</a:t>
                      </a:r>
                      <a:endParaRPr lang="en-US" sz="1600" dirty="0">
                        <a:solidFill>
                          <a:srgbClr val="005FAA"/>
                        </a:solidFill>
                      </a:endParaRPr>
                    </a:p>
                  </a:txBody>
                  <a:tcPr/>
                </a:tc>
              </a:tr>
              <a:tr h="303972">
                <a:tc>
                  <a:txBody>
                    <a:bodyPr/>
                    <a:lstStyle/>
                    <a:p>
                      <a:r>
                        <a:rPr lang="en-US" sz="1600" dirty="0" smtClean="0">
                          <a:solidFill>
                            <a:srgbClr val="005FAA"/>
                          </a:solidFill>
                        </a:rPr>
                        <a:t>GEO</a:t>
                      </a:r>
                      <a:r>
                        <a:rPr lang="en-US" sz="1600" baseline="0" dirty="0" smtClean="0">
                          <a:solidFill>
                            <a:srgbClr val="005FAA"/>
                          </a:solidFill>
                        </a:rPr>
                        <a:t> Initiatives</a:t>
                      </a:r>
                      <a:endParaRPr lang="en-US" sz="1600" dirty="0">
                        <a:solidFill>
                          <a:srgbClr val="005FAA"/>
                        </a:solidFill>
                      </a:endParaRPr>
                    </a:p>
                  </a:txBody>
                  <a:tcPr/>
                </a:tc>
                <a:tc>
                  <a:txBody>
                    <a:bodyPr/>
                    <a:lstStyle/>
                    <a:p>
                      <a:r>
                        <a:rPr lang="en-US" sz="1600" dirty="0" smtClean="0">
                          <a:solidFill>
                            <a:srgbClr val="005FAA"/>
                          </a:solidFill>
                        </a:rPr>
                        <a:t>20</a:t>
                      </a:r>
                      <a:endParaRPr lang="en-US" sz="1600" dirty="0">
                        <a:solidFill>
                          <a:srgbClr val="005FAA"/>
                        </a:solidFill>
                      </a:endParaRPr>
                    </a:p>
                  </a:txBody>
                  <a:tcPr/>
                </a:tc>
              </a:tr>
              <a:tr h="303972">
                <a:tc>
                  <a:txBody>
                    <a:bodyPr/>
                    <a:lstStyle/>
                    <a:p>
                      <a:r>
                        <a:rPr lang="en-US" sz="1600" dirty="0" smtClean="0">
                          <a:solidFill>
                            <a:srgbClr val="005FAA"/>
                          </a:solidFill>
                        </a:rPr>
                        <a:t>Foundational Tasks</a:t>
                      </a:r>
                      <a:endParaRPr lang="en-US" sz="1600" dirty="0">
                        <a:solidFill>
                          <a:srgbClr val="005FAA"/>
                        </a:solidFill>
                      </a:endParaRPr>
                    </a:p>
                  </a:txBody>
                  <a:tcPr/>
                </a:tc>
                <a:tc>
                  <a:txBody>
                    <a:bodyPr/>
                    <a:lstStyle/>
                    <a:p>
                      <a:r>
                        <a:rPr lang="en-US" sz="1600" dirty="0" smtClean="0">
                          <a:solidFill>
                            <a:srgbClr val="005FAA"/>
                          </a:solidFill>
                        </a:rPr>
                        <a:t>18</a:t>
                      </a:r>
                      <a:endParaRPr lang="en-US" sz="1600" dirty="0">
                        <a:solidFill>
                          <a:srgbClr val="005FAA"/>
                        </a:solidFill>
                      </a:endParaRPr>
                    </a:p>
                  </a:txBody>
                  <a:tcPr/>
                </a:tc>
              </a:tr>
              <a:tr h="303972">
                <a:tc>
                  <a:txBody>
                    <a:bodyPr/>
                    <a:lstStyle/>
                    <a:p>
                      <a:r>
                        <a:rPr lang="en-US" sz="1600" b="1" dirty="0" smtClean="0">
                          <a:solidFill>
                            <a:srgbClr val="005FAA"/>
                          </a:solidFill>
                        </a:rPr>
                        <a:t>TOTAL</a:t>
                      </a:r>
                      <a:endParaRPr lang="en-US" sz="1600" b="1" dirty="0">
                        <a:solidFill>
                          <a:srgbClr val="005FAA"/>
                        </a:solidFill>
                      </a:endParaRPr>
                    </a:p>
                  </a:txBody>
                  <a:tcPr/>
                </a:tc>
                <a:tc>
                  <a:txBody>
                    <a:bodyPr/>
                    <a:lstStyle/>
                    <a:p>
                      <a:r>
                        <a:rPr lang="en-US" sz="1600" b="1" dirty="0" smtClean="0">
                          <a:solidFill>
                            <a:srgbClr val="005FAA"/>
                          </a:solidFill>
                        </a:rPr>
                        <a:t>71</a:t>
                      </a:r>
                      <a:endParaRPr lang="en-US" sz="1600" b="1" dirty="0">
                        <a:solidFill>
                          <a:srgbClr val="005FAA"/>
                        </a:solidFill>
                      </a:endParaRPr>
                    </a:p>
                  </a:txBody>
                  <a:tcPr/>
                </a:tc>
              </a:tr>
            </a:tbl>
          </a:graphicData>
        </a:graphic>
      </p:graphicFrame>
      <p:sp>
        <p:nvSpPr>
          <p:cNvPr id="11" name="Right Arrow 10"/>
          <p:cNvSpPr/>
          <p:nvPr/>
        </p:nvSpPr>
        <p:spPr>
          <a:xfrm>
            <a:off x="4846348" y="4155184"/>
            <a:ext cx="978408" cy="484632"/>
          </a:xfrm>
          <a:prstGeom prst="rightArrow">
            <a:avLst/>
          </a:prstGeom>
          <a:solidFill>
            <a:schemeClr val="accent1">
              <a:lumMod val="20000"/>
              <a:lumOff val="80000"/>
              <a:alpha val="3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423313" y="5173556"/>
            <a:ext cx="3623202" cy="276999"/>
          </a:xfrm>
          <a:prstGeom prst="rect">
            <a:avLst/>
          </a:prstGeom>
          <a:noFill/>
        </p:spPr>
        <p:txBody>
          <a:bodyPr wrap="square" rtlCol="0">
            <a:spAutoFit/>
          </a:bodyPr>
          <a:lstStyle/>
          <a:p>
            <a:pPr algn="l" eaLnBrk="1" hangingPunct="1"/>
            <a:r>
              <a:rPr kumimoji="1" lang="en-US" sz="1200" dirty="0" smtClean="0">
                <a:latin typeface="Arial" charset="0"/>
                <a:ea typeface="Arial Unicode MS" pitchFamily="34" charset="-128"/>
                <a:cs typeface="Arial Unicode MS" pitchFamily="34" charset="-128"/>
              </a:rPr>
              <a:t>ALL Current Societal Benefit Areas are addressed</a:t>
            </a:r>
            <a:endParaRPr kumimoji="1" lang="en-US" sz="1200" dirty="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34125287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4618</TotalTime>
  <Words>3300</Words>
  <Application>Microsoft Macintosh PowerPoint</Application>
  <PresentationFormat>On-screen Show (4:3)</PresentationFormat>
  <Paragraphs>586</Paragraphs>
  <Slides>43</Slides>
  <Notes>21</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ESA Presentation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Foundational Tasks – Current List</vt:lpstr>
      <vt:lpstr>GD-07 GCI Development – General Description</vt:lpstr>
      <vt:lpstr>GD-07 Task Overview</vt:lpstr>
      <vt:lpstr>GEO Key Milestone Dates</vt:lpstr>
      <vt:lpstr>Data Management Principles Implementation  Guidelines – Review Process</vt:lpstr>
      <vt:lpstr>Data Management Principles Implementation  Guidelines – Online Survey </vt:lpstr>
      <vt:lpstr>PowerPoint Presentation</vt:lpstr>
      <vt:lpstr>Big Data From Space – BiDS’16</vt:lpstr>
      <vt:lpstr>Living Planet Symposium 2016</vt:lpstr>
      <vt:lpstr>Living Planet 2016  Data Preservation &amp; Valorisation Session</vt:lpstr>
      <vt:lpstr>                                  Living Planet 2016  Data Preservation Session – Oral Presentations/Posters</vt:lpstr>
      <vt:lpstr>iPRES 2016</vt:lpstr>
      <vt:lpstr>iPRES 2016 - Topics</vt:lpstr>
      <vt:lpstr>iPRES 2016 – Important dates</vt:lpstr>
      <vt:lpstr>PV2017</vt:lpstr>
      <vt:lpstr>PowerPoint Presentation</vt:lpstr>
      <vt:lpstr>Data Stewardship Best Practices Document Tree </vt:lpstr>
      <vt:lpstr>Documents “Almost Done” and “Working in Progress” – Glossary of Acronyms and Terms  </vt:lpstr>
      <vt:lpstr>Documents “Almost Done” and “Working in Progress” – Persistent Identifiers Best Practice  </vt:lpstr>
      <vt:lpstr>Documents “Almost Done” and “Working in Progress” – Data Purge Alert  White Paper  </vt:lpstr>
      <vt:lpstr>Data Purge Alert Web site: a proposal </vt:lpstr>
      <vt:lpstr>Data Purge Alert Web site </vt:lpstr>
      <vt:lpstr>Data Purge Alert NEWS</vt:lpstr>
      <vt:lpstr>Data Purge Alert Procedure  Status</vt:lpstr>
      <vt:lpstr>Documents “Almost Done” and “Working in Progress” – Software &amp; Document Preservation  </vt:lpstr>
      <vt:lpstr>Documents for adoption today</vt:lpstr>
      <vt:lpstr>PowerPoint Presentation</vt:lpstr>
      <vt:lpstr>Document Management Table  </vt:lpstr>
      <vt:lpstr>PowerPoint Presentation</vt:lpstr>
      <vt:lpstr>Data Stewardship Best Practices/Guidelines Drafting/Approval Cycle</vt:lpstr>
      <vt:lpstr>PowerPoint Presentation</vt:lpstr>
      <vt:lpstr>PowerPoint Presentation</vt:lpstr>
      <vt:lpstr>Purge Alert procedure: CEOS Involvement</vt:lpstr>
      <vt:lpstr>Data Purge Alert – CEO</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creator>Paulo Sacramento</dc:creator>
  <cp:lastModifiedBy>Mirko Albani</cp:lastModifiedBy>
  <cp:revision>1087</cp:revision>
  <cp:lastPrinted>2012-06-25T10:16:38Z</cp:lastPrinted>
  <dcterms:created xsi:type="dcterms:W3CDTF">2011-09-06T09:08:01Z</dcterms:created>
  <dcterms:modified xsi:type="dcterms:W3CDTF">2016-03-09T14:42:44Z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