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  <p:sldMasterId id="2147483654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4F76EA-B172-40E0-94C1-57B56ECBE609}">
  <a:tblStyle styleId="{FE4F76EA-B172-40E0-94C1-57B56ECBE609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65385"/>
  </p:normalViewPr>
  <p:slideViewPr>
    <p:cSldViewPr snapToGrid="0" snapToObjects="1">
      <p:cViewPr varScale="1">
        <p:scale>
          <a:sx n="107" d="100"/>
          <a:sy n="107" d="100"/>
        </p:scale>
        <p:origin x="1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399" cy="49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399" cy="49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7"/>
            <a:ext cx="6616699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163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AU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03171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7"/>
            <a:ext cx="6616699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0" y="9428163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AU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7020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Limited to JSON datatypes, because we’re storing fields as JSON. But this is more than we had in the row-oriented example.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Eg. No date type. JSON documents typically store dates as ISO strings.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i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But we can use functional indexes.</a:t>
            </a:r>
            <a:r>
              <a:rPr lang="en-AU" sz="90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 Eg. Index the date string as a parsed date, to efficiently query dates as dates, not as strings.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615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Similarly, if we want foreign keys in our documents, our code has to manage it.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Wingdings" charset="2"/>
              <a:buChar char="v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they’re not real foreign keys, they’re values that happen to be ids in other tables: </a:t>
            </a: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Postgres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 doesn’t know they’re foreign keys.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747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So in general: the downside of all this flexibility is that the database itself is doing slightly less for us.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We’re volunteering to manage more concepts in our own code instead of the database.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This is a common pattern with “NoSQL” (or “Not-Only SQL”) ecosystem. As with everything, it’s a </a:t>
            </a:r>
            <a:r>
              <a:rPr lang="en-AU" sz="900" dirty="0" smtClean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trade-off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Postgres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 allows us to have a system that’s a hybrid: We can use traditional columns where the trade-off swings one way, and use flexible documents when they swing the other.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272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Our hybrid approach: 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Concepts defined by users (or non-developers): dataset metadata, sensor information, storage </a:t>
            </a: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config</a:t>
            </a:r>
            <a:endParaRPr lang="en-AU"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Inherently need to be flexible</a:t>
            </a:r>
          </a:p>
          <a:p>
            <a:pPr marL="914400" lvl="1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are stored as JSONB documents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Concepts defined by the core developers: Concepts of dataset, storage unit, ids, relationships</a:t>
            </a:r>
          </a:p>
          <a:p>
            <a:pPr marL="914400" lvl="1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ie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. core architectural pieces of the system </a:t>
            </a:r>
          </a:p>
          <a:p>
            <a:pPr marL="914400" lvl="1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Which are already fixed in the code.</a:t>
            </a:r>
          </a:p>
          <a:p>
            <a:pPr marL="914400" lvl="1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are stored as traditional tables and columns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Despite flexibility, it seems to perform well: data locality, fewer joins.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The ballpark tens-of-millions of records we’re looking at are easy for </a:t>
            </a: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Postgres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 on modern hardware.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961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 smtClean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If time permits.</a:t>
            </a: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b="1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Provenance Trees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Another major change in this new version is ability to query provenance. We record unique IDs every time we process or receive a dataset. When creating a dataset we note the IDs of source datasets that went into it.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We also index datasets that aren’t accessible as data: </a:t>
            </a: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eg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. telemetry data, or historic datasets, as they’re referenced as source datasets.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Can then </a:t>
            </a:r>
            <a:r>
              <a:rPr lang="en-AU" sz="900" dirty="0" smtClean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query, 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for example, for the tree of datasets that derived from a specific telemetry file, or all datasets that came from Antenna 1 of ASA (... when recorded).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If a new version of a CPF (Landsat calibration file) arrives, for example, we could query for the </a:t>
            </a: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Orthos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 that were processed with the old version, and the entire tree of derived datasets derived from those </a:t>
            </a: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Orthos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 (NBAR Surface reflectance, PQA, </a:t>
            </a: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etc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), to queue for reprocessing with the new calibration</a:t>
            </a:r>
            <a:r>
              <a:rPr lang="en-AU" sz="900" dirty="0" smtClean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b="1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Metadata Types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Describes what we expect to see in the metadata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metadata structure and fields expected for a type of dataset.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It’s sort </a:t>
            </a:r>
            <a:r>
              <a:rPr lang="en-AU" sz="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like a schema: we can use it to validate incoming datasets.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But primarily it’s a way to define what fields should be searchable/</a:t>
            </a:r>
            <a:r>
              <a:rPr lang="en-AU" sz="9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indexable</a:t>
            </a:r>
            <a:r>
              <a:rPr lang="en-AU" sz="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their types.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Eg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. Add a Landsat metadata type that has Landsat path/row, calibration file versions etc.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Wingdings" charset="2"/>
              <a:buChar char="v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When searching for Landsat, user can use path/row in their expressions.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We dynamically create indexes for each search field when a new metadata type is added.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Wingdings" charset="2"/>
              <a:buChar char="v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And they only cover datasets of that type, not all datasets (</a:t>
            </a:r>
            <a:r>
              <a:rPr lang="en-AU" sz="900" b="1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partial indexes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So we can support a new dataset type with custom fields just by adding a metadata type for it. </a:t>
            </a:r>
          </a:p>
          <a:p>
            <a:pPr marL="45720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54545"/>
              </a:buClr>
              <a:buSzPct val="100000"/>
              <a:buFont typeface="Wingdings" charset="2"/>
              <a:buChar char="v"/>
              <a:tabLst/>
              <a:defRPr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No schema </a:t>
            </a:r>
            <a:r>
              <a:rPr lang="en-AU" sz="900" dirty="0" smtClean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changes required.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Wingdings" charset="2"/>
              <a:buChar char="v"/>
            </a:pPr>
            <a:r>
              <a:rPr lang="en-AU" sz="900" dirty="0" smtClean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Importing data from outside Data Cube instances is much easier: we add their types along with their datasets.</a:t>
            </a:r>
          </a:p>
          <a:p>
            <a:pPr marL="171450" lvl="0" indent="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None/>
            </a:pPr>
            <a:endParaRPr lang="en-AU" sz="900" dirty="0" smtClean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b="1" dirty="0" smtClean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Partial </a:t>
            </a:r>
            <a:r>
              <a:rPr lang="en-AU" sz="900" b="1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Indexes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b="1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Collections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b="1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Usability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b="1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Layering (other index </a:t>
            </a:r>
            <a:r>
              <a:rPr lang="en-AU" sz="900" b="1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backends</a:t>
            </a:r>
            <a:r>
              <a:rPr lang="en-AU" sz="900" b="1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b="1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Spatial Types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b="1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853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b="1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8970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699" cy="4467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Architecture of AGDC: Storage units &amp; an index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We query the index to find relevant storage units.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Answers questions: What datasets do we have? Where did this dataset come from? What are we missing? &amp; Real-time collection statistics.</a:t>
            </a:r>
          </a:p>
          <a:p>
            <a:pPr lvl="0">
              <a:spcBef>
                <a:spcPts val="0"/>
              </a:spcBef>
              <a:buNone/>
            </a:pPr>
            <a:endParaRPr sz="90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9620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v1 index was a traditional relational design.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6193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(exact details of schema not important)</a:t>
            </a:r>
          </a:p>
          <a:p>
            <a:pPr marL="171450" lvl="0" indent="-171450" rtl="0">
              <a:lnSpc>
                <a:spcPct val="115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But note that it was growing quite complex, and yet still needed to grow.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It didn’t yet track provenance information.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&amp; had very few metadata fields: sensor/product specific fields were difficult (</a:t>
            </a: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eg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. Landsat path/row).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Not very extensible</a:t>
            </a:r>
          </a:p>
          <a:p>
            <a:pPr marL="914400" lvl="1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Difficult to extend to new products and sensors: Adding additional metadata columns/tables requires a schema change</a:t>
            </a:r>
          </a:p>
          <a:p>
            <a:pPr marL="914400" lvl="1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Different organisations would have different schemas: a pain for interoperability.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Other: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Columns for specific products will be null for every other product. End up with a lot of null columns. (field exists on every row even though it doesn’t apply to that dataset)</a:t>
            </a:r>
          </a:p>
          <a:p>
            <a:pPr marL="800100" lvl="1" indent="-1714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Queries contain many joins.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Requires code to map dataset info to the specific table schemas (and back again?).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With many new satellites &amp; products this will get messier over time.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645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Postgres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 introduced composite types several version ago.</a:t>
            </a:r>
          </a:p>
          <a:p>
            <a:pPr marL="628650" lvl="1" indent="-1714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One column can contain many values</a:t>
            </a:r>
          </a:p>
          <a:p>
            <a:pPr marL="628650" lvl="1" indent="-1714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And more recently, composite type JSONB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5316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85750" rtl="0"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Need to use rows rather than columns</a:t>
            </a:r>
          </a:p>
          <a:p>
            <a:pPr marL="457200" lvl="0" indent="-285750" rtl="0"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Two tables to represent the dynamic fields.</a:t>
            </a:r>
          </a:p>
          <a:p>
            <a:pPr marL="457200" lvl="0" indent="-285750" rtl="0"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Complex, often unreadable queries: lots of joins</a:t>
            </a:r>
          </a:p>
          <a:p>
            <a:pPr lvl="0" rtl="0"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(it’s a simplified example: in real world is messier. Much more complicated queries, and we needed dimensions to support both ranges and scalars)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071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One table: no joins.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Query is more readable, understandable.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Data locality: entire dataset record stored together (can fetch without joins).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These fields can be used like columns in most cases: can index them, add constraints etc. But not (true) foreign keys.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12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We already have </a:t>
            </a: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json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-compatible metadata documents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Why not put them directly in the database as a JSONB column?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Then index and search the fields directly from it.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This simplifies the schema immensely: no separate tables or columns for every piece of metadata. 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Easy to add custom fields for specific products, sensors.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Also simplifies the code: No converting from one metadata format to a variety of different tables and back again. 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“One insert statement” to add a dataset, rather than populating many tables.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Arial" charset="0"/>
              <a:buChar char="•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Multiple independent cubes can define their own products and still interoperate (identical schemas).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AU" sz="900" dirty="0">
                <a:latin typeface="Arial"/>
                <a:ea typeface="Arial"/>
                <a:cs typeface="Arial"/>
                <a:sym typeface="Arial"/>
              </a:rPr>
              <a:t>An example “full” Ortho dataset metadata of ours (with embedded source telemetry, which is a separate source dataset):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dirty="0"/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id: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f2d964bc-e63f-11e5-bee1-a0000100fe80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LS8_OLITIRS_OTH_P51_GALPGS01-032_115_076_20130723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product_type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ortho</a:t>
            </a:r>
            <a:endParaRPr lang="en-AU" sz="700" dirty="0">
              <a:solidFill>
                <a:srgbClr val="DD1144"/>
              </a:solidFill>
              <a:highlight>
                <a:srgbClr val="F7E7F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product_level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L1T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size_bytes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1809684853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platform: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code: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LANDSAT_8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instrument: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name: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OLI_TIRS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acquisition: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groundstation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code: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LGN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Landsat Ground Network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eods_domain_code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'032'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extent: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coord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ul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-22.052155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lon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113.114283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ur: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-22.089649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lon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115.314013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-24.130132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lon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113.053974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lr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-24.17158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lon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115.287779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from_dt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2013-07-23 02:23:18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center_dt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2013-07-23 02:23:34.366314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to_dt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2013-07-23 02:23:50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grid_spatial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projection: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geo_ref_points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ul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98837.5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7556287.5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ur: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326062.5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7556287.5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98837.5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7325712.5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lr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326062.5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7325712.5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datum: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GDA94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ellipsoid: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GRS80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map_projection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UTM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orientation: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NORTH_UP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resampling_option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CUBIC_CONVOLUTION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zone: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-50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gqa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abs_iterative_mean_residual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0.4732855442723554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0.2255181015000974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acq_day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2013-07-23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band: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'6'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cep90: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23.859792900264242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colors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blue: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317.0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green: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5807.0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red: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120.0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teal: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7385.0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yellow: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173.0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final_gcp_count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13688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iterative_mean_residual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0.33397595241574124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0.06208311708552504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iterative_stddev_residual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0.45028980753472203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0.42161250718970644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mean_residual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0.33519340363337685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0.06834697999710103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ref_day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1999-07-25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ref_source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GLS_v1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residual: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0.535682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0.312071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stddev_residual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1.2243727570583645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1.9009715956249842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browse: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full: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path: 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browse.fr.jpg</a:t>
            </a:r>
            <a:endParaRPr lang="en-AU" sz="700" dirty="0">
              <a:solidFill>
                <a:srgbClr val="DD1144"/>
              </a:solidFill>
              <a:highlight>
                <a:srgbClr val="F7E7F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file_type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image/jpg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shape: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9090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9224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red_band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'7'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green_band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'5'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blue_band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'2'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medium: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path: 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browse.jpg</a:t>
            </a:r>
            <a:endParaRPr lang="en-AU" sz="700" dirty="0">
              <a:solidFill>
                <a:srgbClr val="DD1144"/>
              </a:solidFill>
              <a:highlight>
                <a:srgbClr val="F7E7F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file_type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image/jpg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221.923828125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shape: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1024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1040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red_band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'7'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green_band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'5'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blue_band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'2'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image: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satellite_ref_point_start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115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76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cloud_cover_percentage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5.39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sun_azimuth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37.95628766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sun_elevation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36.99376912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sun_earth_distance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1.015873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ground_control_points_model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320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geometric_rmse_model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4.785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geometric_rmse_model_x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3.347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geometric_rmse_model_y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3.42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bands: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'1':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product/LC81150762013204LGN00_B1.TIF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reflective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Coastal Aerosol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'1'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'10':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product/LC81150762013204LGN00_B10.TIF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thermal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Thermal Infrared 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'10'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'11':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product/LC81150762013204LGN00_B11.TIF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thermal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Thermal Infrared 2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'11'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'2':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product/LC81150762013204LGN00_B2.TIF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reflective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Visible Blue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'2'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'3':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product/LC81150762013204LGN00_B3.TIF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reflective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Visible Green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'3'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'4':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product/LC81150762013204LGN00_B4.TIF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reflective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Visible Red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'4'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'5':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product/LC81150762013204LGN00_B5.TIF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reflective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Near Infrared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'5'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'6':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product/LC81150762013204LGN00_B6.TIF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reflective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Short-wave Infrared 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'6'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'7':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product/LC81150762013204LGN00_B7.TIF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reflective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Short-wave Infrared 2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'7'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'8':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product/LC81150762013204LGN00_B8.TIF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panchromatic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Panchromatic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'8'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12.5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'9':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product/LC81150762013204LGN00_B9.TIF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atmosphere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Cirrus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'9'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qa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path: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product/LC81150762013204LGN00_BQA.TIF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type: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quality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Quality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number: 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qa</a:t>
            </a:r>
            <a:endParaRPr lang="en-AU" sz="700" dirty="0">
              <a:solidFill>
                <a:srgbClr val="DD1144"/>
              </a:solidFill>
              <a:highlight>
                <a:srgbClr val="F7E7F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cell_size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lineage: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algorithm: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name: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LPGS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version: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2.5.0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parameters: </a:t>
            </a:r>
            <a:r>
              <a:rPr lang="en-AU" sz="700" b="1" dirty="0">
                <a:solidFill>
                  <a:srgbClr val="000000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{}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b="1" dirty="0">
                <a:solidFill>
                  <a:srgbClr val="000000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machine: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hostname: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rhe-proc-test23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runtime_id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3bcaa518-e63c-11e5-bee1-a0000100fe80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software_versions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eodatasets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0.2.1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galpgs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1.0.5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gqa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'0.4'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pinkmatter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4.1.4009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uname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'Linux rhe-proc-test23 2.6.32-573.12.1.el6.x86_64 #1 SMP Tue Dec 15 21:19:08 UTC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           2015 x86_64'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ancillary: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bpf_oli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name: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LO8BPF20130723015554_20130723022542.01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uri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/g/data/v10/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eoancillarydata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/sensor-specific/LANDSAT8/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BiasParameterFile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/2013/07/LO8BPF20130723015554_20130723022542.01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access_dt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2016-03-10 08:39:51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modification_dt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2013-07-23 14:21:23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checksum_sha1: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6a1959d09869a2d54ecfafe5da809d281b3e1308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bpf_tirs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name: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LT8BPF20130723004941_20130723022635.01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uri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/g/data/v10/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eoancillarydata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/sensor-specific/LANDSAT8/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BiasParameterFile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/2013/07/LT8BPF20130723004941_20130723022635.01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access_dt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2016-03-10 08:39:51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modification_dt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2013-07-23 14:20:10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checksum_sha1: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792bea127684b910c43a1f3756a0a1e7671a7bb3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cpf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name: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L8CPF20130701_20130919.05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uri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/g/data/v10/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eoancillarydata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/sensor-specific/LANDSAT8/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CalibrationParameterFile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/L8CPF20130701_20130919.05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access_dt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2016-03-10 08:42:44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modification_dt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2014-02-04 09:14:31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checksum_sha1: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b1a35b6c95d4c89695dead553102c29f908ab46a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rlut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name: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L8RLUT20130211_20150302v10.h5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uri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/g/data/v10/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eoancillarydata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/sensor-specific/LANDSAT8/RLUT/L8RLUT20130211_20150302v10.h5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access_dt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2016-03-10 08:43:14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modification_dt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2015-05-01 10:03:52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checksum_sha1: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8ee02c7000d2c7a1cd0ec486aa82b3174b8b3bb9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source_datasets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satellite_telemetry_data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id: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1e9baf82-5dbb-11e5-8594-ac162d791418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ga_label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LS8_OLITIRS_STD-MD_P00_LC81150750792013204LGN00_115_075-079_20130723T031913Z20130723T032040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ga_level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P00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product_type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 err="1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satellite_telemetry_data</a:t>
            </a:r>
            <a:endParaRPr lang="en-AU" sz="700" dirty="0">
              <a:solidFill>
                <a:srgbClr val="DD1144"/>
              </a:solidFill>
              <a:highlight>
                <a:srgbClr val="F7E7F1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creation_dt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2015-09-18 04:09:54.426726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size_bytes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2288621040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checksum_path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package.sha1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platform: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code: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LANDSAT_8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instrument: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name: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OLI_TIRS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format: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name: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MD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usgs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interval_id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LC81150750792013204LGN00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acquisition: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aos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2013-07-23 03:19:13.795000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los: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2013-07-23 03:20:40.038000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groundstation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    code: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LGN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label: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Landsat Ground Network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eods_domain_code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'032'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image: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satellite_ref_point_start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115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75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satellite_ref_point_end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    x: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115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y: </a:t>
            </a:r>
            <a:r>
              <a:rPr lang="en-AU" sz="700" dirty="0">
                <a:solidFill>
                  <a:srgbClr val="DD1144"/>
                </a:solidFill>
                <a:highlight>
                  <a:srgbClr val="F7E7F1"/>
                </a:highlight>
                <a:latin typeface="Arial"/>
                <a:ea typeface="Arial"/>
                <a:cs typeface="Arial"/>
                <a:sym typeface="Arial"/>
              </a:rPr>
              <a:t>79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DD1144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bands: </a:t>
            </a:r>
            <a:r>
              <a:rPr lang="en-AU" sz="700" b="1" dirty="0">
                <a:solidFill>
                  <a:srgbClr val="000000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{}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b="1" dirty="0">
                <a:solidFill>
                  <a:srgbClr val="000000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lineage: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machine: </a:t>
            </a:r>
            <a:r>
              <a:rPr lang="en-AU" sz="700" b="1" dirty="0">
                <a:solidFill>
                  <a:srgbClr val="000000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{}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AU" sz="700" b="1" dirty="0">
                <a:solidFill>
                  <a:srgbClr val="000000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AU" sz="700" dirty="0" err="1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source_datasets</a:t>
            </a:r>
            <a:r>
              <a:rPr lang="en-AU" sz="700" dirty="0">
                <a:solidFill>
                  <a:srgbClr val="121289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700" b="1" dirty="0">
                <a:solidFill>
                  <a:srgbClr val="000000"/>
                </a:solidFill>
                <a:highlight>
                  <a:srgbClr val="F8F8FF"/>
                </a:highlight>
                <a:latin typeface="Arial"/>
                <a:ea typeface="Arial"/>
                <a:cs typeface="Arial"/>
                <a:sym typeface="Arial"/>
              </a:rPr>
              <a:t>{}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400" b="1" dirty="0">
              <a:solidFill>
                <a:srgbClr val="CA9E4D"/>
              </a:solidFill>
              <a:highlight>
                <a:srgbClr val="404040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42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6800" cy="37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Unlike traditional </a:t>
            </a: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tables+fields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, it’s entirely up to our own code to maintain the field structure. So we want to validate the documents that go in.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Postgres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 allows check constraints on fields inside documents, as with traditional schemas, so you </a:t>
            </a:r>
            <a:r>
              <a:rPr lang="en-AU" sz="900" i="1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 treat them similarly to traditional fields.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 dirty="0">
              <a:solidFill>
                <a:srgbClr val="45454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Or validate documents themselves with </a:t>
            </a:r>
            <a:r>
              <a:rPr lang="en-AU" sz="900" dirty="0" err="1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JSONSchema</a:t>
            </a: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, which you may already have for your metadata.</a:t>
            </a:r>
          </a:p>
          <a:p>
            <a:pPr marL="457200" lvl="0" indent="-285750" rtl="0">
              <a:lnSpc>
                <a:spcPct val="115000"/>
              </a:lnSpc>
              <a:spcBef>
                <a:spcPts val="0"/>
              </a:spcBef>
              <a:buClr>
                <a:srgbClr val="454545"/>
              </a:buClr>
              <a:buSzPct val="100000"/>
              <a:buFont typeface="Wingdings" charset="2"/>
              <a:buChar char="v"/>
            </a:pPr>
            <a:r>
              <a:rPr lang="en-AU" sz="900" dirty="0">
                <a:solidFill>
                  <a:srgbClr val="454545"/>
                </a:solidFill>
                <a:latin typeface="Arial"/>
                <a:ea typeface="Arial"/>
                <a:cs typeface="Arial"/>
                <a:sym typeface="Arial"/>
              </a:rPr>
              <a:t>Advantage of validating anywhere, not just in the DB.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720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AGDC Title W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12000" y="3708000"/>
            <a:ext cx="7992000" cy="35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00B0F0"/>
              </a:buClr>
              <a:buFont typeface="Arial"/>
              <a:buNone/>
              <a:defRPr sz="2400" b="1" i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12000" y="4140000"/>
            <a:ext cx="7992000" cy="35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spcBef>
                <a:spcPts val="400"/>
              </a:spcBef>
              <a:buClr>
                <a:schemeClr val="accent5"/>
              </a:buClr>
              <a:buFont typeface="Arial"/>
              <a:buNone/>
              <a:defRPr sz="1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AGDC Wide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899591" y="432000"/>
            <a:ext cx="7632848" cy="35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2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899591" y="879509"/>
            <a:ext cx="7632848" cy="38946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28600" algn="l" rtl="0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171450" algn="l" rtl="0">
              <a:spcBef>
                <a:spcPts val="360"/>
              </a:spcBef>
              <a:buClr>
                <a:schemeClr val="lt2"/>
              </a:buClr>
              <a:buFont typeface="Arial"/>
              <a:buChar char="–"/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114300" algn="l" rtl="0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114300" algn="l" rtl="0">
              <a:spcBef>
                <a:spcPts val="360"/>
              </a:spcBef>
              <a:buClr>
                <a:schemeClr val="lt2"/>
              </a:buClr>
              <a:buFont typeface="Arial"/>
              <a:buChar char="–"/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114300" algn="l" rtl="0">
              <a:spcBef>
                <a:spcPts val="360"/>
              </a:spcBef>
              <a:buClr>
                <a:schemeClr val="lt2"/>
              </a:buClr>
              <a:buFont typeface="Arial"/>
              <a:buChar char="»"/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211960" y="4912030"/>
            <a:ext cx="4335760" cy="1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0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 - text or pictur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60362" y="1053000"/>
            <a:ext cx="4139999" cy="332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0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360362" y="202500"/>
            <a:ext cx="8459999" cy="67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Clr>
                <a:schemeClr val="accent6"/>
              </a:buClr>
              <a:buFont typeface="Arial"/>
              <a:buNone/>
              <a:defRPr sz="2800" b="1">
                <a:solidFill>
                  <a:schemeClr val="accent6"/>
                </a:solidFill>
              </a:defRPr>
            </a:lvl1pPr>
            <a:lvl2pPr marL="0" lvl="1" indent="0" rtl="0">
              <a:lnSpc>
                <a:spcPct val="85000"/>
              </a:lnSpc>
              <a:spcBef>
                <a:spcPts val="0"/>
              </a:spcBef>
              <a:buClr>
                <a:schemeClr val="accent5"/>
              </a:buClr>
              <a:buFont typeface="Arial"/>
              <a:buNone/>
              <a:defRPr sz="2200" b="1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3pPr>
            <a:lvl4pPr lvl="3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4pPr>
            <a:lvl5pPr lvl="4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pic" idx="3"/>
          </p:nvPr>
        </p:nvSpPr>
        <p:spPr>
          <a:xfrm>
            <a:off x="4680362" y="1053000"/>
            <a:ext cx="4139999" cy="3320999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211960" y="4912030"/>
            <a:ext cx="4335760" cy="1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0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60000" y="1053000"/>
            <a:ext cx="8459999" cy="332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52000" lvl="1" indent="-252000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360362" y="202500"/>
            <a:ext cx="8459999" cy="67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Clr>
                <a:schemeClr val="accent6"/>
              </a:buClr>
              <a:buFont typeface="Arial"/>
              <a:buNone/>
              <a:defRPr sz="2800" b="1">
                <a:solidFill>
                  <a:schemeClr val="accent6"/>
                </a:solidFill>
              </a:defRPr>
            </a:lvl1pPr>
            <a:lvl2pPr marL="0" lvl="1" indent="0" rtl="0">
              <a:lnSpc>
                <a:spcPct val="85000"/>
              </a:lnSpc>
              <a:spcBef>
                <a:spcPts val="0"/>
              </a:spcBef>
              <a:buClr>
                <a:schemeClr val="accent5"/>
              </a:buClr>
              <a:buFont typeface="Arial"/>
              <a:buNone/>
              <a:defRPr sz="2200" b="1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3pPr>
            <a:lvl4pPr lvl="3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4pPr>
            <a:lvl5pPr lvl="4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3543300" y="4774512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AU"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211960" y="4912030"/>
            <a:ext cx="4335760" cy="1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0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60362" y="202500"/>
            <a:ext cx="8459999" cy="67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Clr>
                <a:schemeClr val="accent6"/>
              </a:buClr>
              <a:buFont typeface="Arial"/>
              <a:buNone/>
              <a:defRPr sz="2800" b="1">
                <a:solidFill>
                  <a:schemeClr val="accent6"/>
                </a:solidFill>
              </a:defRPr>
            </a:lvl1pPr>
            <a:lvl2pPr marL="0" lvl="1" indent="0" rtl="0">
              <a:lnSpc>
                <a:spcPct val="85000"/>
              </a:lnSpc>
              <a:spcBef>
                <a:spcPts val="0"/>
              </a:spcBef>
              <a:buClr>
                <a:schemeClr val="accent5"/>
              </a:buClr>
              <a:buFont typeface="Arial"/>
              <a:buNone/>
              <a:defRPr sz="2200" b="1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3pPr>
            <a:lvl4pPr lvl="3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4pPr>
            <a:lvl5pPr lvl="4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4211960" y="4912030"/>
            <a:ext cx="4335760" cy="1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0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3543300" y="4774512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AU"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12000" y="3708000"/>
            <a:ext cx="7992000" cy="35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00B0F0"/>
              </a:buClr>
              <a:buFont typeface="Arial"/>
              <a:buNone/>
              <a:defRPr sz="24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12000" y="4140000"/>
            <a:ext cx="7992000" cy="35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buClr>
                <a:schemeClr val="accent5"/>
              </a:buClr>
              <a:buFont typeface="Arial"/>
              <a:buNone/>
              <a:defRPr sz="16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899591" y="432000"/>
            <a:ext cx="7632848" cy="35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899591" y="879509"/>
            <a:ext cx="7632848" cy="38946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1450" algn="l" rtl="0">
              <a:spcBef>
                <a:spcPts val="360"/>
              </a:spcBef>
              <a:buClr>
                <a:schemeClr val="lt2"/>
              </a:buClr>
              <a:buFont typeface="Arial"/>
              <a:buChar char="–"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lt2"/>
              </a:buClr>
              <a:buFont typeface="Arial"/>
              <a:buChar char="–"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lt2"/>
              </a:buClr>
              <a:buFont typeface="Arial"/>
              <a:buChar char="»"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4211960" y="4912030"/>
            <a:ext cx="4335760" cy="1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0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12000" y="3708000"/>
            <a:ext cx="7992000" cy="359999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0B0F0"/>
              </a:buClr>
              <a:buSzPct val="25000"/>
              <a:buFont typeface="Arial"/>
              <a:buNone/>
            </a:pPr>
            <a:r>
              <a:rPr lang="en-AU"/>
              <a:t>NoSQL-influences in EO data exploration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12000" y="4140000"/>
            <a:ext cx="7992000" cy="359999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l" rtl="0">
              <a:spcBef>
                <a:spcPts val="400"/>
              </a:spcBef>
              <a:buClr>
                <a:schemeClr val="accent5"/>
              </a:buClr>
              <a:buSzPct val="25000"/>
              <a:buFont typeface="Arial"/>
              <a:buNone/>
            </a:pPr>
            <a:r>
              <a:rPr lang="en-AU"/>
              <a:t>Jeremy Hooke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99591" y="2211747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Caveats: Types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899591" y="2211747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Caveats: Foreign Keys (and other features)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899591" y="2211747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Every choice is a trade-off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99591" y="2211747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A hybrid approach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899600" y="2571752"/>
            <a:ext cx="7632900" cy="36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1F497D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899591" y="2211747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This barely scratches the surface...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899600" y="2571740"/>
            <a:ext cx="7632900" cy="182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1400"/>
              <a:t>Provenance trees (feat. recursive queries)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1400"/>
              <a:t>Metadata types (feat. partial indexes)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1400"/>
              <a:t>Collections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1400"/>
              <a:t>Usability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1400"/>
              <a:t>Layering</a:t>
            </a:r>
          </a:p>
          <a:p>
            <a:pPr marL="114300" lvl="0" indent="0" rt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899591" y="2211747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Questions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899600" y="2571752"/>
            <a:ext cx="7632900" cy="36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99591" y="1599450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Indexing our EO data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99591" y="2391750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The traditional relational approach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899600" y="2917949"/>
            <a:ext cx="7632900" cy="62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>
                <a:solidFill>
                  <a:srgbClr val="1F497D"/>
                </a:solidFill>
              </a:rPr>
              <a:t>Version 1: A table for every entity, a column for every field.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764" y="302799"/>
            <a:ext cx="7916471" cy="453790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68800" y="131875"/>
            <a:ext cx="76329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A table for every entity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/>
              <a:t>A column for every field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899591" y="2167995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Composite Types &amp; JSONB (documents)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899600" y="2615504"/>
            <a:ext cx="7632900" cy="36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/>
              <a:t>PostgreSQL 9.4+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Shape 77"/>
          <p:cNvGraphicFramePr/>
          <p:nvPr>
            <p:extLst>
              <p:ext uri="{D42A27DB-BD31-4B8C-83A1-F6EECF244321}">
                <p14:modId xmlns:p14="http://schemas.microsoft.com/office/powerpoint/2010/main" val="467651754"/>
              </p:ext>
            </p:extLst>
          </p:nvPr>
        </p:nvGraphicFramePr>
        <p:xfrm>
          <a:off x="755550" y="1638050"/>
          <a:ext cx="5429250" cy="1584840"/>
        </p:xfrm>
        <a:graphic>
          <a:graphicData uri="http://schemas.openxmlformats.org/drawingml/2006/table">
            <a:tbl>
              <a:tblPr>
                <a:noFill/>
                <a:tableStyleId>{FE4F76EA-B172-40E0-94C1-57B56ECBE609}</a:tableStyleId>
              </a:tblPr>
              <a:tblGrid>
                <a:gridCol w="1809750"/>
                <a:gridCol w="1809750"/>
                <a:gridCol w="1809750"/>
              </a:tblGrid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Dataset ID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Name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Value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133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34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x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 dirty="0" smtClean="0"/>
                        <a:t>123</a:t>
                      </a:r>
                      <a:endParaRPr lang="en-AU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34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 dirty="0" smtClean="0"/>
                        <a:t>45</a:t>
                      </a:r>
                      <a:endParaRPr lang="en-AU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34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 dirty="0" smtClean="0"/>
                        <a:t>543</a:t>
                      </a:r>
                      <a:endParaRPr lang="en-AU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8" name="Shape 78"/>
          <p:cNvSpPr txBox="1"/>
          <p:nvPr/>
        </p:nvSpPr>
        <p:spPr>
          <a:xfrm>
            <a:off x="699325" y="3183300"/>
            <a:ext cx="8094600" cy="196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select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d.id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dim_x.value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 as x,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dim_y.value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 as y,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dim_t.value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 as t from dataset d 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natural inner join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dataset_dimension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dim_x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natural inner join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dataset_dimension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dim_y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natural inner join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dataset_dimension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dim_t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 where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dim_x.name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 = ‘x’ and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dim_y.name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=’y’ and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dim_t.name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 = ‘t’ and 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d.type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=’</a:t>
            </a:r>
            <a:r>
              <a:rPr lang="en-AU" dirty="0" err="1">
                <a:latin typeface="Courier New"/>
                <a:ea typeface="Courier New"/>
                <a:cs typeface="Courier New"/>
                <a:sym typeface="Courier New"/>
              </a:rPr>
              <a:t>ortho</a:t>
            </a:r>
            <a:r>
              <a:rPr lang="en-AU" dirty="0">
                <a:latin typeface="Courier New"/>
                <a:ea typeface="Courier New"/>
                <a:cs typeface="Courier New"/>
                <a:sym typeface="Courier New"/>
              </a:rPr>
              <a:t>’ and ..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55541" y="368100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Supporting N-dimensions traditionally: two tables</a:t>
            </a:r>
          </a:p>
        </p:txBody>
      </p:sp>
      <p:graphicFrame>
        <p:nvGraphicFramePr>
          <p:cNvPr id="80" name="Shape 80"/>
          <p:cNvGraphicFramePr/>
          <p:nvPr/>
        </p:nvGraphicFramePr>
        <p:xfrm>
          <a:off x="755550" y="788775"/>
          <a:ext cx="7239000" cy="792420"/>
        </p:xfrm>
        <a:graphic>
          <a:graphicData uri="http://schemas.openxmlformats.org/drawingml/2006/table">
            <a:tbl>
              <a:tblPr>
                <a:noFill/>
                <a:tableStyleId>{FE4F76EA-B172-40E0-94C1-57B56ECBE609}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 dirty="0"/>
                        <a:t>ID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Product Type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Parent ID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...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34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ortho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Shape 86"/>
          <p:cNvGraphicFramePr/>
          <p:nvPr/>
        </p:nvGraphicFramePr>
        <p:xfrm>
          <a:off x="755550" y="792862"/>
          <a:ext cx="7239000" cy="1645860"/>
        </p:xfrm>
        <a:graphic>
          <a:graphicData uri="http://schemas.openxmlformats.org/drawingml/2006/table">
            <a:tbl>
              <a:tblPr>
                <a:noFill/>
                <a:tableStyleId>{FE4F76EA-B172-40E0-94C1-57B56ECBE609}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ID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Product Type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Parent ID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Dimensions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32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ortho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{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    ‘x’: 123,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    ‘y’: 45,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    ‘t’: 543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AU"/>
                        <a:t>}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755541" y="368100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N-dimensions with composite types: one table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699325" y="2480625"/>
            <a:ext cx="8094600" cy="196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 sz="1600">
                <a:latin typeface="Courier New"/>
                <a:ea typeface="Courier New"/>
                <a:cs typeface="Courier New"/>
                <a:sym typeface="Courier New"/>
              </a:rPr>
              <a:t>select id, 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sz="1600">
                <a:latin typeface="Courier New"/>
                <a:ea typeface="Courier New"/>
                <a:cs typeface="Courier New"/>
                <a:sym typeface="Courier New"/>
              </a:rPr>
              <a:t>       dimensions-&gt;&gt;’x’, 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sz="1600">
                <a:latin typeface="Courier New"/>
                <a:ea typeface="Courier New"/>
                <a:cs typeface="Courier New"/>
                <a:sym typeface="Courier New"/>
              </a:rPr>
              <a:t>       dimensions-&gt;&gt;’y’, 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sz="1600">
                <a:latin typeface="Courier New"/>
                <a:ea typeface="Courier New"/>
                <a:cs typeface="Courier New"/>
                <a:sym typeface="Courier New"/>
              </a:rPr>
              <a:t>       dimensions-&gt;&gt;’t’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sz="1600">
                <a:latin typeface="Courier New"/>
                <a:ea typeface="Courier New"/>
                <a:cs typeface="Courier New"/>
                <a:sym typeface="Courier New"/>
              </a:rPr>
              <a:t>from dataset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sz="1600">
                <a:latin typeface="Courier New"/>
                <a:ea typeface="Courier New"/>
                <a:cs typeface="Courier New"/>
                <a:sym typeface="Courier New"/>
              </a:rPr>
              <a:t>where type=’ortho’ and ...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755541" y="131872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A step further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899600" y="2571752"/>
            <a:ext cx="7632900" cy="36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1F497D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6" name="Shape 96"/>
          <p:cNvSpPr txBox="1"/>
          <p:nvPr/>
        </p:nvSpPr>
        <p:spPr>
          <a:xfrm>
            <a:off x="755550" y="483300"/>
            <a:ext cx="8094600" cy="438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id: </a:t>
            </a: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f2d964bc-e63f-11e5-bee1-a0000100fe80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label: </a:t>
            </a: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LS8_OLITIRS_OTH_P51_GALPGS01-032_115_076_20130723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 err="1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product_type</a:t>
            </a: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-AU" dirty="0" err="1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ortho</a:t>
            </a:r>
            <a:endParaRPr lang="en-AU" dirty="0">
              <a:solidFill>
                <a:srgbClr val="DD114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AU" dirty="0" err="1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product_level</a:t>
            </a: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L1T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 err="1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size_bytes</a:t>
            </a: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1809684853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platform: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   code: </a:t>
            </a: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LANDSAT_8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instrument: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   name: </a:t>
            </a: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OLI_TIRS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acquisition: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AU" dirty="0" err="1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groundstation</a:t>
            </a: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       code: </a:t>
            </a: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LGN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label: </a:t>
            </a: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Landsat Ground Network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AU" dirty="0" err="1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eods_domain_code</a:t>
            </a: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'032'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extent: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AU" dirty="0" err="1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coord</a:t>
            </a: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-AU" dirty="0" err="1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ul</a:t>
            </a: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en-AU" dirty="0" err="1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lat</a:t>
            </a: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-22.052155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</a:t>
            </a:r>
            <a:r>
              <a:rPr lang="en-AU" dirty="0" err="1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lon</a:t>
            </a:r>
            <a:r>
              <a:rPr lang="en-AU" dirty="0">
                <a:solidFill>
                  <a:srgbClr val="121289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-AU" dirty="0">
                <a:solidFill>
                  <a:srgbClr val="DD1144"/>
                </a:solidFill>
                <a:latin typeface="Courier New"/>
                <a:ea typeface="Courier New"/>
                <a:cs typeface="Courier New"/>
                <a:sym typeface="Courier New"/>
              </a:rPr>
              <a:t>113.114283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sz="1800" dirty="0" smtClean="0">
                <a:solidFill>
                  <a:srgbClr val="121289"/>
                </a:solidFill>
              </a:rPr>
              <a:t>...</a:t>
            </a:r>
            <a:endParaRPr lang="en-AU" sz="1600" dirty="0">
              <a:solidFill>
                <a:srgbClr val="121289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AU" dirty="0">
                <a:solidFill>
                  <a:srgbClr val="121289"/>
                </a:solidFill>
                <a:highlight>
                  <a:srgbClr val="F8F8FF"/>
                </a:highlight>
              </a:rPr>
              <a:t>         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899591" y="2211747"/>
            <a:ext cx="7632900" cy="36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Caveats: Validation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AGDC Title Wide Master">
  <a:themeElements>
    <a:clrScheme name="AGDC">
      <a:dk1>
        <a:srgbClr val="4D4D4F"/>
      </a:dk1>
      <a:lt1>
        <a:srgbClr val="FFFFFF"/>
      </a:lt1>
      <a:dk2>
        <a:srgbClr val="38A7DE"/>
      </a:dk2>
      <a:lt2>
        <a:srgbClr val="808080"/>
      </a:lt2>
      <a:accent1>
        <a:srgbClr val="008C3B"/>
      </a:accent1>
      <a:accent2>
        <a:srgbClr val="FAB005"/>
      </a:accent2>
      <a:accent3>
        <a:srgbClr val="FFFFFF"/>
      </a:accent3>
      <a:accent4>
        <a:srgbClr val="404042"/>
      </a:accent4>
      <a:accent5>
        <a:srgbClr val="939396"/>
      </a:accent5>
      <a:accent6>
        <a:srgbClr val="2D2D8A"/>
      </a:accent6>
      <a:hlink>
        <a:srgbClr val="0000FF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GDC Wide Content Master">
  <a:themeElements>
    <a:clrScheme name="AGDC">
      <a:dk1>
        <a:srgbClr val="4D4D4F"/>
      </a:dk1>
      <a:lt1>
        <a:srgbClr val="FFFFFF"/>
      </a:lt1>
      <a:dk2>
        <a:srgbClr val="38A7DE"/>
      </a:dk2>
      <a:lt2>
        <a:srgbClr val="808080"/>
      </a:lt2>
      <a:accent1>
        <a:srgbClr val="008C3B"/>
      </a:accent1>
      <a:accent2>
        <a:srgbClr val="FAB005"/>
      </a:accent2>
      <a:accent3>
        <a:srgbClr val="FFFFFF"/>
      </a:accent3>
      <a:accent4>
        <a:srgbClr val="404042"/>
      </a:accent4>
      <a:accent5>
        <a:srgbClr val="939396"/>
      </a:accent5>
      <a:accent6>
        <a:srgbClr val="2D2D8A"/>
      </a:accent6>
      <a:hlink>
        <a:srgbClr val="0000FF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2568</Words>
  <Application>Microsoft Macintosh PowerPoint</Application>
  <PresentationFormat>On-screen Show (16:9)</PresentationFormat>
  <Paragraphs>475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Wingdings</vt:lpstr>
      <vt:lpstr>AGDC Title Wide Master</vt:lpstr>
      <vt:lpstr>AGDC Wide Content Master</vt:lpstr>
      <vt:lpstr>NoSQL-influences in EO data exploration</vt:lpstr>
      <vt:lpstr>Indexing our EO data</vt:lpstr>
      <vt:lpstr>The traditional relational approach</vt:lpstr>
      <vt:lpstr>A table for every entity A column for every field</vt:lpstr>
      <vt:lpstr>Composite Types &amp; JSONB (documents)</vt:lpstr>
      <vt:lpstr>Supporting N-dimensions traditionally: two tables</vt:lpstr>
      <vt:lpstr>N-dimensions with composite types: one table</vt:lpstr>
      <vt:lpstr>A step further</vt:lpstr>
      <vt:lpstr>Caveats: Validation</vt:lpstr>
      <vt:lpstr>Caveats: Types</vt:lpstr>
      <vt:lpstr>Caveats: Foreign Keys (and other features)</vt:lpstr>
      <vt:lpstr>Every choice is a trade-off</vt:lpstr>
      <vt:lpstr>A hybrid approach</vt:lpstr>
      <vt:lpstr>This barely scratches the surface...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NoSQL-influences in EO data exploration</dc:title>
  <cp:lastModifiedBy>Jeremy Hooke</cp:lastModifiedBy>
  <cp:revision>2</cp:revision>
  <dcterms:modified xsi:type="dcterms:W3CDTF">2016-03-13T10:38:33Z</dcterms:modified>
</cp:coreProperties>
</file>