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49687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49687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79450" y="4714875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0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3849687" y="9428163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Each point represents a new file using a depth (z-axis) chunksize of ‘n’.</a:t>
            </a: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Datasets written using complete (depth/z-axis) chunks</a:t>
            </a: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4000x4000 spatial dimensions</a:t>
            </a:r>
          </a:p>
        </p:txBody>
      </p:sp>
      <p:sp>
        <p:nvSpPr>
          <p:cNvPr id="137" name="Shape 137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Appending sequentially you can see that the write times increase with each band index</a:t>
            </a: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LZF was the only method comparable to the GTIff file.  HDF5 suffered issues due to re-reading of the data.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GA currently has no products produced from algorithms requiring 4D data, so no point in reading 4D chunks to through away whole dimensions.</a:t>
            </a:r>
          </a:p>
          <a:p>
            <a:pPr lvl="0">
              <a:spcBef>
                <a:spcPts val="0"/>
              </a:spcBef>
              <a:buNone/>
            </a:pPr>
            <a:r>
              <a:rPr lang="en-AU"/>
              <a:t>The v2 allows a user to configure the chunking sizes during the ingestion phase of a dataset</a:t>
            </a: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90488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79450" y="4714875"/>
            <a:ext cx="5438699" cy="4467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Factors; compression method, chunk sizes, other filters applied to compression</a:t>
            </a:r>
          </a:p>
          <a:p>
            <a:pPr lvl="0">
              <a:spcBef>
                <a:spcPts val="0"/>
              </a:spcBef>
              <a:buNone/>
            </a:pPr>
            <a:r>
              <a:rPr lang="en-AU"/>
              <a:t>measures; process time, file size, </a:t>
            </a:r>
          </a:p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A large driving force behind speed is the user experience during data exploration. GA is moving towards users being able to interactively interrogate and analyse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/>
              <a:t>The performance gain in terms of speed for both v0 &amp; v1 over the RSA was immense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Improving efficiency can aid in collection management strategies</a:t>
            </a:r>
          </a:p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This coverage should test a variety of conditions; sparse, dense, as well as a variety of land-covers, which all will have some form of impact on compression</a:t>
            </a:r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Depth (z-axis) chunks play a role in improving the efficiency of a user’s experience with querying and retrieving a temporal profile of a dataset</a:t>
            </a:r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/>
              <a:t>Results averaged across each cell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/>
              <a:t>Interesting to note is that the LZF compression resulted in faster read times than the raw data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/>
              <a:t>Smaller chunk sizes resulted in slower read times</a:t>
            </a:r>
          </a:p>
          <a:p>
            <a:pPr lvl="0">
              <a:spcBef>
                <a:spcPts val="0"/>
              </a:spcBef>
              <a:buNone/>
            </a:pPr>
            <a:r>
              <a:rPr lang="en-AU"/>
              <a:t>Chunks not a factor of the array dimensions (larger files, slightly longer read times)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3849687" y="9428163"/>
            <a:ext cx="2946300" cy="4968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AU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AGDC Title W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rgbClr val="00B0F0"/>
              </a:buClr>
              <a:buFont typeface="Arial"/>
              <a:buNone/>
              <a:defRPr b="1" i="0" sz="24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12000" y="4140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400"/>
              </a:spcBef>
              <a:buClr>
                <a:schemeClr val="accent5"/>
              </a:buClr>
              <a:buFont typeface="Arial"/>
              <a:buNone/>
              <a:defRPr sz="1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AGDC Wide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99591" y="432000"/>
            <a:ext cx="7632848" cy="35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99591" y="879509"/>
            <a:ext cx="7632848" cy="38946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rtl="0" algn="l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rtl="0" algn="l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rtl="0" algn="l">
              <a:spcBef>
                <a:spcPts val="360"/>
              </a:spcBef>
              <a:buClr>
                <a:schemeClr val="lt2"/>
              </a:buClr>
              <a:buFont typeface="Arial"/>
              <a:buChar char="»"/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 - text or pictur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x="360362" y="1053000"/>
            <a:ext cx="4139999" cy="332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0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b="1" sz="2800">
                <a:solidFill>
                  <a:schemeClr val="accent6"/>
                </a:solidFill>
              </a:defRPr>
            </a:lvl1pPr>
            <a:lvl2pPr indent="0" lvl="1" marL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b="1" sz="22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/>
          <p:nvPr>
            <p:ph idx="3" type="pic"/>
          </p:nvPr>
        </p:nvSpPr>
        <p:spPr>
          <a:xfrm>
            <a:off x="4680362" y="1053000"/>
            <a:ext cx="4139999" cy="3320999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360000" y="1053000"/>
            <a:ext cx="8459999" cy="332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52000" lvl="1" marL="252000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1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b="1" sz="2800">
                <a:solidFill>
                  <a:schemeClr val="accent6"/>
                </a:solidFill>
              </a:defRPr>
            </a:lvl1pPr>
            <a:lvl2pPr indent="0" lvl="1" marL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b="1" sz="22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3543300" y="4774512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A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" type="body"/>
          </p:nvPr>
        </p:nvSpPr>
        <p:spPr>
          <a:xfrm>
            <a:off x="360362" y="202500"/>
            <a:ext cx="8459999" cy="67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6"/>
              </a:buClr>
              <a:buFont typeface="Arial"/>
              <a:buNone/>
              <a:defRPr b="1" sz="2800">
                <a:solidFill>
                  <a:schemeClr val="accent6"/>
                </a:solidFill>
              </a:defRPr>
            </a:lvl1pPr>
            <a:lvl2pPr indent="0" lvl="1" marL="0" rtl="0">
              <a:lnSpc>
                <a:spcPct val="85000"/>
              </a:lnSpc>
              <a:spcBef>
                <a:spcPts val="0"/>
              </a:spcBef>
              <a:buClr>
                <a:schemeClr val="accent5"/>
              </a:buClr>
              <a:buFont typeface="Arial"/>
              <a:buNone/>
              <a:defRPr b="1" sz="22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3pPr>
            <a:lvl4pPr lvl="3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4pPr>
            <a:lvl5pPr lvl="4" rtl="0">
              <a:spcBef>
                <a:spcPts val="0"/>
              </a:spcBef>
              <a:buClr>
                <a:srgbClr val="00A9CE"/>
              </a:buClr>
              <a:buFont typeface="Arial"/>
              <a:buNone/>
              <a:defRPr sz="2800">
                <a:solidFill>
                  <a:srgbClr val="00A9CE"/>
                </a:solidFill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3543300" y="4774512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A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00B0F0"/>
              </a:buClr>
              <a:buFont typeface="Arial"/>
              <a:buNone/>
              <a:defRPr b="1" i="0" sz="24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12000" y="4140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chemeClr val="accent5"/>
              </a:buClr>
              <a:buFont typeface="Arial"/>
              <a:buNone/>
              <a:defRPr b="0" i="0" sz="1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899591" y="432000"/>
            <a:ext cx="7632848" cy="35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899591" y="879509"/>
            <a:ext cx="7632848" cy="38946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–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lt2"/>
              </a:buClr>
              <a:buFont typeface="Arial"/>
              <a:buChar char="»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4211960" y="4912030"/>
            <a:ext cx="4335760" cy="17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612000" y="3708000"/>
            <a:ext cx="7992000" cy="35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00B0F0"/>
              </a:buClr>
              <a:buSzPct val="25000"/>
              <a:buFont typeface="Arial"/>
              <a:buNone/>
            </a:pPr>
            <a:r>
              <a:rPr lang="en-AU"/>
              <a:t>Storage Structure and Efficient File Access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Synthetic data simulations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Dimensions: (90, 4000, 4000); double precision (float64)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Chunksizes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Depth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AU" sz="1400"/>
              <a:t>2, 4, 8, 16, 32, 64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Spatial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AU" sz="1400"/>
              <a:t>128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Simulate appending newly acquired data (collection management)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-AU" sz="1400"/>
              <a:t>Append single acquisition</a:t>
            </a:r>
          </a:p>
          <a:p>
            <a:pPr indent="-228600" lvl="0" marL="914400" rtl="0">
              <a:spcBef>
                <a:spcPts val="0"/>
              </a:spcBef>
            </a:pPr>
            <a:r>
              <a:rPr lang="en-AU" sz="1400"/>
              <a:t>Append multiple acquisitions at once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Dataset creation times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Synthetic algorithm computation time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 creation times (append)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899594" y="879500"/>
            <a:ext cx="27237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-AU" sz="1400"/>
              <a:t>GZip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-AU" sz="1400"/>
              <a:t>25secs to 7mins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-AU" sz="1400"/>
              <a:t>LZF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-AU" sz="1400"/>
              <a:t>12secs to 2mins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5775" y="1426625"/>
            <a:ext cx="4333875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 creation times (append in chunks)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899595" y="879500"/>
            <a:ext cx="2953199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1400"/>
              <a:t>Major improvement; Less re-reading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-AU" sz="1400"/>
              <a:t>GZip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-AU" sz="1400"/>
              <a:t>20-26 seconds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-AU" sz="1400"/>
              <a:t>LZF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-AU" sz="1400"/>
              <a:t>12-14 seconds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1250" y="1445200"/>
            <a:ext cx="4324350" cy="282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 creation times (comparison)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899593" y="879500"/>
            <a:ext cx="14460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0975" y="879487"/>
            <a:ext cx="5943600" cy="39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 creation times (chunk factor affects)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899594" y="879500"/>
            <a:ext cx="2631899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1400"/>
              <a:t>Write a spatial block (eg 256x256) of data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rPr lang="en-AU" sz="1400"/>
              <a:t>Dips represent the edge of the spatial array dimensions (less data to write)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5300" y="1241525"/>
            <a:ext cx="4810125" cy="311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Dataset creation times (append, sequentially)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899594" y="879500"/>
            <a:ext cx="23568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-AU" sz="1200"/>
              <a:t>136 band image, chunks (32, 128, 128), appended sequentially</a:t>
            </a:r>
          </a:p>
          <a:p>
            <a:pPr indent="-304800" lvl="0" marL="457200" rtl="0">
              <a:spcBef>
                <a:spcPts val="0"/>
              </a:spcBef>
              <a:buSzPct val="100000"/>
            </a:pPr>
            <a:r>
              <a:rPr lang="en-AU" sz="1200"/>
              <a:t>Each write needs to write each chunk collectively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1325" y="1245650"/>
            <a:ext cx="4895850" cy="316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Synthetic algorithm process times (comparison)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899594" y="879500"/>
            <a:ext cx="2103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AU" sz="1200">
                <a:solidFill>
                  <a:srgbClr val="000000"/>
                </a:solidFill>
              </a:rPr>
              <a:t>result=log⁡(data)*√data- [x]</a:t>
            </a: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br>
              <a:rPr lang="en-AU" sz="1100">
                <a:solidFill>
                  <a:srgbClr val="000000"/>
                </a:solidFill>
              </a:rPr>
            </a:b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100">
                <a:solidFill>
                  <a:srgbClr val="000000"/>
                </a:solidFill>
              </a:rPr>
              <a:t>where:</a:t>
            </a: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100">
                <a:solidFill>
                  <a:srgbClr val="000000"/>
                </a:solidFill>
              </a:rPr>
              <a:t>data is a 3D array</a:t>
            </a: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100">
                <a:solidFill>
                  <a:srgbClr val="000000"/>
                </a:solidFill>
              </a:rPr>
              <a:t>x is a vector of averages (time point average)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975" y="950787"/>
            <a:ext cx="5454299" cy="356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Key points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Write in chunks that contain all data required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/>
              <a:t>Aids in collection management in that a file could be aggregated when there is sufficient data required by the chunk dimensions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Your main type of analysis should determine how you chunk your data. If there isn’t then go for an in-between solution.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Large chunks can improve read times (but can also be a downside if you require less data than that returned by a chunk)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899591" y="432000"/>
            <a:ext cx="7632900" cy="3599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Overview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AU" sz="1400">
                <a:solidFill>
                  <a:srgbClr val="1F497D"/>
                </a:solidFill>
              </a:rPr>
              <a:t> 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-AU" sz="1400"/>
              <a:t>Efficiency aspects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</a:pPr>
            <a:r>
              <a:rPr lang="en-AU" sz="1400"/>
              <a:t>Factors used for improving efficiency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</a:pPr>
            <a:r>
              <a:rPr lang="en-AU" sz="1400"/>
              <a:t>Measures of efficiency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en-AU" sz="1400"/>
              <a:t>Physical aspects of the storage medium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en-AU" sz="1400"/>
              <a:t>Study area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en-AU" sz="1400"/>
              <a:t>Synthetic computation comparison test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Efficiency aspects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Speed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Interactive user experience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-AU" sz="1400"/>
              <a:t>Pixel profiles (spatial, spectral, temporal)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Quotas (inode, &amp; storage):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RSA (Raster Storage Archive):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 1 file per time-slice and spectral band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GA v0 &amp; 1: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1 file per time-slice containing multiple spectral bands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GA v2: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1 file containing multiple time-slices of multiple spectral bands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/>
              <a:t>Costs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Compute &amp; storage (related to compression)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Measures of Efficiency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Creation times (computational costs)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Collection management strategies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Appending new data (version control, creation times)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Algorithm run times (computational costs)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largely dependent on disk I/O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Physical aspects of the storage medium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Dimensional ordering (BSQ, BIL, BIP in the traditional 3D sense)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HDF5 chunking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Compression filters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filter options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fletcher32 (collection management)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shuffle (bit reorganisation)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7777"/>
              <a:buFont typeface="Arial"/>
            </a:pPr>
            <a:r>
              <a:rPr lang="en-AU"/>
              <a:t>scale offsets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Region of Interest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899599" y="879500"/>
            <a:ext cx="3921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2x WRS2 Path Rows; 90/84 &amp; 90/85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Covers 14x 1</a:t>
            </a:r>
            <a:r>
              <a:rPr baseline="30000" lang="en-AU"/>
              <a:t>o</a:t>
            </a:r>
            <a:r>
              <a:rPr lang="en-AU"/>
              <a:t>x1</a:t>
            </a:r>
            <a:r>
              <a:rPr baseline="30000" lang="en-AU"/>
              <a:t>0</a:t>
            </a:r>
            <a:r>
              <a:rPr lang="en-AU"/>
              <a:t> cells of the Australian Reflectance Grid (ARG)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1 years worth of Landsat 5 data from 2008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AU"/>
              <a:t>Yields datasets containing partial image coverage as well as complete image coverage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6950" y="372600"/>
            <a:ext cx="3217325" cy="44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Factors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99591" y="879509"/>
            <a:ext cx="76329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AU"/>
              <a:t>Compression algorithms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Deflate (gzip)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Arial"/>
            </a:pPr>
            <a:r>
              <a:rPr lang="en-AU" sz="1400"/>
              <a:t>Levels: 1, 4, 8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LZF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/>
              <a:t>Shuffle filter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/>
              <a:t>HDF5 chunksize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Spatial (Square in shape)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50, 75, 100, 150, 200, 300, 400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Depth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</a:pPr>
            <a:r>
              <a:rPr lang="en-AU" sz="1400"/>
              <a:t>5, 10, 20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AU" sz="1400"/>
              <a:t>Example chunk size (10, 200, 200) stored across the entire array dimensions which consist of (22, 4000, 4000)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AU"/>
              <a:t>Total number of combinations: 168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AU"/>
              <a:t>Cells: 14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AU"/>
              <a:t>Total number of files: 2352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Effects across each cell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99594" y="879500"/>
            <a:ext cx="22998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1400"/>
              <a:t>There will be variability!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en-AU" sz="1400"/>
              <a:t>Sparse arrays tended to compress well and vice versa for dense</a:t>
            </a:r>
          </a:p>
          <a:p>
            <a:pPr lvl="0">
              <a:spcBef>
                <a:spcPts val="0"/>
              </a:spcBef>
              <a:buNone/>
            </a:pPr>
            <a:r>
              <a:rPr lang="en-AU" sz="1400"/>
              <a:t>149_-34 was the opposite. Spatial association of data???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999" y="792000"/>
            <a:ext cx="5338449" cy="40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899591" y="432000"/>
            <a:ext cx="7632900" cy="36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Read and compression efficiency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899599" y="879500"/>
            <a:ext cx="2620800" cy="389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1200"/>
              <a:t>Large chunks, faster reads (but becomes more impacted by partial chunk reads)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200"/>
              <a:t>Spatial chunks &gt; 150 tended to lose their compression efficiency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200"/>
              <a:t>Minor effects related to chunk sizes not being a factor of the total array dimensions. (larger file sizes, longer read times)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 sz="1200"/>
              <a:t>LZF vs Raw!!!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0647" y="879500"/>
            <a:ext cx="4971849" cy="3747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GDC Wide Content Master">
  <a:themeElements>
    <a:clrScheme name="AGDC">
      <a:dk1>
        <a:srgbClr val="4D4D4F"/>
      </a:dk1>
      <a:lt1>
        <a:srgbClr val="FFFFFF"/>
      </a:lt1>
      <a:dk2>
        <a:srgbClr val="38A7DE"/>
      </a:dk2>
      <a:lt2>
        <a:srgbClr val="808080"/>
      </a:lt2>
      <a:accent1>
        <a:srgbClr val="008C3B"/>
      </a:accent1>
      <a:accent2>
        <a:srgbClr val="FAB005"/>
      </a:accent2>
      <a:accent3>
        <a:srgbClr val="FFFFFF"/>
      </a:accent3>
      <a:accent4>
        <a:srgbClr val="404042"/>
      </a:accent4>
      <a:accent5>
        <a:srgbClr val="939396"/>
      </a:accent5>
      <a:accent6>
        <a:srgbClr val="2D2D8A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GDC Title Wide Master">
  <a:themeElements>
    <a:clrScheme name="AGDC">
      <a:dk1>
        <a:srgbClr val="4D4D4F"/>
      </a:dk1>
      <a:lt1>
        <a:srgbClr val="FFFFFF"/>
      </a:lt1>
      <a:dk2>
        <a:srgbClr val="38A7DE"/>
      </a:dk2>
      <a:lt2>
        <a:srgbClr val="808080"/>
      </a:lt2>
      <a:accent1>
        <a:srgbClr val="008C3B"/>
      </a:accent1>
      <a:accent2>
        <a:srgbClr val="FAB005"/>
      </a:accent2>
      <a:accent3>
        <a:srgbClr val="FFFFFF"/>
      </a:accent3>
      <a:accent4>
        <a:srgbClr val="404042"/>
      </a:accent4>
      <a:accent5>
        <a:srgbClr val="939396"/>
      </a:accent5>
      <a:accent6>
        <a:srgbClr val="2D2D8A"/>
      </a:accent6>
      <a:hlink>
        <a:srgbClr val="0000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