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60" r:id="rId3"/>
    <p:sldId id="295" r:id="rId4"/>
    <p:sldId id="264" r:id="rId5"/>
    <p:sldId id="265"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67" r:id="rId24"/>
    <p:sldId id="268" r:id="rId25"/>
    <p:sldId id="269" r:id="rId26"/>
    <p:sldId id="288" r:id="rId27"/>
    <p:sldId id="290" r:id="rId28"/>
    <p:sldId id="292" r:id="rId29"/>
    <p:sldId id="291" r:id="rId30"/>
    <p:sldId id="266" r:id="rId31"/>
    <p:sldId id="289" r:id="rId32"/>
    <p:sldId id="293" r:id="rId33"/>
    <p:sldId id="294" r:id="rId34"/>
    <p:sldId id="296" r:id="rId35"/>
    <p:sldId id="298" r:id="rId36"/>
    <p:sldId id="300" r:id="rId37"/>
    <p:sldId id="301" r:id="rId38"/>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70" d="100"/>
          <a:sy n="70" d="100"/>
        </p:scale>
        <p:origin x="-82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xfrm>
            <a:off x="3883852" y="8684826"/>
            <a:ext cx="2972547" cy="457711"/>
          </a:xfrm>
          <a:prstGeom prst="rect">
            <a:avLst/>
          </a:prstGeom>
        </p:spPr>
        <p:txBody>
          <a:bodyPr/>
          <a:lstStyle/>
          <a:p>
            <a:pPr>
              <a:defRPr/>
            </a:pPr>
            <a:fld id="{2AB9FAA8-B221-904C-B8F2-CBECACB7DD83}" type="slidenum">
              <a:rPr lang="en-AU"/>
              <a:pPr>
                <a:defRPr/>
              </a:pPr>
              <a:t>7</a:t>
            </a:fld>
            <a:endParaRPr lang="en-AU"/>
          </a:p>
        </p:txBody>
      </p:sp>
      <p:sp>
        <p:nvSpPr>
          <p:cNvPr id="65536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 xmlns:ma14="http://schemas.microsoft.com/office/mac/drawingml/2011/main" val="1"/>
            </a:ext>
          </a:extLst>
        </p:spPr>
      </p:sp>
      <p:sp>
        <p:nvSpPr>
          <p:cNvPr id="655363" name="Rectangle 3"/>
          <p:cNvSpPr>
            <a:spLocks noGrp="1" noChangeArrowheads="1"/>
          </p:cNvSpPr>
          <p:nvPr>
            <p:ph type="body" idx="1"/>
          </p:nvPr>
        </p:nvSpPr>
        <p:spPr>
          <a:xfrm>
            <a:off x="685160" y="4343363"/>
            <a:ext cx="5487684" cy="4115462"/>
          </a:xfrm>
        </p:spPr>
        <p:txBody>
          <a:bodyPr/>
          <a:lstStyle/>
          <a:p>
            <a:pPr>
              <a:defRPr/>
            </a:pPr>
            <a:endParaRPr lang="en-US" smtClean="0">
              <a:cs typeface="+mn-cs"/>
            </a:endParaRPr>
          </a:p>
        </p:txBody>
      </p:sp>
    </p:spTree>
    <p:extLst>
      <p:ext uri="{BB962C8B-B14F-4D97-AF65-F5344CB8AC3E}">
        <p14:creationId xmlns:p14="http://schemas.microsoft.com/office/powerpoint/2010/main" val="575721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p:cNvSpPr>
            <a:spLocks noGrp="1" noRot="1" noChangeAspect="1" noTextEdit="1"/>
          </p:cNvSpPr>
          <p:nvPr>
            <p:ph type="sldImg"/>
          </p:nvPr>
        </p:nvSpPr>
        <p:spPr>
          <a:ln/>
        </p:spPr>
      </p:sp>
      <p:sp>
        <p:nvSpPr>
          <p:cNvPr id="3174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2" tIns="44060" rIns="88122" bIns="44060"/>
          <a:lstStyle/>
          <a:p>
            <a:pPr>
              <a:spcBef>
                <a:spcPct val="0"/>
              </a:spcBef>
            </a:pPr>
            <a:endParaRPr lang="ja-JP" altLang="en-US" smtClean="0">
              <a:ea typeface="ＭＳ Ｐ明朝" charset="-128"/>
            </a:endParaRPr>
          </a:p>
        </p:txBody>
      </p:sp>
      <p:sp>
        <p:nvSpPr>
          <p:cNvPr id="31748" name="スライド番号プレースホルダー 3"/>
          <p:cNvSpPr txBox="1">
            <a:spLocks noGrp="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122" tIns="44060" rIns="88122" bIns="44060" anchor="b"/>
          <a:lstStyle>
            <a:lvl1pPr eaLnBrk="0" hangingPunct="0">
              <a:spcBef>
                <a:spcPct val="30000"/>
              </a:spcBef>
              <a:defRPr kumimoji="1" sz="1200">
                <a:solidFill>
                  <a:schemeClr val="tx1"/>
                </a:solidFill>
                <a:latin typeface="Arial" charset="0"/>
                <a:ea typeface="ＭＳ Ｐ明朝" charset="-128"/>
              </a:defRPr>
            </a:lvl1pPr>
            <a:lvl2pPr marL="742950" indent="-285750" eaLnBrk="0" hangingPunct="0">
              <a:spcBef>
                <a:spcPct val="30000"/>
              </a:spcBef>
              <a:defRPr kumimoji="1" sz="1200">
                <a:solidFill>
                  <a:schemeClr val="tx1"/>
                </a:solidFill>
                <a:latin typeface="Arial" charset="0"/>
                <a:ea typeface="ＭＳ Ｐ明朝" charset="-128"/>
              </a:defRPr>
            </a:lvl2pPr>
            <a:lvl3pPr marL="1143000" indent="-228600" eaLnBrk="0" hangingPunct="0">
              <a:spcBef>
                <a:spcPct val="30000"/>
              </a:spcBef>
              <a:defRPr kumimoji="1" sz="1200">
                <a:solidFill>
                  <a:schemeClr val="tx1"/>
                </a:solidFill>
                <a:latin typeface="Arial" charset="0"/>
                <a:ea typeface="ＭＳ Ｐ明朝" charset="-128"/>
              </a:defRPr>
            </a:lvl3pPr>
            <a:lvl4pPr marL="1600200" indent="-228600" eaLnBrk="0" hangingPunct="0">
              <a:spcBef>
                <a:spcPct val="30000"/>
              </a:spcBef>
              <a:defRPr kumimoji="1" sz="1200">
                <a:solidFill>
                  <a:schemeClr val="tx1"/>
                </a:solidFill>
                <a:latin typeface="Arial" charset="0"/>
                <a:ea typeface="ＭＳ Ｐ明朝" charset="-128"/>
              </a:defRPr>
            </a:lvl4pPr>
            <a:lvl5pPr marL="2057400" indent="-228600" eaLnBrk="0" hangingPunct="0">
              <a:spcBef>
                <a:spcPct val="30000"/>
              </a:spcBef>
              <a:defRPr kumimoji="1" sz="1200">
                <a:solidFill>
                  <a:schemeClr val="tx1"/>
                </a:solidFill>
                <a:latin typeface="Arial" charset="0"/>
                <a:ea typeface="ＭＳ Ｐ明朝"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charset="-128"/>
              </a:defRPr>
            </a:lvl9pPr>
          </a:lstStyle>
          <a:p>
            <a:pPr algn="r" eaLnBrk="1" hangingPunct="1">
              <a:spcBef>
                <a:spcPct val="0"/>
              </a:spcBef>
            </a:pPr>
            <a:fld id="{21C67590-28E9-44F1-8BC9-E584E88597F6}" type="slidenum">
              <a:rPr lang="ja-JP" altLang="en-US">
                <a:solidFill>
                  <a:srgbClr val="000000"/>
                </a:solidFill>
                <a:latin typeface="Calibri" pitchFamily="34" charset="0"/>
                <a:ea typeface="ＭＳ Ｐゴシック" charset="-128"/>
              </a:rPr>
              <a:pPr algn="r" eaLnBrk="1" hangingPunct="1">
                <a:spcBef>
                  <a:spcPct val="0"/>
                </a:spcBef>
              </a:pPr>
              <a:t>18</a:t>
            </a:fld>
            <a:endParaRPr lang="en-US" altLang="ja-JP">
              <a:solidFill>
                <a:srgbClr val="000000"/>
              </a:solidFill>
              <a:latin typeface="Calibri" pitchFamily="34" charset="0"/>
              <a:ea typeface="ＭＳ Ｐゴシック" charset="-128"/>
            </a:endParaRPr>
          </a:p>
        </p:txBody>
      </p:sp>
    </p:spTree>
    <p:extLst>
      <p:ext uri="{BB962C8B-B14F-4D97-AF65-F5344CB8AC3E}">
        <p14:creationId xmlns:p14="http://schemas.microsoft.com/office/powerpoint/2010/main" val="2123275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301901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028638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807749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None/>
            </a:pPr>
            <a:r>
              <a:rPr lang="en-AU" dirty="0" smtClean="0"/>
              <a:t>The</a:t>
            </a:r>
            <a:r>
              <a:rPr lang="en-AU" baseline="0" dirty="0" smtClean="0"/>
              <a:t> AGDC is an approach to meeting this challenge, and to create opportunities.</a:t>
            </a:r>
            <a:endParaRPr lang="en-AU" dirty="0" smtClean="0"/>
          </a:p>
          <a:p>
            <a:pPr marL="285750" indent="-285750">
              <a:buFont typeface="Arial" panose="020B0604020202020204" pitchFamily="34" charset="0"/>
              <a:buChar char="•"/>
            </a:pPr>
            <a:r>
              <a:rPr lang="en-AU" dirty="0" smtClean="0"/>
              <a:t>The Data Cube paradigm essentially transitions us to a situation where fundamental data about our Earth is ‘already there’ as infrastructure, in the same way as electricity and running water are</a:t>
            </a:r>
          </a:p>
          <a:p>
            <a:pPr marL="285750" indent="-285750">
              <a:buFont typeface="Arial" charset="0"/>
              <a:buChar char="•"/>
            </a:pPr>
            <a:r>
              <a:rPr lang="en-AU" dirty="0" smtClean="0"/>
              <a:t>As well as the technical implications of such a paradigm,</a:t>
            </a:r>
            <a:r>
              <a:rPr lang="en-AU" baseline="0" dirty="0" smtClean="0"/>
              <a:t> such as the need for investment in High Performance Computing and ‘spinning disk’ storage</a:t>
            </a:r>
          </a:p>
          <a:p>
            <a:pPr marL="285750" indent="-285750">
              <a:buFont typeface="Arial" charset="0"/>
              <a:buChar char="•"/>
            </a:pPr>
            <a:r>
              <a:rPr lang="en-AU" baseline="0" dirty="0" smtClean="0"/>
              <a:t>This new paradigm brings with it implications for how data is stewarded at a national level</a:t>
            </a:r>
          </a:p>
          <a:p>
            <a:pPr marL="285750" indent="-285750">
              <a:buFont typeface="Arial" charset="0"/>
              <a:buChar char="•"/>
            </a:pPr>
            <a:r>
              <a:rPr lang="en-AU" baseline="0" dirty="0" smtClean="0"/>
              <a:t>In a paradigm where the data needs to be ‘already there’ when a user goes to look for it, and where the potential to ‘mash up’ many different datasets and types of data is very real, a different approach to data management is essential</a:t>
            </a:r>
            <a:endParaRPr lang="en-AU" dirty="0" smtClean="0"/>
          </a:p>
          <a:p>
            <a:pPr marL="285750" indent="-285750">
              <a:buFont typeface="Arial" panose="020B0604020202020204" pitchFamily="34" charset="0"/>
              <a:buChar char="•"/>
            </a:pPr>
            <a:endParaRPr lang="en-AU" dirty="0" smtClean="0"/>
          </a:p>
          <a:p>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8</a:t>
            </a:fld>
            <a:endParaRPr lang="en-AU"/>
          </a:p>
        </p:txBody>
      </p:sp>
    </p:spTree>
    <p:extLst>
      <p:ext uri="{BB962C8B-B14F-4D97-AF65-F5344CB8AC3E}">
        <p14:creationId xmlns:p14="http://schemas.microsoft.com/office/powerpoint/2010/main" val="1940136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Here’s a rough estimate</a:t>
            </a:r>
            <a:r>
              <a:rPr lang="en-AU" baseline="0" dirty="0" smtClean="0"/>
              <a:t> of the combined effect of variety, velocity and volume – and we’ve just arrived at the base of the mountain.</a:t>
            </a: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10</a:t>
            </a:fld>
            <a:endParaRPr lang="en-AU"/>
          </a:p>
        </p:txBody>
      </p:sp>
    </p:spTree>
    <p:extLst>
      <p:ext uri="{BB962C8B-B14F-4D97-AF65-F5344CB8AC3E}">
        <p14:creationId xmlns:p14="http://schemas.microsoft.com/office/powerpoint/2010/main" val="100965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AU" dirty="0" smtClean="0"/>
              <a:t>Different</a:t>
            </a:r>
            <a:r>
              <a:rPr lang="en-AU" baseline="0" dirty="0" smtClean="0"/>
              <a:t> users have different needs – though mostly the difference is in </a:t>
            </a:r>
            <a:r>
              <a:rPr lang="en-AU" baseline="0" dirty="0" err="1" smtClean="0"/>
              <a:t>spatio</a:t>
            </a:r>
            <a:r>
              <a:rPr lang="en-AU" baseline="0" dirty="0" smtClean="0"/>
              <a:t>-temporal region and feature extraction (analysis) choices. Most of the early parts of the pipeline are very similar (or often people don’t care so much about minor differences – that isn’t always the case though, people do like to choose their way).</a:t>
            </a:r>
            <a:endParaRPr lang="en-AU" dirty="0" smtClean="0"/>
          </a:p>
          <a:p>
            <a:pPr marL="285750" indent="-285750">
              <a:buFont typeface="Arial" charset="0"/>
              <a:buChar char="•"/>
            </a:pPr>
            <a:r>
              <a:rPr lang="en-AU" dirty="0" smtClean="0"/>
              <a:t>In the</a:t>
            </a:r>
            <a:r>
              <a:rPr lang="en-AU" baseline="0" dirty="0" smtClean="0"/>
              <a:t> AGDC</a:t>
            </a:r>
            <a:r>
              <a:rPr lang="en-AU" dirty="0" smtClean="0"/>
              <a:t> approach all of that</a:t>
            </a:r>
            <a:r>
              <a:rPr lang="en-AU" baseline="0" dirty="0" smtClean="0"/>
              <a:t> work that was duplicated, inefficient, ad-hoc, is taken care of and the data is made available as infrastructure, - just like electricity or water from a tap has multiple end uses, the supply side is simply “available for connection”.</a:t>
            </a:r>
          </a:p>
          <a:p>
            <a:pPr marL="285750" indent="-285750">
              <a:buFont typeface="Arial" charset="0"/>
              <a:buChar char="•"/>
            </a:pP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11</a:t>
            </a:fld>
            <a:endParaRPr lang="en-AU"/>
          </a:p>
        </p:txBody>
      </p:sp>
    </p:spTree>
    <p:extLst>
      <p:ext uri="{BB962C8B-B14F-4D97-AF65-F5344CB8AC3E}">
        <p14:creationId xmlns:p14="http://schemas.microsoft.com/office/powerpoint/2010/main" val="370195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The Data Cube makes comprehensive information about our Earth available as information infrastructure, supporting the digital economy, enabling downstream users, such as industry, to leverage it to create economic activity and employment</a:t>
            </a:r>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aseline="0" dirty="0" smtClean="0"/>
              <a:t>In this model, new data is proactively acquired and processed to further enhance the data cube, and users and the applications they develop </a:t>
            </a:r>
            <a:r>
              <a:rPr lang="en-AU" b="0" baseline="0" dirty="0" smtClean="0"/>
              <a:t>can </a:t>
            </a:r>
            <a:r>
              <a:rPr lang="en-AU" b="1" i="1" baseline="0" dirty="0" smtClean="0"/>
              <a:t>interact </a:t>
            </a:r>
            <a:r>
              <a:rPr lang="en-AU" b="1" i="0" baseline="0" dirty="0" smtClean="0"/>
              <a:t> </a:t>
            </a:r>
            <a:r>
              <a:rPr lang="en-AU" b="0" i="0" baseline="0" dirty="0" smtClean="0"/>
              <a:t> with the cube, rather than being passive recipients of ‘one off’ products … this type of interaction enables the answer to one question provided by EOS to trigger the next inquiry and so forth ... </a:t>
            </a:r>
            <a:endParaRPr lang="en-AU" b="0" i="0" baseline="0" dirty="0"/>
          </a:p>
          <a:p>
            <a:pPr marL="285750" marR="0" indent="-285750" algn="l" defTabSz="914400" rtl="0" eaLnBrk="1" fontAlgn="base" latinLnBrk="0" hangingPunct="1">
              <a:lnSpc>
                <a:spcPct val="100000"/>
              </a:lnSpc>
              <a:spcBef>
                <a:spcPct val="30000"/>
              </a:spcBef>
              <a:spcAft>
                <a:spcPct val="0"/>
              </a:spcAft>
              <a:buClrTx/>
              <a:buSzTx/>
              <a:buFont typeface="Arial" charset="0"/>
              <a:buChar char="•"/>
              <a:tabLst/>
              <a:defRPr/>
            </a:pPr>
            <a:r>
              <a:rPr lang="en-AU" b="0" i="0" baseline="0" dirty="0" smtClean="0"/>
              <a:t>The very large data is co-located with very large computing capacity at NCI – so the infrastructure is both data AND ANALYSIS. In effect, algorithms are sent to the AGDC.</a:t>
            </a:r>
          </a:p>
          <a:p>
            <a:pPr marL="285750" marR="0" indent="-285750" algn="l" defTabSz="914400" rtl="0" eaLnBrk="1" fontAlgn="base" latinLnBrk="0" hangingPunct="1">
              <a:lnSpc>
                <a:spcPct val="100000"/>
              </a:lnSpc>
              <a:spcBef>
                <a:spcPct val="30000"/>
              </a:spcBef>
              <a:spcAft>
                <a:spcPct val="0"/>
              </a:spcAft>
              <a:buClrTx/>
              <a:buSzTx/>
              <a:buFont typeface="Arial" charset="0"/>
              <a:buNone/>
              <a:tabLst/>
              <a:defRPr/>
            </a:pPr>
            <a:endParaRPr lang="en-AU" b="0" i="0" baseline="0" dirty="0" smtClean="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12</a:t>
            </a:fld>
            <a:endParaRPr lang="en-AU"/>
          </a:p>
        </p:txBody>
      </p:sp>
    </p:spTree>
    <p:extLst>
      <p:ext uri="{BB962C8B-B14F-4D97-AF65-F5344CB8AC3E}">
        <p14:creationId xmlns:p14="http://schemas.microsoft.com/office/powerpoint/2010/main" val="1720644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Important points:</a:t>
            </a:r>
          </a:p>
          <a:p>
            <a:pPr marL="342900" lvl="0" indent="-342900" algn="l" rtl="0" fontAlgn="base" hangingPunct="0">
              <a:spcBef>
                <a:spcPct val="30000"/>
              </a:spcBef>
              <a:spcAft>
                <a:spcPct val="0"/>
              </a:spcAft>
              <a:buFont typeface="Arial" panose="020B0604020202020204" pitchFamily="34" charset="0"/>
              <a:buChar char="•"/>
            </a:pPr>
            <a:r>
              <a:rPr lang="en-AU" sz="1400" kern="1200" dirty="0" smtClean="0">
                <a:solidFill>
                  <a:schemeClr val="tx1"/>
                </a:solidFill>
                <a:latin typeface="Arial" charset="0"/>
                <a:ea typeface="+mn-ea"/>
                <a:cs typeface="+mn-cs"/>
              </a:rPr>
              <a:t>A distinction needs to be drawn between processed “working” data versus “raw” source observational data. Although potentially more accurate, source observational data is often less widely useful than processed products.</a:t>
            </a:r>
          </a:p>
          <a:p>
            <a:pPr marL="342900" lvl="0" indent="-342900" algn="l" rtl="0" fontAlgn="base" hangingPunct="0">
              <a:spcBef>
                <a:spcPct val="30000"/>
              </a:spcBef>
              <a:spcAft>
                <a:spcPct val="0"/>
              </a:spcAft>
              <a:buFont typeface="Arial" panose="020B0604020202020204" pitchFamily="34" charset="0"/>
              <a:buChar char="•"/>
            </a:pPr>
            <a:r>
              <a:rPr lang="en-AU" sz="1400" kern="1200" dirty="0" smtClean="0">
                <a:solidFill>
                  <a:schemeClr val="tx1"/>
                </a:solidFill>
                <a:latin typeface="Arial" charset="0"/>
                <a:ea typeface="+mn-ea"/>
                <a:cs typeface="+mn-cs"/>
              </a:rPr>
              <a:t>Working data needs to be calibrated and adjusted to a uniform standard for interoperability – this is what the AGDC contains.</a:t>
            </a:r>
            <a:endParaRPr lang="en-AU" dirty="0" smtClean="0"/>
          </a:p>
          <a:p>
            <a:pPr marL="342900" indent="-342900">
              <a:buFont typeface="Arial" panose="020B0604020202020204" pitchFamily="34" charset="0"/>
              <a:buChar char="•"/>
            </a:pPr>
            <a:r>
              <a:rPr lang="en-AU" sz="1400" dirty="0" smtClean="0"/>
              <a:t>Often have two satellites with different characteristics observing the same area in the same day, so daily detail isn’t enough, but also big gaps during cloudy periods.</a:t>
            </a:r>
          </a:p>
          <a:p>
            <a:pPr marL="342900" indent="-342900">
              <a:buFont typeface="Arial" panose="020B0604020202020204" pitchFamily="34" charset="0"/>
              <a:buChar char="•"/>
            </a:pPr>
            <a:r>
              <a:rPr lang="en-AU" sz="1400" dirty="0" smtClean="0"/>
              <a:t>Need to incorporate other sources of data for exact acquisition time (e.g. tide times, soil moisture, weather records)</a:t>
            </a:r>
            <a:r>
              <a:rPr lang="en-AU" sz="1400" baseline="0" dirty="0" smtClean="0"/>
              <a:t> – used in calibration amongst other things</a:t>
            </a:r>
            <a:endParaRPr lang="en-AU" sz="1400" dirty="0" smtClean="0"/>
          </a:p>
          <a:p>
            <a:pPr marL="342900" indent="-342900">
              <a:buFont typeface="Arial" panose="020B0604020202020204" pitchFamily="34" charset="0"/>
              <a:buChar char="•"/>
            </a:pPr>
            <a:r>
              <a:rPr lang="en-AU" sz="1400" dirty="0" smtClean="0"/>
              <a:t>Need other on-ground observations to assist in interpreting surface colours.</a:t>
            </a:r>
          </a:p>
          <a:p>
            <a:endParaRPr lang="en-AU"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AU" sz="1400" kern="1200" dirty="0" smtClean="0">
                <a:solidFill>
                  <a:schemeClr val="tx1"/>
                </a:solidFill>
                <a:effectLst/>
                <a:latin typeface="Arial" charset="0"/>
                <a:ea typeface="+mn-ea"/>
                <a:cs typeface="+mn-cs"/>
              </a:rPr>
              <a:t>The GA 25m Australian Reflectance Grid (ARG-25) product is an example of a dataset which has been processed to a suitable level. Without this level of processing, the individual scenes could not be combined seamlessly.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AU"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AU"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AU" dirty="0" smtClean="0"/>
              <a:t>It</a:t>
            </a:r>
            <a:r>
              <a:rPr lang="en-AU" baseline="0" dirty="0" smtClean="0"/>
              <a:t> is these challenges that </a:t>
            </a:r>
            <a:r>
              <a:rPr lang="en-AU" dirty="0" smtClean="0"/>
              <a:t>the Australian Geoscience Data Cube is being developed by GA, CSIRO and NCI to address</a:t>
            </a:r>
          </a:p>
          <a:p>
            <a:endParaRPr lang="en-AU" dirty="0" smtClean="0"/>
          </a:p>
          <a:p>
            <a:r>
              <a:rPr lang="en-AU" dirty="0" smtClean="0"/>
              <a:t>Quite simply</a:t>
            </a:r>
            <a:r>
              <a:rPr lang="en-AU" baseline="0" dirty="0" smtClean="0"/>
              <a:t> the Aim of the Data Cube is to</a:t>
            </a:r>
            <a:r>
              <a:rPr lang="en-AU" dirty="0" smtClean="0"/>
              <a:t> remove as many technical barriers as possible</a:t>
            </a:r>
            <a:r>
              <a:rPr lang="en-AU" baseline="0" dirty="0" smtClean="0"/>
              <a:t> to the use of this data, unlocking billions of dollars of value</a:t>
            </a: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13</a:t>
            </a:fld>
            <a:endParaRPr lang="en-AU"/>
          </a:p>
        </p:txBody>
      </p:sp>
    </p:spTree>
    <p:extLst>
      <p:ext uri="{BB962C8B-B14F-4D97-AF65-F5344CB8AC3E}">
        <p14:creationId xmlns:p14="http://schemas.microsoft.com/office/powerpoint/2010/main" val="3121394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AU" dirty="0" smtClean="0"/>
              <a:t>But the Data Cube paradigm has enabled</a:t>
            </a:r>
            <a:r>
              <a:rPr lang="en-AU" baseline="0" dirty="0" smtClean="0"/>
              <a:t> us to do not only undertake this analysis at a regional scale for the first time, it has in fact enabled us to scale this to produce a comprehensive national product</a:t>
            </a:r>
          </a:p>
          <a:p>
            <a:pPr marL="285750" indent="-285750">
              <a:buFont typeface="Arial" charset="0"/>
              <a:buChar char="•"/>
            </a:pPr>
            <a:r>
              <a:rPr lang="en-AU" baseline="0" dirty="0" smtClean="0"/>
              <a:t>We can now analyse 15 years of data, across the country, representing every &lt;n&gt; square metres … in under 1 day.</a:t>
            </a:r>
          </a:p>
          <a:p>
            <a:pPr marL="285750" indent="-285750">
              <a:buFont typeface="Arial" charset="0"/>
              <a:buChar char="•"/>
            </a:pPr>
            <a:r>
              <a:rPr lang="en-AU" baseline="0" dirty="0" smtClean="0"/>
              <a:t>Not only does this mean we can now for the first time produce this analysis once …</a:t>
            </a:r>
          </a:p>
          <a:p>
            <a:pPr marL="285750" indent="-285750">
              <a:buFont typeface="Arial" charset="0"/>
              <a:buChar char="•"/>
            </a:pPr>
            <a:r>
              <a:rPr lang="en-AU" baseline="0" dirty="0" smtClean="0"/>
              <a:t>It means that we can produce it in an ongoing basis, enabling the production of updated information as new data becomes available, and enabling researchers to interact with the data iteratively to improve quality and try new ideas</a:t>
            </a:r>
          </a:p>
          <a:p>
            <a:pPr marL="285750" indent="-285750">
              <a:buFont typeface="Arial" charset="0"/>
              <a:buChar char="•"/>
            </a:pPr>
            <a:r>
              <a:rPr lang="en-AU" baseline="0" dirty="0" smtClean="0"/>
              <a:t>And it means that, in future, industry and others can build value-adding products on top of this data by leveraging the services-based approach adopted</a:t>
            </a:r>
          </a:p>
          <a:p>
            <a:pPr marL="285750" indent="-285750">
              <a:buFont typeface="Arial" charset="0"/>
              <a:buChar char="•"/>
            </a:pPr>
            <a:r>
              <a:rPr lang="en-AU" baseline="0" dirty="0" smtClean="0"/>
              <a:t>The important thing to note here is that, prior to the US opening the Landsat archive, GA charged $1000 per scene, which equates to $133M worth of data. Based on traditional data processing methods on original infrastructure, extracting and processing that data to the level in the AGDC would have taken around 8 years.</a:t>
            </a:r>
            <a:endParaRPr lang="en-AU" dirty="0"/>
          </a:p>
        </p:txBody>
      </p:sp>
      <p:sp>
        <p:nvSpPr>
          <p:cNvPr id="4" name="Slide Number Placeholder 3"/>
          <p:cNvSpPr>
            <a:spLocks noGrp="1"/>
          </p:cNvSpPr>
          <p:nvPr>
            <p:ph type="sldNum" sz="quarter" idx="10"/>
          </p:nvPr>
        </p:nvSpPr>
        <p:spPr>
          <a:xfrm>
            <a:off x="3883852" y="8684826"/>
            <a:ext cx="2972547" cy="457711"/>
          </a:xfrm>
          <a:prstGeom prst="rect">
            <a:avLst/>
          </a:prstGeom>
        </p:spPr>
        <p:txBody>
          <a:bodyPr/>
          <a:lstStyle/>
          <a:p>
            <a:fld id="{27884230-34D9-4471-9399-5E5375172E0F}" type="slidenum">
              <a:rPr lang="en-AU" smtClean="0"/>
              <a:pPr/>
              <a:t>14</a:t>
            </a:fld>
            <a:endParaRPr lang="en-AU"/>
          </a:p>
        </p:txBody>
      </p:sp>
    </p:spTree>
    <p:extLst>
      <p:ext uri="{BB962C8B-B14F-4D97-AF65-F5344CB8AC3E}">
        <p14:creationId xmlns:p14="http://schemas.microsoft.com/office/powerpoint/2010/main" val="112353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92990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1370861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356350"/>
            <a:ext cx="2133600" cy="365125"/>
          </a:xfrm>
          <a:prstGeom prst="rect">
            <a:avLst/>
          </a:prstGeom>
        </p:spPr>
        <p:txBody>
          <a:bodyPr/>
          <a:lstStyle/>
          <a:p>
            <a:fld id="{E90ED720-0104-4369-84BC-D37694168613}" type="datetimeFigureOut">
              <a:rPr kumimoji="1" lang="ja-JP" altLang="en-US" smtClean="0"/>
              <a:pPr/>
              <a:t>2016/3/13</a:t>
            </a:fld>
            <a:endParaRPr kumimoji="1" lang="ja-JP" altLang="en-US"/>
          </a:p>
        </p:txBody>
      </p:sp>
      <p:sp>
        <p:nvSpPr>
          <p:cNvPr id="4" name="フッター プレースホルダ 3"/>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29167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19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0"/>
            <a:ext cx="8229600" cy="1143000"/>
          </a:xfrm>
          <a:prstGeom prst="rect">
            <a:avLst/>
          </a:prstGeom>
        </p:spPr>
        <p:txBody>
          <a:bodyPr vert="horz"/>
          <a:lstStyle/>
          <a:p>
            <a:r>
              <a:rPr lang="en-AU" dirty="0" smtClean="0"/>
              <a:t>Click to edit Master title style</a:t>
            </a:r>
            <a:endParaRPr lang="en-US" dirty="0"/>
          </a:p>
        </p:txBody>
      </p:sp>
    </p:spTree>
    <p:extLst>
      <p:ext uri="{BB962C8B-B14F-4D97-AF65-F5344CB8AC3E}">
        <p14:creationId xmlns:p14="http://schemas.microsoft.com/office/powerpoint/2010/main" val="808122711"/>
      </p:ext>
    </p:extLst>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Proxima Nova Regular"/>
              </a:defRPr>
            </a:lvl1pPr>
          </a:lstStyle>
          <a:p>
            <a:pPr lvl="0"/>
            <a:r>
              <a:rPr lang="en-US" dirty="0" smtClean="0"/>
              <a:t>Title Goes Here</a:t>
            </a:r>
            <a:endParaRPr lang="en-US"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quarter" idx="1"/>
          </p:nvPr>
        </p:nvSpPr>
        <p:spPr>
          <a:xfrm>
            <a:off x="457200" y="1600200"/>
            <a:ext cx="4041648"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5152" y="1600200"/>
            <a:ext cx="4041648" cy="2185988"/>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57200" y="3938589"/>
            <a:ext cx="4041648"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Content Placeholder 5"/>
          <p:cNvSpPr>
            <a:spLocks noGrp="1"/>
          </p:cNvSpPr>
          <p:nvPr>
            <p:ph sz="quarter" idx="4"/>
          </p:nvPr>
        </p:nvSpPr>
        <p:spPr>
          <a:xfrm>
            <a:off x="4645152" y="3938589"/>
            <a:ext cx="4041648" cy="2187575"/>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075847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404000"/>
            <a:ext cx="8460000" cy="4428000"/>
          </a:xfrm>
          <a:prstGeom prst="rect">
            <a:avLst/>
          </a:prstGeom>
        </p:spPr>
        <p:txBody>
          <a:bodyPr/>
          <a:lstStyle>
            <a:lvl2pPr marL="252000" indent="-250825">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7"/>
          <p:cNvSpPr>
            <a:spLocks noGrp="1"/>
          </p:cNvSpPr>
          <p:nvPr>
            <p:ph type="body" sz="quarter" idx="13"/>
          </p:nvPr>
        </p:nvSpPr>
        <p:spPr>
          <a:xfrm>
            <a:off x="360363" y="270000"/>
            <a:ext cx="8460000" cy="900000"/>
          </a:xfrm>
          <a:prstGeom prst="rect">
            <a:avLst/>
          </a:prstGeom>
        </p:spPr>
        <p:txBody>
          <a:bodyPr>
            <a:noAutofit/>
          </a:bodyPr>
          <a:lstStyle>
            <a:lvl1pPr marL="0" indent="0">
              <a:lnSpc>
                <a:spcPct val="85000"/>
              </a:lnSpc>
              <a:spcBef>
                <a:spcPts val="0"/>
              </a:spcBef>
              <a:spcAft>
                <a:spcPts val="283"/>
              </a:spcAft>
              <a:buNone/>
              <a:defRPr sz="2800" b="1">
                <a:solidFill>
                  <a:schemeClr val="accent6"/>
                </a:solidFill>
              </a:defRPr>
            </a:lvl1pPr>
            <a:lvl2pPr marL="0" indent="0">
              <a:lnSpc>
                <a:spcPct val="85000"/>
              </a:lnSpc>
              <a:spcBef>
                <a:spcPts val="0"/>
              </a:spcBef>
              <a:buNone/>
              <a:defRPr sz="2200" b="1">
                <a:solidFill>
                  <a:schemeClr val="accent5"/>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9" name="Footer Placeholder 8"/>
          <p:cNvSpPr>
            <a:spLocks noGrp="1"/>
          </p:cNvSpPr>
          <p:nvPr>
            <p:ph type="ftr" sz="quarter" idx="16"/>
          </p:nvPr>
        </p:nvSpPr>
        <p:spPr>
          <a:xfrm>
            <a:off x="374115" y="6440794"/>
            <a:ext cx="3169185" cy="183333"/>
          </a:xfrm>
          <a:prstGeom prst="rect">
            <a:avLst/>
          </a:prstGeom>
        </p:spPr>
        <p:txBody>
          <a:bodyPr/>
          <a:lstStyle/>
          <a:p>
            <a:pPr defTabSz="457200" eaLnBrk="1" hangingPunct="1">
              <a:defRPr/>
            </a:pPr>
            <a:endParaRPr lang="en-US" dirty="0">
              <a:solidFill>
                <a:srgbClr val="1E22AA"/>
              </a:solidFill>
            </a:endParaRPr>
          </a:p>
        </p:txBody>
      </p:sp>
    </p:spTree>
    <p:extLst>
      <p:ext uri="{BB962C8B-B14F-4D97-AF65-F5344CB8AC3E}">
        <p14:creationId xmlns:p14="http://schemas.microsoft.com/office/powerpoint/2010/main" val="161641440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 Placeholder 7"/>
          <p:cNvSpPr>
            <a:spLocks noGrp="1"/>
          </p:cNvSpPr>
          <p:nvPr>
            <p:ph type="body" sz="quarter" idx="13"/>
          </p:nvPr>
        </p:nvSpPr>
        <p:spPr>
          <a:xfrm>
            <a:off x="360363" y="270000"/>
            <a:ext cx="8460000" cy="900000"/>
          </a:xfrm>
          <a:prstGeom prst="rect">
            <a:avLst/>
          </a:prstGeom>
        </p:spPr>
        <p:txBody>
          <a:bodyPr>
            <a:noAutofit/>
          </a:bodyPr>
          <a:lstStyle>
            <a:lvl1pPr marL="0" indent="0">
              <a:lnSpc>
                <a:spcPct val="85000"/>
              </a:lnSpc>
              <a:spcBef>
                <a:spcPts val="0"/>
              </a:spcBef>
              <a:spcAft>
                <a:spcPts val="283"/>
              </a:spcAft>
              <a:buNone/>
              <a:defRPr sz="2800" b="1">
                <a:solidFill>
                  <a:schemeClr val="accent6"/>
                </a:solidFill>
              </a:defRPr>
            </a:lvl1pPr>
            <a:lvl2pPr marL="0" indent="0">
              <a:lnSpc>
                <a:spcPct val="85000"/>
              </a:lnSpc>
              <a:spcBef>
                <a:spcPts val="0"/>
              </a:spcBef>
              <a:buNone/>
              <a:defRPr sz="2200" b="1">
                <a:solidFill>
                  <a:schemeClr val="accent5"/>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smtClean="0"/>
              <a:t>Click to edit Master text styles</a:t>
            </a:r>
          </a:p>
          <a:p>
            <a:pPr lvl="1"/>
            <a:r>
              <a:rPr lang="en-US" smtClean="0"/>
              <a:t>Second level</a:t>
            </a:r>
          </a:p>
        </p:txBody>
      </p:sp>
      <p:sp>
        <p:nvSpPr>
          <p:cNvPr id="2" name="Footer Placeholder 1"/>
          <p:cNvSpPr>
            <a:spLocks noGrp="1"/>
          </p:cNvSpPr>
          <p:nvPr>
            <p:ph type="ftr" sz="quarter" idx="14"/>
          </p:nvPr>
        </p:nvSpPr>
        <p:spPr>
          <a:xfrm>
            <a:off x="4211960" y="6549373"/>
            <a:ext cx="4335760" cy="240000"/>
          </a:xfrm>
          <a:prstGeom prst="rect">
            <a:avLst/>
          </a:prstGeom>
        </p:spPr>
        <p:txBody>
          <a:bodyPr/>
          <a:lstStyle/>
          <a:p>
            <a:pPr defTabSz="457200" eaLnBrk="1" hangingPunct="1">
              <a:defRPr/>
            </a:pPr>
            <a:r>
              <a:rPr lang="en-AU" smtClean="0">
                <a:solidFill>
                  <a:srgbClr val="1E22AA"/>
                </a:solidFill>
              </a:rPr>
              <a:t>Australian Geoscience Data Cube</a:t>
            </a:r>
            <a:endParaRPr lang="en-US" dirty="0">
              <a:solidFill>
                <a:srgbClr val="1E22AA"/>
              </a:solidFill>
            </a:endParaRPr>
          </a:p>
        </p:txBody>
      </p:sp>
      <p:sp>
        <p:nvSpPr>
          <p:cNvPr id="5" name="Slide Number Placeholder 4"/>
          <p:cNvSpPr>
            <a:spLocks noGrp="1"/>
          </p:cNvSpPr>
          <p:nvPr>
            <p:ph type="sldNum" sz="quarter" idx="15"/>
          </p:nvPr>
        </p:nvSpPr>
        <p:spPr>
          <a:xfrm>
            <a:off x="3543300" y="6366018"/>
            <a:ext cx="2057400" cy="246221"/>
          </a:xfrm>
          <a:prstGeom prst="rect">
            <a:avLst/>
          </a:prstGeom>
        </p:spPr>
        <p:txBody>
          <a:bodyPr/>
          <a:lstStyle/>
          <a:p>
            <a:fld id="{F404DD29-E646-4D0D-9BB2-584AB673D614}" type="slidenum">
              <a:rPr lang="en-AU" smtClean="0"/>
              <a:pPr/>
              <a:t>‹#›</a:t>
            </a:fld>
            <a:endParaRPr lang="en-AU"/>
          </a:p>
        </p:txBody>
      </p:sp>
    </p:spTree>
    <p:extLst>
      <p:ext uri="{BB962C8B-B14F-4D97-AF65-F5344CB8AC3E}">
        <p14:creationId xmlns:p14="http://schemas.microsoft.com/office/powerpoint/2010/main" val="32514862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211960" y="6549373"/>
            <a:ext cx="4335760" cy="240000"/>
          </a:xfrm>
          <a:prstGeom prst="rect">
            <a:avLst/>
          </a:prstGeom>
        </p:spPr>
        <p:txBody>
          <a:bodyPr/>
          <a:lstStyle/>
          <a:p>
            <a:pPr defTabSz="457200" eaLnBrk="1" hangingPunct="1">
              <a:defRPr/>
            </a:pPr>
            <a:r>
              <a:rPr lang="en-AU" smtClean="0">
                <a:solidFill>
                  <a:srgbClr val="1E22AA"/>
                </a:solidFill>
              </a:rPr>
              <a:t>Australian Geoscience Data Cube</a:t>
            </a:r>
            <a:endParaRPr lang="en-US" dirty="0">
              <a:solidFill>
                <a:srgbClr val="1E22AA"/>
              </a:solidFill>
            </a:endParaRPr>
          </a:p>
        </p:txBody>
      </p:sp>
    </p:spTree>
    <p:extLst>
      <p:ext uri="{BB962C8B-B14F-4D97-AF65-F5344CB8AC3E}">
        <p14:creationId xmlns:p14="http://schemas.microsoft.com/office/powerpoint/2010/main" val="23156416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AGDC Wide Content">
    <p:spTree>
      <p:nvGrpSpPr>
        <p:cNvPr id="1" name=""/>
        <p:cNvGrpSpPr/>
        <p:nvPr/>
      </p:nvGrpSpPr>
      <p:grpSpPr>
        <a:xfrm>
          <a:off x="0" y="0"/>
          <a:ext cx="0" cy="0"/>
          <a:chOff x="0" y="0"/>
          <a:chExt cx="0" cy="0"/>
        </a:xfrm>
      </p:grpSpPr>
      <p:sp>
        <p:nvSpPr>
          <p:cNvPr id="2" name="Title 1"/>
          <p:cNvSpPr>
            <a:spLocks noGrp="1"/>
          </p:cNvSpPr>
          <p:nvPr>
            <p:ph type="title"/>
          </p:nvPr>
        </p:nvSpPr>
        <p:spPr>
          <a:xfrm>
            <a:off x="899592" y="576000"/>
            <a:ext cx="7632848" cy="480000"/>
          </a:xfrm>
          <a:prstGeom prst="rect">
            <a:avLst/>
          </a:prstGeom>
        </p:spPr>
        <p:txBody>
          <a:bodyPr/>
          <a:lstStyle>
            <a:lvl1pPr>
              <a:defRPr>
                <a:solidFill>
                  <a:srgbClr val="239AD6"/>
                </a:solidFill>
              </a:defRPr>
            </a:lvl1pPr>
          </a:lstStyle>
          <a:p>
            <a:r>
              <a:rPr lang="en-US" smtClean="0"/>
              <a:t>Click to edit Master title style</a:t>
            </a:r>
            <a:endParaRPr lang="en-AU"/>
          </a:p>
        </p:txBody>
      </p:sp>
      <p:sp>
        <p:nvSpPr>
          <p:cNvPr id="3" name="Content Placeholder 2"/>
          <p:cNvSpPr>
            <a:spLocks noGrp="1"/>
          </p:cNvSpPr>
          <p:nvPr>
            <p:ph idx="1"/>
          </p:nvPr>
        </p:nvSpPr>
        <p:spPr>
          <a:xfrm>
            <a:off x="899592" y="1172681"/>
            <a:ext cx="7632848" cy="519291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1"/>
          </p:nvPr>
        </p:nvSpPr>
        <p:spPr>
          <a:xfrm>
            <a:off x="4211960" y="6549373"/>
            <a:ext cx="4335760" cy="240000"/>
          </a:xfrm>
          <a:prstGeom prst="rect">
            <a:avLst/>
          </a:prstGeom>
        </p:spPr>
        <p:txBody>
          <a:bodyPr/>
          <a:lstStyle/>
          <a:p>
            <a:r>
              <a:rPr lang="en-AU" smtClean="0"/>
              <a:t>Insert document footer here</a:t>
            </a:r>
            <a:endParaRPr lang="en-AU"/>
          </a:p>
        </p:txBody>
      </p:sp>
    </p:spTree>
    <p:extLst>
      <p:ext uri="{BB962C8B-B14F-4D97-AF65-F5344CB8AC3E}">
        <p14:creationId xmlns:p14="http://schemas.microsoft.com/office/powerpoint/2010/main" val="30294288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19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85800" y="0"/>
            <a:ext cx="8229600" cy="1143000"/>
          </a:xfrm>
          <a:prstGeom prst="rect">
            <a:avLst/>
          </a:prstGeom>
        </p:spPr>
        <p:txBody>
          <a:bodyPr vert="horz"/>
          <a:lstStyle/>
          <a:p>
            <a:r>
              <a:rPr lang="en-AU" dirty="0" smtClean="0"/>
              <a:t>Click to edit Master title style</a:t>
            </a:r>
            <a:endParaRPr lang="en-US" dirty="0"/>
          </a:p>
        </p:txBody>
      </p:sp>
    </p:spTree>
    <p:extLst>
      <p:ext uri="{BB962C8B-B14F-4D97-AF65-F5344CB8AC3E}">
        <p14:creationId xmlns:p14="http://schemas.microsoft.com/office/powerpoint/2010/main" val="808122711"/>
      </p:ext>
    </p:extLst>
  </p:cSld>
  <p:clrMapOvr>
    <a:masterClrMapping/>
  </p:clrMapOvr>
  <p:transition spd="med"/>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a:xfrm>
            <a:off x="457200" y="6356350"/>
            <a:ext cx="2133600" cy="365125"/>
          </a:xfrm>
          <a:prstGeom prst="rect">
            <a:avLst/>
          </a:prstGeom>
        </p:spPr>
        <p:txBody>
          <a:bodyPr/>
          <a:lstStyle/>
          <a:p>
            <a:fld id="{E90ED720-0104-4369-84BC-D37694168613}" type="datetimeFigureOut">
              <a:rPr kumimoji="1" lang="ja-JP" altLang="en-US" smtClean="0"/>
              <a:pPr/>
              <a:t>2016/3/13</a:t>
            </a:fld>
            <a:endParaRPr kumimoji="1" lang="ja-JP" altLang="en-US"/>
          </a:p>
        </p:txBody>
      </p:sp>
      <p:sp>
        <p:nvSpPr>
          <p:cNvPr id="5" name="フッター プレースホルダ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225279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nci.org.au/" TargetMode="External"/><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5746243" cy="9931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AU" sz="4200" b="1" dirty="0" smtClean="0">
                <a:solidFill>
                  <a:srgbClr val="FFFFFF"/>
                </a:solidFill>
              </a:rPr>
              <a:t>CEO Report</a:t>
            </a:r>
            <a:endParaRPr sz="4200" b="1" dirty="0">
              <a:solidFill>
                <a:srgbClr val="FFFFFF"/>
              </a:solidFill>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CEO Team</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Marie-</a:t>
            </a:r>
            <a:r>
              <a:rPr lang="en-AU" dirty="0" err="1" smtClean="0">
                <a:solidFill>
                  <a:srgbClr val="FFFFFF"/>
                </a:solidFill>
                <a:latin typeface="Arial Bold"/>
                <a:ea typeface="Arial Bold"/>
                <a:cs typeface="Arial Bold"/>
                <a:sym typeface="Arial Bold"/>
              </a:rPr>
              <a:t>Josee</a:t>
            </a:r>
            <a:r>
              <a:rPr lang="en-AU" dirty="0" smtClean="0">
                <a:solidFill>
                  <a:srgbClr val="FFFFFF"/>
                </a:solidFill>
                <a:latin typeface="Arial Bold"/>
                <a:ea typeface="Arial Bold"/>
                <a:cs typeface="Arial Bold"/>
                <a:sym typeface="Arial Bold"/>
              </a:rPr>
              <a:t> Bourassa and Jonathon Ross</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CEOS WEEK: WGISS-41 and WGCV-40 </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March 2016</a:t>
            </a:r>
            <a:endParaRPr lang="en-AU" dirty="0" smtClean="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Canberra, Australia</a:t>
            </a:r>
            <a:endParaRPr dirty="0">
              <a:solidFill>
                <a:srgbClr val="FFFFFF"/>
              </a:solidFill>
              <a:latin typeface="Arial Bold"/>
              <a:ea typeface="Arial Bold"/>
              <a:cs typeface="Arial Bold"/>
              <a:sym typeface="Arial Bold"/>
            </a:endParaRPr>
          </a:p>
        </p:txBody>
      </p:sp>
      <p:pic>
        <p:nvPicPr>
          <p:cNvPr id="12" name="ceos_logo.png"/>
          <p:cNvPicPr/>
          <p:nvPr/>
        </p:nvPicPr>
        <p:blipFill>
          <a:blip r:embed="rId2">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090"/>
          <a:stretch/>
        </p:blipFill>
        <p:spPr>
          <a:xfrm>
            <a:off x="0" y="1317216"/>
            <a:ext cx="9144000" cy="5235984"/>
          </a:xfrm>
          <a:prstGeom prst="rect">
            <a:avLst/>
          </a:prstGeom>
        </p:spPr>
      </p:pic>
      <p:sp>
        <p:nvSpPr>
          <p:cNvPr id="6" name="Text Placeholder 8"/>
          <p:cNvSpPr txBox="1">
            <a:spLocks/>
          </p:cNvSpPr>
          <p:nvPr/>
        </p:nvSpPr>
        <p:spPr>
          <a:xfrm>
            <a:off x="609600" y="26670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b="0" dirty="0" smtClean="0">
                <a:solidFill>
                  <a:schemeClr val="tx1"/>
                </a:solidFill>
              </a:rPr>
              <a:t>Next decade estimated </a:t>
            </a:r>
          </a:p>
          <a:p>
            <a:pPr defTabSz="914400"/>
            <a:r>
              <a:rPr lang="en-US" b="0" dirty="0" smtClean="0">
                <a:solidFill>
                  <a:schemeClr val="tx1"/>
                </a:solidFill>
              </a:rPr>
              <a:t>storage </a:t>
            </a:r>
            <a:r>
              <a:rPr lang="en-US" b="0" dirty="0">
                <a:solidFill>
                  <a:schemeClr val="tx1"/>
                </a:solidFill>
              </a:rPr>
              <a:t>n</a:t>
            </a:r>
            <a:r>
              <a:rPr lang="en-US" b="0" dirty="0" smtClean="0">
                <a:solidFill>
                  <a:schemeClr val="tx1"/>
                </a:solidFill>
              </a:rPr>
              <a:t>eeds - Australia</a:t>
            </a:r>
          </a:p>
          <a:p>
            <a:pPr defTabSz="914400"/>
            <a:endParaRPr lang="en-AU" b="0" dirty="0">
              <a:solidFill>
                <a:srgbClr val="FFFFFF"/>
              </a:solidFill>
            </a:endParaRPr>
          </a:p>
        </p:txBody>
      </p:sp>
      <p:sp>
        <p:nvSpPr>
          <p:cNvPr id="4" name="Rectangle 3"/>
          <p:cNvSpPr/>
          <p:nvPr/>
        </p:nvSpPr>
        <p:spPr>
          <a:xfrm>
            <a:off x="2402175" y="304800"/>
            <a:ext cx="4339650" cy="523220"/>
          </a:xfrm>
          <a:prstGeom prst="rect">
            <a:avLst/>
          </a:prstGeom>
        </p:spPr>
        <p:txBody>
          <a:bodyPr wrap="none">
            <a:spAutoFit/>
          </a:bodyPr>
          <a:lstStyle/>
          <a:p>
            <a:r>
              <a:rPr lang="en-US" sz="2800" dirty="0">
                <a:solidFill>
                  <a:schemeClr val="bg1"/>
                </a:solidFill>
              </a:rPr>
              <a:t>Data Access and Analysis</a:t>
            </a:r>
          </a:p>
        </p:txBody>
      </p:sp>
    </p:spTree>
    <p:extLst>
      <p:ext uri="{BB962C8B-B14F-4D97-AF65-F5344CB8AC3E}">
        <p14:creationId xmlns:p14="http://schemas.microsoft.com/office/powerpoint/2010/main" val="3694930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7" y="1112749"/>
            <a:ext cx="9145018" cy="534058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7" y="1124745"/>
            <a:ext cx="9143998" cy="5339991"/>
          </a:xfrm>
          <a:prstGeom prst="rect">
            <a:avLst/>
          </a:prstGeom>
        </p:spPr>
      </p:pic>
      <p:sp>
        <p:nvSpPr>
          <p:cNvPr id="3" name="Content Placeholder 2"/>
          <p:cNvSpPr>
            <a:spLocks noGrp="1"/>
          </p:cNvSpPr>
          <p:nvPr>
            <p:ph type="body" sz="quarter" idx="13"/>
          </p:nvPr>
        </p:nvSpPr>
        <p:spPr/>
        <p:txBody>
          <a:bodyPr/>
          <a:lstStyle/>
          <a:p>
            <a:r>
              <a:rPr lang="en-US" dirty="0" smtClean="0"/>
              <a:t> </a:t>
            </a:r>
            <a:endParaRPr lang="en-AU"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481" y="1141672"/>
            <a:ext cx="9144000" cy="533999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501" y="1092505"/>
            <a:ext cx="9145016" cy="5340585"/>
          </a:xfrm>
          <a:prstGeom prst="rect">
            <a:avLst/>
          </a:prstGeom>
        </p:spPr>
      </p:pic>
      <p:sp>
        <p:nvSpPr>
          <p:cNvPr id="11"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Data Access and Analysis</a:t>
            </a:r>
          </a:p>
          <a:p>
            <a:pPr defTabSz="914400"/>
            <a:endParaRPr lang="en-AU" b="0" dirty="0">
              <a:solidFill>
                <a:srgbClr val="FFFFFF"/>
              </a:solidFill>
            </a:endParaRPr>
          </a:p>
        </p:txBody>
      </p:sp>
      <p:sp>
        <p:nvSpPr>
          <p:cNvPr id="2" name="Rectangle 1"/>
          <p:cNvSpPr/>
          <p:nvPr/>
        </p:nvSpPr>
        <p:spPr>
          <a:xfrm>
            <a:off x="609599" y="6248424"/>
            <a:ext cx="8380919" cy="400110"/>
          </a:xfrm>
          <a:prstGeom prst="rect">
            <a:avLst/>
          </a:prstGeom>
        </p:spPr>
        <p:txBody>
          <a:bodyPr wrap="square">
            <a:spAutoFit/>
          </a:bodyPr>
          <a:lstStyle/>
          <a:p>
            <a:pPr defTabSz="914400"/>
            <a:r>
              <a:rPr lang="en-US" sz="2000" b="1" dirty="0">
                <a:solidFill>
                  <a:schemeClr val="tx1"/>
                </a:solidFill>
              </a:rPr>
              <a:t>Traditional remote sensing product generation process</a:t>
            </a:r>
          </a:p>
        </p:txBody>
      </p:sp>
    </p:spTree>
    <p:extLst>
      <p:ext uri="{BB962C8B-B14F-4D97-AF65-F5344CB8AC3E}">
        <p14:creationId xmlns:p14="http://schemas.microsoft.com/office/powerpoint/2010/main" val="127897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9143245" cy="68574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155" y="838200"/>
            <a:ext cx="9143245" cy="6857435"/>
          </a:xfrm>
          <a:prstGeom prst="rect">
            <a:avLst/>
          </a:prstGeom>
        </p:spPr>
      </p:pic>
      <p:sp>
        <p:nvSpPr>
          <p:cNvPr id="9" name="Text Placeholder 8"/>
          <p:cNvSpPr txBox="1">
            <a:spLocks/>
          </p:cNvSpPr>
          <p:nvPr/>
        </p:nvSpPr>
        <p:spPr>
          <a:xfrm>
            <a:off x="1981200" y="152400"/>
            <a:ext cx="5486400" cy="9906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Data Access and Analysis</a:t>
            </a:r>
          </a:p>
          <a:p>
            <a:pPr defTabSz="914400"/>
            <a:endParaRPr lang="en-AU" b="0" dirty="0">
              <a:solidFill>
                <a:srgbClr val="FFFFFF"/>
              </a:solidFill>
            </a:endParaRPr>
          </a:p>
        </p:txBody>
      </p:sp>
      <p:pic>
        <p:nvPicPr>
          <p:cNvPr id="3" name="Picture 2"/>
          <p:cNvPicPr>
            <a:picLocks noChangeAspect="1"/>
          </p:cNvPicPr>
          <p:nvPr/>
        </p:nvPicPr>
        <p:blipFill>
          <a:blip r:embed="rId5" cstate="print"/>
          <a:stretch>
            <a:fillRect/>
          </a:stretch>
        </p:blipFill>
        <p:spPr>
          <a:xfrm>
            <a:off x="7696200" y="5791200"/>
            <a:ext cx="1295400" cy="855453"/>
          </a:xfrm>
          <a:prstGeom prst="rect">
            <a:avLst/>
          </a:prstGeom>
        </p:spPr>
      </p:pic>
      <p:sp>
        <p:nvSpPr>
          <p:cNvPr id="4" name="Rectangle 3"/>
          <p:cNvSpPr/>
          <p:nvPr/>
        </p:nvSpPr>
        <p:spPr>
          <a:xfrm>
            <a:off x="2743200" y="1447800"/>
            <a:ext cx="2634054" cy="400110"/>
          </a:xfrm>
          <a:prstGeom prst="rect">
            <a:avLst/>
          </a:prstGeom>
        </p:spPr>
        <p:txBody>
          <a:bodyPr wrap="none">
            <a:spAutoFit/>
          </a:bodyPr>
          <a:lstStyle/>
          <a:p>
            <a:pPr defTabSz="914400"/>
            <a:r>
              <a:rPr lang="en-US" sz="2000" b="1" dirty="0">
                <a:solidFill>
                  <a:schemeClr val="tx1"/>
                </a:solidFill>
              </a:rPr>
              <a:t>Integrated archiving</a:t>
            </a:r>
          </a:p>
        </p:txBody>
      </p:sp>
    </p:spTree>
    <p:extLst>
      <p:ext uri="{BB962C8B-B14F-4D97-AF65-F5344CB8AC3E}">
        <p14:creationId xmlns:p14="http://schemas.microsoft.com/office/powerpoint/2010/main" val="288857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ebab - over ti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1052737"/>
            <a:ext cx="9144000" cy="5143500"/>
          </a:xfrm>
          <a:prstGeom prst="rect">
            <a:avLst/>
          </a:prstGeom>
        </p:spPr>
      </p:pic>
      <p:sp>
        <p:nvSpPr>
          <p:cNvPr id="3" name="Footer Placeholder 2"/>
          <p:cNvSpPr>
            <a:spLocks noGrp="1"/>
          </p:cNvSpPr>
          <p:nvPr>
            <p:ph type="ftr" sz="quarter" idx="10"/>
          </p:nvPr>
        </p:nvSpPr>
        <p:spPr>
          <a:xfrm>
            <a:off x="243348" y="6464917"/>
            <a:ext cx="4335760" cy="240000"/>
          </a:xfrm>
        </p:spPr>
        <p:txBody>
          <a:bodyPr/>
          <a:lstStyle/>
          <a:p>
            <a:pPr defTabSz="457200" eaLnBrk="1" hangingPunct="1">
              <a:defRPr/>
            </a:pPr>
            <a:r>
              <a:rPr lang="en-AU" dirty="0" smtClean="0">
                <a:solidFill>
                  <a:srgbClr val="1E22AA"/>
                </a:solidFill>
              </a:rPr>
              <a:t>Source: Geoscience Australia </a:t>
            </a:r>
            <a:endParaRPr lang="en-US" dirty="0">
              <a:solidFill>
                <a:srgbClr val="1E22AA"/>
              </a:solidFill>
            </a:endParaRPr>
          </a:p>
        </p:txBody>
      </p:sp>
      <p:sp>
        <p:nvSpPr>
          <p:cNvPr id="9"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AU" b="0" dirty="0" smtClean="0">
                <a:solidFill>
                  <a:srgbClr val="FFFFFF"/>
                </a:solidFill>
              </a:rPr>
              <a:t>Data Access and Analysis</a:t>
            </a:r>
            <a:endParaRPr lang="en-AU" b="0" dirty="0">
              <a:solidFill>
                <a:srgbClr val="FFFFFF"/>
              </a:solidFill>
            </a:endParaRPr>
          </a:p>
        </p:txBody>
      </p:sp>
      <p:sp>
        <p:nvSpPr>
          <p:cNvPr id="2" name="Rectangle 1"/>
          <p:cNvSpPr/>
          <p:nvPr/>
        </p:nvSpPr>
        <p:spPr>
          <a:xfrm>
            <a:off x="2374473" y="5486400"/>
            <a:ext cx="3199915" cy="400110"/>
          </a:xfrm>
          <a:prstGeom prst="rect">
            <a:avLst/>
          </a:prstGeom>
        </p:spPr>
        <p:txBody>
          <a:bodyPr wrap="none">
            <a:spAutoFit/>
          </a:bodyPr>
          <a:lstStyle/>
          <a:p>
            <a:pPr defTabSz="914400"/>
            <a:r>
              <a:rPr lang="en-US" dirty="0">
                <a:solidFill>
                  <a:srgbClr val="FFFFFF"/>
                </a:solidFill>
              </a:rPr>
              <a:t>‘</a:t>
            </a:r>
            <a:r>
              <a:rPr lang="en-US" sz="2000" b="1" dirty="0">
                <a:solidFill>
                  <a:srgbClr val="FFFFFF"/>
                </a:solidFill>
              </a:rPr>
              <a:t>Cubing’ Landsat images</a:t>
            </a:r>
          </a:p>
        </p:txBody>
      </p:sp>
    </p:spTree>
    <p:extLst>
      <p:ext uri="{BB962C8B-B14F-4D97-AF65-F5344CB8AC3E}">
        <p14:creationId xmlns:p14="http://schemas.microsoft.com/office/powerpoint/2010/main" val="331677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43000"/>
            <a:ext cx="6324600" cy="5239212"/>
          </a:xfrm>
          <a:prstGeom prst="rect">
            <a:avLst/>
          </a:prstGeom>
        </p:spPr>
      </p:pic>
      <p:sp>
        <p:nvSpPr>
          <p:cNvPr id="3" name="Content Placeholder 2"/>
          <p:cNvSpPr>
            <a:spLocks noGrp="1"/>
          </p:cNvSpPr>
          <p:nvPr>
            <p:ph idx="1"/>
          </p:nvPr>
        </p:nvSpPr>
        <p:spPr>
          <a:xfrm>
            <a:off x="6324600" y="1676400"/>
            <a:ext cx="2520280" cy="5256213"/>
          </a:xfrm>
        </p:spPr>
        <p:txBody>
          <a:bodyPr/>
          <a:lstStyle/>
          <a:p>
            <a:pPr>
              <a:spcBef>
                <a:spcPts val="600"/>
              </a:spcBef>
            </a:pPr>
            <a:r>
              <a:rPr lang="en-AU" sz="1600" b="1" dirty="0" smtClean="0">
                <a:solidFill>
                  <a:srgbClr val="4D4D4F"/>
                </a:solidFill>
              </a:rPr>
              <a:t>Water </a:t>
            </a:r>
            <a:r>
              <a:rPr lang="en-AU" sz="1600" b="1" dirty="0">
                <a:solidFill>
                  <a:srgbClr val="4D4D4F"/>
                </a:solidFill>
              </a:rPr>
              <a:t>detection</a:t>
            </a:r>
          </a:p>
          <a:p>
            <a:pPr marL="285750" indent="-285750">
              <a:spcBef>
                <a:spcPts val="600"/>
              </a:spcBef>
              <a:buFont typeface="Arial" panose="020B0604020202020204" pitchFamily="34" charset="0"/>
              <a:buChar char="•"/>
            </a:pPr>
            <a:r>
              <a:rPr lang="en-AU" sz="1500" b="1" dirty="0">
                <a:solidFill>
                  <a:srgbClr val="4D4D4F"/>
                </a:solidFill>
              </a:rPr>
              <a:t>15 Years </a:t>
            </a:r>
            <a:r>
              <a:rPr lang="en-AU" sz="1500" dirty="0">
                <a:solidFill>
                  <a:srgbClr val="4D4D4F"/>
                </a:solidFill>
              </a:rPr>
              <a:t>of data from LS5 &amp; LS7(1998-2012)</a:t>
            </a:r>
          </a:p>
          <a:p>
            <a:pPr marL="285750" indent="-285750">
              <a:spcBef>
                <a:spcPts val="600"/>
              </a:spcBef>
              <a:buFont typeface="Arial" panose="020B0604020202020204" pitchFamily="34" charset="0"/>
              <a:buChar char="•"/>
            </a:pPr>
            <a:r>
              <a:rPr lang="en-AU" sz="1500" b="1" dirty="0">
                <a:solidFill>
                  <a:srgbClr val="4D4D4F"/>
                </a:solidFill>
              </a:rPr>
              <a:t>25m</a:t>
            </a:r>
            <a:r>
              <a:rPr lang="en-AU" sz="1500" dirty="0">
                <a:solidFill>
                  <a:srgbClr val="4D4D4F"/>
                </a:solidFill>
              </a:rPr>
              <a:t> Nominal Pixel Resolution</a:t>
            </a:r>
          </a:p>
          <a:p>
            <a:pPr marL="285750" indent="-285750">
              <a:spcBef>
                <a:spcPts val="600"/>
              </a:spcBef>
              <a:buFont typeface="Arial" panose="020B0604020202020204" pitchFamily="34" charset="0"/>
              <a:buChar char="•"/>
            </a:pPr>
            <a:r>
              <a:rPr lang="en-AU" sz="1500" dirty="0">
                <a:solidFill>
                  <a:srgbClr val="4D4D4F"/>
                </a:solidFill>
              </a:rPr>
              <a:t>Approx. 133,000 individual </a:t>
            </a:r>
            <a:r>
              <a:rPr lang="en-AU" sz="1500" dirty="0" smtClean="0">
                <a:solidFill>
                  <a:srgbClr val="4D4D4F"/>
                </a:solidFill>
              </a:rPr>
              <a:t>scenes </a:t>
            </a:r>
            <a:r>
              <a:rPr lang="en-AU" sz="1500" dirty="0">
                <a:solidFill>
                  <a:srgbClr val="4D4D4F"/>
                </a:solidFill>
              </a:rPr>
              <a:t>in </a:t>
            </a:r>
            <a:r>
              <a:rPr lang="en-AU" sz="1500" dirty="0" smtClean="0">
                <a:solidFill>
                  <a:srgbClr val="4D4D4F"/>
                </a:solidFill>
              </a:rPr>
              <a:t>~12,400 </a:t>
            </a:r>
            <a:r>
              <a:rPr lang="en-AU" sz="1500" dirty="0">
                <a:solidFill>
                  <a:srgbClr val="4D4D4F"/>
                </a:solidFill>
              </a:rPr>
              <a:t>passes</a:t>
            </a:r>
          </a:p>
          <a:p>
            <a:pPr marL="285750" indent="-285750">
              <a:spcBef>
                <a:spcPts val="600"/>
              </a:spcBef>
              <a:buFont typeface="Arial" panose="020B0604020202020204" pitchFamily="34" charset="0"/>
              <a:buChar char="•"/>
            </a:pPr>
            <a:r>
              <a:rPr lang="en-AU" sz="1500" dirty="0">
                <a:solidFill>
                  <a:srgbClr val="4D4D4F"/>
                </a:solidFill>
              </a:rPr>
              <a:t>Entire archive of 1,312,087 </a:t>
            </a:r>
            <a:r>
              <a:rPr lang="en-AU" sz="1500" dirty="0" smtClean="0">
                <a:solidFill>
                  <a:srgbClr val="4D4D4F"/>
                </a:solidFill>
              </a:rPr>
              <a:t>tiles </a:t>
            </a:r>
            <a:r>
              <a:rPr lang="en-AU" sz="1500" dirty="0">
                <a:solidFill>
                  <a:srgbClr val="4D4D4F"/>
                </a:solidFill>
              </a:rPr>
              <a:t>=&gt; </a:t>
            </a:r>
            <a:r>
              <a:rPr lang="en-AU" sz="1500" b="1" dirty="0">
                <a:solidFill>
                  <a:srgbClr val="4D4D4F"/>
                </a:solidFill>
              </a:rPr>
              <a:t>21x10</a:t>
            </a:r>
            <a:r>
              <a:rPr lang="en-AU" sz="1500" b="1" baseline="30000" dirty="0">
                <a:solidFill>
                  <a:srgbClr val="4D4D4F"/>
                </a:solidFill>
              </a:rPr>
              <a:t>12</a:t>
            </a:r>
            <a:r>
              <a:rPr lang="en-AU" sz="1500" b="1" dirty="0">
                <a:solidFill>
                  <a:srgbClr val="4D4D4F"/>
                </a:solidFill>
              </a:rPr>
              <a:t> pixels </a:t>
            </a:r>
            <a:r>
              <a:rPr lang="en-AU" sz="1500" dirty="0">
                <a:solidFill>
                  <a:srgbClr val="4D4D4F"/>
                </a:solidFill>
              </a:rPr>
              <a:t>visited</a:t>
            </a:r>
          </a:p>
          <a:p>
            <a:pPr marL="285750" indent="-285750">
              <a:spcBef>
                <a:spcPts val="600"/>
              </a:spcBef>
              <a:buFont typeface="Arial" panose="020B0604020202020204" pitchFamily="34" charset="0"/>
              <a:buChar char="•"/>
            </a:pPr>
            <a:r>
              <a:rPr lang="en-AU" sz="1500" b="1" dirty="0" smtClean="0">
                <a:solidFill>
                  <a:srgbClr val="4D4D4F"/>
                </a:solidFill>
              </a:rPr>
              <a:t>3 hrs </a:t>
            </a:r>
            <a:r>
              <a:rPr lang="en-AU" sz="1500" dirty="0" smtClean="0">
                <a:solidFill>
                  <a:srgbClr val="4D4D4F"/>
                </a:solidFill>
              </a:rPr>
              <a:t>at </a:t>
            </a:r>
            <a:r>
              <a:rPr lang="en-AU" sz="1500" dirty="0">
                <a:solidFill>
                  <a:srgbClr val="4D4D4F"/>
                </a:solidFill>
              </a:rPr>
              <a:t>NCI (elapsed time) to </a:t>
            </a:r>
            <a:r>
              <a:rPr lang="en-AU" sz="1500" dirty="0" smtClean="0">
                <a:solidFill>
                  <a:srgbClr val="4D4D4F"/>
                </a:solidFill>
              </a:rPr>
              <a:t>compute</a:t>
            </a:r>
            <a:endParaRPr lang="en-AU" sz="1500" dirty="0">
              <a:solidFill>
                <a:srgbClr val="4D4D4F"/>
              </a:solidFill>
            </a:endParaRPr>
          </a:p>
          <a:p>
            <a:endParaRPr lang="en-AU" sz="1600" dirty="0"/>
          </a:p>
        </p:txBody>
      </p:sp>
      <p:sp>
        <p:nvSpPr>
          <p:cNvPr id="7" name="Rectangle 6"/>
          <p:cNvSpPr/>
          <p:nvPr/>
        </p:nvSpPr>
        <p:spPr bwMode="auto">
          <a:xfrm>
            <a:off x="179512" y="749275"/>
            <a:ext cx="504056" cy="37151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dirty="0" smtClean="0">
              <a:ln>
                <a:noFill/>
              </a:ln>
              <a:solidFill>
                <a:schemeClr val="tx1"/>
              </a:solidFill>
              <a:effectLst/>
              <a:latin typeface="Arial" charset="0"/>
            </a:endParaRPr>
          </a:p>
        </p:txBody>
      </p:sp>
      <p:sp>
        <p:nvSpPr>
          <p:cNvPr id="8" name="Footer Placeholder 2"/>
          <p:cNvSpPr>
            <a:spLocks noGrp="1"/>
          </p:cNvSpPr>
          <p:nvPr>
            <p:ph type="ftr" sz="quarter" idx="4294967295"/>
          </p:nvPr>
        </p:nvSpPr>
        <p:spPr>
          <a:xfrm>
            <a:off x="0" y="6512819"/>
            <a:ext cx="4335760" cy="240000"/>
          </a:xfrm>
          <a:prstGeom prst="rect">
            <a:avLst/>
          </a:prstGeom>
        </p:spPr>
        <p:txBody>
          <a:bodyPr/>
          <a:lstStyle/>
          <a:p>
            <a:pPr defTabSz="457200" eaLnBrk="1" hangingPunct="1">
              <a:defRPr/>
            </a:pPr>
            <a:r>
              <a:rPr lang="en-AU" dirty="0" smtClean="0">
                <a:solidFill>
                  <a:srgbClr val="1E22AA"/>
                </a:solidFill>
              </a:rPr>
              <a:t>Source: Geoscience Australia </a:t>
            </a:r>
            <a:endParaRPr lang="en-US" dirty="0">
              <a:solidFill>
                <a:srgbClr val="1E22AA"/>
              </a:solidFill>
            </a:endParaRPr>
          </a:p>
        </p:txBody>
      </p:sp>
      <p:grpSp>
        <p:nvGrpSpPr>
          <p:cNvPr id="9" name="Group 8"/>
          <p:cNvGrpSpPr>
            <a:grpSpLocks noChangeAspect="1"/>
          </p:cNvGrpSpPr>
          <p:nvPr/>
        </p:nvGrpSpPr>
        <p:grpSpPr>
          <a:xfrm>
            <a:off x="5524331" y="6382212"/>
            <a:ext cx="1180730" cy="317809"/>
            <a:chOff x="3969355" y="5243463"/>
            <a:chExt cx="4814917" cy="1296000"/>
          </a:xfrm>
        </p:grpSpPr>
        <p:pic>
          <p:nvPicPr>
            <p:cNvPr id="10" name="Picture 2" descr="Australian Government - Geoscience Austral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924" t="2" r="22091" b="39524"/>
            <a:stretch/>
          </p:blipFill>
          <p:spPr bwMode="auto">
            <a:xfrm>
              <a:off x="7020272" y="5243463"/>
              <a:ext cx="1764000" cy="12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ustralian Government - Geoscience Australi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6408" b="-85"/>
            <a:stretch/>
          </p:blipFill>
          <p:spPr bwMode="auto">
            <a:xfrm>
              <a:off x="3969355" y="5423463"/>
              <a:ext cx="3095625" cy="93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8" descr="NCI">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8338"/>
          <a:stretch/>
        </p:blipFill>
        <p:spPr bwMode="auto">
          <a:xfrm>
            <a:off x="8034817" y="6387849"/>
            <a:ext cx="785333" cy="270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1813" y="6278562"/>
            <a:ext cx="476250" cy="476250"/>
          </a:xfrm>
          <a:prstGeom prst="rect">
            <a:avLst/>
          </a:prstGeom>
        </p:spPr>
      </p:pic>
      <p:sp>
        <p:nvSpPr>
          <p:cNvPr id="14"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AU" b="0" dirty="0">
                <a:solidFill>
                  <a:srgbClr val="FFFFFF"/>
                </a:solidFill>
              </a:rPr>
              <a:t>Data Access and Analysis</a:t>
            </a:r>
          </a:p>
          <a:p>
            <a:pPr defTabSz="914400"/>
            <a:endParaRPr lang="en-AU" b="0" dirty="0">
              <a:solidFill>
                <a:srgbClr val="FFFFFF"/>
              </a:solidFill>
            </a:endParaRPr>
          </a:p>
        </p:txBody>
      </p:sp>
      <p:pic>
        <p:nvPicPr>
          <p:cNvPr id="15" name="Picture 14"/>
          <p:cNvPicPr>
            <a:picLocks noChangeAspect="1"/>
          </p:cNvPicPr>
          <p:nvPr/>
        </p:nvPicPr>
        <p:blipFill>
          <a:blip r:embed="rId9" cstate="print"/>
          <a:stretch>
            <a:fillRect/>
          </a:stretch>
        </p:blipFill>
        <p:spPr>
          <a:xfrm>
            <a:off x="0" y="5486400"/>
            <a:ext cx="1295400" cy="855453"/>
          </a:xfrm>
          <a:prstGeom prst="rect">
            <a:avLst/>
          </a:prstGeom>
        </p:spPr>
      </p:pic>
      <p:sp>
        <p:nvSpPr>
          <p:cNvPr id="2" name="Rectangle 1"/>
          <p:cNvSpPr/>
          <p:nvPr/>
        </p:nvSpPr>
        <p:spPr>
          <a:xfrm>
            <a:off x="1986579" y="1223366"/>
            <a:ext cx="3946914" cy="461665"/>
          </a:xfrm>
          <a:prstGeom prst="rect">
            <a:avLst/>
          </a:prstGeom>
        </p:spPr>
        <p:txBody>
          <a:bodyPr wrap="none">
            <a:spAutoFit/>
          </a:bodyPr>
          <a:lstStyle/>
          <a:p>
            <a:pPr defTabSz="914400"/>
            <a:r>
              <a:rPr lang="en-US" sz="2400" b="1" dirty="0">
                <a:solidFill>
                  <a:schemeClr val="tx1"/>
                </a:solidFill>
              </a:rPr>
              <a:t>Continental surface water</a:t>
            </a:r>
          </a:p>
        </p:txBody>
      </p:sp>
    </p:spTree>
    <p:extLst>
      <p:ext uri="{BB962C8B-B14F-4D97-AF65-F5344CB8AC3E}">
        <p14:creationId xmlns:p14="http://schemas.microsoft.com/office/powerpoint/2010/main" val="257409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19100" y="1981200"/>
            <a:ext cx="8610600" cy="5257800"/>
          </a:xfrm>
        </p:spPr>
        <p:txBody>
          <a:bodyPr/>
          <a:lstStyle/>
          <a:p>
            <a:r>
              <a:rPr lang="en-US" sz="2400" b="1" dirty="0" smtClean="0"/>
              <a:t>What are CEOS </a:t>
            </a:r>
            <a:r>
              <a:rPr lang="en-US" sz="2400" b="1" dirty="0"/>
              <a:t>and related </a:t>
            </a:r>
            <a:r>
              <a:rPr lang="en-US" sz="2400" b="1" dirty="0" smtClean="0"/>
              <a:t>agencies doing today?</a:t>
            </a:r>
          </a:p>
          <a:p>
            <a:endParaRPr lang="en-US" sz="2400" b="1" dirty="0" smtClean="0"/>
          </a:p>
          <a:p>
            <a:r>
              <a:rPr lang="en-US" sz="2400" b="1" dirty="0" smtClean="0"/>
              <a:t>Lessons </a:t>
            </a:r>
            <a:r>
              <a:rPr lang="en-US" sz="2400" b="1" dirty="0"/>
              <a:t>from the </a:t>
            </a:r>
            <a:r>
              <a:rPr lang="en-US" sz="2400" b="1" dirty="0" smtClean="0"/>
              <a:t>prototypes </a:t>
            </a:r>
            <a:r>
              <a:rPr lang="en-US" sz="2400" b="1" dirty="0"/>
              <a:t>currently underway with the governments of Kenya and </a:t>
            </a:r>
            <a:r>
              <a:rPr lang="en-US" sz="2400" b="1" dirty="0" smtClean="0"/>
              <a:t>Colombia</a:t>
            </a:r>
          </a:p>
          <a:p>
            <a:endParaRPr lang="en-US" sz="2400" b="1" dirty="0" smtClean="0"/>
          </a:p>
          <a:p>
            <a:r>
              <a:rPr lang="en-US" sz="2400" b="1" dirty="0" smtClean="0"/>
              <a:t>Confirm </a:t>
            </a:r>
            <a:r>
              <a:rPr lang="en-US" sz="2400" b="1" dirty="0"/>
              <a:t>issues and opportunities resulting from the trend towards Big Data, Analysis Ready </a:t>
            </a:r>
            <a:r>
              <a:rPr lang="en-US" sz="2400" b="1" dirty="0" smtClean="0"/>
              <a:t>Data</a:t>
            </a:r>
          </a:p>
          <a:p>
            <a:endParaRPr lang="en-US" sz="2400" b="1" dirty="0"/>
          </a:p>
          <a:p>
            <a:r>
              <a:rPr lang="en-US" sz="2400" b="1" dirty="0" smtClean="0"/>
              <a:t>What issues will we need to work together on</a:t>
            </a:r>
            <a:endParaRPr lang="en-US" sz="2400" b="1" dirty="0"/>
          </a:p>
          <a:p>
            <a:pPr lvl="1"/>
            <a:endParaRPr lang="en-US" sz="2400" dirty="0" smtClean="0"/>
          </a:p>
          <a:p>
            <a:pPr marL="0" indent="0">
              <a:buNone/>
            </a:pPr>
            <a:endParaRPr lang="en-US" sz="2400" dirty="0"/>
          </a:p>
        </p:txBody>
      </p:sp>
      <p:sp>
        <p:nvSpPr>
          <p:cNvPr id="6"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AU" b="0" dirty="0">
                <a:solidFill>
                  <a:srgbClr val="FFFFFF"/>
                </a:solidFill>
              </a:rPr>
              <a:t>Data Access and Analysis</a:t>
            </a:r>
          </a:p>
          <a:p>
            <a:pPr defTabSz="914400"/>
            <a:endParaRPr lang="en-AU" b="0" dirty="0">
              <a:solidFill>
                <a:srgbClr val="FFFFFF"/>
              </a:solidFill>
            </a:endParaRPr>
          </a:p>
        </p:txBody>
      </p:sp>
      <p:sp>
        <p:nvSpPr>
          <p:cNvPr id="5" name="Rectangle 4"/>
          <p:cNvSpPr/>
          <p:nvPr/>
        </p:nvSpPr>
        <p:spPr>
          <a:xfrm>
            <a:off x="183272" y="1371600"/>
            <a:ext cx="3595856" cy="5232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AU" sz="2800" b="1" dirty="0"/>
              <a:t>Study will highlight:</a:t>
            </a:r>
          </a:p>
        </p:txBody>
      </p:sp>
    </p:spTree>
    <p:extLst>
      <p:ext uri="{BB962C8B-B14F-4D97-AF65-F5344CB8AC3E}">
        <p14:creationId xmlns:p14="http://schemas.microsoft.com/office/powerpoint/2010/main" val="1838035371"/>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95400" y="1524000"/>
            <a:ext cx="7772400" cy="1470025"/>
          </a:xfrm>
        </p:spPr>
        <p:txBody>
          <a:bodyPr/>
          <a:lstStyle/>
          <a:p>
            <a:r>
              <a:rPr lang="en-US" dirty="0" smtClean="0">
                <a:solidFill>
                  <a:schemeClr val="tx1"/>
                </a:solidFill>
              </a:rPr>
              <a:t>Enhanced, non-meteorological </a:t>
            </a:r>
            <a:r>
              <a:rPr lang="en-US" dirty="0">
                <a:solidFill>
                  <a:schemeClr val="tx1"/>
                </a:solidFill>
              </a:rPr>
              <a:t>applications for next generation geostationary satellites</a:t>
            </a:r>
          </a:p>
        </p:txBody>
      </p:sp>
      <p:sp>
        <p:nvSpPr>
          <p:cNvPr id="6" name="Subtitle 5"/>
          <p:cNvSpPr>
            <a:spLocks noGrp="1"/>
          </p:cNvSpPr>
          <p:nvPr>
            <p:ph type="subTitle" idx="1"/>
          </p:nvPr>
        </p:nvSpPr>
        <p:spPr/>
        <p:txBody>
          <a:bodyPr/>
          <a:lstStyle/>
          <a:p>
            <a:endParaRPr lang="en-US" dirty="0"/>
          </a:p>
        </p:txBody>
      </p:sp>
      <p:pic>
        <p:nvPicPr>
          <p:cNvPr id="7" name="Picture 2" descr="D:\tmp\trc_m.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5967963" y="3733800"/>
            <a:ext cx="2947437" cy="29474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stretch>
            <a:fillRect/>
          </a:stretch>
        </p:blipFill>
        <p:spPr>
          <a:xfrm>
            <a:off x="76200" y="3733800"/>
            <a:ext cx="2971800" cy="2971800"/>
          </a:xfrm>
          <a:prstGeom prst="rect">
            <a:avLst/>
          </a:prstGeom>
        </p:spPr>
      </p:pic>
      <p:pic>
        <p:nvPicPr>
          <p:cNvPr id="9" name="Picture 8"/>
          <p:cNvPicPr>
            <a:picLocks noChangeAspect="1"/>
          </p:cNvPicPr>
          <p:nvPr/>
        </p:nvPicPr>
        <p:blipFill>
          <a:blip r:embed="rId5" cstate="print"/>
          <a:stretch>
            <a:fillRect/>
          </a:stretch>
        </p:blipFill>
        <p:spPr>
          <a:xfrm>
            <a:off x="3048000" y="3733800"/>
            <a:ext cx="2971800" cy="2971800"/>
          </a:xfrm>
          <a:prstGeom prst="rect">
            <a:avLst/>
          </a:prstGeom>
        </p:spPr>
      </p:pic>
      <p:pic>
        <p:nvPicPr>
          <p:cNvPr id="10" name="Picture 9"/>
          <p:cNvPicPr>
            <a:picLocks noChangeAspect="1"/>
          </p:cNvPicPr>
          <p:nvPr/>
        </p:nvPicPr>
        <p:blipFill>
          <a:blip r:embed="rId6" cstate="print"/>
          <a:stretch>
            <a:fillRect/>
          </a:stretch>
        </p:blipFill>
        <p:spPr>
          <a:xfrm>
            <a:off x="6553200" y="1371600"/>
            <a:ext cx="2273300" cy="2295300"/>
          </a:xfrm>
          <a:prstGeom prst="rect">
            <a:avLst/>
          </a:prstGeom>
        </p:spPr>
      </p:pic>
    </p:spTree>
    <p:extLst>
      <p:ext uri="{BB962C8B-B14F-4D97-AF65-F5344CB8AC3E}">
        <p14:creationId xmlns:p14="http://schemas.microsoft.com/office/powerpoint/2010/main" val="1206242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460000" cy="4428000"/>
          </a:xfrm>
        </p:spPr>
        <p:txBody>
          <a:bodyPr/>
          <a:lstStyle/>
          <a:p>
            <a:pPr marL="0" indent="0">
              <a:buNone/>
            </a:pPr>
            <a:r>
              <a:rPr lang="en-US" dirty="0">
                <a:solidFill>
                  <a:schemeClr val="tx1"/>
                </a:solidFill>
              </a:rPr>
              <a:t>What are the opportunities for </a:t>
            </a:r>
            <a:r>
              <a:rPr lang="en-US" dirty="0" smtClean="0">
                <a:solidFill>
                  <a:schemeClr val="tx1"/>
                </a:solidFill>
              </a:rPr>
              <a:t>Members and Associates?</a:t>
            </a:r>
          </a:p>
          <a:p>
            <a:pPr marL="0" indent="0">
              <a:buNone/>
            </a:pPr>
            <a:r>
              <a:rPr lang="en-US" dirty="0" smtClean="0">
                <a:solidFill>
                  <a:schemeClr val="tx1"/>
                </a:solidFill>
              </a:rPr>
              <a:t> </a:t>
            </a:r>
          </a:p>
          <a:p>
            <a:r>
              <a:rPr lang="en-US" dirty="0" smtClean="0">
                <a:latin typeface="Arial" panose="020B0604020202020204" pitchFamily="34" charset="0"/>
                <a:cs typeface="Arial" panose="020B0604020202020204" pitchFamily="34" charset="0"/>
              </a:rPr>
              <a:t>Greater spatial &amp; spectral resolution</a:t>
            </a:r>
          </a:p>
          <a:p>
            <a:r>
              <a:rPr lang="en-US" dirty="0" smtClean="0">
                <a:latin typeface="Arial" panose="020B0604020202020204" pitchFamily="34" charset="0"/>
                <a:cs typeface="Arial" panose="020B0604020202020204" pitchFamily="34" charset="0"/>
              </a:rPr>
              <a:t>Greater temporal resolution </a:t>
            </a:r>
          </a:p>
          <a:p>
            <a:pPr lvl="2"/>
            <a:r>
              <a:rPr lang="en-US" dirty="0" smtClean="0">
                <a:latin typeface="Arial" panose="020B0604020202020204" pitchFamily="34" charset="0"/>
                <a:cs typeface="Arial" panose="020B0604020202020204" pitchFamily="34" charset="0"/>
              </a:rPr>
              <a:t>more precise tracking of dynamic phenomena </a:t>
            </a:r>
          </a:p>
          <a:p>
            <a:r>
              <a:rPr lang="en-US" dirty="0" smtClean="0">
                <a:latin typeface="Arial" panose="020B0604020202020204" pitchFamily="34" charset="0"/>
                <a:cs typeface="Arial" panose="020B0604020202020204" pitchFamily="34" charset="0"/>
              </a:rPr>
              <a:t>Cross-calibration and synergies with Low-Earth Orbiting Satellites </a:t>
            </a:r>
          </a:p>
          <a:p>
            <a:r>
              <a:rPr lang="en-US" dirty="0" smtClean="0">
                <a:latin typeface="Arial" panose="020B0604020202020204" pitchFamily="34" charset="0"/>
                <a:cs typeface="Arial" panose="020B0604020202020204" pitchFamily="34" charset="0"/>
              </a:rPr>
              <a:t>Global </a:t>
            </a:r>
            <a:r>
              <a:rPr lang="en-US" dirty="0">
                <a:latin typeface="Arial" panose="020B0604020202020204" pitchFamily="34" charset="0"/>
                <a:cs typeface="Arial" panose="020B0604020202020204" pitchFamily="34" charset="0"/>
              </a:rPr>
              <a:t>coverage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virtual constellation </a:t>
            </a:r>
            <a:r>
              <a:rPr lang="en-US" dirty="0" smtClean="0">
                <a:latin typeface="Arial" panose="020B0604020202020204" pitchFamily="34" charset="0"/>
                <a:cs typeface="Arial" panose="020B0604020202020204" pitchFamily="34" charset="0"/>
              </a:rPr>
              <a:t>mode </a:t>
            </a:r>
            <a:r>
              <a:rPr lang="en-US" dirty="0">
                <a:latin typeface="Arial" panose="020B0604020202020204" pitchFamily="34" charset="0"/>
                <a:cs typeface="Arial" panose="020B0604020202020204" pitchFamily="34" charset="0"/>
              </a:rPr>
              <a:t>provides ability to track global scale dynamics of various </a:t>
            </a:r>
            <a:r>
              <a:rPr lang="en-US" dirty="0" smtClean="0">
                <a:latin typeface="Arial" panose="020B0604020202020204" pitchFamily="34" charset="0"/>
                <a:cs typeface="Arial" panose="020B0604020202020204" pitchFamily="34" charset="0"/>
              </a:rPr>
              <a:t>variables</a:t>
            </a:r>
            <a:endParaRPr lang="en-US" dirty="0">
              <a:latin typeface="Arial" panose="020B0604020202020204" pitchFamily="34" charset="0"/>
              <a:cs typeface="Arial" panose="020B0604020202020204" pitchFamily="34" charset="0"/>
            </a:endParaRPr>
          </a:p>
        </p:txBody>
      </p:sp>
      <p:sp>
        <p:nvSpPr>
          <p:cNvPr id="4"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t>
            </a:r>
            <a:r>
              <a:rPr lang="en-US" dirty="0" smtClean="0">
                <a:solidFill>
                  <a:schemeClr val="bg1"/>
                </a:solidFill>
              </a:rPr>
              <a:t>applications</a:t>
            </a:r>
            <a:endParaRPr lang="en-US" b="0" dirty="0" smtClean="0">
              <a:solidFill>
                <a:srgbClr val="FFFFFF"/>
              </a:solidFill>
            </a:endParaRPr>
          </a:p>
          <a:p>
            <a:pPr defTabSz="914400"/>
            <a:endParaRPr lang="en-AU" b="0" dirty="0">
              <a:solidFill>
                <a:srgbClr val="FFFFFF"/>
              </a:solidFill>
            </a:endParaRPr>
          </a:p>
        </p:txBody>
      </p:sp>
    </p:spTree>
    <p:extLst>
      <p:ext uri="{BB962C8B-B14F-4D97-AF65-F5344CB8AC3E}">
        <p14:creationId xmlns:p14="http://schemas.microsoft.com/office/powerpoint/2010/main" val="3544852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1046" descr="H:\CREST三好\20141222_23_CRESTビッグデータキックオフミーティング＠磐田\trc_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15"/>
          <p:cNvSpPr>
            <a:spLocks/>
          </p:cNvSpPr>
          <p:nvPr/>
        </p:nvSpPr>
        <p:spPr bwMode="auto">
          <a:xfrm>
            <a:off x="5495925" y="1067742"/>
            <a:ext cx="3240088" cy="825500"/>
          </a:xfrm>
          <a:prstGeom prst="borderCallout1">
            <a:avLst>
              <a:gd name="adj1" fmla="val 13847"/>
              <a:gd name="adj2" fmla="val -2352"/>
              <a:gd name="adj3" fmla="val 113463"/>
              <a:gd name="adj4" fmla="val -58255"/>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2000" b="1" dirty="0">
                <a:solidFill>
                  <a:srgbClr val="000000"/>
                </a:solidFill>
                <a:latin typeface="Candara" pitchFamily="34" charset="0"/>
              </a:rPr>
              <a:t>Full </a:t>
            </a:r>
            <a:r>
              <a:rPr lang="en-US" altLang="ja-JP" sz="2000" b="1" dirty="0" smtClean="0">
                <a:solidFill>
                  <a:srgbClr val="000000"/>
                </a:solidFill>
                <a:latin typeface="Candara" pitchFamily="34" charset="0"/>
              </a:rPr>
              <a:t>Disk</a:t>
            </a:r>
            <a:endParaRPr lang="en-US" altLang="ja-JP" sz="2000" b="1" dirty="0">
              <a:solidFill>
                <a:srgbClr val="000000"/>
              </a:solidFill>
              <a:latin typeface="Candara" pitchFamily="34" charset="0"/>
            </a:endParaRPr>
          </a:p>
          <a:p>
            <a:pPr eaLnBrk="1" hangingPunct="1">
              <a:spcBef>
                <a:spcPct val="0"/>
              </a:spcBef>
              <a:buFontTx/>
              <a:buNone/>
            </a:pPr>
            <a:r>
              <a:rPr lang="en-US" altLang="ja-JP" sz="1200" b="1" dirty="0">
                <a:solidFill>
                  <a:srgbClr val="000000"/>
                </a:solidFill>
                <a:latin typeface="Candara" pitchFamily="34" charset="0"/>
              </a:rPr>
              <a:t>Interval : </a:t>
            </a:r>
            <a:r>
              <a:rPr lang="en-US" altLang="ja-JP" sz="2400" b="1" dirty="0">
                <a:solidFill>
                  <a:srgbClr val="C00000"/>
                </a:solidFill>
                <a:latin typeface="Candara" pitchFamily="34" charset="0"/>
              </a:rPr>
              <a:t>10</a:t>
            </a:r>
            <a:r>
              <a:rPr lang="en-US" altLang="ja-JP" sz="1200" b="1" dirty="0">
                <a:solidFill>
                  <a:srgbClr val="C00000"/>
                </a:solidFill>
                <a:latin typeface="Candara" pitchFamily="34" charset="0"/>
              </a:rPr>
              <a:t> minutes </a:t>
            </a:r>
            <a:r>
              <a:rPr lang="en-US" altLang="ja-JP" sz="1200" b="1" dirty="0">
                <a:solidFill>
                  <a:srgbClr val="000000"/>
                </a:solidFill>
                <a:latin typeface="Candara" pitchFamily="34" charset="0"/>
              </a:rPr>
              <a:t>(6 times per hour)</a:t>
            </a:r>
          </a:p>
        </p:txBody>
      </p:sp>
      <p:sp>
        <p:nvSpPr>
          <p:cNvPr id="21" name="円/楕円 20"/>
          <p:cNvSpPr/>
          <p:nvPr/>
        </p:nvSpPr>
        <p:spPr>
          <a:xfrm>
            <a:off x="468313" y="1698625"/>
            <a:ext cx="4391025" cy="435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auto" hangingPunct="1">
              <a:spcBef>
                <a:spcPts val="0"/>
              </a:spcBef>
              <a:spcAft>
                <a:spcPts val="0"/>
              </a:spcAft>
              <a:defRPr/>
            </a:pPr>
            <a:endParaRPr lang="ja-JP" altLang="en-US">
              <a:solidFill>
                <a:srgbClr val="FFFFFF"/>
              </a:solidFill>
              <a:latin typeface="Calibri" pitchFamily="34" charset="0"/>
            </a:endParaRPr>
          </a:p>
        </p:txBody>
      </p:sp>
      <p:sp>
        <p:nvSpPr>
          <p:cNvPr id="15365" name="Rectangle 7"/>
          <p:cNvSpPr>
            <a:spLocks noChangeArrowheads="1"/>
          </p:cNvSpPr>
          <p:nvPr/>
        </p:nvSpPr>
        <p:spPr bwMode="auto">
          <a:xfrm>
            <a:off x="2895600" y="3505200"/>
            <a:ext cx="431800" cy="360363"/>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rgbClr val="66FF33"/>
              </a:solidFill>
              <a:latin typeface="Calibri" pitchFamily="34" charset="0"/>
            </a:endParaRPr>
          </a:p>
        </p:txBody>
      </p:sp>
      <p:sp>
        <p:nvSpPr>
          <p:cNvPr id="15366" name="AutoShape 18"/>
          <p:cNvSpPr>
            <a:spLocks/>
          </p:cNvSpPr>
          <p:nvPr/>
        </p:nvSpPr>
        <p:spPr bwMode="auto">
          <a:xfrm>
            <a:off x="5486400" y="5192613"/>
            <a:ext cx="3240088" cy="828675"/>
          </a:xfrm>
          <a:prstGeom prst="borderCallout1">
            <a:avLst>
              <a:gd name="adj1" fmla="val 13792"/>
              <a:gd name="adj2" fmla="val -2352"/>
              <a:gd name="adj3" fmla="val -171120"/>
              <a:gd name="adj4" fmla="val -69202"/>
            </a:avLst>
          </a:prstGeom>
          <a:noFill/>
          <a:ln w="31750">
            <a:solidFill>
              <a:srgbClr val="66FF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a:t>
            </a:r>
            <a:r>
              <a:rPr lang="en-US" altLang="ja-JP" sz="1400" b="1" dirty="0" smtClean="0">
                <a:solidFill>
                  <a:srgbClr val="000000"/>
                </a:solidFill>
                <a:latin typeface="Candara" pitchFamily="34" charset="0"/>
              </a:rPr>
              <a:t>3: Targeted </a:t>
            </a:r>
            <a:r>
              <a:rPr lang="en-US" altLang="ja-JP" sz="1400" b="1" dirty="0">
                <a:solidFill>
                  <a:srgbClr val="000000"/>
                </a:solidFill>
                <a:latin typeface="Candara" pitchFamily="34" charset="0"/>
              </a:rPr>
              <a:t>Area</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1000 x 1000 km</a:t>
            </a:r>
          </a:p>
        </p:txBody>
      </p:sp>
      <p:sp>
        <p:nvSpPr>
          <p:cNvPr id="15367" name="Rectangle 6"/>
          <p:cNvSpPr>
            <a:spLocks noChangeArrowheads="1"/>
          </p:cNvSpPr>
          <p:nvPr/>
        </p:nvSpPr>
        <p:spPr bwMode="auto">
          <a:xfrm>
            <a:off x="1935163" y="2490788"/>
            <a:ext cx="792162" cy="360362"/>
          </a:xfrm>
          <a:prstGeom prst="rect">
            <a:avLst/>
          </a:prstGeom>
          <a:noFill/>
          <a:ln w="2857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rgbClr val="000000"/>
              </a:solidFill>
              <a:latin typeface="Calibri" pitchFamily="34" charset="0"/>
            </a:endParaRPr>
          </a:p>
        </p:txBody>
      </p:sp>
      <p:sp>
        <p:nvSpPr>
          <p:cNvPr id="15368" name="Text Box 11"/>
          <p:cNvSpPr txBox="1">
            <a:spLocks noChangeArrowheads="1"/>
          </p:cNvSpPr>
          <p:nvPr/>
        </p:nvSpPr>
        <p:spPr bwMode="auto">
          <a:xfrm>
            <a:off x="1106238" y="2342207"/>
            <a:ext cx="860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50000"/>
              </a:spcBef>
              <a:buFontTx/>
              <a:buNone/>
            </a:pPr>
            <a:r>
              <a:rPr lang="en-US" altLang="ja-JP" sz="1200" b="1" dirty="0">
                <a:solidFill>
                  <a:schemeClr val="tx2">
                    <a:lumMod val="40000"/>
                    <a:lumOff val="60000"/>
                  </a:schemeClr>
                </a:solidFill>
                <a:latin typeface="Calibri" pitchFamily="34" charset="0"/>
              </a:rPr>
              <a:t>Region</a:t>
            </a:r>
            <a:r>
              <a:rPr lang="en-US" altLang="ja-JP" sz="1200" dirty="0">
                <a:solidFill>
                  <a:schemeClr val="tx2">
                    <a:lumMod val="40000"/>
                    <a:lumOff val="60000"/>
                  </a:schemeClr>
                </a:solidFill>
                <a:latin typeface="Calibri" pitchFamily="34" charset="0"/>
              </a:rPr>
              <a:t> </a:t>
            </a:r>
            <a:r>
              <a:rPr lang="en-US" altLang="ja-JP" sz="1200" b="1" dirty="0">
                <a:solidFill>
                  <a:schemeClr val="tx2">
                    <a:lumMod val="40000"/>
                    <a:lumOff val="60000"/>
                  </a:schemeClr>
                </a:solidFill>
                <a:latin typeface="Calibri" pitchFamily="34" charset="0"/>
              </a:rPr>
              <a:t>2</a:t>
            </a:r>
          </a:p>
          <a:p>
            <a:pPr eaLnBrk="1" hangingPunct="1">
              <a:spcBef>
                <a:spcPct val="0"/>
              </a:spcBef>
              <a:buFontTx/>
              <a:buNone/>
            </a:pPr>
            <a:r>
              <a:rPr lang="en-US" altLang="ja-JP" sz="1200" b="1" dirty="0">
                <a:solidFill>
                  <a:schemeClr val="tx2">
                    <a:lumMod val="40000"/>
                    <a:lumOff val="60000"/>
                  </a:schemeClr>
                </a:solidFill>
                <a:latin typeface="Calibri" pitchFamily="34" charset="0"/>
              </a:rPr>
              <a:t>SW-JAPAN</a:t>
            </a:r>
          </a:p>
        </p:txBody>
      </p:sp>
      <p:sp>
        <p:nvSpPr>
          <p:cNvPr id="15369" name="AutoShape 17"/>
          <p:cNvSpPr>
            <a:spLocks/>
          </p:cNvSpPr>
          <p:nvPr/>
        </p:nvSpPr>
        <p:spPr bwMode="auto">
          <a:xfrm>
            <a:off x="5436096" y="3743325"/>
            <a:ext cx="3290392" cy="828675"/>
          </a:xfrm>
          <a:prstGeom prst="borderCallout1">
            <a:avLst>
              <a:gd name="adj1" fmla="val 13792"/>
              <a:gd name="adj2" fmla="val -2352"/>
              <a:gd name="adj3" fmla="val -123762"/>
              <a:gd name="adj4" fmla="val -88917"/>
            </a:avLst>
          </a:prstGeom>
          <a:noFill/>
          <a:ln w="31750">
            <a:solidFill>
              <a:schemeClr val="tx2">
                <a:lumMod val="40000"/>
                <a:lumOff val="60000"/>
              </a:schemeClr>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a:t>
            </a:r>
            <a:r>
              <a:rPr lang="en-US" altLang="ja-JP" sz="1400" b="1" dirty="0" smtClean="0">
                <a:solidFill>
                  <a:srgbClr val="000000"/>
                </a:solidFill>
                <a:latin typeface="Candara" pitchFamily="34" charset="0"/>
              </a:rPr>
              <a:t>2:  </a:t>
            </a:r>
            <a:r>
              <a:rPr lang="en-US" altLang="ja-JP" sz="1400" b="1" dirty="0">
                <a:solidFill>
                  <a:srgbClr val="000000"/>
                </a:solidFill>
                <a:latin typeface="Candara" pitchFamily="34" charset="0"/>
              </a:rPr>
              <a:t>JAPAN </a:t>
            </a:r>
            <a:r>
              <a:rPr lang="en-US" altLang="ja-JP" sz="1400" b="1" dirty="0" smtClean="0">
                <a:solidFill>
                  <a:srgbClr val="000000"/>
                </a:solidFill>
                <a:latin typeface="Candara" pitchFamily="34" charset="0"/>
              </a:rPr>
              <a:t>&amp; Vicinity (South-West</a:t>
            </a:r>
            <a:r>
              <a:rPr lang="en-US" altLang="ja-JP" sz="1400" b="1" dirty="0">
                <a:solidFill>
                  <a:srgbClr val="000000"/>
                </a:solidFill>
                <a:latin typeface="Candara" pitchFamily="34" charset="0"/>
              </a:rPr>
              <a:t>)</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2000 x 1000 km</a:t>
            </a:r>
          </a:p>
        </p:txBody>
      </p:sp>
      <p:sp>
        <p:nvSpPr>
          <p:cNvPr id="15370" name="Rectangle 5"/>
          <p:cNvSpPr>
            <a:spLocks noChangeArrowheads="1"/>
          </p:cNvSpPr>
          <p:nvPr/>
        </p:nvSpPr>
        <p:spPr bwMode="auto">
          <a:xfrm>
            <a:off x="2224088" y="2130425"/>
            <a:ext cx="792162" cy="360363"/>
          </a:xfrm>
          <a:prstGeom prst="rect">
            <a:avLst/>
          </a:prstGeom>
          <a:noFill/>
          <a:ln w="2857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a:spcBef>
                <a:spcPct val="0"/>
              </a:spcBef>
              <a:buFontTx/>
              <a:buNone/>
            </a:pPr>
            <a:endParaRPr kumimoji="0" lang="ja-JP" altLang="en-US" sz="1800">
              <a:solidFill>
                <a:schemeClr val="tx2">
                  <a:lumMod val="40000"/>
                  <a:lumOff val="60000"/>
                </a:schemeClr>
              </a:solidFill>
              <a:latin typeface="Calibri" pitchFamily="34" charset="0"/>
            </a:endParaRPr>
          </a:p>
        </p:txBody>
      </p:sp>
      <p:sp>
        <p:nvSpPr>
          <p:cNvPr id="15371" name="Text Box 10"/>
          <p:cNvSpPr txBox="1">
            <a:spLocks noChangeArrowheads="1"/>
          </p:cNvSpPr>
          <p:nvPr/>
        </p:nvSpPr>
        <p:spPr bwMode="auto">
          <a:xfrm>
            <a:off x="1444908" y="1895494"/>
            <a:ext cx="1088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200" b="1" dirty="0">
                <a:solidFill>
                  <a:schemeClr val="tx2">
                    <a:lumMod val="40000"/>
                    <a:lumOff val="60000"/>
                  </a:schemeClr>
                </a:solidFill>
                <a:latin typeface="Calibri" pitchFamily="34" charset="0"/>
              </a:rPr>
              <a:t>Region</a:t>
            </a:r>
            <a:r>
              <a:rPr lang="ja-JP" altLang="en-US" sz="1200" b="1" dirty="0">
                <a:solidFill>
                  <a:schemeClr val="tx2">
                    <a:lumMod val="40000"/>
                    <a:lumOff val="60000"/>
                  </a:schemeClr>
                </a:solidFill>
                <a:latin typeface="Calibri" pitchFamily="34" charset="0"/>
              </a:rPr>
              <a:t>　</a:t>
            </a:r>
            <a:r>
              <a:rPr lang="en-US" altLang="ja-JP" sz="1200" b="1" dirty="0">
                <a:solidFill>
                  <a:schemeClr val="tx2">
                    <a:lumMod val="40000"/>
                    <a:lumOff val="60000"/>
                  </a:schemeClr>
                </a:solidFill>
                <a:latin typeface="Calibri" pitchFamily="34" charset="0"/>
              </a:rPr>
              <a:t>1</a:t>
            </a:r>
          </a:p>
          <a:p>
            <a:pPr eaLnBrk="1" hangingPunct="1">
              <a:spcBef>
                <a:spcPct val="0"/>
              </a:spcBef>
              <a:buFontTx/>
              <a:buNone/>
            </a:pPr>
            <a:r>
              <a:rPr lang="en-US" altLang="ja-JP" sz="1200" b="1" dirty="0">
                <a:solidFill>
                  <a:schemeClr val="tx2">
                    <a:lumMod val="40000"/>
                    <a:lumOff val="60000"/>
                  </a:schemeClr>
                </a:solidFill>
                <a:latin typeface="Calibri" pitchFamily="34" charset="0"/>
              </a:rPr>
              <a:t>NE-JAPAN</a:t>
            </a:r>
          </a:p>
        </p:txBody>
      </p:sp>
      <p:sp>
        <p:nvSpPr>
          <p:cNvPr id="15372" name="AutoShape 16"/>
          <p:cNvSpPr>
            <a:spLocks/>
          </p:cNvSpPr>
          <p:nvPr/>
        </p:nvSpPr>
        <p:spPr bwMode="auto">
          <a:xfrm>
            <a:off x="5436096" y="2830512"/>
            <a:ext cx="3290392" cy="827088"/>
          </a:xfrm>
          <a:prstGeom prst="borderCallout1">
            <a:avLst>
              <a:gd name="adj1" fmla="val 13819"/>
              <a:gd name="adj2" fmla="val -2352"/>
              <a:gd name="adj3" fmla="val -56706"/>
              <a:gd name="adj4" fmla="val -82811"/>
            </a:avLst>
          </a:prstGeom>
          <a:noFill/>
          <a:ln w="31750">
            <a:solidFill>
              <a:schemeClr val="tx2">
                <a:lumMod val="40000"/>
                <a:lumOff val="60000"/>
              </a:schemeClr>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400" b="1" dirty="0">
                <a:solidFill>
                  <a:srgbClr val="000000"/>
                </a:solidFill>
                <a:latin typeface="Candara" pitchFamily="34" charset="0"/>
              </a:rPr>
              <a:t>Region 1 </a:t>
            </a:r>
            <a:r>
              <a:rPr lang="en-US" altLang="ja-JP" sz="1400" b="1" dirty="0" smtClean="0">
                <a:solidFill>
                  <a:srgbClr val="000000"/>
                </a:solidFill>
                <a:latin typeface="Candara" pitchFamily="34" charset="0"/>
              </a:rPr>
              <a:t>: JAPAN </a:t>
            </a:r>
            <a:r>
              <a:rPr lang="en-US" altLang="ja-JP" sz="1400" b="1" dirty="0">
                <a:solidFill>
                  <a:srgbClr val="000000"/>
                </a:solidFill>
                <a:latin typeface="Candara" pitchFamily="34" charset="0"/>
              </a:rPr>
              <a:t>&amp;</a:t>
            </a:r>
            <a:r>
              <a:rPr lang="en-US" altLang="ja-JP" sz="1400" b="1" dirty="0" smtClean="0">
                <a:solidFill>
                  <a:srgbClr val="000000"/>
                </a:solidFill>
                <a:latin typeface="Candara" pitchFamily="34" charset="0"/>
              </a:rPr>
              <a:t> Vicinity (North-East</a:t>
            </a:r>
            <a:r>
              <a:rPr lang="en-US" altLang="ja-JP" sz="1400" b="1" dirty="0">
                <a:solidFill>
                  <a:srgbClr val="000000"/>
                </a:solidFill>
                <a:latin typeface="Candara" pitchFamily="34" charset="0"/>
              </a:rPr>
              <a:t>)</a:t>
            </a:r>
          </a:p>
          <a:p>
            <a:pPr eaLnBrk="1" hangingPunct="1">
              <a:spcBef>
                <a:spcPct val="0"/>
              </a:spcBef>
              <a:buFontTx/>
              <a:buNone/>
            </a:pPr>
            <a:r>
              <a:rPr lang="en-US" altLang="ja-JP" sz="1200" dirty="0">
                <a:solidFill>
                  <a:srgbClr val="000000"/>
                </a:solidFill>
                <a:latin typeface="Candara" pitchFamily="34" charset="0"/>
              </a:rPr>
              <a:t>Interval : </a:t>
            </a:r>
            <a:r>
              <a:rPr lang="en-US" altLang="ja-JP" sz="2400" b="1" dirty="0">
                <a:solidFill>
                  <a:srgbClr val="C00000"/>
                </a:solidFill>
                <a:latin typeface="Candara" pitchFamily="34" charset="0"/>
              </a:rPr>
              <a:t>2.5</a:t>
            </a:r>
            <a:r>
              <a:rPr lang="en-US" altLang="ja-JP" sz="1200" b="1" dirty="0">
                <a:solidFill>
                  <a:srgbClr val="C00000"/>
                </a:solidFill>
                <a:latin typeface="Candara" pitchFamily="34" charset="0"/>
              </a:rPr>
              <a:t> minutes </a:t>
            </a:r>
            <a:r>
              <a:rPr lang="en-US" altLang="ja-JP" sz="1200" dirty="0">
                <a:solidFill>
                  <a:srgbClr val="000000"/>
                </a:solidFill>
                <a:latin typeface="Candara" pitchFamily="34" charset="0"/>
              </a:rPr>
              <a:t>(4 times in 10 min)</a:t>
            </a:r>
          </a:p>
          <a:p>
            <a:pPr eaLnBrk="1" hangingPunct="1">
              <a:spcBef>
                <a:spcPct val="0"/>
              </a:spcBef>
              <a:buFontTx/>
              <a:buNone/>
            </a:pPr>
            <a:r>
              <a:rPr lang="en-US" altLang="ja-JP" sz="1200" dirty="0">
                <a:solidFill>
                  <a:srgbClr val="000000"/>
                </a:solidFill>
                <a:latin typeface="Candara" pitchFamily="34" charset="0"/>
              </a:rPr>
              <a:t>Dimension : EW x NS: 2000 x 1000 km</a:t>
            </a:r>
          </a:p>
        </p:txBody>
      </p:sp>
      <p:sp>
        <p:nvSpPr>
          <p:cNvPr id="15379" name="Text Box 10"/>
          <p:cNvSpPr txBox="1">
            <a:spLocks noChangeArrowheads="1"/>
          </p:cNvSpPr>
          <p:nvPr/>
        </p:nvSpPr>
        <p:spPr bwMode="auto">
          <a:xfrm>
            <a:off x="2233241" y="3078337"/>
            <a:ext cx="1052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hangingPunct="1">
              <a:spcBef>
                <a:spcPct val="0"/>
              </a:spcBef>
              <a:buFontTx/>
              <a:buNone/>
            </a:pPr>
            <a:r>
              <a:rPr lang="en-US" altLang="ja-JP" sz="1200" b="1" dirty="0">
                <a:solidFill>
                  <a:srgbClr val="66FF33"/>
                </a:solidFill>
                <a:latin typeface="Calibri" pitchFamily="34" charset="0"/>
              </a:rPr>
              <a:t>Region</a:t>
            </a:r>
            <a:r>
              <a:rPr lang="ja-JP" altLang="en-US" sz="1000" b="1" dirty="0">
                <a:solidFill>
                  <a:srgbClr val="66FF33"/>
                </a:solidFill>
                <a:latin typeface="Calibri" pitchFamily="34" charset="0"/>
              </a:rPr>
              <a:t>　</a:t>
            </a:r>
            <a:r>
              <a:rPr lang="en-US" altLang="ja-JP" sz="1000" b="1" dirty="0">
                <a:solidFill>
                  <a:srgbClr val="66FF33"/>
                </a:solidFill>
                <a:latin typeface="Calibri" pitchFamily="34" charset="0"/>
              </a:rPr>
              <a:t>3</a:t>
            </a:r>
          </a:p>
          <a:p>
            <a:pPr eaLnBrk="1" hangingPunct="1">
              <a:spcBef>
                <a:spcPct val="0"/>
              </a:spcBef>
              <a:buFontTx/>
              <a:buNone/>
            </a:pPr>
            <a:r>
              <a:rPr lang="en-US" altLang="ja-JP" sz="1200" b="1" dirty="0">
                <a:solidFill>
                  <a:srgbClr val="66FF33"/>
                </a:solidFill>
                <a:latin typeface="Calibri" pitchFamily="34" charset="0"/>
              </a:rPr>
              <a:t>Target Area</a:t>
            </a:r>
          </a:p>
        </p:txBody>
      </p:sp>
      <p:sp>
        <p:nvSpPr>
          <p:cNvPr id="15" name="テキスト ボックス 14"/>
          <p:cNvSpPr txBox="1"/>
          <p:nvPr/>
        </p:nvSpPr>
        <p:spPr>
          <a:xfrm>
            <a:off x="5508104" y="1966416"/>
            <a:ext cx="3218384" cy="369332"/>
          </a:xfrm>
          <a:prstGeom prst="rect">
            <a:avLst/>
          </a:prstGeom>
          <a:noFill/>
          <a:ln w="19050">
            <a:solidFill>
              <a:schemeClr val="tx1"/>
            </a:solidFill>
          </a:ln>
        </p:spPr>
        <p:txBody>
          <a:bodyPr wrap="square" rtlCol="0">
            <a:spAutoFit/>
          </a:bodyPr>
          <a:lstStyle/>
          <a:p>
            <a:r>
              <a:rPr kumimoji="1" lang="en-US" altLang="ja-JP" b="1" dirty="0" smtClean="0"/>
              <a:t>Interval: 60 min.              10 min.</a:t>
            </a:r>
            <a:endParaRPr kumimoji="1" lang="ja-JP" altLang="en-US" b="1" dirty="0"/>
          </a:p>
        </p:txBody>
      </p:sp>
      <p:sp>
        <p:nvSpPr>
          <p:cNvPr id="16" name="右矢印 15"/>
          <p:cNvSpPr/>
          <p:nvPr/>
        </p:nvSpPr>
        <p:spPr>
          <a:xfrm>
            <a:off x="7268174" y="2081554"/>
            <a:ext cx="432048" cy="166328"/>
          </a:xfrm>
          <a:prstGeom prst="right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6330779" y="2271700"/>
            <a:ext cx="977525" cy="369332"/>
          </a:xfrm>
          <a:prstGeom prst="rect">
            <a:avLst/>
          </a:prstGeom>
          <a:noFill/>
        </p:spPr>
        <p:txBody>
          <a:bodyPr wrap="square" rtlCol="0">
            <a:spAutoFit/>
          </a:bodyPr>
          <a:lstStyle/>
          <a:p>
            <a:r>
              <a:rPr kumimoji="1" lang="en-US" altLang="ja-JP" b="1" dirty="0" smtClean="0">
                <a:solidFill>
                  <a:schemeClr val="accent4"/>
                </a:solidFill>
              </a:rPr>
              <a:t>MTSAT</a:t>
            </a:r>
            <a:endParaRPr kumimoji="1" lang="ja-JP" altLang="en-US" b="1" dirty="0">
              <a:solidFill>
                <a:schemeClr val="accent4"/>
              </a:solidFill>
            </a:endParaRPr>
          </a:p>
        </p:txBody>
      </p:sp>
      <p:sp>
        <p:nvSpPr>
          <p:cNvPr id="18" name="テキスト ボックス 17"/>
          <p:cNvSpPr txBox="1"/>
          <p:nvPr/>
        </p:nvSpPr>
        <p:spPr>
          <a:xfrm>
            <a:off x="7452320" y="2272074"/>
            <a:ext cx="1419043" cy="400110"/>
          </a:xfrm>
          <a:prstGeom prst="rect">
            <a:avLst/>
          </a:prstGeom>
          <a:noFill/>
        </p:spPr>
        <p:txBody>
          <a:bodyPr wrap="none" rtlCol="0">
            <a:spAutoFit/>
          </a:bodyPr>
          <a:lstStyle/>
          <a:p>
            <a:r>
              <a:rPr kumimoji="1" lang="en-US" altLang="ja-JP" sz="2000" b="1" dirty="0" smtClean="0">
                <a:solidFill>
                  <a:schemeClr val="accent2"/>
                </a:solidFill>
              </a:rPr>
              <a:t>Himawari-8</a:t>
            </a:r>
            <a:endParaRPr kumimoji="1" lang="ja-JP" altLang="en-US" sz="2000" b="1" dirty="0">
              <a:solidFill>
                <a:schemeClr val="accent2"/>
              </a:solidFill>
            </a:endParaRPr>
          </a:p>
        </p:txBody>
      </p:sp>
      <p:sp>
        <p:nvSpPr>
          <p:cNvPr id="19" name="右中かっこ 18"/>
          <p:cNvSpPr/>
          <p:nvPr/>
        </p:nvSpPr>
        <p:spPr>
          <a:xfrm>
            <a:off x="8748464" y="1052736"/>
            <a:ext cx="298450" cy="3291129"/>
          </a:xfrm>
          <a:prstGeom prst="rightBrace">
            <a:avLst/>
          </a:prstGeom>
        </p:spPr>
        <p:style>
          <a:lnRef idx="3">
            <a:schemeClr val="dk1"/>
          </a:lnRef>
          <a:fillRef idx="0">
            <a:schemeClr val="dk1"/>
          </a:fillRef>
          <a:effectRef idx="2">
            <a:schemeClr val="dk1"/>
          </a:effectRef>
          <a:fontRef idx="minor">
            <a:schemeClr val="tx1"/>
          </a:fontRef>
        </p:style>
        <p:txBody>
          <a:bodyPr anchor="ctr"/>
          <a:lstStyle/>
          <a:p>
            <a:pPr algn="ctr" eaLnBrk="0" fontAlgn="auto" hangingPunct="0">
              <a:spcBef>
                <a:spcPts val="0"/>
              </a:spcBef>
              <a:spcAft>
                <a:spcPts val="0"/>
              </a:spcAft>
              <a:defRPr/>
            </a:pPr>
            <a:endParaRPr kumimoji="0" lang="ja-JP" altLang="en-US" dirty="0"/>
          </a:p>
        </p:txBody>
      </p:sp>
      <p:sp>
        <p:nvSpPr>
          <p:cNvPr id="2" name="TextBox 1"/>
          <p:cNvSpPr txBox="1"/>
          <p:nvPr/>
        </p:nvSpPr>
        <p:spPr>
          <a:xfrm>
            <a:off x="2743200" y="6400800"/>
            <a:ext cx="294054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Source: </a:t>
            </a:r>
            <a:r>
              <a:rPr kumimoji="0" lang="en-US" sz="1800" b="0" i="0" u="none" strike="noStrike" cap="none" spc="0" normalizeH="0" baseline="0" dirty="0" err="1" smtClean="0">
                <a:ln>
                  <a:noFill/>
                </a:ln>
                <a:solidFill>
                  <a:srgbClr val="002569"/>
                </a:solidFill>
                <a:effectLst/>
                <a:uFillTx/>
              </a:rPr>
              <a:t>Kurino</a:t>
            </a:r>
            <a:r>
              <a:rPr kumimoji="0" lang="en-US" sz="1800" b="0" i="0" u="none" strike="noStrike" cap="none" spc="0" normalizeH="0" baseline="0" dirty="0" smtClean="0">
                <a:ln>
                  <a:noFill/>
                </a:ln>
                <a:solidFill>
                  <a:srgbClr val="002569"/>
                </a:solidFill>
                <a:effectLst/>
                <a:uFillTx/>
              </a:rPr>
              <a:t> 2015, (JMA)</a:t>
            </a:r>
            <a:endParaRPr kumimoji="0" lang="en-US" sz="1800" b="0" i="0" u="none" strike="noStrike" cap="none" spc="0" normalizeH="0" baseline="0" dirty="0">
              <a:ln>
                <a:noFill/>
              </a:ln>
              <a:solidFill>
                <a:srgbClr val="002569"/>
              </a:solidFill>
              <a:effectLst/>
              <a:uFillTx/>
            </a:endParaRPr>
          </a:p>
        </p:txBody>
      </p:sp>
      <p:sp>
        <p:nvSpPr>
          <p:cNvPr id="22" name="Text Placeholder 8"/>
          <p:cNvSpPr txBox="1">
            <a:spLocks/>
          </p:cNvSpPr>
          <p:nvPr/>
        </p:nvSpPr>
        <p:spPr>
          <a:xfrm>
            <a:off x="1981200" y="1524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sz="2400" dirty="0">
                <a:solidFill>
                  <a:schemeClr val="bg1"/>
                </a:solidFill>
              </a:rPr>
              <a:t>Non-meteorological applications </a:t>
            </a:r>
            <a:endParaRPr lang="en-US" sz="2400" b="0" dirty="0">
              <a:solidFill>
                <a:srgbClr val="FFFFFF"/>
              </a:solidFill>
            </a:endParaRPr>
          </a:p>
          <a:p>
            <a:pPr defTabSz="914400"/>
            <a:r>
              <a:rPr lang="en-US" sz="2400" b="0" dirty="0" smtClean="0">
                <a:solidFill>
                  <a:srgbClr val="FFFFFF"/>
                </a:solidFill>
              </a:rPr>
              <a:t>Coverage</a:t>
            </a:r>
            <a:endParaRPr lang="en-AU" sz="2400" b="0" dirty="0">
              <a:solidFill>
                <a:srgbClr val="FFFFFF"/>
              </a:solidFill>
            </a:endParaRPr>
          </a:p>
        </p:txBody>
      </p:sp>
    </p:spTree>
    <p:extLst>
      <p:ext uri="{BB962C8B-B14F-4D97-AF65-F5344CB8AC3E}">
        <p14:creationId xmlns:p14="http://schemas.microsoft.com/office/powerpoint/2010/main" val="3545339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19200"/>
            <a:ext cx="3754800" cy="4428000"/>
          </a:xfrm>
        </p:spPr>
        <p:txBody>
          <a:bodyPr/>
          <a:lstStyle/>
          <a:p>
            <a:r>
              <a:rPr lang="en-US" sz="1400" dirty="0" smtClean="0">
                <a:latin typeface="Arial" panose="020B0604020202020204" pitchFamily="34" charset="0"/>
                <a:cs typeface="Arial" panose="020B0604020202020204" pitchFamily="34" charset="0"/>
              </a:rPr>
              <a:t>Ocean &amp; Coastal Waters:</a:t>
            </a:r>
          </a:p>
          <a:p>
            <a:pPr lvl="2"/>
            <a:r>
              <a:rPr lang="en-US" sz="1400" dirty="0">
                <a:latin typeface="Arial" panose="020B0604020202020204" pitchFamily="34" charset="0"/>
                <a:cs typeface="Arial" panose="020B0604020202020204" pitchFamily="34" charset="0"/>
              </a:rPr>
              <a:t>Water-leaving radiance </a:t>
            </a:r>
          </a:p>
          <a:p>
            <a:pPr lvl="2"/>
            <a:r>
              <a:rPr lang="en-US" sz="1400" dirty="0">
                <a:latin typeface="Arial" panose="020B0604020202020204" pitchFamily="34" charset="0"/>
                <a:cs typeface="Arial" panose="020B0604020202020204" pitchFamily="34" charset="0"/>
              </a:rPr>
              <a:t>Total Suspended Matter</a:t>
            </a:r>
          </a:p>
          <a:p>
            <a:pPr lvl="2"/>
            <a:r>
              <a:rPr lang="en-US" sz="1400" dirty="0">
                <a:latin typeface="Arial" panose="020B0604020202020204" pitchFamily="34" charset="0"/>
                <a:cs typeface="Arial" panose="020B0604020202020204" pitchFamily="34" charset="0"/>
              </a:rPr>
              <a:t>Chlorophyll-a</a:t>
            </a:r>
          </a:p>
          <a:p>
            <a:pPr lvl="2"/>
            <a:r>
              <a:rPr lang="en-US" sz="1400" dirty="0">
                <a:latin typeface="Arial" panose="020B0604020202020204" pitchFamily="34" charset="0"/>
                <a:cs typeface="Arial" panose="020B0604020202020204" pitchFamily="34" charset="0"/>
              </a:rPr>
              <a:t>Flood plume mapping</a:t>
            </a:r>
          </a:p>
          <a:p>
            <a:pPr lvl="2"/>
            <a:r>
              <a:rPr lang="en-US" sz="1400" dirty="0">
                <a:latin typeface="Arial" panose="020B0604020202020204" pitchFamily="34" charset="0"/>
                <a:cs typeface="Arial" panose="020B0604020202020204" pitchFamily="34" charset="0"/>
              </a:rPr>
              <a:t>Algal bloom detection </a:t>
            </a:r>
          </a:p>
          <a:p>
            <a:pPr lvl="2"/>
            <a:r>
              <a:rPr lang="en-US" sz="1400" dirty="0">
                <a:latin typeface="Arial" panose="020B0604020202020204" pitchFamily="34" charset="0"/>
                <a:cs typeface="Arial" panose="020B0604020202020204" pitchFamily="34" charset="0"/>
              </a:rPr>
              <a:t>Sea Surface Temperature</a:t>
            </a:r>
          </a:p>
          <a:p>
            <a:pPr lvl="1"/>
            <a:r>
              <a:rPr lang="en-US" sz="1400" dirty="0" smtClean="0">
                <a:latin typeface="Arial" panose="020B0604020202020204" pitchFamily="34" charset="0"/>
                <a:cs typeface="Arial" panose="020B0604020202020204" pitchFamily="34" charset="0"/>
              </a:rPr>
              <a:t>Atmospheric</a:t>
            </a:r>
          </a:p>
          <a:p>
            <a:pPr lvl="2"/>
            <a:r>
              <a:rPr lang="en-US" sz="1400" dirty="0">
                <a:latin typeface="Arial" panose="020B0604020202020204" pitchFamily="34" charset="0"/>
                <a:cs typeface="Arial" panose="020B0604020202020204" pitchFamily="34" charset="0"/>
              </a:rPr>
              <a:t>Aerosol optical depth (land)</a:t>
            </a:r>
          </a:p>
          <a:p>
            <a:pPr lvl="2"/>
            <a:r>
              <a:rPr lang="en-US" sz="1400" dirty="0">
                <a:latin typeface="Arial" panose="020B0604020202020204" pitchFamily="34" charset="0"/>
                <a:cs typeface="Arial" panose="020B0604020202020204" pitchFamily="34" charset="0"/>
              </a:rPr>
              <a:t>Aerosol type (land)</a:t>
            </a:r>
          </a:p>
          <a:p>
            <a:pPr lvl="2"/>
            <a:r>
              <a:rPr lang="en-US" sz="1400" dirty="0">
                <a:latin typeface="Arial" panose="020B0604020202020204" pitchFamily="34" charset="0"/>
                <a:cs typeface="Arial" panose="020B0604020202020204" pitchFamily="34" charset="0"/>
              </a:rPr>
              <a:t>Surface reflectance (land)</a:t>
            </a:r>
          </a:p>
          <a:p>
            <a:pPr lvl="2"/>
            <a:r>
              <a:rPr lang="en-US" sz="1400" dirty="0">
                <a:latin typeface="Arial" panose="020B0604020202020204" pitchFamily="34" charset="0"/>
                <a:cs typeface="Arial" panose="020B0604020202020204" pitchFamily="34" charset="0"/>
              </a:rPr>
              <a:t>BRDF</a:t>
            </a:r>
          </a:p>
          <a:p>
            <a:pPr lvl="2"/>
            <a:r>
              <a:rPr lang="en-US" sz="1400" dirty="0">
                <a:latin typeface="Arial" panose="020B0604020202020204" pitchFamily="34" charset="0"/>
                <a:cs typeface="Arial" panose="020B0604020202020204" pitchFamily="34" charset="0"/>
              </a:rPr>
              <a:t>Aerosol optical depth (land)</a:t>
            </a:r>
          </a:p>
          <a:p>
            <a:pPr lvl="2"/>
            <a:r>
              <a:rPr lang="en-US" sz="1400" dirty="0">
                <a:latin typeface="Arial" panose="020B0604020202020204" pitchFamily="34" charset="0"/>
                <a:cs typeface="Arial" panose="020B0604020202020204" pitchFamily="34" charset="0"/>
              </a:rPr>
              <a:t>Aerosol type (land)</a:t>
            </a:r>
          </a:p>
          <a:p>
            <a:pPr lvl="2"/>
            <a:r>
              <a:rPr lang="en-US" sz="1400" dirty="0" smtClean="0">
                <a:latin typeface="Arial" panose="020B0604020202020204" pitchFamily="34" charset="0"/>
                <a:cs typeface="Arial" panose="020B0604020202020204" pitchFamily="34" charset="0"/>
              </a:rPr>
              <a:t>BRDF</a:t>
            </a:r>
          </a:p>
          <a:p>
            <a:pPr lvl="2"/>
            <a:r>
              <a:rPr lang="en-US" sz="1400" dirty="0">
                <a:latin typeface="Arial" panose="020B0604020202020204" pitchFamily="34" charset="0"/>
                <a:cs typeface="Arial" panose="020B0604020202020204" pitchFamily="34" charset="0"/>
              </a:rPr>
              <a:t>Cloud mask</a:t>
            </a:r>
          </a:p>
          <a:p>
            <a:pPr lvl="2"/>
            <a:r>
              <a:rPr lang="en-US" sz="1400" dirty="0">
                <a:latin typeface="Arial" panose="020B0604020202020204" pitchFamily="34" charset="0"/>
                <a:cs typeface="Arial" panose="020B0604020202020204" pitchFamily="34" charset="0"/>
              </a:rPr>
              <a:t>Aerosol optical depth (land</a:t>
            </a:r>
            <a:r>
              <a:rPr lang="en-US" sz="1400" dirty="0" smtClean="0">
                <a:latin typeface="Arial" panose="020B0604020202020204" pitchFamily="34" charset="0"/>
                <a:cs typeface="Arial" panose="020B0604020202020204" pitchFamily="34" charset="0"/>
              </a:rPr>
              <a:t>)</a:t>
            </a:r>
          </a:p>
          <a:p>
            <a:pPr lvl="2"/>
            <a:r>
              <a:rPr lang="en-US" sz="1400" dirty="0">
                <a:latin typeface="Arial" panose="020B0604020202020204" pitchFamily="34" charset="0"/>
                <a:cs typeface="Arial" panose="020B0604020202020204" pitchFamily="34" charset="0"/>
              </a:rPr>
              <a:t>Angstrom exponent (land</a:t>
            </a:r>
            <a:r>
              <a:rPr lang="en-US" sz="1400" dirty="0" smtClean="0">
                <a:latin typeface="Arial" panose="020B0604020202020204" pitchFamily="34" charset="0"/>
                <a:cs typeface="Arial" panose="020B0604020202020204" pitchFamily="34" charset="0"/>
              </a:rPr>
              <a:t>)</a:t>
            </a:r>
          </a:p>
          <a:p>
            <a:pPr lvl="2"/>
            <a:r>
              <a:rPr lang="en-US" sz="1400" dirty="0">
                <a:latin typeface="Arial" panose="020B0604020202020204" pitchFamily="34" charset="0"/>
                <a:cs typeface="Arial" panose="020B0604020202020204" pitchFamily="34" charset="0"/>
              </a:rPr>
              <a:t>Particulate Matter (PM10 and PM2.5) conversions of aerosol</a:t>
            </a:r>
          </a:p>
          <a:p>
            <a:pPr lvl="2"/>
            <a:endParaRPr lang="en-US" sz="1400" dirty="0">
              <a:latin typeface="Arial" panose="020B0604020202020204" pitchFamily="34" charset="0"/>
              <a:cs typeface="Arial" panose="020B0604020202020204" pitchFamily="34" charset="0"/>
            </a:endParaRPr>
          </a:p>
          <a:p>
            <a:pPr lvl="2"/>
            <a:endParaRPr lang="en-US" sz="1400" dirty="0">
              <a:latin typeface="Arial" panose="020B0604020202020204" pitchFamily="34" charset="0"/>
              <a:cs typeface="Arial" panose="020B0604020202020204" pitchFamily="34" charset="0"/>
            </a:endParaRPr>
          </a:p>
          <a:p>
            <a:pPr lvl="2"/>
            <a:endParaRPr lang="en-US" sz="1400" dirty="0">
              <a:latin typeface="Arial" panose="020B0604020202020204" pitchFamily="34" charset="0"/>
              <a:cs typeface="Arial" panose="020B0604020202020204" pitchFamily="34" charset="0"/>
            </a:endParaRPr>
          </a:p>
        </p:txBody>
      </p:sp>
      <p:sp>
        <p:nvSpPr>
          <p:cNvPr id="7" name="Content Placeholder 4"/>
          <p:cNvSpPr txBox="1">
            <a:spLocks/>
          </p:cNvSpPr>
          <p:nvPr/>
        </p:nvSpPr>
        <p:spPr>
          <a:xfrm>
            <a:off x="4724400" y="1363200"/>
            <a:ext cx="3754800" cy="4428000"/>
          </a:xfrm>
          <a:prstGeom prst="rect">
            <a:avLst/>
          </a:prstGeom>
        </p:spPr>
        <p:txBody>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252000" indent="-250825">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lvl="1"/>
            <a:r>
              <a:rPr lang="en-US" sz="1400" dirty="0" smtClean="0">
                <a:latin typeface="Arial" panose="020B0604020202020204" pitchFamily="34" charset="0"/>
                <a:cs typeface="Arial" panose="020B0604020202020204" pitchFamily="34" charset="0"/>
              </a:rPr>
              <a:t>Atmospheric (cont.)</a:t>
            </a:r>
            <a:endParaRPr lang="en-US" sz="1400" dirty="0">
              <a:latin typeface="Arial" panose="020B0604020202020204" pitchFamily="34" charset="0"/>
              <a:cs typeface="Arial" panose="020B0604020202020204" pitchFamily="34" charset="0"/>
            </a:endParaRPr>
          </a:p>
          <a:p>
            <a:pPr lvl="2"/>
            <a:r>
              <a:rPr lang="en-US" sz="1400" dirty="0" smtClean="0">
                <a:latin typeface="Arial" panose="020B0604020202020204" pitchFamily="34" charset="0"/>
                <a:cs typeface="Arial" panose="020B0604020202020204" pitchFamily="34" charset="0"/>
              </a:rPr>
              <a:t>Solar radiation</a:t>
            </a:r>
          </a:p>
          <a:p>
            <a:pPr lvl="2"/>
            <a:r>
              <a:rPr lang="en-US" sz="1400" dirty="0" smtClean="0">
                <a:latin typeface="Arial" panose="020B0604020202020204" pitchFamily="34" charset="0"/>
                <a:cs typeface="Arial" panose="020B0604020202020204" pitchFamily="34" charset="0"/>
              </a:rPr>
              <a:t>SO2</a:t>
            </a:r>
            <a:endParaRPr lang="en-US" sz="1400" dirty="0">
              <a:latin typeface="Arial" panose="020B0604020202020204" pitchFamily="34" charset="0"/>
              <a:cs typeface="Arial" panose="020B0604020202020204" pitchFamily="34" charset="0"/>
            </a:endParaRPr>
          </a:p>
          <a:p>
            <a:pPr lvl="1"/>
            <a:r>
              <a:rPr lang="en-US" sz="1400" dirty="0" smtClean="0">
                <a:latin typeface="Arial" panose="020B0604020202020204" pitchFamily="34" charset="0"/>
                <a:cs typeface="Arial" panose="020B0604020202020204" pitchFamily="34" charset="0"/>
              </a:rPr>
              <a:t>Land</a:t>
            </a:r>
          </a:p>
          <a:p>
            <a:pPr lvl="2"/>
            <a:r>
              <a:rPr lang="en-US" sz="1400" dirty="0" smtClean="0">
                <a:latin typeface="Arial" panose="020B0604020202020204" pitchFamily="34" charset="0"/>
                <a:cs typeface="Arial" panose="020B0604020202020204" pitchFamily="34" charset="0"/>
              </a:rPr>
              <a:t>Shortwave </a:t>
            </a:r>
            <a:r>
              <a:rPr lang="en-US" sz="1400" dirty="0" err="1" smtClean="0">
                <a:latin typeface="Arial" panose="020B0604020202020204" pitchFamily="34" charset="0"/>
                <a:cs typeface="Arial" panose="020B0604020202020204" pitchFamily="34" charset="0"/>
              </a:rPr>
              <a:t>downwelling</a:t>
            </a:r>
            <a:r>
              <a:rPr lang="en-US" sz="1400" dirty="0" smtClean="0">
                <a:latin typeface="Arial" panose="020B0604020202020204" pitchFamily="34" charset="0"/>
                <a:cs typeface="Arial" panose="020B0604020202020204" pitchFamily="34" charset="0"/>
              </a:rPr>
              <a:t> radiation</a:t>
            </a:r>
          </a:p>
          <a:p>
            <a:pPr lvl="2"/>
            <a:r>
              <a:rPr lang="en-US" sz="1400" dirty="0">
                <a:latin typeface="Arial" panose="020B0604020202020204" pitchFamily="34" charset="0"/>
                <a:cs typeface="Arial" panose="020B0604020202020204" pitchFamily="34" charset="0"/>
              </a:rPr>
              <a:t>Surface reflectance (land</a:t>
            </a:r>
            <a:r>
              <a:rPr lang="en-US" sz="1400" dirty="0" smtClean="0">
                <a:latin typeface="Arial" panose="020B0604020202020204" pitchFamily="34" charset="0"/>
                <a:cs typeface="Arial" panose="020B0604020202020204" pitchFamily="34" charset="0"/>
              </a:rPr>
              <a:t>)</a:t>
            </a:r>
          </a:p>
          <a:p>
            <a:pPr lvl="2"/>
            <a:r>
              <a:rPr lang="en-US" sz="1400" dirty="0" smtClean="0">
                <a:latin typeface="Arial" panose="020B0604020202020204" pitchFamily="34" charset="0"/>
                <a:cs typeface="Arial" panose="020B0604020202020204" pitchFamily="34" charset="0"/>
              </a:rPr>
              <a:t>Land Surface Temperature &amp; Emissivity</a:t>
            </a:r>
          </a:p>
          <a:p>
            <a:pPr lvl="2"/>
            <a:r>
              <a:rPr lang="en-US" sz="1400" dirty="0" smtClean="0">
                <a:latin typeface="Arial" panose="020B0604020202020204" pitchFamily="34" charset="0"/>
                <a:cs typeface="Arial" panose="020B0604020202020204" pitchFamily="34" charset="0"/>
              </a:rPr>
              <a:t>Flood mapping – real-time</a:t>
            </a:r>
          </a:p>
          <a:p>
            <a:pPr lvl="2"/>
            <a:r>
              <a:rPr lang="en-US" sz="1400" dirty="0" smtClean="0">
                <a:latin typeface="Arial" panose="020B0604020202020204" pitchFamily="34" charset="0"/>
                <a:cs typeface="Arial" panose="020B0604020202020204" pitchFamily="34" charset="0"/>
              </a:rPr>
              <a:t>Fire Hotspot mapping</a:t>
            </a:r>
          </a:p>
          <a:p>
            <a:pPr lvl="2"/>
            <a:r>
              <a:rPr lang="en-US" sz="1400" dirty="0" smtClean="0">
                <a:latin typeface="Arial" panose="020B0604020202020204" pitchFamily="34" charset="0"/>
                <a:cs typeface="Arial" panose="020B0604020202020204" pitchFamily="34" charset="0"/>
              </a:rPr>
              <a:t>Burnt area mapping</a:t>
            </a:r>
          </a:p>
          <a:p>
            <a:pPr lvl="2"/>
            <a:r>
              <a:rPr lang="en-US" sz="1400" dirty="0" err="1" smtClean="0">
                <a:latin typeface="Arial" panose="020B0604020202020204" pitchFamily="34" charset="0"/>
                <a:cs typeface="Arial" panose="020B0604020202020204" pitchFamily="34" charset="0"/>
              </a:rPr>
              <a:t>Normalised</a:t>
            </a:r>
            <a:r>
              <a:rPr lang="en-US" sz="1400" dirty="0" smtClean="0">
                <a:latin typeface="Arial" panose="020B0604020202020204" pitchFamily="34" charset="0"/>
                <a:cs typeface="Arial" panose="020B0604020202020204" pitchFamily="34" charset="0"/>
              </a:rPr>
              <a:t> surface reflectance (terrain and BRDF corrected)</a:t>
            </a:r>
          </a:p>
          <a:p>
            <a:pPr lvl="2"/>
            <a:r>
              <a:rPr lang="en-US" sz="1400" dirty="0" smtClean="0">
                <a:latin typeface="Arial" panose="020B0604020202020204" pitchFamily="34" charset="0"/>
                <a:cs typeface="Arial" panose="020B0604020202020204" pitchFamily="34" charset="0"/>
              </a:rPr>
              <a:t>Vegetation indices – daily composites comprised of all clear-sky pixels</a:t>
            </a:r>
          </a:p>
          <a:p>
            <a:pPr lvl="2"/>
            <a:r>
              <a:rPr lang="en-US" sz="1400" dirty="0" smtClean="0">
                <a:latin typeface="Arial" panose="020B0604020202020204" pitchFamily="34" charset="0"/>
                <a:cs typeface="Arial" panose="020B0604020202020204" pitchFamily="34" charset="0"/>
              </a:rPr>
              <a:t>Evapotranspiration</a:t>
            </a:r>
          </a:p>
          <a:p>
            <a:pPr lvl="2"/>
            <a:r>
              <a:rPr lang="en-US" sz="1400" dirty="0" smtClean="0">
                <a:latin typeface="Arial" panose="020B0604020202020204" pitchFamily="34" charset="0"/>
                <a:cs typeface="Arial" panose="020B0604020202020204" pitchFamily="34" charset="0"/>
              </a:rPr>
              <a:t>Land surface silicate Mineral particle size</a:t>
            </a:r>
          </a:p>
          <a:p>
            <a:pPr marL="914400" lvl="2" indent="0">
              <a:buFont typeface="Arial"/>
              <a:buNone/>
            </a:pPr>
            <a:endParaRPr lang="en-US" sz="1400" dirty="0">
              <a:latin typeface="Arial" panose="020B0604020202020204" pitchFamily="34" charset="0"/>
              <a:cs typeface="Arial" panose="020B0604020202020204" pitchFamily="34" charset="0"/>
            </a:endParaRPr>
          </a:p>
        </p:txBody>
      </p:sp>
      <p:sp>
        <p:nvSpPr>
          <p:cNvPr id="6" name="Text Placeholder 8"/>
          <p:cNvSpPr txBox="1">
            <a:spLocks/>
          </p:cNvSpPr>
          <p:nvPr/>
        </p:nvSpPr>
        <p:spPr>
          <a:xfrm>
            <a:off x="1981200" y="152400"/>
            <a:ext cx="60198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t>
            </a:r>
            <a:r>
              <a:rPr lang="en-US" dirty="0" smtClean="0">
                <a:solidFill>
                  <a:schemeClr val="bg1"/>
                </a:solidFill>
              </a:rPr>
              <a:t>applications</a:t>
            </a:r>
            <a:endParaRPr lang="en-US" b="0" dirty="0" smtClean="0">
              <a:solidFill>
                <a:srgbClr val="FFFFFF"/>
              </a:solidFill>
            </a:endParaRPr>
          </a:p>
          <a:p>
            <a:pPr defTabSz="914400"/>
            <a:r>
              <a:rPr lang="en-AU" b="0" dirty="0" smtClean="0">
                <a:solidFill>
                  <a:srgbClr val="FFFFFF"/>
                </a:solidFill>
              </a:rPr>
              <a:t>Australian first cut</a:t>
            </a:r>
            <a:endParaRPr lang="en-AU" b="0" dirty="0">
              <a:solidFill>
                <a:srgbClr val="FFFFFF"/>
              </a:solidFill>
            </a:endParaRPr>
          </a:p>
        </p:txBody>
      </p:sp>
    </p:spTree>
    <p:extLst>
      <p:ext uri="{BB962C8B-B14F-4D97-AF65-F5344CB8AC3E}">
        <p14:creationId xmlns:p14="http://schemas.microsoft.com/office/powerpoint/2010/main" val="11577829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457200" indent="-457200">
              <a:buFont typeface="+mj-lt"/>
              <a:buAutoNum type="arabicPeriod"/>
            </a:pPr>
            <a:r>
              <a:rPr lang="en-AU" dirty="0" smtClean="0"/>
              <a:t>2016 Wrap-Up: Kyoto Plenary Outcomes</a:t>
            </a:r>
          </a:p>
          <a:p>
            <a:pPr marL="457200" indent="-457200">
              <a:buFont typeface="+mj-lt"/>
              <a:buAutoNum type="arabicPeriod"/>
            </a:pPr>
            <a:r>
              <a:rPr lang="en-AU" dirty="0" smtClean="0"/>
              <a:t>2016-2018 CEOS Work Plan</a:t>
            </a:r>
          </a:p>
          <a:p>
            <a:pPr marL="457200" indent="-457200">
              <a:buFont typeface="+mj-lt"/>
              <a:buAutoNum type="arabicPeriod"/>
            </a:pPr>
            <a:r>
              <a:rPr lang="en-AU" dirty="0" smtClean="0"/>
              <a:t>CEOS in the 2</a:t>
            </a:r>
            <a:r>
              <a:rPr lang="en-AU" baseline="30000" dirty="0" smtClean="0"/>
              <a:t>nd</a:t>
            </a:r>
            <a:r>
              <a:rPr lang="en-AU" dirty="0" smtClean="0"/>
              <a:t> decade of GEO</a:t>
            </a:r>
          </a:p>
          <a:p>
            <a:pPr marL="457200" indent="-457200">
              <a:buFont typeface="+mj-lt"/>
              <a:buAutoNum type="arabicPeriod"/>
            </a:pPr>
            <a:r>
              <a:rPr lang="en-AU" dirty="0" smtClean="0"/>
              <a:t>SIT Chair Priorities and SIT-31</a:t>
            </a:r>
          </a:p>
          <a:p>
            <a:pPr marL="457200" indent="-457200">
              <a:buFont typeface="+mj-lt"/>
              <a:buAutoNum type="arabicPeriod"/>
            </a:pPr>
            <a:r>
              <a:rPr lang="en-AU" dirty="0" smtClean="0"/>
              <a:t>Sustainable Development Goals</a:t>
            </a:r>
          </a:p>
          <a:p>
            <a:pPr marL="457200" indent="-457200">
              <a:buFont typeface="+mj-lt"/>
              <a:buAutoNum type="arabicPeriod"/>
            </a:pPr>
            <a:r>
              <a:rPr lang="en-AU" dirty="0" smtClean="0"/>
              <a:t>CEOS Experts</a:t>
            </a:r>
          </a:p>
          <a:p>
            <a:pPr marL="457200" indent="-457200">
              <a:buFont typeface="+mj-lt"/>
              <a:buAutoNum type="arabicPeriod"/>
            </a:pPr>
            <a:r>
              <a:rPr lang="en-AU" dirty="0" smtClean="0"/>
              <a:t>Terms of Reference Updates</a:t>
            </a:r>
          </a:p>
          <a:p>
            <a:pPr marL="457200" indent="-457200">
              <a:buFont typeface="+mj-lt"/>
              <a:buAutoNum type="arabicPeriod"/>
            </a:pPr>
            <a:r>
              <a:rPr lang="en-AU" dirty="0" smtClean="0"/>
              <a:t>Other Relationships</a:t>
            </a:r>
            <a:endParaRPr lang="en-AU" dirty="0"/>
          </a:p>
        </p:txBody>
      </p:sp>
      <p:sp>
        <p:nvSpPr>
          <p:cNvPr id="3" name="Content Placeholder 2"/>
          <p:cNvSpPr>
            <a:spLocks noGrp="1"/>
          </p:cNvSpPr>
          <p:nvPr>
            <p:ph sz="quarter" idx="11"/>
          </p:nvPr>
        </p:nvSpPr>
        <p:spPr/>
        <p:txBody>
          <a:bodyPr/>
          <a:lstStyle/>
          <a:p>
            <a:r>
              <a:rPr lang="en-AU" dirty="0" smtClean="0"/>
              <a:t>Topics</a:t>
            </a:r>
            <a:endParaRPr lang="en-AU" dirty="0"/>
          </a:p>
        </p:txBody>
      </p:sp>
    </p:spTree>
    <p:extLst>
      <p:ext uri="{BB962C8B-B14F-4D97-AF65-F5344CB8AC3E}">
        <p14:creationId xmlns:p14="http://schemas.microsoft.com/office/powerpoint/2010/main" val="2253544599"/>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F404DD29-E646-4D0D-9BB2-584AB673D614}" type="slidenum">
              <a:rPr lang="en-AU" smtClean="0"/>
              <a:pPr/>
              <a:t>20</a:t>
            </a:fld>
            <a:endParaRPr lang="en-AU"/>
          </a:p>
        </p:txBody>
      </p:sp>
      <p:pic>
        <p:nvPicPr>
          <p:cNvPr id="6" name="AHI-LST.wm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1295400" y="1143000"/>
            <a:ext cx="6286500" cy="5715000"/>
          </a:xfrm>
          <a:prstGeom prst="rect">
            <a:avLst/>
          </a:prstGeom>
        </p:spPr>
      </p:pic>
      <p:sp>
        <p:nvSpPr>
          <p:cNvPr id="5" name="Text Placeholder 8"/>
          <p:cNvSpPr txBox="1">
            <a:spLocks/>
          </p:cNvSpPr>
          <p:nvPr/>
        </p:nvSpPr>
        <p:spPr>
          <a:xfrm>
            <a:off x="1981200" y="152400"/>
            <a:ext cx="57912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dirty="0">
                <a:solidFill>
                  <a:schemeClr val="bg1"/>
                </a:solidFill>
              </a:rPr>
              <a:t>Non-meteorological applications </a:t>
            </a:r>
            <a:r>
              <a:rPr lang="en-US" b="0" dirty="0" smtClean="0">
                <a:solidFill>
                  <a:srgbClr val="FFFFFF"/>
                </a:solidFill>
              </a:rPr>
              <a:t>Land-surface temperature</a:t>
            </a:r>
          </a:p>
          <a:p>
            <a:pPr defTabSz="914400"/>
            <a:endParaRPr lang="en-AU" b="0" dirty="0">
              <a:solidFill>
                <a:srgbClr val="FFFFFF"/>
              </a:solidFill>
            </a:endParaRPr>
          </a:p>
        </p:txBody>
      </p:sp>
    </p:spTree>
    <p:extLst>
      <p:ext uri="{BB962C8B-B14F-4D97-AF65-F5344CB8AC3E}">
        <p14:creationId xmlns:p14="http://schemas.microsoft.com/office/powerpoint/2010/main" val="66704426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81000" y="2209800"/>
            <a:ext cx="8610600" cy="4876800"/>
          </a:xfrm>
        </p:spPr>
        <p:txBody>
          <a:bodyPr/>
          <a:lstStyle/>
          <a:p>
            <a:r>
              <a:rPr lang="en-US" sz="2400" dirty="0" smtClean="0"/>
              <a:t>What are current plans in both applications and sensors</a:t>
            </a:r>
          </a:p>
          <a:p>
            <a:r>
              <a:rPr lang="en-US" sz="2400" dirty="0" smtClean="0"/>
              <a:t>Assess </a:t>
            </a:r>
            <a:r>
              <a:rPr lang="en-US" sz="2400" dirty="0"/>
              <a:t>and </a:t>
            </a:r>
            <a:r>
              <a:rPr lang="en-US" sz="2400" dirty="0" err="1" smtClean="0"/>
              <a:t>prioritise</a:t>
            </a:r>
            <a:r>
              <a:rPr lang="en-US" sz="2400" dirty="0" smtClean="0"/>
              <a:t> </a:t>
            </a:r>
            <a:r>
              <a:rPr lang="en-US" sz="2400" dirty="0"/>
              <a:t>the various GEO and GEO-LEO combined applications and algorithms for coordination through </a:t>
            </a:r>
            <a:r>
              <a:rPr lang="en-US" sz="2400" dirty="0" smtClean="0"/>
              <a:t>CEOS</a:t>
            </a:r>
          </a:p>
          <a:p>
            <a:r>
              <a:rPr lang="en-US" sz="2400" dirty="0" smtClean="0"/>
              <a:t>Lessons learnt </a:t>
            </a:r>
            <a:r>
              <a:rPr lang="en-US" sz="2400" dirty="0"/>
              <a:t>from the early collaboration on non-met GEO algorithms resulting from the Japan-Australia bilateral </a:t>
            </a:r>
            <a:r>
              <a:rPr lang="en-US" sz="2400" dirty="0" smtClean="0"/>
              <a:t>efforts</a:t>
            </a:r>
          </a:p>
          <a:p>
            <a:r>
              <a:rPr lang="en-US" sz="2400" dirty="0" smtClean="0"/>
              <a:t>Identify </a:t>
            </a:r>
            <a:r>
              <a:rPr lang="en-US" sz="2400" dirty="0"/>
              <a:t>key issues and </a:t>
            </a:r>
            <a:r>
              <a:rPr lang="en-US" sz="2400" dirty="0" smtClean="0"/>
              <a:t>opportunities</a:t>
            </a:r>
          </a:p>
          <a:p>
            <a:r>
              <a:rPr lang="en-US" sz="2400" dirty="0" smtClean="0"/>
              <a:t>What we do next</a:t>
            </a:r>
            <a:endParaRPr lang="en-US" sz="2400" dirty="0"/>
          </a:p>
          <a:p>
            <a:pPr lvl="1"/>
            <a:endParaRPr lang="en-US" dirty="0" smtClean="0"/>
          </a:p>
          <a:p>
            <a:pPr marL="0" indent="0">
              <a:buNone/>
            </a:pPr>
            <a:endParaRPr lang="en-US" dirty="0"/>
          </a:p>
        </p:txBody>
      </p:sp>
      <p:sp>
        <p:nvSpPr>
          <p:cNvPr id="4" name="Title 1"/>
          <p:cNvSpPr>
            <a:spLocks noGrp="1"/>
          </p:cNvSpPr>
          <p:nvPr>
            <p:ph type="title"/>
          </p:nvPr>
        </p:nvSpPr>
        <p:spPr>
          <a:xfrm>
            <a:off x="869876" y="152400"/>
            <a:ext cx="7632848" cy="480000"/>
          </a:xfrm>
        </p:spPr>
        <p:txBody>
          <a:bodyPr/>
          <a:lstStyle/>
          <a:p>
            <a:pPr algn="ctr"/>
            <a:r>
              <a:rPr lang="en-US" sz="2800" dirty="0"/>
              <a:t>Non-meteorological applications </a:t>
            </a:r>
            <a:r>
              <a:rPr lang="en-US" sz="2800" dirty="0" smtClean="0"/>
              <a:t/>
            </a:r>
            <a:br>
              <a:rPr lang="en-US" sz="2800" dirty="0" smtClean="0"/>
            </a:br>
            <a:endParaRPr lang="en-AU" sz="2800" dirty="0">
              <a:solidFill>
                <a:schemeClr val="tx1"/>
              </a:solidFill>
            </a:endParaRPr>
          </a:p>
        </p:txBody>
      </p:sp>
      <p:sp>
        <p:nvSpPr>
          <p:cNvPr id="5" name="Rectangle 4"/>
          <p:cNvSpPr/>
          <p:nvPr/>
        </p:nvSpPr>
        <p:spPr>
          <a:xfrm>
            <a:off x="304800" y="1371600"/>
            <a:ext cx="3595856" cy="523220"/>
          </a:xfrm>
          <a:prstGeom prst="rect">
            <a:avLst/>
          </a:prstGeom>
        </p:spPr>
        <p:txBody>
          <a:bodyPr wrap="none">
            <a:spAutoFit/>
          </a:bodyPr>
          <a:lstStyle/>
          <a:p>
            <a:r>
              <a:rPr lang="en-AU" sz="2800" b="1" dirty="0" smtClean="0">
                <a:solidFill>
                  <a:schemeClr val="tx1"/>
                </a:solidFill>
              </a:rPr>
              <a:t>Study will highlight:</a:t>
            </a:r>
            <a:endParaRPr lang="en-AU" sz="2800" b="1" dirty="0"/>
          </a:p>
        </p:txBody>
      </p:sp>
    </p:spTree>
    <p:extLst>
      <p:ext uri="{BB962C8B-B14F-4D97-AF65-F5344CB8AC3E}">
        <p14:creationId xmlns:p14="http://schemas.microsoft.com/office/powerpoint/2010/main" val="254487226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5656" y="32250"/>
            <a:ext cx="6803801" cy="6803801"/>
          </a:xfrm>
          <a:prstGeom prst="rect">
            <a:avLst/>
          </a:prstGeom>
        </p:spPr>
      </p:pic>
      <p:sp>
        <p:nvSpPr>
          <p:cNvPr id="2" name="タイトル 1"/>
          <p:cNvSpPr>
            <a:spLocks noGrp="1"/>
          </p:cNvSpPr>
          <p:nvPr>
            <p:ph type="ctrTitle"/>
          </p:nvPr>
        </p:nvSpPr>
        <p:spPr>
          <a:xfrm>
            <a:off x="1547664" y="158775"/>
            <a:ext cx="4248472" cy="1470025"/>
          </a:xfrm>
        </p:spPr>
        <p:txBody>
          <a:bodyPr>
            <a:normAutofit/>
          </a:bodyPr>
          <a:lstStyle/>
          <a:p>
            <a:r>
              <a:rPr kumimoji="1" lang="en-US" altLang="ja-JP" dirty="0" smtClean="0">
                <a:solidFill>
                  <a:schemeClr val="bg1"/>
                </a:solidFill>
              </a:rPr>
              <a:t>Thank you !!</a:t>
            </a:r>
            <a:endParaRPr kumimoji="1" lang="ja-JP" altLang="en-US" dirty="0">
              <a:solidFill>
                <a:schemeClr val="bg1"/>
              </a:solidFill>
            </a:endParaRPr>
          </a:p>
        </p:txBody>
      </p:sp>
      <p:sp>
        <p:nvSpPr>
          <p:cNvPr id="4" name="タイトル 1"/>
          <p:cNvSpPr txBox="1">
            <a:spLocks/>
          </p:cNvSpPr>
          <p:nvPr/>
        </p:nvSpPr>
        <p:spPr bwMode="auto">
          <a:xfrm>
            <a:off x="1475655" y="5877272"/>
            <a:ext cx="6803801"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47500" lnSpcReduction="20000"/>
          </a:bodyPr>
          <a:lstStyle>
            <a:lvl1pPr algn="ctr" rtl="0" eaLnBrk="0" fontAlgn="base" hangingPunct="0">
              <a:spcBef>
                <a:spcPct val="0"/>
              </a:spcBef>
              <a:spcAft>
                <a:spcPct val="0"/>
              </a:spcAft>
              <a:defRPr kumimoji="1" sz="4400" kern="1200">
                <a:solidFill>
                  <a:schemeClr val="tx2"/>
                </a:solidFill>
                <a:latin typeface="Candara" panose="020E0502030303020204" pitchFamily="34" charset="0"/>
                <a:ea typeface="+mj-ea"/>
                <a:cs typeface="Candara" panose="020E0502030303020204" pitchFamily="34" charset="0"/>
              </a:defRPr>
            </a:lvl1pPr>
            <a:lvl2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ＭＳ Ｐゴシック" pitchFamily="50" charset="-128"/>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1"/>
                </a:solidFill>
                <a:latin typeface="Calibri" pitchFamily="34" charset="0"/>
                <a:ea typeface="ＭＳ Ｐゴシック" charset="-128"/>
              </a:defRPr>
            </a:lvl6pPr>
            <a:lvl7pPr marL="914400" algn="ctr" rtl="0" eaLnBrk="1" fontAlgn="base" hangingPunct="1">
              <a:spcBef>
                <a:spcPct val="0"/>
              </a:spcBef>
              <a:spcAft>
                <a:spcPct val="0"/>
              </a:spcAft>
              <a:defRPr kumimoji="1" sz="4400">
                <a:solidFill>
                  <a:schemeClr val="tx1"/>
                </a:solidFill>
                <a:latin typeface="Calibri" pitchFamily="34" charset="0"/>
                <a:ea typeface="ＭＳ Ｐゴシック" charset="-128"/>
              </a:defRPr>
            </a:lvl7pPr>
            <a:lvl8pPr marL="1371600" algn="ctr" rtl="0" eaLnBrk="1" fontAlgn="base" hangingPunct="1">
              <a:spcBef>
                <a:spcPct val="0"/>
              </a:spcBef>
              <a:spcAft>
                <a:spcPct val="0"/>
              </a:spcAft>
              <a:defRPr kumimoji="1" sz="4400">
                <a:solidFill>
                  <a:schemeClr val="tx1"/>
                </a:solidFill>
                <a:latin typeface="Calibri" pitchFamily="34" charset="0"/>
                <a:ea typeface="ＭＳ Ｐゴシック" charset="-128"/>
              </a:defRPr>
            </a:lvl8pPr>
            <a:lvl9pPr marL="1828800" algn="ctr" rtl="0" eaLnBrk="1" fontAlgn="base" hangingPunct="1">
              <a:spcBef>
                <a:spcPct val="0"/>
              </a:spcBef>
              <a:spcAft>
                <a:spcPct val="0"/>
              </a:spcAft>
              <a:defRPr kumimoji="1" sz="4400">
                <a:solidFill>
                  <a:schemeClr val="tx1"/>
                </a:solidFill>
                <a:latin typeface="Calibri" pitchFamily="34" charset="0"/>
                <a:ea typeface="ＭＳ Ｐゴシック" charset="-128"/>
              </a:defRPr>
            </a:lvl9pPr>
          </a:lstStyle>
          <a:p>
            <a:r>
              <a:rPr lang="en-US" altLang="ja-JP" sz="3600" dirty="0" smtClean="0">
                <a:solidFill>
                  <a:schemeClr val="bg1"/>
                </a:solidFill>
                <a:latin typeface="+mn-lt"/>
              </a:rPr>
              <a:t>Eruption of Mt. </a:t>
            </a:r>
            <a:r>
              <a:rPr lang="en-US" altLang="ja-JP" sz="3600" dirty="0" err="1" smtClean="0">
                <a:solidFill>
                  <a:schemeClr val="bg1"/>
                </a:solidFill>
                <a:latin typeface="+mn-lt"/>
              </a:rPr>
              <a:t>Shiveluch</a:t>
            </a:r>
            <a:r>
              <a:rPr lang="en-US" altLang="ja-JP" sz="3600" dirty="0" smtClean="0">
                <a:solidFill>
                  <a:schemeClr val="bg1"/>
                </a:solidFill>
                <a:latin typeface="+mn-lt"/>
              </a:rPr>
              <a:t> in </a:t>
            </a:r>
            <a:r>
              <a:rPr lang="en-US" altLang="ja-JP" sz="3600" dirty="0">
                <a:solidFill>
                  <a:schemeClr val="bg1"/>
                </a:solidFill>
                <a:latin typeface="+mn-lt"/>
              </a:rPr>
              <a:t>Kamchatka</a:t>
            </a:r>
          </a:p>
          <a:p>
            <a:r>
              <a:rPr lang="en-US" altLang="ja-JP" sz="3200" dirty="0" smtClean="0">
                <a:solidFill>
                  <a:schemeClr val="bg1"/>
                </a:solidFill>
                <a:latin typeface="+mn-lt"/>
              </a:rPr>
              <a:t>March 25, 2015</a:t>
            </a:r>
          </a:p>
          <a:p>
            <a:endParaRPr lang="en-US" altLang="ja-JP" sz="2300" dirty="0" smtClean="0">
              <a:solidFill>
                <a:schemeClr val="bg1"/>
              </a:solidFill>
              <a:latin typeface="+mn-lt"/>
            </a:endParaRPr>
          </a:p>
          <a:p>
            <a:r>
              <a:rPr lang="en-US" altLang="ja-JP" sz="3200" dirty="0" smtClean="0">
                <a:solidFill>
                  <a:schemeClr val="bg1"/>
                </a:solidFill>
                <a:latin typeface="+mn-lt"/>
              </a:rPr>
              <a:t>Footage from Himawari-8 Test </a:t>
            </a:r>
            <a:r>
              <a:rPr lang="en-US" altLang="ja-JP" sz="3200" dirty="0">
                <a:solidFill>
                  <a:schemeClr val="bg1"/>
                </a:solidFill>
              </a:rPr>
              <a:t>Observation (Band-3 (0.64</a:t>
            </a:r>
            <a:r>
              <a:rPr lang="en-US" altLang="ja-JP" sz="3200" b="1" dirty="0">
                <a:solidFill>
                  <a:schemeClr val="bg1"/>
                </a:solidFill>
                <a:latin typeface="Calibri" pitchFamily="34" charset="0"/>
                <a:ea typeface="ＭＳ 明朝" pitchFamily="17" charset="-128"/>
                <a:cs typeface="Calibri" pitchFamily="34" charset="0"/>
              </a:rPr>
              <a:t>µm</a:t>
            </a:r>
            <a:r>
              <a:rPr lang="en-US" altLang="ja-JP" sz="3200" dirty="0">
                <a:solidFill>
                  <a:schemeClr val="bg1"/>
                </a:solidFill>
              </a:rPr>
              <a:t>), 2.5 min</a:t>
            </a:r>
            <a:r>
              <a:rPr lang="en-US" altLang="ja-JP" sz="3200" dirty="0" smtClean="0">
                <a:solidFill>
                  <a:schemeClr val="bg1"/>
                </a:solidFill>
              </a:rPr>
              <a:t>.)</a:t>
            </a:r>
            <a:endParaRPr lang="ja-JP" altLang="en-US" sz="3200" dirty="0">
              <a:solidFill>
                <a:schemeClr val="bg1"/>
              </a:solidFill>
            </a:endParaRPr>
          </a:p>
        </p:txBody>
      </p:sp>
      <p:sp>
        <p:nvSpPr>
          <p:cNvPr id="5" name="Line 50"/>
          <p:cNvSpPr>
            <a:spLocks noChangeShapeType="1"/>
          </p:cNvSpPr>
          <p:nvPr/>
        </p:nvSpPr>
        <p:spPr bwMode="auto">
          <a:xfrm flipH="1">
            <a:off x="6344582" y="476672"/>
            <a:ext cx="216024" cy="1390054"/>
          </a:xfrm>
          <a:prstGeom prst="line">
            <a:avLst/>
          </a:prstGeom>
          <a:noFill/>
          <a:ln w="381000">
            <a:solidFill>
              <a:srgbClr val="0066FF"/>
            </a:solidFill>
            <a:round/>
            <a:headEnd/>
            <a:tailEnd type="triangle" w="sm" len="sm"/>
          </a:ln>
          <a:extLst>
            <a:ext uri="{909E8E84-426E-40DD-AFC4-6F175D3DCCD1}">
              <a14:hiddenFill xmlns:a14="http://schemas.microsoft.com/office/drawing/2010/main">
                <a:noFill/>
              </a14:hiddenFill>
            </a:ext>
          </a:extLst>
        </p:spPr>
        <p:txBody>
          <a:bodyPr/>
          <a:lstStyle/>
          <a:p>
            <a:endParaRPr lang="en-US" dirty="0"/>
          </a:p>
        </p:txBody>
      </p:sp>
    </p:spTree>
    <p:extLst>
      <p:ext uri="{BB962C8B-B14F-4D97-AF65-F5344CB8AC3E}">
        <p14:creationId xmlns:p14="http://schemas.microsoft.com/office/powerpoint/2010/main" val="3140910469"/>
      </p:ext>
    </p:extLst>
  </p:cSld>
  <p:clrMapOvr>
    <a:masterClrMapping/>
  </p:clrMapOvr>
  <mc:AlternateContent xmlns:mc="http://schemas.openxmlformats.org/markup-compatibility/2006" xmlns:p14="http://schemas.microsoft.com/office/powerpoint/2010/main">
    <mc:Choice Requires="p14">
      <p:transition p14:dur="10" advTm="15000">
        <p:cut/>
      </p:transition>
    </mc:Choice>
    <mc:Fallback xmlns="">
      <p:transition advTm="15000">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600200"/>
            <a:ext cx="8153400" cy="685800"/>
          </a:xfrm>
        </p:spPr>
        <p:txBody>
          <a:bodyPr/>
          <a:lstStyle/>
          <a:p>
            <a:r>
              <a:rPr lang="en-AU" dirty="0" smtClean="0"/>
              <a:t>2015-2017 CEOS Work Plan outcomes</a:t>
            </a:r>
            <a:endParaRPr lang="en-AU" dirty="0"/>
          </a:p>
        </p:txBody>
      </p:sp>
      <p:sp>
        <p:nvSpPr>
          <p:cNvPr id="3" name="Content Placeholder 2"/>
          <p:cNvSpPr>
            <a:spLocks noGrp="1"/>
          </p:cNvSpPr>
          <p:nvPr>
            <p:ph sz="quarter" idx="11"/>
          </p:nvPr>
        </p:nvSpPr>
        <p:spPr/>
        <p:txBody>
          <a:bodyPr/>
          <a:lstStyle/>
          <a:p>
            <a:r>
              <a:rPr lang="en-AU" dirty="0" smtClean="0"/>
              <a:t>2016-2018 CEOS Work Plan</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2322772001"/>
              </p:ext>
            </p:extLst>
          </p:nvPr>
        </p:nvGraphicFramePr>
        <p:xfrm>
          <a:off x="381000" y="2209800"/>
          <a:ext cx="8343900" cy="4114800"/>
        </p:xfrm>
        <a:graphic>
          <a:graphicData uri="http://schemas.openxmlformats.org/drawingml/2006/table">
            <a:tbl>
              <a:tblPr firstRow="1" bandRow="1">
                <a:tableStyleId>{5940675A-B579-460E-94D1-54222C63F5DA}</a:tableStyleId>
              </a:tblPr>
              <a:tblGrid>
                <a:gridCol w="2085975"/>
                <a:gridCol w="2085975"/>
                <a:gridCol w="2085975"/>
                <a:gridCol w="2085975"/>
              </a:tblGrid>
              <a:tr h="822960">
                <a:tc>
                  <a:txBody>
                    <a:bodyPr/>
                    <a:lstStyle/>
                    <a:p>
                      <a:pPr algn="l"/>
                      <a:endParaRPr lang="en-AU" sz="2400" dirty="0">
                        <a:solidFill>
                          <a:srgbClr val="00FF00"/>
                        </a:solidFill>
                      </a:endParaRPr>
                    </a:p>
                  </a:txBody>
                  <a:tcPr>
                    <a:lnR w="12700" cap="flat" cmpd="sng" algn="ctr">
                      <a:noFill/>
                      <a:prstDash val="solid"/>
                      <a:round/>
                      <a:headEnd type="none" w="med" len="med"/>
                      <a:tailEnd type="none" w="med" len="med"/>
                    </a:lnR>
                    <a:noFill/>
                  </a:tcPr>
                </a:tc>
                <a:tc>
                  <a:txBody>
                    <a:bodyPr/>
                    <a:lstStyle/>
                    <a:p>
                      <a:pPr algn="ctr"/>
                      <a:endParaRPr lang="en-AU" sz="2400" dirty="0">
                        <a:solidFill>
                          <a:srgbClr val="000000"/>
                        </a:solidFill>
                      </a:endParaRPr>
                    </a:p>
                  </a:txBody>
                  <a:tcPr>
                    <a:lnL w="12700" cap="flat" cmpd="sng" algn="ctr">
                      <a:noFill/>
                      <a:prstDash val="solid"/>
                      <a:round/>
                      <a:headEnd type="none" w="med" len="med"/>
                      <a:tailEnd type="none" w="med" len="med"/>
                    </a:lnL>
                  </a:tcPr>
                </a:tc>
                <a:tc>
                  <a:txBody>
                    <a:bodyPr/>
                    <a:lstStyle/>
                    <a:p>
                      <a:pPr marL="0" marR="0" indent="0" algn="r" defTabSz="457200" eaLnBrk="1" fontAlgn="auto" latinLnBrk="0" hangingPunct="1">
                        <a:lnSpc>
                          <a:spcPct val="100000"/>
                        </a:lnSpc>
                        <a:spcBef>
                          <a:spcPts val="600"/>
                        </a:spcBef>
                        <a:spcAft>
                          <a:spcPts val="0"/>
                        </a:spcAft>
                        <a:buClrTx/>
                        <a:buSzTx/>
                        <a:buFontTx/>
                        <a:buNone/>
                        <a:tabLst/>
                        <a:defRPr/>
                      </a:pPr>
                      <a:r>
                        <a:rPr lang="en-AU" sz="2400" b="1" dirty="0" smtClean="0">
                          <a:solidFill>
                            <a:srgbClr val="000000"/>
                          </a:solidFill>
                        </a:rPr>
                        <a:t>Due</a:t>
                      </a:r>
                      <a:r>
                        <a:rPr lang="en-AU" sz="2400" b="1" baseline="0" dirty="0" smtClean="0">
                          <a:solidFill>
                            <a:srgbClr val="000000"/>
                          </a:solidFill>
                        </a:rPr>
                        <a:t> by Q4 2015</a:t>
                      </a:r>
                      <a:endParaRPr lang="en-AU" sz="2400" b="1" dirty="0" smtClean="0">
                        <a:solidFill>
                          <a:srgbClr val="000000"/>
                        </a:solidFill>
                      </a:endParaRPr>
                    </a:p>
                  </a:txBody>
                  <a:tcPr/>
                </a:tc>
                <a:tc>
                  <a:txBody>
                    <a:bodyPr/>
                    <a:lstStyle/>
                    <a:p>
                      <a:r>
                        <a:rPr lang="en-AU" sz="2400" b="1" dirty="0" smtClean="0">
                          <a:solidFill>
                            <a:srgbClr val="000000"/>
                          </a:solidFill>
                        </a:rPr>
                        <a:t>Due by Q4</a:t>
                      </a:r>
                      <a:r>
                        <a:rPr lang="en-AU" sz="2400" b="1" baseline="0" dirty="0" smtClean="0">
                          <a:solidFill>
                            <a:srgbClr val="000000"/>
                          </a:solidFill>
                        </a:rPr>
                        <a:t> 2016</a:t>
                      </a:r>
                      <a:endParaRPr lang="en-AU" sz="2400" b="1" dirty="0">
                        <a:solidFill>
                          <a:srgbClr val="000000"/>
                        </a:solidFill>
                      </a:endParaRPr>
                    </a:p>
                  </a:txBody>
                  <a:tcPr/>
                </a:tc>
              </a:tr>
              <a:tr h="370840">
                <a:tc>
                  <a:txBody>
                    <a:bodyPr/>
                    <a:lstStyle/>
                    <a:p>
                      <a:pPr algn="l"/>
                      <a:endParaRPr lang="en-AU" sz="2400" dirty="0">
                        <a:solidFill>
                          <a:srgbClr val="00FF00"/>
                        </a:solidFill>
                      </a:endParaRPr>
                    </a:p>
                  </a:txBody>
                  <a:tcPr>
                    <a:solidFill>
                      <a:srgbClr val="00FF00"/>
                    </a:solidFill>
                  </a:tcPr>
                </a:tc>
                <a:tc>
                  <a:txBody>
                    <a:bodyPr/>
                    <a:lstStyle/>
                    <a:p>
                      <a:pPr algn="ctr"/>
                      <a:r>
                        <a:rPr lang="en-AU" sz="2400" dirty="0" smtClean="0">
                          <a:solidFill>
                            <a:srgbClr val="000000"/>
                          </a:solidFill>
                        </a:rPr>
                        <a:t>Completed or on track</a:t>
                      </a:r>
                      <a:endParaRPr lang="en-AU" sz="2400" dirty="0">
                        <a:solidFill>
                          <a:srgbClr val="000000"/>
                        </a:solidFill>
                      </a:endParaRPr>
                    </a:p>
                  </a:txBody>
                  <a:tcPr>
                    <a:solidFill>
                      <a:srgbClr val="99FF66"/>
                    </a:solidFill>
                  </a:tcPr>
                </a:tc>
                <a:tc>
                  <a:txBody>
                    <a:bodyPr/>
                    <a:lstStyle/>
                    <a:p>
                      <a:r>
                        <a:rPr lang="en-AU" sz="2400" dirty="0" smtClean="0">
                          <a:solidFill>
                            <a:srgbClr val="000000"/>
                          </a:solidFill>
                        </a:rPr>
                        <a:t>39</a:t>
                      </a:r>
                      <a:endParaRPr lang="en-AU" sz="2400" dirty="0">
                        <a:solidFill>
                          <a:srgbClr val="000000"/>
                        </a:solidFill>
                      </a:endParaRPr>
                    </a:p>
                  </a:txBody>
                  <a:tcPr>
                    <a:solidFill>
                      <a:srgbClr val="99FF66"/>
                    </a:solidFill>
                  </a:tcPr>
                </a:tc>
                <a:tc>
                  <a:txBody>
                    <a:bodyPr/>
                    <a:lstStyle/>
                    <a:p>
                      <a:r>
                        <a:rPr lang="en-AU" sz="2400" dirty="0" smtClean="0">
                          <a:solidFill>
                            <a:srgbClr val="000000"/>
                          </a:solidFill>
                        </a:rPr>
                        <a:t>14</a:t>
                      </a:r>
                      <a:endParaRPr lang="en-AU" sz="2400" dirty="0">
                        <a:solidFill>
                          <a:srgbClr val="000000"/>
                        </a:solidFill>
                      </a:endParaRPr>
                    </a:p>
                  </a:txBody>
                  <a:tcPr>
                    <a:solidFill>
                      <a:srgbClr val="99FF66"/>
                    </a:solidFill>
                  </a:tcPr>
                </a:tc>
              </a:tr>
              <a:tr h="370840">
                <a:tc>
                  <a:txBody>
                    <a:bodyPr/>
                    <a:lstStyle/>
                    <a:p>
                      <a:endParaRPr lang="en-AU" sz="2400" dirty="0"/>
                    </a:p>
                  </a:txBody>
                  <a:tcPr>
                    <a:solidFill>
                      <a:srgbClr val="FFC000"/>
                    </a:solidFill>
                  </a:tcPr>
                </a:tc>
                <a:tc>
                  <a:txBody>
                    <a:bodyPr/>
                    <a:lstStyle/>
                    <a:p>
                      <a:pPr algn="ctr"/>
                      <a:r>
                        <a:rPr lang="en-AU" sz="2400" dirty="0" smtClean="0">
                          <a:solidFill>
                            <a:srgbClr val="000000"/>
                          </a:solidFill>
                        </a:rPr>
                        <a:t>Material delays</a:t>
                      </a:r>
                      <a:endParaRPr lang="en-AU" sz="2400" dirty="0">
                        <a:solidFill>
                          <a:srgbClr val="000000"/>
                        </a:solidFill>
                      </a:endParaRPr>
                    </a:p>
                  </a:txBody>
                  <a:tcPr>
                    <a:solidFill>
                      <a:srgbClr val="FFFF66"/>
                    </a:solidFill>
                  </a:tcPr>
                </a:tc>
                <a:tc>
                  <a:txBody>
                    <a:bodyPr/>
                    <a:lstStyle/>
                    <a:p>
                      <a:r>
                        <a:rPr lang="en-AU" sz="2400" dirty="0" smtClean="0">
                          <a:solidFill>
                            <a:srgbClr val="000000"/>
                          </a:solidFill>
                        </a:rPr>
                        <a:t>9</a:t>
                      </a:r>
                      <a:endParaRPr lang="en-AU" sz="2400" dirty="0">
                        <a:solidFill>
                          <a:srgbClr val="000000"/>
                        </a:solidFill>
                      </a:endParaRPr>
                    </a:p>
                  </a:txBody>
                  <a:tcPr>
                    <a:solidFill>
                      <a:srgbClr val="FFFF66"/>
                    </a:solidFill>
                  </a:tcPr>
                </a:tc>
                <a:tc>
                  <a:txBody>
                    <a:bodyPr/>
                    <a:lstStyle/>
                    <a:p>
                      <a:r>
                        <a:rPr lang="en-AU" sz="2400" dirty="0" smtClean="0">
                          <a:solidFill>
                            <a:srgbClr val="000000"/>
                          </a:solidFill>
                        </a:rPr>
                        <a:t>2</a:t>
                      </a:r>
                      <a:endParaRPr lang="en-AU" sz="2400" dirty="0">
                        <a:solidFill>
                          <a:srgbClr val="000000"/>
                        </a:solidFill>
                      </a:endParaRPr>
                    </a:p>
                  </a:txBody>
                  <a:tcPr>
                    <a:solidFill>
                      <a:srgbClr val="FFFF66"/>
                    </a:solidFill>
                  </a:tcPr>
                </a:tc>
              </a:tr>
              <a:tr h="370840">
                <a:tc>
                  <a:txBody>
                    <a:bodyPr/>
                    <a:lstStyle/>
                    <a:p>
                      <a:endParaRPr lang="en-AU" sz="2400" dirty="0"/>
                    </a:p>
                  </a:txBody>
                  <a:tcPr>
                    <a:solidFill>
                      <a:srgbClr val="FF0000"/>
                    </a:solidFill>
                  </a:tcPr>
                </a:tc>
                <a:tc>
                  <a:txBody>
                    <a:bodyPr/>
                    <a:lstStyle/>
                    <a:p>
                      <a:pPr algn="ctr"/>
                      <a:r>
                        <a:rPr lang="en-AU" sz="2400" dirty="0" smtClean="0">
                          <a:solidFill>
                            <a:srgbClr val="000000"/>
                          </a:solidFill>
                        </a:rPr>
                        <a:t>No progress or other issues</a:t>
                      </a:r>
                      <a:endParaRPr lang="en-AU" sz="2400" dirty="0">
                        <a:solidFill>
                          <a:srgbClr val="000000"/>
                        </a:solidFill>
                      </a:endParaRPr>
                    </a:p>
                  </a:txBody>
                  <a:tcPr>
                    <a:solidFill>
                      <a:schemeClr val="accent6">
                        <a:lumMod val="20000"/>
                        <a:lumOff val="80000"/>
                      </a:schemeClr>
                    </a:solidFill>
                  </a:tcPr>
                </a:tc>
                <a:tc>
                  <a:txBody>
                    <a:bodyPr/>
                    <a:lstStyle/>
                    <a:p>
                      <a:r>
                        <a:rPr lang="en-AU" sz="2400" dirty="0" smtClean="0">
                          <a:solidFill>
                            <a:srgbClr val="000000"/>
                          </a:solidFill>
                        </a:rPr>
                        <a:t>1</a:t>
                      </a:r>
                      <a:endParaRPr lang="en-AU" sz="2400" dirty="0">
                        <a:solidFill>
                          <a:srgbClr val="000000"/>
                        </a:solidFill>
                      </a:endParaRPr>
                    </a:p>
                  </a:txBody>
                  <a:tcPr>
                    <a:solidFill>
                      <a:schemeClr val="accent6">
                        <a:lumMod val="20000"/>
                        <a:lumOff val="80000"/>
                      </a:schemeClr>
                    </a:solidFill>
                  </a:tcPr>
                </a:tc>
                <a:tc>
                  <a:txBody>
                    <a:bodyPr/>
                    <a:lstStyle/>
                    <a:p>
                      <a:r>
                        <a:rPr lang="en-AU" sz="2400" dirty="0" smtClean="0">
                          <a:solidFill>
                            <a:srgbClr val="000000"/>
                          </a:solidFill>
                        </a:rPr>
                        <a:t>3</a:t>
                      </a:r>
                      <a:endParaRPr lang="en-AU" sz="2400" dirty="0">
                        <a:solidFill>
                          <a:srgbClr val="000000"/>
                        </a:solidFill>
                      </a:endParaRPr>
                    </a:p>
                  </a:txBody>
                  <a:tcPr>
                    <a:solidFill>
                      <a:schemeClr val="accent6">
                        <a:lumMod val="20000"/>
                        <a:lumOff val="80000"/>
                      </a:schemeClr>
                    </a:solidFill>
                  </a:tcPr>
                </a:tc>
              </a:tr>
              <a:tr h="370840">
                <a:tc>
                  <a:txBody>
                    <a:bodyPr/>
                    <a:lstStyle/>
                    <a:p>
                      <a:endParaRPr lang="en-AU" sz="2400" dirty="0"/>
                    </a:p>
                  </a:txBody>
                  <a:tcPr>
                    <a:solidFill>
                      <a:schemeClr val="bg1"/>
                    </a:solidFill>
                  </a:tcPr>
                </a:tc>
                <a:tc>
                  <a:txBody>
                    <a:bodyPr/>
                    <a:lstStyle/>
                    <a:p>
                      <a:pPr algn="ctr"/>
                      <a:r>
                        <a:rPr lang="en-AU" sz="2400" dirty="0" smtClean="0">
                          <a:solidFill>
                            <a:srgbClr val="000000"/>
                          </a:solidFill>
                        </a:rPr>
                        <a:t>No update</a:t>
                      </a:r>
                      <a:endParaRPr lang="en-AU" sz="2400" dirty="0">
                        <a:solidFill>
                          <a:srgbClr val="000000"/>
                        </a:solidFill>
                      </a:endParaRPr>
                    </a:p>
                  </a:txBody>
                  <a:tcPr>
                    <a:solidFill>
                      <a:schemeClr val="bg1">
                        <a:lumMod val="20000"/>
                        <a:lumOff val="80000"/>
                      </a:schemeClr>
                    </a:solidFill>
                  </a:tcPr>
                </a:tc>
                <a:tc>
                  <a:txBody>
                    <a:bodyPr/>
                    <a:lstStyle/>
                    <a:p>
                      <a:r>
                        <a:rPr lang="en-AU" sz="2400" dirty="0" smtClean="0">
                          <a:solidFill>
                            <a:srgbClr val="000000"/>
                          </a:solidFill>
                        </a:rPr>
                        <a:t>2</a:t>
                      </a:r>
                      <a:endParaRPr lang="en-AU" sz="2400" dirty="0">
                        <a:solidFill>
                          <a:srgbClr val="000000"/>
                        </a:solidFill>
                      </a:endParaRPr>
                    </a:p>
                  </a:txBody>
                  <a:tcPr>
                    <a:solidFill>
                      <a:schemeClr val="bg1">
                        <a:lumMod val="20000"/>
                        <a:lumOff val="80000"/>
                      </a:schemeClr>
                    </a:solidFill>
                  </a:tcPr>
                </a:tc>
                <a:tc>
                  <a:txBody>
                    <a:bodyPr/>
                    <a:lstStyle/>
                    <a:p>
                      <a:r>
                        <a:rPr lang="en-AU" sz="2400" dirty="0" smtClean="0">
                          <a:solidFill>
                            <a:srgbClr val="000000"/>
                          </a:solidFill>
                        </a:rPr>
                        <a:t>1</a:t>
                      </a:r>
                      <a:endParaRPr lang="en-AU" sz="2400" dirty="0">
                        <a:solidFill>
                          <a:srgbClr val="000000"/>
                        </a:solidFill>
                      </a:endParaRPr>
                    </a:p>
                  </a:txBody>
                  <a:tcPr>
                    <a:solidFill>
                      <a:schemeClr val="bg1">
                        <a:lumMod val="20000"/>
                        <a:lumOff val="80000"/>
                      </a:schemeClr>
                    </a:solidFill>
                  </a:tcPr>
                </a:tc>
              </a:tr>
            </a:tbl>
          </a:graphicData>
        </a:graphic>
      </p:graphicFrame>
    </p:spTree>
    <p:extLst>
      <p:ext uri="{BB962C8B-B14F-4D97-AF65-F5344CB8AC3E}">
        <p14:creationId xmlns:p14="http://schemas.microsoft.com/office/powerpoint/2010/main" val="111572175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Timeline</a:t>
            </a:r>
            <a:endParaRPr lang="en-AU" dirty="0"/>
          </a:p>
        </p:txBody>
      </p:sp>
      <p:sp>
        <p:nvSpPr>
          <p:cNvPr id="4" name="Oval 3"/>
          <p:cNvSpPr/>
          <p:nvPr/>
        </p:nvSpPr>
        <p:spPr>
          <a:xfrm>
            <a:off x="152400" y="3221860"/>
            <a:ext cx="1447800" cy="476069"/>
          </a:xfrm>
          <a:prstGeom prst="ellipse">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AU" sz="1600" b="1" i="0" u="none" strike="noStrike" cap="none" spc="0" normalizeH="0" baseline="0" dirty="0" smtClean="0">
                <a:ln>
                  <a:noFill/>
                </a:ln>
                <a:solidFill>
                  <a:srgbClr val="002569"/>
                </a:solidFill>
                <a:effectLst/>
                <a:uFillTx/>
              </a:rPr>
              <a:t>CEOS-29</a:t>
            </a:r>
            <a:endParaRPr kumimoji="0" lang="en-AU" sz="1600" b="1" i="0" u="none" strike="noStrike" cap="none" spc="0" normalizeH="0" baseline="0" dirty="0">
              <a:ln>
                <a:noFill/>
              </a:ln>
              <a:solidFill>
                <a:srgbClr val="002569"/>
              </a:solidFill>
              <a:effectLst/>
              <a:uFillTx/>
            </a:endParaRPr>
          </a:p>
        </p:txBody>
      </p:sp>
      <p:sp>
        <p:nvSpPr>
          <p:cNvPr id="5" name="Rectangle 4"/>
          <p:cNvSpPr/>
          <p:nvPr/>
        </p:nvSpPr>
        <p:spPr>
          <a:xfrm>
            <a:off x="2171700" y="3192621"/>
            <a:ext cx="838200" cy="584773"/>
          </a:xfrm>
          <a:prstGeom prst="rect">
            <a:avLst/>
          </a:prstGeom>
          <a:solidFill>
            <a:srgbClr val="FFFFFF"/>
          </a:solidFill>
          <a:ln w="25400" cap="flat">
            <a:solidFill>
              <a:schemeClr val="tx1">
                <a:lumMod val="20000"/>
                <a:lumOff val="8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3200" b="0" i="0" u="none" strike="noStrike" cap="none" spc="0" normalizeH="0" baseline="0" dirty="0" smtClean="0">
                <a:ln>
                  <a:noFill/>
                </a:ln>
                <a:solidFill>
                  <a:srgbClr val="002569"/>
                </a:solidFill>
                <a:effectLst/>
                <a:uFillTx/>
              </a:rPr>
              <a:t>v0</a:t>
            </a:r>
            <a:endParaRPr kumimoji="0" lang="en-AU" sz="3200" b="0" i="0" u="none" strike="noStrike" cap="none" spc="0" normalizeH="0" baseline="0" dirty="0">
              <a:ln>
                <a:noFill/>
              </a:ln>
              <a:solidFill>
                <a:srgbClr val="002569"/>
              </a:solidFill>
              <a:effectLst/>
              <a:uFillTx/>
            </a:endParaRPr>
          </a:p>
        </p:txBody>
      </p:sp>
      <p:sp>
        <p:nvSpPr>
          <p:cNvPr id="6" name="Down Arrow 5"/>
          <p:cNvSpPr/>
          <p:nvPr/>
        </p:nvSpPr>
        <p:spPr>
          <a:xfrm rot="10800000">
            <a:off x="2438400" y="3955194"/>
            <a:ext cx="304800" cy="3810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7" name="Down Arrow 6"/>
          <p:cNvSpPr/>
          <p:nvPr/>
        </p:nvSpPr>
        <p:spPr>
          <a:xfrm>
            <a:off x="2400300" y="2608994"/>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8" name="TextBox 7"/>
          <p:cNvSpPr txBox="1"/>
          <p:nvPr/>
        </p:nvSpPr>
        <p:spPr>
          <a:xfrm>
            <a:off x="2006600" y="1861065"/>
            <a:ext cx="114572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Updated Priorities</a:t>
            </a:r>
            <a:endParaRPr kumimoji="0" lang="en-AU" sz="1800" b="0" i="0" u="none" strike="noStrike" cap="none" spc="0" normalizeH="0" baseline="0" dirty="0">
              <a:ln>
                <a:noFill/>
              </a:ln>
              <a:solidFill>
                <a:srgbClr val="002569"/>
              </a:solidFill>
              <a:effectLst/>
              <a:uFillTx/>
            </a:endParaRPr>
          </a:p>
        </p:txBody>
      </p:sp>
      <p:sp>
        <p:nvSpPr>
          <p:cNvPr id="9" name="TextBox 8"/>
          <p:cNvSpPr txBox="1"/>
          <p:nvPr/>
        </p:nvSpPr>
        <p:spPr>
          <a:xfrm>
            <a:off x="2054671" y="4386994"/>
            <a:ext cx="114572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Status</a:t>
            </a:r>
          </a:p>
          <a:p>
            <a:pPr marL="0" marR="0" indent="0" algn="ctr" defTabSz="457200" rtl="0" fontAlgn="auto" latinLnBrk="1" hangingPunct="0">
              <a:lnSpc>
                <a:spcPct val="100000"/>
              </a:lnSpc>
              <a:spcBef>
                <a:spcPts val="0"/>
              </a:spcBef>
              <a:spcAft>
                <a:spcPts val="0"/>
              </a:spcAft>
              <a:buClrTx/>
              <a:buSzTx/>
              <a:buFontTx/>
              <a:buNone/>
              <a:tabLst/>
            </a:pPr>
            <a:r>
              <a:rPr lang="en-AU" dirty="0" smtClean="0"/>
              <a:t>Updates</a:t>
            </a:r>
            <a:endParaRPr kumimoji="0" lang="en-AU" sz="1800" b="0" i="0" u="none" strike="noStrike" cap="none" spc="0" normalizeH="0" baseline="0" dirty="0">
              <a:ln>
                <a:noFill/>
              </a:ln>
              <a:solidFill>
                <a:srgbClr val="002569"/>
              </a:solidFill>
              <a:effectLst/>
              <a:uFillTx/>
            </a:endParaRPr>
          </a:p>
        </p:txBody>
      </p:sp>
      <p:cxnSp>
        <p:nvCxnSpPr>
          <p:cNvPr id="10" name="Straight Arrow Connector 9"/>
          <p:cNvCxnSpPr/>
          <p:nvPr/>
        </p:nvCxnSpPr>
        <p:spPr>
          <a:xfrm>
            <a:off x="1676400" y="3446907"/>
            <a:ext cx="416371" cy="0"/>
          </a:xfrm>
          <a:prstGeom prst="straightConnector1">
            <a:avLst/>
          </a:prstGeom>
          <a:noFill/>
          <a:ln w="381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1" name="Rectangle 10"/>
          <p:cNvSpPr/>
          <p:nvPr/>
        </p:nvSpPr>
        <p:spPr>
          <a:xfrm>
            <a:off x="3898899" y="3192907"/>
            <a:ext cx="951135" cy="584773"/>
          </a:xfrm>
          <a:prstGeom prst="rect">
            <a:avLst/>
          </a:prstGeom>
          <a:solidFill>
            <a:srgbClr val="FFFFFF"/>
          </a:solidFill>
          <a:ln w="25400" cap="flat">
            <a:solidFill>
              <a:schemeClr val="tx1">
                <a:lumMod val="20000"/>
                <a:lumOff val="8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3200" b="0" i="0" u="none" strike="noStrike" cap="none" spc="0" normalizeH="0" baseline="0" dirty="0" smtClean="0">
                <a:ln>
                  <a:noFill/>
                </a:ln>
                <a:solidFill>
                  <a:srgbClr val="002569"/>
                </a:solidFill>
                <a:effectLst/>
                <a:uFillTx/>
              </a:rPr>
              <a:t>V0.5</a:t>
            </a:r>
            <a:endParaRPr kumimoji="0" lang="en-AU" sz="3200" b="0" i="0" u="none" strike="noStrike" cap="none" spc="0" normalizeH="0" baseline="0" dirty="0">
              <a:ln>
                <a:noFill/>
              </a:ln>
              <a:solidFill>
                <a:srgbClr val="002569"/>
              </a:solidFill>
              <a:effectLst/>
              <a:uFillTx/>
            </a:endParaRPr>
          </a:p>
        </p:txBody>
      </p:sp>
      <p:sp>
        <p:nvSpPr>
          <p:cNvPr id="12" name="Rectangle 11"/>
          <p:cNvSpPr/>
          <p:nvPr/>
        </p:nvSpPr>
        <p:spPr>
          <a:xfrm>
            <a:off x="5638800" y="3192907"/>
            <a:ext cx="1447800" cy="584773"/>
          </a:xfrm>
          <a:prstGeom prst="rect">
            <a:avLst/>
          </a:prstGeom>
          <a:solidFill>
            <a:srgbClr val="FFFFFF"/>
          </a:solidFill>
          <a:ln w="25400" cap="flat">
            <a:solidFill>
              <a:schemeClr val="tx1">
                <a:lumMod val="20000"/>
                <a:lumOff val="8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sz="3200" dirty="0" smtClean="0"/>
              <a:t>Pre-V1</a:t>
            </a:r>
            <a:endParaRPr kumimoji="0" lang="en-AU" sz="3200" b="0" i="0" u="none" strike="noStrike" cap="none" spc="0" normalizeH="0" baseline="0" dirty="0">
              <a:ln>
                <a:noFill/>
              </a:ln>
              <a:solidFill>
                <a:srgbClr val="002569"/>
              </a:solidFill>
              <a:effectLst/>
              <a:uFillTx/>
            </a:endParaRPr>
          </a:p>
        </p:txBody>
      </p:sp>
      <p:sp>
        <p:nvSpPr>
          <p:cNvPr id="13" name="Rectangle 12"/>
          <p:cNvSpPr/>
          <p:nvPr/>
        </p:nvSpPr>
        <p:spPr>
          <a:xfrm>
            <a:off x="7543800" y="3192907"/>
            <a:ext cx="1447800" cy="584773"/>
          </a:xfrm>
          <a:prstGeom prst="rect">
            <a:avLst/>
          </a:prstGeom>
          <a:solidFill>
            <a:srgbClr val="FFFFFF"/>
          </a:solidFill>
          <a:ln w="25400" cap="flat">
            <a:solidFill>
              <a:schemeClr val="tx1">
                <a:lumMod val="20000"/>
                <a:lumOff val="80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sz="3200" dirty="0" smtClean="0"/>
              <a:t>V1.0</a:t>
            </a:r>
            <a:endParaRPr kumimoji="0" lang="en-AU" sz="3200" b="0" i="0" u="none" strike="noStrike" cap="none" spc="0" normalizeH="0" baseline="0" dirty="0">
              <a:ln>
                <a:noFill/>
              </a:ln>
              <a:solidFill>
                <a:srgbClr val="002569"/>
              </a:solidFill>
              <a:effectLst/>
              <a:uFillTx/>
            </a:endParaRPr>
          </a:p>
        </p:txBody>
      </p:sp>
      <p:sp>
        <p:nvSpPr>
          <p:cNvPr id="14" name="Rectangle 13"/>
          <p:cNvSpPr/>
          <p:nvPr/>
        </p:nvSpPr>
        <p:spPr>
          <a:xfrm>
            <a:off x="152401" y="1219200"/>
            <a:ext cx="1562100" cy="369330"/>
          </a:xfrm>
          <a:prstGeom prst="rect">
            <a:avLst/>
          </a:prstGeom>
          <a:solidFill>
            <a:srgbClr val="FFFFFF"/>
          </a:solidFill>
          <a:ln w="25400" cap="flat">
            <a:solidFill>
              <a:schemeClr val="bg1">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Now</a:t>
            </a:r>
            <a:endParaRPr kumimoji="0" lang="en-AU" sz="1800" b="0" i="0" u="none" strike="noStrike" cap="none" spc="0" normalizeH="0" baseline="0" dirty="0">
              <a:ln>
                <a:noFill/>
              </a:ln>
              <a:solidFill>
                <a:srgbClr val="002569"/>
              </a:solidFill>
              <a:effectLst/>
              <a:uFillTx/>
            </a:endParaRPr>
          </a:p>
        </p:txBody>
      </p:sp>
      <p:sp>
        <p:nvSpPr>
          <p:cNvPr id="15" name="Rectangle 14"/>
          <p:cNvSpPr/>
          <p:nvPr/>
        </p:nvSpPr>
        <p:spPr>
          <a:xfrm>
            <a:off x="1905000" y="1219200"/>
            <a:ext cx="1422400" cy="369330"/>
          </a:xfrm>
          <a:prstGeom prst="rect">
            <a:avLst/>
          </a:prstGeom>
          <a:solidFill>
            <a:srgbClr val="FFFFFF"/>
          </a:solidFill>
          <a:ln w="25400" cap="flat">
            <a:solidFill>
              <a:schemeClr val="bg1">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Late Nov 15</a:t>
            </a:r>
            <a:endParaRPr kumimoji="0" lang="en-AU" sz="1800" b="0" i="0" u="none" strike="noStrike" cap="none" spc="0" normalizeH="0" baseline="0" dirty="0">
              <a:ln>
                <a:noFill/>
              </a:ln>
              <a:solidFill>
                <a:srgbClr val="002569"/>
              </a:solidFill>
              <a:effectLst/>
              <a:uFillTx/>
            </a:endParaRPr>
          </a:p>
        </p:txBody>
      </p:sp>
      <p:sp>
        <p:nvSpPr>
          <p:cNvPr id="16" name="Rectangle 15"/>
          <p:cNvSpPr/>
          <p:nvPr/>
        </p:nvSpPr>
        <p:spPr>
          <a:xfrm>
            <a:off x="3581400" y="1219200"/>
            <a:ext cx="1600200" cy="369330"/>
          </a:xfrm>
          <a:prstGeom prst="rect">
            <a:avLst/>
          </a:prstGeom>
          <a:solidFill>
            <a:srgbClr val="FFFFFF"/>
          </a:solidFill>
          <a:ln w="25400" cap="flat">
            <a:solidFill>
              <a:schemeClr val="bg1">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Late Jan 16</a:t>
            </a:r>
            <a:endParaRPr kumimoji="0" lang="en-AU" sz="1800" b="0" i="0" u="none" strike="noStrike" cap="none" spc="0" normalizeH="0" baseline="0" dirty="0">
              <a:ln>
                <a:noFill/>
              </a:ln>
              <a:solidFill>
                <a:srgbClr val="002569"/>
              </a:solidFill>
              <a:effectLst/>
              <a:uFillTx/>
            </a:endParaRPr>
          </a:p>
        </p:txBody>
      </p:sp>
      <p:sp>
        <p:nvSpPr>
          <p:cNvPr id="17" name="Rectangle 16"/>
          <p:cNvSpPr/>
          <p:nvPr/>
        </p:nvSpPr>
        <p:spPr>
          <a:xfrm>
            <a:off x="5572573" y="1219200"/>
            <a:ext cx="1590227" cy="369330"/>
          </a:xfrm>
          <a:prstGeom prst="rect">
            <a:avLst/>
          </a:prstGeom>
          <a:solidFill>
            <a:srgbClr val="FFFFFF"/>
          </a:solidFill>
          <a:ln w="25400" cap="flat">
            <a:solidFill>
              <a:schemeClr val="bg1">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Mid Feb 16</a:t>
            </a:r>
            <a:endParaRPr kumimoji="0" lang="en-AU" sz="1800" b="0" i="0" u="none" strike="noStrike" cap="none" spc="0" normalizeH="0" baseline="0" dirty="0">
              <a:ln>
                <a:noFill/>
              </a:ln>
              <a:solidFill>
                <a:srgbClr val="002569"/>
              </a:solidFill>
              <a:effectLst/>
              <a:uFillTx/>
            </a:endParaRPr>
          </a:p>
        </p:txBody>
      </p:sp>
      <p:sp>
        <p:nvSpPr>
          <p:cNvPr id="18" name="Rectangle 17"/>
          <p:cNvSpPr/>
          <p:nvPr/>
        </p:nvSpPr>
        <p:spPr>
          <a:xfrm>
            <a:off x="7477573" y="1219200"/>
            <a:ext cx="1590227" cy="369330"/>
          </a:xfrm>
          <a:prstGeom prst="rect">
            <a:avLst/>
          </a:prstGeom>
          <a:solidFill>
            <a:srgbClr val="FFFFFF"/>
          </a:solidFill>
          <a:ln w="25400" cap="flat">
            <a:solidFill>
              <a:schemeClr val="bg1">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28 Feb 16</a:t>
            </a:r>
            <a:endParaRPr kumimoji="0" lang="en-AU" sz="1800" b="0" i="0" u="none" strike="noStrike" cap="none" spc="0" normalizeH="0" baseline="0" dirty="0">
              <a:ln>
                <a:noFill/>
              </a:ln>
              <a:solidFill>
                <a:srgbClr val="002569"/>
              </a:solidFill>
              <a:effectLst/>
              <a:uFillTx/>
            </a:endParaRPr>
          </a:p>
        </p:txBody>
      </p:sp>
      <p:sp>
        <p:nvSpPr>
          <p:cNvPr id="19" name="Down Arrow 18"/>
          <p:cNvSpPr/>
          <p:nvPr/>
        </p:nvSpPr>
        <p:spPr>
          <a:xfrm rot="10800000">
            <a:off x="4233401" y="3993294"/>
            <a:ext cx="304800" cy="3810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20" name="Down Arrow 19"/>
          <p:cNvSpPr/>
          <p:nvPr/>
        </p:nvSpPr>
        <p:spPr>
          <a:xfrm>
            <a:off x="4195301" y="2608994"/>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21" name="TextBox 20"/>
          <p:cNvSpPr txBox="1"/>
          <p:nvPr/>
        </p:nvSpPr>
        <p:spPr>
          <a:xfrm>
            <a:off x="3801601" y="1861065"/>
            <a:ext cx="114572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err="1" smtClean="0"/>
              <a:t>MilestoneChanges</a:t>
            </a:r>
            <a:endParaRPr kumimoji="0" lang="en-AU" sz="1800" b="0" i="0" u="none" strike="noStrike" cap="none" spc="0" normalizeH="0" baseline="0" dirty="0">
              <a:ln>
                <a:noFill/>
              </a:ln>
              <a:solidFill>
                <a:srgbClr val="002569"/>
              </a:solidFill>
              <a:effectLst/>
              <a:uFillTx/>
            </a:endParaRPr>
          </a:p>
        </p:txBody>
      </p:sp>
      <p:sp>
        <p:nvSpPr>
          <p:cNvPr id="22" name="TextBox 21"/>
          <p:cNvSpPr txBox="1"/>
          <p:nvPr/>
        </p:nvSpPr>
        <p:spPr>
          <a:xfrm>
            <a:off x="3657600" y="4451865"/>
            <a:ext cx="142444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Add/Remove</a:t>
            </a:r>
            <a:endParaRPr kumimoji="0" lang="en-AU" sz="1800" b="0" i="0" u="none" strike="noStrike" cap="none" spc="0" normalizeH="0" baseline="0" dirty="0" smtClean="0">
              <a:ln>
                <a:noFill/>
              </a:ln>
              <a:solidFill>
                <a:srgbClr val="002569"/>
              </a:solidFill>
              <a:effectLst/>
              <a:uFillTx/>
            </a:endParaRPr>
          </a:p>
          <a:p>
            <a:pPr marL="0" marR="0" indent="0" algn="ctr" defTabSz="457200" rtl="0" fontAlgn="auto" latinLnBrk="1" hangingPunct="0">
              <a:lnSpc>
                <a:spcPct val="100000"/>
              </a:lnSpc>
              <a:spcBef>
                <a:spcPts val="0"/>
              </a:spcBef>
              <a:spcAft>
                <a:spcPts val="0"/>
              </a:spcAft>
              <a:buClrTx/>
              <a:buSzTx/>
              <a:buFontTx/>
              <a:buNone/>
              <a:tabLst/>
            </a:pPr>
            <a:r>
              <a:rPr lang="en-AU" dirty="0" err="1" smtClean="0"/>
              <a:t>Objectables</a:t>
            </a:r>
            <a:endParaRPr kumimoji="0" lang="en-AU" sz="1800" b="0" i="0" u="none" strike="noStrike" cap="none" spc="0" normalizeH="0" baseline="0" dirty="0">
              <a:ln>
                <a:noFill/>
              </a:ln>
              <a:solidFill>
                <a:srgbClr val="002569"/>
              </a:solidFill>
              <a:effectLst/>
              <a:uFillTx/>
            </a:endParaRPr>
          </a:p>
        </p:txBody>
      </p:sp>
      <p:sp>
        <p:nvSpPr>
          <p:cNvPr id="23" name="TextBox 22"/>
          <p:cNvSpPr txBox="1"/>
          <p:nvPr/>
        </p:nvSpPr>
        <p:spPr>
          <a:xfrm>
            <a:off x="2057400" y="5105400"/>
            <a:ext cx="114572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Plenary</a:t>
            </a:r>
          </a:p>
          <a:p>
            <a:pPr marL="0" marR="0" indent="0" algn="ctr" defTabSz="457200" rtl="0" fontAlgn="auto" latinLnBrk="1" hangingPunct="0">
              <a:lnSpc>
                <a:spcPct val="100000"/>
              </a:lnSpc>
              <a:spcBef>
                <a:spcPts val="0"/>
              </a:spcBef>
              <a:spcAft>
                <a:spcPts val="0"/>
              </a:spcAft>
              <a:buClrTx/>
              <a:buSzTx/>
              <a:buFontTx/>
              <a:buNone/>
              <a:tabLst/>
            </a:pPr>
            <a:r>
              <a:rPr lang="en-AU" dirty="0" smtClean="0"/>
              <a:t>Outcomes</a:t>
            </a:r>
            <a:endParaRPr kumimoji="0" lang="en-AU" sz="1800" b="0" i="0" u="none" strike="noStrike" cap="none" spc="0" normalizeH="0" baseline="0" dirty="0">
              <a:ln>
                <a:noFill/>
              </a:ln>
              <a:solidFill>
                <a:srgbClr val="002569"/>
              </a:solidFill>
              <a:effectLst/>
              <a:uFillTx/>
            </a:endParaRPr>
          </a:p>
        </p:txBody>
      </p:sp>
      <p:cxnSp>
        <p:nvCxnSpPr>
          <p:cNvPr id="24" name="Straight Arrow Connector 23"/>
          <p:cNvCxnSpPr/>
          <p:nvPr/>
        </p:nvCxnSpPr>
        <p:spPr>
          <a:xfrm>
            <a:off x="3264585" y="3496048"/>
            <a:ext cx="416371" cy="0"/>
          </a:xfrm>
          <a:prstGeom prst="straightConnector1">
            <a:avLst/>
          </a:prstGeom>
          <a:noFill/>
          <a:ln w="381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5" name="Straight Arrow Connector 24"/>
          <p:cNvCxnSpPr/>
          <p:nvPr/>
        </p:nvCxnSpPr>
        <p:spPr>
          <a:xfrm>
            <a:off x="4947330" y="3446907"/>
            <a:ext cx="416371" cy="0"/>
          </a:xfrm>
          <a:prstGeom prst="straightConnector1">
            <a:avLst/>
          </a:prstGeom>
          <a:noFill/>
          <a:ln w="381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26" name="Straight Arrow Connector 25"/>
          <p:cNvCxnSpPr/>
          <p:nvPr/>
        </p:nvCxnSpPr>
        <p:spPr>
          <a:xfrm>
            <a:off x="7114729" y="3473965"/>
            <a:ext cx="416371" cy="0"/>
          </a:xfrm>
          <a:prstGeom prst="straightConnector1">
            <a:avLst/>
          </a:prstGeom>
          <a:noFill/>
          <a:ln w="38100" cap="flat">
            <a:solidFill>
              <a:srgbClr val="FF9A00"/>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7" name="TextBox 26"/>
          <p:cNvSpPr txBox="1"/>
          <p:nvPr/>
        </p:nvSpPr>
        <p:spPr>
          <a:xfrm>
            <a:off x="3680956" y="5105400"/>
            <a:ext cx="1348244"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Revise</a:t>
            </a:r>
          </a:p>
          <a:p>
            <a:pPr marL="0" marR="0" indent="0" algn="ctr" defTabSz="457200" rtl="0" fontAlgn="auto" latinLnBrk="1" hangingPunct="0">
              <a:lnSpc>
                <a:spcPct val="100000"/>
              </a:lnSpc>
              <a:spcBef>
                <a:spcPts val="0"/>
              </a:spcBef>
              <a:spcAft>
                <a:spcPts val="0"/>
              </a:spcAft>
              <a:buClrTx/>
              <a:buSzTx/>
              <a:buFontTx/>
              <a:buNone/>
              <a:tabLst/>
            </a:pPr>
            <a:r>
              <a:rPr lang="en-AU" dirty="0" smtClean="0"/>
              <a:t>Rationale</a:t>
            </a:r>
            <a:endParaRPr kumimoji="0" lang="en-AU" sz="1800" b="0" i="0" u="none" strike="noStrike" cap="none" spc="0" normalizeH="0" baseline="0" dirty="0">
              <a:ln>
                <a:noFill/>
              </a:ln>
              <a:solidFill>
                <a:srgbClr val="002569"/>
              </a:solidFill>
              <a:effectLst/>
              <a:uFillTx/>
            </a:endParaRPr>
          </a:p>
        </p:txBody>
      </p:sp>
      <p:sp>
        <p:nvSpPr>
          <p:cNvPr id="28" name="Down Arrow 27"/>
          <p:cNvSpPr/>
          <p:nvPr/>
        </p:nvSpPr>
        <p:spPr>
          <a:xfrm>
            <a:off x="6183535" y="2623065"/>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29" name="TextBox 28"/>
          <p:cNvSpPr txBox="1"/>
          <p:nvPr/>
        </p:nvSpPr>
        <p:spPr>
          <a:xfrm>
            <a:off x="5713636" y="2101335"/>
            <a:ext cx="129676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Refinement</a:t>
            </a:r>
            <a:endParaRPr kumimoji="0" lang="en-AU" sz="1800" b="0" i="0" u="none" strike="noStrike" cap="none" spc="0" normalizeH="0" baseline="0" dirty="0">
              <a:ln>
                <a:noFill/>
              </a:ln>
              <a:solidFill>
                <a:srgbClr val="002569"/>
              </a:solidFill>
              <a:effectLst/>
              <a:uFillTx/>
            </a:endParaRPr>
          </a:p>
        </p:txBody>
      </p:sp>
      <p:sp>
        <p:nvSpPr>
          <p:cNvPr id="30" name="Down Arrow 29"/>
          <p:cNvSpPr/>
          <p:nvPr/>
        </p:nvSpPr>
        <p:spPr>
          <a:xfrm rot="10800000">
            <a:off x="6202586" y="4007364"/>
            <a:ext cx="304800" cy="3810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31" name="TextBox 30"/>
          <p:cNvSpPr txBox="1"/>
          <p:nvPr/>
        </p:nvSpPr>
        <p:spPr>
          <a:xfrm>
            <a:off x="5639485" y="4464565"/>
            <a:ext cx="142444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Validation</a:t>
            </a:r>
            <a:endParaRPr kumimoji="0" lang="en-AU" sz="1800" b="0" i="0" u="none" strike="noStrike" cap="none" spc="0" normalizeH="0" baseline="0" dirty="0">
              <a:ln>
                <a:noFill/>
              </a:ln>
              <a:solidFill>
                <a:srgbClr val="002569"/>
              </a:solidFill>
              <a:effectLst/>
              <a:uFillTx/>
            </a:endParaRPr>
          </a:p>
        </p:txBody>
      </p:sp>
      <p:sp>
        <p:nvSpPr>
          <p:cNvPr id="32" name="Down Arrow 31"/>
          <p:cNvSpPr/>
          <p:nvPr/>
        </p:nvSpPr>
        <p:spPr>
          <a:xfrm>
            <a:off x="8056785" y="2655159"/>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33" name="TextBox 32"/>
          <p:cNvSpPr txBox="1"/>
          <p:nvPr/>
        </p:nvSpPr>
        <p:spPr>
          <a:xfrm>
            <a:off x="7585523" y="2133429"/>
            <a:ext cx="140607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AU" dirty="0" smtClean="0"/>
              <a:t>Concurrence</a:t>
            </a:r>
            <a:endParaRPr kumimoji="0" lang="en-AU" sz="1800" b="0" i="0" u="none" strike="noStrike" cap="none" spc="0" normalizeH="0" baseline="0" dirty="0">
              <a:ln>
                <a:noFill/>
              </a:ln>
              <a:solidFill>
                <a:srgbClr val="002569"/>
              </a:solidFill>
              <a:effectLst/>
              <a:uFillTx/>
            </a:endParaRPr>
          </a:p>
        </p:txBody>
      </p:sp>
      <p:sp>
        <p:nvSpPr>
          <p:cNvPr id="34" name="Rectangle 33"/>
          <p:cNvSpPr/>
          <p:nvPr/>
        </p:nvSpPr>
        <p:spPr>
          <a:xfrm>
            <a:off x="1930400" y="6115736"/>
            <a:ext cx="1422400" cy="646329"/>
          </a:xfrm>
          <a:prstGeom prst="rect">
            <a:avLst/>
          </a:prstGeom>
          <a:solidFill>
            <a:srgbClr val="FFFFFF"/>
          </a:solidFill>
          <a:ln w="25400" cap="flat">
            <a:solidFill>
              <a:schemeClr val="accent2">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chemeClr val="bg1">
                    <a:lumMod val="50000"/>
                  </a:schemeClr>
                </a:solidFill>
                <a:effectLst/>
                <a:uFillTx/>
              </a:rPr>
              <a:t>CEO Team</a:t>
            </a:r>
          </a:p>
          <a:p>
            <a:pPr marL="0" marR="0" indent="0" algn="ctr" defTabSz="457200" rtl="0" fontAlgn="auto" latinLnBrk="1" hangingPunct="0">
              <a:lnSpc>
                <a:spcPct val="100000"/>
              </a:lnSpc>
              <a:spcBef>
                <a:spcPts val="0"/>
              </a:spcBef>
              <a:spcAft>
                <a:spcPts val="0"/>
              </a:spcAft>
              <a:buClrTx/>
              <a:buSzTx/>
              <a:buFontTx/>
              <a:buNone/>
              <a:tabLst/>
            </a:pPr>
            <a:r>
              <a:rPr lang="en-AU" dirty="0" smtClean="0">
                <a:solidFill>
                  <a:schemeClr val="bg1">
                    <a:lumMod val="50000"/>
                  </a:schemeClr>
                </a:solidFill>
              </a:rPr>
              <a:t>Chair Team</a:t>
            </a:r>
            <a:endParaRPr kumimoji="0" lang="en-AU" sz="1800" b="0" i="0" u="none" strike="noStrike" cap="none" spc="0" normalizeH="0" baseline="0" dirty="0">
              <a:ln>
                <a:noFill/>
              </a:ln>
              <a:solidFill>
                <a:schemeClr val="bg1">
                  <a:lumMod val="50000"/>
                </a:schemeClr>
              </a:solidFill>
              <a:effectLst/>
              <a:uFillTx/>
            </a:endParaRPr>
          </a:p>
        </p:txBody>
      </p:sp>
      <p:sp>
        <p:nvSpPr>
          <p:cNvPr id="35" name="Rectangle 34"/>
          <p:cNvSpPr/>
          <p:nvPr/>
        </p:nvSpPr>
        <p:spPr>
          <a:xfrm>
            <a:off x="3505200" y="6127511"/>
            <a:ext cx="1842523" cy="646329"/>
          </a:xfrm>
          <a:prstGeom prst="rect">
            <a:avLst/>
          </a:prstGeom>
          <a:solidFill>
            <a:srgbClr val="FFFFFF"/>
          </a:solidFill>
          <a:ln w="25400" cap="flat">
            <a:solidFill>
              <a:schemeClr val="accent2">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chemeClr val="bg1">
                    <a:lumMod val="50000"/>
                  </a:schemeClr>
                </a:solidFill>
                <a:effectLst/>
                <a:uFillTx/>
              </a:rPr>
              <a:t>WGs/VCs/AHTs</a:t>
            </a:r>
          </a:p>
          <a:p>
            <a:pPr marL="0" marR="0" indent="0" algn="ctr" defTabSz="457200" rtl="0" fontAlgn="auto" latinLnBrk="1" hangingPunct="0">
              <a:lnSpc>
                <a:spcPct val="100000"/>
              </a:lnSpc>
              <a:spcBef>
                <a:spcPts val="0"/>
              </a:spcBef>
              <a:spcAft>
                <a:spcPts val="0"/>
              </a:spcAft>
              <a:buClrTx/>
              <a:buSzTx/>
              <a:buFontTx/>
              <a:buNone/>
              <a:tabLst/>
            </a:pPr>
            <a:r>
              <a:rPr lang="en-AU" dirty="0" smtClean="0">
                <a:solidFill>
                  <a:schemeClr val="bg1">
                    <a:lumMod val="50000"/>
                  </a:schemeClr>
                </a:solidFill>
              </a:rPr>
              <a:t>Stakeholders</a:t>
            </a:r>
            <a:endParaRPr kumimoji="0" lang="en-AU" b="0" i="0" u="none" strike="noStrike" cap="none" spc="0" normalizeH="0" baseline="0" dirty="0" smtClean="0">
              <a:ln>
                <a:noFill/>
              </a:ln>
              <a:solidFill>
                <a:schemeClr val="bg1">
                  <a:lumMod val="50000"/>
                </a:schemeClr>
              </a:solidFill>
              <a:effectLst/>
              <a:uFillTx/>
            </a:endParaRPr>
          </a:p>
        </p:txBody>
      </p:sp>
      <p:sp>
        <p:nvSpPr>
          <p:cNvPr id="36" name="Rectangle 35"/>
          <p:cNvSpPr/>
          <p:nvPr/>
        </p:nvSpPr>
        <p:spPr>
          <a:xfrm>
            <a:off x="5452775" y="5858472"/>
            <a:ext cx="1842523" cy="923328"/>
          </a:xfrm>
          <a:prstGeom prst="rect">
            <a:avLst/>
          </a:prstGeom>
          <a:solidFill>
            <a:srgbClr val="FFFFFF"/>
          </a:solidFill>
          <a:ln w="25400" cap="flat">
            <a:solidFill>
              <a:schemeClr val="accent2">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chemeClr val="bg1">
                    <a:lumMod val="50000"/>
                  </a:schemeClr>
                </a:solidFill>
                <a:effectLst/>
                <a:uFillTx/>
              </a:rPr>
              <a:t>WGs/VCs/AHTs</a:t>
            </a:r>
          </a:p>
          <a:p>
            <a:pPr marL="0" marR="0" indent="0" algn="ctr" defTabSz="457200" rtl="0" fontAlgn="auto" latinLnBrk="1" hangingPunct="0">
              <a:lnSpc>
                <a:spcPct val="100000"/>
              </a:lnSpc>
              <a:spcBef>
                <a:spcPts val="0"/>
              </a:spcBef>
              <a:spcAft>
                <a:spcPts val="0"/>
              </a:spcAft>
              <a:buClrTx/>
              <a:buSzTx/>
              <a:buFontTx/>
              <a:buNone/>
              <a:tabLst/>
            </a:pPr>
            <a:r>
              <a:rPr lang="en-AU" dirty="0" smtClean="0">
                <a:solidFill>
                  <a:schemeClr val="bg1">
                    <a:lumMod val="50000"/>
                  </a:schemeClr>
                </a:solidFill>
              </a:rPr>
              <a:t>CEO Team</a:t>
            </a:r>
          </a:p>
          <a:p>
            <a:pPr marL="0" marR="0" indent="0" algn="ctr" defTabSz="457200" rtl="0" fontAlgn="auto" latinLnBrk="1"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chemeClr val="bg1">
                    <a:lumMod val="50000"/>
                  </a:schemeClr>
                </a:solidFill>
                <a:effectLst/>
                <a:uFillTx/>
              </a:rPr>
              <a:t>SEC</a:t>
            </a:r>
          </a:p>
        </p:txBody>
      </p:sp>
      <p:sp>
        <p:nvSpPr>
          <p:cNvPr id="37" name="Rectangle 36"/>
          <p:cNvSpPr/>
          <p:nvPr/>
        </p:nvSpPr>
        <p:spPr>
          <a:xfrm>
            <a:off x="7384199" y="6250887"/>
            <a:ext cx="1645502" cy="530913"/>
          </a:xfrm>
          <a:prstGeom prst="rect">
            <a:avLst/>
          </a:prstGeom>
          <a:solidFill>
            <a:srgbClr val="FFFFFF"/>
          </a:solidFill>
          <a:ln w="25400" cap="flat">
            <a:solidFill>
              <a:schemeClr val="accent2">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b="0" i="0" u="none" strike="noStrike" cap="none" spc="0" normalizeH="0" baseline="0" dirty="0" smtClean="0">
                <a:ln>
                  <a:noFill/>
                </a:ln>
                <a:solidFill>
                  <a:schemeClr val="bg1">
                    <a:lumMod val="50000"/>
                  </a:schemeClr>
                </a:solidFill>
                <a:effectLst/>
                <a:uFillTx/>
              </a:rPr>
              <a:t>Principals</a:t>
            </a:r>
          </a:p>
          <a:p>
            <a:pPr marL="0" marR="0" indent="0" algn="ctr" defTabSz="457200" rtl="0" fontAlgn="auto" latinLnBrk="1" hangingPunct="0">
              <a:lnSpc>
                <a:spcPct val="100000"/>
              </a:lnSpc>
              <a:spcBef>
                <a:spcPts val="0"/>
              </a:spcBef>
              <a:spcAft>
                <a:spcPts val="0"/>
              </a:spcAft>
              <a:buClrTx/>
              <a:buSzTx/>
              <a:buFontTx/>
              <a:buNone/>
              <a:tabLst/>
            </a:pPr>
            <a:r>
              <a:rPr lang="en-AU" sz="1050" dirty="0" smtClean="0">
                <a:solidFill>
                  <a:schemeClr val="bg1">
                    <a:lumMod val="50000"/>
                  </a:schemeClr>
                </a:solidFill>
              </a:rPr>
              <a:t>(Virtual Endorsement)</a:t>
            </a:r>
            <a:endParaRPr kumimoji="0" lang="en-AU" sz="1050" b="0" i="0" u="none" strike="noStrike" cap="none" spc="0" normalizeH="0" baseline="0" dirty="0" smtClean="0">
              <a:ln>
                <a:noFill/>
              </a:ln>
              <a:solidFill>
                <a:schemeClr val="bg1">
                  <a:lumMod val="50000"/>
                </a:schemeClr>
              </a:solidFill>
              <a:effectLst/>
              <a:uFillTx/>
            </a:endParaRPr>
          </a:p>
        </p:txBody>
      </p:sp>
      <p:sp>
        <p:nvSpPr>
          <p:cNvPr id="38" name="TextBox 37"/>
          <p:cNvSpPr txBox="1"/>
          <p:nvPr/>
        </p:nvSpPr>
        <p:spPr>
          <a:xfrm>
            <a:off x="304800" y="1861065"/>
            <a:ext cx="114572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New </a:t>
            </a:r>
          </a:p>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Initiatives</a:t>
            </a:r>
            <a:endParaRPr kumimoji="0" lang="en-AU" sz="1800" b="0" i="0" u="none" strike="noStrike" cap="none" spc="0" normalizeH="0" baseline="0" dirty="0">
              <a:ln>
                <a:noFill/>
              </a:ln>
              <a:solidFill>
                <a:srgbClr val="002569"/>
              </a:solidFill>
              <a:effectLst/>
              <a:uFillTx/>
            </a:endParaRPr>
          </a:p>
        </p:txBody>
      </p:sp>
      <p:sp>
        <p:nvSpPr>
          <p:cNvPr id="39" name="Down Arrow 38"/>
          <p:cNvSpPr/>
          <p:nvPr/>
        </p:nvSpPr>
        <p:spPr>
          <a:xfrm>
            <a:off x="704849" y="2572265"/>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40" name="Down Arrow 39"/>
          <p:cNvSpPr/>
          <p:nvPr/>
        </p:nvSpPr>
        <p:spPr>
          <a:xfrm rot="10800000">
            <a:off x="704849" y="3955194"/>
            <a:ext cx="342902" cy="457200"/>
          </a:xfrm>
          <a:prstGeom prst="downArrow">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002569"/>
              </a:solidFill>
              <a:effectLst/>
              <a:uFillTx/>
            </a:endParaRPr>
          </a:p>
        </p:txBody>
      </p:sp>
      <p:sp>
        <p:nvSpPr>
          <p:cNvPr id="41" name="TextBox 40"/>
          <p:cNvSpPr txBox="1"/>
          <p:nvPr/>
        </p:nvSpPr>
        <p:spPr>
          <a:xfrm>
            <a:off x="152400" y="4510730"/>
            <a:ext cx="1435101"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Discontinued </a:t>
            </a:r>
            <a:r>
              <a:rPr kumimoji="0" lang="en-AU" sz="1800" b="0" i="0" u="none" strike="noStrike" cap="none" spc="0" normalizeH="0" baseline="0" dirty="0" err="1" smtClean="0">
                <a:ln>
                  <a:noFill/>
                </a:ln>
                <a:solidFill>
                  <a:srgbClr val="002569"/>
                </a:solidFill>
                <a:effectLst/>
                <a:uFillTx/>
              </a:rPr>
              <a:t>Objectables</a:t>
            </a:r>
            <a:endParaRPr kumimoji="0" lang="en-AU" sz="1800" b="0" i="0" u="none" strike="noStrike" cap="none" spc="0" normalizeH="0" baseline="0" dirty="0">
              <a:ln>
                <a:noFill/>
              </a:ln>
              <a:solidFill>
                <a:srgbClr val="002569"/>
              </a:solidFill>
              <a:effectLst/>
              <a:uFillTx/>
            </a:endParaRPr>
          </a:p>
        </p:txBody>
      </p:sp>
      <p:sp>
        <p:nvSpPr>
          <p:cNvPr id="42" name="TextBox 41"/>
          <p:cNvSpPr txBox="1"/>
          <p:nvPr/>
        </p:nvSpPr>
        <p:spPr>
          <a:xfrm>
            <a:off x="177800" y="5193270"/>
            <a:ext cx="143510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0" i="0" u="none" strike="noStrike" cap="none" spc="0" normalizeH="0" baseline="0" dirty="0" smtClean="0">
                <a:ln>
                  <a:noFill/>
                </a:ln>
                <a:solidFill>
                  <a:srgbClr val="002569"/>
                </a:solidFill>
                <a:effectLst/>
                <a:uFillTx/>
              </a:rPr>
              <a:t>Major Slips</a:t>
            </a:r>
            <a:endParaRPr kumimoji="0" lang="en-AU" sz="1800" b="0" i="0" u="none" strike="noStrike" cap="none" spc="0" normalizeH="0" baseline="0" dirty="0">
              <a:ln>
                <a:noFill/>
              </a:ln>
              <a:solidFill>
                <a:srgbClr val="002569"/>
              </a:solidFill>
              <a:effectLst/>
              <a:uFillTx/>
            </a:endParaRPr>
          </a:p>
        </p:txBody>
      </p:sp>
      <p:sp>
        <p:nvSpPr>
          <p:cNvPr id="43" name="Rounded Rectangle 42"/>
          <p:cNvSpPr/>
          <p:nvPr/>
        </p:nvSpPr>
        <p:spPr>
          <a:xfrm>
            <a:off x="6763747" y="4169984"/>
            <a:ext cx="1572071" cy="408620"/>
          </a:xfrm>
          <a:prstGeom prst="roundRect">
            <a:avLst/>
          </a:prstGeom>
          <a:solidFill>
            <a:schemeClr val="accent2"/>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1" i="0" u="none" strike="noStrike" cap="none" spc="0" normalizeH="0" baseline="0" dirty="0" smtClean="0">
                <a:ln>
                  <a:noFill/>
                </a:ln>
                <a:solidFill>
                  <a:schemeClr val="bg1"/>
                </a:solidFill>
                <a:effectLst/>
                <a:uFillTx/>
              </a:rPr>
              <a:t>We are here</a:t>
            </a:r>
            <a:endParaRPr kumimoji="0" lang="en-AU" sz="1800" b="1" i="0" u="none" strike="noStrike" cap="none" spc="0" normalizeH="0" baseline="0" dirty="0">
              <a:ln>
                <a:noFill/>
              </a:ln>
              <a:solidFill>
                <a:schemeClr val="bg1"/>
              </a:solidFill>
              <a:effectLst/>
              <a:uFillTx/>
            </a:endParaRPr>
          </a:p>
        </p:txBody>
      </p:sp>
      <p:cxnSp>
        <p:nvCxnSpPr>
          <p:cNvPr id="45" name="Straight Arrow Connector 44"/>
          <p:cNvCxnSpPr/>
          <p:nvPr/>
        </p:nvCxnSpPr>
        <p:spPr>
          <a:xfrm flipV="1">
            <a:off x="7162800" y="3697929"/>
            <a:ext cx="0" cy="433955"/>
          </a:xfrm>
          <a:prstGeom prst="straightConnector1">
            <a:avLst/>
          </a:prstGeom>
          <a:noFill/>
          <a:ln w="57150" cap="flat">
            <a:solidFill>
              <a:schemeClr val="tx1"/>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46" name="Rounded Rectangle 45"/>
          <p:cNvSpPr/>
          <p:nvPr/>
        </p:nvSpPr>
        <p:spPr>
          <a:xfrm>
            <a:off x="6995910" y="4572000"/>
            <a:ext cx="1572071" cy="715087"/>
          </a:xfrm>
          <a:prstGeom prst="roundRect">
            <a:avLst/>
          </a:prstGeom>
          <a:solidFill>
            <a:schemeClr val="accent2"/>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1800" b="1" i="0" u="none" strike="noStrike" cap="none" spc="0" normalizeH="0" baseline="0" dirty="0" err="1" smtClean="0">
                <a:ln>
                  <a:noFill/>
                </a:ln>
                <a:solidFill>
                  <a:schemeClr val="bg1"/>
                </a:solidFill>
                <a:effectLst/>
                <a:uFillTx/>
              </a:rPr>
              <a:t>Approx</a:t>
            </a:r>
            <a:r>
              <a:rPr kumimoji="0" lang="en-AU" sz="1800" b="1" i="0" u="none" strike="noStrike" cap="none" spc="0" normalizeH="0" dirty="0" smtClean="0">
                <a:ln>
                  <a:noFill/>
                </a:ln>
                <a:solidFill>
                  <a:schemeClr val="bg1"/>
                </a:solidFill>
                <a:effectLst/>
                <a:uFillTx/>
              </a:rPr>
              <a:t> 1</a:t>
            </a:r>
          </a:p>
          <a:p>
            <a:pPr marL="0" marR="0" indent="0" algn="ctr" defTabSz="457200" rtl="0" fontAlgn="auto" latinLnBrk="1" hangingPunct="0">
              <a:lnSpc>
                <a:spcPct val="100000"/>
              </a:lnSpc>
              <a:spcBef>
                <a:spcPts val="0"/>
              </a:spcBef>
              <a:spcAft>
                <a:spcPts val="0"/>
              </a:spcAft>
              <a:buClrTx/>
              <a:buSzTx/>
              <a:buFontTx/>
              <a:buNone/>
              <a:tabLst/>
            </a:pPr>
            <a:r>
              <a:rPr lang="en-AU" b="1" baseline="0" dirty="0" smtClean="0">
                <a:solidFill>
                  <a:schemeClr val="bg1"/>
                </a:solidFill>
              </a:rPr>
              <a:t>Month</a:t>
            </a:r>
            <a:r>
              <a:rPr lang="en-AU" b="1" dirty="0" smtClean="0">
                <a:solidFill>
                  <a:schemeClr val="bg1"/>
                </a:solidFill>
              </a:rPr>
              <a:t> Late</a:t>
            </a:r>
            <a:endParaRPr kumimoji="0" lang="en-AU" sz="1800" b="1"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26232517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447800"/>
            <a:ext cx="5715000" cy="5029200"/>
          </a:xfrm>
        </p:spPr>
        <p:txBody>
          <a:bodyPr/>
          <a:lstStyle/>
          <a:p>
            <a:r>
              <a:rPr lang="en-AU" dirty="0" smtClean="0"/>
              <a:t>Water (WAT) actions shift from study to implementation, following endorsement of the </a:t>
            </a:r>
            <a:r>
              <a:rPr lang="en-AU" i="1" dirty="0" smtClean="0"/>
              <a:t>CEOS Strategy for Water Observations from Space.</a:t>
            </a:r>
          </a:p>
          <a:p>
            <a:r>
              <a:rPr lang="en-AU" dirty="0" smtClean="0"/>
              <a:t>CEOS Chair Initiatives incorporated:</a:t>
            </a:r>
          </a:p>
          <a:p>
            <a:pPr lvl="1"/>
            <a:r>
              <a:rPr lang="en-AU" dirty="0" smtClean="0"/>
              <a:t>NG-1</a:t>
            </a:r>
          </a:p>
          <a:p>
            <a:pPr lvl="1"/>
            <a:r>
              <a:rPr lang="en-AU" dirty="0" smtClean="0"/>
              <a:t>DATA-7</a:t>
            </a:r>
          </a:p>
          <a:p>
            <a:r>
              <a:rPr lang="en-AU" dirty="0" smtClean="0"/>
              <a:t>Climate (CMRS) shifts into second cycle of ECV Inventory, and will focus on new GCOS-IP, Satellite Supplement and Response.</a:t>
            </a:r>
          </a:p>
          <a:p>
            <a:r>
              <a:rPr lang="en-AU" dirty="0" smtClean="0"/>
              <a:t>GEO-DARMA (DIS-15) recognised.</a:t>
            </a:r>
          </a:p>
          <a:p>
            <a:r>
              <a:rPr lang="en-AU" dirty="0" err="1" smtClean="0"/>
              <a:t>WGCapD</a:t>
            </a:r>
            <a:r>
              <a:rPr lang="en-AU" dirty="0" smtClean="0"/>
              <a:t> activities significantly-recast to reflect new strategic objectives.</a:t>
            </a:r>
          </a:p>
          <a:p>
            <a:r>
              <a:rPr lang="en-AU" dirty="0" smtClean="0"/>
              <a:t>CEOS Data Cube (SEO lead) explicitly included.</a:t>
            </a:r>
          </a:p>
          <a:p>
            <a:endParaRPr lang="en-AU" dirty="0" smtClean="0"/>
          </a:p>
          <a:p>
            <a:endParaRPr lang="en-AU" dirty="0"/>
          </a:p>
        </p:txBody>
      </p:sp>
      <p:sp>
        <p:nvSpPr>
          <p:cNvPr id="3" name="Content Placeholder 2"/>
          <p:cNvSpPr>
            <a:spLocks noGrp="1"/>
          </p:cNvSpPr>
          <p:nvPr>
            <p:ph sz="quarter" idx="11"/>
          </p:nvPr>
        </p:nvSpPr>
        <p:spPr/>
        <p:txBody>
          <a:bodyPr/>
          <a:lstStyle/>
          <a:p>
            <a:r>
              <a:rPr lang="en-AU" dirty="0" smtClean="0"/>
              <a:t>Highlights in 2016-2018</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86000"/>
            <a:ext cx="2768655" cy="349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527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47800"/>
            <a:ext cx="4648200" cy="4724400"/>
          </a:xfrm>
        </p:spPr>
        <p:txBody>
          <a:bodyPr/>
          <a:lstStyle/>
          <a:p>
            <a:r>
              <a:rPr lang="en-AU" dirty="0" smtClean="0"/>
              <a:t>Strong support for the next decade of GEO.</a:t>
            </a:r>
          </a:p>
          <a:p>
            <a:r>
              <a:rPr lang="en-AU" dirty="0" smtClean="0"/>
              <a:t>GEO Strategic Plan 2016-2015 endorsed by Ministers.</a:t>
            </a:r>
          </a:p>
          <a:p>
            <a:r>
              <a:rPr lang="en-AU" dirty="0" smtClean="0"/>
              <a:t>New Rules of Procedure adopted, addressing CEOS concerns around Programme Board and ExCom representation.</a:t>
            </a:r>
          </a:p>
          <a:p>
            <a:r>
              <a:rPr lang="en-AU" dirty="0" smtClean="0"/>
              <a:t>GEO 2016 Transitional Work Programme adopted.</a:t>
            </a:r>
          </a:p>
          <a:p>
            <a:pPr lvl="1"/>
            <a:r>
              <a:rPr lang="en-AU" dirty="0" smtClean="0"/>
              <a:t>GD-5: CEOS-lead “space task” included.</a:t>
            </a:r>
          </a:p>
          <a:p>
            <a:r>
              <a:rPr lang="en-AU" dirty="0" smtClean="0"/>
              <a:t>CEOS booth very well attended with significant interest around future data architectures.</a:t>
            </a:r>
            <a:endParaRPr lang="en-AU" dirty="0"/>
          </a:p>
        </p:txBody>
      </p:sp>
      <p:sp>
        <p:nvSpPr>
          <p:cNvPr id="3" name="Content Placeholder 2"/>
          <p:cNvSpPr>
            <a:spLocks noGrp="1"/>
          </p:cNvSpPr>
          <p:nvPr>
            <p:ph sz="quarter" idx="11"/>
          </p:nvPr>
        </p:nvSpPr>
        <p:spPr/>
        <p:txBody>
          <a:bodyPr/>
          <a:lstStyle/>
          <a:p>
            <a:r>
              <a:rPr lang="en-AU" dirty="0" smtClean="0"/>
              <a:t>GEO-XII: Mexico City</a:t>
            </a:r>
            <a:endParaRPr lang="en-AU" dirty="0"/>
          </a:p>
        </p:txBody>
      </p:sp>
      <p:sp>
        <p:nvSpPr>
          <p:cNvPr id="4" name="AutoShape 2" descr="http://www.iisd.ca/geo/12/images/12nov/3K1A6735.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034" y="2412489"/>
            <a:ext cx="4267966" cy="2845311"/>
          </a:xfrm>
          <a:prstGeom prst="rect">
            <a:avLst/>
          </a:prstGeom>
        </p:spPr>
      </p:pic>
    </p:spTree>
    <p:extLst>
      <p:ext uri="{BB962C8B-B14F-4D97-AF65-F5344CB8AC3E}">
        <p14:creationId xmlns:p14="http://schemas.microsoft.com/office/powerpoint/2010/main" val="311673104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
        <p:nvSpPr>
          <p:cNvPr id="4" name="Shape 3"/>
          <p:cNvSpPr/>
          <p:nvPr/>
        </p:nvSpPr>
        <p:spPr>
          <a:xfrm>
            <a:off x="228600" y="1378424"/>
            <a:ext cx="8839200" cy="5170646"/>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indent="-514350" defTabSz="914400">
              <a:spcAft>
                <a:spcPts val="1800"/>
              </a:spcAft>
              <a:buFont typeface="+mj-lt"/>
              <a:buAutoNum type="arabicPeriod"/>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Big focus </a:t>
            </a:r>
            <a:r>
              <a:rPr lang="en-AU" sz="3200" dirty="0">
                <a:solidFill>
                  <a:schemeClr val="tx1"/>
                </a:solidFill>
                <a:latin typeface="Proxima Nova Regular"/>
                <a:ea typeface="Proxima Nova Regular"/>
                <a:cs typeface="Proxima Nova Regular"/>
                <a:sym typeface="Proxima Nova Regular"/>
              </a:rPr>
              <a:t>on </a:t>
            </a:r>
            <a:r>
              <a:rPr lang="en-AU" sz="3200" dirty="0" smtClean="0">
                <a:solidFill>
                  <a:schemeClr val="tx1"/>
                </a:solidFill>
                <a:latin typeface="Proxima Nova Regular"/>
                <a:ea typeface="Proxima Nova Regular"/>
                <a:cs typeface="Proxima Nova Regular"/>
                <a:sym typeface="Proxima Nova Regular"/>
              </a:rPr>
              <a:t>delivering </a:t>
            </a:r>
            <a:r>
              <a:rPr lang="en-AU" sz="3200" b="1" dirty="0" smtClean="0">
                <a:solidFill>
                  <a:schemeClr val="tx1"/>
                </a:solidFill>
                <a:latin typeface="Proxima Nova Regular"/>
                <a:ea typeface="Proxima Nova Regular"/>
                <a:cs typeface="Proxima Nova Regular"/>
                <a:sym typeface="Proxima Nova Regular"/>
              </a:rPr>
              <a:t>impact into big </a:t>
            </a:r>
            <a:r>
              <a:rPr lang="en-AU" sz="3200" b="1" dirty="0">
                <a:solidFill>
                  <a:schemeClr val="tx1"/>
                </a:solidFill>
                <a:latin typeface="Proxima Nova Regular"/>
                <a:ea typeface="Proxima Nova Regular"/>
                <a:cs typeface="Proxima Nova Regular"/>
                <a:sym typeface="Proxima Nova Regular"/>
              </a:rPr>
              <a:t>global and regional agendas</a:t>
            </a:r>
            <a:r>
              <a:rPr lang="en-AU" sz="3200" dirty="0">
                <a:solidFill>
                  <a:schemeClr val="tx1"/>
                </a:solidFill>
                <a:latin typeface="Proxima Nova Regular"/>
                <a:ea typeface="Proxima Nova Regular"/>
                <a:cs typeface="Proxima Nova Regular"/>
                <a:sym typeface="Proxima Nova Regular"/>
              </a:rPr>
              <a:t> – </a:t>
            </a:r>
            <a:r>
              <a:rPr lang="en-AU" sz="3200" dirty="0" smtClean="0">
                <a:solidFill>
                  <a:schemeClr val="tx1"/>
                </a:solidFill>
                <a:latin typeface="Proxima Nova Regular"/>
                <a:ea typeface="Proxima Nova Regular"/>
                <a:cs typeface="Proxima Nova Regular"/>
                <a:sym typeface="Proxima Nova Regular"/>
              </a:rPr>
              <a:t>in particular the Sustainable Development Goals.</a:t>
            </a:r>
          </a:p>
          <a:p>
            <a:pPr marL="900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will we prioritise and coordinate?</a:t>
            </a:r>
          </a:p>
          <a:p>
            <a:pPr marL="514350" lvl="0" indent="-514350" defTabSz="914400">
              <a:spcAft>
                <a:spcPts val="1800"/>
              </a:spcAft>
              <a:buFont typeface="+mj-lt"/>
              <a:buAutoNum type="arabicPeriod"/>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Focus on developing stronger and more explicit </a:t>
            </a:r>
            <a:r>
              <a:rPr lang="en-AU" sz="3200" b="1" dirty="0" smtClean="0">
                <a:solidFill>
                  <a:schemeClr val="tx1"/>
                </a:solidFill>
                <a:latin typeface="Proxima Nova Regular"/>
                <a:ea typeface="Proxima Nova Regular"/>
                <a:cs typeface="Proxima Nova Regular"/>
                <a:sym typeface="Proxima Nova Regular"/>
              </a:rPr>
              <a:t>links with UN institutions </a:t>
            </a:r>
            <a:r>
              <a:rPr lang="en-AU" sz="3200" dirty="0" smtClean="0">
                <a:solidFill>
                  <a:schemeClr val="tx1"/>
                </a:solidFill>
                <a:latin typeface="Proxima Nova Regular"/>
                <a:ea typeface="Proxima Nova Regular"/>
                <a:cs typeface="Proxima Nova Regular"/>
                <a:sym typeface="Proxima Nova Regular"/>
              </a:rPr>
              <a:t>and programmes.</a:t>
            </a:r>
          </a:p>
          <a:p>
            <a:pPr marL="936000" lvl="1" indent="-514350" defTabSz="914400">
              <a:spcAft>
                <a:spcPts val="1800"/>
              </a:spcAft>
              <a:buFont typeface="Arial" panose="020B0604020202020204" pitchFamily="34" charset="0"/>
              <a:buChar char="•"/>
              <a:defRPr>
                <a:solidFill>
                  <a:srgbClr val="000000"/>
                </a:solidFill>
              </a:defRPr>
            </a:pPr>
            <a:r>
              <a:rPr lang="en-AU" sz="2800" dirty="0">
                <a:solidFill>
                  <a:schemeClr val="tx1"/>
                </a:solidFill>
                <a:latin typeface="Proxima Nova Regular"/>
                <a:ea typeface="Proxima Nova Regular"/>
                <a:cs typeface="Proxima Nova Regular"/>
                <a:sym typeface="Proxima Nova Regular"/>
              </a:rPr>
              <a:t>How will </a:t>
            </a:r>
            <a:r>
              <a:rPr lang="en-AU" sz="2800" dirty="0" smtClean="0">
                <a:solidFill>
                  <a:schemeClr val="tx1"/>
                </a:solidFill>
                <a:latin typeface="Proxima Nova Regular"/>
                <a:ea typeface="Proxima Nova Regular"/>
                <a:cs typeface="Proxima Nova Regular"/>
                <a:sym typeface="Proxima Nova Regular"/>
              </a:rPr>
              <a:t>we be engaged in that?</a:t>
            </a:r>
          </a:p>
          <a:p>
            <a:pPr marL="936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Need for direct relations with key agencies?</a:t>
            </a:r>
            <a:endParaRPr lang="en-AU" sz="2800" dirty="0">
              <a:solidFill>
                <a:schemeClr val="tx1"/>
              </a:solidFill>
              <a:latin typeface="Proxima Nova Regular"/>
              <a:ea typeface="Proxima Nova Regular"/>
              <a:cs typeface="Proxima Nova Regular"/>
              <a:sym typeface="Proxima Nova Regular"/>
            </a:endParaRPr>
          </a:p>
        </p:txBody>
      </p:sp>
    </p:spTree>
    <p:extLst>
      <p:ext uri="{BB962C8B-B14F-4D97-AF65-F5344CB8AC3E}">
        <p14:creationId xmlns:p14="http://schemas.microsoft.com/office/powerpoint/2010/main" val="22758074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
          <p:cNvSpPr/>
          <p:nvPr/>
        </p:nvSpPr>
        <p:spPr>
          <a:xfrm>
            <a:off x="304800" y="1295400"/>
            <a:ext cx="8534400" cy="5370701"/>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lvl="0" indent="-514350" defTabSz="914400">
              <a:spcAft>
                <a:spcPts val="1800"/>
              </a:spcAft>
              <a:buFont typeface="+mj-lt"/>
              <a:buAutoNum type="arabicPeriod" startAt="3"/>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Focus on </a:t>
            </a:r>
            <a:r>
              <a:rPr lang="en-AU" sz="3200" b="1" dirty="0" smtClean="0">
                <a:solidFill>
                  <a:schemeClr val="tx1"/>
                </a:solidFill>
                <a:latin typeface="Proxima Nova Regular"/>
                <a:ea typeface="Proxima Nova Regular"/>
                <a:cs typeface="Proxima Nova Regular"/>
                <a:sym typeface="Proxima Nova Regular"/>
              </a:rPr>
              <a:t>mobilizing resources ($) </a:t>
            </a:r>
            <a:r>
              <a:rPr lang="en-AU" sz="3200" dirty="0" smtClean="0">
                <a:solidFill>
                  <a:schemeClr val="tx1"/>
                </a:solidFill>
                <a:latin typeface="Proxima Nova Regular"/>
                <a:ea typeface="Proxima Nova Regular"/>
                <a:cs typeface="Proxima Nova Regular"/>
                <a:sym typeface="Proxima Nova Regular"/>
              </a:rPr>
              <a:t>from ‘outside GEO’. </a:t>
            </a:r>
            <a:r>
              <a:rPr lang="en-AU" sz="3200" dirty="0">
                <a:solidFill>
                  <a:schemeClr val="tx1"/>
                </a:solidFill>
                <a:latin typeface="Proxima Nova Regular"/>
                <a:ea typeface="Proxima Nova Regular"/>
                <a:cs typeface="Proxima Nova Regular"/>
                <a:sym typeface="Proxima Nova Regular"/>
              </a:rPr>
              <a:t>P</a:t>
            </a:r>
            <a:r>
              <a:rPr lang="en-AU" sz="3200" dirty="0" smtClean="0">
                <a:solidFill>
                  <a:schemeClr val="tx1"/>
                </a:solidFill>
                <a:latin typeface="Proxima Nova Regular"/>
                <a:ea typeface="Proxima Nova Regular"/>
                <a:cs typeface="Proxima Nova Regular"/>
                <a:sym typeface="Proxima Nova Regular"/>
              </a:rPr>
              <a:t>rivate sector, development banks, philanthropic organizations.</a:t>
            </a:r>
          </a:p>
          <a:p>
            <a:pPr marL="936000" lvl="1"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can we appropriately harness this to support CEOS Agency activity?</a:t>
            </a:r>
          </a:p>
          <a:p>
            <a:pPr marL="514350" indent="-514350" defTabSz="914400">
              <a:spcAft>
                <a:spcPts val="1800"/>
              </a:spcAft>
              <a:buFont typeface="+mj-lt"/>
              <a:buAutoNum type="arabicPeriod" startAt="3"/>
              <a:defRPr>
                <a:solidFill>
                  <a:srgbClr val="000000"/>
                </a:solidFill>
              </a:defRPr>
            </a:pPr>
            <a:r>
              <a:rPr lang="en-AU" sz="3200" dirty="0">
                <a:solidFill>
                  <a:schemeClr val="tx1"/>
                </a:solidFill>
                <a:latin typeface="Proxima Nova Regular"/>
                <a:ea typeface="Proxima Nova Regular"/>
                <a:cs typeface="Proxima Nova Regular"/>
                <a:sym typeface="Proxima Nova Regular"/>
              </a:rPr>
              <a:t>Emphasis on </a:t>
            </a:r>
            <a:r>
              <a:rPr lang="en-AU" sz="3200" b="1" dirty="0" smtClean="0">
                <a:solidFill>
                  <a:schemeClr val="tx1"/>
                </a:solidFill>
                <a:latin typeface="Proxima Nova Regular"/>
                <a:ea typeface="Proxima Nova Regular"/>
                <a:cs typeface="Proxima Nova Regular"/>
                <a:sym typeface="Proxima Nova Regular"/>
              </a:rPr>
              <a:t>defining and </a:t>
            </a:r>
            <a:r>
              <a:rPr lang="en-AU" sz="3200" b="1" dirty="0">
                <a:solidFill>
                  <a:schemeClr val="tx1"/>
                </a:solidFill>
                <a:latin typeface="Proxima Nova Regular"/>
                <a:ea typeface="Proxima Nova Regular"/>
                <a:cs typeface="Proxima Nova Regular"/>
                <a:sym typeface="Proxima Nova Regular"/>
              </a:rPr>
              <a:t>prioritizing </a:t>
            </a:r>
            <a:r>
              <a:rPr lang="en-AU" sz="3200" b="1" dirty="0" smtClean="0">
                <a:solidFill>
                  <a:schemeClr val="tx1"/>
                </a:solidFill>
                <a:latin typeface="Proxima Nova Regular"/>
                <a:ea typeface="Proxima Nova Regular"/>
                <a:cs typeface="Proxima Nova Regular"/>
                <a:sym typeface="Proxima Nova Regular"/>
              </a:rPr>
              <a:t>requirements by SBA</a:t>
            </a:r>
            <a:r>
              <a:rPr lang="en-AU" sz="3200" dirty="0" smtClean="0">
                <a:solidFill>
                  <a:schemeClr val="tx1"/>
                </a:solidFill>
                <a:latin typeface="Proxima Nova Regular"/>
                <a:ea typeface="Proxima Nova Regular"/>
                <a:cs typeface="Proxima Nova Regular"/>
                <a:sym typeface="Proxima Nova Regular"/>
              </a:rPr>
              <a:t>.  </a:t>
            </a:r>
            <a:r>
              <a:rPr lang="en-AU" sz="3200" dirty="0">
                <a:solidFill>
                  <a:schemeClr val="tx1"/>
                </a:solidFill>
                <a:latin typeface="Proxima Nova Regular"/>
                <a:ea typeface="Proxima Nova Regular"/>
                <a:cs typeface="Proxima Nova Regular"/>
                <a:sym typeface="Proxima Nova Regular"/>
              </a:rPr>
              <a:t>Deeper </a:t>
            </a:r>
            <a:r>
              <a:rPr lang="en-AU" sz="3200" u="sng" dirty="0" smtClean="0">
                <a:solidFill>
                  <a:schemeClr val="tx1"/>
                </a:solidFill>
                <a:latin typeface="Proxima Nova Regular"/>
                <a:ea typeface="Proxima Nova Regular"/>
                <a:cs typeface="Proxima Nova Regular"/>
                <a:sym typeface="Proxima Nova Regular"/>
              </a:rPr>
              <a:t>end</a:t>
            </a:r>
            <a:r>
              <a:rPr lang="en-AU" sz="3200" dirty="0" smtClean="0">
                <a:solidFill>
                  <a:schemeClr val="tx1"/>
                </a:solidFill>
                <a:latin typeface="Proxima Nova Regular"/>
                <a:ea typeface="Proxima Nova Regular"/>
                <a:cs typeface="Proxima Nova Regular"/>
                <a:sym typeface="Proxima Nova Regular"/>
              </a:rPr>
              <a:t>-user </a:t>
            </a:r>
            <a:r>
              <a:rPr lang="en-AU" sz="3200" dirty="0">
                <a:solidFill>
                  <a:schemeClr val="tx1"/>
                </a:solidFill>
                <a:latin typeface="Proxima Nova Regular"/>
                <a:ea typeface="Proxima Nova Regular"/>
                <a:cs typeface="Proxima Nova Regular"/>
                <a:sym typeface="Proxima Nova Regular"/>
              </a:rPr>
              <a:t>engagement – hopefully fewer ‘wish lists</a:t>
            </a:r>
            <a:r>
              <a:rPr lang="en-AU" sz="3200" dirty="0" smtClean="0">
                <a:solidFill>
                  <a:schemeClr val="tx1"/>
                </a:solidFill>
                <a:latin typeface="Proxima Nova Regular"/>
                <a:ea typeface="Proxima Nova Regular"/>
                <a:cs typeface="Proxima Nova Regular"/>
                <a:sym typeface="Proxima Nova Regular"/>
              </a:rPr>
              <a:t>’.</a:t>
            </a:r>
          </a:p>
          <a:p>
            <a:pPr marL="936000" lvl="1" indent="-514350" defTabSz="914400">
              <a:spcAft>
                <a:spcPts val="1800"/>
              </a:spcAft>
              <a:buFont typeface="Arial" panose="020B0604020202020204" pitchFamily="34" charset="0"/>
              <a:buChar char="•"/>
              <a:defRPr>
                <a:solidFill>
                  <a:srgbClr val="000000"/>
                </a:solidFill>
              </a:defRPr>
            </a:pPr>
            <a:r>
              <a:rPr lang="en-AU" sz="2800" dirty="0">
                <a:solidFill>
                  <a:schemeClr val="tx1"/>
                </a:solidFill>
                <a:latin typeface="Proxima Nova Regular"/>
                <a:ea typeface="Proxima Nova Regular"/>
                <a:cs typeface="Proxima Nova Regular"/>
                <a:sym typeface="Proxima Nova Regular"/>
              </a:rPr>
              <a:t>How can we </a:t>
            </a:r>
            <a:r>
              <a:rPr lang="en-AU" sz="2800" dirty="0" smtClean="0">
                <a:solidFill>
                  <a:schemeClr val="tx1"/>
                </a:solidFill>
                <a:latin typeface="Proxima Nova Regular"/>
                <a:ea typeface="Proxima Nova Regular"/>
                <a:cs typeface="Proxima Nova Regular"/>
                <a:sym typeface="Proxima Nova Regular"/>
              </a:rPr>
              <a:t>step up once this occurs, and avoid ‘requirements ping pong</a:t>
            </a:r>
            <a:r>
              <a:rPr lang="en-AU" sz="2800" dirty="0" smtClean="0">
                <a:solidFill>
                  <a:schemeClr val="tx1"/>
                </a:solidFill>
                <a:latin typeface="Proxima Nova Regular"/>
                <a:ea typeface="Proxima Nova Regular"/>
                <a:cs typeface="Proxima Nova Regular"/>
                <a:sym typeface="Proxima Nova Regular"/>
              </a:rPr>
              <a:t>’?</a:t>
            </a:r>
            <a:endParaRPr lang="en-AU" sz="2800" dirty="0">
              <a:solidFill>
                <a:schemeClr val="tx1"/>
              </a:solidFill>
              <a:latin typeface="Proxima Nova Regular"/>
              <a:ea typeface="Proxima Nova Regular"/>
              <a:cs typeface="Proxima Nova Regular"/>
              <a:sym typeface="Proxima Nova Regular"/>
            </a:endParaRPr>
          </a:p>
        </p:txBody>
      </p:sp>
      <p:sp>
        <p:nvSpPr>
          <p:cNvPr id="5"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Tree>
    <p:extLst>
      <p:ext uri="{BB962C8B-B14F-4D97-AF65-F5344CB8AC3E}">
        <p14:creationId xmlns:p14="http://schemas.microsoft.com/office/powerpoint/2010/main" val="3779409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3"/>
          <p:cNvSpPr/>
          <p:nvPr/>
        </p:nvSpPr>
        <p:spPr>
          <a:xfrm>
            <a:off x="228600" y="1429464"/>
            <a:ext cx="8686800" cy="5047536"/>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wrap="square" lIns="0" tIns="0" rIns="0" bIns="0">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514350" lvl="0" indent="-514350" defTabSz="914400">
              <a:spcAft>
                <a:spcPts val="1800"/>
              </a:spcAft>
              <a:buFont typeface="+mj-lt"/>
              <a:buAutoNum type="arabicPeriod" startAt="5"/>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Strong focus on </a:t>
            </a:r>
            <a:r>
              <a:rPr lang="en-AU" sz="3200" b="1" dirty="0" smtClean="0">
                <a:solidFill>
                  <a:schemeClr val="tx1"/>
                </a:solidFill>
                <a:latin typeface="Proxima Nova Regular"/>
                <a:ea typeface="Proxima Nova Regular"/>
                <a:cs typeface="Proxima Nova Regular"/>
                <a:sym typeface="Proxima Nova Regular"/>
              </a:rPr>
              <a:t>in-situ coordination </a:t>
            </a:r>
            <a:r>
              <a:rPr lang="en-AU" sz="3200" dirty="0" smtClean="0">
                <a:solidFill>
                  <a:schemeClr val="tx1"/>
                </a:solidFill>
                <a:latin typeface="Proxima Nova Regular"/>
                <a:ea typeface="Proxima Nova Regular"/>
                <a:cs typeface="Proxima Nova Regular"/>
                <a:sym typeface="Proxima Nova Regular"/>
              </a:rPr>
              <a:t>and space/in-situ integration.</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can we use this to help </a:t>
            </a:r>
            <a:r>
              <a:rPr lang="en-AU" sz="2800" u="sng" dirty="0" smtClean="0">
                <a:solidFill>
                  <a:schemeClr val="tx1"/>
                </a:solidFill>
                <a:latin typeface="Proxima Nova Regular"/>
                <a:ea typeface="Proxima Nova Regular"/>
                <a:cs typeface="Proxima Nova Regular"/>
                <a:sym typeface="Proxima Nova Regular"/>
              </a:rPr>
              <a:t>us</a:t>
            </a:r>
            <a:r>
              <a:rPr lang="en-AU" sz="2800" dirty="0" smtClean="0">
                <a:solidFill>
                  <a:schemeClr val="tx1"/>
                </a:solidFill>
                <a:latin typeface="Proxima Nova Regular"/>
                <a:ea typeface="Proxima Nova Regular"/>
                <a:cs typeface="Proxima Nova Regular"/>
                <a:sym typeface="Proxima Nova Regular"/>
              </a:rPr>
              <a:t>?</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How do we ensure this is not read to imply ‘less’ focus on space data …</a:t>
            </a:r>
          </a:p>
          <a:p>
            <a:pPr marL="514350" lvl="0" indent="-514350" defTabSz="914400">
              <a:spcAft>
                <a:spcPts val="1800"/>
              </a:spcAft>
              <a:buFont typeface="+mj-lt"/>
              <a:buAutoNum type="arabicPeriod" startAt="6"/>
              <a:defRPr>
                <a:solidFill>
                  <a:srgbClr val="000000"/>
                </a:solidFill>
              </a:defRPr>
            </a:pPr>
            <a:r>
              <a:rPr lang="en-AU" sz="3200" dirty="0" smtClean="0">
                <a:solidFill>
                  <a:schemeClr val="tx1"/>
                </a:solidFill>
                <a:latin typeface="Proxima Nova Regular"/>
                <a:ea typeface="Proxima Nova Regular"/>
                <a:cs typeface="Proxima Nova Regular"/>
                <a:sym typeface="Proxima Nova Regular"/>
              </a:rPr>
              <a:t>POs</a:t>
            </a:r>
            <a:r>
              <a:rPr lang="en-AU" sz="3200" b="1" dirty="0" smtClean="0">
                <a:solidFill>
                  <a:schemeClr val="tx1"/>
                </a:solidFill>
                <a:latin typeface="Proxima Nova Regular"/>
                <a:ea typeface="Proxima Nova Regular"/>
                <a:cs typeface="Proxima Nova Regular"/>
                <a:sym typeface="Proxima Nova Regular"/>
              </a:rPr>
              <a:t> </a:t>
            </a:r>
            <a:r>
              <a:rPr lang="en-AU" sz="3200" b="1" dirty="0">
                <a:solidFill>
                  <a:schemeClr val="tx1"/>
                </a:solidFill>
                <a:latin typeface="Proxima Nova Regular"/>
                <a:ea typeface="Proxima Nova Regular"/>
                <a:cs typeface="Proxima Nova Regular"/>
                <a:sym typeface="Proxima Nova Regular"/>
              </a:rPr>
              <a:t>in top-level governance </a:t>
            </a:r>
            <a:r>
              <a:rPr lang="en-AU" sz="3200" dirty="0" smtClean="0">
                <a:solidFill>
                  <a:schemeClr val="tx1"/>
                </a:solidFill>
                <a:latin typeface="Proxima Nova Regular"/>
                <a:ea typeface="Proxima Nova Regular"/>
                <a:cs typeface="Proxima Nova Regular"/>
                <a:sym typeface="Proxima Nova Regular"/>
              </a:rPr>
              <a:t>– observers </a:t>
            </a:r>
            <a:r>
              <a:rPr lang="en-AU" sz="3200" dirty="0">
                <a:solidFill>
                  <a:schemeClr val="tx1"/>
                </a:solidFill>
                <a:latin typeface="Proxima Nova Regular"/>
                <a:ea typeface="Proxima Nova Regular"/>
                <a:cs typeface="Proxima Nova Regular"/>
                <a:sym typeface="Proxima Nova Regular"/>
              </a:rPr>
              <a:t>on </a:t>
            </a:r>
            <a:r>
              <a:rPr lang="en-AU" sz="3200" dirty="0" err="1" smtClean="0">
                <a:solidFill>
                  <a:schemeClr val="tx1"/>
                </a:solidFill>
                <a:latin typeface="Proxima Nova Regular"/>
                <a:ea typeface="Proxima Nova Regular"/>
                <a:cs typeface="Proxima Nova Regular"/>
                <a:sym typeface="Proxima Nova Regular"/>
              </a:rPr>
              <a:t>ExCom</a:t>
            </a:r>
            <a:r>
              <a:rPr lang="en-AU" sz="3200" dirty="0" smtClean="0">
                <a:solidFill>
                  <a:schemeClr val="tx1"/>
                </a:solidFill>
                <a:latin typeface="Proxima Nova Regular"/>
                <a:ea typeface="Proxima Nova Regular"/>
                <a:cs typeface="Proxima Nova Regular"/>
                <a:sym typeface="Proxima Nova Regular"/>
              </a:rPr>
              <a:t>, key Programme Board role.</a:t>
            </a:r>
          </a:p>
          <a:p>
            <a:pPr marL="936000" lvl="0" indent="-514350" defTabSz="914400">
              <a:spcAft>
                <a:spcPts val="1800"/>
              </a:spcAft>
              <a:buFont typeface="Arial" panose="020B0604020202020204" pitchFamily="34" charset="0"/>
              <a:buChar char="•"/>
              <a:defRPr>
                <a:solidFill>
                  <a:srgbClr val="000000"/>
                </a:solidFill>
              </a:defRPr>
            </a:pPr>
            <a:r>
              <a:rPr lang="en-AU" sz="2800" dirty="0" smtClean="0">
                <a:solidFill>
                  <a:schemeClr val="tx1"/>
                </a:solidFill>
                <a:latin typeface="Proxima Nova Regular"/>
                <a:ea typeface="Proxima Nova Regular"/>
                <a:cs typeface="Proxima Nova Regular"/>
                <a:sym typeface="Proxima Nova Regular"/>
              </a:rPr>
              <a:t>We may well get what we wanted.  Now to deliver and use it effectively </a:t>
            </a:r>
            <a:r>
              <a:rPr lang="en-AU" sz="2800" dirty="0" smtClean="0">
                <a:solidFill>
                  <a:schemeClr val="tx1"/>
                </a:solidFill>
                <a:latin typeface="Proxima Nova Regular"/>
                <a:ea typeface="Proxima Nova Regular"/>
                <a:cs typeface="Proxima Nova Regular"/>
                <a:sym typeface="Proxima Nova Regular"/>
              </a:rPr>
              <a:t>…</a:t>
            </a:r>
            <a:endParaRPr lang="en-AU" sz="2800" dirty="0">
              <a:solidFill>
                <a:schemeClr val="tx1"/>
              </a:solidFill>
              <a:latin typeface="Proxima Nova Regular"/>
              <a:ea typeface="Proxima Nova Regular"/>
              <a:cs typeface="Proxima Nova Regular"/>
              <a:sym typeface="Proxima Nova Regular"/>
            </a:endParaRPr>
          </a:p>
        </p:txBody>
      </p:sp>
      <p:sp>
        <p:nvSpPr>
          <p:cNvPr id="6" name="Content Placeholder 2"/>
          <p:cNvSpPr>
            <a:spLocks noGrp="1"/>
          </p:cNvSpPr>
          <p:nvPr>
            <p:ph sz="quarter" idx="11"/>
          </p:nvPr>
        </p:nvSpPr>
        <p:spPr>
          <a:xfrm>
            <a:off x="2057400" y="381000"/>
            <a:ext cx="4953000" cy="533400"/>
          </a:xfrm>
        </p:spPr>
        <p:txBody>
          <a:bodyPr/>
          <a:lstStyle/>
          <a:p>
            <a:r>
              <a:rPr lang="en-AU" dirty="0" smtClean="0"/>
              <a:t>What will be different?</a:t>
            </a:r>
            <a:endParaRPr lang="en-AU" dirty="0"/>
          </a:p>
        </p:txBody>
      </p:sp>
    </p:spTree>
    <p:extLst>
      <p:ext uri="{BB962C8B-B14F-4D97-AF65-F5344CB8AC3E}">
        <p14:creationId xmlns:p14="http://schemas.microsoft.com/office/powerpoint/2010/main" val="33822804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3073" y="3613622"/>
            <a:ext cx="4863727" cy="3244378"/>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43000"/>
            <a:ext cx="4572000" cy="3048000"/>
          </a:xfrm>
          <a:prstGeom prst="rect">
            <a:avLst/>
          </a:prstGeom>
        </p:spPr>
      </p:pic>
      <p:sp>
        <p:nvSpPr>
          <p:cNvPr id="8" name="Content Placeholder 2"/>
          <p:cNvSpPr>
            <a:spLocks noGrp="1"/>
          </p:cNvSpPr>
          <p:nvPr>
            <p:ph sz="quarter" idx="11"/>
          </p:nvPr>
        </p:nvSpPr>
        <p:spPr>
          <a:xfrm>
            <a:off x="1905000" y="304800"/>
            <a:ext cx="4953000" cy="533400"/>
          </a:xfrm>
        </p:spPr>
        <p:txBody>
          <a:bodyPr/>
          <a:lstStyle/>
          <a:p>
            <a:r>
              <a:rPr lang="en-AU" dirty="0" smtClean="0"/>
              <a:t>The 29</a:t>
            </a:r>
            <a:r>
              <a:rPr lang="en-AU" baseline="30000" dirty="0" smtClean="0"/>
              <a:t>th</a:t>
            </a:r>
            <a:r>
              <a:rPr lang="en-AU" dirty="0" smtClean="0"/>
              <a:t> CEOS Plenary</a:t>
            </a:r>
            <a:endParaRPr lang="en-AU" dirty="0"/>
          </a:p>
        </p:txBody>
      </p:sp>
    </p:spTree>
    <p:extLst>
      <p:ext uri="{BB962C8B-B14F-4D97-AF65-F5344CB8AC3E}">
        <p14:creationId xmlns:p14="http://schemas.microsoft.com/office/powerpoint/2010/main" val="3150496584"/>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8600" y="1371600"/>
            <a:ext cx="8382000" cy="4724400"/>
          </a:xfrm>
        </p:spPr>
        <p:txBody>
          <a:bodyPr/>
          <a:lstStyle/>
          <a:p>
            <a:r>
              <a:rPr lang="en-AU" dirty="0" smtClean="0"/>
              <a:t>New entity with the role of developing and monitoring delivery of the 3-year GEO Work Programme.</a:t>
            </a:r>
          </a:p>
          <a:p>
            <a:r>
              <a:rPr lang="en-AU" dirty="0" smtClean="0"/>
              <a:t>Intended to place some ‘rigour’ into what becomes a “GEO initiative” while:</a:t>
            </a:r>
          </a:p>
          <a:p>
            <a:pPr lvl="1"/>
            <a:r>
              <a:rPr lang="en-AU" dirty="0" smtClean="0"/>
              <a:t>Respecting the ‘best efforts’ and ‘voluntary’ nature of GEO</a:t>
            </a:r>
          </a:p>
          <a:p>
            <a:pPr lvl="1"/>
            <a:r>
              <a:rPr lang="en-AU" dirty="0" smtClean="0"/>
              <a:t>Providing mentoring, advice and support</a:t>
            </a:r>
          </a:p>
          <a:p>
            <a:pPr lvl="1"/>
            <a:r>
              <a:rPr lang="en-AU" dirty="0" smtClean="0"/>
              <a:t>Helping connect participants and initiatives</a:t>
            </a:r>
          </a:p>
          <a:p>
            <a:r>
              <a:rPr lang="en-AU" dirty="0" smtClean="0"/>
              <a:t>CEOS represented by:</a:t>
            </a:r>
          </a:p>
          <a:p>
            <a:pPr lvl="1"/>
            <a:r>
              <a:rPr lang="en-AU" dirty="0" smtClean="0"/>
              <a:t>SIT Chair (S. Briggs) [Principal]</a:t>
            </a:r>
          </a:p>
          <a:p>
            <a:pPr lvl="1"/>
            <a:r>
              <a:rPr lang="en-AU" dirty="0" smtClean="0"/>
              <a:t>SIT Chair Team (I. </a:t>
            </a:r>
            <a:r>
              <a:rPr lang="en-AU" dirty="0" err="1" smtClean="0"/>
              <a:t>Petiteville</a:t>
            </a:r>
            <a:r>
              <a:rPr lang="en-AU" dirty="0" smtClean="0"/>
              <a:t>) and CEO (</a:t>
            </a:r>
            <a:r>
              <a:rPr lang="en-AU" dirty="0" err="1" smtClean="0"/>
              <a:t>J.Ross</a:t>
            </a:r>
            <a:r>
              <a:rPr lang="en-AU" dirty="0" smtClean="0"/>
              <a:t>) [Alternates]</a:t>
            </a:r>
          </a:p>
          <a:p>
            <a:r>
              <a:rPr lang="en-AU" dirty="0" smtClean="0"/>
              <a:t>First meeting in Geneva early February.  5 task-teams established with goals including:</a:t>
            </a:r>
          </a:p>
          <a:p>
            <a:pPr lvl="1"/>
            <a:r>
              <a:rPr lang="en-AU" dirty="0" smtClean="0"/>
              <a:t>Review of goals and targets</a:t>
            </a:r>
          </a:p>
          <a:p>
            <a:pPr lvl="1"/>
            <a:r>
              <a:rPr lang="en-AU" dirty="0" smtClean="0"/>
              <a:t>Review of foundational tasks</a:t>
            </a:r>
          </a:p>
          <a:p>
            <a:pPr lvl="1"/>
            <a:r>
              <a:rPr lang="en-AU" dirty="0" smtClean="0"/>
              <a:t>Review of candidate GEO initiatives/flagships</a:t>
            </a:r>
          </a:p>
        </p:txBody>
      </p:sp>
      <p:sp>
        <p:nvSpPr>
          <p:cNvPr id="3" name="Content Placeholder 2"/>
          <p:cNvSpPr>
            <a:spLocks noGrp="1"/>
          </p:cNvSpPr>
          <p:nvPr>
            <p:ph sz="quarter" idx="11"/>
          </p:nvPr>
        </p:nvSpPr>
        <p:spPr/>
        <p:txBody>
          <a:bodyPr/>
          <a:lstStyle/>
          <a:p>
            <a:r>
              <a:rPr lang="en-AU" dirty="0" smtClean="0"/>
              <a:t>GEO Programme Board</a:t>
            </a:r>
            <a:endParaRPr lang="en-AU" dirty="0"/>
          </a:p>
        </p:txBody>
      </p:sp>
    </p:spTree>
    <p:extLst>
      <p:ext uri="{BB962C8B-B14F-4D97-AF65-F5344CB8AC3E}">
        <p14:creationId xmlns:p14="http://schemas.microsoft.com/office/powerpoint/2010/main" val="22338540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33400" y="1447800"/>
            <a:ext cx="8153400" cy="4724400"/>
          </a:xfrm>
        </p:spPr>
        <p:txBody>
          <a:bodyPr/>
          <a:lstStyle/>
          <a:p>
            <a:r>
              <a:rPr lang="en-AU" dirty="0" smtClean="0"/>
              <a:t>Historically, only member nations have participated in ExCom.</a:t>
            </a:r>
          </a:p>
          <a:p>
            <a:r>
              <a:rPr lang="en-AU" dirty="0" smtClean="0"/>
              <a:t>New GEO Strategic Plan recognises important role of Participating Organizations (like CEOS) in governance and leadership.</a:t>
            </a:r>
          </a:p>
          <a:p>
            <a:r>
              <a:rPr lang="en-AU" dirty="0" smtClean="0"/>
              <a:t>Three POs now invited to sit as Observers on ExCom.</a:t>
            </a:r>
          </a:p>
          <a:p>
            <a:r>
              <a:rPr lang="en-AU" dirty="0" smtClean="0"/>
              <a:t>POs elected from PO’s represented on Programme Board.</a:t>
            </a:r>
          </a:p>
          <a:p>
            <a:r>
              <a:rPr lang="en-AU" dirty="0" smtClean="0"/>
              <a:t>Initial 1-year terms for:</a:t>
            </a:r>
          </a:p>
          <a:p>
            <a:pPr lvl="1"/>
            <a:r>
              <a:rPr lang="en-AU" dirty="0" smtClean="0"/>
              <a:t>CEOS</a:t>
            </a:r>
          </a:p>
          <a:p>
            <a:pPr lvl="1"/>
            <a:r>
              <a:rPr lang="en-AU" dirty="0" smtClean="0"/>
              <a:t>GOOS</a:t>
            </a:r>
          </a:p>
          <a:p>
            <a:pPr lvl="1"/>
            <a:r>
              <a:rPr lang="en-AU" dirty="0" smtClean="0"/>
              <a:t>WMO</a:t>
            </a:r>
          </a:p>
          <a:p>
            <a:r>
              <a:rPr lang="en-AU" dirty="0" smtClean="0"/>
              <a:t>CEOS represented by SIT Chair, Stephen Briggs.</a:t>
            </a:r>
          </a:p>
          <a:p>
            <a:r>
              <a:rPr lang="en-AU" dirty="0" smtClean="0"/>
              <a:t>First ExCom meeting with CEOS rep discussed topics including:</a:t>
            </a:r>
          </a:p>
          <a:p>
            <a:pPr lvl="1"/>
            <a:r>
              <a:rPr lang="en-AU" dirty="0" smtClean="0"/>
              <a:t>Engagement Strategy</a:t>
            </a:r>
          </a:p>
          <a:p>
            <a:pPr lvl="1"/>
            <a:r>
              <a:rPr lang="en-AU" dirty="0" smtClean="0"/>
              <a:t>Private Sector Strategy</a:t>
            </a:r>
          </a:p>
          <a:p>
            <a:pPr lvl="1"/>
            <a:endParaRPr lang="en-AU" dirty="0"/>
          </a:p>
        </p:txBody>
      </p:sp>
      <p:sp>
        <p:nvSpPr>
          <p:cNvPr id="3" name="Content Placeholder 2"/>
          <p:cNvSpPr>
            <a:spLocks noGrp="1"/>
          </p:cNvSpPr>
          <p:nvPr>
            <p:ph sz="quarter" idx="11"/>
          </p:nvPr>
        </p:nvSpPr>
        <p:spPr/>
        <p:txBody>
          <a:bodyPr/>
          <a:lstStyle/>
          <a:p>
            <a:r>
              <a:rPr lang="en-AU" dirty="0" smtClean="0"/>
              <a:t>GEO ExCom</a:t>
            </a:r>
            <a:endParaRPr lang="en-AU" dirty="0"/>
          </a:p>
        </p:txBody>
      </p:sp>
    </p:spTree>
    <p:extLst>
      <p:ext uri="{BB962C8B-B14F-4D97-AF65-F5344CB8AC3E}">
        <p14:creationId xmlns:p14="http://schemas.microsoft.com/office/powerpoint/2010/main" val="3202979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2057400" y="228600"/>
            <a:ext cx="4953000" cy="533400"/>
          </a:xfrm>
        </p:spPr>
        <p:txBody>
          <a:bodyPr/>
          <a:lstStyle/>
          <a:p>
            <a:r>
              <a:rPr lang="en-AU" dirty="0" smtClean="0"/>
              <a:t>Annual CEOS-GEO Coordination Meeting</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2797606080"/>
              </p:ext>
            </p:extLst>
          </p:nvPr>
        </p:nvGraphicFramePr>
        <p:xfrm>
          <a:off x="457200" y="1603248"/>
          <a:ext cx="8153401" cy="4416552"/>
        </p:xfrm>
        <a:graphic>
          <a:graphicData uri="http://schemas.openxmlformats.org/drawingml/2006/table">
            <a:tbl>
              <a:tblPr firstRow="1" firstCol="1" bandRow="1">
                <a:tableStyleId>{5940675A-B579-460E-94D1-54222C63F5DA}</a:tableStyleId>
              </a:tblPr>
              <a:tblGrid>
                <a:gridCol w="428153"/>
                <a:gridCol w="5655516"/>
                <a:gridCol w="2069732"/>
              </a:tblGrid>
              <a:tr h="4267200">
                <a:tc>
                  <a:txBody>
                    <a:bodyPr/>
                    <a:lstStyle/>
                    <a:p>
                      <a:pPr algn="ctr">
                        <a:lnSpc>
                          <a:spcPct val="115000"/>
                        </a:lnSpc>
                        <a:spcAft>
                          <a:spcPts val="0"/>
                        </a:spcAft>
                      </a:pPr>
                      <a:r>
                        <a:rPr lang="en-AU" sz="2800" dirty="0">
                          <a:effectLst/>
                        </a:rPr>
                        <a:t>6</a:t>
                      </a:r>
                      <a:endParaRPr lang="en-AU" sz="2800" dirty="0">
                        <a:effectLst/>
                        <a:latin typeface="Times New Roman"/>
                        <a:ea typeface="Times New Roman"/>
                      </a:endParaRPr>
                    </a:p>
                  </a:txBody>
                  <a:tcPr marL="68580" marR="68580" marT="0" marB="0"/>
                </a:tc>
                <a:tc>
                  <a:txBody>
                    <a:bodyPr/>
                    <a:lstStyle/>
                    <a:p>
                      <a:pPr>
                        <a:lnSpc>
                          <a:spcPct val="115000"/>
                        </a:lnSpc>
                        <a:spcAft>
                          <a:spcPts val="0"/>
                        </a:spcAft>
                      </a:pPr>
                      <a:r>
                        <a:rPr lang="en-AU" sz="2800" dirty="0">
                          <a:effectLst/>
                        </a:rPr>
                        <a:t>CEOS-GEO to discuss collaboration around WIGOS to explore ways to strengthen their partnership. Meeting week of the symposium to be organised by GEO Sec. A particular attention to </a:t>
                      </a:r>
                      <a:r>
                        <a:rPr lang="en-AU" sz="2800" dirty="0" smtClean="0">
                          <a:effectLst/>
                        </a:rPr>
                        <a:t>the </a:t>
                      </a:r>
                      <a:r>
                        <a:rPr lang="en-AU" sz="2800" dirty="0">
                          <a:effectLst/>
                        </a:rPr>
                        <a:t>work of CEOS’ future data architectures study and WGISS ‘technology exploration’ sub-group</a:t>
                      </a:r>
                      <a:endParaRPr lang="en-AU" sz="2800" dirty="0">
                        <a:effectLst/>
                        <a:latin typeface="Times New Roman"/>
                        <a:ea typeface="Times New Roman"/>
                      </a:endParaRPr>
                    </a:p>
                  </a:txBody>
                  <a:tcPr marL="68580" marR="68580" marT="0" marB="0"/>
                </a:tc>
                <a:tc>
                  <a:txBody>
                    <a:bodyPr/>
                    <a:lstStyle/>
                    <a:p>
                      <a:pPr>
                        <a:lnSpc>
                          <a:spcPct val="115000"/>
                        </a:lnSpc>
                        <a:spcAft>
                          <a:spcPts val="0"/>
                        </a:spcAft>
                      </a:pPr>
                      <a:r>
                        <a:rPr lang="en-AU" sz="2800" dirty="0">
                          <a:effectLst/>
                        </a:rPr>
                        <a:t>A. Obregon / CEOS CEO</a:t>
                      </a:r>
                      <a:endParaRPr lang="en-AU" sz="280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589793952"/>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SIT Chair Priorities</a:t>
            </a:r>
            <a:endParaRPr lang="en-AU" dirty="0"/>
          </a:p>
        </p:txBody>
      </p:sp>
      <p:sp>
        <p:nvSpPr>
          <p:cNvPr id="5" name="Content Placeholder 1"/>
          <p:cNvSpPr txBox="1">
            <a:spLocks/>
          </p:cNvSpPr>
          <p:nvPr/>
        </p:nvSpPr>
        <p:spPr>
          <a:xfrm>
            <a:off x="457200" y="1600199"/>
            <a:ext cx="8458200" cy="4525963"/>
          </a:xfrm>
          <a:prstGeom prst="rect">
            <a:avLst/>
          </a:prstGeom>
        </p:spPr>
        <p:txBody>
          <a:bodyPr>
            <a:normAutofit fontScale="92500" lnSpcReduction="2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a:spcAft>
                <a:spcPts val="600"/>
              </a:spcAft>
            </a:pPr>
            <a:r>
              <a:rPr lang="en-US" sz="2000" dirty="0" smtClean="0">
                <a:solidFill>
                  <a:schemeClr val="tx2">
                    <a:lumMod val="75000"/>
                  </a:schemeClr>
                </a:solidFill>
              </a:rPr>
              <a:t>Ensure success of </a:t>
            </a:r>
            <a:r>
              <a:rPr lang="en-US" sz="2000" b="1" dirty="0" smtClean="0">
                <a:solidFill>
                  <a:schemeClr val="tx1"/>
                </a:solidFill>
              </a:rPr>
              <a:t>ongoing CEOS Priorities </a:t>
            </a:r>
            <a:r>
              <a:rPr lang="en-US" sz="2000" b="1" dirty="0" smtClean="0">
                <a:solidFill>
                  <a:schemeClr val="tx2">
                    <a:lumMod val="75000"/>
                  </a:schemeClr>
                </a:solidFill>
              </a:rPr>
              <a:t>– </a:t>
            </a:r>
            <a:r>
              <a:rPr lang="en-US" sz="2000" dirty="0" smtClean="0">
                <a:solidFill>
                  <a:schemeClr val="tx2">
                    <a:lumMod val="75000"/>
                  </a:schemeClr>
                </a:solidFill>
              </a:rPr>
              <a:t>recent systematic procedures have promoted several major initiatives </a:t>
            </a:r>
          </a:p>
          <a:p>
            <a:pPr>
              <a:spcAft>
                <a:spcPts val="600"/>
              </a:spcAft>
            </a:pPr>
            <a:r>
              <a:rPr lang="en-US" sz="2000" dirty="0" smtClean="0">
                <a:solidFill>
                  <a:schemeClr val="tx2">
                    <a:lumMod val="75000"/>
                  </a:schemeClr>
                </a:solidFill>
              </a:rPr>
              <a:t>Ensure full access to &amp; exploitation of </a:t>
            </a:r>
            <a:r>
              <a:rPr lang="en-US" sz="2000" b="1" dirty="0" smtClean="0"/>
              <a:t>Copernicus Sentinel </a:t>
            </a:r>
            <a:r>
              <a:rPr lang="en-US" sz="2000" dirty="0" smtClean="0">
                <a:solidFill>
                  <a:schemeClr val="tx2">
                    <a:lumMod val="75000"/>
                  </a:schemeClr>
                </a:solidFill>
              </a:rPr>
              <a:t>data in support of the above priorities </a:t>
            </a:r>
          </a:p>
          <a:p>
            <a:pPr>
              <a:spcAft>
                <a:spcPts val="600"/>
              </a:spcAft>
            </a:pPr>
            <a:r>
              <a:rPr lang="en-US" sz="2000" dirty="0" smtClean="0">
                <a:solidFill>
                  <a:schemeClr val="tx2">
                    <a:lumMod val="75000"/>
                  </a:schemeClr>
                </a:solidFill>
              </a:rPr>
              <a:t>Develop further the CEOS-GCOS-IPCC-UNFCCC relationship for climate measures, observations and indicators, post COP-21 with WG-Climate and through the </a:t>
            </a:r>
            <a:r>
              <a:rPr lang="en-US" sz="2000" b="1" dirty="0" smtClean="0"/>
              <a:t>GCOS Implementation Plan (2016) &amp; Satellite Supplement (2016), CEOS Response (2017).</a:t>
            </a:r>
          </a:p>
          <a:p>
            <a:pPr>
              <a:spcAft>
                <a:spcPts val="600"/>
              </a:spcAft>
            </a:pPr>
            <a:endParaRPr lang="en-US" sz="2000" b="1" dirty="0" smtClean="0">
              <a:solidFill>
                <a:schemeClr val="tx2">
                  <a:lumMod val="75000"/>
                </a:schemeClr>
              </a:solidFill>
            </a:endParaRPr>
          </a:p>
          <a:p>
            <a:r>
              <a:rPr lang="en-US" sz="2000" dirty="0" smtClean="0">
                <a:solidFill>
                  <a:schemeClr val="tx2">
                    <a:lumMod val="75000"/>
                  </a:schemeClr>
                </a:solidFill>
              </a:rPr>
              <a:t>And :</a:t>
            </a:r>
          </a:p>
          <a:p>
            <a:pPr marL="800100" lvl="1" indent="-342900"/>
            <a:r>
              <a:rPr lang="en-US" sz="2000" dirty="0" smtClean="0">
                <a:solidFill>
                  <a:schemeClr val="tx2">
                    <a:lumMod val="75000"/>
                  </a:schemeClr>
                </a:solidFill>
              </a:rPr>
              <a:t>Maintain and improve effectiveness of </a:t>
            </a:r>
            <a:r>
              <a:rPr lang="en-US" sz="2000" b="1" dirty="0" smtClean="0"/>
              <a:t>strategic partnerships with UN agencies, investment banks, international programmes and agencies </a:t>
            </a:r>
            <a:r>
              <a:rPr lang="en-US" sz="2000" dirty="0" smtClean="0"/>
              <a:t>and ensure GEO is effective </a:t>
            </a:r>
            <a:r>
              <a:rPr lang="en-US" sz="2000" dirty="0" smtClean="0">
                <a:solidFill>
                  <a:schemeClr val="tx2">
                    <a:lumMod val="75000"/>
                  </a:schemeClr>
                </a:solidFill>
              </a:rPr>
              <a:t>as an instrument in this</a:t>
            </a:r>
          </a:p>
          <a:p>
            <a:pPr marL="800100" lvl="1" indent="-342900"/>
            <a:r>
              <a:rPr lang="en-US" sz="2000" dirty="0" smtClean="0">
                <a:solidFill>
                  <a:schemeClr val="tx2">
                    <a:lumMod val="75000"/>
                  </a:schemeClr>
                </a:solidFill>
              </a:rPr>
              <a:t>Support the </a:t>
            </a:r>
            <a:r>
              <a:rPr lang="en-US" sz="2000" b="1" dirty="0" smtClean="0"/>
              <a:t>initiatives of the incoming CEOS Chairs in 2016/2017</a:t>
            </a:r>
            <a:r>
              <a:rPr lang="en-US" sz="2000" b="1" dirty="0" smtClean="0">
                <a:solidFill>
                  <a:schemeClr val="tx2">
                    <a:lumMod val="75000"/>
                  </a:schemeClr>
                </a:solidFill>
              </a:rPr>
              <a:t> </a:t>
            </a:r>
            <a:r>
              <a:rPr lang="en-US" sz="2000" dirty="0" smtClean="0">
                <a:solidFill>
                  <a:schemeClr val="tx2">
                    <a:lumMod val="75000"/>
                  </a:schemeClr>
                </a:solidFill>
              </a:rPr>
              <a:t>as partnership with ESA SIT Chairmanship</a:t>
            </a:r>
            <a:endParaRPr lang="en-US" sz="2000" dirty="0">
              <a:solidFill>
                <a:schemeClr val="tx2">
                  <a:lumMod val="75000"/>
                </a:schemeClr>
              </a:solidFill>
            </a:endParaRPr>
          </a:p>
        </p:txBody>
      </p:sp>
    </p:spTree>
    <p:extLst>
      <p:ext uri="{BB962C8B-B14F-4D97-AF65-F5344CB8AC3E}">
        <p14:creationId xmlns:p14="http://schemas.microsoft.com/office/powerpoint/2010/main" val="495964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0"/>
          </p:nvPr>
        </p:nvSpPr>
        <p:spPr>
          <a:xfrm>
            <a:off x="304800" y="1447800"/>
            <a:ext cx="8153400" cy="4724400"/>
          </a:xfrm>
        </p:spPr>
        <p:txBody>
          <a:bodyPr/>
          <a:lstStyle/>
          <a:p>
            <a:r>
              <a:rPr lang="en-AU" dirty="0" smtClean="0"/>
              <a:t>Hosted by SIT Chair ESA, </a:t>
            </a:r>
            <a:r>
              <a:rPr lang="en-AU" dirty="0" err="1" smtClean="0"/>
              <a:t>Frascati</a:t>
            </a:r>
            <a:r>
              <a:rPr lang="en-AU" dirty="0" smtClean="0"/>
              <a:t>, Italy.</a:t>
            </a:r>
          </a:p>
          <a:p>
            <a:r>
              <a:rPr lang="en-AU" dirty="0" smtClean="0"/>
              <a:t>SIT Chair aims to respect the role of SIT vs SIT Tech Workshop vs Plenary in structuring meetings:</a:t>
            </a:r>
          </a:p>
          <a:p>
            <a:pPr lvl="1"/>
            <a:r>
              <a:rPr lang="en-AU" i="1" dirty="0" smtClean="0"/>
              <a:t>“</a:t>
            </a:r>
            <a:r>
              <a:rPr lang="en-AU" i="1" dirty="0"/>
              <a:t>Strategic Implementation Team (SIT), meeting once per year (Mar/Apr) and setting strategic direction of implementation of CEOS Priorities set by Plenary</a:t>
            </a:r>
            <a:r>
              <a:rPr lang="en-AU" i="1" dirty="0" smtClean="0"/>
              <a:t>”</a:t>
            </a:r>
          </a:p>
          <a:p>
            <a:r>
              <a:rPr lang="en-AU" dirty="0" smtClean="0"/>
              <a:t>Less reporting, more discussion on strategic topics:</a:t>
            </a:r>
          </a:p>
          <a:p>
            <a:pPr lvl="1"/>
            <a:r>
              <a:rPr lang="en-AU" dirty="0" smtClean="0"/>
              <a:t>UN relationships</a:t>
            </a:r>
          </a:p>
          <a:p>
            <a:pPr lvl="1"/>
            <a:r>
              <a:rPr lang="en-AU" dirty="0" smtClean="0"/>
              <a:t>Investment banks and donors</a:t>
            </a:r>
          </a:p>
          <a:p>
            <a:pPr lvl="1"/>
            <a:r>
              <a:rPr lang="en-AU" dirty="0" smtClean="0"/>
              <a:t>CEOS-GEO (now that the next decade is here!)</a:t>
            </a:r>
          </a:p>
          <a:p>
            <a:pPr lvl="1"/>
            <a:r>
              <a:rPr lang="en-AU" dirty="0" smtClean="0"/>
              <a:t>Dealing with domain-specific requirements documents</a:t>
            </a:r>
          </a:p>
          <a:p>
            <a:pPr lvl="1"/>
            <a:r>
              <a:rPr lang="en-AU" dirty="0" smtClean="0"/>
              <a:t>Putting the Carbon Strategy to work</a:t>
            </a:r>
          </a:p>
          <a:p>
            <a:r>
              <a:rPr lang="en-AU" b="1" u="sng" dirty="0" smtClean="0"/>
              <a:t>Discussion papers will be circulated soon.</a:t>
            </a:r>
            <a:endParaRPr lang="en-AU" b="1" u="sng" dirty="0"/>
          </a:p>
        </p:txBody>
      </p:sp>
      <p:sp>
        <p:nvSpPr>
          <p:cNvPr id="6" name="Content Placeholder 5"/>
          <p:cNvSpPr>
            <a:spLocks noGrp="1"/>
          </p:cNvSpPr>
          <p:nvPr>
            <p:ph sz="quarter" idx="11"/>
          </p:nvPr>
        </p:nvSpPr>
        <p:spPr/>
        <p:txBody>
          <a:bodyPr/>
          <a:lstStyle/>
          <a:p>
            <a:r>
              <a:rPr lang="en-AU" dirty="0" smtClean="0"/>
              <a:t>SIT-31</a:t>
            </a:r>
            <a:endParaRPr lang="en-AU" dirty="0"/>
          </a:p>
        </p:txBody>
      </p:sp>
    </p:spTree>
    <p:extLst>
      <p:ext uri="{BB962C8B-B14F-4D97-AF65-F5344CB8AC3E}">
        <p14:creationId xmlns:p14="http://schemas.microsoft.com/office/powerpoint/2010/main" val="187553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19200"/>
            <a:ext cx="4572000" cy="5257800"/>
          </a:xfrm>
        </p:spPr>
        <p:txBody>
          <a:bodyPr/>
          <a:lstStyle/>
          <a:p>
            <a:r>
              <a:rPr lang="en-AU" dirty="0" smtClean="0"/>
              <a:t>Adopted in 2015.</a:t>
            </a:r>
          </a:p>
          <a:p>
            <a:r>
              <a:rPr lang="en-AU" dirty="0" smtClean="0"/>
              <a:t>Role for EO identified in:</a:t>
            </a:r>
          </a:p>
          <a:p>
            <a:pPr lvl="1"/>
            <a:r>
              <a:rPr lang="en-AU" dirty="0" smtClean="0"/>
              <a:t>Tracking progress.</a:t>
            </a:r>
          </a:p>
          <a:p>
            <a:pPr lvl="1"/>
            <a:r>
              <a:rPr lang="en-AU" dirty="0" smtClean="0"/>
              <a:t>Achieving progress.</a:t>
            </a:r>
          </a:p>
          <a:p>
            <a:r>
              <a:rPr lang="en-AU" dirty="0" smtClean="0"/>
              <a:t>Working with UN-GGIM and GEO to promote role of EO in ‘indicators framework’.</a:t>
            </a:r>
          </a:p>
          <a:p>
            <a:r>
              <a:rPr lang="en-AU" dirty="0" smtClean="0"/>
              <a:t>Statistics agencies key players:</a:t>
            </a:r>
          </a:p>
          <a:p>
            <a:pPr lvl="1"/>
            <a:r>
              <a:rPr lang="en-AU" dirty="0" smtClean="0"/>
              <a:t>EO is relatively ‘new’ for them.</a:t>
            </a:r>
          </a:p>
          <a:p>
            <a:pPr lvl="1"/>
            <a:r>
              <a:rPr lang="en-AU" dirty="0" smtClean="0"/>
              <a:t>We need to engage in ‘their world’ not expect them to come to us.</a:t>
            </a:r>
          </a:p>
          <a:p>
            <a:pPr lvl="1"/>
            <a:r>
              <a:rPr lang="en-AU" b="1" u="sng" dirty="0" smtClean="0"/>
              <a:t>Info systems key to them engaging with ‘big data’.</a:t>
            </a:r>
          </a:p>
          <a:p>
            <a:r>
              <a:rPr lang="en-AU" b="1" u="sng" dirty="0" smtClean="0"/>
              <a:t>CSIRO and DCEO leading CEOS engagement.</a:t>
            </a:r>
          </a:p>
          <a:p>
            <a:endParaRPr lang="en-AU" dirty="0"/>
          </a:p>
        </p:txBody>
      </p:sp>
      <p:sp>
        <p:nvSpPr>
          <p:cNvPr id="3" name="Content Placeholder 2"/>
          <p:cNvSpPr>
            <a:spLocks noGrp="1"/>
          </p:cNvSpPr>
          <p:nvPr>
            <p:ph sz="quarter" idx="11"/>
          </p:nvPr>
        </p:nvSpPr>
        <p:spPr>
          <a:xfrm>
            <a:off x="2057400" y="228600"/>
            <a:ext cx="5486400" cy="533400"/>
          </a:xfrm>
        </p:spPr>
        <p:txBody>
          <a:bodyPr/>
          <a:lstStyle/>
          <a:p>
            <a:r>
              <a:rPr lang="en-AU" dirty="0" smtClean="0"/>
              <a:t>Global Goals for Sustainable Development</a:t>
            </a:r>
            <a:endParaRPr lang="en-AU" dirty="0"/>
          </a:p>
        </p:txBody>
      </p:sp>
      <p:pic>
        <p:nvPicPr>
          <p:cNvPr id="4" name="Picture 3" descr="SDG_al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676400"/>
            <a:ext cx="3762981" cy="4495800"/>
          </a:xfrm>
          <a:prstGeom prst="rect">
            <a:avLst/>
          </a:prstGeom>
        </p:spPr>
      </p:pic>
    </p:spTree>
    <p:extLst>
      <p:ext uri="{BB962C8B-B14F-4D97-AF65-F5344CB8AC3E}">
        <p14:creationId xmlns:p14="http://schemas.microsoft.com/office/powerpoint/2010/main" val="9252591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457200" y="1447800"/>
            <a:ext cx="8153400" cy="4876800"/>
          </a:xfrm>
        </p:spPr>
        <p:txBody>
          <a:bodyPr/>
          <a:lstStyle/>
          <a:p>
            <a:r>
              <a:rPr lang="en-AU" dirty="0" smtClean="0"/>
              <a:t>Intended to ensure CEOS has visibility in key domains where no WG/VC exists:</a:t>
            </a:r>
          </a:p>
          <a:p>
            <a:r>
              <a:rPr lang="en-AU" dirty="0" smtClean="0"/>
              <a:t>Role ‘formalised’ through invitations from CEOS Chair.</a:t>
            </a:r>
          </a:p>
          <a:p>
            <a:r>
              <a:rPr lang="en-AU" dirty="0" smtClean="0"/>
              <a:t>Responsible for:</a:t>
            </a:r>
          </a:p>
          <a:p>
            <a:pPr lvl="1"/>
            <a:r>
              <a:rPr lang="en-AU" dirty="0" smtClean="0"/>
              <a:t>Watching brief, and advising Chair and SEC on emerging issues.</a:t>
            </a:r>
          </a:p>
          <a:p>
            <a:pPr lvl="1"/>
            <a:r>
              <a:rPr lang="en-AU" dirty="0" smtClean="0"/>
              <a:t>Input to work plan.</a:t>
            </a:r>
          </a:p>
          <a:p>
            <a:pPr lvl="1"/>
            <a:r>
              <a:rPr lang="en-AU" dirty="0" smtClean="0"/>
              <a:t>Status tracking.</a:t>
            </a:r>
          </a:p>
          <a:p>
            <a:r>
              <a:rPr lang="en-AU" dirty="0" smtClean="0"/>
              <a:t>Initial tranche:</a:t>
            </a:r>
          </a:p>
          <a:p>
            <a:pPr lvl="1"/>
            <a:r>
              <a:rPr lang="en-AU" dirty="0" smtClean="0"/>
              <a:t>Paul Di Giacomo (NOAA) – Oceans/</a:t>
            </a:r>
            <a:r>
              <a:rPr lang="en-AU" dirty="0" err="1" smtClean="0"/>
              <a:t>BluePlanet</a:t>
            </a:r>
            <a:endParaRPr lang="en-AU" dirty="0" smtClean="0"/>
          </a:p>
          <a:p>
            <a:pPr lvl="1"/>
            <a:r>
              <a:rPr lang="en-AU" dirty="0" smtClean="0"/>
              <a:t>Yves Crevier (CSA) – Polar</a:t>
            </a:r>
          </a:p>
          <a:p>
            <a:pPr lvl="1"/>
            <a:r>
              <a:rPr lang="en-AU" dirty="0" smtClean="0"/>
              <a:t>Mark Dowell (EC) – Carbon</a:t>
            </a:r>
          </a:p>
          <a:p>
            <a:pPr lvl="1"/>
            <a:r>
              <a:rPr lang="en-AU" dirty="0" smtClean="0"/>
              <a:t>Martin Wegner (DLR) and Allison </a:t>
            </a:r>
            <a:r>
              <a:rPr lang="en-AU" dirty="0" err="1" smtClean="0"/>
              <a:t>Leidner</a:t>
            </a:r>
            <a:r>
              <a:rPr lang="en-AU" dirty="0" smtClean="0"/>
              <a:t> (NASA) - Biodiversity</a:t>
            </a:r>
            <a:endParaRPr lang="en-AU" dirty="0"/>
          </a:p>
        </p:txBody>
      </p:sp>
      <p:sp>
        <p:nvSpPr>
          <p:cNvPr id="3" name="Content Placeholder 2"/>
          <p:cNvSpPr>
            <a:spLocks noGrp="1"/>
          </p:cNvSpPr>
          <p:nvPr>
            <p:ph sz="quarter" idx="11"/>
          </p:nvPr>
        </p:nvSpPr>
        <p:spPr/>
        <p:txBody>
          <a:bodyPr/>
          <a:lstStyle/>
          <a:p>
            <a:r>
              <a:rPr lang="en-AU" dirty="0" smtClean="0"/>
              <a:t>CEOS Experts</a:t>
            </a:r>
            <a:endParaRPr lang="en-AU" dirty="0"/>
          </a:p>
        </p:txBody>
      </p:sp>
    </p:spTree>
    <p:extLst>
      <p:ext uri="{BB962C8B-B14F-4D97-AF65-F5344CB8AC3E}">
        <p14:creationId xmlns:p14="http://schemas.microsoft.com/office/powerpoint/2010/main" val="2394475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Terms of Reference Review</a:t>
            </a:r>
            <a:endParaRPr lang="en-AU" dirty="0"/>
          </a:p>
        </p:txBody>
      </p:sp>
      <p:graphicFrame>
        <p:nvGraphicFramePr>
          <p:cNvPr id="4" name="Table 3"/>
          <p:cNvGraphicFramePr>
            <a:graphicFrameLocks noGrp="1"/>
          </p:cNvGraphicFramePr>
          <p:nvPr>
            <p:extLst>
              <p:ext uri="{D42A27DB-BD31-4B8C-83A1-F6EECF244321}">
                <p14:modId xmlns:p14="http://schemas.microsoft.com/office/powerpoint/2010/main" val="3648202892"/>
              </p:ext>
            </p:extLst>
          </p:nvPr>
        </p:nvGraphicFramePr>
        <p:xfrm>
          <a:off x="381000" y="1295400"/>
          <a:ext cx="8305800" cy="4953000"/>
        </p:xfrm>
        <a:graphic>
          <a:graphicData uri="http://schemas.openxmlformats.org/drawingml/2006/table">
            <a:tbl>
              <a:tblPr firstRow="1" firstCol="1" bandRow="1">
                <a:tableStyleId>{5940675A-B579-460E-94D1-54222C63F5DA}</a:tableStyleId>
              </a:tblPr>
              <a:tblGrid>
                <a:gridCol w="2156313"/>
                <a:gridCol w="1577487"/>
                <a:gridCol w="3374048"/>
                <a:gridCol w="1197952"/>
              </a:tblGrid>
              <a:tr h="60960">
                <a:tc gridSpan="4">
                  <a:txBody>
                    <a:bodyPr/>
                    <a:lstStyle/>
                    <a:p>
                      <a:pPr algn="ctr">
                        <a:spcAft>
                          <a:spcPts val="0"/>
                        </a:spcAft>
                      </a:pPr>
                      <a:r>
                        <a:rPr lang="en-US" sz="2000">
                          <a:effectLst/>
                        </a:rPr>
                        <a:t>Organizational Issues Deliverables: 2016-2018</a:t>
                      </a:r>
                      <a:endParaRPr lang="en-AU" sz="2000">
                        <a:effectLst/>
                        <a:latin typeface="Calibri"/>
                        <a:ea typeface="Times New Roman"/>
                        <a:cs typeface="Times New Roman"/>
                      </a:endParaRPr>
                    </a:p>
                  </a:txBody>
                  <a:tcPr marL="68580" marR="68580" marT="0" marB="0"/>
                </a:tc>
                <a:tc hMerge="1">
                  <a:txBody>
                    <a:bodyPr/>
                    <a:lstStyle/>
                    <a:p>
                      <a:endParaRPr lang="en-AU"/>
                    </a:p>
                  </a:txBody>
                  <a:tcPr/>
                </a:tc>
                <a:tc hMerge="1">
                  <a:txBody>
                    <a:bodyPr/>
                    <a:lstStyle/>
                    <a:p>
                      <a:endParaRPr lang="en-AU"/>
                    </a:p>
                  </a:txBody>
                  <a:tcPr/>
                </a:tc>
                <a:tc hMerge="1">
                  <a:txBody>
                    <a:bodyPr/>
                    <a:lstStyle/>
                    <a:p>
                      <a:endParaRPr lang="en-AU"/>
                    </a:p>
                  </a:txBody>
                  <a:tcPr/>
                </a:tc>
              </a:tr>
              <a:tr h="0">
                <a:tc>
                  <a:txBody>
                    <a:bodyPr/>
                    <a:lstStyle/>
                    <a:p>
                      <a:pPr algn="ctr">
                        <a:spcAft>
                          <a:spcPts val="0"/>
                        </a:spcAft>
                      </a:pPr>
                      <a:r>
                        <a:rPr lang="en-US" sz="2000" dirty="0">
                          <a:effectLst/>
                        </a:rPr>
                        <a:t>Objective/Deliverable</a:t>
                      </a:r>
                      <a:endParaRPr lang="en-AU" sz="2000" dirty="0">
                        <a:effectLst/>
                        <a:latin typeface="Calibri"/>
                        <a:ea typeface="Times New Roman"/>
                        <a:cs typeface="Times New Roman"/>
                      </a:endParaRPr>
                    </a:p>
                  </a:txBody>
                  <a:tcPr marL="68580" marR="68580" marT="0" marB="0"/>
                </a:tc>
                <a:tc>
                  <a:txBody>
                    <a:bodyPr/>
                    <a:lstStyle/>
                    <a:p>
                      <a:pPr algn="ctr">
                        <a:spcAft>
                          <a:spcPts val="0"/>
                        </a:spcAft>
                      </a:pPr>
                      <a:r>
                        <a:rPr lang="en-US" sz="2000">
                          <a:effectLst/>
                        </a:rPr>
                        <a:t>Projected Completion Date</a:t>
                      </a:r>
                      <a:endParaRPr lang="en-AU" sz="2000">
                        <a:effectLst/>
                        <a:latin typeface="Calibri"/>
                        <a:ea typeface="Times New Roman"/>
                        <a:cs typeface="Times New Roman"/>
                      </a:endParaRPr>
                    </a:p>
                  </a:txBody>
                  <a:tcPr marL="68580" marR="68580" marT="0" marB="0"/>
                </a:tc>
                <a:tc>
                  <a:txBody>
                    <a:bodyPr/>
                    <a:lstStyle/>
                    <a:p>
                      <a:pPr algn="ctr">
                        <a:spcAft>
                          <a:spcPts val="0"/>
                        </a:spcAft>
                      </a:pPr>
                      <a:r>
                        <a:rPr lang="en-US" sz="2000">
                          <a:effectLst/>
                        </a:rPr>
                        <a:t>Background Information</a:t>
                      </a:r>
                      <a:endParaRPr lang="en-AU" sz="2000">
                        <a:effectLst/>
                        <a:latin typeface="Calibri"/>
                        <a:ea typeface="Times New Roman"/>
                        <a:cs typeface="Times New Roman"/>
                      </a:endParaRPr>
                    </a:p>
                  </a:txBody>
                  <a:tcPr marL="68580" marR="68580" marT="0" marB="0"/>
                </a:tc>
                <a:tc>
                  <a:txBody>
                    <a:bodyPr/>
                    <a:lstStyle/>
                    <a:p>
                      <a:pPr algn="ctr">
                        <a:spcAft>
                          <a:spcPts val="0"/>
                        </a:spcAft>
                      </a:pPr>
                      <a:r>
                        <a:rPr lang="en-US" sz="2000">
                          <a:effectLst/>
                        </a:rPr>
                        <a:t>Responsible CEOS Entity</a:t>
                      </a:r>
                      <a:endParaRPr lang="en-AU" sz="2000">
                        <a:effectLst/>
                        <a:latin typeface="Calibri"/>
                        <a:ea typeface="Times New Roman"/>
                        <a:cs typeface="Times New Roman"/>
                      </a:endParaRPr>
                    </a:p>
                  </a:txBody>
                  <a:tcPr marL="68580" marR="68580" marT="0" marB="0"/>
                </a:tc>
              </a:tr>
              <a:tr h="0">
                <a:tc>
                  <a:txBody>
                    <a:bodyPr/>
                    <a:lstStyle/>
                    <a:p>
                      <a:pPr algn="l">
                        <a:spcAft>
                          <a:spcPts val="0"/>
                        </a:spcAft>
                      </a:pPr>
                      <a:r>
                        <a:rPr lang="en-US" sz="2000">
                          <a:effectLst/>
                        </a:rPr>
                        <a:t>ORG-7: Refreshed Terms of Reference for Working Groups</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a:effectLst/>
                        </a:rPr>
                        <a:t>Q4 2016</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a:effectLst/>
                        </a:rPr>
                        <a:t>As a result of the updated Governing Documents, work is required to reformat/translate existing Terms of Reference into the new structure to ensure consistency.  A status update will be provided by each Working Group at SIT-31.</a:t>
                      </a:r>
                      <a:endParaRPr lang="en-AU" sz="2000">
                        <a:effectLst/>
                      </a:endParaRPr>
                    </a:p>
                    <a:p>
                      <a:pPr algn="l">
                        <a:spcAft>
                          <a:spcPts val="0"/>
                        </a:spcAft>
                      </a:pPr>
                      <a:r>
                        <a:rPr lang="en-US" sz="2000">
                          <a:effectLst/>
                        </a:rPr>
                        <a:t> </a:t>
                      </a:r>
                      <a:endParaRPr lang="en-AU" sz="2000">
                        <a:effectLst/>
                        <a:latin typeface="Calibri"/>
                        <a:ea typeface="Times New Roman"/>
                        <a:cs typeface="Times New Roman"/>
                      </a:endParaRPr>
                    </a:p>
                  </a:txBody>
                  <a:tcPr marL="68580" marR="68580" marT="0" marB="0"/>
                </a:tc>
                <a:tc>
                  <a:txBody>
                    <a:bodyPr/>
                    <a:lstStyle/>
                    <a:p>
                      <a:pPr algn="l">
                        <a:spcAft>
                          <a:spcPts val="0"/>
                        </a:spcAft>
                      </a:pPr>
                      <a:r>
                        <a:rPr lang="en-US" sz="2000" dirty="0">
                          <a:effectLst/>
                        </a:rPr>
                        <a:t>Working Groups with support from CEO</a:t>
                      </a:r>
                      <a:endParaRPr lang="en-AU" sz="2000" dirty="0">
                        <a:effectLst/>
                        <a:latin typeface="Calibri"/>
                        <a:ea typeface="Times New Roman"/>
                        <a:cs typeface="Times New Roman"/>
                      </a:endParaRPr>
                    </a:p>
                  </a:txBody>
                  <a:tcPr marL="68580" marR="68580" marT="0" marB="0"/>
                </a:tc>
              </a:tr>
            </a:tbl>
          </a:graphicData>
        </a:graphic>
      </p:graphicFrame>
      <p:sp>
        <p:nvSpPr>
          <p:cNvPr id="5" name="Rounded Rectangle 4"/>
          <p:cNvSpPr/>
          <p:nvPr/>
        </p:nvSpPr>
        <p:spPr>
          <a:xfrm>
            <a:off x="76200" y="5710002"/>
            <a:ext cx="5715000" cy="919398"/>
          </a:xfrm>
          <a:prstGeom prst="round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AU" sz="2400" b="0" i="0" u="none" strike="noStrike" cap="none" spc="0" normalizeH="0" baseline="0" dirty="0" smtClean="0">
                <a:ln>
                  <a:noFill/>
                </a:ln>
                <a:solidFill>
                  <a:srgbClr val="FF0000"/>
                </a:solidFill>
                <a:effectLst/>
                <a:uFillTx/>
              </a:rPr>
              <a:t>Thank you WGISS (Richard)</a:t>
            </a:r>
            <a:r>
              <a:rPr kumimoji="0" lang="en-AU" sz="2400" b="0" i="0" u="none" strike="noStrike" cap="none" spc="0" normalizeH="0" dirty="0" smtClean="0">
                <a:ln>
                  <a:noFill/>
                </a:ln>
                <a:solidFill>
                  <a:srgbClr val="FF0000"/>
                </a:solidFill>
                <a:effectLst/>
                <a:uFillTx/>
              </a:rPr>
              <a:t> – Done.</a:t>
            </a:r>
          </a:p>
          <a:p>
            <a:pPr marL="0" marR="0" indent="0" algn="ctr" defTabSz="457200" rtl="0" fontAlgn="auto" latinLnBrk="1" hangingPunct="0">
              <a:lnSpc>
                <a:spcPct val="100000"/>
              </a:lnSpc>
              <a:spcBef>
                <a:spcPts val="0"/>
              </a:spcBef>
              <a:spcAft>
                <a:spcPts val="0"/>
              </a:spcAft>
              <a:buClrTx/>
              <a:buSzTx/>
              <a:buFontTx/>
              <a:buNone/>
              <a:tabLst/>
            </a:pPr>
            <a:r>
              <a:rPr lang="en-AU" sz="2400" baseline="0" dirty="0" smtClean="0">
                <a:solidFill>
                  <a:srgbClr val="FF0000"/>
                </a:solidFill>
              </a:rPr>
              <a:t>Thank</a:t>
            </a:r>
            <a:r>
              <a:rPr lang="en-AU" sz="2400" dirty="0" smtClean="0">
                <a:solidFill>
                  <a:srgbClr val="FF0000"/>
                </a:solidFill>
              </a:rPr>
              <a:t> you WGCV – Drafted.</a:t>
            </a:r>
            <a:endParaRPr kumimoji="0" lang="en-AU" sz="2400" b="0" i="0" u="none" strike="noStrike" cap="none" spc="0" normalizeH="0" baseline="0" dirty="0">
              <a:ln>
                <a:noFill/>
              </a:ln>
              <a:solidFill>
                <a:srgbClr val="FF0000"/>
              </a:solidFill>
              <a:effectLst/>
              <a:uFillTx/>
            </a:endParaRPr>
          </a:p>
        </p:txBody>
      </p:sp>
    </p:spTree>
    <p:extLst>
      <p:ext uri="{BB962C8B-B14F-4D97-AF65-F5344CB8AC3E}">
        <p14:creationId xmlns:p14="http://schemas.microsoft.com/office/powerpoint/2010/main" val="8415287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Kyoto Statement</a:t>
            </a:r>
            <a:endParaRPr lang="en-AU" dirty="0"/>
          </a:p>
        </p:txBody>
      </p:sp>
      <p:pic>
        <p:nvPicPr>
          <p:cNvPr id="12"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371600"/>
            <a:ext cx="4110540"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hape 15"/>
          <p:cNvSpPr/>
          <p:nvPr/>
        </p:nvSpPr>
        <p:spPr>
          <a:xfrm>
            <a:off x="208166" y="1219200"/>
            <a:ext cx="4516234"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Applications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Significant progress but work to do</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4" name="Shape 15"/>
          <p:cNvSpPr/>
          <p:nvPr/>
        </p:nvSpPr>
        <p:spPr>
          <a:xfrm>
            <a:off x="284366" y="1871008"/>
            <a:ext cx="4516234" cy="193899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Engagement with GCOS and outcomes from Paris climate conference</a:t>
            </a:r>
          </a:p>
          <a:p>
            <a:pPr marL="381000" lvl="0" indent="-381000">
              <a:buSzPct val="100000"/>
              <a:buFont typeface="Arial"/>
              <a:buChar char="•"/>
              <a:defRPr>
                <a:solidFill>
                  <a:srgbClr val="000000"/>
                </a:solidFill>
              </a:defRPr>
            </a:pPr>
            <a:r>
              <a:rPr lang="en-AU" sz="2000" dirty="0">
                <a:solidFill>
                  <a:srgbClr val="002060"/>
                </a:solidFill>
                <a:latin typeface="Arial"/>
                <a:ea typeface="Arial"/>
                <a:cs typeface="Arial"/>
                <a:sym typeface="Arial"/>
              </a:rPr>
              <a:t>New GCOS Implementation Plan</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5" name="Shape 15"/>
          <p:cNvSpPr/>
          <p:nvPr/>
        </p:nvSpPr>
        <p:spPr>
          <a:xfrm>
            <a:off x="284366" y="3133725"/>
            <a:ext cx="4516234"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buSzPct val="100000"/>
              <a:defRPr>
                <a:solidFill>
                  <a:srgbClr val="000000"/>
                </a:solidFill>
              </a:defRPr>
            </a:pPr>
            <a:r>
              <a:rPr lang="en-AU" sz="2000" b="1" dirty="0">
                <a:solidFill>
                  <a:srgbClr val="002060"/>
                </a:solidFill>
                <a:latin typeface="Arial"/>
                <a:ea typeface="Arial"/>
                <a:cs typeface="Arial"/>
                <a:sym typeface="Arial"/>
              </a:rPr>
              <a:t>Sendai Framework</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GEO-DARMA</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6" name="Shape 15"/>
          <p:cNvSpPr/>
          <p:nvPr/>
        </p:nvSpPr>
        <p:spPr>
          <a:xfrm>
            <a:off x="303416" y="3810000"/>
            <a:ext cx="4516234" cy="163121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Sustainable Development</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Connecting with the statistics community</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7" name="Shape 15"/>
          <p:cNvSpPr/>
          <p:nvPr/>
        </p:nvSpPr>
        <p:spPr>
          <a:xfrm>
            <a:off x="284366" y="4760655"/>
            <a:ext cx="4516234" cy="255454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a:solidFill>
                  <a:srgbClr val="002060"/>
                </a:solidFill>
                <a:latin typeface="Arial"/>
                <a:ea typeface="Arial"/>
                <a:cs typeface="Arial"/>
                <a:sym typeface="Arial"/>
              </a:rPr>
              <a:t>GEO</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Engage to make the next decade a success!</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sym typeface="Arial"/>
              </a:rPr>
              <a:t>Build on key successes like GFOI, GEOGLAM, </a:t>
            </a:r>
            <a:r>
              <a:rPr lang="en-AU" sz="2000" dirty="0" err="1">
                <a:solidFill>
                  <a:srgbClr val="002060"/>
                </a:solidFill>
                <a:latin typeface="Arial"/>
                <a:ea typeface="Arial"/>
                <a:cs typeface="Arial"/>
                <a:sym typeface="Arial"/>
              </a:rPr>
              <a:t>AfriGEOSS</a:t>
            </a:r>
            <a:r>
              <a:rPr lang="en-AU" sz="2000" dirty="0">
                <a:solidFill>
                  <a:srgbClr val="002060"/>
                </a:solidFill>
                <a:latin typeface="Arial"/>
                <a:ea typeface="Arial"/>
                <a:cs typeface="Arial"/>
                <a:sym typeface="Arial"/>
              </a:rPr>
              <a:t>, </a:t>
            </a:r>
            <a:r>
              <a:rPr lang="en-AU" sz="2000" dirty="0" err="1">
                <a:solidFill>
                  <a:srgbClr val="002060"/>
                </a:solidFill>
                <a:latin typeface="Arial"/>
                <a:ea typeface="Arial"/>
                <a:cs typeface="Arial"/>
                <a:sym typeface="Arial"/>
              </a:rPr>
              <a:t>BluePlanet</a:t>
            </a:r>
            <a:r>
              <a:rPr lang="en-AU" sz="2000" dirty="0">
                <a:solidFill>
                  <a:srgbClr val="002060"/>
                </a:solidFill>
                <a:latin typeface="Arial"/>
                <a:ea typeface="Arial"/>
                <a:cs typeface="Arial"/>
                <a:sym typeface="Arial"/>
              </a:rPr>
              <a:t>, Carbon and Water</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38425841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lstStyle/>
          <a:p>
            <a:r>
              <a:rPr lang="en-AU" dirty="0" smtClean="0"/>
              <a:t>Highlight Plenary Outcomes</a:t>
            </a:r>
            <a:endParaRPr lang="en-AU" dirty="0"/>
          </a:p>
        </p:txBody>
      </p:sp>
      <p:sp>
        <p:nvSpPr>
          <p:cNvPr id="10" name="Shape 15"/>
          <p:cNvSpPr/>
          <p:nvPr/>
        </p:nvSpPr>
        <p:spPr>
          <a:xfrm>
            <a:off x="228600" y="1950184"/>
            <a:ext cx="8326234" cy="163121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Water</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Endorsed CEOS Strategy for Water Observations from Space</a:t>
            </a:r>
          </a:p>
          <a:p>
            <a:pPr marL="342900" lvl="0" indent="-342900">
              <a:buSzPct val="100000"/>
              <a:buFont typeface="Arial" panose="020B0604020202020204" pitchFamily="34" charset="0"/>
              <a:buChar char="•"/>
              <a:defRPr>
                <a:solidFill>
                  <a:srgbClr val="000000"/>
                </a:solidFill>
              </a:defRPr>
            </a:pPr>
            <a:r>
              <a:rPr lang="en-AU" sz="2000" dirty="0">
                <a:solidFill>
                  <a:srgbClr val="002060"/>
                </a:solidFill>
                <a:latin typeface="Arial"/>
                <a:ea typeface="Arial"/>
                <a:cs typeface="Arial"/>
              </a:rPr>
              <a:t>Water Constellation Feasibility Study now in train</a:t>
            </a:r>
            <a:endParaRPr lang="en-AU" sz="2000" dirty="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1" name="Shape 15"/>
          <p:cNvSpPr/>
          <p:nvPr/>
        </p:nvSpPr>
        <p:spPr>
          <a:xfrm>
            <a:off x="189116" y="6019800"/>
            <a:ext cx="4516234" cy="70788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Outreach</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A CEOS Social Media Strategy</a:t>
            </a:r>
          </a:p>
        </p:txBody>
      </p:sp>
      <p:sp>
        <p:nvSpPr>
          <p:cNvPr id="12" name="Shape 15"/>
          <p:cNvSpPr/>
          <p:nvPr/>
        </p:nvSpPr>
        <p:spPr>
          <a:xfrm>
            <a:off x="228600" y="1219200"/>
            <a:ext cx="8326234"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Membership</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Now includes Malaysia, Gabon and Mexico</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3" name="Shape 15"/>
          <p:cNvSpPr/>
          <p:nvPr/>
        </p:nvSpPr>
        <p:spPr>
          <a:xfrm>
            <a:off x="228600" y="3016984"/>
            <a:ext cx="8326234" cy="163121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Disasters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Extended pilot activity to cover Landslides</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Further support for super-sites</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4" name="Shape 15"/>
          <p:cNvSpPr/>
          <p:nvPr/>
        </p:nvSpPr>
        <p:spPr>
          <a:xfrm>
            <a:off x="228600" y="4010561"/>
            <a:ext cx="8326234"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Agriculture and Forestry</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Continued strong support for GFOI and GEOGLAM</a:t>
            </a:r>
          </a:p>
          <a:p>
            <a:pPr marL="381000" lvl="0" indent="-381000">
              <a:buSzPct val="100000"/>
              <a:buFont typeface="Arial"/>
              <a:buChar char="•"/>
              <a:defRPr>
                <a:solidFill>
                  <a:srgbClr val="000000"/>
                </a:solidFill>
              </a:defRPr>
            </a:pPr>
            <a:endParaRPr lang="en-AU" sz="2000" dirty="0" smtClean="0">
              <a:solidFill>
                <a:srgbClr val="002060"/>
              </a:solidFill>
              <a:latin typeface="Arial"/>
              <a:ea typeface="Arial"/>
              <a:cs typeface="Arial"/>
              <a:sym typeface="Arial"/>
            </a:endParaRP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
        <p:nvSpPr>
          <p:cNvPr id="15" name="Shape 15"/>
          <p:cNvSpPr/>
          <p:nvPr/>
        </p:nvSpPr>
        <p:spPr>
          <a:xfrm>
            <a:off x="228600" y="4848761"/>
            <a:ext cx="8326234" cy="132343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lvl="0">
              <a:buSzPct val="100000"/>
              <a:defRPr>
                <a:solidFill>
                  <a:srgbClr val="000000"/>
                </a:solidFill>
              </a:defRPr>
            </a:pPr>
            <a:r>
              <a:rPr lang="en-AU" sz="2000" b="1" dirty="0" smtClean="0">
                <a:solidFill>
                  <a:srgbClr val="002060"/>
                </a:solidFill>
                <a:latin typeface="Arial"/>
                <a:ea typeface="Arial"/>
                <a:cs typeface="Arial"/>
                <a:sym typeface="Arial"/>
              </a:rPr>
              <a:t>Land Surface Imaging</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Revitalised ‘virtual constellation’</a:t>
            </a:r>
          </a:p>
          <a:p>
            <a:pPr marL="342900" lvl="0" indent="-342900">
              <a:buSzPct val="100000"/>
              <a:buFont typeface="Arial" panose="020B0604020202020204" pitchFamily="34" charset="0"/>
              <a:buChar char="•"/>
              <a:defRPr>
                <a:solidFill>
                  <a:srgbClr val="000000"/>
                </a:solidFill>
              </a:defRPr>
            </a:pPr>
            <a:r>
              <a:rPr lang="en-AU" sz="2000" dirty="0" smtClean="0">
                <a:solidFill>
                  <a:srgbClr val="002060"/>
                </a:solidFill>
                <a:latin typeface="Arial"/>
                <a:ea typeface="Arial"/>
                <a:cs typeface="Arial"/>
                <a:sym typeface="Arial"/>
              </a:rPr>
              <a:t>‘</a:t>
            </a:r>
            <a:r>
              <a:rPr lang="en-AU" sz="2000" dirty="0">
                <a:solidFill>
                  <a:srgbClr val="002060"/>
                </a:solidFill>
                <a:latin typeface="Arial"/>
                <a:ea typeface="Arial"/>
                <a:cs typeface="Arial"/>
                <a:sym typeface="Arial"/>
              </a:rPr>
              <a:t>A</a:t>
            </a:r>
            <a:r>
              <a:rPr lang="en-AU" sz="2000" dirty="0" smtClean="0">
                <a:solidFill>
                  <a:srgbClr val="002060"/>
                </a:solidFill>
                <a:latin typeface="Arial"/>
                <a:ea typeface="Arial"/>
                <a:cs typeface="Arial"/>
                <a:sym typeface="Arial"/>
              </a:rPr>
              <a:t>nalysis ready data’ to capitalise on massive free data streams</a:t>
            </a:r>
          </a:p>
          <a:p>
            <a:pPr marL="381000" lvl="0" indent="-381000">
              <a:buSzPct val="100000"/>
              <a:buFont typeface="Arial"/>
              <a:buChar char="•"/>
              <a:defRPr>
                <a:solidFill>
                  <a:srgbClr val="000000"/>
                </a:solidFill>
              </a:defRPr>
            </a:pPr>
            <a:endParaRPr lang="en-AU" sz="2000" dirty="0">
              <a:solidFill>
                <a:srgbClr val="002060"/>
              </a:solidFill>
              <a:latin typeface="Arial"/>
              <a:ea typeface="Arial"/>
              <a:cs typeface="Arial"/>
              <a:sym typeface="Arial"/>
            </a:endParaRPr>
          </a:p>
        </p:txBody>
      </p:sp>
    </p:spTree>
    <p:extLst>
      <p:ext uri="{BB962C8B-B14F-4D97-AF65-F5344CB8AC3E}">
        <p14:creationId xmlns:p14="http://schemas.microsoft.com/office/powerpoint/2010/main" val="4792343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
          <p:cNvSpPr/>
          <p:nvPr/>
        </p:nvSpPr>
        <p:spPr>
          <a:xfrm>
            <a:off x="609600" y="330200"/>
            <a:ext cx="4810858" cy="508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AU" sz="2800" i="1" dirty="0" smtClean="0">
                <a:solidFill>
                  <a:srgbClr val="FFFFFF"/>
                </a:solidFill>
                <a:latin typeface="Arial Bold"/>
                <a:ea typeface="Arial Bold"/>
                <a:cs typeface="Arial Bold"/>
                <a:sym typeface="Arial Bold"/>
              </a:rPr>
              <a:t>Chair Initiatives</a:t>
            </a:r>
          </a:p>
        </p:txBody>
      </p:sp>
      <p:sp>
        <p:nvSpPr>
          <p:cNvPr id="4" name="Rectangle 3"/>
          <p:cNvSpPr/>
          <p:nvPr/>
        </p:nvSpPr>
        <p:spPr>
          <a:xfrm>
            <a:off x="762000" y="1676400"/>
            <a:ext cx="7620000" cy="1752600"/>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rtl="0" latinLnBrk="1" hangingPunct="0"/>
            <a:r>
              <a:rPr lang="en-AU" sz="2400" dirty="0"/>
              <a:t>Future data access and analysis architectures </a:t>
            </a:r>
          </a:p>
        </p:txBody>
      </p:sp>
      <p:sp>
        <p:nvSpPr>
          <p:cNvPr id="6" name="Rectangle 5"/>
          <p:cNvSpPr/>
          <p:nvPr/>
        </p:nvSpPr>
        <p:spPr>
          <a:xfrm>
            <a:off x="771525" y="4172635"/>
            <a:ext cx="7620000" cy="1770965"/>
          </a:xfrm>
          <a:prstGeom prst="rect">
            <a:avLst/>
          </a:prstGeom>
          <a:solidFill>
            <a:srgbClr val="FFFFFF"/>
          </a:solidFill>
          <a:ln w="25400" cap="flat">
            <a:solidFill>
              <a:srgbClr val="FF9A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fromWordArt="0" anchor="ctr" anchorCtr="0" forceAA="0" compatLnSpc="1">
            <a:prstTxWarp prst="textNoShape">
              <a:avLst/>
            </a:prstTxWarp>
            <a:noAutofit/>
          </a:bodyPr>
          <a:lstStyle/>
          <a:p>
            <a:pPr algn="ctr" rtl="0" latinLnBrk="1" hangingPunct="0"/>
            <a:r>
              <a:rPr lang="en-AU" sz="2400" dirty="0"/>
              <a:t>Non-meteorological applications for </a:t>
            </a:r>
            <a:endParaRPr lang="en-AU" sz="2400" dirty="0" smtClean="0"/>
          </a:p>
          <a:p>
            <a:pPr algn="ctr" rtl="0" latinLnBrk="1" hangingPunct="0"/>
            <a:r>
              <a:rPr lang="en-AU" sz="2400" dirty="0" smtClean="0"/>
              <a:t>next </a:t>
            </a:r>
            <a:r>
              <a:rPr lang="en-AU" sz="2400" dirty="0"/>
              <a:t>generation geostationary satellites</a:t>
            </a:r>
          </a:p>
        </p:txBody>
      </p:sp>
    </p:spTree>
    <p:extLst>
      <p:ext uri="{BB962C8B-B14F-4D97-AF65-F5344CB8AC3E}">
        <p14:creationId xmlns:p14="http://schemas.microsoft.com/office/powerpoint/2010/main" val="293943910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7532"/>
            <a:ext cx="9144000" cy="7084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27384"/>
            <a:ext cx="8640957" cy="1200328"/>
          </a:xfrm>
          <a:prstGeom prst="rect">
            <a:avLst/>
          </a:prstGeom>
          <a:noFill/>
          <a:effectLst>
            <a:outerShdw blurRad="50800" dist="38100" dir="5400000" algn="t" rotWithShape="0">
              <a:prstClr val="black">
                <a:alpha val="40000"/>
              </a:prstClr>
            </a:outerShdw>
            <a:reflection blurRad="6350" stA="50000" endA="300" endPos="55000" dir="5400000" sy="-100000" algn="bl" rotWithShape="0"/>
          </a:effectLst>
        </p:spPr>
        <p:txBody>
          <a:bodyPr>
            <a:spAutoFit/>
            <a:scene3d>
              <a:camera prst="orthographicFront"/>
              <a:lightRig rig="threePt" dir="t"/>
            </a:scene3d>
            <a:sp3d extrusionH="57150">
              <a:bevelT w="38100" h="38100"/>
            </a:sp3d>
          </a:bodyPr>
          <a:lstStyle/>
          <a:p>
            <a:pPr algn="ctr">
              <a:defRPr/>
            </a:pPr>
            <a:r>
              <a:rPr lang="en-AU"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55 CEOS Agencies Operate 131 EO Satellites </a:t>
            </a:r>
          </a:p>
          <a:p>
            <a:pPr algn="ctr">
              <a:defRPr/>
            </a:pPr>
            <a:r>
              <a:rPr lang="en-AU" sz="24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(300+ sensors and measurements)</a:t>
            </a:r>
          </a:p>
          <a:p>
            <a:pPr algn="ctr">
              <a:defRPr/>
            </a:pPr>
            <a:r>
              <a:rPr lang="en-AU" sz="20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rPr>
              <a:t>How do we help end-users discover and use data better?</a:t>
            </a:r>
            <a:endParaRPr lang="en-AU" sz="20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cs typeface="+mn-cs"/>
            </a:endParaRPr>
          </a:p>
        </p:txBody>
      </p:sp>
    </p:spTree>
    <p:extLst>
      <p:ext uri="{BB962C8B-B14F-4D97-AF65-F5344CB8AC3E}">
        <p14:creationId xmlns:p14="http://schemas.microsoft.com/office/powerpoint/2010/main" val="102397013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60000" y="1143000"/>
            <a:ext cx="8460000" cy="4428000"/>
          </a:xfrm>
        </p:spPr>
        <p:txBody>
          <a:bodyPr>
            <a:noAutofit/>
          </a:bodyPr>
          <a:lstStyle/>
          <a:p>
            <a:pPr marL="0" indent="0">
              <a:buNone/>
            </a:pPr>
            <a:r>
              <a:rPr lang="en-US" sz="3200" dirty="0">
                <a:solidFill>
                  <a:schemeClr val="tx1"/>
                </a:solidFill>
              </a:rPr>
              <a:t>The “Big Data” challenge</a:t>
            </a:r>
          </a:p>
          <a:p>
            <a:pPr marL="0" indent="0">
              <a:buNone/>
            </a:pPr>
            <a:endParaRPr lang="en-US" sz="2000" kern="0" dirty="0" smtClean="0">
              <a:latin typeface="Arial" panose="020B0604020202020204" pitchFamily="34" charset="0"/>
              <a:cs typeface="Arial" panose="020B0604020202020204" pitchFamily="34" charset="0"/>
            </a:endParaRPr>
          </a:p>
          <a:p>
            <a:pPr marL="0" indent="0">
              <a:buNone/>
            </a:pPr>
            <a:r>
              <a:rPr lang="en-US" b="1" kern="0" dirty="0" smtClean="0">
                <a:latin typeface="Arial" panose="020B0604020202020204" pitchFamily="34" charset="0"/>
                <a:cs typeface="Arial" panose="020B0604020202020204" pitchFamily="34" charset="0"/>
              </a:rPr>
              <a:t>New Paradigm &amp; Opportunities:</a:t>
            </a:r>
          </a:p>
          <a:p>
            <a:pPr marL="0" indent="0">
              <a:buNone/>
            </a:pPr>
            <a:endParaRPr lang="en-US" b="1" kern="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Integrated modelling </a:t>
            </a:r>
            <a:r>
              <a:rPr lang="en-US" sz="2000" b="1" dirty="0" smtClean="0">
                <a:latin typeface="Arial" panose="020B0604020202020204" pitchFamily="34" charset="0"/>
                <a:cs typeface="Arial" panose="020B0604020202020204" pitchFamily="34" charset="0"/>
              </a:rPr>
              <a:t>of so </a:t>
            </a:r>
            <a:r>
              <a:rPr lang="en-US" sz="2000" b="1" dirty="0">
                <a:latin typeface="Arial" panose="020B0604020202020204" pitchFamily="34" charset="0"/>
                <a:cs typeface="Arial" panose="020B0604020202020204" pitchFamily="34" charset="0"/>
              </a:rPr>
              <a:t>called “big data” </a:t>
            </a:r>
            <a:endParaRPr lang="en-US" sz="2000" b="1" dirty="0" smtClean="0">
              <a:latin typeface="Arial" panose="020B0604020202020204" pitchFamily="34" charset="0"/>
              <a:cs typeface="Arial" panose="020B0604020202020204" pitchFamily="34" charset="0"/>
            </a:endParaRP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e.g</a:t>
            </a:r>
            <a:r>
              <a:rPr lang="en-US" sz="1600" b="1" dirty="0">
                <a:latin typeface="Arial" panose="020B0604020202020204" pitchFamily="34" charset="0"/>
                <a:cs typeface="Arial" panose="020B0604020202020204" pitchFamily="34" charset="0"/>
              </a:rPr>
              <a:t>. socio-economic with “science data</a:t>
            </a:r>
            <a:r>
              <a:rPr lang="en-US" sz="1600" b="1" dirty="0" smtClean="0">
                <a:latin typeface="Arial" panose="020B0604020202020204" pitchFamily="34" charset="0"/>
                <a:cs typeface="Arial" panose="020B0604020202020204" pitchFamily="34" charset="0"/>
              </a:rPr>
              <a:t>”</a:t>
            </a:r>
            <a:endParaRPr lang="en-US" sz="1600" b="1"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000" b="1" dirty="0" smtClean="0">
                <a:latin typeface="Arial" panose="020B0604020202020204" pitchFamily="34" charset="0"/>
                <a:cs typeface="Arial" panose="020B0604020202020204" pitchFamily="34" charset="0"/>
              </a:rPr>
              <a:t>Archive </a:t>
            </a:r>
            <a:r>
              <a:rPr lang="en-US" sz="2000" b="1" dirty="0">
                <a:latin typeface="Arial" panose="020B0604020202020204" pitchFamily="34" charset="0"/>
                <a:cs typeface="Arial" panose="020B0604020202020204" pitchFamily="34" charset="0"/>
              </a:rPr>
              <a:t>volumes </a:t>
            </a:r>
            <a:endParaRPr lang="en-US" sz="2000" b="1" dirty="0" smtClean="0">
              <a:latin typeface="Arial" panose="020B0604020202020204" pitchFamily="34" charset="0"/>
              <a:cs typeface="Arial" panose="020B0604020202020204" pitchFamily="34" charset="0"/>
            </a:endParaRPr>
          </a:p>
          <a:p>
            <a:pPr lvl="2">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Inhibit </a:t>
            </a:r>
            <a:r>
              <a:rPr lang="en-US" sz="1600" b="1" dirty="0">
                <a:latin typeface="Arial" panose="020B0604020202020204" pitchFamily="34" charset="0"/>
                <a:cs typeface="Arial" panose="020B0604020202020204" pitchFamily="34" charset="0"/>
              </a:rPr>
              <a:t>moving data to most </a:t>
            </a:r>
            <a:r>
              <a:rPr lang="en-US" sz="1600" b="1" dirty="0" smtClean="0">
                <a:latin typeface="Arial" panose="020B0604020202020204" pitchFamily="34" charset="0"/>
                <a:cs typeface="Arial" panose="020B0604020202020204" pitchFamily="34" charset="0"/>
              </a:rPr>
              <a:t>end-users</a:t>
            </a:r>
          </a:p>
          <a:p>
            <a:pPr lvl="2">
              <a:buFont typeface="Arial" panose="020B0604020202020204" pitchFamily="34" charset="0"/>
              <a:buChar char="•"/>
            </a:pPr>
            <a:r>
              <a:rPr lang="en-US" sz="1600" b="1" kern="0" dirty="0" smtClean="0">
                <a:latin typeface="Arial" panose="020B0604020202020204" pitchFamily="34" charset="0"/>
                <a:cs typeface="Arial" panose="020B0604020202020204" pitchFamily="34" charset="0"/>
              </a:rPr>
              <a:t>“Bring tools to the data”</a:t>
            </a:r>
          </a:p>
          <a:p>
            <a:pPr marL="342900" indent="-342900">
              <a:buFont typeface="Arial" panose="020B0604020202020204" pitchFamily="34" charset="0"/>
              <a:buChar char="•"/>
            </a:pPr>
            <a:r>
              <a:rPr lang="en-US" sz="2000" b="1" kern="0" dirty="0" smtClean="0">
                <a:latin typeface="Arial" panose="020B0604020202020204" pitchFamily="34" charset="0"/>
                <a:cs typeface="Arial" panose="020B0604020202020204" pitchFamily="34" charset="0"/>
              </a:rPr>
              <a:t>Platform Technologies to enable easier use and collaboration</a:t>
            </a:r>
          </a:p>
          <a:p>
            <a:pPr lvl="2" indent="-342900">
              <a:buFont typeface="Arial" panose="020B0604020202020204" pitchFamily="34" charset="0"/>
              <a:buChar char="•"/>
            </a:pPr>
            <a:r>
              <a:rPr lang="en-US" sz="1600" b="1" dirty="0" err="1" smtClean="0">
                <a:latin typeface="Arial" panose="020B0604020202020204" pitchFamily="34" charset="0"/>
                <a:cs typeface="Arial" panose="020B0604020202020204" pitchFamily="34" charset="0"/>
              </a:rPr>
              <a:t>Datacube</a:t>
            </a:r>
            <a:r>
              <a:rPr lang="en-US" sz="1600" b="1" dirty="0" smtClean="0">
                <a:latin typeface="Arial" panose="020B0604020202020204" pitchFamily="34" charset="0"/>
                <a:cs typeface="Arial" panose="020B0604020202020204" pitchFamily="34" charset="0"/>
              </a:rPr>
              <a:t>, National Map</a:t>
            </a:r>
            <a:endParaRPr lang="en-US" sz="1600" b="1" kern="0"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S</a:t>
            </a:r>
            <a:r>
              <a:rPr lang="en-US" sz="2000" b="1" kern="0" dirty="0" smtClean="0">
                <a:latin typeface="Arial" panose="020B0604020202020204" pitchFamily="34" charset="0"/>
                <a:cs typeface="Arial" panose="020B0604020202020204" pitchFamily="34" charset="0"/>
              </a:rPr>
              <a:t>ustainable approaches </a:t>
            </a:r>
            <a:r>
              <a:rPr lang="en-US" sz="2000" b="1" kern="0" dirty="0">
                <a:latin typeface="Arial" panose="020B0604020202020204" pitchFamily="34" charset="0"/>
                <a:cs typeface="Arial" panose="020B0604020202020204" pitchFamily="34" charset="0"/>
              </a:rPr>
              <a:t>to </a:t>
            </a:r>
            <a:r>
              <a:rPr lang="en-US" sz="2000" b="1" kern="0" dirty="0" smtClean="0">
                <a:latin typeface="Arial" panose="020B0604020202020204" pitchFamily="34" charset="0"/>
                <a:cs typeface="Arial" panose="020B0604020202020204" pitchFamily="34" charset="0"/>
              </a:rPr>
              <a:t>archiving: </a:t>
            </a:r>
          </a:p>
          <a:p>
            <a:pPr lvl="2"/>
            <a:r>
              <a:rPr lang="en-US" sz="1600" b="1" dirty="0" smtClean="0">
                <a:latin typeface="Arial" panose="020B0604020202020204" pitchFamily="34" charset="0"/>
                <a:cs typeface="Arial" panose="020B0604020202020204" pitchFamily="34" charset="0"/>
              </a:rPr>
              <a:t>Access </a:t>
            </a:r>
            <a:r>
              <a:rPr lang="en-US" sz="1600" b="1" dirty="0">
                <a:latin typeface="Arial" panose="020B0604020202020204" pitchFamily="34" charset="0"/>
                <a:cs typeface="Arial" panose="020B0604020202020204" pitchFamily="34" charset="0"/>
              </a:rPr>
              <a:t>issues especially in less developed countries are hampering global actions and treaties on climate change:</a:t>
            </a:r>
          </a:p>
          <a:p>
            <a:pPr lvl="3"/>
            <a:r>
              <a:rPr lang="en-US" sz="1600" b="1" dirty="0">
                <a:latin typeface="Arial" panose="020B0604020202020204" pitchFamily="34" charset="0"/>
                <a:cs typeface="Arial" panose="020B0604020202020204" pitchFamily="34" charset="0"/>
              </a:rPr>
              <a:t> loss of biodiversity, food security, water scarcity, disaster response, etc.</a:t>
            </a:r>
          </a:p>
          <a:p>
            <a:pPr marL="342900" indent="-342900">
              <a:buFont typeface="Arial" panose="020B0604020202020204" pitchFamily="34" charset="0"/>
              <a:buChar char="•"/>
            </a:pPr>
            <a:endParaRPr lang="en-US" sz="2000" kern="0" dirty="0" smtClean="0">
              <a:latin typeface="Arial" panose="020B0604020202020204" pitchFamily="34" charset="0"/>
              <a:cs typeface="Arial" panose="020B0604020202020204" pitchFamily="34" charset="0"/>
            </a:endParaRPr>
          </a:p>
          <a:p>
            <a:pPr marL="0" indent="0">
              <a:buNone/>
            </a:pPr>
            <a:endParaRPr lang="en-AU" sz="2000" dirty="0"/>
          </a:p>
        </p:txBody>
      </p:sp>
      <p:sp>
        <p:nvSpPr>
          <p:cNvPr id="9" name="Text Placeholder 8"/>
          <p:cNvSpPr>
            <a:spLocks noGrp="1"/>
          </p:cNvSpPr>
          <p:nvPr>
            <p:ph type="body" sz="quarter" idx="13"/>
          </p:nvPr>
        </p:nvSpPr>
        <p:spPr>
          <a:xfrm>
            <a:off x="1981200" y="152400"/>
            <a:ext cx="5486400" cy="900000"/>
          </a:xfrm>
        </p:spPr>
        <p:txBody>
          <a:bodyPr/>
          <a:lstStyle/>
          <a:p>
            <a:r>
              <a:rPr lang="en-US" b="0" kern="0" dirty="0" smtClean="0">
                <a:solidFill>
                  <a:schemeClr val="bg1"/>
                </a:solidFill>
              </a:rPr>
              <a:t>Data Access and Analysis</a:t>
            </a:r>
            <a:endParaRPr lang="en-US" b="0" kern="0" dirty="0">
              <a:solidFill>
                <a:schemeClr val="bg1"/>
              </a:solidFill>
            </a:endParaRPr>
          </a:p>
          <a:p>
            <a:endParaRPr lang="en-AU" b="0" dirty="0">
              <a:solidFill>
                <a:srgbClr val="FFFFFF"/>
              </a:solidFill>
            </a:endParaRPr>
          </a:p>
        </p:txBody>
      </p:sp>
    </p:spTree>
    <p:extLst>
      <p:ext uri="{BB962C8B-B14F-4D97-AF65-F5344CB8AC3E}">
        <p14:creationId xmlns:p14="http://schemas.microsoft.com/office/powerpoint/2010/main" val="2447585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tretch>
            <a:fillRect/>
          </a:stretch>
        </p:blipFill>
        <p:spPr>
          <a:xfrm>
            <a:off x="-17036" y="1447800"/>
            <a:ext cx="9151040" cy="4953000"/>
          </a:xfrm>
          <a:prstGeom prst="rect">
            <a:avLst/>
          </a:prstGeom>
        </p:spPr>
      </p:pic>
      <p:sp>
        <p:nvSpPr>
          <p:cNvPr id="5" name="Footer Placeholder 4"/>
          <p:cNvSpPr>
            <a:spLocks noGrp="1"/>
          </p:cNvSpPr>
          <p:nvPr>
            <p:ph type="ftr" sz="quarter" idx="16"/>
          </p:nvPr>
        </p:nvSpPr>
        <p:spPr>
          <a:xfrm>
            <a:off x="5715000" y="6477000"/>
            <a:ext cx="3169185" cy="183333"/>
          </a:xfrm>
        </p:spPr>
        <p:txBody>
          <a:bodyPr/>
          <a:lstStyle/>
          <a:p>
            <a:pPr defTabSz="457200" eaLnBrk="1" hangingPunct="1">
              <a:defRPr/>
            </a:pPr>
            <a:r>
              <a:rPr lang="en-US" sz="1400" i="1" dirty="0" smtClean="0">
                <a:solidFill>
                  <a:srgbClr val="1E22AA"/>
                </a:solidFill>
              </a:rPr>
              <a:t>Source: </a:t>
            </a:r>
            <a:r>
              <a:rPr lang="en-US" sz="1400" i="1" dirty="0" err="1" smtClean="0">
                <a:solidFill>
                  <a:srgbClr val="1E22AA"/>
                </a:solidFill>
              </a:rPr>
              <a:t>SpeedTest.net</a:t>
            </a:r>
            <a:r>
              <a:rPr lang="en-US" sz="1400" i="1" dirty="0" smtClean="0">
                <a:solidFill>
                  <a:srgbClr val="1E22AA"/>
                </a:solidFill>
              </a:rPr>
              <a:t> 2014</a:t>
            </a:r>
            <a:endParaRPr lang="en-US" sz="1400" i="1" dirty="0">
              <a:solidFill>
                <a:srgbClr val="1E22AA"/>
              </a:solidFill>
            </a:endParaRPr>
          </a:p>
        </p:txBody>
      </p:sp>
      <p:sp>
        <p:nvSpPr>
          <p:cNvPr id="7" name="Text Placeholder 8"/>
          <p:cNvSpPr txBox="1">
            <a:spLocks/>
          </p:cNvSpPr>
          <p:nvPr/>
        </p:nvSpPr>
        <p:spPr>
          <a:xfrm>
            <a:off x="1676400" y="1219200"/>
            <a:ext cx="5486400" cy="900000"/>
          </a:xfrm>
          <a:prstGeom prst="rect">
            <a:avLst/>
          </a:prstGeom>
        </p:spPr>
        <p:txBody>
          <a:bodyPr>
            <a:noAutofit/>
          </a:bodyPr>
          <a:lstStyle>
            <a:lvl1pPr marL="0" indent="0">
              <a:lnSpc>
                <a:spcPct val="85000"/>
              </a:lnSpc>
              <a:spcBef>
                <a:spcPts val="0"/>
              </a:spcBef>
              <a:spcAft>
                <a:spcPts val="283"/>
              </a:spcAft>
              <a:buSzPct val="100000"/>
              <a:buFont typeface="Arial"/>
              <a:buNone/>
              <a:defRPr sz="2800" b="1">
                <a:solidFill>
                  <a:schemeClr val="accent6"/>
                </a:solidFill>
                <a:latin typeface="Arial Bold"/>
                <a:ea typeface="Arial Bold"/>
                <a:cs typeface="Arial Bold"/>
                <a:sym typeface="Arial Bold"/>
              </a:defRPr>
            </a:lvl1pPr>
            <a:lvl2pPr marL="0" indent="0">
              <a:lnSpc>
                <a:spcPct val="85000"/>
              </a:lnSpc>
              <a:spcBef>
                <a:spcPts val="0"/>
              </a:spcBef>
              <a:buSzPct val="100000"/>
              <a:buFont typeface="Arial"/>
              <a:buNone/>
              <a:defRPr sz="2200" b="1">
                <a:solidFill>
                  <a:schemeClr val="accent5"/>
                </a:solidFill>
                <a:latin typeface="Arial Bold"/>
                <a:ea typeface="Arial Bold"/>
                <a:cs typeface="Arial Bold"/>
                <a:sym typeface="Arial Bold"/>
              </a:defRPr>
            </a:lvl2pPr>
            <a:lvl3pPr marL="1188719" indent="-274319">
              <a:spcBef>
                <a:spcPts val="500"/>
              </a:spcBef>
              <a:buSzPct val="100000"/>
              <a:buFont typeface="Arial"/>
              <a:buNone/>
              <a:defRPr sz="2800">
                <a:solidFill>
                  <a:srgbClr val="00A9CE"/>
                </a:solidFill>
                <a:latin typeface="Arial Bold"/>
                <a:ea typeface="Arial Bold"/>
                <a:cs typeface="Arial Bold"/>
                <a:sym typeface="Arial Bold"/>
              </a:defRPr>
            </a:lvl3pPr>
            <a:lvl4pPr marL="1676400" indent="-304800">
              <a:spcBef>
                <a:spcPts val="500"/>
              </a:spcBef>
              <a:buSzPct val="100000"/>
              <a:buFont typeface="Arial"/>
              <a:buNone/>
              <a:defRPr sz="2800">
                <a:solidFill>
                  <a:srgbClr val="00A9CE"/>
                </a:solidFill>
                <a:latin typeface="Arial Bold"/>
                <a:ea typeface="Arial Bold"/>
                <a:cs typeface="Arial Bold"/>
                <a:sym typeface="Arial Bold"/>
              </a:defRPr>
            </a:lvl4pPr>
            <a:lvl5pPr marL="2171700" indent="-342900">
              <a:spcBef>
                <a:spcPts val="500"/>
              </a:spcBef>
              <a:buSzPct val="100000"/>
              <a:buFont typeface="Arial"/>
              <a:buNone/>
              <a:defRPr sz="2800">
                <a:solidFill>
                  <a:srgbClr val="00A9CE"/>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r>
              <a:rPr lang="en-US" b="0" dirty="0" smtClean="0">
                <a:solidFill>
                  <a:schemeClr val="tx1"/>
                </a:solidFill>
              </a:rPr>
              <a:t>Global internet </a:t>
            </a:r>
            <a:r>
              <a:rPr lang="en-US" b="0" dirty="0">
                <a:solidFill>
                  <a:schemeClr val="tx1"/>
                </a:solidFill>
              </a:rPr>
              <a:t>a</a:t>
            </a:r>
            <a:r>
              <a:rPr lang="en-US" b="0" dirty="0" smtClean="0">
                <a:solidFill>
                  <a:schemeClr val="tx1"/>
                </a:solidFill>
              </a:rPr>
              <a:t>ccess </a:t>
            </a:r>
            <a:r>
              <a:rPr lang="en-US" b="0" dirty="0">
                <a:solidFill>
                  <a:schemeClr val="tx1"/>
                </a:solidFill>
              </a:rPr>
              <a:t>s</a:t>
            </a:r>
            <a:r>
              <a:rPr lang="en-US" b="0" dirty="0" smtClean="0">
                <a:solidFill>
                  <a:schemeClr val="tx1"/>
                </a:solidFill>
              </a:rPr>
              <a:t>peeds</a:t>
            </a:r>
          </a:p>
          <a:p>
            <a:pPr defTabSz="914400"/>
            <a:endParaRPr lang="en-AU" b="0" dirty="0">
              <a:solidFill>
                <a:srgbClr val="FFFFFF"/>
              </a:solidFill>
            </a:endParaRPr>
          </a:p>
        </p:txBody>
      </p:sp>
      <p:sp>
        <p:nvSpPr>
          <p:cNvPr id="2" name="TextBox 1"/>
          <p:cNvSpPr txBox="1"/>
          <p:nvPr/>
        </p:nvSpPr>
        <p:spPr>
          <a:xfrm>
            <a:off x="2438400" y="381000"/>
            <a:ext cx="4724400"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solidFill>
                  <a:schemeClr val="bg1"/>
                </a:solidFill>
              </a:rPr>
              <a:t>Data Access and Analysis</a:t>
            </a:r>
          </a:p>
        </p:txBody>
      </p:sp>
    </p:spTree>
    <p:extLst>
      <p:ext uri="{BB962C8B-B14F-4D97-AF65-F5344CB8AC3E}">
        <p14:creationId xmlns:p14="http://schemas.microsoft.com/office/powerpoint/2010/main" val="508763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8802</TotalTime>
  <Words>2942</Words>
  <Application>Microsoft Office PowerPoint</Application>
  <PresentationFormat>On-screen Show (4:3)</PresentationFormat>
  <Paragraphs>393</Paragraphs>
  <Slides>37</Slides>
  <Notes>13</Notes>
  <HiddenSlides>3</HiddenSlides>
  <MMClips>2</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Default</vt:lpstr>
      <vt:lpstr>CEO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Enhanced, non-meteorological applications for next generation geostationary satellites</vt:lpstr>
      <vt:lpstr>PowerPoint Presentation</vt:lpstr>
      <vt:lpstr>PowerPoint Presentation</vt:lpstr>
      <vt:lpstr>PowerPoint Presentation</vt:lpstr>
      <vt:lpstr>PowerPoint Presentation</vt:lpstr>
      <vt:lpstr>Non-meteorological applications  </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Ross Jonathon</cp:lastModifiedBy>
  <cp:revision>11</cp:revision>
  <dcterms:modified xsi:type="dcterms:W3CDTF">2016-03-13T04:32:05Z</dcterms:modified>
</cp:coreProperties>
</file>