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82" r:id="rId3"/>
    <p:sldId id="271" r:id="rId4"/>
    <p:sldId id="279" r:id="rId5"/>
    <p:sldId id="273" r:id="rId6"/>
    <p:sldId id="272" r:id="rId7"/>
    <p:sldId id="275" r:id="rId8"/>
    <p:sldId id="283" r:id="rId9"/>
    <p:sldId id="291" r:id="rId10"/>
    <p:sldId id="292" r:id="rId11"/>
    <p:sldId id="293" r:id="rId12"/>
    <p:sldId id="294" r:id="rId13"/>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2E3"/>
    <a:srgbClr val="DBFDF0"/>
    <a:srgbClr val="FCEDEA"/>
    <a:srgbClr val="F9DDD7"/>
    <a:srgbClr val="B7E2EF"/>
    <a:srgbClr val="E4BADE"/>
    <a:srgbClr val="D391CA"/>
    <a:srgbClr val="D0F4C6"/>
    <a:srgbClr val="E7F47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62" autoAdjust="0"/>
    <p:restoredTop sz="94681" autoAdjust="0"/>
  </p:normalViewPr>
  <p:slideViewPr>
    <p:cSldViewPr>
      <p:cViewPr>
        <p:scale>
          <a:sx n="60" d="100"/>
          <a:sy n="60" d="100"/>
        </p:scale>
        <p:origin x="-216"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2" d="100"/>
          <a:sy n="102" d="100"/>
        </p:scale>
        <p:origin x="-320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 name="Textfeld 7"/>
          <p:cNvSpPr txBox="1"/>
          <p:nvPr userDrawn="1"/>
        </p:nvSpPr>
        <p:spPr>
          <a:xfrm>
            <a:off x="609600" y="6172200"/>
            <a:ext cx="525780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1800" b="1" dirty="0">
                <a:solidFill>
                  <a:srgbClr val="92D050"/>
                </a:solidFill>
                <a:effectLst/>
                <a:latin typeface="Frutiger 45 Light"/>
                <a:ea typeface="Times New Roman"/>
                <a:cs typeface="Arial"/>
              </a:rPr>
              <a:t>Working Group on Calibration and Validation</a:t>
            </a:r>
            <a:endParaRPr lang="en-US" sz="1800" dirty="0">
              <a:effectLst/>
              <a:latin typeface="Times New Roman"/>
              <a:ea typeface="Times New Roman"/>
              <a:cs typeface="Times"/>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Content Placeholder 2"/>
          <p:cNvSpPr>
            <a:spLocks noGrp="1"/>
          </p:cNvSpPr>
          <p:nvPr>
            <p:ph sz="half" idx="1" hasCustomPrompt="1"/>
          </p:nvPr>
        </p:nvSpPr>
        <p:spPr>
          <a:xfrm>
            <a:off x="0" y="1143000"/>
            <a:ext cx="8305800" cy="762000"/>
          </a:xfrm>
          <a:prstGeom prst="rect">
            <a:avLst/>
          </a:prstGeom>
        </p:spPr>
        <p:txBody>
          <a:bodyPr/>
          <a:lstStyle>
            <a:lvl1pPr algn="just">
              <a:buNone/>
              <a:defRPr sz="2200">
                <a:solidFill>
                  <a:schemeClr val="tx1"/>
                </a:solidFill>
              </a:defRPr>
            </a:lvl1pPr>
            <a:lvl2pPr>
              <a:buNone/>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a:t>
            </a:r>
            <a:r>
              <a:rPr lang="en-US" dirty="0" smtClean="0"/>
              <a:t>styles </a:t>
            </a:r>
            <a:endParaRPr lang="en-US" dirty="0" smtClean="0"/>
          </a:p>
        </p:txBody>
      </p:sp>
      <p:sp>
        <p:nvSpPr>
          <p:cNvPr id="5" name="Content Placeholder 3"/>
          <p:cNvSpPr>
            <a:spLocks noGrp="1"/>
          </p:cNvSpPr>
          <p:nvPr>
            <p:ph sz="half" idx="11"/>
          </p:nvPr>
        </p:nvSpPr>
        <p:spPr>
          <a:xfrm>
            <a:off x="0" y="1905000"/>
            <a:ext cx="8839200" cy="4572000"/>
          </a:xfrm>
          <a:prstGeom prst="rect">
            <a:avLst/>
          </a:prstGeom>
        </p:spPr>
        <p:txBody>
          <a:bodyPr/>
          <a:lstStyle>
            <a:lvl1pPr>
              <a:buSzPct val="90000"/>
              <a:defRPr sz="2000" baseline="0">
                <a:solidFill>
                  <a:schemeClr val="tx1"/>
                </a:solidFill>
                <a:latin typeface="Century Gothic" pitchFamily="34" charset="0"/>
              </a:defRPr>
            </a:lvl1pPr>
            <a:lvl2pPr marL="768927" indent="-311727">
              <a:buClr>
                <a:srgbClr val="005426"/>
              </a:buClr>
              <a:buSzPct val="80000"/>
              <a:buFont typeface="Wingdings" panose="05000000000000000000" pitchFamily="2" charset="2"/>
              <a:buChar char="§"/>
              <a:defRPr sz="2000" baseline="0">
                <a:solidFill>
                  <a:schemeClr val="tx1"/>
                </a:solidFill>
                <a:latin typeface="Century Gothic" pitchFamily="34" charset="0"/>
              </a:defRPr>
            </a:lvl2pPr>
            <a:lvl3pPr>
              <a:buSzPct val="60000"/>
              <a:defRPr sz="2000" baseline="0">
                <a:solidFill>
                  <a:schemeClr val="tx1"/>
                </a:solidFill>
                <a:latin typeface="Century Gothic" pitchFamily="34" charset="0"/>
              </a:defRPr>
            </a:lvl3pPr>
            <a:lvl4pPr>
              <a:defRPr sz="2400">
                <a:solidFill>
                  <a:srgbClr val="C00000"/>
                </a:solidFill>
              </a:defRPr>
            </a:lvl4pPr>
            <a:lvl5pPr>
              <a:defRPr sz="24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hape 3"/>
          <p:cNvSpPr/>
          <p:nvPr userDrawn="1"/>
        </p:nvSpPr>
        <p:spPr>
          <a:xfrm>
            <a:off x="1981200" y="76200"/>
            <a:ext cx="5486400" cy="101566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defRPr>
                <a:solidFill>
                  <a:srgbClr val="000000"/>
                </a:solidFill>
              </a:defRPr>
            </a:pPr>
            <a:r>
              <a:rPr lang="de-DE" sz="2200" dirty="0" smtClean="0">
                <a:solidFill>
                  <a:srgbClr val="FFFFFF"/>
                </a:solidFill>
                <a:latin typeface="Proxima Nova Regular"/>
                <a:ea typeface="Proxima Nova Regular"/>
                <a:cs typeface="Proxima Nova Regular"/>
                <a:sym typeface="Proxima Nova Regular"/>
              </a:rPr>
              <a:t>NASA</a:t>
            </a:r>
            <a:endParaRPr sz="22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2200" dirty="0" smtClean="0">
                <a:solidFill>
                  <a:srgbClr val="FFFFFF"/>
                </a:solidFill>
                <a:latin typeface="Proxima Nova Regular"/>
                <a:ea typeface="Proxima Nova Regular"/>
                <a:cs typeface="Proxima Nova Regular"/>
                <a:sym typeface="Proxima Nova Regular"/>
              </a:rPr>
              <a:t>Status of Carbon Action Items</a:t>
            </a:r>
            <a:r>
              <a:rPr sz="2200" dirty="0" smtClean="0">
                <a:solidFill>
                  <a:srgbClr val="FFFFFF"/>
                </a:solidFill>
                <a:latin typeface="Proxima Nova Regular"/>
                <a:ea typeface="Proxima Nova Regular"/>
                <a:cs typeface="Proxima Nova Regular"/>
                <a:sym typeface="Proxima Nova Regular"/>
              </a:rPr>
              <a:t/>
            </a:r>
            <a:br>
              <a:rPr sz="2200" dirty="0" smtClean="0">
                <a:solidFill>
                  <a:srgbClr val="FFFFFF"/>
                </a:solidFill>
                <a:latin typeface="Proxima Nova Regular"/>
                <a:ea typeface="Proxima Nova Regular"/>
                <a:cs typeface="Proxima Nova Regular"/>
                <a:sym typeface="Proxima Nova Regular"/>
              </a:rPr>
            </a:br>
            <a:r>
              <a:rPr lang="en-US" sz="2200" dirty="0" smtClean="0">
                <a:solidFill>
                  <a:srgbClr val="FFFFFF"/>
                </a:solidFill>
                <a:latin typeface="Proxima Nova Regular"/>
                <a:ea typeface="Proxima Nova Regular"/>
                <a:cs typeface="Proxima Nova Regular"/>
                <a:sym typeface="Proxima Nova Regular"/>
              </a:rPr>
              <a:t>WGCV Plenary # 40</a:t>
            </a:r>
            <a:endParaRPr sz="22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3344838444"/>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4" name="Textfeld 7"/>
          <p:cNvSpPr txBox="1"/>
          <p:nvPr userDrawn="1"/>
        </p:nvSpPr>
        <p:spPr>
          <a:xfrm>
            <a:off x="3733800" y="6477000"/>
            <a:ext cx="457200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1600" b="1" dirty="0">
                <a:solidFill>
                  <a:srgbClr val="92D050"/>
                </a:solidFill>
                <a:effectLst/>
                <a:latin typeface="Frutiger 45 Light"/>
                <a:ea typeface="Times New Roman"/>
                <a:cs typeface="Arial"/>
              </a:rPr>
              <a:t>Working Group on Calibration and Validation</a:t>
            </a:r>
            <a:endParaRPr lang="en-US" sz="1600" dirty="0">
              <a:effectLst/>
              <a:latin typeface="Times New Roman"/>
              <a:ea typeface="Times New Roman"/>
              <a:cs typeface="Times"/>
            </a:endParaRPr>
          </a:p>
        </p:txBody>
      </p:sp>
      <p:sp>
        <p:nvSpPr>
          <p:cNvPr id="3" name="Rectangle 2"/>
          <p:cNvSpPr/>
          <p:nvPr userDrawn="1"/>
        </p:nvSpPr>
        <p:spPr>
          <a:xfrm>
            <a:off x="8153400" y="6504801"/>
            <a:ext cx="972224" cy="276999"/>
          </a:xfrm>
          <a:prstGeom prst="rect">
            <a:avLst/>
          </a:prstGeom>
        </p:spPr>
        <p:txBody>
          <a:bodyPr wrap="square">
            <a:spAutoFit/>
          </a:bodyPr>
          <a:lstStyle/>
          <a:p>
            <a:pPr algn="r"/>
            <a:fld id="{D9245422-3BB8-6D4A-8024-718D9EB8D280}" type="slidenum">
              <a:rPr lang="en-US" sz="1200" smtClean="0"/>
              <a:pPr algn="r"/>
              <a:t>‹#›</a:t>
            </a:fld>
            <a:endParaRPr lang="en-US" sz="1200" dirty="0"/>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578357" y="1752600"/>
            <a:ext cx="7575043" cy="12192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r>
              <a:rPr lang="en-US" b="0" dirty="0"/>
              <a:t>Status of Carbon Action Items 	</a:t>
            </a:r>
          </a:p>
        </p:txBody>
      </p:sp>
      <p:sp>
        <p:nvSpPr>
          <p:cNvPr id="11" name="Shape 11"/>
          <p:cNvSpPr/>
          <p:nvPr/>
        </p:nvSpPr>
        <p:spPr>
          <a:xfrm>
            <a:off x="685800" y="32004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K. </a:t>
            </a:r>
            <a:r>
              <a:rPr lang="en-US" dirty="0" err="1" smtClean="0">
                <a:solidFill>
                  <a:srgbClr val="FFFFFF"/>
                </a:solidFill>
                <a:latin typeface="Arial Bold"/>
                <a:ea typeface="Arial Bold"/>
                <a:cs typeface="Arial Bold"/>
                <a:sym typeface="Arial Bold"/>
              </a:rPr>
              <a:t>Thome</a:t>
            </a:r>
            <a:endParaRPr lang="en-US" dirty="0" smtClean="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NASA/GSFC</a:t>
            </a:r>
            <a:endParaRPr dirty="0">
              <a:solidFill>
                <a:srgbClr val="FFFFFF"/>
              </a:solidFill>
              <a:latin typeface="Arial Bold"/>
              <a:ea typeface="Arial Bold"/>
              <a:cs typeface="Arial Bold"/>
              <a:sym typeface="Arial Bold"/>
            </a:endParaRPr>
          </a:p>
          <a:p>
            <a:pPr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Carbon Action Items</a:t>
            </a:r>
            <a:endParaRPr lang="en-US" dirty="0" smtClean="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de-DE" dirty="0" smtClean="0">
                <a:solidFill>
                  <a:srgbClr val="FFFFFF"/>
                </a:solidFill>
                <a:latin typeface="Arial Bold"/>
                <a:ea typeface="Arial Bold"/>
                <a:cs typeface="Arial Bold"/>
                <a:sym typeface="Arial Bold"/>
              </a:rPr>
              <a:t>WGCV Plenary # 40</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March 14 -18, 2016</a:t>
            </a: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a:extLst/>
          </a:blip>
          <a:stretch>
            <a:fillRect/>
          </a:stretch>
        </p:blipFill>
        <p:spPr>
          <a:xfrm>
            <a:off x="533400" y="304800"/>
            <a:ext cx="2507906" cy="993132"/>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Example using In Situ category</a:t>
            </a:r>
            <a:endParaRPr lang="en-US" dirty="0"/>
          </a:p>
        </p:txBody>
      </p:sp>
      <p:sp>
        <p:nvSpPr>
          <p:cNvPr id="3" name="Content Placeholder 2"/>
          <p:cNvSpPr>
            <a:spLocks noGrp="1"/>
          </p:cNvSpPr>
          <p:nvPr>
            <p:ph sz="half" idx="11"/>
          </p:nvPr>
        </p:nvSpPr>
        <p:spPr>
          <a:xfrm>
            <a:off x="0" y="1600200"/>
            <a:ext cx="8839200" cy="4953000"/>
          </a:xfrm>
        </p:spPr>
        <p:txBody>
          <a:bodyPr>
            <a:normAutofit fontScale="85000" lnSpcReduction="10000"/>
          </a:bodyPr>
          <a:lstStyle/>
          <a:p>
            <a:r>
              <a:rPr lang="en-US" b="1" dirty="0" smtClean="0"/>
              <a:t>WGCV CA7-1</a:t>
            </a:r>
            <a:r>
              <a:rPr lang="en-US" b="1" dirty="0"/>
              <a:t>:</a:t>
            </a:r>
            <a:r>
              <a:rPr lang="en-US" dirty="0"/>
              <a:t> Forward list of relevant in situ reference data sets and networks for each variable covered by LPV to </a:t>
            </a:r>
            <a:r>
              <a:rPr lang="en-US" dirty="0" err="1"/>
              <a:t>WGClimate</a:t>
            </a:r>
            <a:r>
              <a:rPr lang="en-US" dirty="0"/>
              <a:t> Chair for eventual use by Carbon Subgroup</a:t>
            </a:r>
          </a:p>
          <a:p>
            <a:r>
              <a:rPr lang="en-US" b="1" dirty="0"/>
              <a:t>WGCV CA</a:t>
            </a:r>
            <a:r>
              <a:rPr lang="en-US" b="1" dirty="0" smtClean="0"/>
              <a:t>7-2</a:t>
            </a:r>
            <a:r>
              <a:rPr lang="en-US" b="1" dirty="0"/>
              <a:t>:</a:t>
            </a:r>
            <a:r>
              <a:rPr lang="en-US" dirty="0"/>
              <a:t> Document approach to ensure updating of reference data as time series expand, including collaboration with in situ networks for the validation of carbon variables to ensure temporal continuity</a:t>
            </a:r>
          </a:p>
          <a:p>
            <a:r>
              <a:rPr lang="en-US" b="1" dirty="0"/>
              <a:t>WGCV CA</a:t>
            </a:r>
            <a:r>
              <a:rPr lang="en-US" b="1" dirty="0" smtClean="0"/>
              <a:t>7-4</a:t>
            </a:r>
            <a:r>
              <a:rPr lang="en-US" b="1" dirty="0"/>
              <a:t>:</a:t>
            </a:r>
            <a:r>
              <a:rPr lang="en-US" dirty="0"/>
              <a:t> Identify in situ network stations relevant for carbon variables covered by WGCV</a:t>
            </a:r>
          </a:p>
          <a:p>
            <a:r>
              <a:rPr lang="en-US" b="1" dirty="0" smtClean="0"/>
              <a:t>WGCV CA7-6:</a:t>
            </a:r>
            <a:r>
              <a:rPr lang="en-US" dirty="0" smtClean="0"/>
              <a:t> </a:t>
            </a:r>
            <a:r>
              <a:rPr lang="en-US" dirty="0"/>
              <a:t>Present to WGCV Plenary a method for addressing spatial gaps in in-situ networks</a:t>
            </a:r>
          </a:p>
          <a:p>
            <a:r>
              <a:rPr lang="en-US" b="1" dirty="0"/>
              <a:t>WGCV CA</a:t>
            </a:r>
            <a:r>
              <a:rPr lang="en-US" b="1" dirty="0" smtClean="0"/>
              <a:t>9-2</a:t>
            </a:r>
            <a:r>
              <a:rPr lang="en-US" b="1" dirty="0"/>
              <a:t>: </a:t>
            </a:r>
            <a:r>
              <a:rPr lang="en-US" dirty="0"/>
              <a:t>Develop list of core validation sites for automatic </a:t>
            </a:r>
            <a:r>
              <a:rPr lang="en-US" dirty="0" err="1"/>
              <a:t>subsetting</a:t>
            </a:r>
            <a:r>
              <a:rPr lang="en-US" dirty="0"/>
              <a:t> of satellite data</a:t>
            </a:r>
          </a:p>
          <a:p>
            <a:r>
              <a:rPr lang="en-US" b="1" dirty="0"/>
              <a:t>WGCV CA</a:t>
            </a:r>
            <a:r>
              <a:rPr lang="en-US" b="1" dirty="0" smtClean="0"/>
              <a:t>32-6</a:t>
            </a:r>
            <a:r>
              <a:rPr lang="en-US" b="1" dirty="0"/>
              <a:t>: </a:t>
            </a:r>
            <a:r>
              <a:rPr lang="en-US" dirty="0"/>
              <a:t>Document process used for current selection of LPV supersite selection (serving for multiple variables) and validation sites specific to single variables for automated </a:t>
            </a:r>
            <a:r>
              <a:rPr lang="en-US" dirty="0" err="1"/>
              <a:t>subsetting</a:t>
            </a:r>
            <a:endParaRPr lang="en-US" dirty="0"/>
          </a:p>
          <a:p>
            <a:r>
              <a:rPr lang="en-US" b="1" dirty="0"/>
              <a:t>WGCV CA</a:t>
            </a:r>
            <a:r>
              <a:rPr lang="en-US" b="1" dirty="0" smtClean="0"/>
              <a:t>32-7</a:t>
            </a:r>
            <a:r>
              <a:rPr lang="en-US" b="1" dirty="0"/>
              <a:t>:</a:t>
            </a:r>
            <a:r>
              <a:rPr lang="en-US" dirty="0"/>
              <a:t> Determine best method to distribute the methodologies and criteria for globally representative site selection documented in the framework of the BELMANIP validation data set for LAI, and recently in a EUMETSAT project (ALBEDOVAL 2) for albedo </a:t>
            </a:r>
            <a:r>
              <a:rPr lang="en-US" dirty="0" smtClean="0"/>
              <a:t>validation</a:t>
            </a:r>
            <a:endParaRPr lang="en-US" dirty="0"/>
          </a:p>
        </p:txBody>
      </p:sp>
    </p:spTree>
    <p:extLst>
      <p:ext uri="{BB962C8B-B14F-4D97-AF65-F5344CB8AC3E}">
        <p14:creationId xmlns:p14="http://schemas.microsoft.com/office/powerpoint/2010/main" val="417775117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Combined In Situ WGCV CAs </a:t>
            </a:r>
            <a:endParaRPr lang="en-US" dirty="0"/>
          </a:p>
        </p:txBody>
      </p:sp>
      <p:sp>
        <p:nvSpPr>
          <p:cNvPr id="3" name="Content Placeholder 2"/>
          <p:cNvSpPr>
            <a:spLocks noGrp="1"/>
          </p:cNvSpPr>
          <p:nvPr>
            <p:ph sz="half" idx="11"/>
          </p:nvPr>
        </p:nvSpPr>
        <p:spPr>
          <a:xfrm>
            <a:off x="0" y="1600200"/>
            <a:ext cx="8839200" cy="4953000"/>
          </a:xfrm>
        </p:spPr>
        <p:txBody>
          <a:bodyPr>
            <a:normAutofit lnSpcReduction="10000"/>
          </a:bodyPr>
          <a:lstStyle/>
          <a:p>
            <a:r>
              <a:rPr lang="en-US" b="1" dirty="0" smtClean="0"/>
              <a:t>WGCV CA7-1;  </a:t>
            </a:r>
            <a:r>
              <a:rPr lang="en-US" b="1" dirty="0"/>
              <a:t>WGCV CA7-4; WGCV </a:t>
            </a:r>
            <a:r>
              <a:rPr lang="en-US" b="1" dirty="0" smtClean="0"/>
              <a:t>CA9-2:</a:t>
            </a:r>
            <a:r>
              <a:rPr lang="en-US" dirty="0" smtClean="0"/>
              <a:t> Document list </a:t>
            </a:r>
            <a:r>
              <a:rPr lang="en-US" dirty="0"/>
              <a:t>of relevant in situ reference data sets and networks </a:t>
            </a:r>
            <a:r>
              <a:rPr lang="en-US" dirty="0" smtClean="0"/>
              <a:t>relevant for carbon </a:t>
            </a:r>
            <a:r>
              <a:rPr lang="en-US" dirty="0" err="1" smtClean="0"/>
              <a:t>varioables</a:t>
            </a:r>
            <a:r>
              <a:rPr lang="en-US" dirty="0" smtClean="0"/>
              <a:t> covered by WGCV highlighting </a:t>
            </a:r>
            <a:r>
              <a:rPr lang="en-US" dirty="0"/>
              <a:t>those sites suitable for automatic </a:t>
            </a:r>
            <a:r>
              <a:rPr lang="en-US" dirty="0" err="1"/>
              <a:t>subsetting</a:t>
            </a:r>
            <a:r>
              <a:rPr lang="en-US" dirty="0"/>
              <a:t> of satellite </a:t>
            </a:r>
            <a:r>
              <a:rPr lang="en-US" dirty="0" smtClean="0"/>
              <a:t>data</a:t>
            </a:r>
            <a:endParaRPr lang="en-US" dirty="0"/>
          </a:p>
          <a:p>
            <a:r>
              <a:rPr lang="en-US" b="1" dirty="0" smtClean="0"/>
              <a:t>WGCV CA7-2; </a:t>
            </a:r>
            <a:r>
              <a:rPr lang="en-US" b="1" dirty="0"/>
              <a:t>WGCV </a:t>
            </a:r>
            <a:r>
              <a:rPr lang="en-US" b="1" dirty="0" smtClean="0"/>
              <a:t>CA7-6:</a:t>
            </a:r>
            <a:r>
              <a:rPr lang="en-US" dirty="0" smtClean="0"/>
              <a:t> Document approach to ensure updating of reference data as time series expand, including collaboration with in situ networks for the validation of carbon variables to ensure temporal continuity and addressing spatial gaps in in-situ networks</a:t>
            </a:r>
          </a:p>
          <a:p>
            <a:r>
              <a:rPr lang="en-US" b="1" dirty="0" smtClean="0"/>
              <a:t>WGCV </a:t>
            </a:r>
            <a:r>
              <a:rPr lang="en-US" b="1" dirty="0"/>
              <a:t>CA</a:t>
            </a:r>
            <a:r>
              <a:rPr lang="en-US" b="1" dirty="0" smtClean="0"/>
              <a:t>32-6</a:t>
            </a:r>
            <a:r>
              <a:rPr lang="en-US" b="1" dirty="0"/>
              <a:t>: </a:t>
            </a:r>
            <a:r>
              <a:rPr lang="en-US" dirty="0"/>
              <a:t>Document process used for current selection of LPV supersite selection (serving for multiple variables) and validation sites specific to single variables for automated </a:t>
            </a:r>
            <a:r>
              <a:rPr lang="en-US" dirty="0" err="1"/>
              <a:t>subsetting</a:t>
            </a:r>
            <a:endParaRPr lang="en-US" dirty="0"/>
          </a:p>
          <a:p>
            <a:r>
              <a:rPr lang="en-US" b="1" dirty="0"/>
              <a:t>WGCV CA</a:t>
            </a:r>
            <a:r>
              <a:rPr lang="en-US" b="1" dirty="0" smtClean="0"/>
              <a:t>32-7</a:t>
            </a:r>
            <a:r>
              <a:rPr lang="en-US" b="1" dirty="0"/>
              <a:t>:</a:t>
            </a:r>
            <a:r>
              <a:rPr lang="en-US" dirty="0"/>
              <a:t> Determine best method to distribute the methodologies and criteria for globally representative site selection documented in the framework of the BELMANIP validation data set for LAI, and recently in a EUMETSAT project (ALBEDOVAL 2) for albedo </a:t>
            </a:r>
            <a:r>
              <a:rPr lang="en-US" dirty="0" smtClean="0"/>
              <a:t>validation</a:t>
            </a:r>
            <a:endParaRPr lang="en-US" dirty="0"/>
          </a:p>
        </p:txBody>
      </p:sp>
    </p:spTree>
    <p:extLst>
      <p:ext uri="{BB962C8B-B14F-4D97-AF65-F5344CB8AC3E}">
        <p14:creationId xmlns:p14="http://schemas.microsoft.com/office/powerpoint/2010/main" val="349552501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Next steps</a:t>
            </a:r>
            <a:endParaRPr lang="en-US" dirty="0"/>
          </a:p>
        </p:txBody>
      </p:sp>
      <p:sp>
        <p:nvSpPr>
          <p:cNvPr id="3" name="Content Placeholder 2"/>
          <p:cNvSpPr>
            <a:spLocks noGrp="1"/>
          </p:cNvSpPr>
          <p:nvPr>
            <p:ph sz="half" idx="11"/>
          </p:nvPr>
        </p:nvSpPr>
        <p:spPr/>
        <p:txBody>
          <a:bodyPr/>
          <a:lstStyle/>
          <a:p>
            <a:r>
              <a:rPr lang="en-US" dirty="0" smtClean="0"/>
              <a:t>Complete  distillation of the WGCV CAs to remove overlap</a:t>
            </a:r>
          </a:p>
          <a:p>
            <a:pPr lvl="1"/>
            <a:r>
              <a:rPr lang="en-US" dirty="0" smtClean="0"/>
              <a:t>Identify Carbon Strategy Actions covered</a:t>
            </a:r>
          </a:p>
          <a:p>
            <a:pPr lvl="1"/>
            <a:r>
              <a:rPr lang="en-US" dirty="0" smtClean="0"/>
              <a:t>Determine Subgroups relevant to actions</a:t>
            </a:r>
          </a:p>
          <a:p>
            <a:pPr lvl="1"/>
            <a:r>
              <a:rPr lang="en-US" dirty="0" smtClean="0"/>
              <a:t>Propose responsible parties for actions</a:t>
            </a:r>
          </a:p>
          <a:p>
            <a:r>
              <a:rPr lang="en-US" dirty="0" smtClean="0"/>
              <a:t>Present list of actions to WGCV plenary</a:t>
            </a:r>
          </a:p>
          <a:p>
            <a:r>
              <a:rPr lang="en-US" dirty="0" smtClean="0"/>
              <a:t>Assign responsible parties and begin </a:t>
            </a:r>
            <a:r>
              <a:rPr lang="en-US" smtClean="0"/>
              <a:t>closing actions</a:t>
            </a:r>
          </a:p>
          <a:p>
            <a:endParaRPr lang="en-US" dirty="0"/>
          </a:p>
          <a:p>
            <a:r>
              <a:rPr lang="en-US" dirty="0" smtClean="0"/>
              <a:t>Question</a:t>
            </a:r>
          </a:p>
          <a:p>
            <a:pPr lvl="1"/>
            <a:r>
              <a:rPr lang="en-US" dirty="0" smtClean="0"/>
              <a:t>Is it better to have fewer actions that cover broader topics or more actions but having more specific topics?</a:t>
            </a:r>
          </a:p>
          <a:p>
            <a:pPr lvl="1"/>
            <a:endParaRPr lang="en-US" dirty="0" smtClean="0"/>
          </a:p>
          <a:p>
            <a:pPr lvl="1"/>
            <a:endParaRPr lang="en-US" dirty="0"/>
          </a:p>
        </p:txBody>
      </p:sp>
    </p:spTree>
    <p:extLst>
      <p:ext uri="{BB962C8B-B14F-4D97-AF65-F5344CB8AC3E}">
        <p14:creationId xmlns:p14="http://schemas.microsoft.com/office/powerpoint/2010/main" val="168339417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0" y="1143000"/>
            <a:ext cx="5667703" cy="1315928"/>
          </a:xfrm>
        </p:spPr>
        <p:txBody>
          <a:bodyPr/>
          <a:lstStyle/>
          <a:p>
            <a:r>
              <a:rPr lang="en-US" dirty="0" smtClean="0"/>
              <a:t>Important to begin looking towards the topics addressed in the Carbon Strategy document</a:t>
            </a:r>
            <a:endParaRPr lang="en-US" dirty="0"/>
          </a:p>
        </p:txBody>
      </p:sp>
      <p:pic>
        <p:nvPicPr>
          <p:cNvPr id="10242" name="Picture 2" descr="C:\Users\Kurt DM4\Desktop\DSCN8325.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8463" b="20762"/>
          <a:stretch/>
        </p:blipFill>
        <p:spPr bwMode="auto">
          <a:xfrm>
            <a:off x="28903" y="2306528"/>
            <a:ext cx="5638800" cy="257027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EOS Carbon Strategy Cover P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3692" y="1142999"/>
            <a:ext cx="3480309" cy="4724401"/>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a:spLocks noGrp="1"/>
          </p:cNvSpPr>
          <p:nvPr>
            <p:ph sz="half" idx="11"/>
          </p:nvPr>
        </p:nvSpPr>
        <p:spPr>
          <a:xfrm>
            <a:off x="152400" y="4876800"/>
            <a:ext cx="5511292" cy="1600200"/>
          </a:xfrm>
        </p:spPr>
        <p:txBody>
          <a:bodyPr/>
          <a:lstStyle/>
          <a:p>
            <a:r>
              <a:rPr lang="de-DE" dirty="0" smtClean="0"/>
              <a:t>Specifically, there are a set of action items identified in the document</a:t>
            </a:r>
          </a:p>
          <a:p>
            <a:r>
              <a:rPr lang="de-DE" dirty="0" smtClean="0"/>
              <a:t>Many of those have direct and indirect relationship to WGCV</a:t>
            </a:r>
            <a:endParaRPr lang="en-US" dirty="0"/>
          </a:p>
        </p:txBody>
      </p:sp>
    </p:spTree>
    <p:extLst>
      <p:ext uri="{BB962C8B-B14F-4D97-AF65-F5344CB8AC3E}">
        <p14:creationId xmlns:p14="http://schemas.microsoft.com/office/powerpoint/2010/main" val="276813640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Background</a:t>
            </a:r>
            <a:endParaRPr lang="en-US" dirty="0"/>
          </a:p>
        </p:txBody>
      </p:sp>
      <p:sp>
        <p:nvSpPr>
          <p:cNvPr id="3" name="Content Placeholder 2"/>
          <p:cNvSpPr>
            <a:spLocks noGrp="1"/>
          </p:cNvSpPr>
          <p:nvPr>
            <p:ph sz="half" idx="11"/>
          </p:nvPr>
        </p:nvSpPr>
        <p:spPr>
          <a:xfrm>
            <a:off x="0" y="1905000"/>
            <a:ext cx="8839200" cy="4572000"/>
          </a:xfrm>
        </p:spPr>
        <p:txBody>
          <a:bodyPr/>
          <a:lstStyle/>
          <a:p>
            <a:r>
              <a:rPr lang="en-US" dirty="0" smtClean="0"/>
              <a:t>At SIT-29 (April 2014), </a:t>
            </a:r>
            <a:r>
              <a:rPr lang="en-US" dirty="0"/>
              <a:t>the Ad-Hoc Carbon Strategy Implementation Study Team was </a:t>
            </a:r>
            <a:r>
              <a:rPr lang="en-US" dirty="0" smtClean="0"/>
              <a:t>established</a:t>
            </a:r>
          </a:p>
          <a:p>
            <a:pPr lvl="1"/>
            <a:r>
              <a:rPr lang="en-US" dirty="0" smtClean="0"/>
              <a:t>Determine appropriate </a:t>
            </a:r>
            <a:r>
              <a:rPr lang="en-US" dirty="0"/>
              <a:t>way to implement the recommended actions of the </a:t>
            </a:r>
            <a:r>
              <a:rPr lang="en-US" i="1" dirty="0"/>
              <a:t>CEOS Strategy for Carbon Observations from </a:t>
            </a:r>
            <a:r>
              <a:rPr lang="en-US" i="1" dirty="0" smtClean="0"/>
              <a:t>Space</a:t>
            </a:r>
          </a:p>
          <a:p>
            <a:pPr lvl="1"/>
            <a:r>
              <a:rPr lang="en-US" dirty="0" smtClean="0"/>
              <a:t>Identify tasks </a:t>
            </a:r>
            <a:r>
              <a:rPr lang="en-US" dirty="0"/>
              <a:t>and </a:t>
            </a:r>
            <a:r>
              <a:rPr lang="en-US" dirty="0" smtClean="0"/>
              <a:t>appropriate </a:t>
            </a:r>
            <a:r>
              <a:rPr lang="en-US" dirty="0"/>
              <a:t>CEOS Entities to take them </a:t>
            </a:r>
            <a:r>
              <a:rPr lang="en-US" dirty="0" smtClean="0"/>
              <a:t>forward</a:t>
            </a:r>
            <a:endParaRPr lang="en-US" dirty="0"/>
          </a:p>
          <a:p>
            <a:r>
              <a:rPr lang="en-US" dirty="0" smtClean="0"/>
              <a:t>Results were </a:t>
            </a:r>
            <a:r>
              <a:rPr lang="en-US" dirty="0"/>
              <a:t>endorsed at the 28</a:t>
            </a:r>
            <a:r>
              <a:rPr lang="en-US" baseline="30000" dirty="0"/>
              <a:t>th</a:t>
            </a:r>
            <a:r>
              <a:rPr lang="en-US" dirty="0"/>
              <a:t> CEOS </a:t>
            </a:r>
            <a:r>
              <a:rPr lang="en-US" dirty="0" smtClean="0"/>
              <a:t>Plenary (Oct. 2014) </a:t>
            </a:r>
            <a:r>
              <a:rPr lang="en-US" dirty="0"/>
              <a:t>and are now </a:t>
            </a:r>
            <a:r>
              <a:rPr lang="en-US" dirty="0" smtClean="0"/>
              <a:t>being implemented</a:t>
            </a:r>
          </a:p>
          <a:p>
            <a:pPr lvl="1"/>
            <a:r>
              <a:rPr lang="en-US" dirty="0" smtClean="0"/>
              <a:t>VCs </a:t>
            </a:r>
            <a:r>
              <a:rPr lang="en-US" dirty="0"/>
              <a:t>and WGs</a:t>
            </a:r>
          </a:p>
          <a:p>
            <a:pPr lvl="1"/>
            <a:r>
              <a:rPr lang="en-US" dirty="0" smtClean="0"/>
              <a:t>Oversight </a:t>
            </a:r>
            <a:r>
              <a:rPr lang="en-US" dirty="0"/>
              <a:t>by SIT Chair and coordination by CEOS Carbon Expert (EC))</a:t>
            </a:r>
            <a:endParaRPr lang="en-US" dirty="0"/>
          </a:p>
        </p:txBody>
      </p:sp>
    </p:spTree>
    <p:extLst>
      <p:ext uri="{BB962C8B-B14F-4D97-AF65-F5344CB8AC3E}">
        <p14:creationId xmlns:p14="http://schemas.microsoft.com/office/powerpoint/2010/main" val="379846075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14 actions from Carbon Strategy report  are related to WGCV</a:t>
            </a:r>
            <a:endParaRPr lang="en-US" dirty="0"/>
          </a:p>
        </p:txBody>
      </p:sp>
      <p:sp>
        <p:nvSpPr>
          <p:cNvPr id="8" name="Content Placeholder 2"/>
          <p:cNvSpPr>
            <a:spLocks noGrp="1"/>
          </p:cNvSpPr>
          <p:nvPr>
            <p:ph sz="half" idx="11"/>
          </p:nvPr>
        </p:nvSpPr>
        <p:spPr>
          <a:xfrm>
            <a:off x="4800600" y="1676400"/>
            <a:ext cx="4191000" cy="4572000"/>
          </a:xfrm>
        </p:spPr>
        <p:txBody>
          <a:bodyPr/>
          <a:lstStyle/>
          <a:p>
            <a:endParaRPr lang="de-DE" dirty="0" smtClean="0"/>
          </a:p>
          <a:p>
            <a:endParaRPr lang="de-DE" dirty="0"/>
          </a:p>
          <a:p>
            <a:r>
              <a:rPr lang="de-DE" dirty="0" smtClean="0"/>
              <a:t>The view by SIT is a list of actions</a:t>
            </a:r>
          </a:p>
          <a:p>
            <a:r>
              <a:rPr lang="de-DE" dirty="0" smtClean="0"/>
              <a:t>Recognized that there is some overlap but still handled as discrete set of items</a:t>
            </a:r>
          </a:p>
          <a:p>
            <a:r>
              <a:rPr lang="de-DE" dirty="0" smtClean="0"/>
              <a:t>Easier to track at the SIT level</a:t>
            </a:r>
          </a:p>
          <a:p>
            <a:r>
              <a:rPr lang="de-DE" dirty="0" smtClean="0"/>
              <a:t>More difficult to handle at the WGCV level</a:t>
            </a:r>
            <a:endParaRPr lang="en-US" dirty="0"/>
          </a:p>
        </p:txBody>
      </p:sp>
      <p:sp>
        <p:nvSpPr>
          <p:cNvPr id="6" name="Rectangle 5"/>
          <p:cNvSpPr/>
          <p:nvPr/>
        </p:nvSpPr>
        <p:spPr>
          <a:xfrm>
            <a:off x="304800" y="1905000"/>
            <a:ext cx="3962400" cy="457200"/>
          </a:xfrm>
          <a:prstGeom prst="rect">
            <a:avLst/>
          </a:prstGeom>
          <a:solidFill>
            <a:schemeClr val="bg2">
              <a:lumMod val="20000"/>
              <a:lumOff val="8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10" name="Rectangle 9"/>
          <p:cNvSpPr/>
          <p:nvPr/>
        </p:nvSpPr>
        <p:spPr>
          <a:xfrm>
            <a:off x="304800" y="2514600"/>
            <a:ext cx="3962400" cy="457200"/>
          </a:xfrm>
          <a:prstGeom prst="rect">
            <a:avLst/>
          </a:prstGeom>
          <a:solidFill>
            <a:schemeClr val="accent1">
              <a:lumMod val="40000"/>
              <a:lumOff val="6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11" name="Rectangle 10"/>
          <p:cNvSpPr/>
          <p:nvPr/>
        </p:nvSpPr>
        <p:spPr>
          <a:xfrm>
            <a:off x="304800" y="3124200"/>
            <a:ext cx="3962400" cy="457200"/>
          </a:xfrm>
          <a:prstGeom prst="rect">
            <a:avLst/>
          </a:prstGeom>
          <a:solidFill>
            <a:schemeClr val="tx1">
              <a:lumMod val="20000"/>
              <a:lumOff val="8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12" name="Rectangle 11"/>
          <p:cNvSpPr/>
          <p:nvPr/>
        </p:nvSpPr>
        <p:spPr>
          <a:xfrm>
            <a:off x="304800" y="4648200"/>
            <a:ext cx="3962400" cy="457200"/>
          </a:xfrm>
          <a:prstGeom prst="rect">
            <a:avLst/>
          </a:prstGeom>
          <a:solidFill>
            <a:schemeClr val="accent6">
              <a:lumMod val="20000"/>
              <a:lumOff val="8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13" name="Rectangle 12"/>
          <p:cNvSpPr/>
          <p:nvPr/>
        </p:nvSpPr>
        <p:spPr>
          <a:xfrm>
            <a:off x="304800" y="5257800"/>
            <a:ext cx="3962400" cy="457200"/>
          </a:xfrm>
          <a:prstGeom prst="rect">
            <a:avLst/>
          </a:prstGeom>
          <a:solidFill>
            <a:srgbClr val="D0F4C6"/>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14" name="Rectangle 13"/>
          <p:cNvSpPr/>
          <p:nvPr/>
        </p:nvSpPr>
        <p:spPr>
          <a:xfrm>
            <a:off x="304800" y="5867400"/>
            <a:ext cx="3962400" cy="457200"/>
          </a:xfrm>
          <a:prstGeom prst="rect">
            <a:avLst/>
          </a:prstGeom>
          <a:solidFill>
            <a:srgbClr val="E7F470"/>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9" name="TextBox 8"/>
          <p:cNvSpPr txBox="1"/>
          <p:nvPr/>
        </p:nvSpPr>
        <p:spPr>
          <a:xfrm>
            <a:off x="2133600" y="3524073"/>
            <a:ext cx="1066800" cy="120032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285750" marR="0" indent="-285750" algn="l" defTabSz="457200" rtl="0" fontAlgn="auto" latinLnBrk="1" hangingPunct="0">
              <a:lnSpc>
                <a:spcPct val="100000"/>
              </a:lnSpc>
              <a:spcBef>
                <a:spcPts val="0"/>
              </a:spcBef>
              <a:spcAft>
                <a:spcPts val="0"/>
              </a:spcAft>
              <a:buClrTx/>
              <a:buSzTx/>
              <a:buFont typeface="Arial" panose="020B0604020202020204" pitchFamily="34" charset="0"/>
              <a:buChar char="•"/>
              <a:tabLst/>
            </a:pPr>
            <a:r>
              <a:rPr lang="en-US" sz="2400" dirty="0"/>
              <a:t> </a:t>
            </a:r>
            <a:endParaRPr lang="en-US" sz="2400" dirty="0" smtClean="0"/>
          </a:p>
          <a:p>
            <a:pPr marL="285750" marR="0" indent="-285750" algn="l" defTabSz="457200" rtl="0" fontAlgn="auto" latinLnBrk="1" hangingPunct="0">
              <a:lnSpc>
                <a:spcPct val="100000"/>
              </a:lnSpc>
              <a:spcBef>
                <a:spcPts val="0"/>
              </a:spcBef>
              <a:spcAft>
                <a:spcPts val="0"/>
              </a:spcAft>
              <a:buClrTx/>
              <a:buSzTx/>
              <a:buFont typeface="Arial" panose="020B0604020202020204" pitchFamily="34" charset="0"/>
              <a:buChar char="•"/>
              <a:tabLst/>
            </a:pPr>
            <a:r>
              <a:rPr kumimoji="0" lang="en-US" sz="2400" b="0" i="0" u="none" strike="noStrike" cap="none" spc="0" normalizeH="0" dirty="0">
                <a:ln>
                  <a:noFill/>
                </a:ln>
                <a:solidFill>
                  <a:srgbClr val="002569"/>
                </a:solidFill>
                <a:effectLst/>
                <a:uFillTx/>
              </a:rPr>
              <a:t> </a:t>
            </a:r>
            <a:endParaRPr kumimoji="0" lang="en-US" sz="2400" b="0" i="0" u="none" strike="noStrike" cap="none" spc="0" normalizeH="0" dirty="0" smtClean="0">
              <a:ln>
                <a:noFill/>
              </a:ln>
              <a:solidFill>
                <a:srgbClr val="002569"/>
              </a:solidFill>
              <a:effectLst/>
              <a:uFillTx/>
            </a:endParaRPr>
          </a:p>
          <a:p>
            <a:pPr marL="285750" marR="0" indent="-285750" algn="l" defTabSz="457200" rtl="0" fontAlgn="auto" latinLnBrk="1" hangingPunct="0">
              <a:lnSpc>
                <a:spcPct val="100000"/>
              </a:lnSpc>
              <a:spcBef>
                <a:spcPts val="0"/>
              </a:spcBef>
              <a:spcAft>
                <a:spcPts val="0"/>
              </a:spcAft>
              <a:buClrTx/>
              <a:buSzTx/>
              <a:buFont typeface="Arial" panose="020B0604020202020204" pitchFamily="34" charset="0"/>
              <a:buChar char="•"/>
              <a:tabLst/>
            </a:pPr>
            <a:r>
              <a:rPr lang="en-US" sz="2400" dirty="0"/>
              <a:t> </a:t>
            </a:r>
            <a:endParaRPr kumimoji="0" lang="en-US" sz="2400" b="0" i="0" u="none" strike="noStrike" cap="none" spc="0" normalizeH="0" baseline="0" dirty="0">
              <a:ln>
                <a:noFill/>
              </a:ln>
              <a:solidFill>
                <a:srgbClr val="002569"/>
              </a:solidFill>
              <a:effectLst/>
              <a:uFillTx/>
            </a:endParaRPr>
          </a:p>
        </p:txBody>
      </p:sp>
      <p:sp>
        <p:nvSpPr>
          <p:cNvPr id="15" name="TextBox 14"/>
          <p:cNvSpPr txBox="1"/>
          <p:nvPr/>
        </p:nvSpPr>
        <p:spPr>
          <a:xfrm>
            <a:off x="1524000" y="1905000"/>
            <a:ext cx="15240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Action A</a:t>
            </a:r>
            <a:endParaRPr kumimoji="0" lang="en-US" sz="2400" b="1" i="0" u="none" strike="noStrike" cap="none" spc="0" normalizeH="0" baseline="0" dirty="0">
              <a:ln>
                <a:noFill/>
              </a:ln>
              <a:solidFill>
                <a:srgbClr val="002569"/>
              </a:solidFill>
              <a:effectLst/>
              <a:uFillTx/>
            </a:endParaRPr>
          </a:p>
        </p:txBody>
      </p:sp>
      <p:sp>
        <p:nvSpPr>
          <p:cNvPr id="17" name="TextBox 16"/>
          <p:cNvSpPr txBox="1"/>
          <p:nvPr/>
        </p:nvSpPr>
        <p:spPr>
          <a:xfrm>
            <a:off x="1524000" y="2510137"/>
            <a:ext cx="15240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Action B</a:t>
            </a:r>
            <a:endParaRPr kumimoji="0" lang="en-US" sz="2400" b="1" i="0" u="none" strike="noStrike" cap="none" spc="0" normalizeH="0" baseline="0" dirty="0">
              <a:ln>
                <a:noFill/>
              </a:ln>
              <a:solidFill>
                <a:srgbClr val="002569"/>
              </a:solidFill>
              <a:effectLst/>
              <a:uFillTx/>
            </a:endParaRPr>
          </a:p>
        </p:txBody>
      </p:sp>
      <p:sp>
        <p:nvSpPr>
          <p:cNvPr id="18" name="TextBox 17"/>
          <p:cNvSpPr txBox="1"/>
          <p:nvPr/>
        </p:nvSpPr>
        <p:spPr>
          <a:xfrm>
            <a:off x="1524000" y="3119737"/>
            <a:ext cx="15240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Action C</a:t>
            </a:r>
            <a:endParaRPr kumimoji="0" lang="en-US" sz="2400" b="1" i="0" u="none" strike="noStrike" cap="none" spc="0" normalizeH="0" baseline="0" dirty="0">
              <a:ln>
                <a:noFill/>
              </a:ln>
              <a:solidFill>
                <a:srgbClr val="002569"/>
              </a:solidFill>
              <a:effectLst/>
              <a:uFillTx/>
            </a:endParaRPr>
          </a:p>
        </p:txBody>
      </p:sp>
      <p:sp>
        <p:nvSpPr>
          <p:cNvPr id="19" name="TextBox 18"/>
          <p:cNvSpPr txBox="1"/>
          <p:nvPr/>
        </p:nvSpPr>
        <p:spPr>
          <a:xfrm>
            <a:off x="1524000" y="5862937"/>
            <a:ext cx="15240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Action N</a:t>
            </a:r>
            <a:endParaRPr kumimoji="0" lang="en-US" sz="2400" b="1" i="0" u="none" strike="noStrike" cap="none" spc="0" normalizeH="0" baseline="0" dirty="0">
              <a:ln>
                <a:noFill/>
              </a:ln>
              <a:solidFill>
                <a:srgbClr val="002569"/>
              </a:solidFill>
              <a:effectLst/>
              <a:uFillTx/>
            </a:endParaRPr>
          </a:p>
        </p:txBody>
      </p:sp>
      <p:sp>
        <p:nvSpPr>
          <p:cNvPr id="20" name="TextBox 19"/>
          <p:cNvSpPr txBox="1"/>
          <p:nvPr/>
        </p:nvSpPr>
        <p:spPr>
          <a:xfrm>
            <a:off x="1524000" y="5253337"/>
            <a:ext cx="15240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Action M</a:t>
            </a:r>
            <a:endParaRPr kumimoji="0" lang="en-US" sz="2400" b="1" i="0" u="none" strike="noStrike" cap="none" spc="0" normalizeH="0" baseline="0" dirty="0">
              <a:ln>
                <a:noFill/>
              </a:ln>
              <a:solidFill>
                <a:srgbClr val="002569"/>
              </a:solidFill>
              <a:effectLst/>
              <a:uFillTx/>
            </a:endParaRPr>
          </a:p>
        </p:txBody>
      </p:sp>
      <p:sp>
        <p:nvSpPr>
          <p:cNvPr id="21" name="TextBox 20"/>
          <p:cNvSpPr txBox="1"/>
          <p:nvPr/>
        </p:nvSpPr>
        <p:spPr>
          <a:xfrm>
            <a:off x="1524000" y="4648200"/>
            <a:ext cx="15240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Action L</a:t>
            </a:r>
            <a:endParaRPr kumimoji="0" lang="en-US" sz="2400" b="1"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258670626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14 Actions are related to WGCV</a:t>
            </a:r>
            <a:endParaRPr lang="en-US" dirty="0"/>
          </a:p>
        </p:txBody>
      </p:sp>
      <p:sp>
        <p:nvSpPr>
          <p:cNvPr id="4" name="Oval 3"/>
          <p:cNvSpPr/>
          <p:nvPr/>
        </p:nvSpPr>
        <p:spPr>
          <a:xfrm>
            <a:off x="21491" y="1756523"/>
            <a:ext cx="4800600" cy="4114800"/>
          </a:xfrm>
          <a:prstGeom prst="ellipse">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5" name="Content Placeholder 2"/>
          <p:cNvSpPr>
            <a:spLocks noGrp="1"/>
          </p:cNvSpPr>
          <p:nvPr>
            <p:ph sz="half" idx="11"/>
          </p:nvPr>
        </p:nvSpPr>
        <p:spPr>
          <a:xfrm>
            <a:off x="4800600" y="1447800"/>
            <a:ext cx="4191000" cy="4800600"/>
          </a:xfrm>
        </p:spPr>
        <p:txBody>
          <a:bodyPr/>
          <a:lstStyle/>
          <a:p>
            <a:r>
              <a:rPr lang="de-DE" dirty="0" smtClean="0"/>
              <a:t>Treating the actions as a discrete set is not efficient</a:t>
            </a:r>
          </a:p>
          <a:p>
            <a:pPr lvl="1"/>
            <a:r>
              <a:rPr lang="de-DE" dirty="0" smtClean="0"/>
              <a:t>Limited resources for WGCV members</a:t>
            </a:r>
          </a:p>
          <a:p>
            <a:pPr lvl="1"/>
            <a:r>
              <a:rPr lang="de-DE" dirty="0" smtClean="0"/>
              <a:t>There is significant overlap in some of the actions</a:t>
            </a:r>
          </a:p>
          <a:p>
            <a:r>
              <a:rPr lang="de-DE" dirty="0" smtClean="0"/>
              <a:t>Necessary to develop an efficient way to close the Carbon Actions</a:t>
            </a:r>
          </a:p>
          <a:p>
            <a:r>
              <a:rPr lang="de-DE" dirty="0" smtClean="0"/>
              <a:t>Identifying the overlap allows progress on multiple Carbon Actions through completion of a single WGCV action</a:t>
            </a:r>
          </a:p>
          <a:p>
            <a:pPr lvl="1"/>
            <a:endParaRPr lang="de-DE" dirty="0" smtClean="0"/>
          </a:p>
        </p:txBody>
      </p:sp>
      <p:grpSp>
        <p:nvGrpSpPr>
          <p:cNvPr id="8" name="Group 7"/>
          <p:cNvGrpSpPr/>
          <p:nvPr/>
        </p:nvGrpSpPr>
        <p:grpSpPr>
          <a:xfrm>
            <a:off x="1864202" y="2526424"/>
            <a:ext cx="1905000" cy="533400"/>
            <a:chOff x="5486400" y="4648200"/>
            <a:chExt cx="1905000" cy="533400"/>
          </a:xfrm>
        </p:grpSpPr>
        <p:sp>
          <p:nvSpPr>
            <p:cNvPr id="6" name="Oval 5"/>
            <p:cNvSpPr/>
            <p:nvPr/>
          </p:nvSpPr>
          <p:spPr>
            <a:xfrm>
              <a:off x="5486400" y="4648200"/>
              <a:ext cx="1905000" cy="533400"/>
            </a:xfrm>
            <a:prstGeom prst="ellipse">
              <a:avLst/>
            </a:prstGeom>
            <a:solidFill>
              <a:srgbClr val="E7F470"/>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7" name="TextBox 6"/>
            <p:cNvSpPr txBox="1"/>
            <p:nvPr/>
          </p:nvSpPr>
          <p:spPr>
            <a:xfrm>
              <a:off x="5918245" y="4730235"/>
              <a:ext cx="104130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N</a:t>
              </a:r>
              <a:endParaRPr kumimoji="0" lang="en-US" sz="1800" b="1" i="0" u="none" strike="noStrike" cap="none" spc="0" normalizeH="0" baseline="0" dirty="0">
                <a:ln>
                  <a:noFill/>
                </a:ln>
                <a:solidFill>
                  <a:srgbClr val="002569"/>
                </a:solidFill>
                <a:effectLst/>
                <a:uFillTx/>
              </a:endParaRPr>
            </a:p>
          </p:txBody>
        </p:sp>
      </p:grpSp>
      <p:sp>
        <p:nvSpPr>
          <p:cNvPr id="9" name="TextBox 8"/>
          <p:cNvSpPr txBox="1"/>
          <p:nvPr/>
        </p:nvSpPr>
        <p:spPr>
          <a:xfrm>
            <a:off x="175652" y="2847009"/>
            <a:ext cx="2019300" cy="40010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000" b="1" i="0" u="none" strike="noStrike" cap="none" spc="0" normalizeH="0" baseline="0" dirty="0" smtClean="0">
                <a:ln>
                  <a:noFill/>
                </a:ln>
                <a:solidFill>
                  <a:srgbClr val="FF0000"/>
                </a:solidFill>
                <a:effectLst/>
                <a:uFillTx/>
              </a:rPr>
              <a:t>Carbon Actions</a:t>
            </a:r>
            <a:endParaRPr kumimoji="0" lang="en-US" sz="2000" b="1" i="0" u="none" strike="noStrike" cap="none" spc="0" normalizeH="0" baseline="0" dirty="0">
              <a:ln>
                <a:noFill/>
              </a:ln>
              <a:solidFill>
                <a:srgbClr val="FF0000"/>
              </a:solidFill>
              <a:effectLst/>
              <a:uFillTx/>
            </a:endParaRPr>
          </a:p>
        </p:txBody>
      </p:sp>
      <p:grpSp>
        <p:nvGrpSpPr>
          <p:cNvPr id="10" name="Group 9"/>
          <p:cNvGrpSpPr/>
          <p:nvPr/>
        </p:nvGrpSpPr>
        <p:grpSpPr>
          <a:xfrm>
            <a:off x="281677" y="3461265"/>
            <a:ext cx="1905000" cy="533400"/>
            <a:chOff x="5486400" y="4648200"/>
            <a:chExt cx="1905000" cy="533400"/>
          </a:xfrm>
        </p:grpSpPr>
        <p:sp>
          <p:nvSpPr>
            <p:cNvPr id="11" name="Oval 10"/>
            <p:cNvSpPr/>
            <p:nvPr/>
          </p:nvSpPr>
          <p:spPr>
            <a:xfrm>
              <a:off x="5486400" y="4648200"/>
              <a:ext cx="1905000" cy="533400"/>
            </a:xfrm>
            <a:prstGeom prst="ellipse">
              <a:avLst/>
            </a:prstGeom>
            <a:solidFill>
              <a:schemeClr val="bg1">
                <a:lumMod val="20000"/>
                <a:lumOff val="80000"/>
              </a:schemeClr>
            </a:solidFill>
            <a:ln w="25400" cap="flat">
              <a:solidFill>
                <a:schemeClr val="bg1">
                  <a:lumMod val="20000"/>
                  <a:lumOff val="80000"/>
                </a:schemeClr>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12" name="TextBox 11"/>
            <p:cNvSpPr txBox="1"/>
            <p:nvPr/>
          </p:nvSpPr>
          <p:spPr>
            <a:xfrm>
              <a:off x="5918245" y="4730235"/>
              <a:ext cx="104130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B</a:t>
              </a:r>
              <a:endParaRPr kumimoji="0" lang="en-US" sz="1800" b="1" i="0" u="none" strike="noStrike" cap="none" spc="0" normalizeH="0" baseline="0" dirty="0">
                <a:ln>
                  <a:noFill/>
                </a:ln>
                <a:solidFill>
                  <a:srgbClr val="002569"/>
                </a:solidFill>
                <a:effectLst/>
                <a:uFillTx/>
              </a:endParaRPr>
            </a:p>
          </p:txBody>
        </p:sp>
      </p:grpSp>
      <p:grpSp>
        <p:nvGrpSpPr>
          <p:cNvPr id="16" name="Group 15"/>
          <p:cNvGrpSpPr/>
          <p:nvPr/>
        </p:nvGrpSpPr>
        <p:grpSpPr>
          <a:xfrm>
            <a:off x="50845" y="3913944"/>
            <a:ext cx="1905000" cy="533400"/>
            <a:chOff x="5486400" y="4648200"/>
            <a:chExt cx="1905000" cy="533400"/>
          </a:xfrm>
        </p:grpSpPr>
        <p:sp>
          <p:nvSpPr>
            <p:cNvPr id="17" name="Oval 16"/>
            <p:cNvSpPr/>
            <p:nvPr/>
          </p:nvSpPr>
          <p:spPr>
            <a:xfrm>
              <a:off x="5486400" y="4648200"/>
              <a:ext cx="1905000" cy="533400"/>
            </a:xfrm>
            <a:prstGeom prst="ellipse">
              <a:avLst/>
            </a:prstGeom>
            <a:solidFill>
              <a:srgbClr val="EEE2E3"/>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18" name="TextBox 17"/>
            <p:cNvSpPr txBox="1"/>
            <p:nvPr/>
          </p:nvSpPr>
          <p:spPr>
            <a:xfrm>
              <a:off x="5918245" y="4730235"/>
              <a:ext cx="1066957"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M</a:t>
              </a:r>
              <a:endParaRPr kumimoji="0" lang="en-US" sz="1800" b="1" i="0" u="none" strike="noStrike" cap="none" spc="0" normalizeH="0" baseline="0" dirty="0">
                <a:ln>
                  <a:noFill/>
                </a:ln>
                <a:solidFill>
                  <a:srgbClr val="002569"/>
                </a:solidFill>
                <a:effectLst/>
                <a:uFillTx/>
              </a:endParaRPr>
            </a:p>
          </p:txBody>
        </p:sp>
      </p:grpSp>
      <p:grpSp>
        <p:nvGrpSpPr>
          <p:cNvPr id="19" name="Group 18"/>
          <p:cNvGrpSpPr/>
          <p:nvPr/>
        </p:nvGrpSpPr>
        <p:grpSpPr>
          <a:xfrm>
            <a:off x="1905000" y="4948325"/>
            <a:ext cx="1905000" cy="533400"/>
            <a:chOff x="5486400" y="4648200"/>
            <a:chExt cx="1905000" cy="533400"/>
          </a:xfrm>
        </p:grpSpPr>
        <p:sp>
          <p:nvSpPr>
            <p:cNvPr id="20" name="Oval 19"/>
            <p:cNvSpPr/>
            <p:nvPr/>
          </p:nvSpPr>
          <p:spPr>
            <a:xfrm>
              <a:off x="5486400" y="4648200"/>
              <a:ext cx="1905000" cy="533400"/>
            </a:xfrm>
            <a:prstGeom prst="ellipse">
              <a:avLst/>
            </a:prstGeom>
            <a:solidFill>
              <a:srgbClr val="DBFDF0"/>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21" name="TextBox 20"/>
            <p:cNvSpPr txBox="1"/>
            <p:nvPr/>
          </p:nvSpPr>
          <p:spPr>
            <a:xfrm>
              <a:off x="5918245" y="4730235"/>
              <a:ext cx="1015661"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L</a:t>
              </a:r>
              <a:endParaRPr kumimoji="0" lang="en-US" sz="1800" b="1" i="0" u="none" strike="noStrike" cap="none" spc="0" normalizeH="0" baseline="0" dirty="0">
                <a:ln>
                  <a:noFill/>
                </a:ln>
                <a:solidFill>
                  <a:srgbClr val="002569"/>
                </a:solidFill>
                <a:effectLst/>
                <a:uFillTx/>
              </a:endParaRPr>
            </a:p>
          </p:txBody>
        </p:sp>
      </p:grpSp>
      <p:grpSp>
        <p:nvGrpSpPr>
          <p:cNvPr id="22" name="Group 21"/>
          <p:cNvGrpSpPr/>
          <p:nvPr/>
        </p:nvGrpSpPr>
        <p:grpSpPr>
          <a:xfrm>
            <a:off x="2186677" y="2180298"/>
            <a:ext cx="1905000" cy="533400"/>
            <a:chOff x="5486400" y="4648200"/>
            <a:chExt cx="1905000" cy="533400"/>
          </a:xfrm>
        </p:grpSpPr>
        <p:sp>
          <p:nvSpPr>
            <p:cNvPr id="23" name="Oval 22"/>
            <p:cNvSpPr/>
            <p:nvPr/>
          </p:nvSpPr>
          <p:spPr>
            <a:xfrm>
              <a:off x="5486400" y="4648200"/>
              <a:ext cx="1905000" cy="533400"/>
            </a:xfrm>
            <a:prstGeom prst="ellipse">
              <a:avLst/>
            </a:prstGeom>
            <a:solidFill>
              <a:srgbClr val="FCEDEA"/>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24" name="TextBox 23"/>
            <p:cNvSpPr txBox="1"/>
            <p:nvPr/>
          </p:nvSpPr>
          <p:spPr>
            <a:xfrm>
              <a:off x="5918245" y="4730235"/>
              <a:ext cx="104130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K</a:t>
              </a:r>
              <a:endParaRPr kumimoji="0" lang="en-US" sz="1800" b="1" i="0" u="none" strike="noStrike" cap="none" spc="0" normalizeH="0" baseline="0" dirty="0">
                <a:ln>
                  <a:noFill/>
                </a:ln>
                <a:solidFill>
                  <a:srgbClr val="002569"/>
                </a:solidFill>
                <a:effectLst/>
                <a:uFillTx/>
              </a:endParaRPr>
            </a:p>
          </p:txBody>
        </p:sp>
      </p:grpSp>
      <p:grpSp>
        <p:nvGrpSpPr>
          <p:cNvPr id="25" name="Group 24"/>
          <p:cNvGrpSpPr/>
          <p:nvPr/>
        </p:nvGrpSpPr>
        <p:grpSpPr>
          <a:xfrm>
            <a:off x="812845" y="2194750"/>
            <a:ext cx="1905000" cy="533400"/>
            <a:chOff x="5486400" y="4648200"/>
            <a:chExt cx="1905000" cy="533400"/>
          </a:xfrm>
        </p:grpSpPr>
        <p:sp>
          <p:nvSpPr>
            <p:cNvPr id="26" name="Oval 25"/>
            <p:cNvSpPr/>
            <p:nvPr/>
          </p:nvSpPr>
          <p:spPr>
            <a:xfrm>
              <a:off x="5486400" y="4648200"/>
              <a:ext cx="1905000" cy="533400"/>
            </a:xfrm>
            <a:prstGeom prst="ellipse">
              <a:avLst/>
            </a:prstGeom>
            <a:solidFill>
              <a:srgbClr val="B7E2E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27" name="TextBox 26"/>
            <p:cNvSpPr txBox="1"/>
            <p:nvPr/>
          </p:nvSpPr>
          <p:spPr>
            <a:xfrm>
              <a:off x="5918245" y="4730235"/>
              <a:ext cx="1002837"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J</a:t>
              </a:r>
              <a:endParaRPr kumimoji="0" lang="en-US" sz="1800" b="1" i="0" u="none" strike="noStrike" cap="none" spc="0" normalizeH="0" baseline="0" dirty="0">
                <a:ln>
                  <a:noFill/>
                </a:ln>
                <a:solidFill>
                  <a:srgbClr val="002569"/>
                </a:solidFill>
                <a:effectLst/>
                <a:uFillTx/>
              </a:endParaRPr>
            </a:p>
          </p:txBody>
        </p:sp>
      </p:grpSp>
      <p:grpSp>
        <p:nvGrpSpPr>
          <p:cNvPr id="28" name="Group 27"/>
          <p:cNvGrpSpPr/>
          <p:nvPr/>
        </p:nvGrpSpPr>
        <p:grpSpPr>
          <a:xfrm>
            <a:off x="1520588" y="1756523"/>
            <a:ext cx="1905000" cy="533400"/>
            <a:chOff x="5486400" y="4648200"/>
            <a:chExt cx="1905000" cy="533400"/>
          </a:xfrm>
        </p:grpSpPr>
        <p:sp>
          <p:nvSpPr>
            <p:cNvPr id="29" name="Oval 28"/>
            <p:cNvSpPr/>
            <p:nvPr/>
          </p:nvSpPr>
          <p:spPr>
            <a:xfrm>
              <a:off x="5486400" y="4648200"/>
              <a:ext cx="1905000" cy="533400"/>
            </a:xfrm>
            <a:prstGeom prst="ellipse">
              <a:avLst/>
            </a:prstGeom>
            <a:solidFill>
              <a:srgbClr val="E4BADE"/>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30" name="TextBox 29"/>
            <p:cNvSpPr txBox="1"/>
            <p:nvPr/>
          </p:nvSpPr>
          <p:spPr>
            <a:xfrm>
              <a:off x="5918245" y="4730235"/>
              <a:ext cx="938716"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I</a:t>
              </a:r>
              <a:endParaRPr kumimoji="0" lang="en-US" sz="1800" b="1" i="0" u="none" strike="noStrike" cap="none" spc="0" normalizeH="0" baseline="0" dirty="0">
                <a:ln>
                  <a:noFill/>
                </a:ln>
                <a:solidFill>
                  <a:srgbClr val="002569"/>
                </a:solidFill>
                <a:effectLst/>
                <a:uFillTx/>
              </a:endParaRPr>
            </a:p>
          </p:txBody>
        </p:sp>
      </p:grpSp>
      <p:grpSp>
        <p:nvGrpSpPr>
          <p:cNvPr id="31" name="Group 30"/>
          <p:cNvGrpSpPr/>
          <p:nvPr/>
        </p:nvGrpSpPr>
        <p:grpSpPr>
          <a:xfrm>
            <a:off x="2640194" y="2832538"/>
            <a:ext cx="1905000" cy="533400"/>
            <a:chOff x="5486400" y="4648200"/>
            <a:chExt cx="1905000" cy="533400"/>
          </a:xfrm>
        </p:grpSpPr>
        <p:sp>
          <p:nvSpPr>
            <p:cNvPr id="32" name="Oval 31"/>
            <p:cNvSpPr/>
            <p:nvPr/>
          </p:nvSpPr>
          <p:spPr>
            <a:xfrm>
              <a:off x="5486400" y="4648200"/>
              <a:ext cx="1905000" cy="533400"/>
            </a:xfrm>
            <a:prstGeom prst="ellipse">
              <a:avLst/>
            </a:prstGeom>
            <a:solidFill>
              <a:srgbClr val="D0F4C6"/>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33" name="TextBox 32"/>
            <p:cNvSpPr txBox="1"/>
            <p:nvPr/>
          </p:nvSpPr>
          <p:spPr>
            <a:xfrm>
              <a:off x="5918245" y="4730235"/>
              <a:ext cx="104130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H</a:t>
              </a:r>
              <a:endParaRPr kumimoji="0" lang="en-US" sz="1800" b="1" i="0" u="none" strike="noStrike" cap="none" spc="0" normalizeH="0" baseline="0" dirty="0">
                <a:ln>
                  <a:noFill/>
                </a:ln>
                <a:solidFill>
                  <a:srgbClr val="002569"/>
                </a:solidFill>
                <a:effectLst/>
                <a:uFillTx/>
              </a:endParaRPr>
            </a:p>
          </p:txBody>
        </p:sp>
      </p:grpSp>
      <p:grpSp>
        <p:nvGrpSpPr>
          <p:cNvPr id="34" name="Group 33"/>
          <p:cNvGrpSpPr/>
          <p:nvPr/>
        </p:nvGrpSpPr>
        <p:grpSpPr>
          <a:xfrm>
            <a:off x="1524000" y="5334000"/>
            <a:ext cx="1905000" cy="533400"/>
            <a:chOff x="5486400" y="4648200"/>
            <a:chExt cx="1905000" cy="533400"/>
          </a:xfrm>
        </p:grpSpPr>
        <p:sp>
          <p:nvSpPr>
            <p:cNvPr id="35" name="Oval 34"/>
            <p:cNvSpPr/>
            <p:nvPr/>
          </p:nvSpPr>
          <p:spPr>
            <a:xfrm>
              <a:off x="5486400" y="4648200"/>
              <a:ext cx="1905000" cy="533400"/>
            </a:xfrm>
            <a:prstGeom prst="ellipse">
              <a:avLst/>
            </a:prstGeom>
            <a:solidFill>
              <a:schemeClr val="accent5">
                <a:lumMod val="9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36" name="TextBox 35"/>
            <p:cNvSpPr txBox="1"/>
            <p:nvPr/>
          </p:nvSpPr>
          <p:spPr>
            <a:xfrm>
              <a:off x="5918245" y="4730235"/>
              <a:ext cx="1054133"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G</a:t>
              </a:r>
              <a:endParaRPr kumimoji="0" lang="en-US" sz="1800" b="1" i="0" u="none" strike="noStrike" cap="none" spc="0" normalizeH="0" baseline="0" dirty="0">
                <a:ln>
                  <a:noFill/>
                </a:ln>
                <a:solidFill>
                  <a:srgbClr val="002569"/>
                </a:solidFill>
                <a:effectLst/>
                <a:uFillTx/>
              </a:endParaRPr>
            </a:p>
          </p:txBody>
        </p:sp>
      </p:grpSp>
      <p:grpSp>
        <p:nvGrpSpPr>
          <p:cNvPr id="37" name="Group 36"/>
          <p:cNvGrpSpPr/>
          <p:nvPr/>
        </p:nvGrpSpPr>
        <p:grpSpPr>
          <a:xfrm>
            <a:off x="3073354" y="3224192"/>
            <a:ext cx="1473154" cy="1576398"/>
            <a:chOff x="5486400" y="4648200"/>
            <a:chExt cx="1473154" cy="533400"/>
          </a:xfrm>
        </p:grpSpPr>
        <p:sp>
          <p:nvSpPr>
            <p:cNvPr id="38" name="Oval 37"/>
            <p:cNvSpPr/>
            <p:nvPr/>
          </p:nvSpPr>
          <p:spPr>
            <a:xfrm>
              <a:off x="5486400" y="4648200"/>
              <a:ext cx="1473154" cy="533400"/>
            </a:xfrm>
            <a:prstGeom prst="ellipse">
              <a:avLst/>
            </a:prstGeom>
            <a:solidFill>
              <a:schemeClr val="accent4">
                <a:lumMod val="10000"/>
                <a:lumOff val="9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39" name="TextBox 38"/>
            <p:cNvSpPr txBox="1"/>
            <p:nvPr/>
          </p:nvSpPr>
          <p:spPr>
            <a:xfrm>
              <a:off x="5867537" y="4863838"/>
              <a:ext cx="1041309" cy="12496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D</a:t>
              </a:r>
              <a:endParaRPr kumimoji="0" lang="en-US" sz="1800" b="1" i="0" u="none" strike="noStrike" cap="none" spc="0" normalizeH="0" baseline="0" dirty="0">
                <a:ln>
                  <a:noFill/>
                </a:ln>
                <a:solidFill>
                  <a:srgbClr val="002569"/>
                </a:solidFill>
                <a:effectLst/>
                <a:uFillTx/>
              </a:endParaRPr>
            </a:p>
          </p:txBody>
        </p:sp>
      </p:grpSp>
      <p:grpSp>
        <p:nvGrpSpPr>
          <p:cNvPr id="43" name="Group 42"/>
          <p:cNvGrpSpPr/>
          <p:nvPr/>
        </p:nvGrpSpPr>
        <p:grpSpPr>
          <a:xfrm>
            <a:off x="1743401" y="3276600"/>
            <a:ext cx="1905000" cy="533400"/>
            <a:chOff x="5486400" y="4648200"/>
            <a:chExt cx="1905000" cy="533400"/>
          </a:xfrm>
        </p:grpSpPr>
        <p:sp>
          <p:nvSpPr>
            <p:cNvPr id="44" name="Oval 43"/>
            <p:cNvSpPr/>
            <p:nvPr/>
          </p:nvSpPr>
          <p:spPr>
            <a:xfrm>
              <a:off x="5486400" y="4648200"/>
              <a:ext cx="1905000" cy="533400"/>
            </a:xfrm>
            <a:prstGeom prst="ellipse">
              <a:avLst/>
            </a:prstGeom>
            <a:solidFill>
              <a:schemeClr val="accent1">
                <a:lumMod val="20000"/>
                <a:lumOff val="8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45" name="TextBox 44"/>
            <p:cNvSpPr txBox="1"/>
            <p:nvPr/>
          </p:nvSpPr>
          <p:spPr>
            <a:xfrm>
              <a:off x="5918245" y="4730235"/>
              <a:ext cx="1015661"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F</a:t>
              </a:r>
              <a:endParaRPr kumimoji="0" lang="en-US" sz="1800" b="1" i="0" u="none" strike="noStrike" cap="none" spc="0" normalizeH="0" baseline="0" dirty="0">
                <a:ln>
                  <a:noFill/>
                </a:ln>
                <a:solidFill>
                  <a:srgbClr val="002569"/>
                </a:solidFill>
                <a:effectLst/>
                <a:uFillTx/>
              </a:endParaRPr>
            </a:p>
          </p:txBody>
        </p:sp>
      </p:grpSp>
      <p:grpSp>
        <p:nvGrpSpPr>
          <p:cNvPr id="46" name="Group 45"/>
          <p:cNvGrpSpPr/>
          <p:nvPr/>
        </p:nvGrpSpPr>
        <p:grpSpPr>
          <a:xfrm>
            <a:off x="1598884" y="3660380"/>
            <a:ext cx="1905000" cy="984611"/>
            <a:chOff x="5486400" y="4648200"/>
            <a:chExt cx="1905000" cy="533400"/>
          </a:xfrm>
        </p:grpSpPr>
        <p:sp>
          <p:nvSpPr>
            <p:cNvPr id="47" name="Oval 46"/>
            <p:cNvSpPr/>
            <p:nvPr/>
          </p:nvSpPr>
          <p:spPr>
            <a:xfrm>
              <a:off x="5486400" y="4648200"/>
              <a:ext cx="1905000" cy="533400"/>
            </a:xfrm>
            <a:prstGeom prst="ellipse">
              <a:avLst/>
            </a:prstGeom>
            <a:solidFill>
              <a:schemeClr val="tx1">
                <a:lumMod val="20000"/>
                <a:lumOff val="8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48" name="TextBox 47"/>
            <p:cNvSpPr txBox="1"/>
            <p:nvPr/>
          </p:nvSpPr>
          <p:spPr>
            <a:xfrm>
              <a:off x="5981837" y="4812270"/>
              <a:ext cx="1041309" cy="20008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C</a:t>
              </a:r>
              <a:endParaRPr kumimoji="0" lang="en-US" sz="1800" b="1" i="0" u="none" strike="noStrike" cap="none" spc="0" normalizeH="0" baseline="0" dirty="0">
                <a:ln>
                  <a:noFill/>
                </a:ln>
                <a:solidFill>
                  <a:srgbClr val="002569"/>
                </a:solidFill>
                <a:effectLst/>
                <a:uFillTx/>
              </a:endParaRPr>
            </a:p>
          </p:txBody>
        </p:sp>
      </p:grpSp>
      <p:grpSp>
        <p:nvGrpSpPr>
          <p:cNvPr id="49" name="Group 48"/>
          <p:cNvGrpSpPr/>
          <p:nvPr/>
        </p:nvGrpSpPr>
        <p:grpSpPr>
          <a:xfrm>
            <a:off x="646385" y="4419600"/>
            <a:ext cx="1905000" cy="533400"/>
            <a:chOff x="5486400" y="4648200"/>
            <a:chExt cx="1905000" cy="533400"/>
          </a:xfrm>
        </p:grpSpPr>
        <p:sp>
          <p:nvSpPr>
            <p:cNvPr id="50" name="Oval 49"/>
            <p:cNvSpPr/>
            <p:nvPr/>
          </p:nvSpPr>
          <p:spPr>
            <a:xfrm>
              <a:off x="5486400" y="4648200"/>
              <a:ext cx="1905000" cy="533400"/>
            </a:xfrm>
            <a:prstGeom prst="ellipse">
              <a:avLst/>
            </a:prstGeom>
            <a:solidFill>
              <a:srgbClr val="E7F470"/>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51" name="TextBox 50"/>
            <p:cNvSpPr txBox="1"/>
            <p:nvPr/>
          </p:nvSpPr>
          <p:spPr>
            <a:xfrm>
              <a:off x="5918245" y="4730235"/>
              <a:ext cx="104130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A</a:t>
              </a:r>
              <a:endParaRPr kumimoji="0" lang="en-US" sz="1800" b="1" i="0" u="none" strike="noStrike" cap="none" spc="0" normalizeH="0" baseline="0" dirty="0">
                <a:ln>
                  <a:noFill/>
                </a:ln>
                <a:solidFill>
                  <a:srgbClr val="002569"/>
                </a:solidFill>
                <a:effectLst/>
                <a:uFillTx/>
              </a:endParaRPr>
            </a:p>
          </p:txBody>
        </p:sp>
      </p:grpSp>
      <p:grpSp>
        <p:nvGrpSpPr>
          <p:cNvPr id="40" name="Group 39"/>
          <p:cNvGrpSpPr/>
          <p:nvPr/>
        </p:nvGrpSpPr>
        <p:grpSpPr>
          <a:xfrm>
            <a:off x="2094321" y="4337565"/>
            <a:ext cx="1905000" cy="533400"/>
            <a:chOff x="5486400" y="4648200"/>
            <a:chExt cx="1905000" cy="533400"/>
          </a:xfrm>
        </p:grpSpPr>
        <p:sp>
          <p:nvSpPr>
            <p:cNvPr id="41" name="Oval 40"/>
            <p:cNvSpPr/>
            <p:nvPr/>
          </p:nvSpPr>
          <p:spPr>
            <a:xfrm>
              <a:off x="5486400" y="4648200"/>
              <a:ext cx="1905000" cy="533400"/>
            </a:xfrm>
            <a:prstGeom prst="ellipse">
              <a:avLst/>
            </a:prstGeom>
            <a:solidFill>
              <a:schemeClr val="accent2">
                <a:lumMod val="20000"/>
                <a:lumOff val="8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42" name="TextBox 41"/>
            <p:cNvSpPr txBox="1"/>
            <p:nvPr/>
          </p:nvSpPr>
          <p:spPr>
            <a:xfrm>
              <a:off x="5918245" y="4730235"/>
              <a:ext cx="1028485"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E</a:t>
              </a:r>
              <a:endParaRPr kumimoji="0" lang="en-US" sz="1800" b="1" i="0" u="none" strike="noStrike" cap="none" spc="0" normalizeH="0" baseline="0" dirty="0">
                <a:ln>
                  <a:noFill/>
                </a:ln>
                <a:solidFill>
                  <a:srgbClr val="002569"/>
                </a:solidFill>
                <a:effectLst/>
                <a:uFillTx/>
              </a:endParaRPr>
            </a:p>
          </p:txBody>
        </p:sp>
      </p:grpSp>
    </p:spTree>
    <p:extLst>
      <p:ext uri="{BB962C8B-B14F-4D97-AF65-F5344CB8AC3E}">
        <p14:creationId xmlns:p14="http://schemas.microsoft.com/office/powerpoint/2010/main" val="123989879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Identifying where the actions fit within the Subgroup will be essential to optimizing effort</a:t>
            </a:r>
            <a:endParaRPr lang="en-US" dirty="0"/>
          </a:p>
        </p:txBody>
      </p:sp>
      <p:sp>
        <p:nvSpPr>
          <p:cNvPr id="12" name="Freeform 11"/>
          <p:cNvSpPr/>
          <p:nvPr/>
        </p:nvSpPr>
        <p:spPr>
          <a:xfrm>
            <a:off x="161685" y="2057400"/>
            <a:ext cx="4218939" cy="451807"/>
          </a:xfrm>
          <a:custGeom>
            <a:avLst/>
            <a:gdLst>
              <a:gd name="connsiteX0" fmla="*/ 0 w 4218939"/>
              <a:gd name="connsiteY0" fmla="*/ 0 h 451807"/>
              <a:gd name="connsiteX1" fmla="*/ 4218939 w 4218939"/>
              <a:gd name="connsiteY1" fmla="*/ 0 h 451807"/>
              <a:gd name="connsiteX2" fmla="*/ 4218939 w 4218939"/>
              <a:gd name="connsiteY2" fmla="*/ 451807 h 451807"/>
              <a:gd name="connsiteX3" fmla="*/ 0 w 4218939"/>
              <a:gd name="connsiteY3" fmla="*/ 451807 h 451807"/>
              <a:gd name="connsiteX4" fmla="*/ 0 w 4218939"/>
              <a:gd name="connsiteY4" fmla="*/ 0 h 451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8939" h="451807">
                <a:moveTo>
                  <a:pt x="0" y="0"/>
                </a:moveTo>
                <a:lnTo>
                  <a:pt x="4218939" y="0"/>
                </a:lnTo>
                <a:lnTo>
                  <a:pt x="4218939" y="451807"/>
                </a:lnTo>
                <a:lnTo>
                  <a:pt x="0" y="451807"/>
                </a:lnTo>
                <a:lnTo>
                  <a:pt x="0" y="0"/>
                </a:lnTo>
                <a:close/>
              </a:path>
            </a:pathLst>
          </a:custGeom>
          <a:solidFill>
            <a:srgbClr val="002060"/>
          </a:solidFill>
        </p:spPr>
        <p:style>
          <a:lnRef idx="0">
            <a:schemeClr val="accent1">
              <a:hueOff val="0"/>
              <a:satOff val="0"/>
              <a:lumOff val="0"/>
              <a:alphaOff val="0"/>
            </a:schemeClr>
          </a:lnRef>
          <a:fillRef idx="1">
            <a:scrgbClr r="0" g="0" b="0"/>
          </a:fillRef>
          <a:effectRef idx="0">
            <a:schemeClr val="accent1">
              <a:shade val="80000"/>
              <a:hueOff val="0"/>
              <a:satOff val="0"/>
              <a:lumOff val="0"/>
              <a:alphaOff val="0"/>
            </a:schemeClr>
          </a:effectRef>
          <a:fontRef idx="minor">
            <a:schemeClr val="lt1">
              <a:hueOff val="0"/>
              <a:satOff val="0"/>
              <a:lumOff val="0"/>
              <a:alphaOff val="0"/>
            </a:schemeClr>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tx2">
                    <a:lumMod val="20000"/>
                    <a:lumOff val="80000"/>
                  </a:schemeClr>
                </a:solidFill>
              </a:rPr>
              <a:t>CEOS-WGCV</a:t>
            </a:r>
            <a:endParaRPr lang="en-US" sz="2100" b="1" kern="1200" dirty="0">
              <a:solidFill>
                <a:schemeClr val="tx2">
                  <a:lumMod val="20000"/>
                  <a:lumOff val="80000"/>
                </a:schemeClr>
              </a:solidFill>
            </a:endParaRPr>
          </a:p>
        </p:txBody>
      </p:sp>
      <p:sp>
        <p:nvSpPr>
          <p:cNvPr id="13" name="Freeform 12"/>
          <p:cNvSpPr/>
          <p:nvPr/>
        </p:nvSpPr>
        <p:spPr>
          <a:xfrm>
            <a:off x="3657600" y="2667000"/>
            <a:ext cx="702469" cy="1107330"/>
          </a:xfrm>
          <a:custGeom>
            <a:avLst/>
            <a:gdLst>
              <a:gd name="connsiteX0" fmla="*/ 0 w 702469"/>
              <a:gd name="connsiteY0" fmla="*/ 0 h 1107330"/>
              <a:gd name="connsiteX1" fmla="*/ 702469 w 702469"/>
              <a:gd name="connsiteY1" fmla="*/ 0 h 1107330"/>
              <a:gd name="connsiteX2" fmla="*/ 702469 w 702469"/>
              <a:gd name="connsiteY2" fmla="*/ 1107330 h 1107330"/>
              <a:gd name="connsiteX3" fmla="*/ 0 w 702469"/>
              <a:gd name="connsiteY3" fmla="*/ 1107330 h 1107330"/>
              <a:gd name="connsiteX4" fmla="*/ 0 w 702469"/>
              <a:gd name="connsiteY4" fmla="*/ 0 h 11073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469" h="1107330">
                <a:moveTo>
                  <a:pt x="0" y="0"/>
                </a:moveTo>
                <a:lnTo>
                  <a:pt x="702469" y="0"/>
                </a:lnTo>
                <a:lnTo>
                  <a:pt x="702469" y="1107330"/>
                </a:lnTo>
                <a:lnTo>
                  <a:pt x="0" y="1107330"/>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ACSG</a:t>
            </a:r>
            <a:endParaRPr lang="en-US" sz="1500" b="1" kern="1200" dirty="0"/>
          </a:p>
        </p:txBody>
      </p:sp>
      <p:sp>
        <p:nvSpPr>
          <p:cNvPr id="14" name="Freeform 13"/>
          <p:cNvSpPr/>
          <p:nvPr/>
        </p:nvSpPr>
        <p:spPr>
          <a:xfrm>
            <a:off x="3657600" y="3962400"/>
            <a:ext cx="702469" cy="1093255"/>
          </a:xfrm>
          <a:custGeom>
            <a:avLst/>
            <a:gdLst>
              <a:gd name="connsiteX0" fmla="*/ 0 w 702469"/>
              <a:gd name="connsiteY0" fmla="*/ 0 h 1093255"/>
              <a:gd name="connsiteX1" fmla="*/ 702469 w 702469"/>
              <a:gd name="connsiteY1" fmla="*/ 0 h 1093255"/>
              <a:gd name="connsiteX2" fmla="*/ 702469 w 702469"/>
              <a:gd name="connsiteY2" fmla="*/ 1093255 h 1093255"/>
              <a:gd name="connsiteX3" fmla="*/ 0 w 702469"/>
              <a:gd name="connsiteY3" fmla="*/ 1093255 h 1093255"/>
              <a:gd name="connsiteX4" fmla="*/ 0 w 702469"/>
              <a:gd name="connsiteY4" fmla="*/ 0 h 1093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469" h="1093255">
                <a:moveTo>
                  <a:pt x="0" y="0"/>
                </a:moveTo>
                <a:lnTo>
                  <a:pt x="702469" y="0"/>
                </a:lnTo>
                <a:lnTo>
                  <a:pt x="702469" y="1093255"/>
                </a:lnTo>
                <a:lnTo>
                  <a:pt x="0" y="1093255"/>
                </a:lnTo>
                <a:lnTo>
                  <a:pt x="0" y="0"/>
                </a:lnTo>
                <a:close/>
              </a:path>
            </a:pathLst>
          </a:custGeom>
          <a:solidFill>
            <a:schemeClr val="accent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tx2">
                    <a:lumMod val="20000"/>
                    <a:lumOff val="80000"/>
                  </a:schemeClr>
                </a:solidFill>
              </a:rPr>
              <a:t>LPV</a:t>
            </a:r>
            <a:endParaRPr lang="en-US" sz="1500" b="1" kern="1200" dirty="0">
              <a:solidFill>
                <a:schemeClr val="tx2">
                  <a:lumMod val="20000"/>
                  <a:lumOff val="80000"/>
                </a:schemeClr>
              </a:solidFill>
            </a:endParaRPr>
          </a:p>
        </p:txBody>
      </p:sp>
      <p:sp>
        <p:nvSpPr>
          <p:cNvPr id="15" name="Freeform 14"/>
          <p:cNvSpPr/>
          <p:nvPr/>
        </p:nvSpPr>
        <p:spPr>
          <a:xfrm>
            <a:off x="3662044" y="5279304"/>
            <a:ext cx="702469" cy="1093255"/>
          </a:xfrm>
          <a:custGeom>
            <a:avLst/>
            <a:gdLst>
              <a:gd name="connsiteX0" fmla="*/ 0 w 702469"/>
              <a:gd name="connsiteY0" fmla="*/ 0 h 1093255"/>
              <a:gd name="connsiteX1" fmla="*/ 702469 w 702469"/>
              <a:gd name="connsiteY1" fmla="*/ 0 h 1093255"/>
              <a:gd name="connsiteX2" fmla="*/ 702469 w 702469"/>
              <a:gd name="connsiteY2" fmla="*/ 1093255 h 1093255"/>
              <a:gd name="connsiteX3" fmla="*/ 0 w 702469"/>
              <a:gd name="connsiteY3" fmla="*/ 1093255 h 1093255"/>
              <a:gd name="connsiteX4" fmla="*/ 0 w 702469"/>
              <a:gd name="connsiteY4" fmla="*/ 0 h 1093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469" h="1093255">
                <a:moveTo>
                  <a:pt x="0" y="0"/>
                </a:moveTo>
                <a:lnTo>
                  <a:pt x="702469" y="0"/>
                </a:lnTo>
                <a:lnTo>
                  <a:pt x="702469" y="1093255"/>
                </a:lnTo>
                <a:lnTo>
                  <a:pt x="0" y="1093255"/>
                </a:lnTo>
                <a:lnTo>
                  <a:pt x="0" y="0"/>
                </a:lnTo>
                <a:close/>
              </a:path>
            </a:pathLst>
          </a:custGeom>
          <a:pattFill prst="trellis">
            <a:fgClr>
              <a:schemeClr val="accent6"/>
            </a:fgClr>
            <a:bgClr>
              <a:schemeClr val="bg1"/>
            </a:bgClr>
          </a:patt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tx2">
                    <a:lumMod val="20000"/>
                    <a:lumOff val="80000"/>
                  </a:schemeClr>
                </a:solidFill>
              </a:rPr>
              <a:t>TM</a:t>
            </a:r>
            <a:endParaRPr lang="en-US" sz="1500" b="1" kern="1200" dirty="0">
              <a:solidFill>
                <a:schemeClr val="tx2">
                  <a:lumMod val="20000"/>
                  <a:lumOff val="80000"/>
                </a:schemeClr>
              </a:solidFill>
            </a:endParaRPr>
          </a:p>
        </p:txBody>
      </p:sp>
      <p:sp>
        <p:nvSpPr>
          <p:cNvPr id="16" name="Freeform 15"/>
          <p:cNvSpPr/>
          <p:nvPr/>
        </p:nvSpPr>
        <p:spPr>
          <a:xfrm>
            <a:off x="244893" y="5334000"/>
            <a:ext cx="702469" cy="1093255"/>
          </a:xfrm>
          <a:custGeom>
            <a:avLst/>
            <a:gdLst>
              <a:gd name="connsiteX0" fmla="*/ 0 w 702469"/>
              <a:gd name="connsiteY0" fmla="*/ 0 h 1093255"/>
              <a:gd name="connsiteX1" fmla="*/ 702469 w 702469"/>
              <a:gd name="connsiteY1" fmla="*/ 0 h 1093255"/>
              <a:gd name="connsiteX2" fmla="*/ 702469 w 702469"/>
              <a:gd name="connsiteY2" fmla="*/ 1093255 h 1093255"/>
              <a:gd name="connsiteX3" fmla="*/ 0 w 702469"/>
              <a:gd name="connsiteY3" fmla="*/ 1093255 h 1093255"/>
              <a:gd name="connsiteX4" fmla="*/ 0 w 702469"/>
              <a:gd name="connsiteY4" fmla="*/ 0 h 1093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469" h="1093255">
                <a:moveTo>
                  <a:pt x="0" y="0"/>
                </a:moveTo>
                <a:lnTo>
                  <a:pt x="702469" y="0"/>
                </a:lnTo>
                <a:lnTo>
                  <a:pt x="702469" y="1093255"/>
                </a:lnTo>
                <a:lnTo>
                  <a:pt x="0" y="1093255"/>
                </a:lnTo>
                <a:lnTo>
                  <a:pt x="0" y="0"/>
                </a:lnTo>
                <a:close/>
              </a:path>
            </a:pathLst>
          </a:custGeom>
          <a:solidFill>
            <a:schemeClr val="accent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tx2">
                    <a:lumMod val="20000"/>
                    <a:lumOff val="80000"/>
                  </a:schemeClr>
                </a:solidFill>
              </a:rPr>
              <a:t>IVOS</a:t>
            </a:r>
            <a:endParaRPr lang="en-US" sz="1500" b="1" kern="1200" dirty="0">
              <a:solidFill>
                <a:schemeClr val="tx2">
                  <a:lumMod val="20000"/>
                  <a:lumOff val="80000"/>
                </a:schemeClr>
              </a:solidFill>
            </a:endParaRPr>
          </a:p>
        </p:txBody>
      </p:sp>
      <p:sp>
        <p:nvSpPr>
          <p:cNvPr id="17" name="Freeform 16"/>
          <p:cNvSpPr/>
          <p:nvPr/>
        </p:nvSpPr>
        <p:spPr>
          <a:xfrm>
            <a:off x="1316903" y="5308207"/>
            <a:ext cx="702469" cy="1093255"/>
          </a:xfrm>
          <a:custGeom>
            <a:avLst/>
            <a:gdLst>
              <a:gd name="connsiteX0" fmla="*/ 0 w 702469"/>
              <a:gd name="connsiteY0" fmla="*/ 0 h 1093255"/>
              <a:gd name="connsiteX1" fmla="*/ 702469 w 702469"/>
              <a:gd name="connsiteY1" fmla="*/ 0 h 1093255"/>
              <a:gd name="connsiteX2" fmla="*/ 702469 w 702469"/>
              <a:gd name="connsiteY2" fmla="*/ 1093255 h 1093255"/>
              <a:gd name="connsiteX3" fmla="*/ 0 w 702469"/>
              <a:gd name="connsiteY3" fmla="*/ 1093255 h 1093255"/>
              <a:gd name="connsiteX4" fmla="*/ 0 w 702469"/>
              <a:gd name="connsiteY4" fmla="*/ 0 h 1093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469" h="1093255">
                <a:moveTo>
                  <a:pt x="0" y="0"/>
                </a:moveTo>
                <a:lnTo>
                  <a:pt x="702469" y="0"/>
                </a:lnTo>
                <a:lnTo>
                  <a:pt x="702469" y="1093255"/>
                </a:lnTo>
                <a:lnTo>
                  <a:pt x="0" y="1093255"/>
                </a:lnTo>
                <a:lnTo>
                  <a:pt x="0" y="0"/>
                </a:lnTo>
                <a:close/>
              </a:path>
            </a:pathLst>
          </a:custGeom>
          <a:solidFill>
            <a:schemeClr val="accent5">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tx2">
                    <a:lumMod val="20000"/>
                    <a:lumOff val="80000"/>
                  </a:schemeClr>
                </a:solidFill>
              </a:rPr>
              <a:t>MW</a:t>
            </a:r>
            <a:endParaRPr lang="en-US" sz="1500" b="1" kern="1200" dirty="0">
              <a:solidFill>
                <a:schemeClr val="tx2">
                  <a:lumMod val="20000"/>
                  <a:lumOff val="80000"/>
                </a:schemeClr>
              </a:solidFill>
            </a:endParaRPr>
          </a:p>
        </p:txBody>
      </p:sp>
      <p:sp>
        <p:nvSpPr>
          <p:cNvPr id="18" name="Freeform 17"/>
          <p:cNvSpPr/>
          <p:nvPr/>
        </p:nvSpPr>
        <p:spPr>
          <a:xfrm>
            <a:off x="2476637" y="5308206"/>
            <a:ext cx="702469" cy="1093255"/>
          </a:xfrm>
          <a:custGeom>
            <a:avLst/>
            <a:gdLst>
              <a:gd name="connsiteX0" fmla="*/ 0 w 702469"/>
              <a:gd name="connsiteY0" fmla="*/ 0 h 1093255"/>
              <a:gd name="connsiteX1" fmla="*/ 702469 w 702469"/>
              <a:gd name="connsiteY1" fmla="*/ 0 h 1093255"/>
              <a:gd name="connsiteX2" fmla="*/ 702469 w 702469"/>
              <a:gd name="connsiteY2" fmla="*/ 1093255 h 1093255"/>
              <a:gd name="connsiteX3" fmla="*/ 0 w 702469"/>
              <a:gd name="connsiteY3" fmla="*/ 1093255 h 1093255"/>
              <a:gd name="connsiteX4" fmla="*/ 0 w 702469"/>
              <a:gd name="connsiteY4" fmla="*/ 0 h 1093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469" h="1093255">
                <a:moveTo>
                  <a:pt x="0" y="0"/>
                </a:moveTo>
                <a:lnTo>
                  <a:pt x="702469" y="0"/>
                </a:lnTo>
                <a:lnTo>
                  <a:pt x="702469" y="1093255"/>
                </a:lnTo>
                <a:lnTo>
                  <a:pt x="0" y="1093255"/>
                </a:lnTo>
                <a:lnTo>
                  <a:pt x="0" y="0"/>
                </a:lnTo>
                <a:close/>
              </a:path>
            </a:pathLst>
          </a:custGeom>
          <a:solidFill>
            <a:schemeClr val="accent3">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tx2">
                    <a:lumMod val="20000"/>
                    <a:lumOff val="80000"/>
                  </a:schemeClr>
                </a:solidFill>
              </a:rPr>
              <a:t>SAR</a:t>
            </a:r>
            <a:endParaRPr lang="en-US" sz="1500" b="1" kern="1200" dirty="0">
              <a:solidFill>
                <a:schemeClr val="tx2">
                  <a:lumMod val="20000"/>
                  <a:lumOff val="80000"/>
                </a:schemeClr>
              </a:solidFill>
            </a:endParaRPr>
          </a:p>
        </p:txBody>
      </p:sp>
      <p:grpSp>
        <p:nvGrpSpPr>
          <p:cNvPr id="20" name="Group 19"/>
          <p:cNvGrpSpPr/>
          <p:nvPr/>
        </p:nvGrpSpPr>
        <p:grpSpPr>
          <a:xfrm>
            <a:off x="1141686" y="2667000"/>
            <a:ext cx="1905000" cy="533400"/>
            <a:chOff x="5486400" y="4648200"/>
            <a:chExt cx="1905000" cy="533400"/>
          </a:xfrm>
        </p:grpSpPr>
        <p:sp>
          <p:nvSpPr>
            <p:cNvPr id="21" name="Oval 20"/>
            <p:cNvSpPr/>
            <p:nvPr/>
          </p:nvSpPr>
          <p:spPr>
            <a:xfrm>
              <a:off x="5486400" y="4648200"/>
              <a:ext cx="1905000" cy="533400"/>
            </a:xfrm>
            <a:prstGeom prst="ellipse">
              <a:avLst/>
            </a:prstGeom>
            <a:solidFill>
              <a:srgbClr val="D0F4C6"/>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22" name="TextBox 21"/>
            <p:cNvSpPr txBox="1"/>
            <p:nvPr/>
          </p:nvSpPr>
          <p:spPr>
            <a:xfrm>
              <a:off x="5918245" y="4730235"/>
              <a:ext cx="104130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H</a:t>
              </a:r>
              <a:endParaRPr kumimoji="0" lang="en-US" sz="1800" b="1" i="0" u="none" strike="noStrike" cap="none" spc="0" normalizeH="0" baseline="0" dirty="0">
                <a:ln>
                  <a:noFill/>
                </a:ln>
                <a:solidFill>
                  <a:srgbClr val="002569"/>
                </a:solidFill>
                <a:effectLst/>
                <a:uFillTx/>
              </a:endParaRPr>
            </a:p>
          </p:txBody>
        </p:sp>
      </p:grpSp>
      <p:grpSp>
        <p:nvGrpSpPr>
          <p:cNvPr id="23" name="Group 22"/>
          <p:cNvGrpSpPr/>
          <p:nvPr/>
        </p:nvGrpSpPr>
        <p:grpSpPr>
          <a:xfrm>
            <a:off x="1574846" y="3058654"/>
            <a:ext cx="1473154" cy="1576398"/>
            <a:chOff x="5486400" y="4648200"/>
            <a:chExt cx="1473154" cy="533400"/>
          </a:xfrm>
        </p:grpSpPr>
        <p:sp>
          <p:nvSpPr>
            <p:cNvPr id="24" name="Oval 23"/>
            <p:cNvSpPr/>
            <p:nvPr/>
          </p:nvSpPr>
          <p:spPr>
            <a:xfrm>
              <a:off x="5486400" y="4648200"/>
              <a:ext cx="1473154" cy="533400"/>
            </a:xfrm>
            <a:prstGeom prst="ellipse">
              <a:avLst/>
            </a:prstGeom>
            <a:solidFill>
              <a:schemeClr val="accent4">
                <a:lumMod val="10000"/>
                <a:lumOff val="9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25" name="TextBox 24"/>
            <p:cNvSpPr txBox="1"/>
            <p:nvPr/>
          </p:nvSpPr>
          <p:spPr>
            <a:xfrm>
              <a:off x="5689645" y="4829028"/>
              <a:ext cx="1041309" cy="12496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D</a:t>
              </a:r>
              <a:endParaRPr kumimoji="0" lang="en-US" sz="1800" b="1" i="0" u="none" strike="noStrike" cap="none" spc="0" normalizeH="0" baseline="0" dirty="0">
                <a:ln>
                  <a:noFill/>
                </a:ln>
                <a:solidFill>
                  <a:srgbClr val="002569"/>
                </a:solidFill>
                <a:effectLst/>
                <a:uFillTx/>
              </a:endParaRPr>
            </a:p>
          </p:txBody>
        </p:sp>
      </p:grpSp>
      <p:grpSp>
        <p:nvGrpSpPr>
          <p:cNvPr id="26" name="Group 25"/>
          <p:cNvGrpSpPr/>
          <p:nvPr/>
        </p:nvGrpSpPr>
        <p:grpSpPr>
          <a:xfrm>
            <a:off x="244893" y="3111062"/>
            <a:ext cx="1905000" cy="533400"/>
            <a:chOff x="5486400" y="4648200"/>
            <a:chExt cx="1905000" cy="533400"/>
          </a:xfrm>
        </p:grpSpPr>
        <p:sp>
          <p:nvSpPr>
            <p:cNvPr id="27" name="Oval 26"/>
            <p:cNvSpPr/>
            <p:nvPr/>
          </p:nvSpPr>
          <p:spPr>
            <a:xfrm>
              <a:off x="5486400" y="4648200"/>
              <a:ext cx="1905000" cy="533400"/>
            </a:xfrm>
            <a:prstGeom prst="ellipse">
              <a:avLst/>
            </a:prstGeom>
            <a:solidFill>
              <a:schemeClr val="accent1">
                <a:lumMod val="20000"/>
                <a:lumOff val="8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28" name="TextBox 27"/>
            <p:cNvSpPr txBox="1"/>
            <p:nvPr/>
          </p:nvSpPr>
          <p:spPr>
            <a:xfrm>
              <a:off x="5918245" y="4730235"/>
              <a:ext cx="1015661"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F</a:t>
              </a:r>
              <a:endParaRPr kumimoji="0" lang="en-US" sz="1800" b="1" i="0" u="none" strike="noStrike" cap="none" spc="0" normalizeH="0" baseline="0" dirty="0">
                <a:ln>
                  <a:noFill/>
                </a:ln>
                <a:solidFill>
                  <a:srgbClr val="002569"/>
                </a:solidFill>
                <a:effectLst/>
                <a:uFillTx/>
              </a:endParaRPr>
            </a:p>
          </p:txBody>
        </p:sp>
      </p:grpSp>
      <p:grpSp>
        <p:nvGrpSpPr>
          <p:cNvPr id="29" name="Group 28"/>
          <p:cNvGrpSpPr/>
          <p:nvPr/>
        </p:nvGrpSpPr>
        <p:grpSpPr>
          <a:xfrm>
            <a:off x="609600" y="3962400"/>
            <a:ext cx="1905000" cy="533400"/>
            <a:chOff x="5486400" y="4648200"/>
            <a:chExt cx="1905000" cy="533400"/>
          </a:xfrm>
        </p:grpSpPr>
        <p:sp>
          <p:nvSpPr>
            <p:cNvPr id="30" name="Oval 29"/>
            <p:cNvSpPr/>
            <p:nvPr/>
          </p:nvSpPr>
          <p:spPr>
            <a:xfrm>
              <a:off x="5486400" y="4648200"/>
              <a:ext cx="1905000" cy="533400"/>
            </a:xfrm>
            <a:prstGeom prst="ellipse">
              <a:avLst/>
            </a:prstGeom>
            <a:solidFill>
              <a:schemeClr val="accent2">
                <a:lumMod val="20000"/>
                <a:lumOff val="8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31" name="TextBox 30"/>
            <p:cNvSpPr txBox="1"/>
            <p:nvPr/>
          </p:nvSpPr>
          <p:spPr>
            <a:xfrm>
              <a:off x="5918245" y="4730235"/>
              <a:ext cx="1028485"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E</a:t>
              </a:r>
              <a:endParaRPr kumimoji="0" lang="en-US" sz="1800" b="1" i="0" u="none" strike="noStrike" cap="none" spc="0" normalizeH="0" baseline="0" dirty="0">
                <a:ln>
                  <a:noFill/>
                </a:ln>
                <a:solidFill>
                  <a:srgbClr val="002569"/>
                </a:solidFill>
                <a:effectLst/>
                <a:uFillTx/>
              </a:endParaRPr>
            </a:p>
          </p:txBody>
        </p:sp>
      </p:grpSp>
      <p:cxnSp>
        <p:nvCxnSpPr>
          <p:cNvPr id="33" name="Straight Arrow Connector 32"/>
          <p:cNvCxnSpPr>
            <a:endCxn id="27" idx="2"/>
          </p:cNvCxnSpPr>
          <p:nvPr/>
        </p:nvCxnSpPr>
        <p:spPr>
          <a:xfrm flipH="1" flipV="1">
            <a:off x="244893" y="3377762"/>
            <a:ext cx="350920" cy="1930445"/>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4" name="Straight Arrow Connector 33"/>
          <p:cNvCxnSpPr>
            <a:endCxn id="30" idx="4"/>
          </p:cNvCxnSpPr>
          <p:nvPr/>
        </p:nvCxnSpPr>
        <p:spPr>
          <a:xfrm flipV="1">
            <a:off x="595813" y="4495800"/>
            <a:ext cx="966287" cy="801898"/>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7" name="Straight Arrow Connector 36"/>
          <p:cNvCxnSpPr>
            <a:endCxn id="27" idx="2"/>
          </p:cNvCxnSpPr>
          <p:nvPr/>
        </p:nvCxnSpPr>
        <p:spPr>
          <a:xfrm flipH="1" flipV="1">
            <a:off x="244893" y="3377762"/>
            <a:ext cx="1431508" cy="1867382"/>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8" name="Straight Arrow Connector 37"/>
          <p:cNvCxnSpPr>
            <a:endCxn id="24" idx="4"/>
          </p:cNvCxnSpPr>
          <p:nvPr/>
        </p:nvCxnSpPr>
        <p:spPr>
          <a:xfrm flipV="1">
            <a:off x="1687455" y="4635052"/>
            <a:ext cx="623968" cy="635888"/>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47" name="Straight Arrow Connector 46"/>
          <p:cNvCxnSpPr>
            <a:endCxn id="21" idx="6"/>
          </p:cNvCxnSpPr>
          <p:nvPr/>
        </p:nvCxnSpPr>
        <p:spPr>
          <a:xfrm flipV="1">
            <a:off x="2808346" y="2933700"/>
            <a:ext cx="238340" cy="2338202"/>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48" name="Straight Arrow Connector 47"/>
          <p:cNvCxnSpPr>
            <a:endCxn id="24" idx="4"/>
          </p:cNvCxnSpPr>
          <p:nvPr/>
        </p:nvCxnSpPr>
        <p:spPr>
          <a:xfrm flipH="1" flipV="1">
            <a:off x="2311423" y="4635052"/>
            <a:ext cx="507977" cy="662646"/>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53" name="Straight Arrow Connector 52"/>
          <p:cNvCxnSpPr>
            <a:endCxn id="30" idx="4"/>
          </p:cNvCxnSpPr>
          <p:nvPr/>
        </p:nvCxnSpPr>
        <p:spPr>
          <a:xfrm flipH="1" flipV="1">
            <a:off x="1562100" y="4495800"/>
            <a:ext cx="1246246" cy="775140"/>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59" name="Straight Arrow Connector 58"/>
          <p:cNvCxnSpPr>
            <a:stCxn id="15" idx="0"/>
          </p:cNvCxnSpPr>
          <p:nvPr/>
        </p:nvCxnSpPr>
        <p:spPr>
          <a:xfrm flipH="1" flipV="1">
            <a:off x="3046686" y="3962400"/>
            <a:ext cx="615358" cy="1316904"/>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66" name="Straight Arrow Connector 65"/>
          <p:cNvCxnSpPr>
            <a:endCxn id="24" idx="6"/>
          </p:cNvCxnSpPr>
          <p:nvPr/>
        </p:nvCxnSpPr>
        <p:spPr>
          <a:xfrm flipH="1" flipV="1">
            <a:off x="3048000" y="3846853"/>
            <a:ext cx="609600" cy="648947"/>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0" name="Straight Arrow Connector 69"/>
          <p:cNvCxnSpPr>
            <a:endCxn id="30" idx="6"/>
          </p:cNvCxnSpPr>
          <p:nvPr/>
        </p:nvCxnSpPr>
        <p:spPr>
          <a:xfrm flipH="1" flipV="1">
            <a:off x="2514600" y="4229100"/>
            <a:ext cx="1143000" cy="279927"/>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3" name="Straight Arrow Connector 72"/>
          <p:cNvCxnSpPr>
            <a:endCxn id="24" idx="6"/>
          </p:cNvCxnSpPr>
          <p:nvPr/>
        </p:nvCxnSpPr>
        <p:spPr>
          <a:xfrm flipH="1">
            <a:off x="3048000" y="3220665"/>
            <a:ext cx="614044" cy="626188"/>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6" name="Straight Arrow Connector 75"/>
          <p:cNvCxnSpPr>
            <a:endCxn id="21" idx="6"/>
          </p:cNvCxnSpPr>
          <p:nvPr/>
        </p:nvCxnSpPr>
        <p:spPr>
          <a:xfrm flipH="1" flipV="1">
            <a:off x="3046686" y="2933700"/>
            <a:ext cx="615358" cy="286965"/>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9" name="Straight Arrow Connector 78"/>
          <p:cNvCxnSpPr>
            <a:endCxn id="27" idx="6"/>
          </p:cNvCxnSpPr>
          <p:nvPr/>
        </p:nvCxnSpPr>
        <p:spPr>
          <a:xfrm flipH="1">
            <a:off x="2149893" y="3220665"/>
            <a:ext cx="1507707" cy="157097"/>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82" name="Content Placeholder 2"/>
          <p:cNvSpPr>
            <a:spLocks noGrp="1"/>
          </p:cNvSpPr>
          <p:nvPr>
            <p:ph sz="half" idx="11"/>
          </p:nvPr>
        </p:nvSpPr>
        <p:spPr>
          <a:xfrm>
            <a:off x="4648200" y="1905000"/>
            <a:ext cx="4191000" cy="4572000"/>
          </a:xfrm>
        </p:spPr>
        <p:txBody>
          <a:bodyPr/>
          <a:lstStyle/>
          <a:p>
            <a:r>
              <a:rPr lang="de-DE" dirty="0" smtClean="0"/>
              <a:t>Some actions have already been addressed within some of the WGCV Subgroups</a:t>
            </a:r>
          </a:p>
          <a:p>
            <a:r>
              <a:rPr lang="de-DE" dirty="0" smtClean="0"/>
              <a:t>Fully addressing the actions will benefit from collaborative efforts</a:t>
            </a:r>
          </a:p>
          <a:p>
            <a:endParaRPr lang="de-DE" dirty="0" smtClean="0"/>
          </a:p>
          <a:p>
            <a:pPr lvl="1"/>
            <a:endParaRPr lang="de-DE" dirty="0" smtClean="0"/>
          </a:p>
        </p:txBody>
      </p:sp>
    </p:spTree>
    <p:extLst>
      <p:ext uri="{BB962C8B-B14F-4D97-AF65-F5344CB8AC3E}">
        <p14:creationId xmlns:p14="http://schemas.microsoft.com/office/powerpoint/2010/main" val="123989879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What could this look like?  Carbon Action #34 as an example</a:t>
            </a:r>
            <a:endParaRPr lang="en-US" dirty="0"/>
          </a:p>
        </p:txBody>
      </p:sp>
      <p:sp>
        <p:nvSpPr>
          <p:cNvPr id="3" name="Content Placeholder 2"/>
          <p:cNvSpPr>
            <a:spLocks noGrp="1"/>
          </p:cNvSpPr>
          <p:nvPr>
            <p:ph sz="half" idx="11"/>
          </p:nvPr>
        </p:nvSpPr>
        <p:spPr>
          <a:xfrm>
            <a:off x="152400" y="1905000"/>
            <a:ext cx="8839200" cy="4572000"/>
          </a:xfrm>
        </p:spPr>
        <p:txBody>
          <a:bodyPr/>
          <a:lstStyle/>
          <a:p>
            <a:r>
              <a:rPr lang="en-US" b="1" dirty="0" smtClean="0"/>
              <a:t>CA-34: </a:t>
            </a:r>
            <a:r>
              <a:rPr lang="en-US" dirty="0" smtClean="0"/>
              <a:t>Individual </a:t>
            </a:r>
            <a:r>
              <a:rPr lang="en-US" dirty="0"/>
              <a:t>CEOS Agencies producing the same (or similar) carbon data products will cooperate to ensure that their products are compared to the other relevant products and, if technically feasible, ensure efforts are made so that their products can be used </a:t>
            </a:r>
            <a:r>
              <a:rPr lang="en-US" dirty="0" smtClean="0"/>
              <a:t>quantitatively </a:t>
            </a:r>
            <a:r>
              <a:rPr lang="en-US" dirty="0"/>
              <a:t>with these other products</a:t>
            </a:r>
            <a:r>
              <a:rPr lang="en-US" dirty="0" smtClean="0"/>
              <a:t>.</a:t>
            </a:r>
          </a:p>
          <a:p>
            <a:r>
              <a:rPr lang="en-US" b="1" dirty="0" smtClean="0"/>
              <a:t>Comment: </a:t>
            </a:r>
            <a:r>
              <a:rPr lang="en-US" dirty="0" smtClean="0"/>
              <a:t>The </a:t>
            </a:r>
            <a:r>
              <a:rPr lang="en-US" dirty="0"/>
              <a:t>recommendation shall be transferred so that CEOS agencies make use of common protocols, definitions of compatible products, etc.. There is a compatibility related to AI-22, AI-26 and AI-29 with guidelines and definitions. Those shall be also allocated at CEOS entities as WGCV for level 1 but also for level 2 at WGCV and VCs in order to ensure overall compatibility with other/additional products and to avoid a duplication of definitions and so on.  This is consistent with other actions.</a:t>
            </a:r>
            <a:endParaRPr lang="en-US" dirty="0"/>
          </a:p>
        </p:txBody>
      </p:sp>
    </p:spTree>
    <p:extLst>
      <p:ext uri="{BB962C8B-B14F-4D97-AF65-F5344CB8AC3E}">
        <p14:creationId xmlns:p14="http://schemas.microsoft.com/office/powerpoint/2010/main" val="123989879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Carbon Action 34 could lead to the following WGCV Actions</a:t>
            </a:r>
            <a:endParaRPr lang="en-US" dirty="0"/>
          </a:p>
        </p:txBody>
      </p:sp>
      <p:sp>
        <p:nvSpPr>
          <p:cNvPr id="3" name="Content Placeholder 2"/>
          <p:cNvSpPr>
            <a:spLocks noGrp="1"/>
          </p:cNvSpPr>
          <p:nvPr>
            <p:ph sz="half" idx="11"/>
          </p:nvPr>
        </p:nvSpPr>
        <p:spPr>
          <a:xfrm>
            <a:off x="152400" y="1905000"/>
            <a:ext cx="8839200" cy="4572000"/>
          </a:xfrm>
        </p:spPr>
        <p:txBody>
          <a:bodyPr/>
          <a:lstStyle/>
          <a:p>
            <a:r>
              <a:rPr lang="en-US" b="1" dirty="0" smtClean="0"/>
              <a:t>WGCV CA34-1</a:t>
            </a:r>
            <a:r>
              <a:rPr lang="en-US" dirty="0"/>
              <a:t>: </a:t>
            </a:r>
            <a:r>
              <a:rPr lang="en-US" dirty="0" smtClean="0"/>
              <a:t>Document WGCV LPV current support of individual </a:t>
            </a:r>
            <a:r>
              <a:rPr lang="en-US" dirty="0"/>
              <a:t>CEOS agency efforts </a:t>
            </a:r>
            <a:r>
              <a:rPr lang="en-US" dirty="0" smtClean="0"/>
              <a:t>through providing </a:t>
            </a:r>
            <a:r>
              <a:rPr lang="en-US" dirty="0"/>
              <a:t>best practice validation </a:t>
            </a:r>
            <a:r>
              <a:rPr lang="en-US" dirty="0" smtClean="0"/>
              <a:t>protocols </a:t>
            </a:r>
            <a:r>
              <a:rPr lang="en-US" dirty="0"/>
              <a:t>and </a:t>
            </a:r>
            <a:r>
              <a:rPr lang="en-US" dirty="0" smtClean="0"/>
              <a:t>online </a:t>
            </a:r>
            <a:r>
              <a:rPr lang="en-US" dirty="0"/>
              <a:t>platform for </a:t>
            </a:r>
            <a:r>
              <a:rPr lang="en-US" dirty="0" err="1"/>
              <a:t>intercomparison</a:t>
            </a:r>
            <a:r>
              <a:rPr lang="en-US" dirty="0"/>
              <a:t> of terrestrial carbon </a:t>
            </a:r>
            <a:r>
              <a:rPr lang="en-US" dirty="0" smtClean="0"/>
              <a:t>products</a:t>
            </a:r>
            <a:endParaRPr lang="en-US" dirty="0"/>
          </a:p>
          <a:p>
            <a:r>
              <a:rPr lang="en-US" b="1" dirty="0" smtClean="0"/>
              <a:t>WGCV CA34-2</a:t>
            </a:r>
            <a:r>
              <a:rPr lang="en-US" b="1" dirty="0"/>
              <a:t>:</a:t>
            </a:r>
            <a:r>
              <a:rPr lang="en-US" dirty="0"/>
              <a:t> Provide list of products currently being documented for validation best </a:t>
            </a:r>
            <a:r>
              <a:rPr lang="en-US" dirty="0" smtClean="0"/>
              <a:t>practices</a:t>
            </a:r>
            <a:endParaRPr lang="en-US" dirty="0"/>
          </a:p>
          <a:p>
            <a:r>
              <a:rPr lang="en-US" b="1" dirty="0" smtClean="0"/>
              <a:t>WGCV CA34-3</a:t>
            </a:r>
            <a:r>
              <a:rPr lang="en-US" b="1" dirty="0"/>
              <a:t>:</a:t>
            </a:r>
            <a:r>
              <a:rPr lang="en-US" dirty="0"/>
              <a:t> </a:t>
            </a:r>
            <a:r>
              <a:rPr lang="en-US" dirty="0" smtClean="0"/>
              <a:t>Determine best method </a:t>
            </a:r>
            <a:r>
              <a:rPr lang="en-US" dirty="0"/>
              <a:t>for </a:t>
            </a:r>
            <a:r>
              <a:rPr lang="en-US" dirty="0" smtClean="0"/>
              <a:t>an </a:t>
            </a:r>
            <a:r>
              <a:rPr lang="en-US" dirty="0"/>
              <a:t>online platform to make WGCV results of </a:t>
            </a:r>
            <a:r>
              <a:rPr lang="en-US" dirty="0" err="1"/>
              <a:t>intercomparison</a:t>
            </a:r>
            <a:r>
              <a:rPr lang="en-US" dirty="0"/>
              <a:t> of carbon </a:t>
            </a:r>
            <a:r>
              <a:rPr lang="en-US" dirty="0" smtClean="0"/>
              <a:t>products widely </a:t>
            </a:r>
            <a:r>
              <a:rPr lang="en-US" dirty="0"/>
              <a:t>available</a:t>
            </a:r>
          </a:p>
          <a:p>
            <a:r>
              <a:rPr lang="en-US" b="1" dirty="0" smtClean="0"/>
              <a:t>WGCV CA34-4:</a:t>
            </a:r>
            <a:r>
              <a:rPr lang="en-US" dirty="0" smtClean="0"/>
              <a:t> </a:t>
            </a:r>
            <a:r>
              <a:rPr lang="en-US" dirty="0"/>
              <a:t>Provide </a:t>
            </a:r>
            <a:r>
              <a:rPr lang="en-US" dirty="0" smtClean="0"/>
              <a:t>list </a:t>
            </a:r>
            <a:r>
              <a:rPr lang="en-US" dirty="0"/>
              <a:t>of Level 1 and 2 products relevant to </a:t>
            </a:r>
            <a:r>
              <a:rPr lang="en-US" dirty="0" smtClean="0"/>
              <a:t>Carbon Strategy to the SIT Carbon Expert</a:t>
            </a:r>
            <a:endParaRPr lang="en-US" dirty="0"/>
          </a:p>
          <a:p>
            <a:endParaRPr lang="en-US" dirty="0"/>
          </a:p>
        </p:txBody>
      </p:sp>
    </p:spTree>
    <p:extLst>
      <p:ext uri="{BB962C8B-B14F-4D97-AF65-F5344CB8AC3E}">
        <p14:creationId xmlns:p14="http://schemas.microsoft.com/office/powerpoint/2010/main" val="162614314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Collect  the WGCV CAs into broad categories and determine overlap</a:t>
            </a:r>
            <a:endParaRPr lang="en-US" dirty="0"/>
          </a:p>
        </p:txBody>
      </p:sp>
      <p:sp>
        <p:nvSpPr>
          <p:cNvPr id="3" name="Content Placeholder 2"/>
          <p:cNvSpPr>
            <a:spLocks noGrp="1"/>
          </p:cNvSpPr>
          <p:nvPr>
            <p:ph sz="half" idx="11"/>
          </p:nvPr>
        </p:nvSpPr>
        <p:spPr>
          <a:xfrm>
            <a:off x="152400" y="1905000"/>
            <a:ext cx="8839200" cy="4572000"/>
          </a:xfrm>
        </p:spPr>
        <p:txBody>
          <a:bodyPr/>
          <a:lstStyle/>
          <a:p>
            <a:r>
              <a:rPr lang="en-US" dirty="0" smtClean="0"/>
              <a:t>Broad categories have been noted related to</a:t>
            </a:r>
          </a:p>
          <a:p>
            <a:pPr lvl="1"/>
            <a:r>
              <a:rPr lang="en-US" dirty="0" smtClean="0"/>
              <a:t>Products</a:t>
            </a:r>
          </a:p>
          <a:p>
            <a:pPr lvl="1"/>
            <a:r>
              <a:rPr lang="en-US" dirty="0" smtClean="0"/>
              <a:t>Sensors/Missions</a:t>
            </a:r>
          </a:p>
          <a:p>
            <a:pPr lvl="1"/>
            <a:r>
              <a:rPr lang="en-US" dirty="0" smtClean="0"/>
              <a:t>Protocols</a:t>
            </a:r>
          </a:p>
          <a:p>
            <a:pPr lvl="1"/>
            <a:r>
              <a:rPr lang="en-US" dirty="0" smtClean="0"/>
              <a:t>In Situ (should we call it Fiducial?)</a:t>
            </a:r>
          </a:p>
          <a:p>
            <a:pPr lvl="1"/>
            <a:r>
              <a:rPr lang="en-US" dirty="0" smtClean="0"/>
              <a:t>Organizational</a:t>
            </a:r>
          </a:p>
          <a:p>
            <a:pPr lvl="1"/>
            <a:r>
              <a:rPr lang="en-US" dirty="0" smtClean="0"/>
              <a:t>Validation</a:t>
            </a:r>
          </a:p>
          <a:p>
            <a:r>
              <a:rPr lang="en-US" dirty="0" smtClean="0"/>
              <a:t>Broad categories only make it easier to look for overlap</a:t>
            </a:r>
            <a:endParaRPr lang="en-US" dirty="0"/>
          </a:p>
        </p:txBody>
      </p:sp>
    </p:spTree>
    <p:extLst>
      <p:ext uri="{BB962C8B-B14F-4D97-AF65-F5344CB8AC3E}">
        <p14:creationId xmlns:p14="http://schemas.microsoft.com/office/powerpoint/2010/main" val="1626143142"/>
      </p:ext>
    </p:extLst>
  </p:cSld>
  <p:clrMapOvr>
    <a:masterClrMapping/>
  </p:clrMapOvr>
  <p:transition spd="med"/>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5171</TotalTime>
  <Words>1024</Words>
  <Application>Microsoft Office PowerPoint</Application>
  <PresentationFormat>On-screen Show (4:3)</PresentationFormat>
  <Paragraphs>108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vt:lpstr>
      <vt:lpstr>Status of Carbon Action Items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Kurt DM4</cp:lastModifiedBy>
  <cp:revision>97</cp:revision>
  <dcterms:modified xsi:type="dcterms:W3CDTF">2016-03-15T04:10:08Z</dcterms:modified>
</cp:coreProperties>
</file>