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342" r:id="rId2"/>
    <p:sldId id="343" r:id="rId3"/>
    <p:sldId id="334" r:id="rId4"/>
    <p:sldId id="339" r:id="rId5"/>
    <p:sldId id="335" r:id="rId6"/>
    <p:sldId id="364" r:id="rId7"/>
    <p:sldId id="344" r:id="rId8"/>
    <p:sldId id="346" r:id="rId9"/>
    <p:sldId id="345" r:id="rId10"/>
    <p:sldId id="361" r:id="rId11"/>
    <p:sldId id="362" r:id="rId12"/>
    <p:sldId id="363" r:id="rId13"/>
    <p:sldId id="303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emitchell" initials="ae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 autoAdjust="0"/>
    <p:restoredTop sz="94755" autoAdjust="0"/>
  </p:normalViewPr>
  <p:slideViewPr>
    <p:cSldViewPr snapToGrid="0" snapToObjects="1">
      <p:cViewPr varScale="1">
        <p:scale>
          <a:sx n="108" d="100"/>
          <a:sy n="108" d="100"/>
        </p:scale>
        <p:origin x="-59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-2118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DAE6A6-53A1-1042-B093-FE33BDF208E8}" type="doc">
      <dgm:prSet loTypeId="urn:microsoft.com/office/officeart/2005/8/layout/radial4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399A507-4579-5F4D-B800-68C87E74DD26}">
      <dgm:prSet phldrT="[Text]"/>
      <dgm:spPr/>
      <dgm:t>
        <a:bodyPr/>
        <a:lstStyle/>
        <a:p>
          <a:r>
            <a:rPr lang="en-US" dirty="0" smtClean="0"/>
            <a:t>Earthdata Search</a:t>
          </a:r>
          <a:endParaRPr lang="en-US" dirty="0"/>
        </a:p>
      </dgm:t>
    </dgm:pt>
    <dgm:pt modelId="{618F5D53-06D5-5A4E-8B30-747CDD14F0CE}" type="parTrans" cxnId="{E00AA1F5-9BB1-6A45-A7CB-A82842BB8C93}">
      <dgm:prSet/>
      <dgm:spPr/>
      <dgm:t>
        <a:bodyPr/>
        <a:lstStyle/>
        <a:p>
          <a:endParaRPr lang="en-US"/>
        </a:p>
      </dgm:t>
    </dgm:pt>
    <dgm:pt modelId="{80540662-F4B6-DC4A-BB80-6B982E510411}" type="sibTrans" cxnId="{E00AA1F5-9BB1-6A45-A7CB-A82842BB8C93}">
      <dgm:prSet/>
      <dgm:spPr/>
      <dgm:t>
        <a:bodyPr/>
        <a:lstStyle/>
        <a:p>
          <a:endParaRPr lang="en-US"/>
        </a:p>
      </dgm:t>
    </dgm:pt>
    <dgm:pt modelId="{1DB9129A-F780-E642-B4BF-5EDD9E3FB6E1}">
      <dgm:prSet phldrT="[Text]"/>
      <dgm:spPr/>
      <dgm:t>
        <a:bodyPr/>
        <a:lstStyle/>
        <a:p>
          <a:r>
            <a:rPr lang="en-US" dirty="0" smtClean="0"/>
            <a:t>Metadata</a:t>
          </a:r>
          <a:endParaRPr lang="en-US" dirty="0"/>
        </a:p>
      </dgm:t>
    </dgm:pt>
    <dgm:pt modelId="{C25B5C7C-9EE7-9C4C-8F46-728905782498}" type="sibTrans" cxnId="{D2ADFA9A-BFC5-5646-B212-073887733744}">
      <dgm:prSet/>
      <dgm:spPr/>
      <dgm:t>
        <a:bodyPr/>
        <a:lstStyle/>
        <a:p>
          <a:endParaRPr lang="en-US"/>
        </a:p>
      </dgm:t>
    </dgm:pt>
    <dgm:pt modelId="{816B9FF2-1584-E947-9B74-73A926A5C165}" type="parTrans" cxnId="{D2ADFA9A-BFC5-5646-B212-073887733744}">
      <dgm:prSet/>
      <dgm:spPr/>
      <dgm:t>
        <a:bodyPr/>
        <a:lstStyle/>
        <a:p>
          <a:endParaRPr lang="en-US"/>
        </a:p>
      </dgm:t>
    </dgm:pt>
    <dgm:pt modelId="{0B91C190-0BC9-7D44-9E82-E69D9336E42C}">
      <dgm:prSet phldrT="[Text]"/>
      <dgm:spPr/>
      <dgm:t>
        <a:bodyPr/>
        <a:lstStyle/>
        <a:p>
          <a:r>
            <a:rPr lang="en-US" dirty="0" smtClean="0"/>
            <a:t>Catalog Search</a:t>
          </a:r>
          <a:endParaRPr lang="en-US" dirty="0"/>
        </a:p>
      </dgm:t>
    </dgm:pt>
    <dgm:pt modelId="{917E964A-FB35-B349-8FEA-462944E108B7}" type="sibTrans" cxnId="{FBB43FB3-BC74-6A47-8D46-BB811B7D04ED}">
      <dgm:prSet/>
      <dgm:spPr/>
      <dgm:t>
        <a:bodyPr/>
        <a:lstStyle/>
        <a:p>
          <a:endParaRPr lang="en-US"/>
        </a:p>
      </dgm:t>
    </dgm:pt>
    <dgm:pt modelId="{91F49786-24B9-C448-ABAF-3F2263F5397F}" type="parTrans" cxnId="{FBB43FB3-BC74-6A47-8D46-BB811B7D04ED}">
      <dgm:prSet/>
      <dgm:spPr/>
      <dgm:t>
        <a:bodyPr/>
        <a:lstStyle/>
        <a:p>
          <a:endParaRPr lang="en-US"/>
        </a:p>
      </dgm:t>
    </dgm:pt>
    <dgm:pt modelId="{F2C644FF-C6DE-2446-BEFB-32998FADD8EB}">
      <dgm:prSet phldrT="[Text]"/>
      <dgm:spPr/>
      <dgm:t>
        <a:bodyPr/>
        <a:lstStyle/>
        <a:p>
          <a:r>
            <a:rPr lang="en-US" dirty="0" smtClean="0"/>
            <a:t>Visualizations</a:t>
          </a:r>
          <a:endParaRPr lang="en-US" dirty="0"/>
        </a:p>
      </dgm:t>
    </dgm:pt>
    <dgm:pt modelId="{F13244D9-E98C-0D4C-9D73-E517C67CC21E}" type="parTrans" cxnId="{0C3BD788-558F-B441-B674-72FAED01088A}">
      <dgm:prSet/>
      <dgm:spPr/>
      <dgm:t>
        <a:bodyPr/>
        <a:lstStyle/>
        <a:p>
          <a:endParaRPr lang="en-US"/>
        </a:p>
      </dgm:t>
    </dgm:pt>
    <dgm:pt modelId="{3CAC0E7A-4478-DB4F-AB8C-FDB4A3FC9A5F}" type="sibTrans" cxnId="{0C3BD788-558F-B441-B674-72FAED01088A}">
      <dgm:prSet/>
      <dgm:spPr/>
      <dgm:t>
        <a:bodyPr/>
        <a:lstStyle/>
        <a:p>
          <a:endParaRPr lang="en-US"/>
        </a:p>
      </dgm:t>
    </dgm:pt>
    <dgm:pt modelId="{2927064D-80F5-B64B-A028-2DC5CA7A0B05}">
      <dgm:prSet phldrT="[Text]"/>
      <dgm:spPr/>
      <dgm:t>
        <a:bodyPr/>
        <a:lstStyle/>
        <a:p>
          <a:r>
            <a:rPr lang="en-US" dirty="0" smtClean="0"/>
            <a:t>Services</a:t>
          </a:r>
          <a:endParaRPr lang="en-US" dirty="0"/>
        </a:p>
      </dgm:t>
    </dgm:pt>
    <dgm:pt modelId="{E7F492AF-853D-C94C-BA17-CF53A6E90BB9}" type="parTrans" cxnId="{EDF8380E-1C9E-A845-BF92-7E703B68A49E}">
      <dgm:prSet/>
      <dgm:spPr/>
      <dgm:t>
        <a:bodyPr/>
        <a:lstStyle/>
        <a:p>
          <a:endParaRPr lang="en-US"/>
        </a:p>
      </dgm:t>
    </dgm:pt>
    <dgm:pt modelId="{8669D026-C26D-734D-8B73-6737D4E51707}" type="sibTrans" cxnId="{EDF8380E-1C9E-A845-BF92-7E703B68A49E}">
      <dgm:prSet/>
      <dgm:spPr/>
      <dgm:t>
        <a:bodyPr/>
        <a:lstStyle/>
        <a:p>
          <a:endParaRPr lang="en-US"/>
        </a:p>
      </dgm:t>
    </dgm:pt>
    <dgm:pt modelId="{34EFDD67-7EFE-6540-995F-9BB6EF3F526F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EF304976-0A42-7944-BCF6-3B35D1D2C8A1}" type="parTrans" cxnId="{676E31CF-40FE-FE44-BFFA-C2DC5830A6A1}">
      <dgm:prSet/>
      <dgm:spPr/>
      <dgm:t>
        <a:bodyPr/>
        <a:lstStyle/>
        <a:p>
          <a:endParaRPr lang="en-US"/>
        </a:p>
      </dgm:t>
    </dgm:pt>
    <dgm:pt modelId="{45634C6F-9285-4140-98DF-6E05A375CA4B}" type="sibTrans" cxnId="{676E31CF-40FE-FE44-BFFA-C2DC5830A6A1}">
      <dgm:prSet/>
      <dgm:spPr/>
      <dgm:t>
        <a:bodyPr/>
        <a:lstStyle/>
        <a:p>
          <a:endParaRPr lang="en-US"/>
        </a:p>
      </dgm:t>
    </dgm:pt>
    <dgm:pt modelId="{5504983C-2838-6C4C-9897-7074682BE503}">
      <dgm:prSet phldrT="[Text]"/>
      <dgm:spPr/>
      <dgm:t>
        <a:bodyPr/>
        <a:lstStyle/>
        <a:p>
          <a:r>
            <a:rPr lang="en-US" dirty="0" smtClean="0"/>
            <a:t>Interaction Design</a:t>
          </a:r>
          <a:endParaRPr lang="en-US" dirty="0"/>
        </a:p>
      </dgm:t>
    </dgm:pt>
    <dgm:pt modelId="{46E14BB3-C1EE-9447-A1FC-01E5FEE39721}" type="parTrans" cxnId="{BF2186C0-E453-3C4C-98E2-923E69D34BED}">
      <dgm:prSet/>
      <dgm:spPr/>
      <dgm:t>
        <a:bodyPr/>
        <a:lstStyle/>
        <a:p>
          <a:endParaRPr lang="en-US"/>
        </a:p>
      </dgm:t>
    </dgm:pt>
    <dgm:pt modelId="{5015512D-2EBD-AE4F-8FC6-9453134A48BF}" type="sibTrans" cxnId="{BF2186C0-E453-3C4C-98E2-923E69D34BED}">
      <dgm:prSet/>
      <dgm:spPr/>
      <dgm:t>
        <a:bodyPr/>
        <a:lstStyle/>
        <a:p>
          <a:endParaRPr lang="en-US"/>
        </a:p>
      </dgm:t>
    </dgm:pt>
    <dgm:pt modelId="{01E48C56-EADE-1142-A812-4825DB8F6DBD}" type="pres">
      <dgm:prSet presAssocID="{38DAE6A6-53A1-1042-B093-FE33BDF208E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92879B-2EB0-A540-A544-64C71BE458F1}" type="pres">
      <dgm:prSet presAssocID="{3399A507-4579-5F4D-B800-68C87E74DD26}" presName="centerShape" presStyleLbl="node0" presStyleIdx="0" presStyleCnt="1"/>
      <dgm:spPr/>
      <dgm:t>
        <a:bodyPr/>
        <a:lstStyle/>
        <a:p>
          <a:endParaRPr lang="en-US"/>
        </a:p>
      </dgm:t>
    </dgm:pt>
    <dgm:pt modelId="{98BC7384-2435-3141-9925-E5ABD70A1A2D}" type="pres">
      <dgm:prSet presAssocID="{46E14BB3-C1EE-9447-A1FC-01E5FEE39721}" presName="parTrans" presStyleLbl="bgSibTrans2D1" presStyleIdx="0" presStyleCnt="6"/>
      <dgm:spPr/>
      <dgm:t>
        <a:bodyPr/>
        <a:lstStyle/>
        <a:p>
          <a:endParaRPr lang="en-US"/>
        </a:p>
      </dgm:t>
    </dgm:pt>
    <dgm:pt modelId="{772F3617-5A25-BF4A-84B7-662CE136B6E1}" type="pres">
      <dgm:prSet presAssocID="{5504983C-2838-6C4C-9897-7074682BE50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71CB6A-64AD-2745-8818-F1245CF5EA61}" type="pres">
      <dgm:prSet presAssocID="{91F49786-24B9-C448-ABAF-3F2263F5397F}" presName="parTrans" presStyleLbl="bgSibTrans2D1" presStyleIdx="1" presStyleCnt="6"/>
      <dgm:spPr/>
      <dgm:t>
        <a:bodyPr/>
        <a:lstStyle/>
        <a:p>
          <a:endParaRPr lang="en-US"/>
        </a:p>
      </dgm:t>
    </dgm:pt>
    <dgm:pt modelId="{FBD31A0B-CA47-9A44-A79C-EDD8F9E273E3}" type="pres">
      <dgm:prSet presAssocID="{0B91C190-0BC9-7D44-9E82-E69D9336E42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C5E246-B62B-2844-BD07-280833B14D8F}" type="pres">
      <dgm:prSet presAssocID="{816B9FF2-1584-E947-9B74-73A926A5C165}" presName="parTrans" presStyleLbl="bgSibTrans2D1" presStyleIdx="2" presStyleCnt="6"/>
      <dgm:spPr/>
      <dgm:t>
        <a:bodyPr/>
        <a:lstStyle/>
        <a:p>
          <a:endParaRPr lang="en-US"/>
        </a:p>
      </dgm:t>
    </dgm:pt>
    <dgm:pt modelId="{7D5864F7-5B96-CD40-BF77-DB0464286FF6}" type="pres">
      <dgm:prSet presAssocID="{1DB9129A-F780-E642-B4BF-5EDD9E3FB6E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1E35D-BF2B-5D4B-87B0-EDEDB2E190F8}" type="pres">
      <dgm:prSet presAssocID="{F13244D9-E98C-0D4C-9D73-E517C67CC21E}" presName="parTrans" presStyleLbl="bgSibTrans2D1" presStyleIdx="3" presStyleCnt="6"/>
      <dgm:spPr/>
      <dgm:t>
        <a:bodyPr/>
        <a:lstStyle/>
        <a:p>
          <a:endParaRPr lang="en-US"/>
        </a:p>
      </dgm:t>
    </dgm:pt>
    <dgm:pt modelId="{687E49E0-B8B8-F744-8B47-422272D5A3CF}" type="pres">
      <dgm:prSet presAssocID="{F2C644FF-C6DE-2446-BEFB-32998FADD8E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117221-A535-4949-A72E-36190968D6A6}" type="pres">
      <dgm:prSet presAssocID="{E7F492AF-853D-C94C-BA17-CF53A6E90BB9}" presName="parTrans" presStyleLbl="bgSibTrans2D1" presStyleIdx="4" presStyleCnt="6"/>
      <dgm:spPr/>
      <dgm:t>
        <a:bodyPr/>
        <a:lstStyle/>
        <a:p>
          <a:endParaRPr lang="en-US"/>
        </a:p>
      </dgm:t>
    </dgm:pt>
    <dgm:pt modelId="{DDAB56DA-34CC-6D4D-9A2D-BEEED1CF832B}" type="pres">
      <dgm:prSet presAssocID="{2927064D-80F5-B64B-A028-2DC5CA7A0B0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05F402-DB60-6646-BD78-5B6EF7498CA3}" type="pres">
      <dgm:prSet presAssocID="{EF304976-0A42-7944-BCF6-3B35D1D2C8A1}" presName="parTrans" presStyleLbl="bgSibTrans2D1" presStyleIdx="5" presStyleCnt="6"/>
      <dgm:spPr/>
      <dgm:t>
        <a:bodyPr/>
        <a:lstStyle/>
        <a:p>
          <a:endParaRPr lang="en-US"/>
        </a:p>
      </dgm:t>
    </dgm:pt>
    <dgm:pt modelId="{3DDC5688-46EE-334E-BFAE-2D7586292F32}" type="pres">
      <dgm:prSet presAssocID="{34EFDD67-7EFE-6540-995F-9BB6EF3F526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4C3985-F3C5-8441-B687-618ACEE8F7A7}" type="presOf" srcId="{34EFDD67-7EFE-6540-995F-9BB6EF3F526F}" destId="{3DDC5688-46EE-334E-BFAE-2D7586292F32}" srcOrd="0" destOrd="0" presId="urn:microsoft.com/office/officeart/2005/8/layout/radial4"/>
    <dgm:cxn modelId="{2843D7E3-6AB2-0648-A934-2E3EAB29DE08}" type="presOf" srcId="{F2C644FF-C6DE-2446-BEFB-32998FADD8EB}" destId="{687E49E0-B8B8-F744-8B47-422272D5A3CF}" srcOrd="0" destOrd="0" presId="urn:microsoft.com/office/officeart/2005/8/layout/radial4"/>
    <dgm:cxn modelId="{43B359AF-04E1-604F-8BAA-78FA311B1F8C}" type="presOf" srcId="{2927064D-80F5-B64B-A028-2DC5CA7A0B05}" destId="{DDAB56DA-34CC-6D4D-9A2D-BEEED1CF832B}" srcOrd="0" destOrd="0" presId="urn:microsoft.com/office/officeart/2005/8/layout/radial4"/>
    <dgm:cxn modelId="{7132EAC2-A069-5D40-8A85-9C5985039D98}" type="presOf" srcId="{EF304976-0A42-7944-BCF6-3B35D1D2C8A1}" destId="{AA05F402-DB60-6646-BD78-5B6EF7498CA3}" srcOrd="0" destOrd="0" presId="urn:microsoft.com/office/officeart/2005/8/layout/radial4"/>
    <dgm:cxn modelId="{FBB43FB3-BC74-6A47-8D46-BB811B7D04ED}" srcId="{3399A507-4579-5F4D-B800-68C87E74DD26}" destId="{0B91C190-0BC9-7D44-9E82-E69D9336E42C}" srcOrd="1" destOrd="0" parTransId="{91F49786-24B9-C448-ABAF-3F2263F5397F}" sibTransId="{917E964A-FB35-B349-8FEA-462944E108B7}"/>
    <dgm:cxn modelId="{E7687C67-D7CA-A348-8C0D-4F515494A821}" type="presOf" srcId="{3399A507-4579-5F4D-B800-68C87E74DD26}" destId="{BF92879B-2EB0-A540-A544-64C71BE458F1}" srcOrd="0" destOrd="0" presId="urn:microsoft.com/office/officeart/2005/8/layout/radial4"/>
    <dgm:cxn modelId="{F9FEB744-5C44-D04B-B5D3-3AD1A9DE055D}" type="presOf" srcId="{E7F492AF-853D-C94C-BA17-CF53A6E90BB9}" destId="{97117221-A535-4949-A72E-36190968D6A6}" srcOrd="0" destOrd="0" presId="urn:microsoft.com/office/officeart/2005/8/layout/radial4"/>
    <dgm:cxn modelId="{2925C21A-73F4-E142-989F-2CA8CFB29395}" type="presOf" srcId="{816B9FF2-1584-E947-9B74-73A926A5C165}" destId="{E7C5E246-B62B-2844-BD07-280833B14D8F}" srcOrd="0" destOrd="0" presId="urn:microsoft.com/office/officeart/2005/8/layout/radial4"/>
    <dgm:cxn modelId="{0C3BD788-558F-B441-B674-72FAED01088A}" srcId="{3399A507-4579-5F4D-B800-68C87E74DD26}" destId="{F2C644FF-C6DE-2446-BEFB-32998FADD8EB}" srcOrd="3" destOrd="0" parTransId="{F13244D9-E98C-0D4C-9D73-E517C67CC21E}" sibTransId="{3CAC0E7A-4478-DB4F-AB8C-FDB4A3FC9A5F}"/>
    <dgm:cxn modelId="{E00AA1F5-9BB1-6A45-A7CB-A82842BB8C93}" srcId="{38DAE6A6-53A1-1042-B093-FE33BDF208E8}" destId="{3399A507-4579-5F4D-B800-68C87E74DD26}" srcOrd="0" destOrd="0" parTransId="{618F5D53-06D5-5A4E-8B30-747CDD14F0CE}" sibTransId="{80540662-F4B6-DC4A-BB80-6B982E510411}"/>
    <dgm:cxn modelId="{3F06D6F3-F9BD-FD47-AE16-EE05C5D6B33E}" type="presOf" srcId="{0B91C190-0BC9-7D44-9E82-E69D9336E42C}" destId="{FBD31A0B-CA47-9A44-A79C-EDD8F9E273E3}" srcOrd="0" destOrd="0" presId="urn:microsoft.com/office/officeart/2005/8/layout/radial4"/>
    <dgm:cxn modelId="{676E31CF-40FE-FE44-BFFA-C2DC5830A6A1}" srcId="{3399A507-4579-5F4D-B800-68C87E74DD26}" destId="{34EFDD67-7EFE-6540-995F-9BB6EF3F526F}" srcOrd="5" destOrd="0" parTransId="{EF304976-0A42-7944-BCF6-3B35D1D2C8A1}" sibTransId="{45634C6F-9285-4140-98DF-6E05A375CA4B}"/>
    <dgm:cxn modelId="{B1D51E32-A499-7842-B28E-B81A3E9868AB}" type="presOf" srcId="{F13244D9-E98C-0D4C-9D73-E517C67CC21E}" destId="{2071E35D-BF2B-5D4B-87B0-EDEDB2E190F8}" srcOrd="0" destOrd="0" presId="urn:microsoft.com/office/officeart/2005/8/layout/radial4"/>
    <dgm:cxn modelId="{35943080-FF47-434C-9ADE-41C1B773712D}" type="presOf" srcId="{38DAE6A6-53A1-1042-B093-FE33BDF208E8}" destId="{01E48C56-EADE-1142-A812-4825DB8F6DBD}" srcOrd="0" destOrd="0" presId="urn:microsoft.com/office/officeart/2005/8/layout/radial4"/>
    <dgm:cxn modelId="{EDF8380E-1C9E-A845-BF92-7E703B68A49E}" srcId="{3399A507-4579-5F4D-B800-68C87E74DD26}" destId="{2927064D-80F5-B64B-A028-2DC5CA7A0B05}" srcOrd="4" destOrd="0" parTransId="{E7F492AF-853D-C94C-BA17-CF53A6E90BB9}" sibTransId="{8669D026-C26D-734D-8B73-6737D4E51707}"/>
    <dgm:cxn modelId="{23863C43-E4CD-6C44-A3E9-EAAB9DFA2305}" type="presOf" srcId="{5504983C-2838-6C4C-9897-7074682BE503}" destId="{772F3617-5A25-BF4A-84B7-662CE136B6E1}" srcOrd="0" destOrd="0" presId="urn:microsoft.com/office/officeart/2005/8/layout/radial4"/>
    <dgm:cxn modelId="{BF2186C0-E453-3C4C-98E2-923E69D34BED}" srcId="{3399A507-4579-5F4D-B800-68C87E74DD26}" destId="{5504983C-2838-6C4C-9897-7074682BE503}" srcOrd="0" destOrd="0" parTransId="{46E14BB3-C1EE-9447-A1FC-01E5FEE39721}" sibTransId="{5015512D-2EBD-AE4F-8FC6-9453134A48BF}"/>
    <dgm:cxn modelId="{FE9BF357-ADCC-A240-83DA-7FDB7788E9BA}" type="presOf" srcId="{1DB9129A-F780-E642-B4BF-5EDD9E3FB6E1}" destId="{7D5864F7-5B96-CD40-BF77-DB0464286FF6}" srcOrd="0" destOrd="0" presId="urn:microsoft.com/office/officeart/2005/8/layout/radial4"/>
    <dgm:cxn modelId="{F0E127C0-FCB6-1C46-9B49-4EE4E85F937E}" type="presOf" srcId="{91F49786-24B9-C448-ABAF-3F2263F5397F}" destId="{3971CB6A-64AD-2745-8818-F1245CF5EA61}" srcOrd="0" destOrd="0" presId="urn:microsoft.com/office/officeart/2005/8/layout/radial4"/>
    <dgm:cxn modelId="{3E298856-B833-0B45-A613-9C9364368929}" type="presOf" srcId="{46E14BB3-C1EE-9447-A1FC-01E5FEE39721}" destId="{98BC7384-2435-3141-9925-E5ABD70A1A2D}" srcOrd="0" destOrd="0" presId="urn:microsoft.com/office/officeart/2005/8/layout/radial4"/>
    <dgm:cxn modelId="{D2ADFA9A-BFC5-5646-B212-073887733744}" srcId="{3399A507-4579-5F4D-B800-68C87E74DD26}" destId="{1DB9129A-F780-E642-B4BF-5EDD9E3FB6E1}" srcOrd="2" destOrd="0" parTransId="{816B9FF2-1584-E947-9B74-73A926A5C165}" sibTransId="{C25B5C7C-9EE7-9C4C-8F46-728905782498}"/>
    <dgm:cxn modelId="{FDFF3D09-8DFF-BA4E-B952-8A784732904A}" type="presParOf" srcId="{01E48C56-EADE-1142-A812-4825DB8F6DBD}" destId="{BF92879B-2EB0-A540-A544-64C71BE458F1}" srcOrd="0" destOrd="0" presId="urn:microsoft.com/office/officeart/2005/8/layout/radial4"/>
    <dgm:cxn modelId="{3470EA3D-45C7-D145-BE5A-5C91B1568F97}" type="presParOf" srcId="{01E48C56-EADE-1142-A812-4825DB8F6DBD}" destId="{98BC7384-2435-3141-9925-E5ABD70A1A2D}" srcOrd="1" destOrd="0" presId="urn:microsoft.com/office/officeart/2005/8/layout/radial4"/>
    <dgm:cxn modelId="{E274AF35-C93F-EF45-A69E-AD3EEC9EFC9E}" type="presParOf" srcId="{01E48C56-EADE-1142-A812-4825DB8F6DBD}" destId="{772F3617-5A25-BF4A-84B7-662CE136B6E1}" srcOrd="2" destOrd="0" presId="urn:microsoft.com/office/officeart/2005/8/layout/radial4"/>
    <dgm:cxn modelId="{72FA3DC6-09F1-8449-8E18-29A8E8FEAAB3}" type="presParOf" srcId="{01E48C56-EADE-1142-A812-4825DB8F6DBD}" destId="{3971CB6A-64AD-2745-8818-F1245CF5EA61}" srcOrd="3" destOrd="0" presId="urn:microsoft.com/office/officeart/2005/8/layout/radial4"/>
    <dgm:cxn modelId="{590836E5-99DE-8648-8156-132626398E0D}" type="presParOf" srcId="{01E48C56-EADE-1142-A812-4825DB8F6DBD}" destId="{FBD31A0B-CA47-9A44-A79C-EDD8F9E273E3}" srcOrd="4" destOrd="0" presId="urn:microsoft.com/office/officeart/2005/8/layout/radial4"/>
    <dgm:cxn modelId="{970C28FB-21EC-954A-9B31-9A2BC8943098}" type="presParOf" srcId="{01E48C56-EADE-1142-A812-4825DB8F6DBD}" destId="{E7C5E246-B62B-2844-BD07-280833B14D8F}" srcOrd="5" destOrd="0" presId="urn:microsoft.com/office/officeart/2005/8/layout/radial4"/>
    <dgm:cxn modelId="{8E5A037B-21B4-AD44-9773-CA0848D392B2}" type="presParOf" srcId="{01E48C56-EADE-1142-A812-4825DB8F6DBD}" destId="{7D5864F7-5B96-CD40-BF77-DB0464286FF6}" srcOrd="6" destOrd="0" presId="urn:microsoft.com/office/officeart/2005/8/layout/radial4"/>
    <dgm:cxn modelId="{3CA6074A-E093-804D-BE75-C4D3B13EA2FF}" type="presParOf" srcId="{01E48C56-EADE-1142-A812-4825DB8F6DBD}" destId="{2071E35D-BF2B-5D4B-87B0-EDEDB2E190F8}" srcOrd="7" destOrd="0" presId="urn:microsoft.com/office/officeart/2005/8/layout/radial4"/>
    <dgm:cxn modelId="{D92F9D5E-2B1C-DB41-9184-87BF6AE56E55}" type="presParOf" srcId="{01E48C56-EADE-1142-A812-4825DB8F6DBD}" destId="{687E49E0-B8B8-F744-8B47-422272D5A3CF}" srcOrd="8" destOrd="0" presId="urn:microsoft.com/office/officeart/2005/8/layout/radial4"/>
    <dgm:cxn modelId="{C051C1BD-9AF7-AE42-A962-A7F9B6A6CC83}" type="presParOf" srcId="{01E48C56-EADE-1142-A812-4825DB8F6DBD}" destId="{97117221-A535-4949-A72E-36190968D6A6}" srcOrd="9" destOrd="0" presId="urn:microsoft.com/office/officeart/2005/8/layout/radial4"/>
    <dgm:cxn modelId="{BB62CD31-F1AE-584A-A43C-BAC5874FBD4A}" type="presParOf" srcId="{01E48C56-EADE-1142-A812-4825DB8F6DBD}" destId="{DDAB56DA-34CC-6D4D-9A2D-BEEED1CF832B}" srcOrd="10" destOrd="0" presId="urn:microsoft.com/office/officeart/2005/8/layout/radial4"/>
    <dgm:cxn modelId="{7AE40F15-FAA3-CC42-A04A-20622D9965EE}" type="presParOf" srcId="{01E48C56-EADE-1142-A812-4825DB8F6DBD}" destId="{AA05F402-DB60-6646-BD78-5B6EF7498CA3}" srcOrd="11" destOrd="0" presId="urn:microsoft.com/office/officeart/2005/8/layout/radial4"/>
    <dgm:cxn modelId="{7185A5D3-10A9-0D4D-826E-2B71CEFAF462}" type="presParOf" srcId="{01E48C56-EADE-1142-A812-4825DB8F6DBD}" destId="{3DDC5688-46EE-334E-BFAE-2D7586292F32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2879B-2EB0-A540-A544-64C71BE458F1}">
      <dsp:nvSpPr>
        <dsp:cNvPr id="0" name=""/>
        <dsp:cNvSpPr/>
      </dsp:nvSpPr>
      <dsp:spPr>
        <a:xfrm>
          <a:off x="2231469" y="2213151"/>
          <a:ext cx="1633061" cy="16330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Earthdata Search</a:t>
          </a:r>
          <a:endParaRPr lang="en-US" sz="2300" kern="1200" dirty="0"/>
        </a:p>
      </dsp:txBody>
      <dsp:txXfrm>
        <a:off x="2470625" y="2452307"/>
        <a:ext cx="1154749" cy="1154749"/>
      </dsp:txXfrm>
    </dsp:sp>
    <dsp:sp modelId="{98BC7384-2435-3141-9925-E5ABD70A1A2D}">
      <dsp:nvSpPr>
        <dsp:cNvPr id="0" name=""/>
        <dsp:cNvSpPr/>
      </dsp:nvSpPr>
      <dsp:spPr>
        <a:xfrm rot="10800000">
          <a:off x="572187" y="2796970"/>
          <a:ext cx="1568021" cy="46542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2F3617-5A25-BF4A-84B7-662CE136B6E1}">
      <dsp:nvSpPr>
        <dsp:cNvPr id="0" name=""/>
        <dsp:cNvSpPr/>
      </dsp:nvSpPr>
      <dsp:spPr>
        <a:xfrm>
          <a:off x="615" y="2572425"/>
          <a:ext cx="1143142" cy="9145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Interaction Design</a:t>
          </a:r>
          <a:endParaRPr lang="en-US" sz="1400" kern="1200" dirty="0"/>
        </a:p>
      </dsp:txBody>
      <dsp:txXfrm>
        <a:off x="27400" y="2599210"/>
        <a:ext cx="1089572" cy="860944"/>
      </dsp:txXfrm>
    </dsp:sp>
    <dsp:sp modelId="{3971CB6A-64AD-2745-8818-F1245CF5EA61}">
      <dsp:nvSpPr>
        <dsp:cNvPr id="0" name=""/>
        <dsp:cNvSpPr/>
      </dsp:nvSpPr>
      <dsp:spPr>
        <a:xfrm rot="12960000">
          <a:off x="895292" y="1802554"/>
          <a:ext cx="1568021" cy="46542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31A0B-CA47-9A44-A79C-EDD8F9E273E3}">
      <dsp:nvSpPr>
        <dsp:cNvPr id="0" name=""/>
        <dsp:cNvSpPr/>
      </dsp:nvSpPr>
      <dsp:spPr>
        <a:xfrm>
          <a:off x="473453" y="1117178"/>
          <a:ext cx="1143142" cy="9145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Catalog Search</a:t>
          </a:r>
          <a:endParaRPr lang="en-US" sz="1400" kern="1200" dirty="0"/>
        </a:p>
      </dsp:txBody>
      <dsp:txXfrm>
        <a:off x="500238" y="1143963"/>
        <a:ext cx="1089572" cy="860944"/>
      </dsp:txXfrm>
    </dsp:sp>
    <dsp:sp modelId="{E7C5E246-B62B-2844-BD07-280833B14D8F}">
      <dsp:nvSpPr>
        <dsp:cNvPr id="0" name=""/>
        <dsp:cNvSpPr/>
      </dsp:nvSpPr>
      <dsp:spPr>
        <a:xfrm rot="15120000">
          <a:off x="1741193" y="1187971"/>
          <a:ext cx="1568021" cy="46542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5864F7-5B96-CD40-BF77-DB0464286FF6}">
      <dsp:nvSpPr>
        <dsp:cNvPr id="0" name=""/>
        <dsp:cNvSpPr/>
      </dsp:nvSpPr>
      <dsp:spPr>
        <a:xfrm>
          <a:off x="1711360" y="217787"/>
          <a:ext cx="1143142" cy="9145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Metadata</a:t>
          </a:r>
          <a:endParaRPr lang="en-US" sz="1400" kern="1200" dirty="0"/>
        </a:p>
      </dsp:txBody>
      <dsp:txXfrm>
        <a:off x="1738145" y="244572"/>
        <a:ext cx="1089572" cy="860944"/>
      </dsp:txXfrm>
    </dsp:sp>
    <dsp:sp modelId="{2071E35D-BF2B-5D4B-87B0-EDEDB2E190F8}">
      <dsp:nvSpPr>
        <dsp:cNvPr id="0" name=""/>
        <dsp:cNvSpPr/>
      </dsp:nvSpPr>
      <dsp:spPr>
        <a:xfrm rot="17280000">
          <a:off x="2786784" y="1187971"/>
          <a:ext cx="1568021" cy="46542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7E49E0-B8B8-F744-8B47-422272D5A3CF}">
      <dsp:nvSpPr>
        <dsp:cNvPr id="0" name=""/>
        <dsp:cNvSpPr/>
      </dsp:nvSpPr>
      <dsp:spPr>
        <a:xfrm>
          <a:off x="3241496" y="217787"/>
          <a:ext cx="1143142" cy="9145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Visualizations</a:t>
          </a:r>
          <a:endParaRPr lang="en-US" sz="1400" kern="1200" dirty="0"/>
        </a:p>
      </dsp:txBody>
      <dsp:txXfrm>
        <a:off x="3268281" y="244572"/>
        <a:ext cx="1089572" cy="860944"/>
      </dsp:txXfrm>
    </dsp:sp>
    <dsp:sp modelId="{97117221-A535-4949-A72E-36190968D6A6}">
      <dsp:nvSpPr>
        <dsp:cNvPr id="0" name=""/>
        <dsp:cNvSpPr/>
      </dsp:nvSpPr>
      <dsp:spPr>
        <a:xfrm rot="19440000">
          <a:off x="3632685" y="1802554"/>
          <a:ext cx="1568021" cy="465422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B56DA-34CC-6D4D-9A2D-BEEED1CF832B}">
      <dsp:nvSpPr>
        <dsp:cNvPr id="0" name=""/>
        <dsp:cNvSpPr/>
      </dsp:nvSpPr>
      <dsp:spPr>
        <a:xfrm>
          <a:off x="4479403" y="1117178"/>
          <a:ext cx="1143142" cy="9145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Services</a:t>
          </a:r>
          <a:endParaRPr lang="en-US" sz="1400" kern="1200" dirty="0"/>
        </a:p>
      </dsp:txBody>
      <dsp:txXfrm>
        <a:off x="4506188" y="1143963"/>
        <a:ext cx="1089572" cy="860944"/>
      </dsp:txXfrm>
    </dsp:sp>
    <dsp:sp modelId="{AA05F402-DB60-6646-BD78-5B6EF7498CA3}">
      <dsp:nvSpPr>
        <dsp:cNvPr id="0" name=""/>
        <dsp:cNvSpPr/>
      </dsp:nvSpPr>
      <dsp:spPr>
        <a:xfrm>
          <a:off x="3955791" y="2796970"/>
          <a:ext cx="1568021" cy="46542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DC5688-46EE-334E-BFAE-2D7586292F32}">
      <dsp:nvSpPr>
        <dsp:cNvPr id="0" name=""/>
        <dsp:cNvSpPr/>
      </dsp:nvSpPr>
      <dsp:spPr>
        <a:xfrm>
          <a:off x="4952241" y="2572425"/>
          <a:ext cx="1143142" cy="9145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</a:t>
          </a:r>
          <a:endParaRPr lang="en-US" sz="1400" kern="1200" dirty="0"/>
        </a:p>
      </dsp:txBody>
      <dsp:txXfrm>
        <a:off x="4979026" y="2599210"/>
        <a:ext cx="1089572" cy="860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70C43DB1-6AE4-42F4-A030-67A0368BA2C1}" type="datetime1">
              <a:rPr lang="en-US"/>
              <a:pPr>
                <a:defRPr/>
              </a:pPr>
              <a:t>3/15/16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3D31D474-A30B-46C7-A7CB-BF5BB52F9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02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98A87-5171-4B75-93C2-5524BB9D1112}" type="slidenum">
              <a:rPr lang="de-DE" smtClean="0">
                <a:latin typeface="Times New Roman" pitchFamily="-106" charset="0"/>
              </a:rPr>
              <a:pPr/>
              <a:t>1</a:t>
            </a:fld>
            <a:endParaRPr lang="de-DE" dirty="0" smtClean="0">
              <a:latin typeface="Times New Roman" pitchFamily="-10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824231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9B2FC-EA5F-4720-A537-EAB456ECDB5A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8463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9197" y="6523039"/>
            <a:ext cx="4616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900">
                <a:solidFill>
                  <a:srgbClr val="5F758D"/>
                </a:solidFill>
                <a:latin typeface="Century Gothic" pitchFamily="34" charset="0"/>
              </a:rPr>
              <a:t>Slide: </a:t>
            </a:r>
            <a:fld id="{00674DB5-EA4F-4207-BB2F-8F03D6107A33}" type="slidenum">
              <a:rPr lang="de-DE" sz="900">
                <a:solidFill>
                  <a:srgbClr val="5F758D"/>
                </a:solidFill>
                <a:latin typeface="Century Gothic" pitchFamily="34" charset="0"/>
              </a:rPr>
              <a:pPr algn="l">
                <a:defRPr/>
              </a:pPr>
              <a:t>‹#›</a:t>
            </a:fld>
            <a:endParaRPr lang="de-DE" sz="900">
              <a:solidFill>
                <a:srgbClr val="5F758D"/>
              </a:solidFill>
              <a:latin typeface="Century Gothic" pitchFamily="34" charset="0"/>
            </a:endParaRPr>
          </a:p>
        </p:txBody>
      </p:sp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0" y="3244851"/>
            <a:ext cx="9144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12320" y="4881563"/>
            <a:ext cx="1431680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089889" y="666750"/>
            <a:ext cx="4810857" cy="18748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81097" y="2722564"/>
            <a:ext cx="4826977" cy="10937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3504-764F-4D7D-8E80-01B1CC0E79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14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D5D71D-8FE6-48B0-9389-673B4FDD8432}" type="datetime1">
              <a:rPr lang="en-US" smtClean="0"/>
              <a:pPr/>
              <a:t>3/15/16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ck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976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347788"/>
            <a:ext cx="9144000" cy="55102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eaLnBrk="0" hangingPunct="0">
              <a:defRPr/>
            </a:pPr>
            <a:endParaRPr lang="en-US" sz="1500" dirty="0">
              <a:solidFill>
                <a:srgbClr val="000000"/>
              </a:solidFill>
              <a:latin typeface="Tahoma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1638" y="188913"/>
            <a:ext cx="739616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rgbClr val="002569"/>
                </a:solidFill>
                <a:latin typeface="Calibri" pitchFamily="-106" charset="0"/>
                <a:cs typeface="Calibri" pitchFamily="-106" charset="0"/>
              </a:defRPr>
            </a:lvl1pPr>
          </a:lstStyle>
          <a:p>
            <a:pPr>
              <a:defRPr/>
            </a:pPr>
            <a:fld id="{980EA4A0-E513-42EA-B292-B21C1B51B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34"/>
          <p:cNvPicPr>
            <a:picLocks noChangeAspect="1" noChangeArrowheads="1"/>
          </p:cNvPicPr>
          <p:nvPr userDrawn="1"/>
        </p:nvPicPr>
        <p:blipFill>
          <a:blip r:embed="rId7" cstate="print"/>
          <a:srcRect t="16208"/>
          <a:stretch>
            <a:fillRect/>
          </a:stretch>
        </p:blipFill>
        <p:spPr bwMode="auto">
          <a:xfrm>
            <a:off x="1" y="0"/>
            <a:ext cx="137544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6" r:id="rId3"/>
    <p:sldLayoutId id="2147483679" r:id="rId4"/>
  </p:sldLayoutIdLst>
  <p:transition xmlns:p14="http://schemas.microsoft.com/office/powerpoint/2010/main" spd="slow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b="1">
          <a:solidFill>
            <a:schemeClr val="tx2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-106" charset="0"/>
        <a:buChar char="o"/>
        <a:defRPr sz="2000" b="1">
          <a:solidFill>
            <a:schemeClr val="tx2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b="1">
          <a:solidFill>
            <a:schemeClr val="tx2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2"/>
          </a:solidFill>
          <a:latin typeface="Arial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20" Type="http://schemas.openxmlformats.org/officeDocument/2006/relationships/image" Target="../media/image23.png"/><Relationship Id="rId10" Type="http://schemas.openxmlformats.org/officeDocument/2006/relationships/image" Target="../media/image13.png"/><Relationship Id="rId11" Type="http://schemas.openxmlformats.org/officeDocument/2006/relationships/image" Target="../media/image14.jpeg"/><Relationship Id="rId12" Type="http://schemas.openxmlformats.org/officeDocument/2006/relationships/image" Target="../media/image15.png"/><Relationship Id="rId13" Type="http://schemas.openxmlformats.org/officeDocument/2006/relationships/image" Target="../media/image16.jpeg"/><Relationship Id="rId14" Type="http://schemas.openxmlformats.org/officeDocument/2006/relationships/image" Target="../media/image17.png"/><Relationship Id="rId15" Type="http://schemas.openxmlformats.org/officeDocument/2006/relationships/image" Target="../media/image18.jpeg"/><Relationship Id="rId16" Type="http://schemas.openxmlformats.org/officeDocument/2006/relationships/image" Target="../media/image19.png"/><Relationship Id="rId17" Type="http://schemas.openxmlformats.org/officeDocument/2006/relationships/image" Target="../media/image20.gif"/><Relationship Id="rId18" Type="http://schemas.openxmlformats.org/officeDocument/2006/relationships/image" Target="../media/image21.jpeg"/><Relationship Id="rId19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arthdata.nasa.gov/standards/ceos-opensearch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giss.ceos.org/cwic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744582" y="1555793"/>
            <a:ext cx="7795840" cy="1874838"/>
          </a:xfrm>
        </p:spPr>
        <p:txBody>
          <a:bodyPr/>
          <a:lstStyle/>
          <a:p>
            <a:pPr algn="ctr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CWIC Status Report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Yonsook Enloe</a:t>
            </a:r>
            <a:br>
              <a:rPr lang="en-US" sz="2000" dirty="0" smtClean="0"/>
            </a:br>
            <a:r>
              <a:rPr lang="en-US" sz="2000" dirty="0" err="1" smtClean="0"/>
              <a:t>yonsook.k.enloe@nasa.gov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 smtClean="0"/>
              <a:t> WGISS-41, Canberra AU</a:t>
            </a:r>
            <a:br>
              <a:rPr lang="en-US" sz="2400" dirty="0" smtClean="0"/>
            </a:br>
            <a:r>
              <a:rPr lang="en-US" sz="1800" dirty="0" smtClean="0"/>
              <a:t>March 17, 2016</a:t>
            </a:r>
            <a:endParaRPr lang="en-US" sz="2400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700"/>
            <a:ext cx="9144000" cy="655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37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700"/>
            <a:ext cx="9144000" cy="655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30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700"/>
            <a:ext cx="9144000" cy="655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30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958" y="1371600"/>
            <a:ext cx="918842" cy="71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62200"/>
            <a:ext cx="1038958" cy="54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2" y="2929983"/>
            <a:ext cx="891364" cy="95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593" y="1875085"/>
            <a:ext cx="726678" cy="54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CWIC Data Partners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32"/>
          <p:cNvSpPr txBox="1">
            <a:spLocks noChangeArrowheads="1"/>
          </p:cNvSpPr>
          <p:nvPr/>
        </p:nvSpPr>
        <p:spPr bwMode="auto">
          <a:xfrm>
            <a:off x="2654585" y="2433485"/>
            <a:ext cx="746573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/>
              <a:t>NASA</a:t>
            </a:r>
          </a:p>
          <a:p>
            <a:pPr algn="ctr">
              <a:lnSpc>
                <a:spcPct val="90000"/>
              </a:lnSpc>
            </a:pPr>
            <a:endParaRPr lang="en-US" sz="1400" b="1" dirty="0" smtClean="0"/>
          </a:p>
        </p:txBody>
      </p:sp>
      <p:sp>
        <p:nvSpPr>
          <p:cNvPr id="16" name="TextBox 32"/>
          <p:cNvSpPr txBox="1">
            <a:spLocks noChangeArrowheads="1"/>
          </p:cNvSpPr>
          <p:nvPr/>
        </p:nvSpPr>
        <p:spPr bwMode="auto">
          <a:xfrm>
            <a:off x="6927593" y="1851399"/>
            <a:ext cx="726678" cy="49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/>
              <a:t>AOE</a:t>
            </a:r>
          </a:p>
          <a:p>
            <a:pPr algn="ctr">
              <a:lnSpc>
                <a:spcPct val="90000"/>
              </a:lnSpc>
            </a:pPr>
            <a:endParaRPr lang="en-US" sz="1400" b="1" dirty="0" smtClean="0"/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7175" y="2057400"/>
            <a:ext cx="1785025" cy="60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37"/>
          <p:cNvSpPr txBox="1">
            <a:spLocks noChangeArrowheads="1"/>
          </p:cNvSpPr>
          <p:nvPr/>
        </p:nvSpPr>
        <p:spPr bwMode="auto">
          <a:xfrm>
            <a:off x="853977" y="2193855"/>
            <a:ext cx="585417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/>
              <a:t>USGS</a:t>
            </a:r>
            <a:endParaRPr lang="en-US" sz="1400" i="1" dirty="0"/>
          </a:p>
        </p:txBody>
      </p:sp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2200" y="3771000"/>
            <a:ext cx="729950" cy="1182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42"/>
          <p:cNvSpPr txBox="1">
            <a:spLocks noChangeArrowheads="1"/>
          </p:cNvSpPr>
          <p:nvPr/>
        </p:nvSpPr>
        <p:spPr bwMode="auto">
          <a:xfrm>
            <a:off x="3509129" y="4694281"/>
            <a:ext cx="535724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/>
              <a:t>INPE</a:t>
            </a:r>
            <a:endParaRPr lang="en-US" sz="1400" i="1" dirty="0"/>
          </a:p>
        </p:txBody>
      </p:sp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50166" y="2604756"/>
            <a:ext cx="1059588" cy="109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42"/>
          <p:cNvSpPr txBox="1">
            <a:spLocks noChangeArrowheads="1"/>
          </p:cNvSpPr>
          <p:nvPr/>
        </p:nvSpPr>
        <p:spPr bwMode="auto">
          <a:xfrm>
            <a:off x="2023524" y="3177469"/>
            <a:ext cx="965052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/>
              <a:t>NOAA/</a:t>
            </a:r>
          </a:p>
          <a:p>
            <a:pPr>
              <a:lnSpc>
                <a:spcPct val="90000"/>
              </a:lnSpc>
            </a:pPr>
            <a:r>
              <a:rPr lang="en-US" sz="1400" b="1" dirty="0" smtClean="0"/>
              <a:t>GHRSST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76200" y="5790237"/>
            <a:ext cx="9067799" cy="110799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sz="1100" dirty="0"/>
              <a:t>NASA - National Aeronautics and Space Administration </a:t>
            </a:r>
          </a:p>
          <a:p>
            <a:r>
              <a:rPr lang="en-US" sz="1100" dirty="0"/>
              <a:t>NOAA - National Oceanic and Atmospheric Administration </a:t>
            </a:r>
          </a:p>
          <a:p>
            <a:r>
              <a:rPr lang="en-US" sz="1100" dirty="0" smtClean="0"/>
              <a:t>CCMEO-Canadian Center for Mapping and Earth Observation</a:t>
            </a:r>
            <a:endParaRPr lang="en-US" sz="1100" dirty="0"/>
          </a:p>
          <a:p>
            <a:r>
              <a:rPr lang="en-US" sz="1100" dirty="0" smtClean="0"/>
              <a:t>GHRSST – Global High Resolution Sea Surface Temperature</a:t>
            </a:r>
          </a:p>
          <a:p>
            <a:r>
              <a:rPr lang="en-US" sz="1100" dirty="0" smtClean="0"/>
              <a:t>ROSCOSMOS – Russian Federation Space Agency</a:t>
            </a:r>
          </a:p>
          <a:p>
            <a:endParaRPr lang="en-US" sz="1100" dirty="0"/>
          </a:p>
          <a:p>
            <a:r>
              <a:rPr lang="en-US" sz="1100" dirty="0" smtClean="0"/>
              <a:t>ISRO </a:t>
            </a:r>
            <a:r>
              <a:rPr lang="en-US" sz="1100" dirty="0"/>
              <a:t>- Indian Space Research </a:t>
            </a:r>
            <a:r>
              <a:rPr lang="en-US" sz="1100" dirty="0" err="1"/>
              <a:t>Organisation</a:t>
            </a:r>
            <a:endParaRPr lang="en-US" sz="1100" dirty="0"/>
          </a:p>
          <a:p>
            <a:r>
              <a:rPr lang="en-US" sz="1100" dirty="0"/>
              <a:t>INPE – National Institute for Space Research </a:t>
            </a:r>
          </a:p>
          <a:p>
            <a:r>
              <a:rPr lang="en-US" sz="1100" dirty="0"/>
              <a:t>USGS – United State Geological Survey </a:t>
            </a:r>
          </a:p>
          <a:p>
            <a:r>
              <a:rPr lang="en-US" sz="1100" dirty="0"/>
              <a:t>AOE - Academy of </a:t>
            </a:r>
            <a:r>
              <a:rPr lang="en-US" sz="1100" dirty="0" err="1" smtClean="0"/>
              <a:t>Opto</a:t>
            </a:r>
            <a:r>
              <a:rPr lang="en-US" sz="1100" dirty="0" smtClean="0"/>
              <a:t>-Electronics, Chinese </a:t>
            </a:r>
            <a:r>
              <a:rPr lang="en-US" sz="1100" dirty="0"/>
              <a:t>Academy of Sciences (CAS</a:t>
            </a:r>
            <a:r>
              <a:rPr lang="en-US" sz="1100" dirty="0" smtClean="0"/>
              <a:t>) -- (</a:t>
            </a:r>
            <a:r>
              <a:rPr lang="en-US" sz="1100" dirty="0"/>
              <a:t>Beijing-1, NSMC/</a:t>
            </a:r>
            <a:r>
              <a:rPr lang="en-US" sz="1100" dirty="0" err="1"/>
              <a:t>FengYun</a:t>
            </a:r>
            <a:r>
              <a:rPr lang="en-US" sz="1100" dirty="0"/>
              <a:t>, CRESDA</a:t>
            </a:r>
            <a:r>
              <a:rPr lang="en-US" sz="1100" dirty="0" smtClean="0"/>
              <a:t>)</a:t>
            </a:r>
          </a:p>
          <a:p>
            <a:r>
              <a:rPr lang="en-US" sz="1100" dirty="0" smtClean="0"/>
              <a:t>AUS -- Australia partners (</a:t>
            </a:r>
            <a:r>
              <a:rPr lang="en-US" sz="1100" smtClean="0"/>
              <a:t>GA/BoM/</a:t>
            </a:r>
            <a:r>
              <a:rPr lang="en-US" sz="1100" dirty="0" smtClean="0"/>
              <a:t>CSIRO)</a:t>
            </a:r>
            <a:endParaRPr lang="en-US" sz="11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90" y="2190952"/>
            <a:ext cx="4079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518" y="3510925"/>
            <a:ext cx="4079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62" y="2600291"/>
            <a:ext cx="4079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732" y="2323254"/>
            <a:ext cx="4079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006" y="2284354"/>
            <a:ext cx="4079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166" y="2415864"/>
            <a:ext cx="4079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692" y="2008117"/>
            <a:ext cx="4079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415" y="1822380"/>
            <a:ext cx="4079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V="1">
            <a:off x="3930842" y="1892465"/>
            <a:ext cx="926108" cy="366718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</p:pic>
      <p:pic>
        <p:nvPicPr>
          <p:cNvPr id="30" name="Picture 2" descr="C:\Documents and Settings\Yuanzheng Shao\Desktop\isro140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48215" y="3305145"/>
            <a:ext cx="767518" cy="385127"/>
          </a:xfrm>
          <a:prstGeom prst="rect">
            <a:avLst/>
          </a:prstGeom>
          <a:noFill/>
        </p:spPr>
      </p:pic>
      <p:pic>
        <p:nvPicPr>
          <p:cNvPr id="31" name="Picture 5" descr="https://pbs.twimg.com/profile_images/568804390/NOAA_150dpi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71958" y="3317451"/>
            <a:ext cx="410048" cy="410048"/>
          </a:xfrm>
          <a:prstGeom prst="rect">
            <a:avLst/>
          </a:prstGeom>
          <a:noFill/>
        </p:spPr>
      </p:pic>
      <p:pic>
        <p:nvPicPr>
          <p:cNvPr id="33" name="Picture 10" descr="http://science.kqed.org/quest/files/2009/05/usgs-logo-color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8119" y="2107360"/>
            <a:ext cx="1094784" cy="502961"/>
          </a:xfrm>
          <a:prstGeom prst="rect">
            <a:avLst/>
          </a:prstGeom>
          <a:noFill/>
        </p:spPr>
      </p:pic>
      <p:pic>
        <p:nvPicPr>
          <p:cNvPr id="34" name="Picture 2" descr="http://upload.wikimedia.org/wikipedia/commons/thumb/e/e5/NASA_logo.svg/290px-NASA_logo.svg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12760" y="2463031"/>
            <a:ext cx="564231" cy="466951"/>
          </a:xfrm>
          <a:prstGeom prst="rect">
            <a:avLst/>
          </a:prstGeom>
          <a:noFill/>
        </p:spPr>
      </p:pic>
      <p:pic>
        <p:nvPicPr>
          <p:cNvPr id="35" name="Picture 5" descr="C:\Documents and Settings\Yuanzheng Shao\Desktop\download (1)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12903" y="1403589"/>
            <a:ext cx="877897" cy="471496"/>
          </a:xfrm>
          <a:prstGeom prst="rect">
            <a:avLst/>
          </a:prstGeom>
          <a:noFill/>
        </p:spPr>
      </p:pic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69746" y="1913793"/>
            <a:ext cx="1143008" cy="35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5" descr="http://www.planetaryskin.org/sites/default/files/styles/medium/public/INPE.gif?itok=WYe6Q1bI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401158" y="4147545"/>
            <a:ext cx="643695" cy="580294"/>
          </a:xfrm>
          <a:prstGeom prst="rect">
            <a:avLst/>
          </a:prstGeom>
          <a:noFill/>
        </p:spPr>
      </p:pic>
      <p:pic>
        <p:nvPicPr>
          <p:cNvPr id="3" name="Picture 2" descr="C:\Documents and Settings\Administrator\桌面\W020091103375433199323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985518" y="1897347"/>
            <a:ext cx="614864" cy="400343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7211704" y="1770767"/>
            <a:ext cx="6014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b="1" dirty="0" smtClean="0"/>
              <a:t>AOE</a:t>
            </a:r>
            <a:endParaRPr lang="zh-CN" altLang="en-US" sz="1500" b="1" dirty="0"/>
          </a:p>
        </p:txBody>
      </p:sp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56" y="2139925"/>
            <a:ext cx="4079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5453783" y="1846773"/>
            <a:ext cx="1147872" cy="23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" descr="C:\Documents and Settings\Administrator\桌面\roscosmos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813942" y="1667327"/>
            <a:ext cx="787713" cy="453682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5139480" y="2045999"/>
            <a:ext cx="128592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00" b="1" dirty="0" smtClean="0"/>
              <a:t>ROSCOSMOS</a:t>
            </a:r>
            <a:endParaRPr lang="zh-CN" altLang="en-US" sz="1300" b="1" dirty="0"/>
          </a:p>
        </p:txBody>
      </p:sp>
      <p:sp>
        <p:nvSpPr>
          <p:cNvPr id="10" name="TextBox 32"/>
          <p:cNvSpPr txBox="1">
            <a:spLocks noChangeArrowheads="1"/>
          </p:cNvSpPr>
          <p:nvPr/>
        </p:nvSpPr>
        <p:spPr bwMode="auto">
          <a:xfrm>
            <a:off x="6548215" y="3667414"/>
            <a:ext cx="792855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/>
              <a:t>ISRO</a:t>
            </a:r>
          </a:p>
          <a:p>
            <a:pPr algn="ctr">
              <a:lnSpc>
                <a:spcPct val="90000"/>
              </a:lnSpc>
            </a:pPr>
            <a:endParaRPr lang="en-US" sz="1400" b="1" dirty="0" smtClean="0"/>
          </a:p>
        </p:txBody>
      </p:sp>
      <p:sp>
        <p:nvSpPr>
          <p:cNvPr id="13" name="TextBox 32"/>
          <p:cNvSpPr txBox="1">
            <a:spLocks noChangeArrowheads="1"/>
          </p:cNvSpPr>
          <p:nvPr/>
        </p:nvSpPr>
        <p:spPr bwMode="auto">
          <a:xfrm>
            <a:off x="1798457" y="1396624"/>
            <a:ext cx="901024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/>
              <a:t>CCMEO</a:t>
            </a:r>
          </a:p>
          <a:p>
            <a:pPr algn="ctr">
              <a:lnSpc>
                <a:spcPct val="90000"/>
              </a:lnSpc>
            </a:pPr>
            <a:endParaRPr lang="en-US" sz="1400" b="1" dirty="0" smtClean="0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8221138" y="3999045"/>
            <a:ext cx="671705" cy="35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87906" y="4146703"/>
            <a:ext cx="1024952" cy="1095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151" y="3776070"/>
            <a:ext cx="4079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7154332" y="4727839"/>
            <a:ext cx="94330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" b="1" dirty="0" smtClean="0"/>
              <a:t>GA/BoM</a:t>
            </a:r>
          </a:p>
          <a:p>
            <a:r>
              <a:rPr lang="en-US" altLang="zh-CN" sz="1500" b="1" dirty="0" smtClean="0"/>
              <a:t>CSIRO</a:t>
            </a:r>
            <a:endParaRPr lang="zh-CN" altLang="en-US" sz="1500" dirty="0"/>
          </a:p>
        </p:txBody>
      </p:sp>
    </p:spTree>
    <p:extLst>
      <p:ext uri="{BB962C8B-B14F-4D97-AF65-F5344CB8AC3E}">
        <p14:creationId xmlns:p14="http://schemas.microsoft.com/office/powerpoint/2010/main" val="326597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CWIC Session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&amp; Status – Yonsook Enloe</a:t>
            </a:r>
          </a:p>
          <a:p>
            <a:r>
              <a:rPr lang="en-US" dirty="0" smtClean="0"/>
              <a:t>Metrics Review</a:t>
            </a:r>
          </a:p>
          <a:p>
            <a:r>
              <a:rPr lang="en-US" dirty="0" smtClean="0"/>
              <a:t>Earth Data Search Client Demo</a:t>
            </a:r>
          </a:p>
          <a:p>
            <a:r>
              <a:rPr lang="en-US" dirty="0" smtClean="0"/>
              <a:t>Partner Reports:</a:t>
            </a:r>
          </a:p>
          <a:p>
            <a:pPr lvl="1"/>
            <a:r>
              <a:rPr lang="en-US" dirty="0" smtClean="0"/>
              <a:t>ISRO – </a:t>
            </a:r>
            <a:r>
              <a:rPr lang="en-US" dirty="0" err="1" smtClean="0"/>
              <a:t>Nitant</a:t>
            </a:r>
            <a:r>
              <a:rPr lang="en-US" dirty="0" smtClean="0"/>
              <a:t> </a:t>
            </a:r>
            <a:r>
              <a:rPr lang="en-US" dirty="0" err="1" smtClean="0"/>
              <a:t>Dube</a:t>
            </a:r>
            <a:endParaRPr lang="en-US" dirty="0" smtClean="0"/>
          </a:p>
          <a:p>
            <a:pPr lvl="1"/>
            <a:r>
              <a:rPr lang="en-US" dirty="0" smtClean="0"/>
              <a:t>NOAA Update – Martin </a:t>
            </a:r>
            <a:r>
              <a:rPr lang="en-US" dirty="0" err="1" smtClean="0"/>
              <a:t>Yapur</a:t>
            </a:r>
            <a:endParaRPr lang="en-US" dirty="0" smtClean="0"/>
          </a:p>
          <a:p>
            <a:pPr lvl="1"/>
            <a:r>
              <a:rPr lang="en-US" dirty="0" smtClean="0"/>
              <a:t>ROSCOSMOS -- Tamara </a:t>
            </a:r>
            <a:r>
              <a:rPr lang="en-US" dirty="0" err="1" smtClean="0"/>
              <a:t>Ganina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0773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CWIC Status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Partners partners:</a:t>
            </a:r>
          </a:p>
          <a:p>
            <a:pPr lvl="1"/>
            <a:r>
              <a:rPr lang="en-US" sz="2000" dirty="0" smtClean="0"/>
              <a:t>NASA, USGS, NOAA/GHRSST, CCMEO, INPE, EUMETSAT,</a:t>
            </a:r>
            <a:r>
              <a:rPr lang="en-US" sz="2000" dirty="0"/>
              <a:t> </a:t>
            </a:r>
            <a:r>
              <a:rPr lang="en-US" sz="2000" dirty="0" smtClean="0"/>
              <a:t>ISRO (MOSDAC), ISRO (NRSC) is operational this month</a:t>
            </a:r>
            <a:endParaRPr lang="en-US" sz="2000" dirty="0"/>
          </a:p>
          <a:p>
            <a:pPr lvl="1" indent="-342900"/>
            <a:r>
              <a:rPr lang="en-US" sz="2000" dirty="0" smtClean="0"/>
              <a:t>ROSCOSMOS – developing partner</a:t>
            </a:r>
          </a:p>
          <a:p>
            <a:pPr lvl="1" indent="-342900"/>
            <a:r>
              <a:rPr lang="en-US" sz="2000" dirty="0" smtClean="0"/>
              <a:t>AOE – developing partner</a:t>
            </a:r>
          </a:p>
          <a:p>
            <a:pPr lvl="1" indent="-342900"/>
            <a:r>
              <a:rPr lang="en-US" sz="2000" dirty="0" smtClean="0"/>
              <a:t>NOAA – will develop access to new and historical data</a:t>
            </a:r>
          </a:p>
          <a:p>
            <a:pPr lvl="1" indent="-342900"/>
            <a:r>
              <a:rPr lang="en-US" sz="2000" dirty="0" smtClean="0"/>
              <a:t>A big push from NASA to provide access to more data through CWIC in the next year</a:t>
            </a:r>
          </a:p>
          <a:p>
            <a:pPr lvl="1" indent="-342900"/>
            <a:r>
              <a:rPr lang="en-US" sz="2000" dirty="0" smtClean="0"/>
              <a:t>Australia – GA, CSIRO, BoM (Bureau of Meteorology) – just initiated work to provide search and access to their data through CWIC;  Some of the data will also be accessible via Data Cubes…..</a:t>
            </a:r>
            <a:r>
              <a:rPr lang="en-US" sz="2000" dirty="0" smtClean="0">
                <a:sym typeface="Wingdings"/>
              </a:rPr>
              <a:t> Search and access of analysis ready data in Australia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19042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CWIC Status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 for 2 WGISS adopted standards</a:t>
            </a:r>
          </a:p>
          <a:p>
            <a:pPr lvl="1"/>
            <a:r>
              <a:rPr lang="en-US" dirty="0"/>
              <a:t>OGC CSW 2.0.2</a:t>
            </a:r>
          </a:p>
          <a:p>
            <a:pPr lvl="1"/>
            <a:r>
              <a:rPr lang="en-US" dirty="0"/>
              <a:t>CEOS OpenSearch Best Practices and CEOS OS BP Developer’s Guide </a:t>
            </a:r>
            <a:r>
              <a:rPr lang="en-US" dirty="0" smtClean="0"/>
              <a:t>package</a:t>
            </a:r>
          </a:p>
          <a:p>
            <a:pPr lvl="1"/>
            <a:r>
              <a:rPr lang="en-US" dirty="0" smtClean="0"/>
              <a:t>NASA recommendation for NASA ES data systems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://earthdata.nasa.gov/standards/ceos-</a:t>
            </a:r>
            <a:r>
              <a:rPr lang="en-US" dirty="0" smtClean="0">
                <a:hlinkClick r:id="rId2"/>
              </a:rPr>
              <a:t>opensearch</a:t>
            </a:r>
            <a:r>
              <a:rPr lang="en-US" dirty="0" smtClean="0"/>
              <a:t>  </a:t>
            </a:r>
          </a:p>
          <a:p>
            <a:pPr marL="342900" lvl="1" indent="-342900"/>
            <a:r>
              <a:rPr lang="en-US" dirty="0" smtClean="0"/>
              <a:t>NASA is developing access to CWIC from the Earth Data Search Client.  The source code for this client will be made open source.   (Demo later)</a:t>
            </a:r>
          </a:p>
          <a:p>
            <a:pPr marL="342900" lvl="1" indent="-342900"/>
            <a:endParaRPr lang="en-US" dirty="0"/>
          </a:p>
          <a:p>
            <a:pPr marL="342900" lvl="1" indent="-342900"/>
            <a:endParaRPr lang="en-US" b="0" dirty="0" smtClean="0"/>
          </a:p>
          <a:p>
            <a:pPr marL="0" lvl="1" indent="0">
              <a:buNone/>
            </a:pPr>
            <a:endParaRPr lang="en-US" b="0" dirty="0" smtClean="0"/>
          </a:p>
          <a:p>
            <a:pPr marL="342900" lvl="1" indent="-342900"/>
            <a:endParaRPr lang="en-US" b="0" dirty="0" smtClean="0"/>
          </a:p>
          <a:p>
            <a:pPr marL="342900" lvl="1" indent="-342900"/>
            <a:endParaRPr lang="en-US" b="0" dirty="0" smtClean="0"/>
          </a:p>
          <a:p>
            <a:pPr marL="342900" lvl="1" indent="-342900"/>
            <a:endParaRPr lang="en-US" b="0" dirty="0"/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•"/>
            </a:pPr>
            <a:endParaRPr lang="en-US" i="1" dirty="0"/>
          </a:p>
          <a:p>
            <a:pPr marL="0" lvl="1" indent="0">
              <a:buNone/>
            </a:pPr>
            <a:endParaRPr lang="en-US" sz="2400" dirty="0" smtClean="0"/>
          </a:p>
          <a:p>
            <a:pPr marL="0" lvl="1" indent="0">
              <a:buNone/>
            </a:pPr>
            <a:endParaRPr lang="en-US" sz="2400" dirty="0" smtClean="0"/>
          </a:p>
          <a:p>
            <a:pPr marL="342900" lvl="1" indent="-342900"/>
            <a:endParaRPr lang="en-US" sz="2400" dirty="0" smtClean="0"/>
          </a:p>
          <a:p>
            <a:pPr marL="342900" lvl="1" indent="-342900"/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985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/>
            <a:r>
              <a:rPr lang="en-US" dirty="0"/>
              <a:t>IDN/GCMD has a new </a:t>
            </a:r>
            <a:r>
              <a:rPr lang="en-US" dirty="0" smtClean="0"/>
              <a:t>implementation!   All </a:t>
            </a:r>
            <a:r>
              <a:rPr lang="en-US" dirty="0"/>
              <a:t>existing APIs supported;  better, faster, more reliable and consistent…</a:t>
            </a:r>
          </a:p>
          <a:p>
            <a:pPr marL="342900" lvl="1" indent="-342900"/>
            <a:r>
              <a:rPr lang="en-US" dirty="0"/>
              <a:t>IDN Tagging of data collections (e.g. CWIC, GHRSST, ..) offers seamless access to an identified </a:t>
            </a:r>
            <a:r>
              <a:rPr lang="en-US" dirty="0" smtClean="0"/>
              <a:t>subset </a:t>
            </a:r>
            <a:r>
              <a:rPr lang="en-US" dirty="0"/>
              <a:t>of data.  </a:t>
            </a:r>
            <a:endParaRPr lang="en-US" dirty="0" smtClean="0"/>
          </a:p>
          <a:p>
            <a:pPr marL="0" lvl="1" indent="0">
              <a:buNone/>
            </a:pPr>
            <a:endParaRPr lang="en-US" dirty="0" smtClean="0"/>
          </a:p>
          <a:p>
            <a:pPr marL="342900" lvl="1" indent="-342900"/>
            <a:r>
              <a:rPr lang="en-US" dirty="0" smtClean="0"/>
              <a:t>Annual CWIC team meeting – Feb 9-10, </a:t>
            </a:r>
            <a:r>
              <a:rPr lang="en-US" dirty="0" smtClean="0"/>
              <a:t>2016 – </a:t>
            </a:r>
          </a:p>
          <a:p>
            <a:pPr marL="342900" lvl="1" indent="-342900"/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err="1"/>
              <a:t>wiki.earthdata.nasa.gov</a:t>
            </a:r>
            <a:r>
              <a:rPr lang="en-US" dirty="0"/>
              <a:t>/display/CWIC/February+2016+CWIC+Meeting</a:t>
            </a:r>
            <a:endParaRPr lang="en-US" dirty="0" smtClean="0"/>
          </a:p>
          <a:p>
            <a:pPr marL="742950" lvl="2" indent="-342900"/>
            <a:r>
              <a:rPr lang="en-US" dirty="0" smtClean="0"/>
              <a:t>All presentations from the meeting are online</a:t>
            </a:r>
          </a:p>
          <a:p>
            <a:pPr marL="742950" lvl="2" indent="-342900"/>
            <a:r>
              <a:rPr lang="en-US" dirty="0" smtClean="0"/>
              <a:t>Focus of the meeting was the new IDN implementation and CWIC synchronization with the new implementation</a:t>
            </a:r>
          </a:p>
          <a:p>
            <a:pPr marL="400050" lvl="2" indent="0">
              <a:buNone/>
            </a:pPr>
            <a:endParaRPr lang="en-US" dirty="0" smtClean="0"/>
          </a:p>
          <a:p>
            <a:pPr marL="742950" lvl="2" indent="-342900"/>
            <a:endParaRPr lang="en-US" dirty="0" smtClean="0"/>
          </a:p>
          <a:p>
            <a:pPr marL="742950" lvl="2" indent="-342900"/>
            <a:endParaRPr lang="en-US" dirty="0" smtClean="0"/>
          </a:p>
          <a:p>
            <a:pPr marL="742950" lvl="2" indent="-342900"/>
            <a:endParaRPr lang="en-US" dirty="0" smtClean="0"/>
          </a:p>
          <a:p>
            <a:pPr marL="342900" lvl="1" indent="-342900"/>
            <a:endParaRPr lang="en-US" dirty="0" smtClean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marL="342900" lvl="1" indent="-342900"/>
            <a:endParaRPr lang="en-US" dirty="0" smtClean="0"/>
          </a:p>
          <a:p>
            <a:pPr marL="342900" lvl="1" indent="-342900"/>
            <a:endParaRPr lang="en-US" dirty="0"/>
          </a:p>
          <a:p>
            <a:pPr marL="342900" lvl="1" indent="-342900"/>
            <a:endParaRPr lang="en-US" dirty="0"/>
          </a:p>
          <a:p>
            <a:pPr marL="342900" lvl="1" indent="-342900"/>
            <a:endParaRPr lang="en-US" dirty="0"/>
          </a:p>
          <a:p>
            <a:pPr marL="342900" lvl="1" indent="-342900"/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CWIC Status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374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CWIC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/>
            <a:r>
              <a:rPr lang="en-US" dirty="0"/>
              <a:t>Updated metrics on the CWIC project page</a:t>
            </a:r>
          </a:p>
          <a:p>
            <a:pPr marL="0" lvl="1" indent="0">
              <a:buNone/>
            </a:pPr>
            <a:r>
              <a:rPr lang="en-US" dirty="0"/>
              <a:t>    </a:t>
            </a:r>
            <a:r>
              <a:rPr lang="en-US" dirty="0">
                <a:hlinkClick r:id="rId2"/>
              </a:rPr>
              <a:t>http://wgiss.ceos.org/cwic</a:t>
            </a:r>
            <a:endParaRPr lang="en-US" dirty="0"/>
          </a:p>
          <a:p>
            <a:pPr marL="742950" lvl="2" indent="-342900"/>
            <a:r>
              <a:rPr lang="en-US" dirty="0"/>
              <a:t>Combined metrics for OpenSearch and CSW access</a:t>
            </a:r>
          </a:p>
          <a:p>
            <a:pPr marL="742950" lvl="2" indent="-342900"/>
            <a:r>
              <a:rPr lang="en-US" dirty="0"/>
              <a:t>Minimum, maximum, and average times for each type of request</a:t>
            </a:r>
          </a:p>
          <a:p>
            <a:pPr marL="742950" lvl="2" indent="-342900"/>
            <a:r>
              <a:rPr lang="en-US" dirty="0"/>
              <a:t>Top 100 datasets searched for</a:t>
            </a:r>
          </a:p>
          <a:p>
            <a:pPr marL="742950" lvl="2" indent="-342900"/>
            <a:r>
              <a:rPr lang="en-US" dirty="0"/>
              <a:t>IP addresses of unique </a:t>
            </a:r>
            <a:r>
              <a:rPr lang="en-US" dirty="0" smtClean="0"/>
              <a:t>visitors</a:t>
            </a:r>
          </a:p>
          <a:p>
            <a:pPr marL="400050" lvl="2" indent="0">
              <a:buNone/>
            </a:pPr>
            <a:endParaRPr lang="en-US" dirty="0" smtClean="0"/>
          </a:p>
          <a:p>
            <a:pPr marL="342900" lvl="1" indent="-342900"/>
            <a:r>
              <a:rPr lang="en-US" dirty="0" smtClean="0"/>
              <a:t>Metrics webpage review</a:t>
            </a:r>
            <a:endParaRPr lang="en-US" dirty="0"/>
          </a:p>
          <a:p>
            <a:pPr marL="400050" lvl="2" indent="0">
              <a:buNone/>
            </a:pPr>
            <a:endParaRPr lang="en-US" dirty="0"/>
          </a:p>
          <a:p>
            <a:pPr marL="742950" lvl="2" indent="-342900"/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027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CWIC Status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/>
            <a:endParaRPr lang="en-US" dirty="0" smtClean="0"/>
          </a:p>
          <a:p>
            <a:pPr marL="342900" lvl="1" indent="-342900"/>
            <a:r>
              <a:rPr lang="en-US" dirty="0" smtClean="0"/>
              <a:t>Emergence </a:t>
            </a:r>
            <a:r>
              <a:rPr lang="en-US" dirty="0"/>
              <a:t>of a System Level Team</a:t>
            </a:r>
          </a:p>
          <a:p>
            <a:pPr marL="742950" lvl="2" indent="-342900"/>
            <a:r>
              <a:rPr lang="en-US" dirty="0"/>
              <a:t>Assistance in registering data collections</a:t>
            </a:r>
          </a:p>
          <a:p>
            <a:pPr marL="742950" lvl="2" indent="-342900"/>
            <a:r>
              <a:rPr lang="en-US" dirty="0"/>
              <a:t>On-boarding of new data partners</a:t>
            </a:r>
          </a:p>
          <a:p>
            <a:pPr marL="742950" lvl="2" indent="-342900"/>
            <a:r>
              <a:rPr lang="en-US" dirty="0"/>
              <a:t>Tech support for client </a:t>
            </a:r>
            <a:r>
              <a:rPr lang="en-US" dirty="0" smtClean="0"/>
              <a:t>partners</a:t>
            </a:r>
          </a:p>
          <a:p>
            <a:pPr marL="742950" lvl="2" indent="-342900"/>
            <a:r>
              <a:rPr lang="en-US" dirty="0" smtClean="0"/>
              <a:t>Bug fixes</a:t>
            </a:r>
            <a:endParaRPr lang="en-US" dirty="0"/>
          </a:p>
          <a:p>
            <a:pPr marL="742950" lvl="2" indent="-342900"/>
            <a:r>
              <a:rPr lang="en-US" dirty="0"/>
              <a:t>System level testing and monitoring </a:t>
            </a:r>
          </a:p>
          <a:p>
            <a:pPr marL="742950" lvl="2" indent="-342900"/>
            <a:r>
              <a:rPr lang="en-US" dirty="0"/>
              <a:t>System level metrics</a:t>
            </a:r>
          </a:p>
          <a:p>
            <a:pPr marL="742950" lvl="2" indent="-342900"/>
            <a:r>
              <a:rPr lang="en-US" dirty="0"/>
              <a:t>Makes stuff </a:t>
            </a:r>
            <a:r>
              <a:rPr lang="en-US" dirty="0" smtClean="0"/>
              <a:t>work well!</a:t>
            </a:r>
            <a:endParaRPr lang="en-US" dirty="0"/>
          </a:p>
          <a:p>
            <a:pPr marL="742950" lvl="2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268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Earthdata Search?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44081359"/>
              </p:ext>
            </p:extLst>
          </p:nvPr>
        </p:nvGraphicFramePr>
        <p:xfrm>
          <a:off x="1469831" y="17184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154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 Data Search Client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NASA’s operational client will provide access to CWIC very soon!</a:t>
            </a:r>
          </a:p>
          <a:p>
            <a:r>
              <a:rPr lang="en-US" dirty="0" smtClean="0"/>
              <a:t>Client source code is open source</a:t>
            </a:r>
          </a:p>
          <a:p>
            <a:r>
              <a:rPr lang="en-US" dirty="0" smtClean="0"/>
              <a:t>GCMD Keywords fully integrated into client and can be used to narrow down the collections</a:t>
            </a:r>
          </a:p>
          <a:p>
            <a:r>
              <a:rPr lang="en-US" dirty="0" smtClean="0"/>
              <a:t>Collection Search &amp; Granule </a:t>
            </a:r>
            <a:r>
              <a:rPr lang="en-US" dirty="0" smtClean="0"/>
              <a:t>search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Live Demo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16055"/>
      </p:ext>
    </p:extLst>
  </p:cSld>
  <p:clrMapOvr>
    <a:masterClrMapping/>
  </p:clrMapOvr>
</p:sld>
</file>

<file path=ppt/theme/theme1.xml><?xml version="1.0" encoding="utf-8"?>
<a:theme xmlns:a="http://schemas.openxmlformats.org/drawingml/2006/main" name="4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30403</TotalTime>
  <Words>595</Words>
  <Application>Microsoft Macintosh PowerPoint</Application>
  <PresentationFormat>On-screen Show (4:3)</PresentationFormat>
  <Paragraphs>121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4_EUM_template_v03</vt:lpstr>
      <vt:lpstr>         CWIC Status Report   Yonsook Enloe yonsook.k.enloe@nasa.gov   WGISS-41, Canberra AU March 17, 2016</vt:lpstr>
      <vt:lpstr>CWIC Session Agenda</vt:lpstr>
      <vt:lpstr>CWIC Status </vt:lpstr>
      <vt:lpstr>CWIC Status (Continued)</vt:lpstr>
      <vt:lpstr>CWIC Status (Cont)</vt:lpstr>
      <vt:lpstr>CWIC Metrics</vt:lpstr>
      <vt:lpstr>CWIC Status (Continued)</vt:lpstr>
      <vt:lpstr>What is Earthdata Search?</vt:lpstr>
      <vt:lpstr>Earth Data Search Client</vt:lpstr>
      <vt:lpstr>PowerPoint Presentation</vt:lpstr>
      <vt:lpstr>PowerPoint Presentation</vt:lpstr>
      <vt:lpstr>PowerPoint Presentation</vt:lpstr>
      <vt:lpstr>CWIC Data Partners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Brian Killough</dc:creator>
  <cp:lastModifiedBy>Yonsook Enloe</cp:lastModifiedBy>
  <cp:revision>399</cp:revision>
  <dcterms:created xsi:type="dcterms:W3CDTF">2011-11-16T09:23:13Z</dcterms:created>
  <dcterms:modified xsi:type="dcterms:W3CDTF">2016-03-15T07:09:08Z</dcterms:modified>
</cp:coreProperties>
</file>