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37" r:id="rId2"/>
    <p:sldMasterId id="2147483711" r:id="rId3"/>
    <p:sldMasterId id="2147483725" r:id="rId4"/>
  </p:sldMasterIdLst>
  <p:notesMasterIdLst>
    <p:notesMasterId r:id="rId9"/>
  </p:notesMasterIdLst>
  <p:sldIdLst>
    <p:sldId id="377" r:id="rId5"/>
    <p:sldId id="376" r:id="rId6"/>
    <p:sldId id="375" r:id="rId7"/>
    <p:sldId id="348" r:id="rId8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E1F4FF"/>
    <a:srgbClr val="F4F7ED"/>
    <a:srgbClr val="728E3A"/>
    <a:srgbClr val="E6E6E6"/>
    <a:srgbClr val="E2E2E2"/>
    <a:srgbClr val="E0E0E0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>
      <p:cViewPr>
        <p:scale>
          <a:sx n="121" d="100"/>
          <a:sy n="121" d="100"/>
        </p:scale>
        <p:origin x="-1080" y="-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A884-36E2-4D0C-BC99-109639E479D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B663-C695-421F-8EAF-1B97D310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778A-F6A0-40A6-B9AA-7EEA97FD051C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7E09-458D-45BD-A0B6-EE85E437F6D7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0725-AF02-43A2-99C8-854170E35C67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8BB-B24B-4728-85FD-15C41CD2463B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ED45-17CB-447E-8E75-E18DA65C3A35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7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1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1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3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9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7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70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7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3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79CA-C577-4169-90B8-5CF9CE4AFF88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3686-AE34-48B2-9512-E4015AC3BA5B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7B3-0127-4EDD-A484-7A3236B0669D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94" y="142852"/>
            <a:ext cx="728667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5DC0-55D3-46FD-8A96-5E462435E0F0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араллелограмм 2"/>
          <p:cNvSpPr/>
          <p:nvPr userDrawn="1"/>
        </p:nvSpPr>
        <p:spPr>
          <a:xfrm>
            <a:off x="2309794" y="181770"/>
            <a:ext cx="7286676" cy="582934"/>
          </a:xfrm>
          <a:custGeom>
            <a:avLst/>
            <a:gdLst>
              <a:gd name="connsiteX0" fmla="*/ 0 w 6687624"/>
              <a:gd name="connsiteY0" fmla="*/ 571504 h 571504"/>
              <a:gd name="connsiteX1" fmla="*/ 497208 w 6687624"/>
              <a:gd name="connsiteY1" fmla="*/ 0 h 571504"/>
              <a:gd name="connsiteX2" fmla="*/ 6687624 w 6687624"/>
              <a:gd name="connsiteY2" fmla="*/ 0 h 571504"/>
              <a:gd name="connsiteX3" fmla="*/ 6190416 w 6687624"/>
              <a:gd name="connsiteY3" fmla="*/ 571504 h 571504"/>
              <a:gd name="connsiteX4" fmla="*/ 0 w 6687624"/>
              <a:gd name="connsiteY4" fmla="*/ 571504 h 571504"/>
              <a:gd name="connsiteX0" fmla="*/ 0 w 6196134"/>
              <a:gd name="connsiteY0" fmla="*/ 571504 h 571504"/>
              <a:gd name="connsiteX1" fmla="*/ 497208 w 6196134"/>
              <a:gd name="connsiteY1" fmla="*/ 0 h 571504"/>
              <a:gd name="connsiteX2" fmla="*/ 6196134 w 6196134"/>
              <a:gd name="connsiteY2" fmla="*/ 0 h 571504"/>
              <a:gd name="connsiteX3" fmla="*/ 6190416 w 6196134"/>
              <a:gd name="connsiteY3" fmla="*/ 571504 h 571504"/>
              <a:gd name="connsiteX4" fmla="*/ 0 w 6196134"/>
              <a:gd name="connsiteY4" fmla="*/ 571504 h 571504"/>
              <a:gd name="connsiteX0" fmla="*/ 371472 w 6567606"/>
              <a:gd name="connsiteY0" fmla="*/ 582934 h 582934"/>
              <a:gd name="connsiteX1" fmla="*/ 0 w 6567606"/>
              <a:gd name="connsiteY1" fmla="*/ 0 h 582934"/>
              <a:gd name="connsiteX2" fmla="*/ 6567606 w 6567606"/>
              <a:gd name="connsiteY2" fmla="*/ 11430 h 582934"/>
              <a:gd name="connsiteX3" fmla="*/ 6561888 w 6567606"/>
              <a:gd name="connsiteY3" fmla="*/ 582934 h 582934"/>
              <a:gd name="connsiteX4" fmla="*/ 371472 w 6567606"/>
              <a:gd name="connsiteY4" fmla="*/ 582934 h 5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606" h="582934">
                <a:moveTo>
                  <a:pt x="371472" y="582934"/>
                </a:moveTo>
                <a:lnTo>
                  <a:pt x="0" y="0"/>
                </a:lnTo>
                <a:lnTo>
                  <a:pt x="6567606" y="11430"/>
                </a:lnTo>
                <a:lnTo>
                  <a:pt x="6561888" y="582934"/>
                </a:lnTo>
                <a:lnTo>
                  <a:pt x="371472" y="58293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9390106" y="6486539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Оксана\Desktop\Лого РКС новый\перзентации\Безымянный-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3547"/>
            <a:ext cx="9721080" cy="6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9197103" y="6525346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407988" y="6400802"/>
            <a:ext cx="4902200" cy="309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89989" tIns="46794" rIns="89989" bIns="46794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©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JSC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«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RUSSIAN SPACE SYSTEMS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»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8" name="Picture 2" descr="C:\Users\Оксана\Desktop\Лого РКС новый\перзентации\лого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04664"/>
            <a:ext cx="1451649" cy="4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10" r:id="rId7"/>
    <p:sldLayoutId id="214748370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EB04-A256-4801-A70C-EE7C1609ED42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46F0-A197-4137-BBD8-D3F0744AE24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279E-1E80-49B6-9F0D-2681168205F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dn.ceos.org/getdif.htm?KV1_PSS" TargetMode="External"/><Relationship Id="rId3" Type="http://schemas.openxmlformats.org/officeDocument/2006/relationships/hyperlink" Target="http://idn.ceos.org/getdif.htm?RP1_GSA" TargetMode="External"/><Relationship Id="rId7" Type="http://schemas.openxmlformats.org/officeDocument/2006/relationships/hyperlink" Target="http://idn.ceos.org/getdif.htm?KV1_MSS" TargetMode="External"/><Relationship Id="rId12" Type="http://schemas.openxmlformats.org/officeDocument/2006/relationships/hyperlink" Target="http://idn.ceos.org/getdif.htm?RP2_SSR" TargetMode="External"/><Relationship Id="rId2" Type="http://schemas.openxmlformats.org/officeDocument/2006/relationships/hyperlink" Target="http://idn.ceos.org/getdif.htm?RP1_GTNL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n.ceos.org/getdif.htm?RDK1_GTNL1" TargetMode="External"/><Relationship Id="rId11" Type="http://schemas.openxmlformats.org/officeDocument/2006/relationships/hyperlink" Target="http://idn.ceos.org/getdif.htm?RP2_SVR" TargetMode="External"/><Relationship Id="rId5" Type="http://schemas.openxmlformats.org/officeDocument/2006/relationships/hyperlink" Target="http://idn.ceos.org/getdif.htm?RP1_SSR" TargetMode="External"/><Relationship Id="rId10" Type="http://schemas.openxmlformats.org/officeDocument/2006/relationships/hyperlink" Target="http://idn.ceos.org/getdif.htm?RP2_GSA" TargetMode="External"/><Relationship Id="rId4" Type="http://schemas.openxmlformats.org/officeDocument/2006/relationships/hyperlink" Target="http://idn.ceos.org/getdif.htm?RP1_SVR" TargetMode="External"/><Relationship Id="rId9" Type="http://schemas.openxmlformats.org/officeDocument/2006/relationships/hyperlink" Target="http://idn.ceos.org/getdif.htm?RP2_GTNL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-15552" y="2"/>
            <a:ext cx="9993560" cy="6869347"/>
            <a:chOff x="-15552" y="2"/>
            <a:chExt cx="9993560" cy="6869347"/>
          </a:xfrm>
        </p:grpSpPr>
        <p:pic>
          <p:nvPicPr>
            <p:cNvPr id="1026" name="Picture 2" descr="C:\Users\Оксана\Desktop\Лого РКС новый\перзентации\фон_ркс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552" y="2"/>
              <a:ext cx="9993560" cy="686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/>
          </p:nvSpPr>
          <p:spPr bwMode="auto">
            <a:xfrm>
              <a:off x="259486" y="1479062"/>
              <a:ext cx="923001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Integration of </a:t>
              </a:r>
              <a:r>
                <a:rPr lang="en-US" sz="3200" b="1" cap="all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Roscosmos</a:t>
              </a: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/>
              </a:r>
              <a:b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Geoportal services and </a:t>
              </a:r>
              <a:b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CEOS WGISS Integrated Catalog (CWIC</a:t>
              </a:r>
              <a:r>
                <a:rPr lang="en-US" sz="32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endPara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9" name="Picture 2" descr="C:\Users\Оксана\Desktop\Лого РКС новый\перзентации\лого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404664"/>
              <a:ext cx="1440160" cy="481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C:\Users\Оксана\Desktop\Лого РКС новый\перзентации\Logo_ORKK_ru-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392784"/>
            <a:ext cx="2097868" cy="7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95765" y="5717405"/>
            <a:ext cx="505991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WGISS</a:t>
            </a:r>
            <a:r>
              <a:rPr lang="ru-RU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4</a:t>
            </a:r>
            <a:r>
              <a:rPr lang="ru-RU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</a:t>
            </a:r>
          </a:p>
          <a:p>
            <a:pPr>
              <a:spcBef>
                <a:spcPts val="0"/>
              </a:spcBef>
              <a:defRPr/>
            </a:pP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Canberra, Australia</a:t>
            </a:r>
          </a:p>
          <a:p>
            <a:pPr>
              <a:spcBef>
                <a:spcPts val="0"/>
              </a:spcBef>
              <a:defRPr/>
            </a:pP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14–18 March, 2016</a:t>
            </a:r>
            <a:endParaRPr lang="ru-RU" sz="1700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3345" y="875987"/>
            <a:ext cx="8936417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the web search in the IGDIS Integrated catalog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Improvement of the IGDIS Integrated catalog’s structure 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organization of product metadata collections (satellite images)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Mapping of metadata parameters (IGDIS Integrated catalog &amp; CWIC catalog) 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interface</a:t>
            </a: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data descriptions and their further registration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Ordering a product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order link is located in the metadata of a product 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Downloading a product without making an order 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special link for this purpose will be located in the metadata. Only a limited number of products are available for direct downloading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Release of the new version of the geoportal in public access</a:t>
            </a:r>
          </a:p>
          <a:p>
            <a:pPr>
              <a:lnSpc>
                <a:spcPct val="125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3277" y="368031"/>
            <a:ext cx="3996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cap="all" dirty="0">
                <a:solidFill>
                  <a:schemeClr val="tx2"/>
                </a:solidFill>
                <a:latin typeface="Arial"/>
              </a:rPr>
              <a:t>Tasks and results</a:t>
            </a:r>
            <a:endParaRPr lang="ru-RU" sz="2500" b="1" cap="all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7901" y="630648"/>
            <a:ext cx="1833571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progress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7900" y="167976"/>
            <a:ext cx="183357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lready done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02335"/>
              </p:ext>
            </p:extLst>
          </p:nvPr>
        </p:nvGraphicFramePr>
        <p:xfrm>
          <a:off x="142978" y="1102838"/>
          <a:ext cx="9649072" cy="4998011"/>
        </p:xfrm>
        <a:graphic>
          <a:graphicData uri="http://schemas.openxmlformats.org/drawingml/2006/table">
            <a:tbl>
              <a:tblPr/>
              <a:tblGrid>
                <a:gridCol w="1641670"/>
                <a:gridCol w="1656184"/>
                <a:gridCol w="1440160"/>
                <a:gridCol w="1440160"/>
                <a:gridCol w="3470898"/>
              </a:tblGrid>
              <a:tr h="24678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Dataset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Dataset</a:t>
                      </a:r>
                      <a:r>
                        <a:rPr lang="en-US" sz="1600" b="1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identifier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Platform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Sensor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Links</a:t>
                      </a:r>
                      <a:endParaRPr lang="ru-RU" sz="16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328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Geoton-L1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hlinkClick r:id="rId2"/>
                        </a:rPr>
                        <a:t>http://idn.ceos.org/getdif.htm?RP1_GTNL1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ROSCOSMOS_2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hlinkClick r:id="rId3"/>
                        </a:rPr>
                        <a:t>http://idn.ceos.org/getdif.htm?RP1_GSA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ROSCOSMOS_3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RP1_SVR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SHMSA-VR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4"/>
                        </a:rPr>
                        <a:t>http://idn.ceos.org/getdif.htm?RP1_SVR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ROSCOSMOS_4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RP1_SSR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5"/>
                        </a:rPr>
                        <a:t>http://idn.ceos.org/getdif.htm?RP1_SSR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ROSCOSMOS_5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RDK1_GTNL1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-DK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Geoton-L1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6"/>
                        </a:rPr>
                        <a:t>http://idn.ceos.org/getdif.htm?RDK1_GTNL1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ROSCOSMOS_6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KV1_MSS</a:t>
                      </a:r>
                      <a:endParaRPr lang="ru-RU" sz="1400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Kanopus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7"/>
                        </a:rPr>
                        <a:t>http://idn.ceos.org/getdif.htm?KV1_MSS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ROSCOSMOS_7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KV1_PSS</a:t>
                      </a:r>
                      <a:endParaRPr lang="ru-RU" sz="1400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Kanopus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8"/>
                        </a:rPr>
                        <a:t>http://idn.ceos.org/getdif.htm?KV1_PSS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ROSCOSMOS_8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MM1_MSUMR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MSU-MR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testing, metadata not available yet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ROSCOSMOS_9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MM1_KMSS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KMSS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testing, metadata not available yet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ROSCOSMOS_10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MM2_MSUMR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MSU-MR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testing, metadata not available yet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MM2_KMSS</a:t>
                      </a:r>
                      <a:endParaRPr lang="ru-RU" sz="1400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KMSS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testing, metadata not available yet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ROSCOSMOS_12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EL1_MSUGS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Electro-L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kern="1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MSU-GS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testing, metadata not available yet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ROSCOSMOS_13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Geoton-L1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9"/>
                        </a:rPr>
                        <a:t>http://idn.ceos.org/getdif.htm?RP2_GTNL1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ROSCOSMOS_14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10"/>
                        </a:rPr>
                        <a:t>http://idn.ceos.org/getdif.htm?RP2_GSA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ROSCOSMOS_15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RP2_SVR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SHMSA-VR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sng" dirty="0" smtClean="0">
                          <a:hlinkClick r:id="rId11"/>
                        </a:rPr>
                        <a:t>http://idn.ceos.org/getdif.htm?RP2_SVR</a:t>
                      </a:r>
                      <a:endParaRPr lang="ru-RU" sz="1400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ROSCOSMOS_16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RP2_SSR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12"/>
                        </a:rPr>
                        <a:t>http://idn.ceos.org/getdif.htm?RP2_SSR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5596" y="364214"/>
            <a:ext cx="7977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schemeClr val="tx2"/>
                </a:solidFill>
                <a:latin typeface="Arial"/>
              </a:rPr>
              <a:t>COLLECTIONS </a:t>
            </a:r>
            <a:endParaRPr lang="en-US" sz="2500" b="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Лого РКС новый\перзентации\фон_р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2"/>
            <a:ext cx="9993560" cy="68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Лого РКС новый\перзентации\Logo_ORKK_ru-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392784"/>
            <a:ext cx="2097868" cy="7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59486" y="1537118"/>
            <a:ext cx="8774723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Thank you for attention!</a:t>
            </a:r>
            <a:endParaRPr lang="ru-RU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2" descr="C:\Users\Оксана\Desktop\Лого РКС новый\перзентации\лого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04664"/>
            <a:ext cx="1440160" cy="4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72480" y="4351653"/>
            <a:ext cx="345638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Tamara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Ganina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en-US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gtd@ntsomz.ru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www.ntsomz.ru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73878" y="5846060"/>
            <a:ext cx="505991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WGISS</a:t>
            </a:r>
            <a:r>
              <a:rPr lang="ru-RU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40</a:t>
            </a:r>
            <a:endParaRPr lang="ru-RU" sz="1700" b="1" i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700" i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UKSA, </a:t>
            </a: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Harwell, UK</a:t>
            </a:r>
          </a:p>
          <a:p>
            <a:pPr>
              <a:spcBef>
                <a:spcPts val="0"/>
              </a:spcBef>
              <a:defRPr/>
            </a:pP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September 28 – October 2, 2015</a:t>
            </a:r>
            <a:endParaRPr lang="ru-RU" sz="1700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11252</TotalTime>
  <Words>318</Words>
  <Application>Microsoft Office PowerPoint</Application>
  <PresentationFormat>Лист A4 (210x297 мм)</PresentationFormat>
  <Paragraphs>113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Apple</dc:creator>
  <cp:lastModifiedBy>Tamara Ganina</cp:lastModifiedBy>
  <cp:revision>667</cp:revision>
  <cp:lastPrinted>2014-07-29T12:00:24Z</cp:lastPrinted>
  <dcterms:created xsi:type="dcterms:W3CDTF">2014-07-15T01:53:40Z</dcterms:created>
  <dcterms:modified xsi:type="dcterms:W3CDTF">2016-03-11T11:10:31Z</dcterms:modified>
</cp:coreProperties>
</file>