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</p:sldMasterIdLst>
  <p:notesMasterIdLst>
    <p:notesMasterId r:id="rId17"/>
  </p:notesMasterIdLst>
  <p:handoutMasterIdLst>
    <p:handoutMasterId r:id="rId18"/>
  </p:handoutMasterIdLst>
  <p:sldIdLst>
    <p:sldId id="256" r:id="rId2"/>
    <p:sldId id="547" r:id="rId3"/>
    <p:sldId id="549" r:id="rId4"/>
    <p:sldId id="550" r:id="rId5"/>
    <p:sldId id="546" r:id="rId6"/>
    <p:sldId id="531" r:id="rId7"/>
    <p:sldId id="454" r:id="rId8"/>
    <p:sldId id="445" r:id="rId9"/>
    <p:sldId id="455" r:id="rId10"/>
    <p:sldId id="539" r:id="rId11"/>
    <p:sldId id="472" r:id="rId12"/>
    <p:sldId id="499" r:id="rId13"/>
    <p:sldId id="498" r:id="rId14"/>
    <p:sldId id="545" r:id="rId15"/>
    <p:sldId id="543" r:id="rId16"/>
  </p:sldIdLst>
  <p:sldSz cx="9144000" cy="6858000" type="screen4x3"/>
  <p:notesSz cx="6810375" cy="99425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ollanda" initials="I" lastIdx="25" clrIdx="0"/>
  <p:cmAuthor id="1" name="Rosemarie Leone" initials="" lastIdx="1" clrIdx="1"/>
  <p:cmAuthor id="2" name="Iolanda Maggio" initials="IM" lastIdx="6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CF4A"/>
    <a:srgbClr val="FDC82F"/>
    <a:srgbClr val="E37222"/>
    <a:srgbClr val="99CF64"/>
    <a:srgbClr val="9CCF1F"/>
    <a:srgbClr val="00CF00"/>
    <a:srgbClr val="0098DB"/>
    <a:srgbClr val="00549F"/>
    <a:srgbClr val="00338D"/>
    <a:srgbClr val="D01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7402" autoAdjust="0"/>
    <p:restoredTop sz="93780" autoAdjust="0"/>
  </p:normalViewPr>
  <p:slideViewPr>
    <p:cSldViewPr snapToGrid="0">
      <p:cViewPr varScale="1">
        <p:scale>
          <a:sx n="89" d="100"/>
          <a:sy n="89" d="100"/>
        </p:scale>
        <p:origin x="-21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476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060" cy="49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776" y="0"/>
            <a:ext cx="2951060" cy="49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031"/>
            <a:ext cx="2951060" cy="49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776" y="9444031"/>
            <a:ext cx="2951060" cy="49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33B368F-7390-407E-A166-C3FF4AEA631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080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23351" cy="51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4710" y="1"/>
            <a:ext cx="2923350" cy="51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pPr>
              <a:defRPr/>
            </a:pPr>
            <a:fld id="{CF29402C-3E51-426F-A9D1-4184FC0D9C3E}" type="datetimeFigureOut">
              <a:rPr lang="en-US"/>
              <a:pPr>
                <a:defRPr/>
              </a:pPr>
              <a:t>17/03/16</a:t>
            </a:fld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8375" y="741363"/>
            <a:ext cx="4932363" cy="3700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77467" y="4737275"/>
            <a:ext cx="5043126" cy="444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74551"/>
            <a:ext cx="2923351" cy="44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4710" y="9474551"/>
            <a:ext cx="2923350" cy="44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pPr>
              <a:defRPr/>
            </a:pPr>
            <a:fld id="{7CDE6C7F-2D6A-43CA-B515-688D54888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943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E6C7F-2D6A-43CA-B515-688D5488897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5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E6C7F-2D6A-43CA-B515-688D5488897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72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DE6C7F-2D6A-43CA-B515-688D5488897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72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sign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PT_Heade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3" y="3886200"/>
            <a:ext cx="7772400" cy="419100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2574925"/>
            <a:ext cx="7772400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715963" y="6405563"/>
            <a:ext cx="5216525" cy="2301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38320748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71773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350" y="381000"/>
            <a:ext cx="1912938" cy="5610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0" y="381000"/>
            <a:ext cx="5588000" cy="5610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884601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381000"/>
            <a:ext cx="6105525" cy="427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5950" y="1673225"/>
            <a:ext cx="3749675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18025" y="1673225"/>
            <a:ext cx="3751263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18025" y="3908425"/>
            <a:ext cx="3751263" cy="2082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3949679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381000"/>
            <a:ext cx="6105525" cy="427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5950" y="1673225"/>
            <a:ext cx="3749675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8025" y="1673225"/>
            <a:ext cx="3751263" cy="431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976528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381000"/>
            <a:ext cx="6105525" cy="427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15950" y="1673225"/>
            <a:ext cx="7653338" cy="43180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377004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614504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416279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749675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8025" y="1673225"/>
            <a:ext cx="375126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3400145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68454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356774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2013405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1845243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</p:spTree>
    <p:extLst>
      <p:ext uri="{BB962C8B-B14F-4D97-AF65-F5344CB8AC3E}">
        <p14:creationId xmlns:p14="http://schemas.microsoft.com/office/powerpoint/2010/main" val="389415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 hidden="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6" descr="PPT_Header0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2" descr="signatur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6533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2666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5963" y="6405563"/>
            <a:ext cx="6526212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pPr>
              <a:defRPr/>
            </a:pPr>
            <a:r>
              <a:rPr lang="en-GB"/>
              <a:t>ESA UNCLASSIFIED – For Official Use</a:t>
            </a:r>
          </a:p>
        </p:txBody>
      </p:sp>
      <p:sp>
        <p:nvSpPr>
          <p:cNvPr id="1032" name="Text Box 34" hidden="1"/>
          <p:cNvSpPr txBox="1">
            <a:spLocks noChangeAspect="1" noChangeArrowheads="1"/>
          </p:cNvSpPr>
          <p:nvPr/>
        </p:nvSpPr>
        <p:spPr bwMode="auto">
          <a:xfrm>
            <a:off x="620713" y="6197600"/>
            <a:ext cx="6977062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GB" sz="800" smtClean="0">
                <a:solidFill>
                  <a:schemeClr val="bg2"/>
                </a:solidFill>
              </a:rPr>
              <a:t>Mission sheets | Paulo Sacramento | 06/09/2011 | EOP | Slide </a:t>
            </a:r>
            <a:fld id="{ACB2B019-2B1F-4020-8785-E12D3DCABE62}" type="slidenum">
              <a:rPr sz="800" noProof="1" smtClean="0">
                <a:solidFill>
                  <a:schemeClr val="bg2"/>
                </a:solidFill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GB" sz="800" noProof="1" smtClean="0">
              <a:solidFill>
                <a:schemeClr val="bg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telanticacolonia.it/" TargetMode="External"/><Relationship Id="rId4" Type="http://schemas.openxmlformats.org/officeDocument/2006/relationships/hyperlink" Target="http://www.villamercede.com/" TargetMode="External"/><Relationship Id="rId5" Type="http://schemas.openxmlformats.org/officeDocument/2006/relationships/hyperlink" Target="http://www.hotel-flora.it/" TargetMode="External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mtClean="0"/>
              <a:t>ESA UNCLASSIFIED – For Official Use</a:t>
            </a: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283583" y="2288688"/>
            <a:ext cx="8640762" cy="272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GB" altLang="en-US" sz="4400" b="1" dirty="0" smtClean="0"/>
              <a:t>Future meetings</a:t>
            </a:r>
          </a:p>
          <a:p>
            <a:pPr eaLnBrk="1" hangingPunct="1">
              <a:lnSpc>
                <a:spcPct val="80000"/>
              </a:lnSpc>
            </a:pPr>
            <a:endParaRPr lang="en-GB" altLang="en-US" b="1" dirty="0"/>
          </a:p>
          <a:p>
            <a:r>
              <a:rPr lang="en-GB" dirty="0"/>
              <a:t>WGISS#41 Meeting, Canberra, (AUS) </a:t>
            </a:r>
            <a:endParaRPr lang="en-US" b="1" dirty="0"/>
          </a:p>
          <a:p>
            <a:pPr eaLnBrk="1" hangingPunct="1">
              <a:lnSpc>
                <a:spcPct val="80000"/>
              </a:lnSpc>
            </a:pPr>
            <a:r>
              <a:rPr lang="en-GB" dirty="0"/>
              <a:t>14–18 March</a:t>
            </a:r>
            <a:r>
              <a:rPr lang="en-GB" dirty="0">
                <a:latin typeface="Arial" charset="0"/>
              </a:rPr>
              <a:t>, 2016</a:t>
            </a:r>
          </a:p>
          <a:p>
            <a:pPr eaLnBrk="1" hangingPunct="1">
              <a:lnSpc>
                <a:spcPct val="80000"/>
              </a:lnSpc>
            </a:pPr>
            <a:endParaRPr lang="en-GB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dirty="0">
                <a:latin typeface="Arial" charset="0"/>
              </a:rPr>
              <a:t>Mirko Albani, European Space Agency</a:t>
            </a:r>
            <a:endParaRPr lang="en-GB" altLang="en-US" b="1" dirty="0"/>
          </a:p>
          <a:p>
            <a:pPr eaLnBrk="1" hangingPunct="1">
              <a:lnSpc>
                <a:spcPct val="80000"/>
              </a:lnSpc>
            </a:pPr>
            <a:endParaRPr lang="en-GB" sz="24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ESA UNCLASSIFIED – For Official Use</a:t>
            </a:r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43599" y="218226"/>
            <a:ext cx="8251218" cy="5847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3200" b="1" dirty="0">
              <a:solidFill>
                <a:schemeClr val="bg1"/>
              </a:solidFill>
              <a:latin typeface="Calibri"/>
              <a:ea typeface="+mj-ea"/>
              <a:cs typeface="Calibri"/>
            </a:endParaRP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332581" y="274281"/>
            <a:ext cx="7185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GB" altLang="en-US" sz="32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Meeting Venue</a:t>
            </a:r>
            <a:endParaRPr lang="en-GB" altLang="en-US" sz="2800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1800" y="1854200"/>
            <a:ext cx="8404644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/>
              <a:t> </a:t>
            </a:r>
            <a:r>
              <a:rPr lang="en-US" dirty="0" smtClean="0"/>
              <a:t>Main Conference Room in ESRIN Building 1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Wireless </a:t>
            </a:r>
            <a:r>
              <a:rPr lang="en-US" dirty="0"/>
              <a:t>Internet will be available in the meeting room.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7500" y="1244600"/>
            <a:ext cx="33253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Magellan Room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0264" y="2635601"/>
            <a:ext cx="4013375" cy="2633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507" y="5291771"/>
            <a:ext cx="1076897" cy="85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4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ESA UNCLASSIFIED – For Official Use</a:t>
            </a:r>
            <a:endParaRPr lang="en-GB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332581" y="274281"/>
            <a:ext cx="7185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GB" altLang="en-US" sz="32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WGISS#42 Preliminary Plan</a:t>
            </a:r>
            <a:endParaRPr lang="en-GB" altLang="en-US" sz="2800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6564" y="1456426"/>
            <a:ext cx="82334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pc="300" dirty="0" smtClean="0">
                <a:ln w="11430" cmpd="sng">
                  <a:noFill/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Nominal WGISS Meeting: </a:t>
            </a:r>
          </a:p>
          <a:p>
            <a:r>
              <a:rPr lang="en-US" sz="2000" b="1" spc="300" dirty="0" smtClean="0">
                <a:ln w="11430" cmpd="sng">
                  <a:noFill/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Monday to Wednesday (3 days)</a:t>
            </a:r>
          </a:p>
          <a:p>
            <a:endParaRPr lang="en-US" sz="2000" b="1" spc="300" dirty="0" smtClean="0">
              <a:ln w="11430" cmpd="sng">
                <a:noFill/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r>
              <a:rPr lang="en-US" sz="2000" b="1" spc="300" dirty="0" smtClean="0">
                <a:ln w="11430" cmpd="sng">
                  <a:noFill/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Future Data Architecture workshop: Thursday &amp; Friday morning (1.5 days)</a:t>
            </a:r>
            <a:endParaRPr lang="en-US" sz="2000" b="1" spc="300" dirty="0">
              <a:ln w="11430" cmpd="sng">
                <a:noFill/>
                <a:prstDash val="solid"/>
                <a:miter lim="800000"/>
              </a:ln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3039"/>
            <a:ext cx="9144000" cy="229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6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ESA UNCLASSIFIED – For Official Use</a:t>
            </a: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43599" y="33560"/>
            <a:ext cx="8251218" cy="9541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latin typeface="Calibri"/>
                <a:cs typeface="Calibri"/>
              </a:rPr>
              <a:t>Social Events (to be confirmed)</a:t>
            </a:r>
            <a:endParaRPr lang="en-US" sz="28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eaLnBrk="0" hangingPunct="0"/>
            <a:r>
              <a:rPr lang="en-US" sz="2800" b="1" dirty="0" smtClean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Free time in Rome &amp;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cs typeface="Calibri"/>
              </a:rPr>
              <a:t>No Host Dinner 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+mj-ea"/>
                <a:cs typeface="Calibri"/>
              </a:rPr>
              <a:t> </a:t>
            </a:r>
            <a:endParaRPr lang="en-US" sz="2800" b="1" dirty="0">
              <a:solidFill>
                <a:schemeClr val="bg1"/>
              </a:solidFill>
              <a:latin typeface="Calibri"/>
              <a:ea typeface="+mj-ea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244600"/>
            <a:ext cx="2997200" cy="18817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415" y="1244600"/>
            <a:ext cx="3474186" cy="18646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200" y="1257300"/>
            <a:ext cx="2222500" cy="18430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2154" y="3289234"/>
            <a:ext cx="4129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Host Dinner (max 35-40 Euro)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385" y="3650773"/>
            <a:ext cx="5850176" cy="280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88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ESA UNCLASSIFIED – For Official Use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41412" y="114972"/>
            <a:ext cx="8761355" cy="9541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FFFFFF"/>
                </a:solidFill>
                <a:latin typeface="Calibri"/>
                <a:cs typeface="Calibri"/>
              </a:rPr>
              <a:t>Social </a:t>
            </a:r>
            <a:r>
              <a:rPr lang="en-US" sz="2800" b="1" dirty="0" smtClean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Events (to be confirmed)</a:t>
            </a: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ESRIN Facility Tour</a:t>
            </a:r>
            <a:endParaRPr lang="en-US" sz="2800" b="1" dirty="0">
              <a:solidFill>
                <a:srgbClr val="FFFFFF"/>
              </a:solidFill>
              <a:latin typeface="Calibri"/>
              <a:ea typeface="+mj-ea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54" y="1256770"/>
            <a:ext cx="2603539" cy="2000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9564" y="1257469"/>
            <a:ext cx="1556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ESRIN CREOP      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271436" y="3373276"/>
            <a:ext cx="88725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ESRIN Computer Room &amp; LTDP Heritage </a:t>
            </a:r>
            <a:r>
              <a:rPr lang="en-GB" sz="1400" dirty="0"/>
              <a:t>Systems Permanent Exhibition and Heritage Media Transcription Facility</a:t>
            </a:r>
            <a:endParaRPr lang="en-US" sz="1400" dirty="0"/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288" y="1683848"/>
            <a:ext cx="1582036" cy="14985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20062" y="1256878"/>
            <a:ext cx="3356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400"/>
            </a:lvl1pPr>
          </a:lstStyle>
          <a:p>
            <a:r>
              <a:rPr lang="en-US" dirty="0"/>
              <a:t>ESRIN Astronomical Observatory</a:t>
            </a:r>
          </a:p>
        </p:txBody>
      </p:sp>
      <p:pic>
        <p:nvPicPr>
          <p:cNvPr id="9" name="Picture 8" descr="2016-03-14 09.24.5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458" y="1551199"/>
            <a:ext cx="3073183" cy="1725711"/>
          </a:xfrm>
          <a:prstGeom prst="rect">
            <a:avLst/>
          </a:prstGeom>
        </p:spPr>
      </p:pic>
      <p:pic>
        <p:nvPicPr>
          <p:cNvPr id="10" name="Picture 9" descr="2016-03-14 09.21.5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08" y="4011311"/>
            <a:ext cx="4147920" cy="2329218"/>
          </a:xfrm>
          <a:prstGeom prst="rect">
            <a:avLst/>
          </a:prstGeom>
        </p:spPr>
      </p:pic>
      <p:pic>
        <p:nvPicPr>
          <p:cNvPr id="11" name="Picture 10" descr="2016-03-14 09.23.1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122" y="4002822"/>
            <a:ext cx="1339933" cy="2386182"/>
          </a:xfrm>
          <a:prstGeom prst="rect">
            <a:avLst/>
          </a:prstGeom>
        </p:spPr>
      </p:pic>
      <p:pic>
        <p:nvPicPr>
          <p:cNvPr id="12" name="Picture 11" descr="2016-03-14 09.22.48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97" y="3986371"/>
            <a:ext cx="1311062" cy="233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34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ESA UNCLASSIFIED – For Official Use</a:t>
            </a:r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43599" y="218226"/>
            <a:ext cx="8251218" cy="5847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3200" b="1" dirty="0">
              <a:solidFill>
                <a:schemeClr val="bg1"/>
              </a:solidFill>
              <a:latin typeface="Calibri"/>
              <a:ea typeface="+mj-ea"/>
              <a:cs typeface="Calibri"/>
            </a:endParaRP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332581" y="274281"/>
            <a:ext cx="7185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GB" altLang="en-US" sz="32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Future Meetings</a:t>
            </a:r>
            <a:endParaRPr lang="en-GB" altLang="en-US" sz="2800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200" y="1422400"/>
            <a:ext cx="86741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b="1" dirty="0" smtClean="0"/>
              <a:t>WGISS#43: </a:t>
            </a:r>
            <a:r>
              <a:rPr lang="en-US" sz="2000" b="1" dirty="0" smtClean="0"/>
              <a:t>3-7 April 2017 (tentative date). In </a:t>
            </a:r>
            <a:r>
              <a:rPr lang="en-US" sz="2000" b="1" dirty="0" smtClean="0"/>
              <a:t>the Americas</a:t>
            </a:r>
            <a:r>
              <a:rPr lang="en-US" sz="2000" b="1" dirty="0" smtClean="0"/>
              <a:t>.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   </a:t>
            </a:r>
            <a:r>
              <a:rPr lang="en-US" sz="2000" i="1" u="sng" dirty="0" smtClean="0"/>
              <a:t>Options under consideration: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sz="2000" dirty="0" smtClean="0"/>
              <a:t>NASA (Los Angeles, others)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sz="2000" dirty="0" smtClean="0"/>
              <a:t>NOAA (Hawaii, Miami, others)</a:t>
            </a:r>
          </a:p>
          <a:p>
            <a:endParaRPr lang="en-US" sz="2000" dirty="0"/>
          </a:p>
          <a:p>
            <a:pPr marL="285750" indent="-285750">
              <a:buFont typeface="Wingdings" charset="2"/>
              <a:buChar char="Ø"/>
            </a:pPr>
            <a:r>
              <a:rPr lang="en-US" sz="2000" b="1" dirty="0" smtClean="0"/>
              <a:t>WGISS#44: September 2017 in Asia </a:t>
            </a:r>
            <a:r>
              <a:rPr lang="en-US" sz="2000" b="1" dirty="0"/>
              <a:t>or Africa. </a:t>
            </a:r>
            <a:endParaRPr lang="en-US" sz="2000" b="1" dirty="0" smtClean="0"/>
          </a:p>
          <a:p>
            <a:r>
              <a:rPr lang="en-US" sz="2000" b="1" dirty="0"/>
              <a:t> </a:t>
            </a:r>
            <a:r>
              <a:rPr lang="en-US" sz="2000" b="1" dirty="0" smtClean="0"/>
              <a:t>   </a:t>
            </a:r>
            <a:r>
              <a:rPr lang="en-US" sz="2000" i="1" u="sng" dirty="0"/>
              <a:t>Possible Options</a:t>
            </a:r>
            <a:r>
              <a:rPr lang="en-US" sz="2000" i="1" u="sng" dirty="0" smtClean="0"/>
              <a:t>:</a:t>
            </a:r>
            <a:endParaRPr lang="en-US" sz="2000" dirty="0" smtClean="0"/>
          </a:p>
          <a:p>
            <a:pPr marL="1200150" lvl="2" indent="-285750">
              <a:buFont typeface="Wingdings" charset="2"/>
              <a:buChar char="Ø"/>
            </a:pPr>
            <a:r>
              <a:rPr lang="en-US" sz="2000" dirty="0" smtClean="0"/>
              <a:t>NCI/CAST/AOE/CRESDA/NRSCC/CMA (China)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sz="2000" dirty="0" smtClean="0"/>
              <a:t>ISRO (India)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sz="2000" dirty="0" smtClean="0"/>
              <a:t>ROSCOSMOS (Russia)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sz="2000" dirty="0" smtClean="0"/>
              <a:t>SANSA (South Africa)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sz="2000" dirty="0" smtClean="0"/>
              <a:t>GISTDA (Thailand)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sz="2000" dirty="0" smtClean="0"/>
              <a:t>Malaysian Space Agency – ANGKASA (Malaysia)</a:t>
            </a:r>
          </a:p>
          <a:p>
            <a:pPr marL="1200150" lvl="2" indent="-285750">
              <a:buFont typeface="Wingdings" charset="2"/>
              <a:buChar char="Ø"/>
            </a:pPr>
            <a:r>
              <a:rPr lang="en-US" sz="2000" dirty="0"/>
              <a:t>Vietnam Academy of Science and </a:t>
            </a:r>
            <a:r>
              <a:rPr lang="en-US" sz="2000" dirty="0" smtClean="0"/>
              <a:t>Technology - VAST (Vietnam)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363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ESA UNCLASSIFIED – For Official Use</a:t>
            </a:r>
            <a:endParaRPr lang="en-GB"/>
          </a:p>
        </p:txBody>
      </p:sp>
      <p:sp>
        <p:nvSpPr>
          <p:cNvPr id="6" name="Прямоугольник 2"/>
          <p:cNvSpPr/>
          <p:nvPr/>
        </p:nvSpPr>
        <p:spPr>
          <a:xfrm>
            <a:off x="286840" y="2982135"/>
            <a:ext cx="8643158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See you all at 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WGISS</a:t>
            </a:r>
            <a:r>
              <a:rPr lang="en-US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-42 </a:t>
            </a:r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</a:t>
            </a:r>
            <a:r>
              <a:rPr lang="en-US" sz="3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Frascati ! 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44" y="4043993"/>
            <a:ext cx="3300540" cy="2464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595" y="4313717"/>
            <a:ext cx="5597071" cy="2395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33" y="668687"/>
            <a:ext cx="2374900" cy="212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152" y="791178"/>
            <a:ext cx="32639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0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mtClean="0"/>
              <a:t>ESA UNCLASSIFIED – For Official Use</a:t>
            </a: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283583" y="2288688"/>
            <a:ext cx="8640762" cy="272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4400" b="1" dirty="0" smtClean="0"/>
              <a:t>WGISS -41 Meeting </a:t>
            </a:r>
          </a:p>
          <a:p>
            <a:pPr eaLnBrk="1" hangingPunct="1">
              <a:lnSpc>
                <a:spcPct val="80000"/>
              </a:lnSpc>
            </a:pPr>
            <a:endParaRPr lang="en-US" altLang="en-US" sz="4400" b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4400" b="1" dirty="0" smtClean="0"/>
              <a:t>Unexpected Achievements</a:t>
            </a:r>
            <a:endParaRPr lang="en-GB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242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mtClean="0"/>
              <a:t>ESA UNCLASSIFIED – For Official Use</a:t>
            </a:r>
          </a:p>
        </p:txBody>
      </p:sp>
      <p:pic>
        <p:nvPicPr>
          <p:cNvPr id="2" name="Picture 1" descr="20160317_153323_resiz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675"/>
            <a:ext cx="9144000" cy="5142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200" y="255304"/>
            <a:ext cx="3059652" cy="58477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n-GB"/>
            </a:defPPr>
            <a:lvl1pPr algn="ctr" eaLnBrk="0" hangingPunct="0">
              <a:defRPr sz="32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dirty="0" smtClean="0"/>
              <a:t>Two kangaroos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81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mtClean="0"/>
              <a:t>ESA UNCLASSIFIED – For Official Use</a:t>
            </a:r>
          </a:p>
        </p:txBody>
      </p:sp>
      <p:pic>
        <p:nvPicPr>
          <p:cNvPr id="3" name="Picture 2" descr="20160317_153342_resiz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3001"/>
            <a:ext cx="9144000" cy="5142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200" y="255304"/>
            <a:ext cx="4786926" cy="58477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n-GB"/>
            </a:defPPr>
            <a:lvl1pPr algn="ctr" eaLnBrk="0" hangingPunct="0">
              <a:defRPr sz="32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dirty="0" smtClean="0"/>
              <a:t>many kangaroos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4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GB" smtClean="0"/>
              <a:t>ESA UNCLASSIFIED – For Official Use</a:t>
            </a:r>
          </a:p>
        </p:txBody>
      </p:sp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298182" y="1441936"/>
            <a:ext cx="8198019" cy="38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GB" altLang="en-US" sz="4400" b="1" dirty="0"/>
          </a:p>
          <a:p>
            <a:pPr eaLnBrk="1" hangingPunct="1">
              <a:lnSpc>
                <a:spcPct val="80000"/>
              </a:lnSpc>
            </a:pPr>
            <a:r>
              <a:rPr lang="en-GB" altLang="en-US" sz="4400" b="1" dirty="0" smtClean="0"/>
              <a:t>WGISS-42</a:t>
            </a:r>
          </a:p>
          <a:p>
            <a:pPr eaLnBrk="1" hangingPunct="1">
              <a:lnSpc>
                <a:spcPct val="80000"/>
              </a:lnSpc>
            </a:pPr>
            <a:endParaRPr lang="en-GB" altLang="en-US" sz="4400" b="1" dirty="0"/>
          </a:p>
          <a:p>
            <a:pPr eaLnBrk="1" hangingPunct="1">
              <a:lnSpc>
                <a:spcPct val="80000"/>
              </a:lnSpc>
            </a:pPr>
            <a:r>
              <a:rPr lang="en-GB" altLang="en-US" b="1" dirty="0" smtClean="0"/>
              <a:t>September 19-23, 2016</a:t>
            </a:r>
          </a:p>
          <a:p>
            <a:pPr eaLnBrk="1" hangingPunct="1">
              <a:lnSpc>
                <a:spcPct val="80000"/>
              </a:lnSpc>
            </a:pPr>
            <a:endParaRPr lang="en-GB" b="1" dirty="0"/>
          </a:p>
          <a:p>
            <a:pPr eaLnBrk="1" hangingPunct="1">
              <a:lnSpc>
                <a:spcPct val="80000"/>
              </a:lnSpc>
            </a:pPr>
            <a:r>
              <a:rPr lang="en-GB" b="1" dirty="0" smtClean="0"/>
              <a:t>ESA</a:t>
            </a:r>
            <a:r>
              <a:rPr lang="en-GB" b="1" dirty="0"/>
              <a:t>-ESRIN, </a:t>
            </a:r>
            <a:r>
              <a:rPr lang="en-GB" b="1" dirty="0" smtClean="0"/>
              <a:t>Frascati</a:t>
            </a:r>
            <a:endParaRPr lang="en-GB" b="1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n-GB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55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ESA UNCLASSIFIED – For Official Use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79200" y="255304"/>
            <a:ext cx="3059652" cy="58477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en-GB"/>
            </a:defPPr>
            <a:lvl1pPr algn="ctr" eaLnBrk="0" hangingPunct="0">
              <a:defRPr sz="32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US" dirty="0"/>
              <a:t>ESRIN </a:t>
            </a:r>
            <a:r>
              <a:rPr lang="en-US" dirty="0" smtClean="0"/>
              <a:t>location</a:t>
            </a:r>
            <a:endParaRPr lang="en-US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99730" y="1137489"/>
            <a:ext cx="8577569" cy="186512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numCol="2" spcCol="72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NotesEs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en-US" sz="1600" b="1" dirty="0" smtClean="0">
                <a:latin typeface="Verdana"/>
                <a:cs typeface="Verdana"/>
              </a:rPr>
              <a:t>ESRIN</a:t>
            </a:r>
            <a:r>
              <a:rPr lang="en-US" sz="1600" dirty="0" smtClean="0">
                <a:latin typeface="Verdana"/>
                <a:cs typeface="Verdana"/>
              </a:rPr>
              <a:t>, in </a:t>
            </a:r>
            <a:r>
              <a:rPr lang="en-US" sz="1600" dirty="0" err="1" smtClean="0">
                <a:latin typeface="Verdana"/>
                <a:cs typeface="Verdana"/>
              </a:rPr>
              <a:t>Frascati</a:t>
            </a:r>
            <a:r>
              <a:rPr lang="en-US" sz="1600" dirty="0" smtClean="0">
                <a:latin typeface="Verdana"/>
                <a:cs typeface="Verdana"/>
              </a:rPr>
              <a:t>, Italy, is ESA’s </a:t>
            </a:r>
            <a:r>
              <a:rPr lang="en-US" sz="1600" dirty="0" err="1" smtClean="0">
                <a:latin typeface="Verdana"/>
                <a:cs typeface="Verdana"/>
              </a:rPr>
              <a:t>centre</a:t>
            </a:r>
            <a:r>
              <a:rPr lang="en-US" sz="1600" dirty="0" smtClean="0">
                <a:latin typeface="Verdana"/>
                <a:cs typeface="Verdana"/>
              </a:rPr>
              <a:t> for Earth Observation</a:t>
            </a:r>
            <a:br>
              <a:rPr lang="en-US" sz="1600" dirty="0" smtClean="0">
                <a:latin typeface="Verdana"/>
                <a:cs typeface="Verdana"/>
              </a:rPr>
            </a:br>
            <a:r>
              <a:rPr lang="en-US" sz="1600" dirty="0" smtClean="0">
                <a:latin typeface="Verdana"/>
                <a:cs typeface="Verdana"/>
              </a:rPr>
              <a:t>where operations and exploitation of Earth Observation satellites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en-US" sz="1600" dirty="0" smtClean="0">
                <a:latin typeface="Verdana"/>
                <a:cs typeface="Verdana"/>
              </a:rPr>
              <a:t>are managed.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sz="1600" dirty="0" smtClean="0">
              <a:latin typeface="Verdana"/>
              <a:cs typeface="Verdana"/>
            </a:endParaRPr>
          </a:p>
          <a:p>
            <a:pPr eaLnBrk="1" hangingPunct="1">
              <a:lnSpc>
                <a:spcPct val="120000"/>
              </a:lnSpc>
              <a:defRPr/>
            </a:pPr>
            <a:r>
              <a:rPr lang="en-US" sz="1600" dirty="0" smtClean="0">
                <a:latin typeface="Verdana"/>
                <a:cs typeface="Verdana"/>
              </a:rPr>
              <a:t>The world’s largest database </a:t>
            </a:r>
            <a:br>
              <a:rPr lang="en-US" sz="1600" dirty="0" smtClean="0">
                <a:latin typeface="Verdana"/>
                <a:cs typeface="Verdana"/>
              </a:rPr>
            </a:br>
            <a:r>
              <a:rPr lang="en-US" sz="1600" dirty="0" smtClean="0">
                <a:latin typeface="Verdana"/>
                <a:cs typeface="Verdana"/>
              </a:rPr>
              <a:t>of environmental data for both Europe and Africa is managed from ESRIN. </a:t>
            </a:r>
          </a:p>
        </p:txBody>
      </p:sp>
      <p:pic>
        <p:nvPicPr>
          <p:cNvPr id="8" name="Picture 10" descr="http://spaceinimages.esa.int/var/esa/storage/images/esa_multimedia/images/2008/10/esa-esrin/9988008-2-eng-GB/ESA-ESR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8" b="5440"/>
          <a:stretch>
            <a:fillRect/>
          </a:stretch>
        </p:blipFill>
        <p:spPr bwMode="auto">
          <a:xfrm>
            <a:off x="0" y="3186113"/>
            <a:ext cx="91440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1600" y="2738160"/>
            <a:ext cx="87887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http://esamultimedia.esa.int/multimedia/ESRIN/virtualtour/content_full.html</a:t>
            </a:r>
          </a:p>
        </p:txBody>
      </p:sp>
    </p:spTree>
    <p:extLst>
      <p:ext uri="{BB962C8B-B14F-4D97-AF65-F5344CB8AC3E}">
        <p14:creationId xmlns:p14="http://schemas.microsoft.com/office/powerpoint/2010/main" val="62675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ESA UNCLASSIFIED – For Official Use</a:t>
            </a:r>
            <a:endParaRPr lang="en-GB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332581" y="274281"/>
            <a:ext cx="7185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GB"/>
            </a:defPPr>
            <a:lvl1pPr algn="ctr" eaLnBrk="0" hangingPunct="0">
              <a:defRPr sz="32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GB" altLang="en-US" dirty="0"/>
              <a:t>Getting to </a:t>
            </a:r>
            <a:r>
              <a:rPr lang="en-GB" altLang="en-US" dirty="0" smtClean="0"/>
              <a:t>and from ESRIN</a:t>
            </a:r>
            <a:endParaRPr lang="en-GB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2305054"/>
            <a:ext cx="3225800" cy="2893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 smtClean="0"/>
          </a:p>
          <a:p>
            <a:pPr marL="285750" indent="-285750">
              <a:buFont typeface="Wingdings" charset="2"/>
              <a:buChar char="ü"/>
            </a:pPr>
            <a:r>
              <a:rPr lang="en-US" sz="1200" dirty="0">
                <a:solidFill>
                  <a:srgbClr val="000000"/>
                </a:solidFill>
              </a:rPr>
              <a:t>Arriving by car from Rome Leonardo da Vinci </a:t>
            </a:r>
            <a:r>
              <a:rPr lang="en-US" sz="1200" dirty="0" err="1">
                <a:solidFill>
                  <a:srgbClr val="000000"/>
                </a:solidFill>
              </a:rPr>
              <a:t>Fiumicino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airport: Approx</a:t>
            </a:r>
            <a:r>
              <a:rPr lang="en-US" sz="1200" dirty="0">
                <a:solidFill>
                  <a:srgbClr val="000000"/>
                </a:solidFill>
              </a:rPr>
              <a:t>. time: 45 </a:t>
            </a:r>
            <a:r>
              <a:rPr lang="en-US" sz="1200" dirty="0" err="1">
                <a:solidFill>
                  <a:srgbClr val="000000"/>
                </a:solidFill>
              </a:rPr>
              <a:t>mins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&amp; Distance</a:t>
            </a:r>
            <a:r>
              <a:rPr lang="en-US" sz="1200" dirty="0">
                <a:solidFill>
                  <a:srgbClr val="000000"/>
                </a:solidFill>
              </a:rPr>
              <a:t>: 44 </a:t>
            </a:r>
            <a:r>
              <a:rPr lang="en-US" sz="1200" dirty="0" smtClean="0">
                <a:solidFill>
                  <a:srgbClr val="000000"/>
                </a:solidFill>
              </a:rPr>
              <a:t>km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200" dirty="0">
                <a:solidFill>
                  <a:srgbClr val="000000"/>
                </a:solidFill>
              </a:rPr>
              <a:t>Arriving by car from </a:t>
            </a:r>
            <a:r>
              <a:rPr lang="en-US" sz="1200" dirty="0" err="1">
                <a:solidFill>
                  <a:srgbClr val="000000"/>
                </a:solidFill>
              </a:rPr>
              <a:t>Ciampino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airport: Approx</a:t>
            </a:r>
            <a:r>
              <a:rPr lang="en-US" sz="1200" dirty="0">
                <a:solidFill>
                  <a:srgbClr val="000000"/>
                </a:solidFill>
              </a:rPr>
              <a:t>. time: 20 </a:t>
            </a:r>
            <a:r>
              <a:rPr lang="en-US" sz="1200" dirty="0" err="1">
                <a:solidFill>
                  <a:srgbClr val="000000"/>
                </a:solidFill>
              </a:rPr>
              <a:t>mins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&amp; Distance</a:t>
            </a:r>
            <a:r>
              <a:rPr lang="en-US" sz="1200" dirty="0">
                <a:solidFill>
                  <a:srgbClr val="000000"/>
                </a:solidFill>
              </a:rPr>
              <a:t>: 17 </a:t>
            </a:r>
            <a:r>
              <a:rPr lang="en-US" sz="1200" dirty="0" smtClean="0">
                <a:solidFill>
                  <a:srgbClr val="000000"/>
                </a:solidFill>
              </a:rPr>
              <a:t>km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200" dirty="0">
                <a:solidFill>
                  <a:srgbClr val="000000"/>
                </a:solidFill>
              </a:rPr>
              <a:t>Arriving by car from Rome city </a:t>
            </a:r>
            <a:r>
              <a:rPr lang="en-US" sz="1200" dirty="0" err="1" smtClean="0">
                <a:solidFill>
                  <a:srgbClr val="000000"/>
                </a:solidFill>
              </a:rPr>
              <a:t>centre</a:t>
            </a:r>
            <a:r>
              <a:rPr lang="en-US" sz="1200" dirty="0" smtClean="0">
                <a:solidFill>
                  <a:srgbClr val="000000"/>
                </a:solidFill>
              </a:rPr>
              <a:t>: </a:t>
            </a:r>
            <a:r>
              <a:rPr lang="en-US" sz="1200" dirty="0">
                <a:solidFill>
                  <a:srgbClr val="000000"/>
                </a:solidFill>
              </a:rPr>
              <a:t>Approx. time: 40 </a:t>
            </a:r>
            <a:r>
              <a:rPr lang="en-US" sz="1200" dirty="0" err="1" smtClean="0">
                <a:solidFill>
                  <a:srgbClr val="000000"/>
                </a:solidFill>
              </a:rPr>
              <a:t>mins</a:t>
            </a:r>
            <a:r>
              <a:rPr lang="en-US" sz="1200" dirty="0" smtClean="0">
                <a:solidFill>
                  <a:srgbClr val="000000"/>
                </a:solidFill>
              </a:rPr>
              <a:t> &amp; Distance</a:t>
            </a:r>
            <a:r>
              <a:rPr lang="en-US" sz="1200" dirty="0">
                <a:solidFill>
                  <a:srgbClr val="000000"/>
                </a:solidFill>
              </a:rPr>
              <a:t>: 25 </a:t>
            </a:r>
            <a:r>
              <a:rPr lang="en-US" sz="1200" dirty="0" smtClean="0">
                <a:solidFill>
                  <a:srgbClr val="000000"/>
                </a:solidFill>
              </a:rPr>
              <a:t>km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200" dirty="0">
                <a:solidFill>
                  <a:srgbClr val="000000"/>
                </a:solidFill>
              </a:rPr>
              <a:t>Arriving by </a:t>
            </a:r>
            <a:r>
              <a:rPr lang="en-US" sz="1200" dirty="0" smtClean="0">
                <a:solidFill>
                  <a:srgbClr val="000000"/>
                </a:solidFill>
              </a:rPr>
              <a:t>train: Approx</a:t>
            </a:r>
            <a:r>
              <a:rPr lang="en-US" sz="1200" dirty="0">
                <a:solidFill>
                  <a:srgbClr val="000000"/>
                </a:solidFill>
              </a:rPr>
              <a:t>. time: 20-25 </a:t>
            </a:r>
            <a:r>
              <a:rPr lang="en-US" sz="1200" dirty="0" err="1" smtClean="0">
                <a:solidFill>
                  <a:srgbClr val="000000"/>
                </a:solidFill>
              </a:rPr>
              <a:t>mins</a:t>
            </a:r>
            <a:r>
              <a:rPr lang="en-US" sz="1200" dirty="0" smtClean="0">
                <a:solidFill>
                  <a:srgbClr val="000000"/>
                </a:solidFill>
              </a:rPr>
              <a:t>. Tor </a:t>
            </a:r>
            <a:r>
              <a:rPr lang="en-US" sz="1200" dirty="0" err="1">
                <a:solidFill>
                  <a:srgbClr val="000000"/>
                </a:solidFill>
              </a:rPr>
              <a:t>Vergata</a:t>
            </a:r>
            <a:r>
              <a:rPr lang="en-US" sz="1200" dirty="0">
                <a:solidFill>
                  <a:srgbClr val="000000"/>
                </a:solidFill>
              </a:rPr>
              <a:t> train station is 2-3 minutes walking distance from ESRIN.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13100" y="1955800"/>
            <a:ext cx="5829300" cy="3898900"/>
            <a:chOff x="0" y="685800"/>
            <a:chExt cx="9144000" cy="56650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0" y="685800"/>
              <a:ext cx="9144000" cy="5665076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</p:pic>
        <p:sp>
          <p:nvSpPr>
            <p:cNvPr id="10" name="Rounded Rectangle 9"/>
            <p:cNvSpPr/>
            <p:nvPr/>
          </p:nvSpPr>
          <p:spPr>
            <a:xfrm>
              <a:off x="462281" y="4660900"/>
              <a:ext cx="1811019" cy="431800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832600" y="4711700"/>
              <a:ext cx="1282700" cy="330200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392862" y="1219200"/>
            <a:ext cx="5958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ESA Centre for Earth Observation (ESRIN</a:t>
            </a:r>
            <a:r>
              <a:rPr lang="en-US" b="1" dirty="0" smtClean="0"/>
              <a:t>)</a:t>
            </a:r>
            <a:endParaRPr lang="en-US" b="1" dirty="0"/>
          </a:p>
          <a:p>
            <a:pPr algn="ctr"/>
            <a:r>
              <a:rPr lang="en-US" b="1" dirty="0"/>
              <a:t>Via Galileo Galilei </a:t>
            </a:r>
            <a:r>
              <a:rPr lang="en-US" b="1" dirty="0" err="1" smtClean="0"/>
              <a:t>snc</a:t>
            </a:r>
            <a:r>
              <a:rPr lang="en-US" b="1" dirty="0" smtClean="0"/>
              <a:t>, 00044 Frascati</a:t>
            </a:r>
            <a:r>
              <a:rPr lang="en-US" b="1" dirty="0"/>
              <a:t>, </a:t>
            </a:r>
            <a:r>
              <a:rPr lang="en-US" b="1" dirty="0" smtClean="0"/>
              <a:t>Rome</a:t>
            </a:r>
            <a:endParaRPr lang="en-US" b="1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4500" y="5803900"/>
            <a:ext cx="6668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Additional information: 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err="1"/>
              <a:t>www.esa.int</a:t>
            </a:r>
            <a:r>
              <a:rPr lang="en-US" dirty="0"/>
              <a:t>/</a:t>
            </a:r>
            <a:r>
              <a:rPr lang="en-US" dirty="0" err="1"/>
              <a:t>About_Us</a:t>
            </a:r>
            <a:r>
              <a:rPr lang="en-US" dirty="0"/>
              <a:t>/ESRIN/</a:t>
            </a:r>
            <a:r>
              <a:rPr lang="en-US" dirty="0" err="1"/>
              <a:t>Getting_to_ESRIN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0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ESA UNCLASSIFIED – For Official Use</a:t>
            </a:r>
            <a:endParaRPr lang="en-GB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324441" y="111454"/>
            <a:ext cx="8273948" cy="103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r>
              <a:rPr lang="en-GB" altLang="en-US" sz="28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Recommended accommodation in Frascati</a:t>
            </a:r>
          </a:p>
          <a:p>
            <a:r>
              <a:rPr lang="en-GB" altLang="en-US" sz="20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(</a:t>
            </a:r>
            <a:r>
              <a:rPr lang="en-US" altLang="en-US" sz="20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m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ake </a:t>
            </a:r>
            <a:r>
              <a:rPr lang="en-US" sz="2000" dirty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reference to </a:t>
            </a:r>
            <a:r>
              <a:rPr lang="en-US" sz="2000" dirty="0" smtClean="0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rPr>
              <a:t>“ESA meeting” at time of booking)</a:t>
            </a:r>
            <a:endParaRPr lang="en-GB" altLang="en-US" sz="2000" dirty="0">
              <a:solidFill>
                <a:schemeClr val="bg1"/>
              </a:solidFill>
              <a:latin typeface="Calibri" charset="0"/>
              <a:ea typeface="ＭＳ Ｐゴシック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0351" y="1364734"/>
            <a:ext cx="4044697" cy="507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/>
          </a:p>
          <a:p>
            <a:r>
              <a:rPr lang="en-US" b="1" dirty="0" smtClean="0"/>
              <a:t>Hotel </a:t>
            </a:r>
            <a:r>
              <a:rPr lang="en-US" b="1" dirty="0" err="1" smtClean="0"/>
              <a:t>Antica</a:t>
            </a:r>
            <a:r>
              <a:rPr lang="en-US" b="1" dirty="0" smtClean="0"/>
              <a:t> Colonia 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://www.hotelanticacolonia.it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>Standard room: ~ 80 Euro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/>
          </a:p>
          <a:p>
            <a:r>
              <a:rPr lang="en-US" b="1" dirty="0" smtClean="0"/>
              <a:t>Hotel Villa </a:t>
            </a:r>
            <a:r>
              <a:rPr lang="en-US" b="1" dirty="0" err="1" smtClean="0"/>
              <a:t>Mercede</a:t>
            </a:r>
            <a:r>
              <a:rPr lang="en-US" b="1" dirty="0"/>
              <a:t> 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://www.villamercede.com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Standard room: ~ 94 Euro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b="1" dirty="0" smtClean="0"/>
          </a:p>
          <a:p>
            <a:r>
              <a:rPr lang="en-US" b="1" dirty="0" smtClean="0"/>
              <a:t>Hotel Flora</a:t>
            </a:r>
          </a:p>
          <a:p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://www.hotel-flora.it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r>
              <a:rPr lang="en-US" dirty="0">
                <a:solidFill>
                  <a:srgbClr val="000000"/>
                </a:solidFill>
              </a:rPr>
              <a:t>Standard room: </a:t>
            </a:r>
            <a:r>
              <a:rPr lang="en-US" dirty="0" smtClean="0">
                <a:solidFill>
                  <a:srgbClr val="000000"/>
                </a:solidFill>
              </a:rPr>
              <a:t>~ 90 </a:t>
            </a:r>
            <a:r>
              <a:rPr lang="en-US" dirty="0">
                <a:solidFill>
                  <a:srgbClr val="000000"/>
                </a:solidFill>
              </a:rPr>
              <a:t>Euro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900" y="1612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6372" y="5035711"/>
            <a:ext cx="1792128" cy="176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5310" y="3199738"/>
            <a:ext cx="2531319" cy="16720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5809" y="1494462"/>
            <a:ext cx="1955799" cy="14820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43428" y="3016258"/>
            <a:ext cx="80645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0200" y="4940300"/>
            <a:ext cx="80645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63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ESA UNCLASSIFIED – For Official Use</a:t>
            </a:r>
            <a:endParaRPr lang="en-GB"/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332581" y="274281"/>
            <a:ext cx="71850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GB"/>
            </a:defPPr>
            <a:lvl1pPr algn="ctr" eaLnBrk="0" hangingPunct="0">
              <a:defRPr sz="3200" b="1">
                <a:solidFill>
                  <a:schemeClr val="bg1"/>
                </a:solidFill>
                <a:latin typeface="Calibri" charset="0"/>
                <a:ea typeface="ＭＳ Ｐゴシック" charset="0"/>
                <a:cs typeface="Calibri" charset="0"/>
              </a:defRPr>
            </a:lvl1pPr>
            <a:lvl2pPr marL="742950" indent="-28575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 b="1"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latin typeface="Times New Roman" pitchFamily="18" charset="0"/>
                <a:ea typeface="MS PGothic" pitchFamily="34" charset="-128"/>
              </a:defRPr>
            </a:lvl9pPr>
          </a:lstStyle>
          <a:p>
            <a:pPr algn="l"/>
            <a:r>
              <a:rPr lang="en-GB" altLang="en-US" dirty="0" smtClean="0">
                <a:solidFill>
                  <a:srgbClr val="FFFFFF"/>
                </a:solidFill>
              </a:rPr>
              <a:t>Transfer Hotel - ESRIN</a:t>
            </a:r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542" y="1181100"/>
            <a:ext cx="3679458" cy="256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1193800"/>
            <a:ext cx="1524000" cy="15011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694" y="1193800"/>
            <a:ext cx="2288005" cy="1511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00" y="2667001"/>
            <a:ext cx="2298700" cy="1741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0339" y="5236692"/>
            <a:ext cx="1811607" cy="141531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15998" y="3848100"/>
            <a:ext cx="3124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Shuttle bus provided by each recommended hotel to and from ESRIN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371600" y="4330700"/>
            <a:ext cx="910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Hotels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150100" y="3746500"/>
            <a:ext cx="918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ESRIN</a:t>
            </a:r>
            <a:endParaRPr lang="en-US" dirty="0"/>
          </a:p>
        </p:txBody>
      </p:sp>
      <p:sp>
        <p:nvSpPr>
          <p:cNvPr id="2" name="Left-Up Arrow 1"/>
          <p:cNvSpPr/>
          <p:nvPr/>
        </p:nvSpPr>
        <p:spPr>
          <a:xfrm>
            <a:off x="6124661" y="4445214"/>
            <a:ext cx="1851949" cy="1852173"/>
          </a:xfrm>
          <a:prstGeom prst="lef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-Up Arrow 19"/>
          <p:cNvSpPr/>
          <p:nvPr/>
        </p:nvSpPr>
        <p:spPr>
          <a:xfrm rot="5400000">
            <a:off x="1706439" y="4610844"/>
            <a:ext cx="1630857" cy="1852173"/>
          </a:xfrm>
          <a:prstGeom prst="lef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9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6422</TotalTime>
  <Words>591</Words>
  <Application>Microsoft Macintosh PowerPoint</Application>
  <PresentationFormat>On-screen Show (4:3)</PresentationFormat>
  <Paragraphs>120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ESA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sheets for TPM Steering Group</dc:title>
  <dc:creator>Paulo Sacramento</dc:creator>
  <cp:lastModifiedBy>Mirko Albani</cp:lastModifiedBy>
  <cp:revision>980</cp:revision>
  <cp:lastPrinted>2012-06-25T10:16:38Z</cp:lastPrinted>
  <dcterms:created xsi:type="dcterms:W3CDTF">2011-09-06T09:08:01Z</dcterms:created>
  <dcterms:modified xsi:type="dcterms:W3CDTF">2016-03-17T23:11:55Z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owESADialog">
    <vt:bool>true</vt:bool>
  </property>
  <property fmtid="{D5CDD505-2E9C-101B-9397-08002B2CF9AE}" pid="3" name="PTitle">
    <vt:lpwstr>Mission sheets for TPM Steering Group</vt:lpwstr>
  </property>
  <property fmtid="{D5CDD505-2E9C-101B-9397-08002B2CF9AE}" pid="4" name="PSubtitle">
    <vt:lpwstr>Mission sheets</vt:lpwstr>
  </property>
  <property fmtid="{D5CDD505-2E9C-101B-9397-08002B2CF9AE}" pid="5" name="PAuthor">
    <vt:lpwstr>Paulo Sacramento</vt:lpwstr>
  </property>
  <property fmtid="{D5CDD505-2E9C-101B-9397-08002B2CF9AE}" pid="6" name="PPlace">
    <vt:lpwstr/>
  </property>
  <property fmtid="{D5CDD505-2E9C-101B-9397-08002B2CF9AE}" pid="7" name="PDate">
    <vt:lpwstr>06/09/2011</vt:lpwstr>
  </property>
  <property fmtid="{D5CDD505-2E9C-101B-9397-08002B2CF9AE}" pid="8" name="PProgramme">
    <vt:lpwstr>EOP</vt:lpwstr>
  </property>
  <property fmtid="{D5CDD505-2E9C-101B-9397-08002B2CF9AE}" pid="9" name="PEmail">
    <vt:lpwstr/>
  </property>
  <property fmtid="{D5CDD505-2E9C-101B-9397-08002B2CF9AE}" pid="10" name="PClassification">
    <vt:lpwstr>ESA UNCLASSIFIED – For Official Use</vt:lpwstr>
  </property>
  <property fmtid="{D5CDD505-2E9C-101B-9397-08002B2CF9AE}" pid="11" name="POptionButton1">
    <vt:bool>true</vt:bool>
  </property>
  <property fmtid="{D5CDD505-2E9C-101B-9397-08002B2CF9AE}" pid="12" name="POptionButton2">
    <vt:bool>false</vt:bool>
  </property>
</Properties>
</file>